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55"/>
  </p:notesMasterIdLst>
  <p:handoutMasterIdLst>
    <p:handoutMasterId r:id="rId5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4" r:id="rId18"/>
    <p:sldId id="270" r:id="rId19"/>
    <p:sldId id="271" r:id="rId20"/>
    <p:sldId id="272" r:id="rId21"/>
    <p:sldId id="273" r:id="rId22"/>
    <p:sldId id="274" r:id="rId23"/>
    <p:sldId id="305" r:id="rId24"/>
    <p:sldId id="275" r:id="rId25"/>
    <p:sldId id="276" r:id="rId26"/>
    <p:sldId id="30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12192000" cy="6858000"/>
  <p:notesSz cx="6797675" cy="9926638"/>
  <p:embeddedFontLst>
    <p:embeddedFont>
      <p:font typeface="方正兰亭黑简体" panose="02010600030101010101" charset="-122"/>
      <p:regular r:id="rId57"/>
    </p:embeddedFont>
    <p:embeddedFont>
      <p:font typeface="Huawei Sans" panose="020B0604020202020204" charset="0"/>
      <p:regular r:id="rId58"/>
      <p:bold r:id="rId59"/>
    </p:embeddedFont>
    <p:embeddedFont>
      <p:font typeface="微软雅黑" panose="020B0503020204020204" pitchFamily="34" charset="-122"/>
      <p:regular r:id="rId60"/>
      <p:bold r:id="rId61"/>
    </p:embeddedFont>
    <p:embeddedFont>
      <p:font typeface="宋体" panose="02010600030101010101" pitchFamily="2" charset="-122"/>
      <p:regular r:id="rId62"/>
    </p:embeddedFont>
  </p:embeddedFontLst>
  <p:custDataLst>
    <p:tags r:id="rId63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61"/>
    <a:srgbClr val="151515"/>
    <a:srgbClr val="C7000B"/>
    <a:srgbClr val="575756"/>
    <a:srgbClr val="FFFFFF"/>
    <a:srgbClr val="DD4654"/>
    <a:srgbClr val="F3D2D5"/>
    <a:srgbClr val="E6A8AD"/>
    <a:srgbClr val="E57B84"/>
    <a:srgbClr val="E57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2325" autoAdjust="0"/>
  </p:normalViewPr>
  <p:slideViewPr>
    <p:cSldViewPr snapToGrid="0" snapToObjects="1">
      <p:cViewPr varScale="1">
        <p:scale>
          <a:sx n="50" d="100"/>
          <a:sy n="50" d="100"/>
        </p:scale>
        <p:origin x="1324" y="48"/>
      </p:cViewPr>
      <p:guideLst/>
    </p:cSldViewPr>
  </p:slideViewPr>
  <p:outlineViewPr>
    <p:cViewPr>
      <p:scale>
        <a:sx n="33" d="100"/>
        <a:sy n="33" d="100"/>
      </p:scale>
      <p:origin x="0" y="-13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40" y="72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5/27/2021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259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VLAN в основном подразделяются на следующие типы: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Тегированные кадры: кадры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которых 4-байтный тег VLAN вставляется между MAC-адресом источника и полем длина/тип в соответствии с IEEE 802.1Q</a:t>
            </a:r>
          </a:p>
          <a:p>
            <a:pPr lvl="1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Нетегированные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кадры: кадры без 4-байтного тега VLAN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поля в кадре VLAN: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TPID: 16-битное поле, используемое для идентификации типа кадра.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0x8100 означает кадр IEEE 802.1Q. Устройство, которое не поддерживает 802.1Q, отбрасывает кадры 802.1Q.</a:t>
            </a:r>
          </a:p>
          <a:p>
            <a:pPr lvl="2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значения TPID </a:t>
            </a:r>
            <a:r>
              <a:rPr lang="ru-RU" strike="noStrike" dirty="0">
                <a:latin typeface="Arial" panose="020B0604020202020204" pitchFamily="34" charset="0"/>
                <a:cs typeface="Arial" panose="020B0604020202020204" pitchFamily="34" charset="0"/>
              </a:rPr>
              <a:t>для устройств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Чтобы устройство могло идентифицировать полученные от другого устройства кадры в другом формате, не 802.1Q, необходимо настроить TPID такое же, как на другом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устройстве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PRI: 3-битное поле, используемое для идентификации приоритета кадра. Он используется в основном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этого поля является целым числом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 до 7. Большее значение указывает на более высокий приоритет. При возникновении перегрузки коммутатор предпочтительно отправляет кадры с наивысшим приоритетом.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1094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CFI: 1-битное поле, указывающее, инкапсулирован ли MAC-адрес в каноническом формате. Это поле в основном используется для дифференцирования кадров </a:t>
            </a:r>
            <a:r>
              <a:rPr lang="ru-RU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кадров волоконно-оптического распределенного интерфейса передачи данных (</a:t>
            </a:r>
            <a:r>
              <a:rPr lang="en-US" altLang="zh-CN" u="none" dirty="0"/>
              <a:t>fiber distributed digital interface</a:t>
            </a:r>
            <a:r>
              <a:rPr lang="ru-RU" altLang="zh-CN" u="none" dirty="0"/>
              <a:t>,</a:t>
            </a:r>
            <a:r>
              <a:rPr lang="en-US" altLang="zh-CN" u="none" dirty="0"/>
              <a:t>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FDDI) и кадров кольцевой сети с маркерным доступом (</a:t>
            </a:r>
            <a:r>
              <a:rPr lang="en-US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Tolken</a:t>
            </a:r>
            <a:r>
              <a:rPr lang="en-US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Ring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Значение 0 указывает, что MAC-адрес инкапсулирован в каноническом формате, а значение 1 указывает, что MAC-адрес инкапсулирован в неканоническом формате.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Для кадров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значение этого поля равно 0.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ID VLAN: также называется VID.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Это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12-битное поле, которое используется для идентификации VLAN, к которой принадлежит кадр.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Значение этого поля является целым числом от 0 до 4095. Значения 0 и 4095 зарезервированы. Поэтому могут использоваться только VLAN ID от 1 до 4094.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использует VID, содержащийся в теге VLAN, чтобы идентифицировать VLAN, которой принадлежит кадр. Широковещательные кадры передаются только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 пределах своей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 lvl="0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Способ идентификации кадров с тегами VLAN: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Значение поля кадра Длина/Тип = 0x8100</a:t>
            </a:r>
          </a:p>
          <a:p>
            <a:pPr lvl="0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Примечание. ПК не могут идентифицировать тегированные кадры и поэтому могут отправлять или обрабатывать только </a:t>
            </a:r>
            <a:r>
              <a:rPr lang="ru-RU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нетегированные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кадры.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И напротив,  все кадры, которые обрабатывают коммутаторы содержат теги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что повышает эффективность обработки.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8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6778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могут отправлять 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 без тегов. После получения такого кадра коммутатору, поддерживающему технологию VLAN,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назначить тег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VLAN на основании определенных правил.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Доступные методы назначения VLAN: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на основе интерфейса – назначение VLAN на основе интерфейсов коммутатора.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ID порта VLAN (PVID) для каждого интерфейса коммутатора. Когда на интерфейс коммутатора поступает кадр без тегов, коммутатор добавляет к кадру тег с PVID интерфейса. Затем кадр передается в указанную сеть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на основе MAC-адресов – назначение VLAN на основе MAC-адрес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источника кадров.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соответствие между MAC-адресами и ID VLAN. После получения кадра без тега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добавляет тег VLAN, в соответствии с MAC-адресом источника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Затем кадр передается в указанную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сеть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VLAN.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68722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на основе IP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подсети – назначение VLAN на основе IP-адресов источников и масок подсетей кадров.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соответствие между IP-адресами и ID VLAN. После получения кадра без тега коммутатор добавляет тег VLAN,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IP-адресом источника.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Затем кадр передается в указанную сеть VLAN.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на основе протокола – назначение VLAN на основе типов протоколов (стеков протоколов) и форматов инкапсуляции кадров.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соответствие между типами протоколов (стеков протоколов) и ID VLAN. После получения кадра без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тега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добавляет тег VLAN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, в соответствии с типом протокола (стеком протоколов).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Затем кадр передается в указанную сеть VLAN.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на основе политики – назначение VLAN на основе указанной политики, например политики, сочетающей предыдущие методы.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политику. После получения кадра без тега, соответствующего политике, коммутатор добавляет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нужный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тег VLAN к кадру. Затем кадр передается в указанную сеть VLAN.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назначения: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Идентификаторы VLAN конфигурируются на физических интерфейсах коммутатора. Все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отправленные ПК кадры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без тегов,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поступающие на физический интерфейс, назначаются сети VLAN, которая соответствует PVID, сконфигурированному для интерфейса.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выполняется просто, интуитивно и удобно. В настоящее время это наиболее распространенный метод назначения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меняется интерфейс коммутатора, к которому подключен ПК, может также измениться сеть VLAN, которой назначены кадры, отправленные с ПК на интерфейс.</a:t>
            </a:r>
          </a:p>
          <a:p>
            <a:pPr lvl="0"/>
            <a:r>
              <a:rPr lang="en-US" altLang="zh-CN" u="none" dirty="0"/>
              <a:t>Port </a:t>
            </a:r>
            <a:r>
              <a:rPr lang="en-US" u="none" dirty="0"/>
              <a:t>Default VLAN ID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: PVID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каждого интерфейса коммутатора необходимо сконфигурировать PVID. Все кадры без тегов, поступающие на интерфейс, назначаются сети VLAN, соответствующей PVID, сконфигурированному для интерфейса.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PVID по умолчанию – 1.</a:t>
            </a: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93003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назначения: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коммутатор поддерживает таблицу с записями соответствий между MAC-адресами и ID VLAN. После получения от ПК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 без тега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коммутатор анализирует MAC-адрес источника кадра, ищет в таблице соответствия ID VLAN, соответствующий MAC-адресу, и назначает кадр соответствующей сети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метод назначения немного сложен, но гибок.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меняется интерфейс коммутатора, к которому подключен ПК, сеть VLAN, которой назначены отправляемые ПК кадры, остается неизменной, так как MAC-адрес ПК не меняется.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Однако, поскольку вредоносные ПК могут легко подделывать MAC-адреса, этот метод назначения может подвергать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сеть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рискам безопасности.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07611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назначения VLAN на основе интерфейса меняется в зависимости от типа интерфейса коммутатора.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доступа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доступа часто подключается к терминалу (например, ПК или серверу), который не может идентифицировать теги VLAN, или используется, когда не требуется различать сети VLAN.</a:t>
            </a:r>
          </a:p>
          <a:p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часто подключается к коммутатору, маршрутизатору, точке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голосовому терминалу, который может принимать и отправлять как тегированные, так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нетегированные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кадры.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Гибридный интерфейс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Гибридный интерфейс может подключаться к пользовательскому терминалу (например, ПК или серверу), который не может идентифицировать теги VLAN, или к коммутатору, маршрутизатору, точке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голосовому терминалу, который может принимать и отправлять как тегированные, так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нетегированные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кадры.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на устройствах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используются гибридные интерфейсы.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5068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интерфейсы коммутатора обрабатывают кадры с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тегами и без 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Сначала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давайте рассмотрим интерфейсы в режиме доступа.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интерфейсов,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настроенных в режиме 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кадры, у которых ID VLAN совпадает с PVID интерфейса.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 через интерфейс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добавляет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кадр тег с VID, который является PVID интерфейса, и затем выполняет лавинную передачу, пересылает или отбрасывает тегированный кадр.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 интерфейс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совпадает ли VID в теге кадра с PVID. Если совпадает, интерфейс передает тегированный кадр. В противном случае интерфейс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отбрасывает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 через интерфейс  доступа: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интерфейса, настроенного в режиме доступа, коммутатор проверяет, совпадает ли VID в теге кадра с PVID этого интерфейса.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совпадает, интерфейс удаляет тег из кадра и отправляет его.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противном случае интерфейс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отбрасывает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тегированный кадр.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70857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интерфейса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сконфигурировать не только PVID, но и список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разрешенных на интерфейсе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ID VLAN. По умолчанию VLAN 1 уже существует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списке.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интерфейса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пропускае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т только кадры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ID VLAN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которых находятся в списке разрешенных на интерфейсе.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может пропускать 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тегированные кадры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нескольких VLAN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, а кадры без тегов – 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одной VLAN.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кадра через интерфейс магистрального канала: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тега, интерфейс магистрального канала добавляет в кадр тег с VID, являющимся PVID интерфейса, и затем проверяет, находится ли VID в списке ID VLAN, разрешенных интерфейсом. Если VID находится в списке, интерфейс передает тегированный кадр. В противном случае интерфейс напрямую отбрасывает тегированный кадр.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 интерфейс магистрального канала проверяет, находится ли VID из тега кадра в списке ID VLAN, разрешенных интерфейсом. Если VID находится в списке, интерфейс передает тегированный кадр. В противном случае интерфейс напрямую отбрасывает тегированный кадр.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37436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356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 с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порта: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интерфейса коммутатор проверяет, находится ли VID тега кадра в списке ID VLAN, разрешенных на интерфейсе. Если VID нет в списке, кадр отбрасывается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интерфейса коммутатор проверяет, находится ли VID тега кадра в списке ID VLAN, разрешенных на интерфейсе.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Если VID находится в списке, интерфейс проверяет, совпадает ли VID с PVID интерфейса.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Если совпадает, интерфейс удаляет тег из кадра и отправляет кадр без тега.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Если не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совпадает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интерфейс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отправляет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кадр без удаления тега.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1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примере SW1 и SW2 соединены с ПК через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интерфейсы, </a:t>
            </a:r>
            <a:r>
              <a:rPr lang="ru-RU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настроенные в режиме  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PVID сконфигурированы для интерфейсов, как показано на рисунке. SW1 и SW2 соединены через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порты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PVID которых установлено 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значение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1. В таблице перечислены ID VLAN, разрешенные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транковых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портах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Опишите, как реализуется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ПК в этом примере.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4768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интерфейса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гибридном режиме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сконфигурировать не только PVID, но и два списка ID VLAN, разрешенных интерфейсом: один список ID VLAN без тегов и один список ID VLAN с тегами. По умолчанию VLAN 1 находится в списке ID VLAN без тегов. Кадры из всех сетей VLAN в двух списках могут проходить через гибридный интерфейс.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гибридных интерфейсов: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Гибридный интерфейс пропускает только кадры, ID VLAN которых находятся в списках ID VLAN, разрешенных интерфейсом.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Он может пропускать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тегированные кадры из нескольких VLAN. Кадры, отправленные с гибридного интерфейса, могут иметь или не иметь теги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конфигурации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отличие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порта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гибридный интерфейс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может пропускать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без тегов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нескольких VLAN.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0621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 через гибридный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</a:t>
            </a:r>
            <a:r>
              <a:rPr lang="ru-RU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нетегированного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кадра </a:t>
            </a:r>
            <a:r>
              <a:rPr lang="ru-RU" altLang="zh-CN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гибридный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интерфейс добавляет в него тег с VID, являющимся PVID интерфейса, и затем проверяет, находится ли VID в списке ID VLAN с тегами и без тегов. Если VID находится в списке, интерфейс передает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дальше на обработку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кадр с тегом. В противном случае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отбрасывает тегированный кадр.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 гибридный интерфейс проверяет, находится ли VID из тега кадра в списке ID VLAN с тегами и без тегов. Если VID находится в списке, интерфейс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пепредает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 дальше на обработку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тегированный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 В противном случае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отбрасывает тегированный кадр.</a:t>
            </a: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 через гибридный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порт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коммутатора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гибридный интерфейс проверяет, есть ли VID из тега кадра в списке ID VLAN с тегами или без тегов. Если VID нет ни в одном из двух списков,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кадр отбрасывается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коммутатора, гибридный интерфейс проверяет, есть ли VID из тега кадра в списке ID VLAN с тегами или без тегов. Если VID есть в списке ID VLAN без тегов, интерфейс удаляет тег из кадра и затем отправляет его.</a:t>
            </a:r>
          </a:p>
          <a:p>
            <a:pPr lvl="1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кадра с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коммутатора, гибридный интерфейс проверяет, есть ли VID из тега кадра в списке ID VLAN с тегами или без тегов. Если VID находится в списке ID VLAN с тегами, интерфейс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отправляет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кадр без удаления тега.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88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примере SW1 и SW2 подключаются к ПК через гибридные интерфейсы. Два коммутатора соединены также через этот тип интерфейса. PVID сконфигурированы для интерфейсов, как показано на рисунке. В таблицах перечислены ID VLAN, разрешенные интерфейсами.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Опишите, как ПК получают доступ к серверу в этом примере.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053208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Процессы добавления и удаления тегов VLAN на интерфейсах: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кадров: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тегов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порт в режиме  доступа,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порт и гибридный порт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добавляют тег VLAN к кадру. Затем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 гибридный порты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определяют, пропустить ли кадр на основе его VID (кадр пропускают только тогда, когда VID является разрешенным VLAN ID), в то время как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порт в режиме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доступа пропускает кадр без условий.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с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тегом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порт в режиме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доступа пропускает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его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только тогда, когда VID в теге кадра совпадает с PVID, сконфигурированным для интерфейса, в то время как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 гибридные порты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пропускают кадр только тогда, когда VID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тега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кадра находится в списке разрешенных VLAN.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кадров:</a:t>
            </a:r>
          </a:p>
          <a:p>
            <a:pPr lvl="2">
              <a:lnSpc>
                <a:spcPct val="100000"/>
              </a:lnSpc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Порт в режиме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доступа: напрямую удаляет теги VLAN из кадров перед отправкой.</a:t>
            </a:r>
          </a:p>
          <a:p>
            <a:pPr lvl="2">
              <a:lnSpc>
                <a:spcPct val="100000"/>
              </a:lnSpc>
            </a:pP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Транковый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порт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удаляет теги VLAN из кадров только тогда, когда VID в тегах совпадает с PVID интерфейса.</a:t>
            </a:r>
          </a:p>
          <a:p>
            <a:pPr lvl="2">
              <a:lnSpc>
                <a:spcPct val="100000"/>
              </a:lnSpc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Гибридный порт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определяет, следует ли удалить теги VLAN из кадров на основе конфигурации интерфейса.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адры, отправляемые с интерфейса,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настроенного в режиме 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имеют тегов.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интерфейса без тегов могут отправляться кадры 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одной VLAN , а кадры других VLAN отправляются с тегами. На гибридном интерфейсе можно указать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несколького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VLAN, кадры которых должны отправляться с тегами или без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них.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0631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99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Рекомендуется назначить последовательные ID VLAN для обеспечения правильного использования ресурсов VLAN. Наиболее распространенным методом является назначение VLAN на основе интерфейсов.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3671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72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1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33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605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создает VLAN и </a:t>
            </a:r>
            <a:r>
              <a:rPr lang="ru-RU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переводит в конфигурационный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режим VLAN. Если созданная VLAN уже существует, эта команда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просто переводит в конфигурационный режим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undo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удаляет VLAN.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все интерфейсы добавлены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 дефолтный  VLAN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ID 1.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Команды:</a:t>
            </a:r>
          </a:p>
          <a:p>
            <a:pPr lvl="1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 err="1">
                <a:latin typeface="Arial" panose="020B0604020202020204" pitchFamily="34" charset="0"/>
                <a:cs typeface="Arial" panose="020B0604020202020204" pitchFamily="34" charset="0"/>
              </a:rPr>
              <a:t>vlan-id</a:t>
            </a:r>
            <a:endParaRPr lang="ru-RU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vlan-id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ID VLAN. Значение представляет собой целое число от 1 до 4094.</a:t>
            </a:r>
          </a:p>
          <a:p>
            <a:pPr lvl="1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batch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lan-id2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] }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выполняет </a:t>
            </a:r>
            <a:r>
              <a:rPr lang="ru-RU" sz="1100" u="none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создание нескольких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VLAN.</a:t>
            </a:r>
          </a:p>
          <a:p>
            <a:pPr lvl="2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lan-id2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]:</a:t>
            </a:r>
            <a:r>
              <a:rPr lang="en-US" dirty="0">
                <a:latin typeface="Huawei Sans" panose="020C0503030203020204" pitchFamily="34" charset="0"/>
              </a:rPr>
              <a:t>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ID сетей VLAN, которые будут созданы в пакете.</a:t>
            </a:r>
          </a:p>
          <a:p>
            <a:pPr lvl="3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начальный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ID VLAN.</a:t>
            </a:r>
          </a:p>
          <a:p>
            <a:pPr marL="1260000" marR="0" lvl="3" indent="-180000" algn="l" defTabSz="1219304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−"/>
              <a:tabLst/>
              <a:defRPr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конечных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ID VLAN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должно быть больше или равно значению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vlan-id1.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Два параметра совместно определяют диапазон VLAN.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вы не указываете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команда создает только одну VLAN, ID которой указывается с помощью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целыми числами от 1 до 4094.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239547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4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 trunk allow-pass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 {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] |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ID VLAN, </a:t>
            </a:r>
            <a:r>
              <a:rPr lang="ru-RU" i="0" u="none" dirty="0">
                <a:latin typeface="Arial" panose="020B0604020202020204" pitchFamily="34" charset="0"/>
                <a:cs typeface="Arial" panose="020B0604020202020204" pitchFamily="34" charset="0"/>
              </a:rPr>
              <a:t>которые разрешены на </a:t>
            </a:r>
            <a:r>
              <a:rPr lang="ru-RU" i="0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транковом</a:t>
            </a:r>
            <a:r>
              <a:rPr lang="ru-RU" i="0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интерфейсе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начальный ID VLAN.</a:t>
            </a:r>
          </a:p>
          <a:p>
            <a:pPr lvl="2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конечный ID VLAN. Значение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 должно быть больше или равно значению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целыми числами от 1 до 4094.</a:t>
            </a:r>
          </a:p>
          <a:p>
            <a:pPr lvl="1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Разрешает все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VLAN 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транковом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интерфейсе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 trunk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pvid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конфигурирует VLAN по умолчанию для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интерфейса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ID </a:t>
            </a:r>
            <a:r>
              <a:rPr lang="ru-RU" i="0" dirty="0" smtClean="0">
                <a:latin typeface="Arial" panose="020B0604020202020204" pitchFamily="34" charset="0"/>
                <a:cs typeface="Arial" panose="020B0604020202020204" pitchFamily="34" charset="0"/>
              </a:rPr>
              <a:t>VLAN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умолчанию, которая должна быть создана </a:t>
            </a:r>
            <a:r>
              <a:rPr lang="ru-RU" i="0" u="none" dirty="0">
                <a:latin typeface="Arial" panose="020B0604020202020204" pitchFamily="34" charset="0"/>
                <a:cs typeface="Arial" panose="020B0604020202020204" pitchFamily="34" charset="0"/>
              </a:rPr>
              <a:t>транкового интерфейса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. Значение представляет собой целое число</a:t>
            </a:r>
            <a:r>
              <a:rPr lang="ru-RU" i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от 1 до 4094.</a:t>
            </a: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454584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en-US" b="1" dirty="0">
                <a:latin typeface="Huawei Sans" panose="020C0503030203020204" pitchFamily="34" charset="0"/>
              </a:rPr>
              <a:t>port hybrid untagged </a:t>
            </a:r>
            <a:r>
              <a:rPr lang="en-US" b="1" dirty="0" err="1">
                <a:latin typeface="Huawei Sans" panose="020C0503030203020204" pitchFamily="34" charset="0"/>
              </a:rPr>
              <a:t>vlan</a:t>
            </a:r>
            <a:r>
              <a:rPr lang="en-US" b="1" dirty="0">
                <a:latin typeface="Huawei Sans" panose="020C0503030203020204" pitchFamily="34" charset="0"/>
              </a:rPr>
              <a:t> </a:t>
            </a:r>
            <a:r>
              <a:rPr lang="en-US" dirty="0">
                <a:latin typeface="Huawei Sans" panose="020C0503030203020204" pitchFamily="34" charset="0"/>
              </a:rPr>
              <a:t>{ { </a:t>
            </a:r>
            <a:r>
              <a:rPr lang="en-US" i="1" dirty="0">
                <a:latin typeface="Huawei Sans" panose="020C0503030203020204" pitchFamily="34" charset="0"/>
              </a:rPr>
              <a:t>vlan-id1</a:t>
            </a:r>
            <a:r>
              <a:rPr lang="en-US" dirty="0">
                <a:latin typeface="Huawei Sans" panose="020C0503030203020204" pitchFamily="34" charset="0"/>
              </a:rPr>
              <a:t> [</a:t>
            </a:r>
            <a:r>
              <a:rPr lang="en-US" b="1" dirty="0">
                <a:latin typeface="Huawei Sans" panose="020C0503030203020204" pitchFamily="34" charset="0"/>
              </a:rPr>
              <a:t> to</a:t>
            </a:r>
            <a:r>
              <a:rPr lang="en-US" dirty="0">
                <a:latin typeface="Huawei Sans" panose="020C0503030203020204" pitchFamily="34" charset="0"/>
              </a:rPr>
              <a:t> </a:t>
            </a:r>
            <a:r>
              <a:rPr lang="en-US" i="1" dirty="0">
                <a:latin typeface="Huawei Sans" panose="020C0503030203020204" pitchFamily="34" charset="0"/>
              </a:rPr>
              <a:t>vlan-id2</a:t>
            </a:r>
            <a:r>
              <a:rPr lang="en-US" dirty="0">
                <a:latin typeface="Huawei Sans" panose="020C0503030203020204" pitchFamily="34" charset="0"/>
              </a:rPr>
              <a:t> ] } | </a:t>
            </a:r>
            <a:r>
              <a:rPr lang="en-US" b="1" dirty="0">
                <a:latin typeface="Huawei Sans" panose="020C0503030203020204" pitchFamily="34" charset="0"/>
              </a:rPr>
              <a:t>all</a:t>
            </a:r>
            <a:r>
              <a:rPr lang="en-US" dirty="0">
                <a:latin typeface="Huawei Sans" panose="020C0503030203020204" pitchFamily="34" charset="0"/>
              </a:rPr>
              <a:t> }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latin typeface="Huawei Sans" panose="020C0503030203020204" pitchFamily="34" charset="0"/>
              </a:rPr>
              <a:t>vlan-id1</a:t>
            </a:r>
            <a:r>
              <a:rPr lang="en-US" dirty="0">
                <a:latin typeface="Huawei Sans" panose="020C0503030203020204" pitchFamily="34" charset="0"/>
              </a:rPr>
              <a:t> [ </a:t>
            </a:r>
            <a:r>
              <a:rPr lang="en-US" b="1" dirty="0">
                <a:latin typeface="Huawei Sans" panose="020C0503030203020204" pitchFamily="34" charset="0"/>
              </a:rPr>
              <a:t>to</a:t>
            </a:r>
            <a:r>
              <a:rPr lang="en-US" dirty="0">
                <a:latin typeface="Huawei Sans" panose="020C0503030203020204" pitchFamily="34" charset="0"/>
              </a:rPr>
              <a:t> </a:t>
            </a:r>
            <a:r>
              <a:rPr lang="en-US" i="1" dirty="0">
                <a:latin typeface="Huawei Sans" panose="020C0503030203020204" pitchFamily="34" charset="0"/>
              </a:rPr>
              <a:t>vlan-id2</a:t>
            </a:r>
            <a:r>
              <a:rPr lang="en-US" dirty="0">
                <a:latin typeface="Huawei Sans" panose="020C0503030203020204" pitchFamily="34" charset="0"/>
              </a:rPr>
              <a:t> ]: </a:t>
            </a:r>
            <a:r>
              <a:rPr lang="ru-RU" i="0" u="none" dirty="0">
                <a:latin typeface="Arial" panose="020B0604020202020204" pitchFamily="34" charset="0"/>
                <a:cs typeface="Arial" panose="020B0604020202020204" pitchFamily="34" charset="0"/>
              </a:rPr>
              <a:t>которые разрешены на гибридном интерфейсе  и передаются без тега</a:t>
            </a:r>
          </a:p>
          <a:p>
            <a:pPr lvl="2">
              <a:lnSpc>
                <a:spcPct val="10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начальный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 lvl="2">
              <a:lnSpc>
                <a:spcPct val="10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указывает конечный ID VLAN. Значение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должно быть больше или равно значению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целыми числами от 1 до 4094.</a:t>
            </a:r>
          </a:p>
          <a:p>
            <a:pPr lvl="1">
              <a:lnSpc>
                <a:spcPct val="100000"/>
              </a:lnSpc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разрешены все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en-US" b="1" dirty="0">
                <a:latin typeface="Huawei Sans" panose="020C0503030203020204" pitchFamily="34" charset="0"/>
              </a:rPr>
              <a:t>port hybrid tagged </a:t>
            </a:r>
            <a:r>
              <a:rPr lang="en-US" b="1" dirty="0" err="1">
                <a:latin typeface="Huawei Sans" panose="020C0503030203020204" pitchFamily="34" charset="0"/>
              </a:rPr>
              <a:t>vlan</a:t>
            </a:r>
            <a:r>
              <a:rPr lang="en-US" b="1" dirty="0">
                <a:latin typeface="Huawei Sans" panose="020C0503030203020204" pitchFamily="34" charset="0"/>
              </a:rPr>
              <a:t> </a:t>
            </a:r>
            <a:r>
              <a:rPr lang="en-US" dirty="0">
                <a:latin typeface="Huawei Sans" panose="020C0503030203020204" pitchFamily="34" charset="0"/>
              </a:rPr>
              <a:t>{ { </a:t>
            </a:r>
            <a:r>
              <a:rPr lang="en-US" i="1" dirty="0">
                <a:latin typeface="Huawei Sans" panose="020C0503030203020204" pitchFamily="34" charset="0"/>
              </a:rPr>
              <a:t>vlan-id1</a:t>
            </a:r>
            <a:r>
              <a:rPr lang="en-US" dirty="0">
                <a:latin typeface="Huawei Sans" panose="020C0503030203020204" pitchFamily="34" charset="0"/>
              </a:rPr>
              <a:t> [ </a:t>
            </a:r>
            <a:r>
              <a:rPr lang="en-US" b="1" dirty="0">
                <a:latin typeface="Huawei Sans" panose="020C0503030203020204" pitchFamily="34" charset="0"/>
              </a:rPr>
              <a:t>to</a:t>
            </a:r>
            <a:r>
              <a:rPr lang="en-US" i="1" dirty="0">
                <a:latin typeface="Huawei Sans" panose="020C0503030203020204" pitchFamily="34" charset="0"/>
              </a:rPr>
              <a:t> vlan-id2</a:t>
            </a:r>
            <a:r>
              <a:rPr lang="en-US" dirty="0">
                <a:latin typeface="Huawei Sans" panose="020C0503030203020204" pitchFamily="34" charset="0"/>
              </a:rPr>
              <a:t> ] } | </a:t>
            </a:r>
            <a:r>
              <a:rPr lang="en-US" b="1" dirty="0">
                <a:latin typeface="Huawei Sans" panose="020C0503030203020204" pitchFamily="34" charset="0"/>
              </a:rPr>
              <a:t>all</a:t>
            </a:r>
            <a:r>
              <a:rPr lang="en-US" dirty="0">
                <a:latin typeface="Huawei Sans" panose="020C0503030203020204" pitchFamily="34" charset="0"/>
              </a:rPr>
              <a:t> }</a:t>
            </a:r>
          </a:p>
          <a:p>
            <a:pPr marL="540000" marR="0" lvl="1" indent="-180000" algn="l" defTabSz="1219304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▫"/>
              <a:tabLst/>
              <a:defRPr/>
            </a:pPr>
            <a:r>
              <a:rPr lang="en-US" i="1" dirty="0">
                <a:latin typeface="Huawei Sans" panose="020C0503030203020204" pitchFamily="34" charset="0"/>
              </a:rPr>
              <a:t>vlan-id1</a:t>
            </a:r>
            <a:r>
              <a:rPr lang="en-US" dirty="0">
                <a:latin typeface="Huawei Sans" panose="020C0503030203020204" pitchFamily="34" charset="0"/>
              </a:rPr>
              <a:t> [ </a:t>
            </a:r>
            <a:r>
              <a:rPr lang="en-US" b="1" dirty="0">
                <a:latin typeface="Huawei Sans" panose="020C0503030203020204" pitchFamily="34" charset="0"/>
              </a:rPr>
              <a:t>to</a:t>
            </a:r>
            <a:r>
              <a:rPr lang="en-US" dirty="0">
                <a:latin typeface="Huawei Sans" panose="020C0503030203020204" pitchFamily="34" charset="0"/>
              </a:rPr>
              <a:t> </a:t>
            </a:r>
            <a:r>
              <a:rPr lang="en-US" i="1" dirty="0">
                <a:latin typeface="Huawei Sans" panose="020C0503030203020204" pitchFamily="34" charset="0"/>
              </a:rPr>
              <a:t>vlan-id2</a:t>
            </a:r>
            <a:r>
              <a:rPr lang="en-US" dirty="0">
                <a:latin typeface="Huawei Sans" panose="020C0503030203020204" pitchFamily="34" charset="0"/>
              </a:rPr>
              <a:t> ]: </a:t>
            </a:r>
            <a:r>
              <a:rPr lang="ru-RU" i="0" u="none" dirty="0">
                <a:latin typeface="Arial" panose="020B0604020202020204" pitchFamily="34" charset="0"/>
                <a:cs typeface="Arial" panose="020B0604020202020204" pitchFamily="34" charset="0"/>
              </a:rPr>
              <a:t>которые разрешены на гибридном интерфейсе  и передаются с тегом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начальный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 lvl="2">
              <a:lnSpc>
                <a:spcPct val="10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указывает конечный ID VLAN. Значение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должно быть больше или равно значению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vlan-id2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являются целыми числами от 1 до 4094.</a:t>
            </a:r>
          </a:p>
          <a:p>
            <a:pPr lvl="1">
              <a:lnSpc>
                <a:spcPct val="100000"/>
              </a:lnSpc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разрешены все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VLAN.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b="1" dirty="0">
                <a:latin typeface="Huawei Sans" panose="020C0503030203020204" pitchFamily="34" charset="0"/>
              </a:rPr>
              <a:t>port hybrid </a:t>
            </a:r>
            <a:r>
              <a:rPr lang="en-US" b="1" dirty="0" err="1">
                <a:latin typeface="Huawei Sans" panose="020C0503030203020204" pitchFamily="34" charset="0"/>
              </a:rPr>
              <a:t>pvid</a:t>
            </a:r>
            <a:r>
              <a:rPr lang="en-US" b="1" dirty="0">
                <a:latin typeface="Huawei Sans" panose="020C0503030203020204" pitchFamily="34" charset="0"/>
              </a:rPr>
              <a:t> </a:t>
            </a:r>
            <a:r>
              <a:rPr lang="en-US" b="1" dirty="0" err="1">
                <a:latin typeface="Huawei Sans" panose="020C0503030203020204" pitchFamily="34" charset="0"/>
              </a:rPr>
              <a:t>vlan</a:t>
            </a:r>
            <a:r>
              <a:rPr lang="en-US" b="1" dirty="0">
                <a:latin typeface="Huawei Sans" panose="020C0503030203020204" pitchFamily="34" charset="0"/>
              </a:rPr>
              <a:t> </a:t>
            </a:r>
            <a:r>
              <a:rPr lang="en-US" i="1" dirty="0" err="1">
                <a:latin typeface="Huawei Sans" panose="020C0503030203020204" pitchFamily="34" charset="0"/>
              </a:rPr>
              <a:t>vlan</a:t>
            </a:r>
            <a:r>
              <a:rPr lang="en-US" i="1" dirty="0">
                <a:latin typeface="Huawei Sans" panose="020C0503030203020204" pitchFamily="34" charset="0"/>
              </a:rPr>
              <a:t>-id</a:t>
            </a:r>
            <a:r>
              <a:rPr lang="en-US" dirty="0">
                <a:latin typeface="Huawei Sans" panose="020C0503030203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конфигурирует VLAN по умолчанию для гибридного интерфейса.</a:t>
            </a:r>
          </a:p>
          <a:p>
            <a:pPr lvl="1">
              <a:lnSpc>
                <a:spcPct val="100000"/>
              </a:lnSpc>
            </a:pP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vlan-id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ID сети VLAN по умолчанию, которая должна быть создана для гибридного интерфейса. Значение представляет собой целое число от 1 до 4094.</a:t>
            </a:r>
          </a:p>
          <a:p>
            <a:pPr lvl="0">
              <a:lnSpc>
                <a:spcPct val="100000"/>
              </a:lnSpc>
            </a:pP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681933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Создайте сети VLAN и добавьте в них интерфейсы, подключенные к ПК, чтобы изолировать трафик уровня 2 между ПК с различными сервисами.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Настройте типы интерфейсов и укажите разрешенные VLAN для SW1 и SW2, чтобы разрешить ПК с одинаковым сервисом взаимодействовать через SW1 и SW2.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798027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51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817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отображает информацию VLAN.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 команды:</a:t>
            </a:r>
          </a:p>
          <a:p>
            <a:pPr lvl="1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Tagged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Untagged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добавляются в VLAN вручную в режиме с тегами и без</a:t>
            </a: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 тегов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VLAN 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VLAN ID.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VLAN Type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тип VLAN. Значение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указывает на </a:t>
            </a:r>
            <a:r>
              <a:rPr lang="ru-RU" b="0" u="none" dirty="0">
                <a:latin typeface="Arial" panose="020B0604020202020204" pitchFamily="34" charset="0"/>
                <a:cs typeface="Arial" panose="020B0604020202020204" pitchFamily="34" charset="0"/>
              </a:rPr>
              <a:t>типовую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сеть VLAN.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интерфейсы, добавленные к VLAN.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2638783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Создайте сети VLAN и добавьте к ним интерфейсы, подключенные к ПК, чтобы изолировать трафик уровня 2 между ПК с различными сервисами.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Настройте типы интерфейсов и укажите разрешенные VLAN для SW1 и SW2, чтобы позволить ПК взаимодействовать с сервером через SW1 и SW2.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7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34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2674186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68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86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ru-RU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mac-vlan</a:t>
            </a:r>
            <a:r>
              <a:rPr lang="ru-RU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ru-RU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mac-address-mask-length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  <a:p>
            <a:pPr lvl="1"/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ru-RU" i="1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noProof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MAC-адрес, который должен быть связан с VLAN.</a:t>
            </a:r>
          </a:p>
          <a:p>
            <a:pPr lvl="2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шестнадцатеричное число в формате H-H-H. Каждая H содержит от одной до четырех цифр, например 00e0 или fc01. Если H содержит менее четырех цифр, самые левые цифры заполнены нулями. Например, e0 отображается как 00e0.</a:t>
            </a:r>
          </a:p>
          <a:p>
            <a:pPr lvl="2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MAC-адрес не может быть в формате 0000-0000-0000, FFFF-FFFF-FFFF или в формате адреса многоадресной передачи.</a:t>
            </a:r>
          </a:p>
          <a:p>
            <a:pPr lvl="1"/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</a:t>
            </a:r>
            <a:r>
              <a:rPr lang="ru-RU" i="1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noProof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маску MAC-адреса.</a:t>
            </a:r>
          </a:p>
          <a:p>
            <a:pPr lvl="2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шестнадцатеричное число в формате H-H-H. Каждая H содержит от одной до четырех цифр.</a:t>
            </a:r>
          </a:p>
          <a:p>
            <a:pPr lvl="1"/>
            <a:r>
              <a:rPr lang="ru-RU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mac-address-mask-length</a:t>
            </a:r>
            <a:r>
              <a:rPr lang="ru-RU" i="1" noProof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noProof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длину маски MAC-адреса.</a:t>
            </a:r>
          </a:p>
          <a:p>
            <a:pPr lvl="2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целое число от 1 до 48.</a:t>
            </a:r>
          </a:p>
          <a:p>
            <a:pPr lvl="0"/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mac-vlan</a:t>
            </a:r>
            <a:r>
              <a:rPr lang="ru-RU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nable</a:t>
            </a:r>
            <a:r>
              <a:rPr lang="ru-RU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активирует назначение VLAN на основе MAC-адресов на интерфейсе.</a:t>
            </a:r>
          </a:p>
          <a:p>
            <a:pPr lvl="0"/>
            <a:endParaRPr lang="zh-CN" altLang="en-US" dirty="0">
              <a:latin typeface="Huawei Sans" panose="020C0503030203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3090864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конфигурации: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Создайте VLAN, например, VLAN 10.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Добавьте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-интерфейсы на SW1 в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Свяжите MAC-адреса ПК от 1 до 3 с VLAN.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79629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300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На интерфейсах, настроенных в режиме доступа и </a:t>
            </a:r>
            <a:r>
              <a:rPr lang="ru-RU" altLang="zh-CN" u="none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r>
              <a:rPr lang="ru-RU" altLang="zh-CN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на основе MAC-адресов может использоваться только тогда, когда VLAN на основе MAC-адресов совпадает с PVID. Рекомендуется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настраивать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назначение VLAN на основе MAC-адресов на гибридных интерфейсах.</a:t>
            </a: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8530344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display mac-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{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mac-address-mask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mac-address-mask-length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} |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}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отображает конфигурацию назначения VLAN на основе MAC-адресов.</a:t>
            </a:r>
          </a:p>
          <a:p>
            <a:pPr lvl="1">
              <a:lnSpc>
                <a:spcPct val="100000"/>
              </a:lnSpc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отображает все VLAN, связанные с MAC-адресами.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mac-address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отображает VLAN, связанную с указанным MAC-адресом.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шестнадцатеричное число в формате H-H-H. Каждая H содержит от одной до четырех цифр.</a:t>
            </a:r>
          </a:p>
          <a:p>
            <a:pPr lvl="1">
              <a:lnSpc>
                <a:spcPct val="100000"/>
              </a:lnSpc>
            </a:pP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маску MAC-адреса.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шестнадцатеричное число в формате H-H-H. Каждая H содержит от одной до четырех цифр.</a:t>
            </a:r>
          </a:p>
          <a:p>
            <a:pPr lvl="1">
              <a:lnSpc>
                <a:spcPct val="100000"/>
              </a:lnSpc>
            </a:pP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mac-address-mask-length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указывает длину маски MAC-адреса.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целое число от 1 до 48.</a:t>
            </a:r>
          </a:p>
          <a:p>
            <a:pPr lvl="1">
              <a:lnSpc>
                <a:spcPct val="10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-id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: указывает ID VLAN.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представляет собой целое число от 1 до 4094.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 команды: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 Address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MAC-адрес</a:t>
            </a:r>
          </a:p>
          <a:p>
            <a:pPr lvl="1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MASK: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маска MAC-адреса</a:t>
            </a:r>
          </a:p>
          <a:p>
            <a:pPr lvl="1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VLAN: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ID VLAN, связанной с MAC-адресом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приоритет 802.1p VLAN, связанный с MAC-адресом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3510394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выполнения команды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 trunk allow-pass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 VLAN 5 не могут передаваться через интерфейс магистрального канала. По умолчанию через интерфейс магистрального канала могут передаваться кадры VLAN 1. Таким образом, все кадры VLAN от 1 по 3 могут передаваться через интерфейс.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7200" y="7667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965634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домен: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рисунке  показана типовая сеть, состоящая только из ПК и коммутаторов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Если ПК1 отправляет широковещательный кадр, коммутаторы выполняют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лавинную передачу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сети. В результате все остальные ПК получают кадр.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Область распространения широковещательных кадров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называется широковещательным доменом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2-го уровня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(коротко – широковещательный домен). Коммутационная сеть является широковещательным доменом.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безопасности сети и нежелательного трафика: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ПК1 отправляет одноадресный кадр на ПК2. Запись MAC-адреса ПК2 существует в таблицах MAC-адресов SW1, SW3 и SW7, но не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таблицах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SW2 и SW5. В этом случае SW1 и SW3 переадресуют кадр в режиме точка-точка, SW7 отбрасывает кадр, а SW2 и SW5 выполняют лавинную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передачу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Хотя ПК2 получает одноадресный кадр, другие ПК в сети также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получат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его, хотя и не должны.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Чем больше широковещательный домен, тем более серьезны возникающие проблемы безопасности сети и нежелательного трафика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40495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4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VLAN используется для решения проблем, вызванных большими широковещательным доменами.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Развертывая VLAN на коммутаторах, вы можете логически разделить большой широковещательный домен на несколько небольших доменов. Это эффективно повышает безопасность сети, снижает нежелательный трафик и сокращает количество необходимых сетевых ресурсов.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VLAN: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Каждая VLAN представляет собой широковещательный домен. Таким образом, ПК в одной VLAN могут напрямую взаимодействовать на уровне 2. ПК в различных VLAN, напротив, могут взаимодействовать только на уровне 3, а не напрямую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уровне 2. Таким образом, широковещательные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передаются только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 рамках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не зависит от географического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местоположения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технологии VLAN: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Гибкая настройка </a:t>
            </a:r>
            <a:r>
              <a:rPr lang="ru-RU" altLang="zh-CN" strike="noStrike" dirty="0">
                <a:latin typeface="Arial" panose="020B0604020202020204" pitchFamily="34" charset="0"/>
                <a:cs typeface="Arial" panose="020B0604020202020204" pitchFamily="34" charset="0"/>
              </a:rPr>
              <a:t>виртуальных групп.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технологии VLAN можно сгруппировать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терминалы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, расположенные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в различных географических местах, что упрощает построение и техобслуживание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широковещательного домена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пределах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VLAN. Таким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образом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сохраняется полоса пропускания и улучшаются возможности обработки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трафика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LAN. Кадры в различных VLAN передаются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изолированно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ПК в одной VLAN не могли напрямую взаимодействовать с ПК в другой VLAN.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Повышение стабильности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сети. Неисправности в VLAN не влияют на ПК в других VLAN.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Примечание. Уровень 2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канальный уровень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90659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этой части описываются принципы работы VLAN в следующих трех аспектах: идентификация VLAN, назначение VLAN и обработка кадров VLAN на коммутаторах.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86011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71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показано на рисунке, после получения кадра и идентификации VLAN, к которой он принадлежит, коммутатор 1 добавляет тег VLAN к кадру, чтобы указать на эту VLAN. Когда другой коммутатор, например, SW2, получает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 от коммутатора 1 с тегом,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легко идентифицировать VLAN благодаря тегу.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 с 4-байтным тегом VLAN называются кадрами IEEE 802.1Q или кадрами VLAN.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5648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82973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История изменений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>
                <a:solidFill>
                  <a:srgbClr val="4D4D4D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Не для печати</a:t>
            </a:r>
            <a:endParaRPr lang="zh-CN" altLang="en-US" sz="2800" kern="1200" baseline="0" dirty="0">
              <a:solidFill>
                <a:srgbClr val="4D4D4D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301069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6409343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Автор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Дата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Проверяющее лицо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Новый документ</a:t>
                      </a:r>
                      <a:r>
                        <a:rPr kumimoji="1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/</a:t>
                      </a:r>
                      <a:endParaRPr kumimoji="1" lang="ru-R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Продукт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Автор/</a:t>
            </a:r>
            <a:r>
              <a:rPr lang="en-US" altLang="zh-CN" dirty="0"/>
              <a:t>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25.01.</a:t>
            </a:r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Проверяющее лицо/</a:t>
            </a:r>
            <a:r>
              <a:rPr lang="en-US" altLang="zh-CN" dirty="0"/>
              <a:t>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Tx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/>
              <a:t>Question description.</a:t>
            </a:r>
          </a:p>
          <a:p>
            <a:pPr lvl="1"/>
            <a:endParaRPr lang="en-US" altLang="zh-CN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Тест</a:t>
            </a:r>
            <a:endParaRPr lang="en-US" altLang="zh-CN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/>
          <p:nvPr userDrawn="1"/>
        </p:nvSpPr>
        <p:spPr bwMode="auto">
          <a:xfrm>
            <a:off x="3288528" y="296368"/>
            <a:ext cx="8892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/>
          <p:nvPr userDrawn="1"/>
        </p:nvSpPr>
        <p:spPr bwMode="auto">
          <a:xfrm>
            <a:off x="3180516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Click here to edit summary</a:t>
            </a:r>
            <a:endParaRPr lang="zh-CN" alt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</a:p>
        </p:txBody>
      </p:sp>
      <p:sp>
        <p:nvSpPr>
          <p:cNvPr id="1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424735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Краткий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обзор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More information for trainees</a:t>
            </a:r>
            <a:endParaRPr lang="zh-CN" alt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</a:p>
        </p:txBody>
      </p:sp>
      <p:sp>
        <p:nvSpPr>
          <p:cNvPr id="14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</a:p>
        </p:txBody>
      </p:sp>
      <p:sp>
        <p:nvSpPr>
          <p:cNvPr id="1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7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4675054" y="2345035"/>
              <a:ext cx="3151451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Спасибо!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>
            <a:fillRect/>
          </a:stretch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398906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Copyright © 2020 Huawei Technologies Co., Ltd. </a:t>
            </a: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endParaRPr lang="en-US" altLang="zh-CN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/>
              <a:t>The chapter describes ...</a:t>
            </a:r>
            <a:endParaRPr lang="zh-CN" altLang="en-US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37626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Введение</a:t>
            </a:r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Цели</a:t>
            </a: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024336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Tx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一级目录一</a:t>
            </a:r>
            <a:endParaRPr lang="en-US" altLang="zh-CN"/>
          </a:p>
          <a:p>
            <a:pPr marL="653788" lvl="1" indent="-457017">
              <a:buSzTx/>
              <a:buFont typeface="+mj-lt"/>
              <a:buAutoNum type="arabicPeriod"/>
            </a:pP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一级目录二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一级目录三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一级目录四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here to edit</a:t>
            </a:r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r>
              <a:rPr lang="en-US" altLang="zh-CN"/>
              <a:t>0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47048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Huawei Technologies Co., Ltd.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/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Tx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и конфигурация VLAN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4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等腰三角形 37"/>
          <p:cNvSpPr/>
          <p:nvPr/>
        </p:nvSpPr>
        <p:spPr>
          <a:xfrm>
            <a:off x="3250402" y="2190538"/>
            <a:ext cx="5455751" cy="489109"/>
          </a:xfrm>
          <a:prstGeom prst="triangle">
            <a:avLst/>
          </a:prstGeom>
          <a:gradFill flip="none" rotWithShape="1">
            <a:gsLst>
              <a:gs pos="0">
                <a:srgbClr val="F4FBFE"/>
              </a:gs>
              <a:gs pos="100000">
                <a:srgbClr val="99DFF9"/>
              </a:gs>
            </a:gsLst>
            <a:lin ang="16200000" scaled="0"/>
          </a:gradFill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VLAN</a:t>
            </a:r>
          </a:p>
        </p:txBody>
      </p:sp>
      <p:sp>
        <p:nvSpPr>
          <p:cNvPr id="60" name="矩形 59"/>
          <p:cNvSpPr/>
          <p:nvPr/>
        </p:nvSpPr>
        <p:spPr>
          <a:xfrm>
            <a:off x="3263886" y="3002958"/>
            <a:ext cx="1830522" cy="38018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TPID (0x8100)</a:t>
            </a:r>
          </a:p>
        </p:txBody>
      </p:sp>
      <p:sp>
        <p:nvSpPr>
          <p:cNvPr id="61" name="矩形 60"/>
          <p:cNvSpPr/>
          <p:nvPr/>
        </p:nvSpPr>
        <p:spPr>
          <a:xfrm>
            <a:off x="5094409" y="3002957"/>
            <a:ext cx="509736" cy="38018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PRI</a:t>
            </a:r>
          </a:p>
        </p:txBody>
      </p:sp>
      <p:sp>
        <p:nvSpPr>
          <p:cNvPr id="62" name="矩形 61"/>
          <p:cNvSpPr/>
          <p:nvPr/>
        </p:nvSpPr>
        <p:spPr>
          <a:xfrm>
            <a:off x="5604144" y="3002957"/>
            <a:ext cx="449847" cy="38018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CFI</a:t>
            </a:r>
          </a:p>
        </p:txBody>
      </p:sp>
      <p:sp>
        <p:nvSpPr>
          <p:cNvPr id="63" name="矩形 62"/>
          <p:cNvSpPr/>
          <p:nvPr/>
        </p:nvSpPr>
        <p:spPr>
          <a:xfrm>
            <a:off x="6063192" y="3002957"/>
            <a:ext cx="2707456" cy="38018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ID VLAN</a:t>
            </a:r>
          </a:p>
        </p:txBody>
      </p:sp>
      <p:sp>
        <p:nvSpPr>
          <p:cNvPr id="66" name="矩形 65"/>
          <p:cNvSpPr/>
          <p:nvPr/>
        </p:nvSpPr>
        <p:spPr>
          <a:xfrm>
            <a:off x="3932941" y="3378028"/>
            <a:ext cx="732893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бит</a:t>
            </a:r>
          </a:p>
        </p:txBody>
      </p:sp>
      <p:sp>
        <p:nvSpPr>
          <p:cNvPr id="69" name="矩形 68"/>
          <p:cNvSpPr/>
          <p:nvPr/>
        </p:nvSpPr>
        <p:spPr>
          <a:xfrm>
            <a:off x="4998869" y="3378028"/>
            <a:ext cx="764594" cy="2774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бита</a:t>
            </a:r>
          </a:p>
        </p:txBody>
      </p:sp>
      <p:sp>
        <p:nvSpPr>
          <p:cNvPr id="70" name="矩形 69"/>
          <p:cNvSpPr/>
          <p:nvPr/>
        </p:nvSpPr>
        <p:spPr>
          <a:xfrm>
            <a:off x="5578879" y="3378029"/>
            <a:ext cx="654232" cy="2955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бит</a:t>
            </a:r>
          </a:p>
        </p:txBody>
      </p:sp>
      <p:sp>
        <p:nvSpPr>
          <p:cNvPr id="71" name="矩形 70"/>
          <p:cNvSpPr/>
          <p:nvPr/>
        </p:nvSpPr>
        <p:spPr>
          <a:xfrm>
            <a:off x="7135433" y="3378028"/>
            <a:ext cx="732893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бит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369321" y="1631360"/>
            <a:ext cx="1301959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671280" y="1631360"/>
            <a:ext cx="1301959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973240" y="1631360"/>
            <a:ext cx="780457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Длина/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753697" y="1631360"/>
            <a:ext cx="2880320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9634017" y="1631360"/>
            <a:ext cx="780457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FCS</a:t>
            </a:r>
          </a:p>
        </p:txBody>
      </p:sp>
      <p:sp>
        <p:nvSpPr>
          <p:cNvPr id="78" name="矩形 77"/>
          <p:cNvSpPr/>
          <p:nvPr/>
        </p:nvSpPr>
        <p:spPr>
          <a:xfrm>
            <a:off x="785362" y="1543799"/>
            <a:ext cx="264733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Исходный кадр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(без тега)</a:t>
            </a:r>
          </a:p>
        </p:txBody>
      </p:sp>
      <p:sp>
        <p:nvSpPr>
          <p:cNvPr id="79" name="矩形 78"/>
          <p:cNvSpPr/>
          <p:nvPr/>
        </p:nvSpPr>
        <p:spPr>
          <a:xfrm>
            <a:off x="785362" y="1342524"/>
            <a:ext cx="10530338" cy="134408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85362" y="2686948"/>
            <a:ext cx="10530338" cy="24127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168025" y="3673540"/>
            <a:ext cx="188200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Тег 802.1Q</a:t>
            </a:r>
          </a:p>
        </p:txBody>
      </p:sp>
      <p:sp>
        <p:nvSpPr>
          <p:cNvPr id="82" name="矩形 81"/>
          <p:cNvSpPr/>
          <p:nvPr/>
        </p:nvSpPr>
        <p:spPr>
          <a:xfrm>
            <a:off x="785362" y="5099721"/>
            <a:ext cx="10530338" cy="112069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2518" y="5367679"/>
            <a:ext cx="2493020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 802.1Q</a:t>
            </a:r>
          </a:p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 тегом)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369321" y="5455240"/>
            <a:ext cx="1301959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4671280" y="5455240"/>
            <a:ext cx="1301959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622434" y="5455240"/>
            <a:ext cx="780457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Длина/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402891" y="5455240"/>
            <a:ext cx="2880320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0283211" y="5455240"/>
            <a:ext cx="780457" cy="409652"/>
          </a:xfrm>
          <a:prstGeom prst="rect">
            <a:avLst/>
          </a:prstGeom>
          <a:solidFill>
            <a:schemeClr val="bg1"/>
          </a:solidFill>
          <a:ln w="19050">
            <a:solidFill>
              <a:srgbClr val="2FBFF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FCS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973240" y="5450637"/>
            <a:ext cx="661150" cy="424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</a:t>
            </a:r>
          </a:p>
        </p:txBody>
      </p:sp>
      <p:sp>
        <p:nvSpPr>
          <p:cNvPr id="96" name="矩形 95"/>
          <p:cNvSpPr/>
          <p:nvPr/>
        </p:nvSpPr>
        <p:spPr>
          <a:xfrm>
            <a:off x="4815559" y="2229326"/>
            <a:ext cx="2422524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Тег 802.1Q ставится между двумя полями</a:t>
            </a:r>
          </a:p>
        </p:txBody>
      </p:sp>
      <p:sp>
        <p:nvSpPr>
          <p:cNvPr id="97" name="矩形 96"/>
          <p:cNvSpPr/>
          <p:nvPr/>
        </p:nvSpPr>
        <p:spPr>
          <a:xfrm>
            <a:off x="3254407" y="3706013"/>
            <a:ext cx="7045153" cy="13909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протокола тегирования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Tag protocol identifier,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TPID) идентифицирует тип кадра. Значение 0x8100 указывает на кадр IEEE 802.1Q.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PRI: определяет приоритет кадра, в основном используется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Индикатор канонического формата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Canonical format indicator </a:t>
            </a:r>
            <a:r>
              <a:rPr lang="en-US" sz="1400" dirty="0">
                <a:latin typeface="Huawei Sans" panose="020C0503030203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CFI): указывает, находится ли MAC-адрес в каноническом формате. Для кадров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значение этого поля равно 0.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ID VLAN: идентифицирует VLAN, к которой принадлежит кадр.</a:t>
            </a:r>
          </a:p>
        </p:txBody>
      </p:sp>
      <p:sp>
        <p:nvSpPr>
          <p:cNvPr id="37" name="下箭头 63"/>
          <p:cNvSpPr/>
          <p:nvPr/>
        </p:nvSpPr>
        <p:spPr>
          <a:xfrm rot="12007780" flipV="1">
            <a:off x="9919064" y="4500895"/>
            <a:ext cx="673753" cy="875055"/>
          </a:xfrm>
          <a:custGeom>
            <a:avLst/>
            <a:gdLst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7" fmla="*/ 350324 w 1035535"/>
              <a:gd name="connsiteY7" fmla="*/ 91440 h 7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rgbClr val="FFD17D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100000"/>
                    <a:alpha val="0"/>
                  </a:sysClr>
                </a:gs>
                <a:gs pos="31000">
                  <a:srgbClr val="FF9933"/>
                </a:gs>
              </a:gsLst>
              <a:lin ang="16200000" scaled="1"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9" name="下箭头 63"/>
          <p:cNvSpPr/>
          <p:nvPr/>
        </p:nvSpPr>
        <p:spPr>
          <a:xfrm rot="12007780" flipV="1">
            <a:off x="10154240" y="2410379"/>
            <a:ext cx="673753" cy="875055"/>
          </a:xfrm>
          <a:custGeom>
            <a:avLst/>
            <a:gdLst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7" fmla="*/ 350324 w 1035535"/>
              <a:gd name="connsiteY7" fmla="*/ 91440 h 7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rgbClr val="FFD17D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100000"/>
                    <a:alpha val="0"/>
                  </a:sysClr>
                </a:gs>
                <a:gs pos="31000">
                  <a:srgbClr val="FF9933"/>
                </a:gs>
              </a:gsLst>
              <a:lin ang="16200000" scaled="1"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172938" y="5960"/>
            <a:ext cx="3572874" cy="312029"/>
            <a:chOff x="8172938" y="5960"/>
            <a:chExt cx="3572874" cy="312029"/>
          </a:xfrm>
        </p:grpSpPr>
        <p:sp>
          <p:nvSpPr>
            <p:cNvPr id="43" name="燕尾形 42"/>
            <p:cNvSpPr/>
            <p:nvPr/>
          </p:nvSpPr>
          <p:spPr bwMode="auto">
            <a:xfrm>
              <a:off x="8172938" y="5960"/>
              <a:ext cx="122708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44" name="燕尾形 43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45" name="燕尾形 44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29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占位符 42"/>
          <p:cNvSpPr>
            <a:spLocks noGrp="1"/>
          </p:cNvSpPr>
          <p:nvPr>
            <p:ph type="body" sz="quarter" idx="10"/>
          </p:nvPr>
        </p:nvSpPr>
        <p:spPr>
          <a:xfrm>
            <a:off x="451877" y="4380133"/>
            <a:ext cx="11306175" cy="1942048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Линк между коммутаторами 1 и 2 используется для передачи данных от нескольких VLAN. Для различения кадров различных VLAN используется метод тегирования данных на основе VLAN.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Стандарт IEEE 802.1Q, который часто называют Dot1q, определяет систему тегирования VLAN для кадров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путем вставки тега 802.1Q в заголовок кадра для передачи информации VLAN.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VLAN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243810" y="2977708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403181" y="1374704"/>
            <a:ext cx="3528392" cy="110674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9792197" y="2232913"/>
            <a:ext cx="0" cy="9148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7681961" y="2977708"/>
            <a:ext cx="1414736" cy="1353482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66963" y="2265281"/>
            <a:ext cx="0" cy="9148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8312054" y="3659320"/>
            <a:ext cx="564882" cy="2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ПК3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7663655" y="3982484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14549" y="1374704"/>
            <a:ext cx="3528392" cy="110674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51851" y="2977708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105417" y="2273373"/>
            <a:ext cx="0" cy="8743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850508" y="3659319"/>
            <a:ext cx="636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714549" y="2977708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265053" y="2232913"/>
            <a:ext cx="0" cy="9148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10144" y="3659319"/>
            <a:ext cx="6281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2024765" y="1870963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2638308" y="1870963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3251851" y="1870963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638309" y="1412805"/>
            <a:ext cx="1548366" cy="2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Коммутатор1</a:t>
            </a:r>
          </a:p>
        </p:txBody>
      </p:sp>
      <p:sp>
        <p:nvSpPr>
          <p:cNvPr id="25" name="矩形 24"/>
          <p:cNvSpPr>
            <a:spLocks noChangeAspect="1"/>
          </p:cNvSpPr>
          <p:nvPr/>
        </p:nvSpPr>
        <p:spPr>
          <a:xfrm>
            <a:off x="3865394" y="1870963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矩形 25"/>
          <p:cNvSpPr>
            <a:spLocks noChangeAspect="1"/>
          </p:cNvSpPr>
          <p:nvPr/>
        </p:nvSpPr>
        <p:spPr>
          <a:xfrm>
            <a:off x="4478937" y="1870963"/>
            <a:ext cx="459541" cy="3917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矩形 26"/>
          <p:cNvSpPr>
            <a:spLocks noChangeAspect="1"/>
          </p:cNvSpPr>
          <p:nvPr/>
        </p:nvSpPr>
        <p:spPr>
          <a:xfrm>
            <a:off x="7713397" y="1870963"/>
            <a:ext cx="459541" cy="3917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矩形 27"/>
          <p:cNvSpPr>
            <a:spLocks noChangeAspect="1"/>
          </p:cNvSpPr>
          <p:nvPr/>
        </p:nvSpPr>
        <p:spPr>
          <a:xfrm>
            <a:off x="8326940" y="1870963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矩形 28"/>
          <p:cNvSpPr>
            <a:spLocks noChangeAspect="1"/>
          </p:cNvSpPr>
          <p:nvPr/>
        </p:nvSpPr>
        <p:spPr>
          <a:xfrm>
            <a:off x="8940483" y="1870963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8337212" y="1412805"/>
            <a:ext cx="1544744" cy="2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Коммутатор 2</a:t>
            </a:r>
          </a:p>
        </p:txBody>
      </p:sp>
      <p:sp>
        <p:nvSpPr>
          <p:cNvPr id="31" name="矩形 30"/>
          <p:cNvSpPr>
            <a:spLocks noChangeAspect="1"/>
          </p:cNvSpPr>
          <p:nvPr/>
        </p:nvSpPr>
        <p:spPr>
          <a:xfrm>
            <a:off x="9554026" y="1870963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>
            <a:off x="10167569" y="1870963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直接连接符 32"/>
          <p:cNvCxnSpPr>
            <a:stCxn id="26" idx="3"/>
            <a:endCxn id="27" idx="1"/>
          </p:cNvCxnSpPr>
          <p:nvPr/>
        </p:nvCxnSpPr>
        <p:spPr>
          <a:xfrm>
            <a:off x="4938478" y="2066858"/>
            <a:ext cx="27749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124827" y="3982484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3202109" y="3982484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9539405" y="3659319"/>
            <a:ext cx="5749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9654088" y="3982484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10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1901588" y="2605737"/>
            <a:ext cx="0" cy="914896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89055" y="3084396"/>
            <a:ext cx="1188462" cy="313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Исходный кадр 1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6240343" y="1404344"/>
            <a:ext cx="721498" cy="0"/>
          </a:xfrm>
          <a:prstGeom prst="line">
            <a:avLst/>
          </a:prstGeom>
          <a:ln w="57150">
            <a:solidFill>
              <a:srgbClr val="FFD17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8400202" y="2332910"/>
            <a:ext cx="0" cy="834675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487114" y="2605737"/>
            <a:ext cx="0" cy="914896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553895" y="3085019"/>
            <a:ext cx="1188000" cy="313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Исходный кадр 2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9946333" y="2332910"/>
            <a:ext cx="0" cy="834675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149211" y="2592759"/>
            <a:ext cx="1188000" cy="29588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Исходный кадр 2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0020301" y="2579857"/>
            <a:ext cx="1188000" cy="313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Исходный кадр 1</a:t>
            </a:r>
          </a:p>
        </p:txBody>
      </p:sp>
      <p:cxnSp>
        <p:nvCxnSpPr>
          <p:cNvPr id="53" name="直接连接符 52"/>
          <p:cNvCxnSpPr/>
          <p:nvPr/>
        </p:nvCxnSpPr>
        <p:spPr>
          <a:xfrm flipH="1">
            <a:off x="6240343" y="1771135"/>
            <a:ext cx="721498" cy="0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087222" y="1588898"/>
            <a:ext cx="1513870" cy="419017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Тегированный кадр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087222" y="1167566"/>
            <a:ext cx="1513870" cy="404870"/>
          </a:xfrm>
          <a:prstGeom prst="rect">
            <a:avLst/>
          </a:prstGeom>
          <a:solidFill>
            <a:srgbClr val="FFD17D"/>
          </a:solidFill>
          <a:ln w="190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Тегированный кадр</a:t>
            </a:r>
          </a:p>
        </p:txBody>
      </p:sp>
      <p:pic>
        <p:nvPicPr>
          <p:cNvPr id="59" name="图片 5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90" y="3107291"/>
            <a:ext cx="609376" cy="468000"/>
          </a:xfrm>
          <a:prstGeom prst="rect">
            <a:avLst/>
          </a:prstGeom>
        </p:spPr>
      </p:pic>
      <p:pic>
        <p:nvPicPr>
          <p:cNvPr id="60" name="图片 5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29" y="3107291"/>
            <a:ext cx="609376" cy="468000"/>
          </a:xfrm>
          <a:prstGeom prst="rect">
            <a:avLst/>
          </a:prstGeom>
        </p:spPr>
      </p:pic>
      <p:pic>
        <p:nvPicPr>
          <p:cNvPr id="61" name="图片 6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560" y="3107291"/>
            <a:ext cx="609376" cy="468000"/>
          </a:xfrm>
          <a:prstGeom prst="rect">
            <a:avLst/>
          </a:prstGeom>
        </p:spPr>
      </p:pic>
      <p:pic>
        <p:nvPicPr>
          <p:cNvPr id="62" name="图片 61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022" y="3107291"/>
            <a:ext cx="609376" cy="46800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8172938" y="5960"/>
            <a:ext cx="3572874" cy="312029"/>
            <a:chOff x="8172938" y="5960"/>
            <a:chExt cx="3572874" cy="312029"/>
          </a:xfrm>
        </p:grpSpPr>
        <p:sp>
          <p:nvSpPr>
            <p:cNvPr id="57" name="燕尾形 56"/>
            <p:cNvSpPr/>
            <p:nvPr/>
          </p:nvSpPr>
          <p:spPr bwMode="auto">
            <a:xfrm>
              <a:off x="8172938" y="5960"/>
              <a:ext cx="122708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58" name="燕尾形 57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66" name="燕尾形 65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35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文本占位符 1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назначаются VLAN в сети?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назначения VLAN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66936" y="1802935"/>
            <a:ext cx="3852428" cy="3521734"/>
            <a:chOff x="1487488" y="2169131"/>
            <a:chExt cx="3852428" cy="3521734"/>
          </a:xfrm>
        </p:grpSpPr>
        <p:pic>
          <p:nvPicPr>
            <p:cNvPr id="79" name="图片 7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506" y="4509120"/>
              <a:ext cx="609376" cy="468000"/>
            </a:xfrm>
            <a:prstGeom prst="rect">
              <a:avLst/>
            </a:prstGeom>
          </p:spPr>
        </p:pic>
        <p:pic>
          <p:nvPicPr>
            <p:cNvPr id="80" name="图片 7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615" y="4509120"/>
              <a:ext cx="609376" cy="468000"/>
            </a:xfrm>
            <a:prstGeom prst="rect">
              <a:avLst/>
            </a:prstGeom>
          </p:spPr>
        </p:pic>
        <p:pic>
          <p:nvPicPr>
            <p:cNvPr id="81" name="图片 8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1724" y="4509120"/>
              <a:ext cx="609376" cy="468000"/>
            </a:xfrm>
            <a:prstGeom prst="rect">
              <a:avLst/>
            </a:prstGeom>
          </p:spPr>
        </p:pic>
        <p:cxnSp>
          <p:nvCxnSpPr>
            <p:cNvPr id="84" name="直接连接符 83"/>
            <p:cNvCxnSpPr>
              <a:stCxn id="79" idx="0"/>
            </p:cNvCxnSpPr>
            <p:nvPr/>
          </p:nvCxnSpPr>
          <p:spPr bwMode="auto">
            <a:xfrm flipV="1">
              <a:off x="1948194" y="2871520"/>
              <a:ext cx="1500745" cy="1637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接连接符 87"/>
            <p:cNvCxnSpPr>
              <a:stCxn id="80" idx="0"/>
            </p:cNvCxnSpPr>
            <p:nvPr/>
          </p:nvCxnSpPr>
          <p:spPr bwMode="auto">
            <a:xfrm flipV="1">
              <a:off x="2932303" y="2871520"/>
              <a:ext cx="516636" cy="1637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>
              <a:stCxn id="81" idx="0"/>
            </p:cNvCxnSpPr>
            <p:nvPr/>
          </p:nvCxnSpPr>
          <p:spPr bwMode="auto">
            <a:xfrm flipH="1" flipV="1">
              <a:off x="3448939" y="2871520"/>
              <a:ext cx="467473" cy="1637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5" name="图片 9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834" y="4509120"/>
              <a:ext cx="609376" cy="468000"/>
            </a:xfrm>
            <a:prstGeom prst="rect">
              <a:avLst/>
            </a:prstGeom>
          </p:spPr>
        </p:pic>
        <p:cxnSp>
          <p:nvCxnSpPr>
            <p:cNvPr id="97" name="直接连接符 96"/>
            <p:cNvCxnSpPr>
              <a:stCxn id="95" idx="0"/>
            </p:cNvCxnSpPr>
            <p:nvPr/>
          </p:nvCxnSpPr>
          <p:spPr bwMode="auto">
            <a:xfrm flipH="1" flipV="1">
              <a:off x="3448939" y="2871520"/>
              <a:ext cx="1451583" cy="1637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矩形 112"/>
            <p:cNvSpPr/>
            <p:nvPr/>
          </p:nvSpPr>
          <p:spPr>
            <a:xfrm>
              <a:off x="3080514" y="2169131"/>
              <a:ext cx="792088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670" y="2511600"/>
              <a:ext cx="658537" cy="540000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1487488" y="4977172"/>
              <a:ext cx="79208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531604" y="4977172"/>
              <a:ext cx="79208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3503712" y="4977172"/>
              <a:ext cx="79208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4547828" y="4977172"/>
              <a:ext cx="79208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ПК4</a:t>
              </a:r>
            </a:p>
          </p:txBody>
        </p:sp>
        <p:sp>
          <p:nvSpPr>
            <p:cNvPr id="67" name="矩形 66"/>
            <p:cNvSpPr/>
            <p:nvPr/>
          </p:nvSpPr>
          <p:spPr>
            <a:xfrm rot="18730146">
              <a:off x="2378492" y="3173226"/>
              <a:ext cx="958427" cy="5586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</p:txBody>
        </p:sp>
        <p:sp>
          <p:nvSpPr>
            <p:cNvPr id="68" name="矩形 67"/>
            <p:cNvSpPr/>
            <p:nvPr/>
          </p:nvSpPr>
          <p:spPr>
            <a:xfrm rot="17446630">
              <a:off x="2701719" y="3366148"/>
              <a:ext cx="958427" cy="5586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</p:txBody>
        </p:sp>
        <p:sp>
          <p:nvSpPr>
            <p:cNvPr id="69" name="矩形 68"/>
            <p:cNvSpPr/>
            <p:nvPr/>
          </p:nvSpPr>
          <p:spPr>
            <a:xfrm rot="4115245">
              <a:off x="3220460" y="3428656"/>
              <a:ext cx="958427" cy="5586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</p:txBody>
        </p:sp>
        <p:sp>
          <p:nvSpPr>
            <p:cNvPr id="71" name="矩形 70"/>
            <p:cNvSpPr/>
            <p:nvPr/>
          </p:nvSpPr>
          <p:spPr>
            <a:xfrm rot="2791629">
              <a:off x="3508859" y="3148038"/>
              <a:ext cx="958427" cy="5586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0/0/4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487488" y="5229200"/>
              <a:ext cx="792088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10.0.1.1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1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2531604" y="5229200"/>
              <a:ext cx="792088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10.0.2.1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2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3503712" y="5229200"/>
              <a:ext cx="792088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10.0.1.2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3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4547828" y="5229200"/>
              <a:ext cx="792088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10.0.2.2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4</a:t>
              </a:r>
            </a:p>
          </p:txBody>
        </p:sp>
      </p:grpSp>
      <p:graphicFrame>
        <p:nvGraphicFramePr>
          <p:cNvPr id="7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18509"/>
              </p:ext>
            </p:extLst>
          </p:nvPr>
        </p:nvGraphicFramePr>
        <p:xfrm>
          <a:off x="5582431" y="2141489"/>
          <a:ext cx="6182358" cy="3269057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060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6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Метод назначения VLAN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 10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 20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6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Назначение на основе интерфейсов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 0/0/1 и GE 0/0/3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 0/0/2 и GE 0/0/4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6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Назначение на основе MAC-адресов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MAC 1 и MAC 3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MAC 2 и MAC 4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6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Назначение на основе IP</a:t>
                      </a:r>
                      <a:r>
                        <a:rPr lang="ru-RU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подсети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10.0.1.*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10.0.2.*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6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Назначение на основе протокола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IPv6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1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Назначение на основе политики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10.0.1.* + GE 0/0/1 + MAC 1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10.0.2.* + </a:t>
                      </a:r>
                      <a:r>
                        <a:rPr lang="ru-RU" sz="1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 0/0/2 </a:t>
                      </a:r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+ MAC 2</a:t>
                      </a:r>
                    </a:p>
                  </a:txBody>
                  <a:tcPr marL="91427" marR="91427" marT="45730" marB="4573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8172938" y="5960"/>
            <a:ext cx="3572874" cy="312029"/>
            <a:chOff x="8172938" y="5960"/>
            <a:chExt cx="3572874" cy="312029"/>
          </a:xfrm>
        </p:grpSpPr>
        <p:sp>
          <p:nvSpPr>
            <p:cNvPr id="35" name="燕尾形 34"/>
            <p:cNvSpPr/>
            <p:nvPr/>
          </p:nvSpPr>
          <p:spPr bwMode="auto">
            <a:xfrm>
              <a:off x="8172938" y="5960"/>
              <a:ext cx="122708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36" name="燕尾形 35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37" name="燕尾形 36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9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90342" y="4100507"/>
            <a:ext cx="2086009" cy="975180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448511" y="4100507"/>
            <a:ext cx="2143434" cy="975180"/>
          </a:xfrm>
          <a:prstGeom prst="rect">
            <a:avLst/>
          </a:prstGeom>
          <a:solidFill>
            <a:srgbClr val="F4FBFE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на основе интерфейса</a:t>
            </a:r>
          </a:p>
        </p:txBody>
      </p:sp>
      <p:pic>
        <p:nvPicPr>
          <p:cNvPr id="39" name="图片 3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16" y="4185136"/>
            <a:ext cx="609376" cy="468000"/>
          </a:xfrm>
          <a:prstGeom prst="rect">
            <a:avLst/>
          </a:prstGeom>
        </p:spPr>
      </p:pic>
      <p:pic>
        <p:nvPicPr>
          <p:cNvPr id="40" name="图片 3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56" y="4185136"/>
            <a:ext cx="609376" cy="468000"/>
          </a:xfrm>
          <a:prstGeom prst="rect">
            <a:avLst/>
          </a:prstGeom>
        </p:spPr>
      </p:pic>
      <p:cxnSp>
        <p:nvCxnSpPr>
          <p:cNvPr id="41" name="直接连接符 40"/>
          <p:cNvCxnSpPr>
            <a:stCxn id="39" idx="0"/>
          </p:cNvCxnSpPr>
          <p:nvPr/>
        </p:nvCxnSpPr>
        <p:spPr bwMode="auto">
          <a:xfrm flipV="1">
            <a:off x="3844404" y="2708860"/>
            <a:ext cx="600645" cy="1476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>
            <a:stCxn id="40" idx="0"/>
          </p:cNvCxnSpPr>
          <p:nvPr/>
        </p:nvCxnSpPr>
        <p:spPr bwMode="auto">
          <a:xfrm flipH="1" flipV="1">
            <a:off x="4697077" y="2708860"/>
            <a:ext cx="482167" cy="1476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>
            <a:stCxn id="49" idx="3"/>
            <a:endCxn id="44" idx="1"/>
          </p:cNvCxnSpPr>
          <p:nvPr/>
        </p:nvCxnSpPr>
        <p:spPr bwMode="auto">
          <a:xfrm>
            <a:off x="2758093" y="2726892"/>
            <a:ext cx="14761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57" y="2456892"/>
            <a:ext cx="658537" cy="540000"/>
          </a:xfrm>
          <a:prstGeom prst="rect">
            <a:avLst/>
          </a:prstGeom>
        </p:spPr>
      </p:pic>
      <p:pic>
        <p:nvPicPr>
          <p:cNvPr id="45" name="图片 44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76" y="4185136"/>
            <a:ext cx="609376" cy="468000"/>
          </a:xfrm>
          <a:prstGeom prst="rect">
            <a:avLst/>
          </a:prstGeom>
        </p:spPr>
      </p:pic>
      <p:pic>
        <p:nvPicPr>
          <p:cNvPr id="46" name="图片 45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16" y="4185136"/>
            <a:ext cx="609376" cy="468000"/>
          </a:xfrm>
          <a:prstGeom prst="rect">
            <a:avLst/>
          </a:prstGeom>
        </p:spPr>
      </p:pic>
      <p:cxnSp>
        <p:nvCxnSpPr>
          <p:cNvPr id="47" name="直接连接符 46"/>
          <p:cNvCxnSpPr>
            <a:stCxn id="45" idx="0"/>
          </p:cNvCxnSpPr>
          <p:nvPr/>
        </p:nvCxnSpPr>
        <p:spPr bwMode="auto">
          <a:xfrm flipV="1">
            <a:off x="1684164" y="2708860"/>
            <a:ext cx="600645" cy="1476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stCxn id="46" idx="0"/>
          </p:cNvCxnSpPr>
          <p:nvPr/>
        </p:nvCxnSpPr>
        <p:spPr bwMode="auto">
          <a:xfrm flipH="1" flipV="1">
            <a:off x="2536837" y="2708860"/>
            <a:ext cx="482167" cy="1476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2456892"/>
            <a:ext cx="658537" cy="540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063552" y="2087749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51" name="矩形 50"/>
          <p:cNvSpPr/>
          <p:nvPr/>
        </p:nvSpPr>
        <p:spPr>
          <a:xfrm>
            <a:off x="4203485" y="2098510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52" name="矩形 51"/>
          <p:cNvSpPr/>
          <p:nvPr/>
        </p:nvSpPr>
        <p:spPr>
          <a:xfrm>
            <a:off x="1307468" y="4617132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53" name="矩形 52"/>
          <p:cNvSpPr/>
          <p:nvPr/>
        </p:nvSpPr>
        <p:spPr>
          <a:xfrm>
            <a:off x="2639616" y="4617132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54" name="矩形 53"/>
          <p:cNvSpPr/>
          <p:nvPr/>
        </p:nvSpPr>
        <p:spPr>
          <a:xfrm>
            <a:off x="3467708" y="4617132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ПК3</a:t>
            </a:r>
          </a:p>
        </p:txBody>
      </p:sp>
      <p:sp>
        <p:nvSpPr>
          <p:cNvPr id="55" name="矩形 54"/>
          <p:cNvSpPr/>
          <p:nvPr/>
        </p:nvSpPr>
        <p:spPr>
          <a:xfrm>
            <a:off x="4799856" y="4617132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56" name="矩形 55"/>
          <p:cNvSpPr/>
          <p:nvPr/>
        </p:nvSpPr>
        <p:spPr>
          <a:xfrm>
            <a:off x="1847528" y="4761148"/>
            <a:ext cx="100811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57" name="矩形 56"/>
          <p:cNvSpPr/>
          <p:nvPr/>
        </p:nvSpPr>
        <p:spPr>
          <a:xfrm>
            <a:off x="4043772" y="4761148"/>
            <a:ext cx="100811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58" name="矩形 57"/>
          <p:cNvSpPr/>
          <p:nvPr/>
        </p:nvSpPr>
        <p:spPr>
          <a:xfrm>
            <a:off x="1307468" y="2924944"/>
            <a:ext cx="828092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59" name="矩形 58"/>
          <p:cNvSpPr/>
          <p:nvPr/>
        </p:nvSpPr>
        <p:spPr>
          <a:xfrm>
            <a:off x="2675620" y="2924944"/>
            <a:ext cx="80874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60" name="矩形 59"/>
          <p:cNvSpPr/>
          <p:nvPr/>
        </p:nvSpPr>
        <p:spPr>
          <a:xfrm>
            <a:off x="3539716" y="2924944"/>
            <a:ext cx="75608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61" name="矩形 60"/>
          <p:cNvSpPr/>
          <p:nvPr/>
        </p:nvSpPr>
        <p:spPr>
          <a:xfrm>
            <a:off x="4871864" y="2924944"/>
            <a:ext cx="78843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62" name="矩形 61"/>
          <p:cNvSpPr/>
          <p:nvPr/>
        </p:nvSpPr>
        <p:spPr>
          <a:xfrm>
            <a:off x="2675620" y="2420888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63" name="矩形 62"/>
          <p:cNvSpPr/>
          <p:nvPr/>
        </p:nvSpPr>
        <p:spPr>
          <a:xfrm>
            <a:off x="3575720" y="2420888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68" name="矩形 67"/>
          <p:cNvSpPr/>
          <p:nvPr/>
        </p:nvSpPr>
        <p:spPr>
          <a:xfrm rot="17589368">
            <a:off x="1266223" y="3509366"/>
            <a:ext cx="461409" cy="25202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595500" y="3498553"/>
            <a:ext cx="216024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1264813" y="5337214"/>
            <a:ext cx="3316811" cy="755577"/>
            <a:chOff x="2426210" y="5193196"/>
            <a:chExt cx="2701540" cy="504010"/>
          </a:xfrm>
        </p:grpSpPr>
        <p:sp>
          <p:nvSpPr>
            <p:cNvPr id="80" name="圆角矩形标注 79"/>
            <p:cNvSpPr/>
            <p:nvPr/>
          </p:nvSpPr>
          <p:spPr>
            <a:xfrm>
              <a:off x="2448799" y="5193196"/>
              <a:ext cx="2664296" cy="504010"/>
            </a:xfrm>
            <a:prstGeom prst="wedgeRoundRectCallout">
              <a:avLst>
                <a:gd name="adj1" fmla="val -23299"/>
                <a:gd name="adj2" fmla="val -102365"/>
                <a:gd name="adj3" fmla="val 16667"/>
              </a:avLst>
            </a:prstGeom>
            <a:solidFill>
              <a:srgbClr val="FFFFCC"/>
            </a:solidFill>
            <a:ln w="12700">
              <a:solidFill>
                <a:srgbClr val="FFD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>
                <a:lnSpc>
                  <a:spcPts val="2200"/>
                </a:lnSpc>
              </a:pPr>
              <a:endParaRPr lang="ru-RU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 bwMode="auto">
            <a:xfrm>
              <a:off x="2426210" y="5272134"/>
              <a:ext cx="2701540" cy="3240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fontAlgn="b">
                <a:defRPr sz="14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</a:defRPr>
              </a:lvl1pPr>
            </a:lstStyle>
            <a:p>
              <a:pPr font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случае перемещения ПК VLAN необходимо переконфигурировать.</a:t>
              </a:r>
            </a:p>
          </p:txBody>
        </p:sp>
      </p:grpSp>
      <p:sp>
        <p:nvSpPr>
          <p:cNvPr id="74" name="矩形 73"/>
          <p:cNvSpPr/>
          <p:nvPr/>
        </p:nvSpPr>
        <p:spPr bwMode="gray">
          <a:xfrm>
            <a:off x="1631472" y="2068239"/>
            <a:ext cx="461409" cy="237247"/>
          </a:xfrm>
          <a:prstGeom prst="rect">
            <a:avLst/>
          </a:prstGeom>
          <a:noFill/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 bwMode="gray">
          <a:xfrm>
            <a:off x="1343472" y="2060848"/>
            <a:ext cx="288000" cy="25202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4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gray">
          <a:xfrm>
            <a:off x="1127448" y="2054174"/>
            <a:ext cx="72008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1" name="圆角矩形 75"/>
          <p:cNvSpPr/>
          <p:nvPr/>
        </p:nvSpPr>
        <p:spPr>
          <a:xfrm>
            <a:off x="6528048" y="1137389"/>
            <a:ext cx="4742744" cy="575909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Назначение VLAN на основе интерфейса</a:t>
            </a:r>
          </a:p>
        </p:txBody>
      </p:sp>
      <p:sp>
        <p:nvSpPr>
          <p:cNvPr id="72" name="圆角矩形 75"/>
          <p:cNvSpPr/>
          <p:nvPr/>
        </p:nvSpPr>
        <p:spPr>
          <a:xfrm>
            <a:off x="6539452" y="1701049"/>
            <a:ext cx="4742744" cy="494519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</a:p>
          <a:p>
            <a:pPr marL="360000" indent="-180000" fontAlgn="ctr">
              <a:spcBef>
                <a:spcPct val="0"/>
              </a:spcBef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 назначаются на основе интерфейсов.</a:t>
            </a:r>
          </a:p>
          <a:p>
            <a:pPr marL="360000" indent="-180000" fontAlgn="ctr">
              <a:spcBef>
                <a:spcPct val="0"/>
              </a:spcBef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конфигурирует PVID для каждого интерфейса коммутатора и назначает каждый интерфейс сети VLAN, соответствующей PVID.</a:t>
            </a:r>
          </a:p>
          <a:p>
            <a:pPr marL="360000" indent="-180000" fontAlgn="ctr">
              <a:spcBef>
                <a:spcPct val="0"/>
              </a:spcBef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интерфейс получает кадр без тега, коммутатор добавляет к кадру тег с PVID интерфейса. Затем кадр передается в указанную сеть VLAN.</a:t>
            </a:r>
          </a:p>
          <a:p>
            <a:pPr marL="177800" indent="-177800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altLang="zh-CN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VLAN порта по умолчанию: PVID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VLAN по умолчанию для интерфейса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значений: 1–4094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8032024" y="5960"/>
            <a:ext cx="3713788" cy="312029"/>
            <a:chOff x="8032024" y="5960"/>
            <a:chExt cx="3713788" cy="312029"/>
          </a:xfrm>
        </p:grpSpPr>
        <p:sp>
          <p:nvSpPr>
            <p:cNvPr id="66" name="燕尾形 65"/>
            <p:cNvSpPr/>
            <p:nvPr/>
          </p:nvSpPr>
          <p:spPr bwMode="auto">
            <a:xfrm>
              <a:off x="8032024" y="5960"/>
              <a:ext cx="1368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73" name="燕尾形 72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76" name="燕尾形 75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57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на основе MAC-адресов</a:t>
            </a:r>
          </a:p>
        </p:txBody>
      </p:sp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90171"/>
              </p:ext>
            </p:extLst>
          </p:nvPr>
        </p:nvGraphicFramePr>
        <p:xfrm>
          <a:off x="1216175" y="1845913"/>
          <a:ext cx="262822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ID VLAN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MAC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MAC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5" name="矩形 64"/>
          <p:cNvSpPr/>
          <p:nvPr/>
        </p:nvSpPr>
        <p:spPr>
          <a:xfrm>
            <a:off x="895990" y="1263474"/>
            <a:ext cx="3391680" cy="5637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Соответствие между MAC-адресами и ID VLAN на SW1</a:t>
            </a:r>
          </a:p>
        </p:txBody>
      </p:sp>
      <p:sp>
        <p:nvSpPr>
          <p:cNvPr id="75" name="圆角矩形 75"/>
          <p:cNvSpPr/>
          <p:nvPr/>
        </p:nvSpPr>
        <p:spPr>
          <a:xfrm>
            <a:off x="6528048" y="1481300"/>
            <a:ext cx="5116556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Назначение VLAN на основе MAC-адресов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6528048" y="1912804"/>
            <a:ext cx="5116556" cy="366503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 назначаются на основе MAC-адресов источника кадров.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предварительно настраивает сопоставление между MAC-адресами и ID VLAN.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 коммутатор добавляет тег VLAN,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MAC-адресом источника кадра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Затем кадр передается в указанную сеть VLAN.</a:t>
            </a:r>
          </a:p>
          <a:p>
            <a:pPr marL="177800" indent="-177800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соответствия</a:t>
            </a:r>
          </a:p>
          <a:p>
            <a:pPr marL="360000" indent="-18000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Записывает соответствия между MAC-адресами и ID VLAN.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00155" y="3028375"/>
            <a:ext cx="4605025" cy="3251156"/>
            <a:chOff x="1000155" y="3116057"/>
            <a:chExt cx="4605025" cy="3251156"/>
          </a:xfrm>
        </p:grpSpPr>
        <p:sp>
          <p:nvSpPr>
            <p:cNvPr id="58" name="矩形 57"/>
            <p:cNvSpPr/>
            <p:nvPr/>
          </p:nvSpPr>
          <p:spPr>
            <a:xfrm>
              <a:off x="1303577" y="4780017"/>
              <a:ext cx="2086009" cy="97518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D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>
                <a:lnSpc>
                  <a:spcPts val="2200"/>
                </a:lnSpc>
              </a:pPr>
              <a:endParaRPr lang="ru-RU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61746" y="4780017"/>
              <a:ext cx="2143434" cy="975180"/>
            </a:xfrm>
            <a:prstGeom prst="rect">
              <a:avLst/>
            </a:prstGeom>
            <a:solidFill>
              <a:srgbClr val="F4FBFE"/>
            </a:solidFill>
            <a:ln w="12700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pic>
          <p:nvPicPr>
            <p:cNvPr id="39" name="图片 3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716" y="4869212"/>
              <a:ext cx="609376" cy="468000"/>
            </a:xfrm>
            <a:prstGeom prst="rect">
              <a:avLst/>
            </a:prstGeom>
          </p:spPr>
        </p:pic>
        <p:pic>
          <p:nvPicPr>
            <p:cNvPr id="40" name="图片 3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4556" y="4869212"/>
              <a:ext cx="609376" cy="468000"/>
            </a:xfrm>
            <a:prstGeom prst="rect">
              <a:avLst/>
            </a:prstGeom>
          </p:spPr>
        </p:pic>
        <p:cxnSp>
          <p:nvCxnSpPr>
            <p:cNvPr id="41" name="直接连接符 40"/>
            <p:cNvCxnSpPr>
              <a:stCxn id="39" idx="0"/>
              <a:endCxn id="44" idx="0"/>
            </p:cNvCxnSpPr>
            <p:nvPr/>
          </p:nvCxnSpPr>
          <p:spPr bwMode="auto">
            <a:xfrm flipV="1">
              <a:off x="3844404" y="3393056"/>
              <a:ext cx="719122" cy="14761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接连接符 41"/>
            <p:cNvCxnSpPr>
              <a:stCxn id="40" idx="0"/>
              <a:endCxn id="44" idx="0"/>
            </p:cNvCxnSpPr>
            <p:nvPr/>
          </p:nvCxnSpPr>
          <p:spPr bwMode="auto">
            <a:xfrm flipH="1" flipV="1">
              <a:off x="4563526" y="3393056"/>
              <a:ext cx="615718" cy="14761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接连接符 42"/>
            <p:cNvCxnSpPr>
              <a:stCxn id="49" idx="3"/>
              <a:endCxn id="44" idx="1"/>
            </p:cNvCxnSpPr>
            <p:nvPr/>
          </p:nvCxnSpPr>
          <p:spPr bwMode="auto">
            <a:xfrm>
              <a:off x="2758093" y="3663056"/>
              <a:ext cx="14761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257" y="3393056"/>
              <a:ext cx="658537" cy="540000"/>
            </a:xfrm>
            <a:prstGeom prst="rect">
              <a:avLst/>
            </a:prstGeom>
          </p:spPr>
        </p:pic>
        <p:pic>
          <p:nvPicPr>
            <p:cNvPr id="45" name="图片 4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9476" y="4869212"/>
              <a:ext cx="609376" cy="468000"/>
            </a:xfrm>
            <a:prstGeom prst="rect">
              <a:avLst/>
            </a:prstGeom>
          </p:spPr>
        </p:pic>
        <p:pic>
          <p:nvPicPr>
            <p:cNvPr id="46" name="图片 4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4316" y="4869212"/>
              <a:ext cx="609376" cy="468000"/>
            </a:xfrm>
            <a:prstGeom prst="rect">
              <a:avLst/>
            </a:prstGeom>
          </p:spPr>
        </p:pic>
        <p:cxnSp>
          <p:nvCxnSpPr>
            <p:cNvPr id="47" name="直接连接符 46"/>
            <p:cNvCxnSpPr>
              <a:stCxn id="45" idx="0"/>
              <a:endCxn id="49" idx="0"/>
            </p:cNvCxnSpPr>
            <p:nvPr/>
          </p:nvCxnSpPr>
          <p:spPr bwMode="auto">
            <a:xfrm flipV="1">
              <a:off x="1684164" y="3393056"/>
              <a:ext cx="744661" cy="14761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接连接符 47"/>
            <p:cNvCxnSpPr>
              <a:stCxn id="46" idx="0"/>
              <a:endCxn id="49" idx="0"/>
            </p:cNvCxnSpPr>
            <p:nvPr/>
          </p:nvCxnSpPr>
          <p:spPr bwMode="auto">
            <a:xfrm flipH="1" flipV="1">
              <a:off x="2428825" y="3393056"/>
              <a:ext cx="590179" cy="14761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556" y="3393056"/>
              <a:ext cx="658537" cy="540000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2063552" y="3116057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151784" y="3116057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SW2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307468" y="5301208"/>
              <a:ext cx="720080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1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639616" y="5301208"/>
              <a:ext cx="720080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2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467708" y="5301208"/>
              <a:ext cx="720080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3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799856" y="5301208"/>
              <a:ext cx="720080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ПК4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MAC 4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811524" y="5481228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971764" y="5481228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68" name="矩形 67"/>
            <p:cNvSpPr/>
            <p:nvPr/>
          </p:nvSpPr>
          <p:spPr>
            <a:xfrm rot="17589368">
              <a:off x="1338231" y="4267905"/>
              <a:ext cx="461409" cy="25202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 bwMode="auto">
            <a:xfrm flipV="1">
              <a:off x="1667508" y="4257092"/>
              <a:ext cx="216024" cy="468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矩形 65"/>
            <p:cNvSpPr/>
            <p:nvPr/>
          </p:nvSpPr>
          <p:spPr>
            <a:xfrm>
              <a:off x="1216175" y="3861049"/>
              <a:ext cx="955389" cy="2520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2639616" y="3861048"/>
              <a:ext cx="828092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127448" y="5923185"/>
              <a:ext cx="3420380" cy="444028"/>
              <a:chOff x="2334528" y="5193196"/>
              <a:chExt cx="3420380" cy="444028"/>
            </a:xfrm>
          </p:grpSpPr>
          <p:sp>
            <p:nvSpPr>
              <p:cNvPr id="70" name="圆角矩形标注 69"/>
              <p:cNvSpPr/>
              <p:nvPr/>
            </p:nvSpPr>
            <p:spPr>
              <a:xfrm>
                <a:off x="2370532" y="5193196"/>
                <a:ext cx="3248292" cy="444028"/>
              </a:xfrm>
              <a:prstGeom prst="wedgeRoundRectCallout">
                <a:avLst>
                  <a:gd name="adj1" fmla="val -33209"/>
                  <a:gd name="adj2" fmla="val -92207"/>
                  <a:gd name="adj3" fmla="val 16667"/>
                </a:avLst>
              </a:prstGeom>
              <a:solidFill>
                <a:srgbClr val="FFFFCC"/>
              </a:solidFill>
              <a:ln w="12700">
                <a:solidFill>
                  <a:srgbClr val="FFD1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fontAlgn="ctr">
                  <a:lnSpc>
                    <a:spcPts val="2200"/>
                  </a:lnSpc>
                </a:pPr>
                <a:endParaRPr lang="ru-RU" altLang="zh-CN" sz="1600" dirty="0">
                  <a:solidFill>
                    <a:schemeClr val="accent2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 bwMode="auto">
              <a:xfrm>
                <a:off x="2334528" y="5246542"/>
                <a:ext cx="3420380" cy="31639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 fontAlgn="b">
                  <a:defRPr sz="14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</a:defRPr>
                </a:lvl1pPr>
              </a:lstStyle>
              <a:p>
                <a:pPr font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VLAN не нужно переконфигурировать даже при перемещении ПК.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00155" y="3377040"/>
              <a:ext cx="965433" cy="307777"/>
              <a:chOff x="1127448" y="2041103"/>
              <a:chExt cx="965433" cy="307777"/>
            </a:xfrm>
          </p:grpSpPr>
          <p:sp>
            <p:nvSpPr>
              <p:cNvPr id="78" name="矩形 77"/>
              <p:cNvSpPr/>
              <p:nvPr/>
            </p:nvSpPr>
            <p:spPr bwMode="gray">
              <a:xfrm>
                <a:off x="1631472" y="2071880"/>
                <a:ext cx="461409" cy="237247"/>
              </a:xfrm>
              <a:prstGeom prst="rect">
                <a:avLst/>
              </a:prstGeom>
              <a:noFill/>
              <a:ln w="12700" cap="flat" cmpd="sng" algn="ctr">
                <a:solidFill>
                  <a:srgbClr val="1AABE2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gray">
              <a:xfrm>
                <a:off x="1343472" y="2060848"/>
                <a:ext cx="288000" cy="252028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indent="0" algn="ctr" defTabSz="91440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zh-CN" sz="14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gray">
              <a:xfrm>
                <a:off x="1127448" y="2041103"/>
                <a:ext cx="720080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10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32024" y="5960"/>
            <a:ext cx="3713788" cy="312029"/>
            <a:chOff x="8032024" y="5960"/>
            <a:chExt cx="3713788" cy="312029"/>
          </a:xfrm>
        </p:grpSpPr>
        <p:sp>
          <p:nvSpPr>
            <p:cNvPr id="73" name="燕尾形 72"/>
            <p:cNvSpPr/>
            <p:nvPr/>
          </p:nvSpPr>
          <p:spPr bwMode="auto">
            <a:xfrm>
              <a:off x="8032024" y="5960"/>
              <a:ext cx="1368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74" name="燕尾形 73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77" name="燕尾形 76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41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>
            <a:stCxn id="50" idx="0"/>
            <a:endCxn id="67" idx="1"/>
          </p:cNvCxnSpPr>
          <p:nvPr/>
        </p:nvCxnSpPr>
        <p:spPr bwMode="auto">
          <a:xfrm flipH="1" flipV="1">
            <a:off x="3936526" y="4001148"/>
            <a:ext cx="360189" cy="521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Типы интерфейсов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уровня 2</a:t>
            </a:r>
          </a:p>
        </p:txBody>
      </p:sp>
      <p:sp>
        <p:nvSpPr>
          <p:cNvPr id="129" name="椭圆 128"/>
          <p:cNvSpPr/>
          <p:nvPr/>
        </p:nvSpPr>
        <p:spPr>
          <a:xfrm>
            <a:off x="1949891" y="5848076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3557625" y="5848076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2073925" y="5766196"/>
            <a:ext cx="1487754" cy="3194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доступа</a:t>
            </a:r>
          </a:p>
        </p:txBody>
      </p:sp>
      <p:sp>
        <p:nvSpPr>
          <p:cNvPr id="132" name="矩形 131"/>
          <p:cNvSpPr/>
          <p:nvPr/>
        </p:nvSpPr>
        <p:spPr>
          <a:xfrm>
            <a:off x="3681659" y="5766196"/>
            <a:ext cx="1614736" cy="3194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магистрального канала</a:t>
            </a:r>
          </a:p>
        </p:txBody>
      </p:sp>
      <p:cxnSp>
        <p:nvCxnSpPr>
          <p:cNvPr id="97" name="直接连接符 96"/>
          <p:cNvCxnSpPr>
            <a:stCxn id="88" idx="0"/>
            <a:endCxn id="75" idx="6"/>
          </p:cNvCxnSpPr>
          <p:nvPr/>
        </p:nvCxnSpPr>
        <p:spPr bwMode="auto">
          <a:xfrm flipV="1">
            <a:off x="1688420" y="3007949"/>
            <a:ext cx="833324" cy="485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接连接符 108"/>
          <p:cNvCxnSpPr>
            <a:stCxn id="76" idx="2"/>
            <a:endCxn id="125" idx="0"/>
          </p:cNvCxnSpPr>
          <p:nvPr/>
        </p:nvCxnSpPr>
        <p:spPr bwMode="auto">
          <a:xfrm>
            <a:off x="2845780" y="3007949"/>
            <a:ext cx="918102" cy="485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3" name="图片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28" y="2467889"/>
            <a:ext cx="658537" cy="540000"/>
          </a:xfrm>
          <a:prstGeom prst="rect">
            <a:avLst/>
          </a:prstGeom>
        </p:spPr>
      </p:pic>
      <p:cxnSp>
        <p:nvCxnSpPr>
          <p:cNvPr id="119" name="直接连接符 118"/>
          <p:cNvCxnSpPr>
            <a:stCxn id="115" idx="0"/>
            <a:endCxn id="65" idx="7"/>
          </p:cNvCxnSpPr>
          <p:nvPr/>
        </p:nvCxnSpPr>
        <p:spPr bwMode="auto">
          <a:xfrm flipV="1">
            <a:off x="3212895" y="4001148"/>
            <a:ext cx="357413" cy="546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5" name="图片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13" y="3493339"/>
            <a:ext cx="658537" cy="540000"/>
          </a:xfrm>
          <a:prstGeom prst="rect">
            <a:avLst/>
          </a:prstGeom>
        </p:spPr>
      </p:pic>
      <p:sp>
        <p:nvSpPr>
          <p:cNvPr id="65" name="椭圆 64"/>
          <p:cNvSpPr/>
          <p:nvPr/>
        </p:nvSpPr>
        <p:spPr>
          <a:xfrm>
            <a:off x="3447383" y="3980057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915435" y="3980057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377728" y="2935941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845780" y="2935941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3699411" y="3439997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42" name="直接连接符 41"/>
          <p:cNvCxnSpPr>
            <a:stCxn id="41" idx="2"/>
            <a:endCxn id="113" idx="0"/>
          </p:cNvCxnSpPr>
          <p:nvPr/>
        </p:nvCxnSpPr>
        <p:spPr bwMode="auto">
          <a:xfrm flipH="1">
            <a:off x="2706997" y="2040312"/>
            <a:ext cx="0" cy="427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28" y="1500312"/>
            <a:ext cx="658537" cy="540000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>
            <a:off x="2634988" y="2395821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>
            <a:stCxn id="44" idx="0"/>
          </p:cNvCxnSpPr>
          <p:nvPr/>
        </p:nvCxnSpPr>
        <p:spPr bwMode="auto">
          <a:xfrm flipV="1">
            <a:off x="1146756" y="3794760"/>
            <a:ext cx="436761" cy="7530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接连接符 46"/>
          <p:cNvCxnSpPr>
            <a:stCxn id="54" idx="0"/>
            <a:endCxn id="49" idx="1"/>
          </p:cNvCxnSpPr>
          <p:nvPr/>
        </p:nvCxnSpPr>
        <p:spPr bwMode="auto">
          <a:xfrm flipH="1" flipV="1">
            <a:off x="1870387" y="4001148"/>
            <a:ext cx="364304" cy="521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51" y="3493339"/>
            <a:ext cx="658537" cy="540000"/>
          </a:xfrm>
          <a:prstGeom prst="rect">
            <a:avLst/>
          </a:prstGeom>
        </p:spPr>
      </p:pic>
      <p:sp>
        <p:nvSpPr>
          <p:cNvPr id="48" name="椭圆 47"/>
          <p:cNvSpPr/>
          <p:nvPr/>
        </p:nvSpPr>
        <p:spPr>
          <a:xfrm>
            <a:off x="1381244" y="3980057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849296" y="3980057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647183" y="3403993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59937" y="1343630"/>
            <a:ext cx="5653088" cy="5038546"/>
            <a:chOff x="5773312" y="1290386"/>
            <a:chExt cx="5653088" cy="5038546"/>
          </a:xfrm>
        </p:grpSpPr>
        <p:sp>
          <p:nvSpPr>
            <p:cNvPr id="61" name="圆角矩形 75"/>
            <p:cNvSpPr/>
            <p:nvPr/>
          </p:nvSpPr>
          <p:spPr>
            <a:xfrm>
              <a:off x="5773312" y="1290386"/>
              <a:ext cx="5653088" cy="394020"/>
            </a:xfrm>
            <a:prstGeom prst="roundRect">
              <a:avLst>
                <a:gd name="adj" fmla="val 1060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b="1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Типы интерфейсов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773312" y="1721890"/>
              <a:ext cx="5653088" cy="1438545"/>
            </a:xfrm>
            <a:prstGeom prst="roundRect">
              <a:avLst>
                <a:gd name="adj" fmla="val 874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t" anchorCtr="0">
              <a:noAutofit/>
            </a:bodyPr>
            <a:lstStyle/>
            <a:p>
              <a:pPr marL="177800" indent="-177800" algn="just" fontAlgn="ctr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</a:t>
              </a: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режиме </a:t>
              </a: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доступа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000" algn="just" fontAlgn="ctr">
                <a:spcAft>
                  <a:spcPts val="600"/>
                </a:spcAft>
              </a:pP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режиме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доступа используется для подключения коммутатора к терминалу, например ПК или серверу. Как правило, сетевые карты на таких терминалах принимают и отправляют только кадры без тегов. Интерфейс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режиме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доступа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может принадлежать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только к одной VLAN.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773312" y="3237995"/>
              <a:ext cx="5653088" cy="1577094"/>
            </a:xfrm>
            <a:prstGeom prst="roundRect">
              <a:avLst>
                <a:gd name="adj" fmla="val 874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t" anchorCtr="0">
              <a:noAutofit/>
            </a:bodyPr>
            <a:lstStyle/>
            <a:p>
              <a:pPr marL="177800" indent="-177800" algn="just" fontAlgn="ctr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режиме </a:t>
              </a:r>
              <a:r>
                <a:rPr lang="ru-RU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транка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trunk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000" algn="just" fontAlgn="ctr">
                <a:spcAft>
                  <a:spcPts val="600"/>
                </a:spcAft>
              </a:pP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режиме </a:t>
              </a:r>
              <a:r>
                <a:rPr lang="ru-RU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транка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позволяет проходить кадрам, идущим из разных  VLAN, и различать эти кадры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помощью тега 802.1Q. Этот тип интерфейса используется для подключения коммутатора к другому коммутатору или </a:t>
              </a:r>
              <a:r>
                <a:rPr lang="ru-RU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подинтерфейсу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устройства, например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маршрутизатора или межсетевого экрана.</a:t>
              </a: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5773312" y="4890387"/>
              <a:ext cx="5653088" cy="1438545"/>
            </a:xfrm>
            <a:prstGeom prst="roundRect">
              <a:avLst>
                <a:gd name="adj" fmla="val 874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t" anchorCtr="0">
              <a:noAutofit/>
            </a:bodyPr>
            <a:lstStyle/>
            <a:p>
              <a:pPr marL="177800" indent="-177800" algn="just" fontAlgn="ctr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Гибридный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режим работы интерфейса 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(hybrid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000" algn="just" fontAlgn="ctr">
                <a:spcAft>
                  <a:spcPts val="600"/>
                </a:spcAft>
              </a:pP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Подобно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интерфейсу в режиме </a:t>
              </a:r>
              <a:r>
                <a:rPr lang="ru-RU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транка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гибридный интерфейс также позволяет кадрам, идущим из разных VLAN, проходить через него и различать эти кадры с помощью тега 802.1Q. Вы можете разрешить или запретить гибридному интерфейсу добавлять теги VLAN при отправке кадров  для одной или </a:t>
              </a:r>
              <a:r>
                <a:rPr lang="ru-RU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нескольких VLAN.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2846039" y="4522434"/>
            <a:ext cx="745174" cy="875065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792424" y="5060195"/>
            <a:ext cx="85311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VLAN10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1862104" y="4522434"/>
            <a:ext cx="745174" cy="87506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784013" y="4522434"/>
            <a:ext cx="745174" cy="875065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0398" y="5060195"/>
            <a:ext cx="85311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VLAN10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818768" y="5060195"/>
            <a:ext cx="85311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VLAN20</a:t>
            </a:r>
          </a:p>
        </p:txBody>
      </p:sp>
      <p:pic>
        <p:nvPicPr>
          <p:cNvPr id="115" name="图片 114" descr="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644" y="4547789"/>
            <a:ext cx="562501" cy="432000"/>
          </a:xfrm>
          <a:prstGeom prst="rect">
            <a:avLst/>
          </a:prstGeom>
        </p:spPr>
      </p:pic>
      <p:pic>
        <p:nvPicPr>
          <p:cNvPr id="44" name="图片 43" descr="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05" y="4547789"/>
            <a:ext cx="562501" cy="432000"/>
          </a:xfrm>
          <a:prstGeom prst="rect">
            <a:avLst/>
          </a:prstGeom>
        </p:spPr>
      </p:pic>
      <p:pic>
        <p:nvPicPr>
          <p:cNvPr id="45" name="图片 44" descr="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17" y="4547789"/>
            <a:ext cx="562501" cy="43200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3924128" y="4522434"/>
            <a:ext cx="745174" cy="87506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880792" y="5060195"/>
            <a:ext cx="85311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VLAN20</a:t>
            </a:r>
          </a:p>
        </p:txBody>
      </p:sp>
      <p:pic>
        <p:nvPicPr>
          <p:cNvPr id="116" name="图片 115" descr="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456" y="4547789"/>
            <a:ext cx="562501" cy="432000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8032024" y="5960"/>
            <a:ext cx="3713788" cy="312029"/>
            <a:chOff x="8032024" y="5960"/>
            <a:chExt cx="3713788" cy="312029"/>
          </a:xfrm>
        </p:grpSpPr>
        <p:sp>
          <p:nvSpPr>
            <p:cNvPr id="68" name="燕尾形 67"/>
            <p:cNvSpPr/>
            <p:nvPr/>
          </p:nvSpPr>
          <p:spPr bwMode="auto">
            <a:xfrm>
              <a:off x="8032024" y="5960"/>
              <a:ext cx="1368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69" name="燕尾形 68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70" name="燕尾形 69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09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в режиме доступа</a:t>
            </a:r>
          </a:p>
        </p:txBody>
      </p:sp>
      <p:cxnSp>
        <p:nvCxnSpPr>
          <p:cNvPr id="109" name="直接连接符 108"/>
          <p:cNvCxnSpPr/>
          <p:nvPr/>
        </p:nvCxnSpPr>
        <p:spPr>
          <a:xfrm flipH="1" flipV="1">
            <a:off x="10441135" y="2849859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516000" y="1533684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8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6" name="直接连接符 115"/>
          <p:cNvCxnSpPr/>
          <p:nvPr/>
        </p:nvCxnSpPr>
        <p:spPr>
          <a:xfrm flipH="1" flipV="1">
            <a:off x="6096000" y="1257681"/>
            <a:ext cx="0" cy="31916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809328" y="3262918"/>
            <a:ext cx="1883072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 (VLAN 10)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53294" y="1643947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123" name="直接连接符 122"/>
          <p:cNvCxnSpPr/>
          <p:nvPr/>
        </p:nvCxnSpPr>
        <p:spPr>
          <a:xfrm flipH="1" flipV="1">
            <a:off x="1775520" y="3754274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/>
          <p:cNvSpPr txBox="1"/>
          <p:nvPr/>
        </p:nvSpPr>
        <p:spPr>
          <a:xfrm>
            <a:off x="4288335" y="1209370"/>
            <a:ext cx="18598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6295948" y="1199919"/>
            <a:ext cx="1960538" cy="324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</p:txBody>
      </p:sp>
      <p:cxnSp>
        <p:nvCxnSpPr>
          <p:cNvPr id="129" name="直接连接符 128"/>
          <p:cNvCxnSpPr/>
          <p:nvPr/>
        </p:nvCxnSpPr>
        <p:spPr>
          <a:xfrm flipH="1" flipV="1">
            <a:off x="1775520" y="2902878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1092200" y="2515467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353052" y="2515467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2" name="矩形 131"/>
          <p:cNvSpPr/>
          <p:nvPr/>
        </p:nvSpPr>
        <p:spPr>
          <a:xfrm>
            <a:off x="953881" y="4002583"/>
            <a:ext cx="1593967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sp>
        <p:nvSpPr>
          <p:cNvPr id="133" name="矩形 132"/>
          <p:cNvSpPr/>
          <p:nvPr/>
        </p:nvSpPr>
        <p:spPr>
          <a:xfrm>
            <a:off x="703454" y="4449304"/>
            <a:ext cx="2225970" cy="1708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пропускает кадр и добавляет тег VLAN, соответствующий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PVID интерфейса.</a:t>
            </a:r>
          </a:p>
        </p:txBody>
      </p:sp>
      <p:sp>
        <p:nvSpPr>
          <p:cNvPr id="134" name="矩形 133"/>
          <p:cNvSpPr/>
          <p:nvPr/>
        </p:nvSpPr>
        <p:spPr>
          <a:xfrm>
            <a:off x="3305999" y="1533684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3599327" y="3262918"/>
            <a:ext cx="1883072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 (VLAN 10)</a:t>
            </a:r>
          </a:p>
        </p:txBody>
      </p:sp>
      <p:sp>
        <p:nvSpPr>
          <p:cNvPr id="136" name="文本框 135"/>
          <p:cNvSpPr txBox="1"/>
          <p:nvPr/>
        </p:nvSpPr>
        <p:spPr>
          <a:xfrm>
            <a:off x="3343293" y="1643947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137" name="直接连接符 136"/>
          <p:cNvCxnSpPr/>
          <p:nvPr/>
        </p:nvCxnSpPr>
        <p:spPr>
          <a:xfrm flipH="1" flipV="1">
            <a:off x="4565519" y="3754274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 flipV="1">
            <a:off x="4565519" y="2902878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矩形 138"/>
          <p:cNvSpPr/>
          <p:nvPr/>
        </p:nvSpPr>
        <p:spPr>
          <a:xfrm>
            <a:off x="3882199" y="2515467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4143051" y="2515467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1" name="矩形 140"/>
          <p:cNvSpPr/>
          <p:nvPr/>
        </p:nvSpPr>
        <p:spPr>
          <a:xfrm>
            <a:off x="3882199" y="4001194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3256429" y="4449304"/>
            <a:ext cx="2568870" cy="1708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совпадает с PVID интерфейса, интерфейс пропускает кадр.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отличается от PVID интерфейса, интерфейс отбрасывает кадр.</a:t>
            </a:r>
          </a:p>
        </p:txBody>
      </p:sp>
      <p:sp>
        <p:nvSpPr>
          <p:cNvPr id="143" name="矩形 142"/>
          <p:cNvSpPr/>
          <p:nvPr/>
        </p:nvSpPr>
        <p:spPr>
          <a:xfrm>
            <a:off x="6391616" y="1533684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684944" y="3262918"/>
            <a:ext cx="1883072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 (VLAN 10)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6428910" y="1643947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146" name="直接连接符 145"/>
          <p:cNvCxnSpPr/>
          <p:nvPr/>
        </p:nvCxnSpPr>
        <p:spPr>
          <a:xfrm flipH="1" flipV="1">
            <a:off x="7651136" y="3716175"/>
            <a:ext cx="0" cy="310901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 flipV="1">
            <a:off x="7651136" y="2849859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矩形 147"/>
          <p:cNvSpPr/>
          <p:nvPr/>
        </p:nvSpPr>
        <p:spPr>
          <a:xfrm>
            <a:off x="6829497" y="4002583"/>
            <a:ext cx="1593967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sp>
        <p:nvSpPr>
          <p:cNvPr id="149" name="矩形 148"/>
          <p:cNvSpPr/>
          <p:nvPr/>
        </p:nvSpPr>
        <p:spPr>
          <a:xfrm>
            <a:off x="6342046" y="4449304"/>
            <a:ext cx="2568870" cy="11770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совпадает с PVID интерфейса: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удаляет тег VLAN из кадра, а затем отправляет кадр.</a:t>
            </a:r>
          </a:p>
        </p:txBody>
      </p:sp>
      <p:sp>
        <p:nvSpPr>
          <p:cNvPr id="150" name="矩形 149"/>
          <p:cNvSpPr/>
          <p:nvPr/>
        </p:nvSpPr>
        <p:spPr>
          <a:xfrm>
            <a:off x="9181615" y="1533684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9474943" y="3262918"/>
            <a:ext cx="1883072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Доступ (VLAN 10)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9218909" y="1643947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sp>
        <p:nvSpPr>
          <p:cNvPr id="153" name="矩形 152"/>
          <p:cNvSpPr/>
          <p:nvPr/>
        </p:nvSpPr>
        <p:spPr>
          <a:xfrm>
            <a:off x="9757815" y="2515467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0018667" y="2515467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5" name="矩形 154"/>
          <p:cNvSpPr/>
          <p:nvPr/>
        </p:nvSpPr>
        <p:spPr>
          <a:xfrm>
            <a:off x="9132045" y="4449304"/>
            <a:ext cx="2568870" cy="9064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отличается от PVID интерфейса: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отбрасывает кадр.</a:t>
            </a:r>
          </a:p>
        </p:txBody>
      </p:sp>
      <p:sp>
        <p:nvSpPr>
          <p:cNvPr id="156" name="矩形 155"/>
          <p:cNvSpPr/>
          <p:nvPr/>
        </p:nvSpPr>
        <p:spPr>
          <a:xfrm>
            <a:off x="4143051" y="4001194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7" name="矩形 156"/>
          <p:cNvSpPr/>
          <p:nvPr/>
        </p:nvSpPr>
        <p:spPr>
          <a:xfrm>
            <a:off x="6967816" y="2515467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228668" y="2515467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53" name="组合 28"/>
          <p:cNvGrpSpPr>
            <a:grpSpLocks noChangeAspect="1"/>
          </p:cNvGrpSpPr>
          <p:nvPr/>
        </p:nvGrpSpPr>
        <p:grpSpPr>
          <a:xfrm>
            <a:off x="10312778" y="2970314"/>
            <a:ext cx="256713" cy="256713"/>
            <a:chOff x="5076056" y="3356992"/>
            <a:chExt cx="436268" cy="436268"/>
          </a:xfrm>
        </p:grpSpPr>
        <p:sp>
          <p:nvSpPr>
            <p:cNvPr id="54" name="椭圆 27"/>
            <p:cNvSpPr/>
            <p:nvPr/>
          </p:nvSpPr>
          <p:spPr bwMode="auto">
            <a:xfrm>
              <a:off x="5076056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784225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5" name="禁止符 23"/>
            <p:cNvSpPr/>
            <p:nvPr/>
          </p:nvSpPr>
          <p:spPr>
            <a:xfrm>
              <a:off x="5076056" y="3356992"/>
              <a:ext cx="436268" cy="436268"/>
            </a:xfrm>
            <a:prstGeom prst="noSmoking">
              <a:avLst>
                <a:gd name="adj" fmla="val 15475"/>
              </a:avLst>
            </a:prstGeom>
            <a:solidFill>
              <a:srgbClr val="EC7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64810" y="5617928"/>
            <a:ext cx="2740427" cy="360000"/>
            <a:chOff x="9366929" y="5988736"/>
            <a:chExt cx="2284414" cy="233870"/>
          </a:xfrm>
        </p:grpSpPr>
        <p:sp>
          <p:nvSpPr>
            <p:cNvPr id="57" name="矩形 56"/>
            <p:cNvSpPr/>
            <p:nvPr/>
          </p:nvSpPr>
          <p:spPr>
            <a:xfrm>
              <a:off x="9366929" y="5988736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без тега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0715239" y="5994211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</a:t>
              </a:r>
            </a:p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 тегом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0715239" y="5993293"/>
              <a:ext cx="320416" cy="228395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01781" y="5960"/>
            <a:ext cx="3644031" cy="312029"/>
            <a:chOff x="8101781" y="5960"/>
            <a:chExt cx="3644031" cy="312029"/>
          </a:xfrm>
        </p:grpSpPr>
        <p:sp>
          <p:nvSpPr>
            <p:cNvPr id="61" name="燕尾形 60"/>
            <p:cNvSpPr/>
            <p:nvPr/>
          </p:nvSpPr>
          <p:spPr bwMode="auto">
            <a:xfrm>
              <a:off x="8101781" y="5960"/>
              <a:ext cx="1298243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62" name="燕尾形 61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63" name="燕尾形 62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6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в режиме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1775520" y="2617431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441135" y="2564412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16000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44229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Магистральный канал (PVID = 10)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53294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55" name="直接连接符 54"/>
          <p:cNvCxnSpPr/>
          <p:nvPr/>
        </p:nvCxnSpPr>
        <p:spPr>
          <a:xfrm flipH="1" flipV="1">
            <a:off x="1775520" y="3754286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092200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53052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8" name="矩形 57"/>
          <p:cNvSpPr/>
          <p:nvPr/>
        </p:nvSpPr>
        <p:spPr>
          <a:xfrm>
            <a:off x="953881" y="3998691"/>
            <a:ext cx="1593967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sp>
        <p:nvSpPr>
          <p:cNvPr id="59" name="矩形 58"/>
          <p:cNvSpPr/>
          <p:nvPr/>
        </p:nvSpPr>
        <p:spPr>
          <a:xfrm>
            <a:off x="466430" y="4406084"/>
            <a:ext cx="2568870" cy="157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добавляет к кадру тег VLAN с VID, который является PVID интерфейса, и пропускает кадр только тогда, </a:t>
            </a:r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VID </a:t>
            </a:r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списке, разрешенных на интерфейсе </a:t>
            </a:r>
            <a:r>
              <a:rPr lang="en-US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Если VID нет в списке, интерфейс отбрасывает кадр.</a:t>
            </a:r>
          </a:p>
        </p:txBody>
      </p:sp>
      <p:sp>
        <p:nvSpPr>
          <p:cNvPr id="60" name="矩形 59"/>
          <p:cNvSpPr/>
          <p:nvPr/>
        </p:nvSpPr>
        <p:spPr>
          <a:xfrm>
            <a:off x="3305999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343293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 flipV="1">
            <a:off x="4565519" y="3754286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4565519" y="2617431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3882199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143051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矩形 65"/>
          <p:cNvSpPr/>
          <p:nvPr/>
        </p:nvSpPr>
        <p:spPr>
          <a:xfrm>
            <a:off x="3882199" y="4003741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56429" y="4406085"/>
            <a:ext cx="2568870" cy="1166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ID VLAN, разрешенных на интерфейсе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интерфейс пропускает кадр. В противном случае интерфейс отбрасывает кадр.</a:t>
            </a:r>
          </a:p>
        </p:txBody>
      </p:sp>
      <p:sp>
        <p:nvSpPr>
          <p:cNvPr id="68" name="矩形 67"/>
          <p:cNvSpPr/>
          <p:nvPr/>
        </p:nvSpPr>
        <p:spPr>
          <a:xfrm>
            <a:off x="6391616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428910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7651136" y="3716187"/>
            <a:ext cx="0" cy="310901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7651136" y="2564412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6829497" y="3998691"/>
            <a:ext cx="1593967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sp>
        <p:nvSpPr>
          <p:cNvPr id="73" name="矩形 72"/>
          <p:cNvSpPr/>
          <p:nvPr/>
        </p:nvSpPr>
        <p:spPr>
          <a:xfrm>
            <a:off x="6342046" y="4406084"/>
            <a:ext cx="2568870" cy="157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совпадает с PVID интерфейса: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ID VLAN, разрешенных на интерфейсе, интерфейс удаляет тег из кадра и отправляет кадр. В противном случае интерфейс отбрасывает кадр.</a:t>
            </a:r>
          </a:p>
        </p:txBody>
      </p:sp>
      <p:sp>
        <p:nvSpPr>
          <p:cNvPr id="74" name="矩形 73"/>
          <p:cNvSpPr/>
          <p:nvPr/>
        </p:nvSpPr>
        <p:spPr>
          <a:xfrm>
            <a:off x="9181615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218909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sp>
        <p:nvSpPr>
          <p:cNvPr id="76" name="矩形 75"/>
          <p:cNvSpPr/>
          <p:nvPr/>
        </p:nvSpPr>
        <p:spPr>
          <a:xfrm>
            <a:off x="9757815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018667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8" name="矩形 77"/>
          <p:cNvSpPr/>
          <p:nvPr/>
        </p:nvSpPr>
        <p:spPr>
          <a:xfrm>
            <a:off x="9282915" y="4468001"/>
            <a:ext cx="2568870" cy="157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отличается от PVID интерфейса: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ID VLAN, разрешенных на интерфейсе, интерфейс отправляет кадр без удаления тега. В противном случае интерфейс отбрасывает кадр.</a:t>
            </a:r>
          </a:p>
        </p:txBody>
      </p:sp>
      <p:sp>
        <p:nvSpPr>
          <p:cNvPr id="79" name="矩形 78"/>
          <p:cNvSpPr/>
          <p:nvPr/>
        </p:nvSpPr>
        <p:spPr>
          <a:xfrm>
            <a:off x="4143051" y="4003741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0" name="矩形 79"/>
          <p:cNvSpPr/>
          <p:nvPr/>
        </p:nvSpPr>
        <p:spPr>
          <a:xfrm>
            <a:off x="6967816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28668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" name="矩形 81"/>
          <p:cNvSpPr/>
          <p:nvPr/>
        </p:nvSpPr>
        <p:spPr>
          <a:xfrm>
            <a:off x="644229" y="3050474"/>
            <a:ext cx="2213272" cy="274160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3" name="矩形 82"/>
          <p:cNvSpPr/>
          <p:nvPr/>
        </p:nvSpPr>
        <p:spPr>
          <a:xfrm>
            <a:off x="3426744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Магистральный канал (PVID = 1)</a:t>
            </a:r>
          </a:p>
        </p:txBody>
      </p:sp>
      <p:sp>
        <p:nvSpPr>
          <p:cNvPr id="84" name="矩形 83"/>
          <p:cNvSpPr/>
          <p:nvPr/>
        </p:nvSpPr>
        <p:spPr>
          <a:xfrm>
            <a:off x="3488278" y="3062529"/>
            <a:ext cx="2071379" cy="262105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5" name="矩形 84"/>
          <p:cNvSpPr/>
          <p:nvPr/>
        </p:nvSpPr>
        <p:spPr>
          <a:xfrm>
            <a:off x="6520842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Магистральный канал (PVID = 10)</a:t>
            </a:r>
          </a:p>
        </p:txBody>
      </p:sp>
      <p:sp>
        <p:nvSpPr>
          <p:cNvPr id="86" name="矩形 85"/>
          <p:cNvSpPr/>
          <p:nvPr/>
        </p:nvSpPr>
        <p:spPr>
          <a:xfrm>
            <a:off x="6552526" y="3062529"/>
            <a:ext cx="2071379" cy="262105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7" name="矩形 86"/>
          <p:cNvSpPr/>
          <p:nvPr/>
        </p:nvSpPr>
        <p:spPr>
          <a:xfrm>
            <a:off x="9309720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Магистральный канал (PVID = 10)</a:t>
            </a:r>
          </a:p>
        </p:txBody>
      </p:sp>
      <p:sp>
        <p:nvSpPr>
          <p:cNvPr id="88" name="矩形 87"/>
          <p:cNvSpPr/>
          <p:nvPr/>
        </p:nvSpPr>
        <p:spPr>
          <a:xfrm>
            <a:off x="9323879" y="3062529"/>
            <a:ext cx="2071379" cy="262105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20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10441135" y="3716187"/>
            <a:ext cx="0" cy="310901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9757815" y="3999513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018667" y="3999513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01" name="直接连接符 100"/>
          <p:cNvCxnSpPr/>
          <p:nvPr/>
        </p:nvCxnSpPr>
        <p:spPr>
          <a:xfrm flipH="1" flipV="1">
            <a:off x="6096000" y="1257681"/>
            <a:ext cx="0" cy="31916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4363783" y="1209370"/>
            <a:ext cx="18598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103918" y="1209370"/>
            <a:ext cx="1928105" cy="32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3305999" y="6103808"/>
            <a:ext cx="2740427" cy="360000"/>
            <a:chOff x="9366929" y="5988736"/>
            <a:chExt cx="2284414" cy="233870"/>
          </a:xfrm>
        </p:grpSpPr>
        <p:sp>
          <p:nvSpPr>
            <p:cNvPr id="105" name="矩形 104"/>
            <p:cNvSpPr/>
            <p:nvPr/>
          </p:nvSpPr>
          <p:spPr>
            <a:xfrm>
              <a:off x="9366929" y="5988736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без тега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0715239" y="5994211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</a:t>
              </a:r>
            </a:p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 тегом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0733792" y="5993293"/>
              <a:ext cx="301863" cy="228395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032024" y="5960"/>
            <a:ext cx="3713788" cy="330678"/>
            <a:chOff x="8032024" y="5960"/>
            <a:chExt cx="3713788" cy="330678"/>
          </a:xfrm>
        </p:grpSpPr>
        <p:sp>
          <p:nvSpPr>
            <p:cNvPr id="93" name="燕尾形 92"/>
            <p:cNvSpPr/>
            <p:nvPr/>
          </p:nvSpPr>
          <p:spPr bwMode="auto">
            <a:xfrm>
              <a:off x="8032024" y="5960"/>
              <a:ext cx="1368000" cy="330678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94" name="燕尾形 93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98" name="燕尾形 97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89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реализует доставку данных в общей среде передачи на основе множественного доступа с прослушиванием несущей и обнаружением коллизий (CSMA/CD). При наличии большого количества ПК в сети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могут возникнуть риски безопасности и широковещательные штормы, из-за которых ухудшится производительность сети и даже могут возникнуть сбои.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Поэтому для решения вышеуказанных проблем придумали технологию виртуальной локальной сети (VLAN).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курс описывает основные принципы организации VLAN, принципы работы различных интерфейсов уровня 2, область применения VLAN, принципы пересылки данных и базовые настройки VLAN.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6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Опишите, как реализуется взаимодействие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ПК в этом примере.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800" y="526138"/>
            <a:ext cx="9831600" cy="640800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 обработки кадров на портах, работающих в режиме доступа 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7884442" y="1845106"/>
            <a:ext cx="3379953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Порты между SW1 и SW2 настроены в режиме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транка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8" name="图片 10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46" y="4165323"/>
            <a:ext cx="609376" cy="468000"/>
          </a:xfrm>
          <a:prstGeom prst="rect">
            <a:avLst/>
          </a:prstGeom>
        </p:spPr>
      </p:pic>
      <p:pic>
        <p:nvPicPr>
          <p:cNvPr id="109" name="图片 10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42" y="4165323"/>
            <a:ext cx="609376" cy="468000"/>
          </a:xfrm>
          <a:prstGeom prst="rect">
            <a:avLst/>
          </a:prstGeom>
        </p:spPr>
      </p:pic>
      <p:cxnSp>
        <p:nvCxnSpPr>
          <p:cNvPr id="117" name="直接连接符 116"/>
          <p:cNvCxnSpPr>
            <a:stCxn id="108" idx="0"/>
            <a:endCxn id="125" idx="0"/>
          </p:cNvCxnSpPr>
          <p:nvPr/>
        </p:nvCxnSpPr>
        <p:spPr bwMode="auto">
          <a:xfrm flipV="1">
            <a:off x="4840134" y="2420888"/>
            <a:ext cx="896450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接连接符 122"/>
          <p:cNvCxnSpPr>
            <a:stCxn id="109" idx="0"/>
            <a:endCxn id="125" idx="0"/>
          </p:cNvCxnSpPr>
          <p:nvPr/>
        </p:nvCxnSpPr>
        <p:spPr bwMode="auto">
          <a:xfrm flipH="1" flipV="1">
            <a:off x="5736584" y="2420888"/>
            <a:ext cx="942446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接连接符 123"/>
          <p:cNvCxnSpPr>
            <a:stCxn id="130" idx="3"/>
            <a:endCxn id="125" idx="1"/>
          </p:cNvCxnSpPr>
          <p:nvPr/>
        </p:nvCxnSpPr>
        <p:spPr bwMode="auto">
          <a:xfrm>
            <a:off x="3190141" y="2690888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5" name="图片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15" y="2420888"/>
            <a:ext cx="658537" cy="540000"/>
          </a:xfrm>
          <a:prstGeom prst="rect">
            <a:avLst/>
          </a:prstGeom>
        </p:spPr>
      </p:pic>
      <p:pic>
        <p:nvPicPr>
          <p:cNvPr id="126" name="图片 125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26" y="4165323"/>
            <a:ext cx="609376" cy="468000"/>
          </a:xfrm>
          <a:prstGeom prst="rect">
            <a:avLst/>
          </a:prstGeom>
        </p:spPr>
      </p:pic>
      <p:pic>
        <p:nvPicPr>
          <p:cNvPr id="127" name="图片 12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22" y="4165323"/>
            <a:ext cx="609376" cy="468000"/>
          </a:xfrm>
          <a:prstGeom prst="rect">
            <a:avLst/>
          </a:prstGeom>
        </p:spPr>
      </p:pic>
      <p:cxnSp>
        <p:nvCxnSpPr>
          <p:cNvPr id="128" name="直接连接符 127"/>
          <p:cNvCxnSpPr>
            <a:stCxn id="126" idx="0"/>
            <a:endCxn id="130" idx="0"/>
          </p:cNvCxnSpPr>
          <p:nvPr/>
        </p:nvCxnSpPr>
        <p:spPr bwMode="auto">
          <a:xfrm flipV="1">
            <a:off x="1959814" y="2420888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直接连接符 128"/>
          <p:cNvCxnSpPr>
            <a:stCxn id="127" idx="0"/>
            <a:endCxn id="130" idx="0"/>
          </p:cNvCxnSpPr>
          <p:nvPr/>
        </p:nvCxnSpPr>
        <p:spPr bwMode="auto">
          <a:xfrm flipH="1" flipV="1">
            <a:off x="2860873" y="2420888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0" name="图片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4" y="2420888"/>
            <a:ext cx="658537" cy="540000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>
          <a:xfrm>
            <a:off x="2495600" y="2091327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132" name="矩形 131"/>
          <p:cNvSpPr/>
          <p:nvPr/>
        </p:nvSpPr>
        <p:spPr>
          <a:xfrm>
            <a:off x="1583118" y="4597319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133" name="矩形 132"/>
          <p:cNvSpPr/>
          <p:nvPr/>
        </p:nvSpPr>
        <p:spPr>
          <a:xfrm>
            <a:off x="3419322" y="4597319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134" name="矩形 133"/>
          <p:cNvSpPr/>
          <p:nvPr/>
        </p:nvSpPr>
        <p:spPr>
          <a:xfrm>
            <a:off x="4463438" y="4597319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ПК3</a:t>
            </a:r>
          </a:p>
        </p:txBody>
      </p:sp>
      <p:sp>
        <p:nvSpPr>
          <p:cNvPr id="135" name="矩形 134"/>
          <p:cNvSpPr/>
          <p:nvPr/>
        </p:nvSpPr>
        <p:spPr>
          <a:xfrm>
            <a:off x="6299642" y="4597319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136" name="矩形 135"/>
          <p:cNvSpPr/>
          <p:nvPr/>
        </p:nvSpPr>
        <p:spPr>
          <a:xfrm>
            <a:off x="1403098" y="4833156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142" name="矩形 141"/>
          <p:cNvSpPr/>
          <p:nvPr/>
        </p:nvSpPr>
        <p:spPr>
          <a:xfrm>
            <a:off x="4283418" y="4833156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143" name="矩形 142"/>
          <p:cNvSpPr/>
          <p:nvPr/>
        </p:nvSpPr>
        <p:spPr>
          <a:xfrm>
            <a:off x="3275306" y="4833156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144" name="矩形 143"/>
          <p:cNvSpPr/>
          <p:nvPr/>
        </p:nvSpPr>
        <p:spPr>
          <a:xfrm>
            <a:off x="6155626" y="4833156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145" name="矩形 144"/>
          <p:cNvSpPr/>
          <p:nvPr/>
        </p:nvSpPr>
        <p:spPr>
          <a:xfrm>
            <a:off x="5363538" y="2080584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146" name="矩形 145"/>
          <p:cNvSpPr/>
          <p:nvPr/>
        </p:nvSpPr>
        <p:spPr>
          <a:xfrm>
            <a:off x="1667508" y="2899973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147" name="矩形 146"/>
          <p:cNvSpPr/>
          <p:nvPr/>
        </p:nvSpPr>
        <p:spPr>
          <a:xfrm>
            <a:off x="3035660" y="2899973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148" name="矩形 147"/>
          <p:cNvSpPr/>
          <p:nvPr/>
        </p:nvSpPr>
        <p:spPr>
          <a:xfrm>
            <a:off x="4547828" y="2899973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149" name="矩形 148"/>
          <p:cNvSpPr/>
          <p:nvPr/>
        </p:nvSpPr>
        <p:spPr>
          <a:xfrm>
            <a:off x="5951984" y="2899973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150" name="矩形 149"/>
          <p:cNvSpPr/>
          <p:nvPr/>
        </p:nvSpPr>
        <p:spPr>
          <a:xfrm>
            <a:off x="2999656" y="264793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151" name="矩形 150"/>
          <p:cNvSpPr/>
          <p:nvPr/>
        </p:nvSpPr>
        <p:spPr>
          <a:xfrm>
            <a:off x="4547828" y="264793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138" name="矩形 137"/>
          <p:cNvSpPr/>
          <p:nvPr/>
        </p:nvSpPr>
        <p:spPr>
          <a:xfrm rot="17806928">
            <a:off x="1582869" y="3462106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2" name="矩形 151"/>
          <p:cNvSpPr/>
          <p:nvPr/>
        </p:nvSpPr>
        <p:spPr>
          <a:xfrm rot="17806928">
            <a:off x="4444238" y="3462106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3" name="矩形 152"/>
          <p:cNvSpPr/>
          <p:nvPr/>
        </p:nvSpPr>
        <p:spPr>
          <a:xfrm rot="3554468">
            <a:off x="3388672" y="3492664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4" name="矩形 153"/>
          <p:cNvSpPr/>
          <p:nvPr/>
        </p:nvSpPr>
        <p:spPr>
          <a:xfrm rot="3554468">
            <a:off x="6268992" y="3492664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3842175" y="1961701"/>
            <a:ext cx="798364" cy="259253"/>
          </a:xfrm>
          <a:prstGeom prst="rect">
            <a:avLst/>
          </a:prstGeom>
          <a:solidFill>
            <a:srgbClr val="00B0F0">
              <a:alpha val="5000"/>
            </a:srgbClr>
          </a:solidFill>
          <a:ln w="9525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90286" y="1952828"/>
            <a:ext cx="432048" cy="276999"/>
            <a:chOff x="3254596" y="2060848"/>
            <a:chExt cx="432048" cy="276999"/>
          </a:xfrm>
        </p:grpSpPr>
        <p:sp>
          <p:nvSpPr>
            <p:cNvPr id="157" name="矩形 156"/>
            <p:cNvSpPr/>
            <p:nvPr/>
          </p:nvSpPr>
          <p:spPr>
            <a:xfrm>
              <a:off x="3344620" y="2069721"/>
              <a:ext cx="252000" cy="25925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3254596" y="2060848"/>
              <a:ext cx="43204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62" name="矩形 161"/>
          <p:cNvSpPr/>
          <p:nvPr/>
        </p:nvSpPr>
        <p:spPr>
          <a:xfrm>
            <a:off x="3842175" y="2276864"/>
            <a:ext cx="798364" cy="259253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3890286" y="2267991"/>
            <a:ext cx="432048" cy="276999"/>
            <a:chOff x="3254596" y="2060848"/>
            <a:chExt cx="432048" cy="276999"/>
          </a:xfrm>
        </p:grpSpPr>
        <p:sp>
          <p:nvSpPr>
            <p:cNvPr id="164" name="矩形 163"/>
            <p:cNvSpPr/>
            <p:nvPr/>
          </p:nvSpPr>
          <p:spPr>
            <a:xfrm>
              <a:off x="3344620" y="2069721"/>
              <a:ext cx="252000" cy="25925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3254596" y="2060848"/>
              <a:ext cx="43204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20</a:t>
              </a:r>
            </a:p>
          </p:txBody>
        </p:sp>
      </p:grpSp>
      <p:cxnSp>
        <p:nvCxnSpPr>
          <p:cNvPr id="209" name="直接箭头连接符 208"/>
          <p:cNvCxnSpPr/>
          <p:nvPr/>
        </p:nvCxnSpPr>
        <p:spPr bwMode="auto">
          <a:xfrm flipV="1">
            <a:off x="2017805" y="3392988"/>
            <a:ext cx="262533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直接箭头连接符 210"/>
          <p:cNvCxnSpPr/>
          <p:nvPr/>
        </p:nvCxnSpPr>
        <p:spPr bwMode="auto">
          <a:xfrm flipV="1">
            <a:off x="4907868" y="3392988"/>
            <a:ext cx="262533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2" name="直接箭头连接符 211"/>
          <p:cNvCxnSpPr/>
          <p:nvPr/>
        </p:nvCxnSpPr>
        <p:spPr bwMode="auto">
          <a:xfrm flipH="1" flipV="1">
            <a:off x="3455326" y="3428992"/>
            <a:ext cx="324037" cy="540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3" name="直接箭头连接符 212"/>
          <p:cNvCxnSpPr/>
          <p:nvPr/>
        </p:nvCxnSpPr>
        <p:spPr bwMode="auto">
          <a:xfrm flipH="1" flipV="1">
            <a:off x="6335645" y="3428992"/>
            <a:ext cx="324037" cy="540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4" name="直接箭头连接符 213"/>
          <p:cNvCxnSpPr/>
          <p:nvPr/>
        </p:nvCxnSpPr>
        <p:spPr bwMode="auto">
          <a:xfrm>
            <a:off x="3959382" y="2636904"/>
            <a:ext cx="6120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3" name="椭圆 242"/>
          <p:cNvSpPr/>
          <p:nvPr/>
        </p:nvSpPr>
        <p:spPr>
          <a:xfrm>
            <a:off x="2531604" y="2888940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4" name="椭圆 243"/>
          <p:cNvSpPr/>
          <p:nvPr/>
        </p:nvSpPr>
        <p:spPr>
          <a:xfrm>
            <a:off x="3035660" y="2888940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5" name="椭圆 244"/>
          <p:cNvSpPr/>
          <p:nvPr/>
        </p:nvSpPr>
        <p:spPr>
          <a:xfrm>
            <a:off x="5375920" y="2888940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6" name="椭圆 245"/>
          <p:cNvSpPr/>
          <p:nvPr/>
        </p:nvSpPr>
        <p:spPr>
          <a:xfrm>
            <a:off x="5951984" y="2888940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7" name="椭圆 246"/>
          <p:cNvSpPr/>
          <p:nvPr/>
        </p:nvSpPr>
        <p:spPr>
          <a:xfrm>
            <a:off x="3107668" y="2636912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5339916" y="2636912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6182288" y="5444711"/>
            <a:ext cx="144016" cy="144016"/>
          </a:xfrm>
          <a:prstGeom prst="ellipse">
            <a:avLst/>
          </a:prstGeom>
          <a:solidFill>
            <a:srgbClr val="FFD17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endParaRPr lang="ru-RU" altLang="zh-CN" sz="1400" b="1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4190806" y="5465573"/>
            <a:ext cx="144016" cy="144016"/>
          </a:xfrm>
          <a:prstGeom prst="ellipse">
            <a:avLst/>
          </a:prstGeom>
          <a:solidFill>
            <a:srgbClr val="EC706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6374342" y="5353621"/>
            <a:ext cx="1837734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в режиме доступа</a:t>
            </a:r>
          </a:p>
        </p:txBody>
      </p:sp>
      <p:sp>
        <p:nvSpPr>
          <p:cNvPr id="253" name="矩形 252"/>
          <p:cNvSpPr/>
          <p:nvPr/>
        </p:nvSpPr>
        <p:spPr>
          <a:xfrm>
            <a:off x="4333592" y="5408106"/>
            <a:ext cx="1618392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Транковый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порт</a:t>
            </a:r>
          </a:p>
        </p:txBody>
      </p:sp>
      <p:graphicFrame>
        <p:nvGraphicFramePr>
          <p:cNvPr id="78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91770"/>
              </p:ext>
            </p:extLst>
          </p:nvPr>
        </p:nvGraphicFramePr>
        <p:xfrm>
          <a:off x="8212076" y="2459413"/>
          <a:ext cx="2770152" cy="1446019"/>
        </p:xfrm>
        <a:graphic>
          <a:graphicData uri="http://schemas.openxmlformats.org/drawingml/2006/table">
            <a:tbl>
              <a:tblPr firstRow="1" bandRow="1"/>
              <a:tblGrid>
                <a:gridCol w="1338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Список разрешенных 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3" name="组合 62"/>
          <p:cNvGrpSpPr/>
          <p:nvPr/>
        </p:nvGrpSpPr>
        <p:grpSpPr>
          <a:xfrm>
            <a:off x="8032024" y="5960"/>
            <a:ext cx="3713788" cy="312029"/>
            <a:chOff x="8032024" y="5960"/>
            <a:chExt cx="3713788" cy="312029"/>
          </a:xfrm>
        </p:grpSpPr>
        <p:sp>
          <p:nvSpPr>
            <p:cNvPr id="64" name="燕尾形 63"/>
            <p:cNvSpPr/>
            <p:nvPr/>
          </p:nvSpPr>
          <p:spPr bwMode="auto">
            <a:xfrm>
              <a:off x="8032024" y="5960"/>
              <a:ext cx="1368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65" name="燕尾形 64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66" name="燕尾形 65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91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52" grpId="0" animBg="1"/>
      <p:bldP spid="153" grpId="0" animBg="1"/>
      <p:bldP spid="154" grpId="0" animBg="1"/>
      <p:bldP spid="156" grpId="0" animBg="1"/>
      <p:bldP spid="1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Гибридный интерфейс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1775520" y="2617431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441135" y="2564412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16000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44229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 / 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(PVID = 10)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53294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55" name="直接连接符 54"/>
          <p:cNvCxnSpPr/>
          <p:nvPr/>
        </p:nvCxnSpPr>
        <p:spPr>
          <a:xfrm flipH="1" flipV="1">
            <a:off x="1775520" y="3754286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092200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53052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矩形 58"/>
          <p:cNvSpPr/>
          <p:nvPr/>
        </p:nvSpPr>
        <p:spPr>
          <a:xfrm>
            <a:off x="466430" y="4415916"/>
            <a:ext cx="2568870" cy="1732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без тега: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добавляет к кадру тег VLAN с VID, который является PVID интерфейса, и пропускает кадр, только если VID находится в списке разрешенных на интерфейсе ID VLAN.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VID нет в списке, интерфейс отбрасывает кадр.</a:t>
            </a:r>
          </a:p>
        </p:txBody>
      </p:sp>
      <p:sp>
        <p:nvSpPr>
          <p:cNvPr id="60" name="矩形 59"/>
          <p:cNvSpPr/>
          <p:nvPr/>
        </p:nvSpPr>
        <p:spPr>
          <a:xfrm>
            <a:off x="3305999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343293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 flipV="1">
            <a:off x="4565519" y="3754286"/>
            <a:ext cx="0" cy="25200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4565519" y="2617431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3882199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143051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矩形 65"/>
          <p:cNvSpPr/>
          <p:nvPr/>
        </p:nvSpPr>
        <p:spPr>
          <a:xfrm>
            <a:off x="3882199" y="4003741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56429" y="4415917"/>
            <a:ext cx="2568870" cy="12867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тегированного кадра: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разрешенных на интерфейсе ID VLAN, интерфейс пропускает кадр. В противном случае интерфейс отбрасывает кадр.</a:t>
            </a:r>
          </a:p>
        </p:txBody>
      </p:sp>
      <p:sp>
        <p:nvSpPr>
          <p:cNvPr id="68" name="矩形 67"/>
          <p:cNvSpPr/>
          <p:nvPr/>
        </p:nvSpPr>
        <p:spPr>
          <a:xfrm>
            <a:off x="6391616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428910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7651136" y="3716187"/>
            <a:ext cx="0" cy="310901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7651136" y="2564412"/>
            <a:ext cx="0" cy="360040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6901950" y="3998691"/>
            <a:ext cx="1449061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sp>
        <p:nvSpPr>
          <p:cNvPr id="73" name="矩形 72"/>
          <p:cNvSpPr/>
          <p:nvPr/>
        </p:nvSpPr>
        <p:spPr>
          <a:xfrm>
            <a:off x="6342046" y="4415917"/>
            <a:ext cx="2568870" cy="14353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разрешенных на интерфейсе ID VLAN 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интерфейс был сконфигурирован таким образом, что трафик этой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VLAN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должен передаваться  без тега, то он удаляет тег из кадра, а затем отправляет его.</a:t>
            </a:r>
          </a:p>
        </p:txBody>
      </p:sp>
      <p:sp>
        <p:nvSpPr>
          <p:cNvPr id="74" name="矩形 73"/>
          <p:cNvSpPr/>
          <p:nvPr/>
        </p:nvSpPr>
        <p:spPr>
          <a:xfrm>
            <a:off x="9181615" y="1533696"/>
            <a:ext cx="2469728" cy="216128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218909" y="1643959"/>
            <a:ext cx="138691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коммутатора</a:t>
            </a:r>
          </a:p>
        </p:txBody>
      </p:sp>
      <p:sp>
        <p:nvSpPr>
          <p:cNvPr id="76" name="矩形 75"/>
          <p:cNvSpPr/>
          <p:nvPr/>
        </p:nvSpPr>
        <p:spPr>
          <a:xfrm>
            <a:off x="9757815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018667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8" name="矩形 77"/>
          <p:cNvSpPr/>
          <p:nvPr/>
        </p:nvSpPr>
        <p:spPr>
          <a:xfrm>
            <a:off x="9132045" y="4415917"/>
            <a:ext cx="2568870" cy="14353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Если ID VLAN кадра находится в списке разрешенных на интерфейсе ID VLAN :</a:t>
            </a:r>
          </a:p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интерфейс был сконфигурирован таким образом, что трафик этой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VLAN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должен передаваться  с тегом, то он отправляет кадр без удаления тега.</a:t>
            </a:r>
          </a:p>
        </p:txBody>
      </p:sp>
      <p:sp>
        <p:nvSpPr>
          <p:cNvPr id="79" name="矩形 78"/>
          <p:cNvSpPr/>
          <p:nvPr/>
        </p:nvSpPr>
        <p:spPr>
          <a:xfrm>
            <a:off x="4143051" y="4003741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0" name="矩形 79"/>
          <p:cNvSpPr/>
          <p:nvPr/>
        </p:nvSpPr>
        <p:spPr>
          <a:xfrm>
            <a:off x="6967816" y="2230020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28668" y="2230020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" name="矩形 81"/>
          <p:cNvSpPr/>
          <p:nvPr/>
        </p:nvSpPr>
        <p:spPr>
          <a:xfrm>
            <a:off x="715175" y="3192349"/>
            <a:ext cx="2071379" cy="211191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3" name="矩形 82"/>
          <p:cNvSpPr/>
          <p:nvPr/>
        </p:nvSpPr>
        <p:spPr>
          <a:xfrm>
            <a:off x="3426744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 / 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(PVID = 1)</a:t>
            </a:r>
          </a:p>
        </p:txBody>
      </p:sp>
      <p:sp>
        <p:nvSpPr>
          <p:cNvPr id="84" name="矩形 83"/>
          <p:cNvSpPr/>
          <p:nvPr/>
        </p:nvSpPr>
        <p:spPr>
          <a:xfrm>
            <a:off x="3497690" y="3192349"/>
            <a:ext cx="2071379" cy="211191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5" name="矩形 84"/>
          <p:cNvSpPr/>
          <p:nvPr/>
        </p:nvSpPr>
        <p:spPr>
          <a:xfrm>
            <a:off x="6520842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 / 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(PVID = 10)</a:t>
            </a:r>
          </a:p>
        </p:txBody>
      </p:sp>
      <p:sp>
        <p:nvSpPr>
          <p:cNvPr id="86" name="矩形 85"/>
          <p:cNvSpPr/>
          <p:nvPr/>
        </p:nvSpPr>
        <p:spPr>
          <a:xfrm>
            <a:off x="6591788" y="3192349"/>
            <a:ext cx="2071379" cy="211191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10</a:t>
            </a:r>
          </a:p>
        </p:txBody>
      </p:sp>
      <p:sp>
        <p:nvSpPr>
          <p:cNvPr id="87" name="矩形 86"/>
          <p:cNvSpPr/>
          <p:nvPr/>
        </p:nvSpPr>
        <p:spPr>
          <a:xfrm>
            <a:off x="9309720" y="2911574"/>
            <a:ext cx="2213272" cy="7705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 / 0/1</a:t>
            </a:r>
          </a:p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(PVID = 10)</a:t>
            </a:r>
          </a:p>
        </p:txBody>
      </p:sp>
      <p:sp>
        <p:nvSpPr>
          <p:cNvPr id="88" name="矩形 87"/>
          <p:cNvSpPr/>
          <p:nvPr/>
        </p:nvSpPr>
        <p:spPr>
          <a:xfrm>
            <a:off x="9380666" y="3192349"/>
            <a:ext cx="2071379" cy="211191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Разрешенный ID VLAN: 20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10441135" y="3716187"/>
            <a:ext cx="0" cy="310901"/>
          </a:xfrm>
          <a:prstGeom prst="line">
            <a:avLst/>
          </a:prstGeom>
          <a:ln w="381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9757815" y="3999513"/>
            <a:ext cx="1317328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018667" y="3999513"/>
            <a:ext cx="422468" cy="33439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矩形 57"/>
          <p:cNvSpPr/>
          <p:nvPr/>
        </p:nvSpPr>
        <p:spPr>
          <a:xfrm>
            <a:off x="1026334" y="3998691"/>
            <a:ext cx="1449061" cy="334392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Кадр без тега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3318459" y="6063650"/>
            <a:ext cx="2740427" cy="360000"/>
            <a:chOff x="9366929" y="5988736"/>
            <a:chExt cx="2284414" cy="233870"/>
          </a:xfrm>
        </p:grpSpPr>
        <p:sp>
          <p:nvSpPr>
            <p:cNvPr id="102" name="矩形 101"/>
            <p:cNvSpPr/>
            <p:nvPr/>
          </p:nvSpPr>
          <p:spPr>
            <a:xfrm>
              <a:off x="9366929" y="5988736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без тега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0715239" y="5994211"/>
              <a:ext cx="936104" cy="228395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Кадр </a:t>
              </a:r>
            </a:p>
            <a:p>
              <a:pPr algn="r" fontAlgn="ctr"/>
              <a:r>
                <a:rPr lang="ru-RU" sz="12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 тегом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0715239" y="5993293"/>
              <a:ext cx="320416" cy="228395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cxnSp>
        <p:nvCxnSpPr>
          <p:cNvPr id="105" name="直接连接符 104"/>
          <p:cNvCxnSpPr/>
          <p:nvPr/>
        </p:nvCxnSpPr>
        <p:spPr>
          <a:xfrm flipH="1" flipV="1">
            <a:off x="6096000" y="1257681"/>
            <a:ext cx="0" cy="31916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/>
          <p:cNvSpPr txBox="1"/>
          <p:nvPr/>
        </p:nvSpPr>
        <p:spPr>
          <a:xfrm>
            <a:off x="4422777" y="1185223"/>
            <a:ext cx="18598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103919" y="1185223"/>
            <a:ext cx="1851886" cy="375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8032024" y="5960"/>
            <a:ext cx="3713788" cy="312029"/>
            <a:chOff x="8032024" y="5960"/>
            <a:chExt cx="3713788" cy="312029"/>
          </a:xfrm>
        </p:grpSpPr>
        <p:sp>
          <p:nvSpPr>
            <p:cNvPr id="93" name="燕尾形 92"/>
            <p:cNvSpPr/>
            <p:nvPr/>
          </p:nvSpPr>
          <p:spPr bwMode="auto">
            <a:xfrm>
              <a:off x="8032024" y="5960"/>
              <a:ext cx="1368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94" name="燕尾形 93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98" name="燕尾形 97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86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Опишите, как ПК взаимодействуют с сервером в этом примере.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799" y="452604"/>
            <a:ext cx="10302333" cy="640800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 обработки кадров на гибридных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портах</a:t>
            </a:r>
          </a:p>
        </p:txBody>
      </p:sp>
      <p:cxnSp>
        <p:nvCxnSpPr>
          <p:cNvPr id="168" name="直接连接符 167"/>
          <p:cNvCxnSpPr>
            <a:stCxn id="199" idx="0"/>
            <a:endCxn id="171" idx="2"/>
          </p:cNvCxnSpPr>
          <p:nvPr/>
        </p:nvCxnSpPr>
        <p:spPr bwMode="auto">
          <a:xfrm flipV="1">
            <a:off x="5280913" y="3068908"/>
            <a:ext cx="1" cy="12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接连接符 169"/>
          <p:cNvCxnSpPr>
            <a:stCxn id="176" idx="3"/>
            <a:endCxn id="171" idx="1"/>
          </p:cNvCxnSpPr>
          <p:nvPr/>
        </p:nvCxnSpPr>
        <p:spPr bwMode="auto">
          <a:xfrm>
            <a:off x="2734471" y="2798908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1" name="图片 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45" y="2528908"/>
            <a:ext cx="658537" cy="540000"/>
          </a:xfrm>
          <a:prstGeom prst="rect">
            <a:avLst/>
          </a:prstGeom>
        </p:spPr>
      </p:pic>
      <p:pic>
        <p:nvPicPr>
          <p:cNvPr id="172" name="图片 171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4273343"/>
            <a:ext cx="609376" cy="468000"/>
          </a:xfrm>
          <a:prstGeom prst="rect">
            <a:avLst/>
          </a:prstGeom>
        </p:spPr>
      </p:pic>
      <p:pic>
        <p:nvPicPr>
          <p:cNvPr id="173" name="图片 172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52" y="4273343"/>
            <a:ext cx="609376" cy="468000"/>
          </a:xfrm>
          <a:prstGeom prst="rect">
            <a:avLst/>
          </a:prstGeom>
        </p:spPr>
      </p:pic>
      <p:cxnSp>
        <p:nvCxnSpPr>
          <p:cNvPr id="174" name="直接连接符 173"/>
          <p:cNvCxnSpPr>
            <a:stCxn id="172" idx="0"/>
            <a:endCxn id="176" idx="0"/>
          </p:cNvCxnSpPr>
          <p:nvPr/>
        </p:nvCxnSpPr>
        <p:spPr bwMode="auto">
          <a:xfrm flipV="1">
            <a:off x="1504144" y="2528908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直接连接符 174"/>
          <p:cNvCxnSpPr>
            <a:stCxn id="173" idx="0"/>
            <a:endCxn id="176" idx="0"/>
          </p:cNvCxnSpPr>
          <p:nvPr/>
        </p:nvCxnSpPr>
        <p:spPr bwMode="auto">
          <a:xfrm flipH="1" flipV="1">
            <a:off x="2405203" y="2528908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6" name="图片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4" y="2528908"/>
            <a:ext cx="658537" cy="540000"/>
          </a:xfrm>
          <a:prstGeom prst="rect">
            <a:avLst/>
          </a:prstGeom>
        </p:spPr>
      </p:pic>
      <p:sp>
        <p:nvSpPr>
          <p:cNvPr id="177" name="矩形 176"/>
          <p:cNvSpPr/>
          <p:nvPr/>
        </p:nvSpPr>
        <p:spPr>
          <a:xfrm>
            <a:off x="1127448" y="4732635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178" name="矩形 177"/>
          <p:cNvSpPr/>
          <p:nvPr/>
        </p:nvSpPr>
        <p:spPr>
          <a:xfrm>
            <a:off x="2963652" y="4732635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179" name="矩形 178"/>
          <p:cNvSpPr/>
          <p:nvPr/>
        </p:nvSpPr>
        <p:spPr>
          <a:xfrm>
            <a:off x="4921669" y="4732635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181" name="矩形 180"/>
          <p:cNvSpPr/>
          <p:nvPr/>
        </p:nvSpPr>
        <p:spPr>
          <a:xfrm>
            <a:off x="947428" y="4932468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183" name="矩形 182"/>
          <p:cNvSpPr/>
          <p:nvPr/>
        </p:nvSpPr>
        <p:spPr>
          <a:xfrm>
            <a:off x="4741649" y="4932468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100</a:t>
            </a:r>
          </a:p>
        </p:txBody>
      </p:sp>
      <p:sp>
        <p:nvSpPr>
          <p:cNvPr id="184" name="矩形 183"/>
          <p:cNvSpPr/>
          <p:nvPr/>
        </p:nvSpPr>
        <p:spPr>
          <a:xfrm>
            <a:off x="2819636" y="4932468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186" name="矩形 185"/>
          <p:cNvSpPr/>
          <p:nvPr/>
        </p:nvSpPr>
        <p:spPr>
          <a:xfrm>
            <a:off x="1160128" y="304398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190" name="矩形 189"/>
          <p:cNvSpPr/>
          <p:nvPr/>
        </p:nvSpPr>
        <p:spPr>
          <a:xfrm>
            <a:off x="2531604" y="252890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191" name="矩形 190"/>
          <p:cNvSpPr/>
          <p:nvPr/>
        </p:nvSpPr>
        <p:spPr>
          <a:xfrm>
            <a:off x="4082958" y="2489572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47" y="4293096"/>
            <a:ext cx="570732" cy="468000"/>
          </a:xfrm>
          <a:prstGeom prst="rect">
            <a:avLst/>
          </a:prstGeom>
        </p:spPr>
      </p:pic>
      <p:sp>
        <p:nvSpPr>
          <p:cNvPr id="182" name="矩形 181"/>
          <p:cNvSpPr/>
          <p:nvPr/>
        </p:nvSpPr>
        <p:spPr>
          <a:xfrm rot="17806928">
            <a:off x="1127199" y="3570126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5449425" y="3429000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3" name="矩形 192"/>
          <p:cNvSpPr/>
          <p:nvPr/>
        </p:nvSpPr>
        <p:spPr>
          <a:xfrm rot="3554468">
            <a:off x="2933002" y="3600684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4339577" y="3429000"/>
            <a:ext cx="798364" cy="2592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10" name="直接箭头连接符 209"/>
          <p:cNvCxnSpPr/>
          <p:nvPr/>
        </p:nvCxnSpPr>
        <p:spPr bwMode="auto">
          <a:xfrm flipV="1">
            <a:off x="1567269" y="3501008"/>
            <a:ext cx="262533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5" name="矩形 214"/>
          <p:cNvSpPr/>
          <p:nvPr/>
        </p:nvSpPr>
        <p:spPr>
          <a:xfrm>
            <a:off x="3431418" y="1997713"/>
            <a:ext cx="798364" cy="259253"/>
          </a:xfrm>
          <a:prstGeom prst="rect">
            <a:avLst/>
          </a:prstGeom>
          <a:solidFill>
            <a:srgbClr val="00B0F0">
              <a:alpha val="5000"/>
            </a:srgbClr>
          </a:solidFill>
          <a:ln w="9525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3518169" y="1988840"/>
            <a:ext cx="432048" cy="276999"/>
            <a:chOff x="3331873" y="2060848"/>
            <a:chExt cx="432048" cy="276999"/>
          </a:xfrm>
        </p:grpSpPr>
        <p:sp>
          <p:nvSpPr>
            <p:cNvPr id="217" name="矩形 216"/>
            <p:cNvSpPr/>
            <p:nvPr/>
          </p:nvSpPr>
          <p:spPr>
            <a:xfrm>
              <a:off x="3421897" y="2069721"/>
              <a:ext cx="252000" cy="25925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8" name="矩形 217"/>
            <p:cNvSpPr/>
            <p:nvPr/>
          </p:nvSpPr>
          <p:spPr>
            <a:xfrm>
              <a:off x="3331873" y="2060848"/>
              <a:ext cx="43204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19" name="矩形 218"/>
          <p:cNvSpPr/>
          <p:nvPr/>
        </p:nvSpPr>
        <p:spPr>
          <a:xfrm>
            <a:off x="3431418" y="2312876"/>
            <a:ext cx="798364" cy="259253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3518169" y="2312876"/>
            <a:ext cx="432048" cy="293884"/>
            <a:chOff x="3331873" y="2069721"/>
            <a:chExt cx="432048" cy="293884"/>
          </a:xfrm>
        </p:grpSpPr>
        <p:sp>
          <p:nvSpPr>
            <p:cNvPr id="221" name="矩形 220"/>
            <p:cNvSpPr/>
            <p:nvPr/>
          </p:nvSpPr>
          <p:spPr>
            <a:xfrm>
              <a:off x="3421897" y="2069721"/>
              <a:ext cx="252000" cy="25925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3331873" y="2086606"/>
              <a:ext cx="43204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20</a:t>
              </a:r>
            </a:p>
          </p:txBody>
        </p:sp>
      </p:grpSp>
      <p:cxnSp>
        <p:nvCxnSpPr>
          <p:cNvPr id="223" name="直接箭头连接符 222"/>
          <p:cNvCxnSpPr/>
          <p:nvPr/>
        </p:nvCxnSpPr>
        <p:spPr bwMode="auto">
          <a:xfrm>
            <a:off x="3509988" y="2672916"/>
            <a:ext cx="6120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4" name="直接箭头连接符 223"/>
          <p:cNvCxnSpPr/>
          <p:nvPr/>
        </p:nvCxnSpPr>
        <p:spPr bwMode="auto">
          <a:xfrm flipH="1" flipV="1">
            <a:off x="3007429" y="3537012"/>
            <a:ext cx="324037" cy="540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5" name="直接箭头连接符 224"/>
          <p:cNvCxnSpPr/>
          <p:nvPr/>
        </p:nvCxnSpPr>
        <p:spPr bwMode="auto">
          <a:xfrm flipH="1" flipV="1">
            <a:off x="5214178" y="3429000"/>
            <a:ext cx="0" cy="4313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6" name="直接箭头连接符 225"/>
          <p:cNvCxnSpPr/>
          <p:nvPr/>
        </p:nvCxnSpPr>
        <p:spPr bwMode="auto">
          <a:xfrm flipH="1" flipV="1">
            <a:off x="5383693" y="3429000"/>
            <a:ext cx="0" cy="4313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7" name="矩形 86"/>
          <p:cNvSpPr/>
          <p:nvPr/>
        </p:nvSpPr>
        <p:spPr>
          <a:xfrm>
            <a:off x="2041349" y="2188276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88" name="矩形 87"/>
          <p:cNvSpPr/>
          <p:nvPr/>
        </p:nvSpPr>
        <p:spPr>
          <a:xfrm>
            <a:off x="4933589" y="2188276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158" name="文本框 157"/>
          <p:cNvSpPr txBox="1"/>
          <p:nvPr/>
        </p:nvSpPr>
        <p:spPr bwMode="auto">
          <a:xfrm>
            <a:off x="6983081" y="2084664"/>
            <a:ext cx="1318653" cy="285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1</a:t>
            </a:r>
          </a:p>
        </p:txBody>
      </p:sp>
      <p:sp>
        <p:nvSpPr>
          <p:cNvPr id="166" name="文本框 165"/>
          <p:cNvSpPr txBox="1"/>
          <p:nvPr/>
        </p:nvSpPr>
        <p:spPr bwMode="auto">
          <a:xfrm>
            <a:off x="6350480" y="1736567"/>
            <a:ext cx="5698377" cy="473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Список ID VLAN, разрешенных 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интерфейссах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167" name="矩形 166"/>
          <p:cNvSpPr/>
          <p:nvPr/>
        </p:nvSpPr>
        <p:spPr>
          <a:xfrm>
            <a:off x="1016664" y="2800669"/>
            <a:ext cx="1156269" cy="2449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1</a:t>
            </a:r>
          </a:p>
        </p:txBody>
      </p:sp>
      <p:sp>
        <p:nvSpPr>
          <p:cNvPr id="169" name="椭圆 168"/>
          <p:cNvSpPr/>
          <p:nvPr/>
        </p:nvSpPr>
        <p:spPr>
          <a:xfrm>
            <a:off x="2063552" y="2996952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2639616" y="2996952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195900" y="2996952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4871864" y="2744924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2675620" y="2744924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2603612" y="304398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197" name="矩形 196"/>
          <p:cNvSpPr/>
          <p:nvPr/>
        </p:nvSpPr>
        <p:spPr>
          <a:xfrm>
            <a:off x="2603612" y="2863969"/>
            <a:ext cx="1224136" cy="3011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2</a:t>
            </a:r>
          </a:p>
        </p:txBody>
      </p:sp>
      <p:sp>
        <p:nvSpPr>
          <p:cNvPr id="198" name="矩形 197"/>
          <p:cNvSpPr/>
          <p:nvPr/>
        </p:nvSpPr>
        <p:spPr>
          <a:xfrm>
            <a:off x="5339916" y="319132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100</a:t>
            </a:r>
          </a:p>
        </p:txBody>
      </p:sp>
      <p:sp>
        <p:nvSpPr>
          <p:cNvPr id="201" name="矩形 200"/>
          <p:cNvSpPr/>
          <p:nvPr/>
        </p:nvSpPr>
        <p:spPr>
          <a:xfrm>
            <a:off x="5339915" y="3011309"/>
            <a:ext cx="1209259" cy="291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1</a:t>
            </a:r>
          </a:p>
        </p:txBody>
      </p:sp>
      <p:sp>
        <p:nvSpPr>
          <p:cNvPr id="202" name="矩形 201"/>
          <p:cNvSpPr/>
          <p:nvPr/>
        </p:nvSpPr>
        <p:spPr>
          <a:xfrm>
            <a:off x="2391067" y="2339110"/>
            <a:ext cx="1162323" cy="3039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3</a:t>
            </a:r>
          </a:p>
        </p:txBody>
      </p:sp>
      <p:sp>
        <p:nvSpPr>
          <p:cNvPr id="203" name="矩形 202"/>
          <p:cNvSpPr/>
          <p:nvPr/>
        </p:nvSpPr>
        <p:spPr>
          <a:xfrm>
            <a:off x="4027442" y="2309552"/>
            <a:ext cx="1148985" cy="317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3</a:t>
            </a:r>
          </a:p>
        </p:txBody>
      </p:sp>
      <p:sp>
        <p:nvSpPr>
          <p:cNvPr id="232" name="文本框 231"/>
          <p:cNvSpPr txBox="1"/>
          <p:nvPr/>
        </p:nvSpPr>
        <p:spPr bwMode="auto">
          <a:xfrm>
            <a:off x="8623116" y="2096185"/>
            <a:ext cx="1318653" cy="285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2</a:t>
            </a:r>
          </a:p>
        </p:txBody>
      </p:sp>
      <p:sp>
        <p:nvSpPr>
          <p:cNvPr id="243" name="文本框 242"/>
          <p:cNvSpPr txBox="1"/>
          <p:nvPr/>
        </p:nvSpPr>
        <p:spPr bwMode="auto">
          <a:xfrm>
            <a:off x="10297687" y="2084664"/>
            <a:ext cx="1318653" cy="285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3</a:t>
            </a:r>
          </a:p>
        </p:txBody>
      </p:sp>
      <p:sp>
        <p:nvSpPr>
          <p:cNvPr id="246" name="文本框 245"/>
          <p:cNvSpPr txBox="1"/>
          <p:nvPr/>
        </p:nvSpPr>
        <p:spPr bwMode="auto">
          <a:xfrm>
            <a:off x="6549175" y="3971391"/>
            <a:ext cx="5669916" cy="473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Список ID VLAN, разрешенных 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 интерфейсах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292" name="文本框 291"/>
          <p:cNvSpPr txBox="1"/>
          <p:nvPr/>
        </p:nvSpPr>
        <p:spPr bwMode="auto">
          <a:xfrm>
            <a:off x="7398712" y="4279453"/>
            <a:ext cx="1318653" cy="285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1</a:t>
            </a:r>
          </a:p>
        </p:txBody>
      </p:sp>
      <p:sp>
        <p:nvSpPr>
          <p:cNvPr id="306" name="文本框 305"/>
          <p:cNvSpPr txBox="1"/>
          <p:nvPr/>
        </p:nvSpPr>
        <p:spPr bwMode="auto">
          <a:xfrm>
            <a:off x="9411528" y="4319076"/>
            <a:ext cx="1318653" cy="285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6" rIns="99980" bIns="49986" rtlCol="0">
            <a:noAutofit/>
          </a:bodyPr>
          <a:lstStyle/>
          <a:p>
            <a:pPr algn="ctr" defTabSz="1001649" eaLnBrk="0" fontAlgn="ctr" hangingPunct="0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3</a:t>
            </a:r>
          </a:p>
        </p:txBody>
      </p:sp>
      <p:sp>
        <p:nvSpPr>
          <p:cNvPr id="316" name="椭圆 315"/>
          <p:cNvSpPr/>
          <p:nvPr/>
        </p:nvSpPr>
        <p:spPr>
          <a:xfrm>
            <a:off x="1343472" y="5841268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7" name="矩形 316"/>
          <p:cNvSpPr/>
          <p:nvPr/>
        </p:nvSpPr>
        <p:spPr>
          <a:xfrm>
            <a:off x="1523491" y="5733256"/>
            <a:ext cx="1750987" cy="3149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</a:t>
            </a:r>
            <a:r>
              <a:rPr lang="ru-RU" sz="1400" u="sng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порт</a:t>
            </a:r>
          </a:p>
        </p:txBody>
      </p:sp>
      <p:graphicFrame>
        <p:nvGraphicFramePr>
          <p:cNvPr id="127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31445"/>
              </p:ext>
            </p:extLst>
          </p:nvPr>
        </p:nvGraphicFramePr>
        <p:xfrm>
          <a:off x="7017936" y="2382228"/>
          <a:ext cx="1271066" cy="1446019"/>
        </p:xfrm>
        <a:graphic>
          <a:graphicData uri="http://schemas.openxmlformats.org/drawingml/2006/table">
            <a:tbl>
              <a:tblPr firstRow="1" bandRow="1"/>
              <a:tblGrid>
                <a:gridCol w="614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Без тега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8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46973"/>
              </p:ext>
            </p:extLst>
          </p:nvPr>
        </p:nvGraphicFramePr>
        <p:xfrm>
          <a:off x="8713676" y="2378838"/>
          <a:ext cx="1210459" cy="1446019"/>
        </p:xfrm>
        <a:graphic>
          <a:graphicData uri="http://schemas.openxmlformats.org/drawingml/2006/table">
            <a:tbl>
              <a:tblPr firstRow="1" bandRow="1"/>
              <a:tblGrid>
                <a:gridCol w="584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Без тега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9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36683"/>
              </p:ext>
            </p:extLst>
          </p:nvPr>
        </p:nvGraphicFramePr>
        <p:xfrm>
          <a:off x="10381675" y="2380087"/>
          <a:ext cx="1160797" cy="1446019"/>
        </p:xfrm>
        <a:graphic>
          <a:graphicData uri="http://schemas.openxmlformats.org/drawingml/2006/table">
            <a:tbl>
              <a:tblPr firstRow="1" bandRow="1"/>
              <a:tblGrid>
                <a:gridCol w="560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 тегом</a:t>
                      </a:r>
                      <a:endParaRPr lang="en-US" sz="1400" dirty="0"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0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88333"/>
              </p:ext>
            </p:extLst>
          </p:nvPr>
        </p:nvGraphicFramePr>
        <p:xfrm>
          <a:off x="9460291" y="4583259"/>
          <a:ext cx="1221126" cy="1446019"/>
        </p:xfrm>
        <a:graphic>
          <a:graphicData uri="http://schemas.openxmlformats.org/drawingml/2006/table">
            <a:tbl>
              <a:tblPr firstRow="1" bandRow="1"/>
              <a:tblGrid>
                <a:gridCol w="590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 тегом</a:t>
                      </a:r>
                      <a:endParaRPr lang="en-US" sz="1400" dirty="0"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3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1206"/>
              </p:ext>
            </p:extLst>
          </p:nvPr>
        </p:nvGraphicFramePr>
        <p:xfrm>
          <a:off x="7428740" y="4578719"/>
          <a:ext cx="1343257" cy="1792155"/>
        </p:xfrm>
        <a:graphic>
          <a:graphicData uri="http://schemas.openxmlformats.org/drawingml/2006/table">
            <a:tbl>
              <a:tblPr firstRow="1" bandRow="1"/>
              <a:tblGrid>
                <a:gridCol w="649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ru-RU" sz="14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Без тега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13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ID VLAN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3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  <a:cs typeface="宋体"/>
                        </a:defRPr>
                      </a:lvl9pPr>
                    </a:lstStyle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136"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CN" sz="105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70" name="组合 69"/>
          <p:cNvGrpSpPr/>
          <p:nvPr/>
        </p:nvGrpSpPr>
        <p:grpSpPr>
          <a:xfrm>
            <a:off x="8032024" y="5960"/>
            <a:ext cx="3713788" cy="339819"/>
            <a:chOff x="8032024" y="5960"/>
            <a:chExt cx="3713788" cy="339819"/>
          </a:xfrm>
        </p:grpSpPr>
        <p:sp>
          <p:nvSpPr>
            <p:cNvPr id="71" name="燕尾形 70"/>
            <p:cNvSpPr/>
            <p:nvPr/>
          </p:nvSpPr>
          <p:spPr bwMode="auto">
            <a:xfrm>
              <a:off x="8032024" y="5960"/>
              <a:ext cx="1368000" cy="33981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72" name="燕尾形 71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73" name="燕尾形 72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35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92" grpId="0" animBg="1"/>
      <p:bldP spid="193" grpId="0" animBg="1"/>
      <p:bldP spid="200" grpId="0" animBg="1"/>
      <p:bldP spid="215" grpId="0" animBg="1"/>
      <p:bldP spid="2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255333"/>
            <a:ext cx="98316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работы разных типов интерфейсов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 75"/>
          <p:cNvSpPr/>
          <p:nvPr/>
        </p:nvSpPr>
        <p:spPr>
          <a:xfrm>
            <a:off x="458967" y="1093404"/>
            <a:ext cx="3688030" cy="56500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доступа (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access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圆角矩形 75"/>
          <p:cNvSpPr/>
          <p:nvPr/>
        </p:nvSpPr>
        <p:spPr>
          <a:xfrm>
            <a:off x="458967" y="1695895"/>
            <a:ext cx="3688030" cy="215488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без тега. Интерфейс добавляет тег с VID, являющимся PVID интерфейса, и пропускает кадр.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с тегом. Интерфейс проверяет, совпадает ли VID из тега кадра с PVID интерфейса. Если да, пропускает кадр; если нет, отбрасывает кадр.</a:t>
            </a:r>
          </a:p>
          <a:p>
            <a:pPr marL="635040" lvl="1" indent="-1778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75"/>
          <p:cNvSpPr/>
          <p:nvPr/>
        </p:nvSpPr>
        <p:spPr>
          <a:xfrm>
            <a:off x="4245545" y="1093404"/>
            <a:ext cx="3688030" cy="56500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транка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(trunk)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75"/>
          <p:cNvSpPr/>
          <p:nvPr/>
        </p:nvSpPr>
        <p:spPr>
          <a:xfrm>
            <a:off x="4245545" y="1695895"/>
            <a:ext cx="3688030" cy="215488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без тега. Интерфейс добавляет тег с VID, являющимся PVID интерфейса, и проверяет, находится ли VID в списке разрешенных ID VLAN. Если да, пропускает кадр. Если нет, отбрасывает его.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с тегом. Интерфейс проверяет, находится ли VID в списке разрешенных ID VLAN. Если да, пропускает кадр. Если нет, отбрасывает его.</a:t>
            </a:r>
          </a:p>
        </p:txBody>
      </p:sp>
      <p:sp>
        <p:nvSpPr>
          <p:cNvPr id="15" name="圆角矩形 75"/>
          <p:cNvSpPr/>
          <p:nvPr/>
        </p:nvSpPr>
        <p:spPr>
          <a:xfrm>
            <a:off x="8063542" y="1093404"/>
            <a:ext cx="3688030" cy="56500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Гибридный интерфейс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(hybrid)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圆角矩形 75"/>
          <p:cNvSpPr/>
          <p:nvPr/>
        </p:nvSpPr>
        <p:spPr>
          <a:xfrm>
            <a:off x="8063542" y="1695895"/>
            <a:ext cx="3688030" cy="215488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без тега. Интерфейс добавляет тег с VID, являющимся PVID интерфейса, и проверяет, находится ли VID в списке разрешенных ID VLAN. Если да, пропускает кадр. Если нет, отбрасывает его.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с тегом. Интерфейс проверяет, находится ли VID в списке разрешенных ID VLAN. Если да, пропускает кадр. Если нет, отбрасывает его.</a:t>
            </a:r>
          </a:p>
          <a:p>
            <a:pPr marL="635040" lvl="1" indent="-1778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75"/>
          <p:cNvSpPr/>
          <p:nvPr/>
        </p:nvSpPr>
        <p:spPr>
          <a:xfrm>
            <a:off x="458967" y="3949698"/>
            <a:ext cx="3688030" cy="2332569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проверяет, совпадает ли VID из тега кадра с PVID интерфейса. Если да, удаляет тег и отправляет кадр; если нет, отбрасывает кадр.</a:t>
            </a:r>
          </a:p>
          <a:p>
            <a:pPr marL="635040" lvl="1" indent="-1778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75"/>
          <p:cNvSpPr/>
          <p:nvPr/>
        </p:nvSpPr>
        <p:spPr>
          <a:xfrm>
            <a:off x="4245545" y="3949698"/>
            <a:ext cx="3688030" cy="2332569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находится в списке разрешенных VLAN ID и совпадает с PVID интерфейса, интерфейс удаляет тег и отправляет кадр.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находится в списке разрешенных ID VLAN, но отличается от PVID интерфейса, интерфейс отправляет кадр без удаления тега.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не находится в списке разрешенных ID VLAN, интерфейс отбрасывает кадр.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endParaRPr lang="ru-RU" altLang="zh-CN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75"/>
          <p:cNvSpPr/>
          <p:nvPr/>
        </p:nvSpPr>
        <p:spPr>
          <a:xfrm>
            <a:off x="8063542" y="3949698"/>
            <a:ext cx="3688030" cy="2332569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68263" fontAlgn="ctr">
              <a:spcBef>
                <a:spcPct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кадров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не находится в списке разрешенных ID VLAN, интерфейс отбрасывает кадр.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находится в списке ID VLAN без тегов, интерфейс удаляет тег и отправляет кадр.</a:t>
            </a:r>
          </a:p>
          <a:p>
            <a:pPr marL="360000" lvl="1" indent="-285750" fontAlgn="ctr">
              <a:spcAft>
                <a:spcPts val="600"/>
              </a:spcAft>
              <a:buFont typeface="Huawei Sans" panose="020C0503030203020204" pitchFamily="34" charset="0"/>
              <a:buChar char="▫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VID находится в списке ID VLAN, интерфейс отправляет кадр без удаления тега.</a:t>
            </a:r>
          </a:p>
          <a:p>
            <a:pPr marL="635040" lvl="1" indent="-1778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72938" y="5960"/>
            <a:ext cx="3572874" cy="312029"/>
            <a:chOff x="8172938" y="5960"/>
            <a:chExt cx="3572874" cy="312029"/>
          </a:xfrm>
        </p:grpSpPr>
        <p:sp>
          <p:nvSpPr>
            <p:cNvPr id="24" name="燕尾形 23"/>
            <p:cNvSpPr/>
            <p:nvPr/>
          </p:nvSpPr>
          <p:spPr bwMode="auto">
            <a:xfrm>
              <a:off x="8172938" y="5960"/>
              <a:ext cx="122708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8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работы VLAN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конфигурации VLAN</a:t>
            </a:r>
          </a:p>
        </p:txBody>
      </p:sp>
    </p:spTree>
    <p:extLst>
      <p:ext uri="{BB962C8B-B14F-4D97-AF65-F5344CB8AC3E}">
        <p14:creationId xmlns:p14="http://schemas.microsoft.com/office/powerpoint/2010/main" val="247428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VLAN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455082" y="1121771"/>
            <a:ext cx="5795713" cy="171793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назначения VLAN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сервису: передача голоса, видео и данных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отделам: например, VLAN для проектного, маркетингового и финансового отдела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области применения: например, VLAN для серверов, офисов и учебных классов</a:t>
            </a:r>
          </a:p>
        </p:txBody>
      </p:sp>
      <p:sp>
        <p:nvSpPr>
          <p:cNvPr id="8" name="文本占位符 3"/>
          <p:cNvSpPr txBox="1"/>
          <p:nvPr/>
        </p:nvSpPr>
        <p:spPr bwMode="auto">
          <a:xfrm>
            <a:off x="6418492" y="1074586"/>
            <a:ext cx="5160839" cy="1727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302279" indent="-302279" defTabSz="914034" fontAlgn="ctr">
              <a:lnSpc>
                <a:spcPct val="100000"/>
              </a:lnSpc>
              <a:spcBef>
                <a:spcPts val="792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ea typeface="方正兰亭黑简体" panose="02000000000000000000" pitchFamily="2" charset="-122"/>
              </a:rPr>
              <a:t>Советы для назначения VLAN</a:t>
            </a:r>
          </a:p>
          <a:p>
            <a:pPr marL="401637" lvl="1" indent="0" defTabSz="914034" fontAlgn="ctr">
              <a:lnSpc>
                <a:spcPct val="100000"/>
              </a:lnSpc>
              <a:buClrTx/>
              <a:buNone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ID VLAN могут быть случайно назначены в поддерживаемом диапазоне. Чтобы улучшить непрерывность ID VLAN, во время назначения VLAN можно связать ID VLAN с подсетями.</a:t>
            </a:r>
          </a:p>
        </p:txBody>
      </p:sp>
      <p:sp>
        <p:nvSpPr>
          <p:cNvPr id="9" name="文本占位符 3"/>
          <p:cNvSpPr txBox="1"/>
          <p:nvPr/>
        </p:nvSpPr>
        <p:spPr bwMode="auto">
          <a:xfrm>
            <a:off x="416837" y="3118255"/>
            <a:ext cx="10560578" cy="1390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302279" indent="-302279" defTabSz="914034" fontAlgn="ctr">
              <a:lnSpc>
                <a:spcPct val="100000"/>
              </a:lnSpc>
              <a:spcBef>
                <a:spcPts val="792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ea typeface="方正兰亭黑简体" panose="02000000000000000000" pitchFamily="2" charset="-122"/>
              </a:rPr>
              <a:t>Пример планирования VLAN</a:t>
            </a:r>
          </a:p>
          <a:p>
            <a:pPr lvl="1" defTabSz="914034" fontAlgn="ctr">
              <a:lnSpc>
                <a:spcPct val="130000"/>
              </a:lnSpc>
              <a:buClrTx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Предположим, что существует три здания: административное здание с офисами, учебными классами и финансовыми отделами, здание для преподавателей с офисами и учебными классами и офисное здание с офисами и финансовыми отделами. У каждого здания есть один коммутатор доступа, а  коммутатор уровня ядра развернут в административном здании.</a:t>
            </a:r>
          </a:p>
          <a:p>
            <a:pPr lvl="1" defTabSz="914034" fontAlgn="ctr">
              <a:lnSpc>
                <a:spcPct val="130000"/>
              </a:lnSpc>
              <a:buClrTx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следующей таблице</a:t>
            </a:r>
            <a:endParaRPr lang="en-US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401637" lvl="1" indent="0" defTabSz="914034" fontAlgn="ctr">
              <a:lnSpc>
                <a:spcPct val="130000"/>
              </a:lnSpc>
              <a:buClrTx/>
              <a:buNone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описывается план VLAN.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05981"/>
              </p:ext>
            </p:extLst>
          </p:nvPr>
        </p:nvGraphicFramePr>
        <p:xfrm>
          <a:off x="3446401" y="4494172"/>
          <a:ext cx="8648078" cy="22422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7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ID VLAN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400" b="1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 IP-адресов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zh-CN" sz="1400" kern="12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X.16.10.0/24</a:t>
                      </a:r>
                      <a:endParaRPr lang="ru-RU" altLang="zh-CN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VLAN, к которой принадлежат офисные пользователи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zh-CN" sz="1400" kern="12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X.16.20.0/24</a:t>
                      </a:r>
                      <a:endParaRPr lang="ru-RU" altLang="zh-CN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VLAN, к которой принадлежат пользователи финансового отдела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zh-CN" sz="1400" kern="12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X.16.30.0/24</a:t>
                      </a:r>
                      <a:endParaRPr lang="ru-RU" altLang="zh-CN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VLAN, к которой принадлежат пользователи  учебных классов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zh-CN" sz="1400" kern="1200" noProof="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Y.16.100.0/24</a:t>
                      </a:r>
                      <a:endParaRPr lang="ru-RU" altLang="zh-CN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VLAN, к которой принадлежит функция управления устройствами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5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6339229" cy="4680000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Применимый сценарий: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здании есть несколько предприятий. Эти предприятия совместно используют сетевые ресурсы для снижения затрат. Сети предприятий подключаются к различным интерфейсам одного коммутатора уровня 2 и подключаются к Интернету через одно выходное устройство.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Чтобы изолировать сервисы различных предприятий и обеспечить их безопасность, назначьте интерфейсы, подключенные к сетям предприятий, различным VLAN. Таким образом, у каждого предприятия будет независимая сеть, и каждая VLAN будет как виртуальная рабочая группа.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на основе интерфейсов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647090" y="1325780"/>
            <a:ext cx="4186562" cy="4704159"/>
            <a:chOff x="6744072" y="1556792"/>
            <a:chExt cx="4186562" cy="47041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16" y="1556792"/>
              <a:ext cx="1548172" cy="97210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34" y="2204864"/>
              <a:ext cx="658537" cy="54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34" y="3122302"/>
              <a:ext cx="658537" cy="54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34" y="5049240"/>
              <a:ext cx="658537" cy="54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112" y="5049240"/>
              <a:ext cx="658537" cy="540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416" y="5049240"/>
              <a:ext cx="658537" cy="540000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5" idx="2"/>
              <a:endCxn id="6" idx="0"/>
            </p:cNvCxnSpPr>
            <p:nvPr/>
          </p:nvCxnSpPr>
          <p:spPr bwMode="auto">
            <a:xfrm flipH="1">
              <a:off x="8814303" y="2744864"/>
              <a:ext cx="0" cy="37743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>
              <a:stCxn id="6" idx="2"/>
              <a:endCxn id="7" idx="0"/>
            </p:cNvCxnSpPr>
            <p:nvPr/>
          </p:nvCxnSpPr>
          <p:spPr bwMode="auto">
            <a:xfrm flipH="1">
              <a:off x="8814303" y="3662302"/>
              <a:ext cx="0" cy="2707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>
              <a:stCxn id="7" idx="2"/>
              <a:endCxn id="8" idx="0"/>
            </p:cNvCxnSpPr>
            <p:nvPr/>
          </p:nvCxnSpPr>
          <p:spPr bwMode="auto">
            <a:xfrm flipH="1">
              <a:off x="8814303" y="4473056"/>
              <a:ext cx="0" cy="576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>
              <a:stCxn id="7" idx="3"/>
              <a:endCxn id="9" idx="0"/>
            </p:cNvCxnSpPr>
            <p:nvPr/>
          </p:nvCxnSpPr>
          <p:spPr bwMode="auto">
            <a:xfrm flipH="1">
              <a:off x="7433381" y="4203056"/>
              <a:ext cx="1710190" cy="846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>
              <a:stCxn id="7" idx="1"/>
              <a:endCxn id="10" idx="0"/>
            </p:cNvCxnSpPr>
            <p:nvPr/>
          </p:nvCxnSpPr>
          <p:spPr bwMode="auto">
            <a:xfrm>
              <a:off x="8485034" y="4203056"/>
              <a:ext cx="1684651" cy="846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34" y="3933056"/>
              <a:ext cx="658537" cy="54000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 bwMode="auto">
            <a:xfrm>
              <a:off x="8272698" y="1740132"/>
              <a:ext cx="1207677" cy="36920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Интернет</a:t>
              </a: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9059411" y="3207352"/>
              <a:ext cx="1354387" cy="44044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Коммутатор L3</a:t>
              </a:r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9074178" y="3981093"/>
              <a:ext cx="1339619" cy="35966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Коммутатор L2</a:t>
              </a: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6744072" y="5626457"/>
              <a:ext cx="1296144" cy="627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Предприятие 1</a:t>
              </a:r>
            </a:p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</a:t>
              </a: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8192459" y="5626457"/>
              <a:ext cx="1368153" cy="627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Предприятие 2</a:t>
              </a:r>
            </a:p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3</a:t>
              </a: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9560612" y="5633683"/>
              <a:ext cx="1370022" cy="627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Предприятие 3</a:t>
              </a:r>
            </a:p>
            <a:p>
              <a:pPr algn="ctr" fontAlgn="ctr">
                <a:lnSpc>
                  <a:spcPct val="125000"/>
                </a:lnSpc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10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5678319" cy="4680000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Применимый сценарий: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предприятия назначает компьютеры (ПК) каждого отдела в свою сеть VLAN. Для повышения информационной безопасности предприятие требует, чтобы только сотрудники указанного отдела имели доступ к конкретным сетевым ресурсам.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удовлетворения вышеуказанных требований сконфигурируйте назначение VLAN на основе MAC-адресов на SW1, чтобы исключить доступ к сетевым ресурсам новых ПК, подключающихся к сети.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Назначение VLAN на основе MAC-адресов</a:t>
            </a:r>
          </a:p>
        </p:txBody>
      </p:sp>
      <p:sp>
        <p:nvSpPr>
          <p:cNvPr id="65" name="矩形 64"/>
          <p:cNvSpPr/>
          <p:nvPr/>
        </p:nvSpPr>
        <p:spPr>
          <a:xfrm>
            <a:off x="5946423" y="4833156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001e-10dd-dd01</a:t>
            </a:r>
          </a:p>
        </p:txBody>
      </p:sp>
      <p:sp>
        <p:nvSpPr>
          <p:cNvPr id="78" name="矩形 77"/>
          <p:cNvSpPr/>
          <p:nvPr/>
        </p:nvSpPr>
        <p:spPr>
          <a:xfrm>
            <a:off x="10410919" y="4833156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54551" y="1520788"/>
            <a:ext cx="5472492" cy="3996444"/>
            <a:chOff x="6054551" y="1520788"/>
            <a:chExt cx="5472492" cy="3996444"/>
          </a:xfrm>
        </p:grpSpPr>
        <p:sp>
          <p:nvSpPr>
            <p:cNvPr id="32" name="矩形 31"/>
            <p:cNvSpPr/>
            <p:nvPr/>
          </p:nvSpPr>
          <p:spPr bwMode="auto">
            <a:xfrm>
              <a:off x="6054551" y="3995700"/>
              <a:ext cx="4320365" cy="1521532"/>
            </a:xfrm>
            <a:prstGeom prst="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8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3" name="直接箭头连接符 32"/>
            <p:cNvCxnSpPr>
              <a:stCxn id="73" idx="1"/>
              <a:endCxn id="34" idx="3"/>
            </p:cNvCxnSpPr>
            <p:nvPr/>
          </p:nvCxnSpPr>
          <p:spPr bwMode="auto">
            <a:xfrm flipH="1">
              <a:off x="9904171" y="4415582"/>
              <a:ext cx="9748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C706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pic>
          <p:nvPicPr>
            <p:cNvPr id="34" name="图片 3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4795" y="4181582"/>
              <a:ext cx="609376" cy="468000"/>
            </a:xfrm>
            <a:prstGeom prst="rect">
              <a:avLst/>
            </a:prstGeom>
          </p:spPr>
        </p:pic>
        <p:cxnSp>
          <p:nvCxnSpPr>
            <p:cNvPr id="37" name="直接连接符 36"/>
            <p:cNvCxnSpPr>
              <a:stCxn id="34" idx="0"/>
              <a:endCxn id="46" idx="0"/>
            </p:cNvCxnSpPr>
            <p:nvPr/>
          </p:nvCxnSpPr>
          <p:spPr bwMode="auto">
            <a:xfrm flipH="1" flipV="1">
              <a:off x="8153252" y="2600968"/>
              <a:ext cx="1446231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8" name="图片 3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4475" y="4181582"/>
              <a:ext cx="609376" cy="468000"/>
            </a:xfrm>
            <a:prstGeom prst="rect">
              <a:avLst/>
            </a:prstGeom>
          </p:spPr>
        </p:pic>
        <p:pic>
          <p:nvPicPr>
            <p:cNvPr id="42" name="图片 4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563" y="4181582"/>
              <a:ext cx="609376" cy="468000"/>
            </a:xfrm>
            <a:prstGeom prst="rect">
              <a:avLst/>
            </a:prstGeom>
          </p:spPr>
        </p:pic>
        <p:cxnSp>
          <p:nvCxnSpPr>
            <p:cNvPr id="43" name="直接连接符 42"/>
            <p:cNvCxnSpPr>
              <a:stCxn id="38" idx="0"/>
              <a:endCxn id="46" idx="0"/>
            </p:cNvCxnSpPr>
            <p:nvPr/>
          </p:nvCxnSpPr>
          <p:spPr bwMode="auto">
            <a:xfrm flipV="1">
              <a:off x="6719163" y="2600968"/>
              <a:ext cx="1434089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接连接符 43"/>
            <p:cNvCxnSpPr>
              <a:stCxn id="42" idx="0"/>
              <a:endCxn id="46" idx="2"/>
            </p:cNvCxnSpPr>
            <p:nvPr/>
          </p:nvCxnSpPr>
          <p:spPr bwMode="auto">
            <a:xfrm flipV="1">
              <a:off x="8153251" y="3140968"/>
              <a:ext cx="1" cy="104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983" y="2600968"/>
              <a:ext cx="658537" cy="540000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8442409" y="2587354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6342467" y="4613578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7793211" y="4613578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9222787" y="4613578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294795" y="5121188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67" name="矩形 66"/>
            <p:cNvSpPr/>
            <p:nvPr/>
          </p:nvSpPr>
          <p:spPr>
            <a:xfrm rot="18716605">
              <a:off x="6884436" y="3061646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768" y="1520788"/>
              <a:ext cx="1202967" cy="755352"/>
            </a:xfrm>
            <a:prstGeom prst="rect">
              <a:avLst/>
            </a:prstGeom>
          </p:spPr>
        </p:pic>
        <p:cxnSp>
          <p:nvCxnSpPr>
            <p:cNvPr id="69" name="直接连接符 68"/>
            <p:cNvCxnSpPr>
              <a:stCxn id="46" idx="0"/>
              <a:endCxn id="68" idx="2"/>
            </p:cNvCxnSpPr>
            <p:nvPr/>
          </p:nvCxnSpPr>
          <p:spPr bwMode="auto">
            <a:xfrm flipH="1" flipV="1">
              <a:off x="8153252" y="2276140"/>
              <a:ext cx="0" cy="3248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矩形 69"/>
            <p:cNvSpPr/>
            <p:nvPr/>
          </p:nvSpPr>
          <p:spPr>
            <a:xfrm>
              <a:off x="7467514" y="1593738"/>
              <a:ext cx="1371476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предприятия</a:t>
              </a:r>
            </a:p>
          </p:txBody>
        </p:sp>
        <p:sp>
          <p:nvSpPr>
            <p:cNvPr id="71" name="矩形 70"/>
            <p:cNvSpPr/>
            <p:nvPr/>
          </p:nvSpPr>
          <p:spPr>
            <a:xfrm rot="16200000">
              <a:off x="7507080" y="330850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</p:txBody>
        </p:sp>
        <p:sp>
          <p:nvSpPr>
            <p:cNvPr id="72" name="矩形 71"/>
            <p:cNvSpPr/>
            <p:nvPr/>
          </p:nvSpPr>
          <p:spPr>
            <a:xfrm rot="2789662">
              <a:off x="8375326" y="3075044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0/0/4</a:t>
              </a:r>
            </a:p>
          </p:txBody>
        </p:sp>
        <p:pic>
          <p:nvPicPr>
            <p:cNvPr id="73" name="图片 7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8971" y="4181582"/>
              <a:ext cx="609376" cy="468000"/>
            </a:xfrm>
            <a:prstGeom prst="rect">
              <a:avLst/>
            </a:prstGeom>
          </p:spPr>
        </p:pic>
        <p:sp>
          <p:nvSpPr>
            <p:cNvPr id="74" name="矩形 73"/>
            <p:cNvSpPr/>
            <p:nvPr/>
          </p:nvSpPr>
          <p:spPr>
            <a:xfrm>
              <a:off x="10806963" y="4613578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ПК4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7350579" y="4833156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001e-10dd-dd02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8826743" y="4833156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001e-10dd-dd03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7965971" y="2312876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784752" y="4056551"/>
            <a:ext cx="288000" cy="288000"/>
            <a:chOff x="856677" y="2615810"/>
            <a:chExt cx="288000" cy="288000"/>
          </a:xfrm>
        </p:grpSpPr>
        <p:sp>
          <p:nvSpPr>
            <p:cNvPr id="39" name="椭圆 38"/>
            <p:cNvSpPr/>
            <p:nvPr/>
          </p:nvSpPr>
          <p:spPr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41" name="直接连接符 40"/>
              <p:cNvCxnSpPr>
                <a:stCxn id="39" idx="3"/>
                <a:endCxn id="39" idx="7"/>
              </p:cNvCxnSpPr>
              <p:nvPr/>
            </p:nvCxnSpPr>
            <p:spPr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39" idx="1"/>
                <a:endCxn id="39" idx="5"/>
              </p:cNvCxnSpPr>
              <p:nvPr/>
            </p:nvCxnSpPr>
            <p:spPr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3108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завершении изучения этого раздела вы будете знать: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Историю технологии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определить сеть VLAN, к которой принадлежат данные.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Режимы назначения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через VLAN.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Базовые настройки VLAN.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6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работы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VLAN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конфигурации VLAN</a:t>
            </a:r>
          </a:p>
        </p:txBody>
      </p:sp>
    </p:spTree>
    <p:extLst>
      <p:ext uri="{BB962C8B-B14F-4D97-AF65-F5344CB8AC3E}">
        <p14:creationId xmlns:p14="http://schemas.microsoft.com/office/powerpoint/2010/main" val="233710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конфигурации VLAN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[Huawei] </a:t>
            </a:r>
            <a:r>
              <a:rPr lang="en-US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-id</a:t>
            </a:r>
          </a:p>
        </p:txBody>
      </p:sp>
      <p:sp>
        <p:nvSpPr>
          <p:cNvPr id="4" name="矩形 3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Создайте одну или несколько VLAN.</a:t>
            </a:r>
          </a:p>
        </p:txBody>
      </p:sp>
      <p:sp>
        <p:nvSpPr>
          <p:cNvPr id="5" name="矩形 4"/>
          <p:cNvSpPr/>
          <p:nvPr/>
        </p:nvSpPr>
        <p:spPr>
          <a:xfrm>
            <a:off x="1031917" y="2229606"/>
            <a:ext cx="10608699" cy="1015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Эта команда создает VLAN и включает режим отображения VLAN. Если VLAN уже существует, эта команда включает режим отображения VLAN.</a:t>
            </a:r>
          </a:p>
          <a:p>
            <a:pPr marL="360000" lvl="1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Значение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–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это целое число от 1 до 4094.</a:t>
            </a:r>
          </a:p>
        </p:txBody>
      </p:sp>
      <p:sp>
        <p:nvSpPr>
          <p:cNvPr id="8" name="矩形 7"/>
          <p:cNvSpPr/>
          <p:nvPr/>
        </p:nvSpPr>
        <p:spPr>
          <a:xfrm>
            <a:off x="1008063" y="3338862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[Huawei] </a:t>
            </a:r>
            <a:r>
              <a:rPr lang="en-US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batch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{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vlan-id1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[ </a:t>
            </a: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to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vlan-id2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] }</a:t>
            </a:r>
          </a:p>
        </p:txBody>
      </p:sp>
      <p:sp>
        <p:nvSpPr>
          <p:cNvPr id="12" name="矩形 11"/>
          <p:cNvSpPr/>
          <p:nvPr/>
        </p:nvSpPr>
        <p:spPr>
          <a:xfrm>
            <a:off x="1031917" y="3776778"/>
            <a:ext cx="10608699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Эта команда выполняет пакетное создание VLAN. В этой команде:</a:t>
            </a:r>
          </a:p>
          <a:p>
            <a:pPr marL="360000" lvl="1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batch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выполняет пакетное создание VLAN.</a:t>
            </a:r>
          </a:p>
          <a:p>
            <a:pPr marL="360000" lvl="1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vlan-id1: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начальный ID VLAN.</a:t>
            </a:r>
          </a:p>
          <a:p>
            <a:pPr marL="360000" lvl="1" indent="-285750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vlan-id2: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конечный ID VLAN.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16" name="燕尾形 15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8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конфигурации интерфейса в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режиме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доступа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[Huawei-GigabitEthernet0/0/1]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access</a:t>
            </a:r>
            <a:endParaRPr lang="ru-RU" sz="16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Установите тип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12253" y="2229606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 задайте режим работы интерфейса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access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1008063" y="3229188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default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551384" y="2797041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VLAN по умолчанию для порта, настроенного в режиме доступа.</a:t>
            </a:r>
          </a:p>
        </p:txBody>
      </p:sp>
      <p:sp>
        <p:nvSpPr>
          <p:cNvPr id="12" name="矩形 11"/>
          <p:cNvSpPr/>
          <p:nvPr/>
        </p:nvSpPr>
        <p:spPr>
          <a:xfrm>
            <a:off x="791650" y="3722406"/>
            <a:ext cx="10608699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Для добавления интерфейса в определенную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VLAN,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сконфигурируйте VLAN по умолчанию в режиме настройки интерфейса. </a:t>
            </a:r>
          </a:p>
          <a:p>
            <a:pPr fontAlgn="ctr">
              <a:lnSpc>
                <a:spcPts val="2400"/>
              </a:lnSpc>
            </a:pP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ID для VLAN по умолчанию. Значение представляет собой целое число от 1 до 4094.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14" name="燕尾形 13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40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конфигурации интерфейса магистрального канала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trunk</a:t>
            </a:r>
            <a:endParaRPr lang="ru-RU" sz="16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Установите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тип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31917" y="2229606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 настройте тип порта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trunk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1008063" y="3229188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trunk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allow-pass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{ {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[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to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vlan-id2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] } |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all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11" name="矩形 10"/>
          <p:cNvSpPr/>
          <p:nvPr/>
        </p:nvSpPr>
        <p:spPr>
          <a:xfrm>
            <a:off x="551384" y="2797041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список разрешенных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ID VLAN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транковом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интерфейсе.</a:t>
            </a:r>
          </a:p>
        </p:txBody>
      </p:sp>
      <p:sp>
        <p:nvSpPr>
          <p:cNvPr id="12" name="矩形 11"/>
          <p:cNvSpPr/>
          <p:nvPr/>
        </p:nvSpPr>
        <p:spPr>
          <a:xfrm>
            <a:off x="1031917" y="3667104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интерфейса добавьте разрешенные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ID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VLAN.</a:t>
            </a:r>
          </a:p>
        </p:txBody>
      </p:sp>
      <p:sp>
        <p:nvSpPr>
          <p:cNvPr id="15" name="矩形 14"/>
          <p:cNvSpPr/>
          <p:nvPr/>
        </p:nvSpPr>
        <p:spPr>
          <a:xfrm>
            <a:off x="1008063" y="4697766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trunk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</a:t>
            </a:r>
            <a:endParaRPr lang="ru-RU" sz="1600" i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4265619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(Опционально) Настройте VLAN по умолчанию для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транкового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интерфейса.</a:t>
            </a:r>
          </a:p>
        </p:txBody>
      </p:sp>
      <p:sp>
        <p:nvSpPr>
          <p:cNvPr id="19" name="矩形 18"/>
          <p:cNvSpPr/>
          <p:nvPr/>
        </p:nvSpPr>
        <p:spPr>
          <a:xfrm>
            <a:off x="1031917" y="5135682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 сконфигурируйте VLAN по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умолчанию.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20" name="燕尾形 19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21" name="燕尾形 20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10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конфигурации гибридного режима работы интерфейса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6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Установите тип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31917" y="2229606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интерфейса установите тип интерфейса в гибридный режим работы.</a:t>
            </a:r>
          </a:p>
        </p:txBody>
      </p:sp>
      <p:sp>
        <p:nvSpPr>
          <p:cNvPr id="8" name="矩形 7"/>
          <p:cNvSpPr/>
          <p:nvPr/>
        </p:nvSpPr>
        <p:spPr>
          <a:xfrm>
            <a:off x="1008063" y="3229188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untagged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{ {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[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to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vlan-id2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] } |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all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11" name="矩形 10"/>
          <p:cNvSpPr/>
          <p:nvPr/>
        </p:nvSpPr>
        <p:spPr>
          <a:xfrm>
            <a:off x="551384" y="2797041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VLAN, разрешенные на интерфейсе.</a:t>
            </a:r>
          </a:p>
        </p:txBody>
      </p:sp>
      <p:sp>
        <p:nvSpPr>
          <p:cNvPr id="12" name="矩形 11"/>
          <p:cNvSpPr/>
          <p:nvPr/>
        </p:nvSpPr>
        <p:spPr>
          <a:xfrm>
            <a:off x="1031917" y="3611684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 интерфейса определите разрешенные VLAN, которые будут передаваться  без тегов.</a:t>
            </a:r>
          </a:p>
        </p:txBody>
      </p:sp>
      <p:sp>
        <p:nvSpPr>
          <p:cNvPr id="15" name="矩形 14"/>
          <p:cNvSpPr/>
          <p:nvPr/>
        </p:nvSpPr>
        <p:spPr>
          <a:xfrm>
            <a:off x="1008063" y="5529048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</a:t>
            </a:r>
            <a:endParaRPr lang="ru-RU" sz="1600" i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5096901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(Опционально) Настройте VLAN по умолчанию для гибридного интерфейса.</a:t>
            </a:r>
          </a:p>
        </p:txBody>
      </p:sp>
      <p:sp>
        <p:nvSpPr>
          <p:cNvPr id="19" name="矩形 18"/>
          <p:cNvSpPr/>
          <p:nvPr/>
        </p:nvSpPr>
        <p:spPr>
          <a:xfrm>
            <a:off x="1031917" y="5966964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интерфейса сконфигурируйте VLAN по </a:t>
            </a: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умолчанию.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8063" y="4102755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</a:t>
            </a:r>
            <a:r>
              <a: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GigabitEthernet0/0/1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tagged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{ {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vlan-id1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[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to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vlan-id2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] } |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all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20" name="矩形 19"/>
          <p:cNvSpPr/>
          <p:nvPr/>
        </p:nvSpPr>
        <p:spPr>
          <a:xfrm>
            <a:off x="1031917" y="4485251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 режиме настройки интерфейса определите разрешенные VLAN, которые будут передаваться с тегами.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22" name="燕尾形 21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14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占位符 52"/>
          <p:cNvSpPr>
            <a:spLocks noGrp="1"/>
          </p:cNvSpPr>
          <p:nvPr>
            <p:ph type="body" sz="quarter" idx="10"/>
          </p:nvPr>
        </p:nvSpPr>
        <p:spPr>
          <a:xfrm>
            <a:off x="6156734" y="1340285"/>
            <a:ext cx="5601318" cy="4582168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сети: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сети, показанной на рисунке слева, к коммутаторам предприятия (SW1 и SW2) подключено по несколько ПК, и ПК,  с одинаковыми сервисами , подключенные к разным коммутаторам взаимодействуют между собой. Для обеспечения безопасности связи предприятие требует, чтобы напрямую взаимодействовать могли только ПК с одинаковым сервисом.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Чтобы удовлетворить это требование, сконфигурируйте назначение VLAN на основе интерфейсов на коммутаторах и добавьте интерфейсы, подключенные к ПК с одинаковым сервисом, в одну VLAN. Таким образом, ПК в различных VLAN не могут напрямую взаимодействовать на уровне 2, но ПК в одной VLAN могут взаимодействовать напрямую.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1: конфигурация назначения VLAN на основе интерфейса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6094" y="1988392"/>
            <a:ext cx="5796644" cy="4024696"/>
            <a:chOff x="396094" y="1988392"/>
            <a:chExt cx="5796644" cy="4024696"/>
          </a:xfrm>
        </p:grpSpPr>
        <p:sp>
          <p:nvSpPr>
            <p:cNvPr id="55" name="椭圆 54"/>
            <p:cNvSpPr/>
            <p:nvPr/>
          </p:nvSpPr>
          <p:spPr>
            <a:xfrm>
              <a:off x="648122" y="5437110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648122" y="5851156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28142" y="5365102"/>
              <a:ext cx="1674422" cy="25194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Интерфейс в режиме  доступа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28142" y="5761146"/>
              <a:ext cx="1674422" cy="25194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Интерфейс в режиме </a:t>
              </a:r>
              <a:r>
                <a:rPr lang="ru-RU" sz="1400" dirty="0" err="1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транка</a:t>
              </a:r>
              <a:endPara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5" name="图片 6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8442" y="4073570"/>
              <a:ext cx="609376" cy="468000"/>
            </a:xfrm>
            <a:prstGeom prst="rect">
              <a:avLst/>
            </a:prstGeom>
          </p:spPr>
        </p:pic>
        <p:pic>
          <p:nvPicPr>
            <p:cNvPr id="66" name="图片 6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7338" y="4073570"/>
              <a:ext cx="609376" cy="468000"/>
            </a:xfrm>
            <a:prstGeom prst="rect">
              <a:avLst/>
            </a:prstGeom>
          </p:spPr>
        </p:pic>
        <p:cxnSp>
          <p:nvCxnSpPr>
            <p:cNvPr id="67" name="直接连接符 66"/>
            <p:cNvCxnSpPr>
              <a:stCxn id="65" idx="0"/>
              <a:endCxn id="70" idx="0"/>
            </p:cNvCxnSpPr>
            <p:nvPr/>
          </p:nvCxnSpPr>
          <p:spPr bwMode="auto">
            <a:xfrm flipV="1">
              <a:off x="3833130" y="2329135"/>
              <a:ext cx="896450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接连接符 67"/>
            <p:cNvCxnSpPr>
              <a:stCxn id="66" idx="0"/>
              <a:endCxn id="70" idx="0"/>
            </p:cNvCxnSpPr>
            <p:nvPr/>
          </p:nvCxnSpPr>
          <p:spPr bwMode="auto">
            <a:xfrm flipH="1" flipV="1">
              <a:off x="4729580" y="2329135"/>
              <a:ext cx="942446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接连接符 68"/>
            <p:cNvCxnSpPr>
              <a:stCxn id="75" idx="3"/>
              <a:endCxn id="70" idx="1"/>
            </p:cNvCxnSpPr>
            <p:nvPr/>
          </p:nvCxnSpPr>
          <p:spPr bwMode="auto">
            <a:xfrm>
              <a:off x="2183137" y="2599135"/>
              <a:ext cx="22171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311" y="2329135"/>
              <a:ext cx="658537" cy="540000"/>
            </a:xfrm>
            <a:prstGeom prst="rect">
              <a:avLst/>
            </a:prstGeom>
          </p:spPr>
        </p:pic>
        <p:pic>
          <p:nvPicPr>
            <p:cNvPr id="71" name="图片 7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22" y="4073570"/>
              <a:ext cx="609376" cy="468000"/>
            </a:xfrm>
            <a:prstGeom prst="rect">
              <a:avLst/>
            </a:prstGeom>
          </p:spPr>
        </p:pic>
        <p:pic>
          <p:nvPicPr>
            <p:cNvPr id="72" name="图片 7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7018" y="4073570"/>
              <a:ext cx="609376" cy="468000"/>
            </a:xfrm>
            <a:prstGeom prst="rect">
              <a:avLst/>
            </a:prstGeom>
          </p:spPr>
        </p:pic>
        <p:cxnSp>
          <p:nvCxnSpPr>
            <p:cNvPr id="73" name="直接连接符 72"/>
            <p:cNvCxnSpPr>
              <a:stCxn id="71" idx="0"/>
              <a:endCxn id="75" idx="0"/>
            </p:cNvCxnSpPr>
            <p:nvPr/>
          </p:nvCxnSpPr>
          <p:spPr bwMode="auto">
            <a:xfrm flipV="1">
              <a:off x="952810" y="2329135"/>
              <a:ext cx="901059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73"/>
            <p:cNvCxnSpPr>
              <a:stCxn id="72" idx="0"/>
              <a:endCxn id="75" idx="0"/>
            </p:cNvCxnSpPr>
            <p:nvPr/>
          </p:nvCxnSpPr>
          <p:spPr bwMode="auto">
            <a:xfrm flipH="1" flipV="1">
              <a:off x="1853869" y="2329135"/>
              <a:ext cx="937837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00" y="2329135"/>
              <a:ext cx="658537" cy="540000"/>
            </a:xfrm>
            <a:prstGeom prst="rect">
              <a:avLst/>
            </a:prstGeom>
          </p:spPr>
        </p:pic>
        <p:sp>
          <p:nvSpPr>
            <p:cNvPr id="76" name="矩形 75"/>
            <p:cNvSpPr/>
            <p:nvPr/>
          </p:nvSpPr>
          <p:spPr>
            <a:xfrm>
              <a:off x="1488596" y="1990063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576114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2412318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3456434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5292638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ПК4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39609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327641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2268302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5148622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4369540" y="1988392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SW2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576114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10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2124286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20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2004937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  <p:sp>
          <p:nvSpPr>
            <p:cNvPr id="89" name="椭圆 88"/>
            <p:cNvSpPr/>
            <p:nvPr/>
          </p:nvSpPr>
          <p:spPr>
            <a:xfrm>
              <a:off x="152460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02865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36891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94498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100664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332912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456434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10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5004606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20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3505756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45" name="燕尾形 44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47" name="燕尾形 46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9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VLAN</a:t>
            </a: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6512165" y="2222262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Создайте сети VLAN.</a:t>
            </a:r>
          </a:p>
        </p:txBody>
      </p:sp>
      <p:sp>
        <p:nvSpPr>
          <p:cNvPr id="39" name="Rectangle 3"/>
          <p:cNvSpPr/>
          <p:nvPr/>
        </p:nvSpPr>
        <p:spPr>
          <a:xfrm>
            <a:off x="6548169" y="2709550"/>
            <a:ext cx="4656783" cy="116955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SW1] </a:t>
            </a:r>
            <a:r>
              <a:rPr lang="en-US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  <a:p>
            <a:pPr fontAlgn="ctr">
              <a:lnSpc>
                <a:spcPct val="1250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quit</a:t>
            </a:r>
          </a:p>
          <a:p>
            <a:pPr fontAlgn="ctr">
              <a:lnSpc>
                <a:spcPct val="1250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en-US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20</a:t>
            </a:r>
          </a:p>
          <a:p>
            <a:pPr fontAlgn="ctr">
              <a:lnSpc>
                <a:spcPct val="1250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[SW1-vlan20] quit</a:t>
            </a:r>
          </a:p>
        </p:txBody>
      </p:sp>
      <p:sp>
        <p:nvSpPr>
          <p:cNvPr id="56" name="Rectangle 3"/>
          <p:cNvSpPr/>
          <p:nvPr/>
        </p:nvSpPr>
        <p:spPr>
          <a:xfrm>
            <a:off x="6548169" y="4174268"/>
            <a:ext cx="4656783" cy="361637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[SW2] </a:t>
            </a:r>
            <a:r>
              <a:rPr lang="en-US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batch 10 20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6094" y="1986203"/>
            <a:ext cx="5796644" cy="3062977"/>
            <a:chOff x="396094" y="1986203"/>
            <a:chExt cx="5796644" cy="3062977"/>
          </a:xfrm>
        </p:grpSpPr>
        <p:pic>
          <p:nvPicPr>
            <p:cNvPr id="43" name="图片 4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8442" y="4073570"/>
              <a:ext cx="609376" cy="468000"/>
            </a:xfrm>
            <a:prstGeom prst="rect">
              <a:avLst/>
            </a:prstGeom>
          </p:spPr>
        </p:pic>
        <p:pic>
          <p:nvPicPr>
            <p:cNvPr id="44" name="图片 4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7338" y="4073570"/>
              <a:ext cx="609376" cy="468000"/>
            </a:xfrm>
            <a:prstGeom prst="rect">
              <a:avLst/>
            </a:prstGeom>
          </p:spPr>
        </p:pic>
        <p:cxnSp>
          <p:nvCxnSpPr>
            <p:cNvPr id="47" name="直接连接符 46"/>
            <p:cNvCxnSpPr>
              <a:stCxn id="43" idx="0"/>
              <a:endCxn id="53" idx="0"/>
            </p:cNvCxnSpPr>
            <p:nvPr/>
          </p:nvCxnSpPr>
          <p:spPr bwMode="auto">
            <a:xfrm flipV="1">
              <a:off x="3833130" y="2329135"/>
              <a:ext cx="896450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接连接符 47"/>
            <p:cNvCxnSpPr>
              <a:stCxn id="44" idx="0"/>
              <a:endCxn id="53" idx="0"/>
            </p:cNvCxnSpPr>
            <p:nvPr/>
          </p:nvCxnSpPr>
          <p:spPr bwMode="auto">
            <a:xfrm flipH="1" flipV="1">
              <a:off x="4729580" y="2329135"/>
              <a:ext cx="942446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接连接符 48"/>
            <p:cNvCxnSpPr>
              <a:stCxn id="59" idx="3"/>
              <a:endCxn id="53" idx="1"/>
            </p:cNvCxnSpPr>
            <p:nvPr/>
          </p:nvCxnSpPr>
          <p:spPr bwMode="auto">
            <a:xfrm>
              <a:off x="2183137" y="2599135"/>
              <a:ext cx="22171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311" y="2329135"/>
              <a:ext cx="658537" cy="540000"/>
            </a:xfrm>
            <a:prstGeom prst="rect">
              <a:avLst/>
            </a:prstGeom>
          </p:spPr>
        </p:pic>
        <p:pic>
          <p:nvPicPr>
            <p:cNvPr id="54" name="图片 5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22" y="4073570"/>
              <a:ext cx="609376" cy="468000"/>
            </a:xfrm>
            <a:prstGeom prst="rect">
              <a:avLst/>
            </a:prstGeom>
          </p:spPr>
        </p:pic>
        <p:pic>
          <p:nvPicPr>
            <p:cNvPr id="55" name="图片 5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7018" y="4073570"/>
              <a:ext cx="609376" cy="468000"/>
            </a:xfrm>
            <a:prstGeom prst="rect">
              <a:avLst/>
            </a:prstGeom>
          </p:spPr>
        </p:pic>
        <p:cxnSp>
          <p:nvCxnSpPr>
            <p:cNvPr id="57" name="直接连接符 56"/>
            <p:cNvCxnSpPr>
              <a:stCxn id="54" idx="0"/>
              <a:endCxn id="59" idx="0"/>
            </p:cNvCxnSpPr>
            <p:nvPr/>
          </p:nvCxnSpPr>
          <p:spPr bwMode="auto">
            <a:xfrm flipV="1">
              <a:off x="952810" y="2329135"/>
              <a:ext cx="901059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接连接符 57"/>
            <p:cNvCxnSpPr>
              <a:stCxn id="55" idx="0"/>
              <a:endCxn id="59" idx="0"/>
            </p:cNvCxnSpPr>
            <p:nvPr/>
          </p:nvCxnSpPr>
          <p:spPr bwMode="auto">
            <a:xfrm flipH="1" flipV="1">
              <a:off x="1853869" y="2329135"/>
              <a:ext cx="937837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00" y="2329135"/>
              <a:ext cx="658537" cy="540000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1488596" y="1986203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76114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2412318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456434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292638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ПК4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39609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327641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2268302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5148622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4372636" y="1987441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SW2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576114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10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2124286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20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2004937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  <p:sp>
          <p:nvSpPr>
            <p:cNvPr id="73" name="椭圆 72"/>
            <p:cNvSpPr/>
            <p:nvPr/>
          </p:nvSpPr>
          <p:spPr>
            <a:xfrm>
              <a:off x="152460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02865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436891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94498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100664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332912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456434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10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5004606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20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3505756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50" name="燕尾形 49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51" name="燕尾形 50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046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интерфейсов, работающих в режиме  доступа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 bwMode="auto">
          <a:xfrm>
            <a:off x="6290485" y="1249582"/>
            <a:ext cx="4665150" cy="5290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интерфейсы доступа и добавьте интерфейсы в соответствующие VLAN.</a:t>
            </a:r>
          </a:p>
        </p:txBody>
      </p:sp>
      <p:sp>
        <p:nvSpPr>
          <p:cNvPr id="119" name="Rectangle 3"/>
          <p:cNvSpPr/>
          <p:nvPr/>
        </p:nvSpPr>
        <p:spPr>
          <a:xfrm>
            <a:off x="6256419" y="1867549"/>
            <a:ext cx="5275538" cy="900246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interface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0/0/1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port link-type access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port default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120" name="Rectangle 3"/>
          <p:cNvSpPr/>
          <p:nvPr/>
        </p:nvSpPr>
        <p:spPr>
          <a:xfrm>
            <a:off x="6256419" y="2839224"/>
            <a:ext cx="5275538" cy="1438855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interface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0/0/2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port link-type access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20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[SW1-vlan20] port GigabitEthernet0/0/2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[SW1-vlan20] quit</a:t>
            </a:r>
          </a:p>
        </p:txBody>
      </p:sp>
      <p:sp>
        <p:nvSpPr>
          <p:cNvPr id="121" name="文本框 120"/>
          <p:cNvSpPr txBox="1"/>
          <p:nvPr/>
        </p:nvSpPr>
        <p:spPr bwMode="auto">
          <a:xfrm>
            <a:off x="7874661" y="2424090"/>
            <a:ext cx="396044" cy="43490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 bwMode="auto">
          <a:xfrm>
            <a:off x="6290485" y="6119600"/>
            <a:ext cx="5393644" cy="35500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Примечание: Конфигурация на SW2 аналогична конфигурации на SW1.</a:t>
            </a:r>
          </a:p>
        </p:txBody>
      </p:sp>
      <p:sp>
        <p:nvSpPr>
          <p:cNvPr id="125" name="文本框 124"/>
          <p:cNvSpPr txBox="1"/>
          <p:nvPr/>
        </p:nvSpPr>
        <p:spPr bwMode="auto">
          <a:xfrm>
            <a:off x="6292422" y="4321861"/>
            <a:ext cx="4665150" cy="5290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Настройте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транковый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интерфейс и создайте список ID VLAN, разрешенных на интерфейсе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6" name="Rectangle 3"/>
          <p:cNvSpPr/>
          <p:nvPr/>
        </p:nvSpPr>
        <p:spPr>
          <a:xfrm>
            <a:off x="6256418" y="4900498"/>
            <a:ext cx="5275539" cy="116955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[[SW1] interface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0/0/3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[SW1-GigabitEthernet0/0/3] port link-type trunk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[SW1-GigabitEthernet0/0/3] port trunk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[SW1-GigabitEthernet0/0/3] port trunk allow-pass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10 20</a:t>
            </a:r>
          </a:p>
        </p:txBody>
      </p:sp>
      <p:sp>
        <p:nvSpPr>
          <p:cNvPr id="59" name="矩形 58"/>
          <p:cNvSpPr/>
          <p:nvPr/>
        </p:nvSpPr>
        <p:spPr>
          <a:xfrm>
            <a:off x="576114" y="450556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62" name="矩形 61"/>
          <p:cNvSpPr/>
          <p:nvPr/>
        </p:nvSpPr>
        <p:spPr>
          <a:xfrm>
            <a:off x="5292638" y="450556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63" name="矩形 62"/>
          <p:cNvSpPr/>
          <p:nvPr/>
        </p:nvSpPr>
        <p:spPr>
          <a:xfrm>
            <a:off x="396094" y="4741403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66" name="矩形 65"/>
          <p:cNvSpPr/>
          <p:nvPr/>
        </p:nvSpPr>
        <p:spPr>
          <a:xfrm>
            <a:off x="5148622" y="4741403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68" name="矩形 67"/>
          <p:cNvSpPr/>
          <p:nvPr/>
        </p:nvSpPr>
        <p:spPr>
          <a:xfrm>
            <a:off x="576114" y="2808220"/>
            <a:ext cx="1044116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78" name="矩形 77"/>
          <p:cNvSpPr/>
          <p:nvPr/>
        </p:nvSpPr>
        <p:spPr>
          <a:xfrm>
            <a:off x="5004606" y="2808220"/>
            <a:ext cx="1044116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8122" y="1985415"/>
            <a:ext cx="5328592" cy="3063765"/>
            <a:chOff x="648122" y="1985415"/>
            <a:chExt cx="5328592" cy="3063765"/>
          </a:xfrm>
        </p:grpSpPr>
        <p:pic>
          <p:nvPicPr>
            <p:cNvPr id="47" name="图片 4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8442" y="4073570"/>
              <a:ext cx="609376" cy="468000"/>
            </a:xfrm>
            <a:prstGeom prst="rect">
              <a:avLst/>
            </a:prstGeom>
          </p:spPr>
        </p:pic>
        <p:pic>
          <p:nvPicPr>
            <p:cNvPr id="48" name="图片 4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7338" y="4073570"/>
              <a:ext cx="609376" cy="468000"/>
            </a:xfrm>
            <a:prstGeom prst="rect">
              <a:avLst/>
            </a:prstGeom>
          </p:spPr>
        </p:pic>
        <p:cxnSp>
          <p:nvCxnSpPr>
            <p:cNvPr id="49" name="直接连接符 48"/>
            <p:cNvCxnSpPr>
              <a:stCxn id="47" idx="0"/>
              <a:endCxn id="52" idx="0"/>
            </p:cNvCxnSpPr>
            <p:nvPr/>
          </p:nvCxnSpPr>
          <p:spPr bwMode="auto">
            <a:xfrm flipV="1">
              <a:off x="3833130" y="2329135"/>
              <a:ext cx="896450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接连接符 49"/>
            <p:cNvCxnSpPr>
              <a:stCxn id="48" idx="0"/>
              <a:endCxn id="52" idx="0"/>
            </p:cNvCxnSpPr>
            <p:nvPr/>
          </p:nvCxnSpPr>
          <p:spPr bwMode="auto">
            <a:xfrm flipH="1" flipV="1">
              <a:off x="4729580" y="2329135"/>
              <a:ext cx="942446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接连接符 50"/>
            <p:cNvCxnSpPr>
              <a:stCxn id="57" idx="3"/>
              <a:endCxn id="52" idx="1"/>
            </p:cNvCxnSpPr>
            <p:nvPr/>
          </p:nvCxnSpPr>
          <p:spPr bwMode="auto">
            <a:xfrm>
              <a:off x="2183137" y="2599135"/>
              <a:ext cx="22171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311" y="2329135"/>
              <a:ext cx="658537" cy="540000"/>
            </a:xfrm>
            <a:prstGeom prst="rect">
              <a:avLst/>
            </a:prstGeom>
          </p:spPr>
        </p:pic>
        <p:pic>
          <p:nvPicPr>
            <p:cNvPr id="53" name="图片 5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22" y="4073570"/>
              <a:ext cx="609376" cy="468000"/>
            </a:xfrm>
            <a:prstGeom prst="rect">
              <a:avLst/>
            </a:prstGeom>
          </p:spPr>
        </p:pic>
        <p:pic>
          <p:nvPicPr>
            <p:cNvPr id="54" name="图片 5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7018" y="4073570"/>
              <a:ext cx="609376" cy="468000"/>
            </a:xfrm>
            <a:prstGeom prst="rect">
              <a:avLst/>
            </a:prstGeom>
          </p:spPr>
        </p:pic>
        <p:cxnSp>
          <p:nvCxnSpPr>
            <p:cNvPr id="55" name="直接连接符 54"/>
            <p:cNvCxnSpPr>
              <a:stCxn id="53" idx="0"/>
              <a:endCxn id="57" idx="0"/>
            </p:cNvCxnSpPr>
            <p:nvPr/>
          </p:nvCxnSpPr>
          <p:spPr bwMode="auto">
            <a:xfrm flipV="1">
              <a:off x="952810" y="2329135"/>
              <a:ext cx="901059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接连接符 55"/>
            <p:cNvCxnSpPr>
              <a:stCxn id="54" idx="0"/>
              <a:endCxn id="57" idx="0"/>
            </p:cNvCxnSpPr>
            <p:nvPr/>
          </p:nvCxnSpPr>
          <p:spPr bwMode="auto">
            <a:xfrm flipH="1" flipV="1">
              <a:off x="1853869" y="2329135"/>
              <a:ext cx="937837" cy="17444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00" y="2329135"/>
              <a:ext cx="658537" cy="540000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1495961" y="1986173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412318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456434" y="450556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327641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2268302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20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382556" y="1985415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SW2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124286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0/0/2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20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2004937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152460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02865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368916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944980" y="2797187"/>
              <a:ext cx="144016" cy="144016"/>
            </a:xfrm>
            <a:prstGeom prst="ellipse">
              <a:avLst/>
            </a:prstGeom>
            <a:solidFill>
              <a:srgbClr val="FFD1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endParaRPr lang="ru-RU" altLang="zh-CN" sz="1400" b="1" kern="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100664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332912" y="2545159"/>
              <a:ext cx="144016" cy="144016"/>
            </a:xfrm>
            <a:prstGeom prst="ellipse">
              <a:avLst/>
            </a:prstGeom>
            <a:solidFill>
              <a:srgbClr val="EC70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456434" y="2808220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0/0/1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10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3505756" y="2158612"/>
              <a:ext cx="104411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 0/0/3</a:t>
              </a: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PVID 1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80" name="燕尾形 79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81" name="燕尾形 80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07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800" y="452604"/>
            <a:ext cx="9831600" cy="55530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Проверка конфигурации</a:t>
            </a:r>
          </a:p>
        </p:txBody>
      </p:sp>
      <p:sp>
        <p:nvSpPr>
          <p:cNvPr id="43" name="Rectangle 3"/>
          <p:cNvSpPr/>
          <p:nvPr/>
        </p:nvSpPr>
        <p:spPr>
          <a:xfrm>
            <a:off x="6116282" y="1653420"/>
            <a:ext cx="5305656" cy="368860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</a:t>
            </a:r>
            <a:r>
              <a:rPr lang="en-US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display </a:t>
            </a:r>
            <a:r>
              <a:rPr lang="en-US" sz="12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endParaRPr lang="en-US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The total number of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vlans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is : 3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U: Up;	D: Down;		TG: Tagged;	UT: Untagged;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MP: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-mapping;		ST: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-stacking;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#: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ProtocolTransparent-vlan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;	*: Management-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VID	Type	Ports                                                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	common	UT:GE0/0/3(U)	……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10	common	UT:GE0/0/1(U)	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	TG:GE0/0/3(U)                                           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20	common	UT:GE0/0/2(U)	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	TG:GE0/0/3(U)</a:t>
            </a:r>
          </a:p>
          <a:p>
            <a:pPr fontAlgn="ctr">
              <a:lnSpc>
                <a:spcPct val="125000"/>
              </a:lnSpc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……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7404" y="1943358"/>
            <a:ext cx="5796644" cy="2691452"/>
            <a:chOff x="126064" y="1943357"/>
            <a:chExt cx="5796644" cy="3105823"/>
          </a:xfrm>
        </p:grpSpPr>
        <p:sp>
          <p:nvSpPr>
            <p:cNvPr id="58" name="矩形 57"/>
            <p:cNvSpPr/>
            <p:nvPr/>
          </p:nvSpPr>
          <p:spPr>
            <a:xfrm>
              <a:off x="126064" y="474140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6084" y="1943357"/>
              <a:ext cx="5616624" cy="3105823"/>
              <a:chOff x="576114" y="1943357"/>
              <a:chExt cx="5616624" cy="3105823"/>
            </a:xfrm>
          </p:grpSpPr>
          <p:pic>
            <p:nvPicPr>
              <p:cNvPr id="41" name="图片 40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442" y="4073570"/>
                <a:ext cx="609376" cy="468000"/>
              </a:xfrm>
              <a:prstGeom prst="rect">
                <a:avLst/>
              </a:prstGeom>
            </p:spPr>
          </p:pic>
          <p:pic>
            <p:nvPicPr>
              <p:cNvPr id="42" name="图片 41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7338" y="407357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44" name="直接连接符 43"/>
              <p:cNvCxnSpPr>
                <a:stCxn id="41" idx="0"/>
                <a:endCxn id="47" idx="0"/>
              </p:cNvCxnSpPr>
              <p:nvPr/>
            </p:nvCxnSpPr>
            <p:spPr bwMode="auto">
              <a:xfrm flipV="1">
                <a:off x="3833130" y="2329135"/>
                <a:ext cx="896450" cy="174443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直接连接符 44"/>
              <p:cNvCxnSpPr>
                <a:stCxn id="42" idx="0"/>
                <a:endCxn id="47" idx="0"/>
              </p:cNvCxnSpPr>
              <p:nvPr/>
            </p:nvCxnSpPr>
            <p:spPr bwMode="auto">
              <a:xfrm flipH="1" flipV="1">
                <a:off x="4729580" y="2329135"/>
                <a:ext cx="942446" cy="174443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直接连接符 45"/>
              <p:cNvCxnSpPr>
                <a:stCxn id="52" idx="3"/>
                <a:endCxn id="47" idx="1"/>
              </p:cNvCxnSpPr>
              <p:nvPr/>
            </p:nvCxnSpPr>
            <p:spPr bwMode="auto">
              <a:xfrm>
                <a:off x="2183137" y="2599135"/>
                <a:ext cx="221717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311" y="2329135"/>
                <a:ext cx="658537" cy="540000"/>
              </a:xfrm>
              <a:prstGeom prst="rect">
                <a:avLst/>
              </a:prstGeom>
            </p:spPr>
          </p:pic>
          <p:pic>
            <p:nvPicPr>
              <p:cNvPr id="48" name="图片 47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122" y="4073570"/>
                <a:ext cx="609376" cy="468000"/>
              </a:xfrm>
              <a:prstGeom prst="rect">
                <a:avLst/>
              </a:prstGeom>
            </p:spPr>
          </p:pic>
          <p:pic>
            <p:nvPicPr>
              <p:cNvPr id="49" name="图片 48" descr="P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018" y="4073570"/>
                <a:ext cx="609376" cy="468000"/>
              </a:xfrm>
              <a:prstGeom prst="rect">
                <a:avLst/>
              </a:prstGeom>
            </p:spPr>
          </p:pic>
          <p:cxnSp>
            <p:nvCxnSpPr>
              <p:cNvPr id="50" name="直接连接符 49"/>
              <p:cNvCxnSpPr>
                <a:stCxn id="48" idx="0"/>
                <a:endCxn id="52" idx="0"/>
              </p:cNvCxnSpPr>
              <p:nvPr/>
            </p:nvCxnSpPr>
            <p:spPr bwMode="auto">
              <a:xfrm flipV="1">
                <a:off x="952810" y="2329135"/>
                <a:ext cx="901059" cy="174443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直接连接符 50"/>
              <p:cNvCxnSpPr>
                <a:stCxn id="49" idx="0"/>
                <a:endCxn id="52" idx="0"/>
              </p:cNvCxnSpPr>
              <p:nvPr/>
            </p:nvCxnSpPr>
            <p:spPr bwMode="auto">
              <a:xfrm flipH="1" flipV="1">
                <a:off x="1853869" y="2329135"/>
                <a:ext cx="937837" cy="174443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600" y="2329135"/>
                <a:ext cx="658537" cy="540000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1496978" y="1950164"/>
                <a:ext cx="720080" cy="33855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SW1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76114" y="4505566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ПК1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412318" y="4505566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ПК2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56434" y="4505566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ПК3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292638" y="4505566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ПК4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276414" y="4741403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VLAN 10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268302" y="4741403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VLAN 20</a:t>
                </a: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48622" y="4741403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VLAN 20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4369540" y="1943357"/>
                <a:ext cx="720080" cy="33855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SW2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576114" y="2808220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0/0/1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10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124286" y="2808220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0/0/2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20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015238" y="2099872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0/0/3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1</a:t>
                </a: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524600" y="2797187"/>
                <a:ext cx="144016" cy="144016"/>
              </a:xfrm>
              <a:prstGeom prst="ellipse">
                <a:avLst/>
              </a:prstGeom>
              <a:solidFill>
                <a:srgbClr val="FFD17D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400" fontAlgn="ctr"/>
                <a:endParaRPr lang="ru-RU" altLang="zh-CN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028656" y="2797187"/>
                <a:ext cx="144016" cy="144016"/>
              </a:xfrm>
              <a:prstGeom prst="ellipse">
                <a:avLst/>
              </a:prstGeom>
              <a:solidFill>
                <a:srgbClr val="FFD17D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400" fontAlgn="ctr"/>
                <a:endParaRPr lang="ru-RU" altLang="zh-CN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368916" y="2797187"/>
                <a:ext cx="144016" cy="144016"/>
              </a:xfrm>
              <a:prstGeom prst="ellipse">
                <a:avLst/>
              </a:prstGeom>
              <a:solidFill>
                <a:srgbClr val="FFD17D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400" fontAlgn="ctr"/>
                <a:endParaRPr lang="ru-RU" altLang="zh-CN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4944980" y="2797187"/>
                <a:ext cx="144016" cy="144016"/>
              </a:xfrm>
              <a:prstGeom prst="ellipse">
                <a:avLst/>
              </a:prstGeom>
              <a:solidFill>
                <a:srgbClr val="FFD17D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400" fontAlgn="ctr"/>
                <a:endParaRPr lang="ru-RU" altLang="zh-CN" sz="1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100664" y="2545159"/>
                <a:ext cx="144016" cy="144016"/>
              </a:xfrm>
              <a:prstGeom prst="ellipse">
                <a:avLst/>
              </a:prstGeom>
              <a:solidFill>
                <a:srgbClr val="EC706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ru-RU" altLang="zh-CN" sz="1400" b="1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332912" y="2545159"/>
                <a:ext cx="144016" cy="144016"/>
              </a:xfrm>
              <a:prstGeom prst="ellipse">
                <a:avLst/>
              </a:prstGeom>
              <a:solidFill>
                <a:srgbClr val="EC706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ru-RU" altLang="zh-CN" sz="1400" b="1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456434" y="2808220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0/0/1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10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5004606" y="2808220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0/0/2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20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493323" y="2112633"/>
                <a:ext cx="1044116" cy="46166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GE 0/0/3</a:t>
                </a:r>
              </a:p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PVID 1</a:t>
                </a: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7919058" y="15793"/>
            <a:ext cx="3834579" cy="270399"/>
            <a:chOff x="7919058" y="15793"/>
            <a:chExt cx="3834579" cy="312029"/>
          </a:xfrm>
        </p:grpSpPr>
        <p:sp>
          <p:nvSpPr>
            <p:cNvPr id="76" name="燕尾形 75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77" name="燕尾形 76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00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占位符 52"/>
          <p:cNvSpPr>
            <a:spLocks noGrp="1"/>
          </p:cNvSpPr>
          <p:nvPr>
            <p:ph type="body" sz="quarter" idx="10"/>
          </p:nvPr>
        </p:nvSpPr>
        <p:spPr>
          <a:xfrm>
            <a:off x="6077998" y="1336796"/>
            <a:ext cx="5785758" cy="4406804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сети: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сети, показанной на рисунке слева, коммутаторы предприятия (SW1 и SW2) подключаются к нескольким ПК, а ПК в разных отделах нуждаются в доступе к серверу предприятия. Для обеспечения безопасности связи предприятие требует, чтобы ПК в разных отделах не могли напрямую взаимодействовать.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Чтобы удовлетворить это требование, сконфигурируйте назначение VLAN на интерфейсе и гибридные интерфейсы на коммутаторах, чтобы позволить ПК в различных отделах получить доступ к серверу, но не допустить их непосредственного взаимодействия на уровне 2.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2: конфигурация назначения VLAN на основе интерфейса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7438" y="5457839"/>
            <a:ext cx="1838896" cy="278308"/>
            <a:chOff x="1037438" y="5457839"/>
            <a:chExt cx="1838896" cy="278308"/>
          </a:xfrm>
        </p:grpSpPr>
        <p:sp>
          <p:nvSpPr>
            <p:cNvPr id="61" name="椭圆 60"/>
            <p:cNvSpPr/>
            <p:nvPr/>
          </p:nvSpPr>
          <p:spPr>
            <a:xfrm>
              <a:off x="1037438" y="5546187"/>
              <a:ext cx="144016" cy="144016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217458" y="5457839"/>
              <a:ext cx="1658876" cy="2783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Гибридный интерфейс</a:t>
              </a:r>
            </a:p>
          </p:txBody>
        </p:sp>
      </p:grpSp>
      <p:cxnSp>
        <p:nvCxnSpPr>
          <p:cNvPr id="46" name="直接连接符 45"/>
          <p:cNvCxnSpPr>
            <a:stCxn id="101" idx="0"/>
            <a:endCxn id="50" idx="2"/>
          </p:cNvCxnSpPr>
          <p:nvPr/>
        </p:nvCxnSpPr>
        <p:spPr bwMode="auto">
          <a:xfrm flipV="1">
            <a:off x="5118895" y="2813385"/>
            <a:ext cx="1" cy="12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stCxn id="56" idx="3"/>
            <a:endCxn id="50" idx="1"/>
          </p:cNvCxnSpPr>
          <p:nvPr/>
        </p:nvCxnSpPr>
        <p:spPr bwMode="auto">
          <a:xfrm>
            <a:off x="2572453" y="2543385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7" y="2273385"/>
            <a:ext cx="658537" cy="540000"/>
          </a:xfrm>
          <a:prstGeom prst="rect">
            <a:avLst/>
          </a:prstGeom>
        </p:spPr>
      </p:pic>
      <p:pic>
        <p:nvPicPr>
          <p:cNvPr id="51" name="图片 50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017820"/>
            <a:ext cx="609376" cy="468000"/>
          </a:xfrm>
          <a:prstGeom prst="rect">
            <a:avLst/>
          </a:prstGeom>
        </p:spPr>
      </p:pic>
      <p:pic>
        <p:nvPicPr>
          <p:cNvPr id="52" name="图片 51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34" y="4017820"/>
            <a:ext cx="609376" cy="468000"/>
          </a:xfrm>
          <a:prstGeom prst="rect">
            <a:avLst/>
          </a:prstGeom>
        </p:spPr>
      </p:pic>
      <p:cxnSp>
        <p:nvCxnSpPr>
          <p:cNvPr id="54" name="直接连接符 53"/>
          <p:cNvCxnSpPr>
            <a:stCxn id="51" idx="0"/>
            <a:endCxn id="56" idx="0"/>
          </p:cNvCxnSpPr>
          <p:nvPr/>
        </p:nvCxnSpPr>
        <p:spPr bwMode="auto">
          <a:xfrm flipV="1">
            <a:off x="1342126" y="2273385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接连接符 54"/>
          <p:cNvCxnSpPr>
            <a:stCxn id="52" idx="0"/>
            <a:endCxn id="56" idx="0"/>
          </p:cNvCxnSpPr>
          <p:nvPr/>
        </p:nvCxnSpPr>
        <p:spPr bwMode="auto">
          <a:xfrm flipH="1" flipV="1">
            <a:off x="2243185" y="2273385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16" y="2273385"/>
            <a:ext cx="658537" cy="54000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965430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58" name="矩形 57"/>
          <p:cNvSpPr/>
          <p:nvPr/>
        </p:nvSpPr>
        <p:spPr>
          <a:xfrm>
            <a:off x="2801634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59" name="矩形 58"/>
          <p:cNvSpPr/>
          <p:nvPr/>
        </p:nvSpPr>
        <p:spPr>
          <a:xfrm>
            <a:off x="4759651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60" name="矩形 59"/>
          <p:cNvSpPr/>
          <p:nvPr/>
        </p:nvSpPr>
        <p:spPr>
          <a:xfrm>
            <a:off x="785410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96" name="矩形 95"/>
          <p:cNvSpPr/>
          <p:nvPr/>
        </p:nvSpPr>
        <p:spPr>
          <a:xfrm>
            <a:off x="4579631" y="4663504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100</a:t>
            </a:r>
          </a:p>
        </p:txBody>
      </p:sp>
      <p:sp>
        <p:nvSpPr>
          <p:cNvPr id="97" name="矩形 96"/>
          <p:cNvSpPr/>
          <p:nvPr/>
        </p:nvSpPr>
        <p:spPr>
          <a:xfrm>
            <a:off x="2657618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98" name="矩形 97"/>
          <p:cNvSpPr/>
          <p:nvPr/>
        </p:nvSpPr>
        <p:spPr>
          <a:xfrm>
            <a:off x="1037438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99" name="矩形 98"/>
          <p:cNvSpPr/>
          <p:nvPr/>
        </p:nvSpPr>
        <p:spPr>
          <a:xfrm>
            <a:off x="2369586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100" name="矩形 99"/>
          <p:cNvSpPr/>
          <p:nvPr/>
        </p:nvSpPr>
        <p:spPr>
          <a:xfrm>
            <a:off x="3951129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9" y="4037573"/>
            <a:ext cx="570732" cy="468000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1037438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105" name="椭圆 104"/>
          <p:cNvSpPr/>
          <p:nvPr/>
        </p:nvSpPr>
        <p:spPr>
          <a:xfrm>
            <a:off x="1901534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2477598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033882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709846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2513602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441594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111" name="矩形 110"/>
          <p:cNvSpPr/>
          <p:nvPr/>
        </p:nvSpPr>
        <p:spPr>
          <a:xfrm>
            <a:off x="2441594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</p:txBody>
      </p:sp>
      <p:sp>
        <p:nvSpPr>
          <p:cNvPr id="112" name="矩形 111"/>
          <p:cNvSpPr/>
          <p:nvPr/>
        </p:nvSpPr>
        <p:spPr>
          <a:xfrm>
            <a:off x="5033882" y="296848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100</a:t>
            </a:r>
          </a:p>
        </p:txBody>
      </p:sp>
      <p:sp>
        <p:nvSpPr>
          <p:cNvPr id="113" name="矩形 112"/>
          <p:cNvSpPr/>
          <p:nvPr/>
        </p:nvSpPr>
        <p:spPr>
          <a:xfrm>
            <a:off x="5033882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114" name="矩形 113"/>
          <p:cNvSpPr/>
          <p:nvPr/>
        </p:nvSpPr>
        <p:spPr>
          <a:xfrm>
            <a:off x="2333582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sp>
        <p:nvSpPr>
          <p:cNvPr id="115" name="矩形 114"/>
          <p:cNvSpPr/>
          <p:nvPr/>
        </p:nvSpPr>
        <p:spPr>
          <a:xfrm>
            <a:off x="3987133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45" name="燕尾形 44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47" name="燕尾形 46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187933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63" name="矩形 62"/>
          <p:cNvSpPr/>
          <p:nvPr/>
        </p:nvSpPr>
        <p:spPr>
          <a:xfrm>
            <a:off x="475965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</p:spTree>
    <p:extLst>
      <p:ext uri="{BB962C8B-B14F-4D97-AF65-F5344CB8AC3E}">
        <p14:creationId xmlns:p14="http://schemas.microsoft.com/office/powerpoint/2010/main" val="212852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работы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конфигурации VLAN</a:t>
            </a:r>
          </a:p>
        </p:txBody>
      </p:sp>
    </p:spTree>
    <p:extLst>
      <p:ext uri="{BB962C8B-B14F-4D97-AF65-F5344CB8AC3E}">
        <p14:creationId xmlns:p14="http://schemas.microsoft.com/office/powerpoint/2010/main" val="386755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гибридных интерфейсов (1)</a:t>
            </a: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6099484" y="1680364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Конфигурация SW1:</a:t>
            </a:r>
          </a:p>
        </p:txBody>
      </p:sp>
      <p:sp>
        <p:nvSpPr>
          <p:cNvPr id="49" name="Rectangle 3"/>
          <p:cNvSpPr/>
          <p:nvPr/>
        </p:nvSpPr>
        <p:spPr>
          <a:xfrm>
            <a:off x="6135488" y="2167652"/>
            <a:ext cx="5507309" cy="3323987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batch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10 20 100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0/0/1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untagged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0/0/2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20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untagged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0/0/3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[SW1-GigabitEthernet0/0/3]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[SW1-GigabitEthernet0/0/3]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tagged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10 20 100</a:t>
            </a:r>
          </a:p>
        </p:txBody>
      </p:sp>
      <p:cxnSp>
        <p:nvCxnSpPr>
          <p:cNvPr id="41" name="直接连接符 40"/>
          <p:cNvCxnSpPr>
            <a:stCxn id="62" idx="0"/>
            <a:endCxn id="43" idx="2"/>
          </p:cNvCxnSpPr>
          <p:nvPr/>
        </p:nvCxnSpPr>
        <p:spPr bwMode="auto">
          <a:xfrm flipV="1">
            <a:off x="5118895" y="2813385"/>
            <a:ext cx="1" cy="12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>
            <a:stCxn id="52" idx="3"/>
            <a:endCxn id="43" idx="1"/>
          </p:cNvCxnSpPr>
          <p:nvPr/>
        </p:nvCxnSpPr>
        <p:spPr bwMode="auto">
          <a:xfrm>
            <a:off x="2572453" y="2543385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7" y="2273385"/>
            <a:ext cx="658537" cy="540000"/>
          </a:xfrm>
          <a:prstGeom prst="rect">
            <a:avLst/>
          </a:prstGeom>
        </p:spPr>
      </p:pic>
      <p:pic>
        <p:nvPicPr>
          <p:cNvPr id="44" name="图片 43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017820"/>
            <a:ext cx="609376" cy="468000"/>
          </a:xfrm>
          <a:prstGeom prst="rect">
            <a:avLst/>
          </a:prstGeom>
        </p:spPr>
      </p:pic>
      <p:pic>
        <p:nvPicPr>
          <p:cNvPr id="45" name="图片 4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34" y="4017820"/>
            <a:ext cx="609376" cy="468000"/>
          </a:xfrm>
          <a:prstGeom prst="rect">
            <a:avLst/>
          </a:prstGeom>
        </p:spPr>
      </p:pic>
      <p:cxnSp>
        <p:nvCxnSpPr>
          <p:cNvPr id="50" name="直接连接符 49"/>
          <p:cNvCxnSpPr>
            <a:stCxn id="44" idx="0"/>
            <a:endCxn id="52" idx="0"/>
          </p:cNvCxnSpPr>
          <p:nvPr/>
        </p:nvCxnSpPr>
        <p:spPr bwMode="auto">
          <a:xfrm flipV="1">
            <a:off x="1342126" y="2273385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接连接符 50"/>
          <p:cNvCxnSpPr>
            <a:stCxn id="45" idx="0"/>
            <a:endCxn id="52" idx="0"/>
          </p:cNvCxnSpPr>
          <p:nvPr/>
        </p:nvCxnSpPr>
        <p:spPr bwMode="auto">
          <a:xfrm flipH="1" flipV="1">
            <a:off x="2243185" y="2273385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16" y="2273385"/>
            <a:ext cx="658537" cy="54000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5430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54" name="矩形 53"/>
          <p:cNvSpPr/>
          <p:nvPr/>
        </p:nvSpPr>
        <p:spPr>
          <a:xfrm>
            <a:off x="2801634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55" name="矩形 54"/>
          <p:cNvSpPr/>
          <p:nvPr/>
        </p:nvSpPr>
        <p:spPr>
          <a:xfrm>
            <a:off x="4759651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56" name="矩形 55"/>
          <p:cNvSpPr/>
          <p:nvPr/>
        </p:nvSpPr>
        <p:spPr>
          <a:xfrm>
            <a:off x="785410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57" name="矩形 56"/>
          <p:cNvSpPr/>
          <p:nvPr/>
        </p:nvSpPr>
        <p:spPr>
          <a:xfrm>
            <a:off x="4579631" y="4663504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100</a:t>
            </a:r>
          </a:p>
        </p:txBody>
      </p:sp>
      <p:sp>
        <p:nvSpPr>
          <p:cNvPr id="58" name="矩形 57"/>
          <p:cNvSpPr/>
          <p:nvPr/>
        </p:nvSpPr>
        <p:spPr>
          <a:xfrm>
            <a:off x="2657618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59" name="矩形 58"/>
          <p:cNvSpPr/>
          <p:nvPr/>
        </p:nvSpPr>
        <p:spPr>
          <a:xfrm>
            <a:off x="1037438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60" name="矩形 59"/>
          <p:cNvSpPr/>
          <p:nvPr/>
        </p:nvSpPr>
        <p:spPr>
          <a:xfrm>
            <a:off x="2369586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61" name="矩形 60"/>
          <p:cNvSpPr/>
          <p:nvPr/>
        </p:nvSpPr>
        <p:spPr>
          <a:xfrm>
            <a:off x="3951129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9" y="4037573"/>
            <a:ext cx="570732" cy="468000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187933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64" name="矩形 63"/>
          <p:cNvSpPr/>
          <p:nvPr/>
        </p:nvSpPr>
        <p:spPr>
          <a:xfrm>
            <a:off x="475965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65" name="矩形 64"/>
          <p:cNvSpPr/>
          <p:nvPr/>
        </p:nvSpPr>
        <p:spPr>
          <a:xfrm>
            <a:off x="1037438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66" name="椭圆 65"/>
          <p:cNvSpPr/>
          <p:nvPr/>
        </p:nvSpPr>
        <p:spPr>
          <a:xfrm>
            <a:off x="1901534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477598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033882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709846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513602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441594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72" name="矩形 71"/>
          <p:cNvSpPr/>
          <p:nvPr/>
        </p:nvSpPr>
        <p:spPr>
          <a:xfrm>
            <a:off x="2441594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</p:txBody>
      </p:sp>
      <p:sp>
        <p:nvSpPr>
          <p:cNvPr id="73" name="矩形 72"/>
          <p:cNvSpPr/>
          <p:nvPr/>
        </p:nvSpPr>
        <p:spPr>
          <a:xfrm>
            <a:off x="5033882" y="296848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100</a:t>
            </a:r>
          </a:p>
        </p:txBody>
      </p:sp>
      <p:sp>
        <p:nvSpPr>
          <p:cNvPr id="74" name="矩形 73"/>
          <p:cNvSpPr/>
          <p:nvPr/>
        </p:nvSpPr>
        <p:spPr>
          <a:xfrm>
            <a:off x="5033882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75" name="矩形 74"/>
          <p:cNvSpPr/>
          <p:nvPr/>
        </p:nvSpPr>
        <p:spPr>
          <a:xfrm>
            <a:off x="2333582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sp>
        <p:nvSpPr>
          <p:cNvPr id="76" name="矩形 75"/>
          <p:cNvSpPr/>
          <p:nvPr/>
        </p:nvSpPr>
        <p:spPr>
          <a:xfrm>
            <a:off x="3987133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77" name="燕尾形 76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78" name="燕尾形 77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70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гибридных интерфейсов (2)</a:t>
            </a: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6099484" y="1680364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Конфигурация SW2:</a:t>
            </a:r>
          </a:p>
        </p:txBody>
      </p:sp>
      <p:sp>
        <p:nvSpPr>
          <p:cNvPr id="49" name="Rectangle 3"/>
          <p:cNvSpPr/>
          <p:nvPr/>
        </p:nvSpPr>
        <p:spPr>
          <a:xfrm>
            <a:off x="6135488" y="2167652"/>
            <a:ext cx="5618149" cy="2246769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batch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10 20 100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0/0/1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untagged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10  20 100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[SW2-GigabitEthernet0/0/1]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0/0/3</a:t>
            </a: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[SW2-GigabitEthernet0/0/3]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[SW2-GigabitEthernet0/0/3]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tagged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10 20 100</a:t>
            </a:r>
          </a:p>
        </p:txBody>
      </p:sp>
      <p:cxnSp>
        <p:nvCxnSpPr>
          <p:cNvPr id="41" name="直接连接符 40"/>
          <p:cNvCxnSpPr>
            <a:stCxn id="62" idx="0"/>
            <a:endCxn id="43" idx="2"/>
          </p:cNvCxnSpPr>
          <p:nvPr/>
        </p:nvCxnSpPr>
        <p:spPr bwMode="auto">
          <a:xfrm flipV="1">
            <a:off x="5118895" y="2813385"/>
            <a:ext cx="1" cy="12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>
            <a:stCxn id="52" idx="3"/>
            <a:endCxn id="43" idx="1"/>
          </p:cNvCxnSpPr>
          <p:nvPr/>
        </p:nvCxnSpPr>
        <p:spPr bwMode="auto">
          <a:xfrm>
            <a:off x="2572453" y="2543385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7" y="2273385"/>
            <a:ext cx="658537" cy="540000"/>
          </a:xfrm>
          <a:prstGeom prst="rect">
            <a:avLst/>
          </a:prstGeom>
        </p:spPr>
      </p:pic>
      <p:pic>
        <p:nvPicPr>
          <p:cNvPr id="44" name="图片 43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017820"/>
            <a:ext cx="609376" cy="468000"/>
          </a:xfrm>
          <a:prstGeom prst="rect">
            <a:avLst/>
          </a:prstGeom>
        </p:spPr>
      </p:pic>
      <p:pic>
        <p:nvPicPr>
          <p:cNvPr id="45" name="图片 4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34" y="4017820"/>
            <a:ext cx="609376" cy="468000"/>
          </a:xfrm>
          <a:prstGeom prst="rect">
            <a:avLst/>
          </a:prstGeom>
        </p:spPr>
      </p:pic>
      <p:cxnSp>
        <p:nvCxnSpPr>
          <p:cNvPr id="50" name="直接连接符 49"/>
          <p:cNvCxnSpPr>
            <a:stCxn id="44" idx="0"/>
            <a:endCxn id="52" idx="0"/>
          </p:cNvCxnSpPr>
          <p:nvPr/>
        </p:nvCxnSpPr>
        <p:spPr bwMode="auto">
          <a:xfrm flipV="1">
            <a:off x="1342126" y="2273385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接连接符 50"/>
          <p:cNvCxnSpPr>
            <a:stCxn id="45" idx="0"/>
            <a:endCxn id="52" idx="0"/>
          </p:cNvCxnSpPr>
          <p:nvPr/>
        </p:nvCxnSpPr>
        <p:spPr bwMode="auto">
          <a:xfrm flipH="1" flipV="1">
            <a:off x="2243185" y="2273385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16" y="2273385"/>
            <a:ext cx="658537" cy="54000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5430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54" name="矩形 53"/>
          <p:cNvSpPr/>
          <p:nvPr/>
        </p:nvSpPr>
        <p:spPr>
          <a:xfrm>
            <a:off x="2801634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55" name="矩形 54"/>
          <p:cNvSpPr/>
          <p:nvPr/>
        </p:nvSpPr>
        <p:spPr>
          <a:xfrm>
            <a:off x="4759651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56" name="矩形 55"/>
          <p:cNvSpPr/>
          <p:nvPr/>
        </p:nvSpPr>
        <p:spPr>
          <a:xfrm>
            <a:off x="785410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57" name="矩形 56"/>
          <p:cNvSpPr/>
          <p:nvPr/>
        </p:nvSpPr>
        <p:spPr>
          <a:xfrm>
            <a:off x="4579631" y="4663504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100</a:t>
            </a:r>
          </a:p>
        </p:txBody>
      </p:sp>
      <p:sp>
        <p:nvSpPr>
          <p:cNvPr id="58" name="矩形 57"/>
          <p:cNvSpPr/>
          <p:nvPr/>
        </p:nvSpPr>
        <p:spPr>
          <a:xfrm>
            <a:off x="2657618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59" name="矩形 58"/>
          <p:cNvSpPr/>
          <p:nvPr/>
        </p:nvSpPr>
        <p:spPr>
          <a:xfrm>
            <a:off x="1037438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60" name="矩形 59"/>
          <p:cNvSpPr/>
          <p:nvPr/>
        </p:nvSpPr>
        <p:spPr>
          <a:xfrm>
            <a:off x="2369586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61" name="矩形 60"/>
          <p:cNvSpPr/>
          <p:nvPr/>
        </p:nvSpPr>
        <p:spPr>
          <a:xfrm>
            <a:off x="3951129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9" y="4037573"/>
            <a:ext cx="570732" cy="4680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1037438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66" name="椭圆 65"/>
          <p:cNvSpPr/>
          <p:nvPr/>
        </p:nvSpPr>
        <p:spPr>
          <a:xfrm>
            <a:off x="1901534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477598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033882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709846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513602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441594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72" name="矩形 71"/>
          <p:cNvSpPr/>
          <p:nvPr/>
        </p:nvSpPr>
        <p:spPr>
          <a:xfrm>
            <a:off x="2441594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</p:txBody>
      </p:sp>
      <p:sp>
        <p:nvSpPr>
          <p:cNvPr id="73" name="矩形 72"/>
          <p:cNvSpPr/>
          <p:nvPr/>
        </p:nvSpPr>
        <p:spPr>
          <a:xfrm>
            <a:off x="5033882" y="296848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100</a:t>
            </a:r>
          </a:p>
        </p:txBody>
      </p:sp>
      <p:sp>
        <p:nvSpPr>
          <p:cNvPr id="74" name="矩形 73"/>
          <p:cNvSpPr/>
          <p:nvPr/>
        </p:nvSpPr>
        <p:spPr>
          <a:xfrm>
            <a:off x="5033882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75" name="矩形 74"/>
          <p:cNvSpPr/>
          <p:nvPr/>
        </p:nvSpPr>
        <p:spPr>
          <a:xfrm>
            <a:off x="2333582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sp>
        <p:nvSpPr>
          <p:cNvPr id="76" name="矩形 75"/>
          <p:cNvSpPr/>
          <p:nvPr/>
        </p:nvSpPr>
        <p:spPr>
          <a:xfrm>
            <a:off x="3987133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77" name="燕尾形 76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78" name="燕尾形 77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87933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47" name="矩形 46"/>
          <p:cNvSpPr/>
          <p:nvPr/>
        </p:nvSpPr>
        <p:spPr>
          <a:xfrm>
            <a:off x="475965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</p:spTree>
    <p:extLst>
      <p:ext uri="{BB962C8B-B14F-4D97-AF65-F5344CB8AC3E}">
        <p14:creationId xmlns:p14="http://schemas.microsoft.com/office/powerpoint/2010/main" val="410020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Проверка конфигурации</a:t>
            </a:r>
          </a:p>
        </p:txBody>
      </p:sp>
      <p:sp>
        <p:nvSpPr>
          <p:cNvPr id="82" name="Rectangle 3"/>
          <p:cNvSpPr/>
          <p:nvPr/>
        </p:nvSpPr>
        <p:spPr>
          <a:xfrm>
            <a:off x="6034288" y="1566970"/>
            <a:ext cx="5667866" cy="399667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[SW1]display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The total number of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vlans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is : 4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U: Up;	D: Down;		TG: Tagged;	UT: Untagged;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MP: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-mapping;		ST: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-stacking;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#: 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ProtocolTransparent-vlan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;	*: Management-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;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VID	Type	Ports                                                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	common	UT:GE0/0/1(U)       GE0/0/2(U)       GE0/0/3(U) ……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10	common	UT:GE0/0/1(U)	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	TG:GE0/0/3(U)  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20	common	UT:GE0/0/2(U)	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	TG:GE0/0/3(U)  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100	common	UT:GE0/0/1(U)       GE0/0/2(U)	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	TG:GE0/0/3(U)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……</a:t>
            </a:r>
          </a:p>
        </p:txBody>
      </p:sp>
      <p:cxnSp>
        <p:nvCxnSpPr>
          <p:cNvPr id="40" name="直接连接符 39"/>
          <p:cNvCxnSpPr>
            <a:stCxn id="90" idx="0"/>
            <a:endCxn id="74" idx="2"/>
          </p:cNvCxnSpPr>
          <p:nvPr/>
        </p:nvCxnSpPr>
        <p:spPr bwMode="auto">
          <a:xfrm flipV="1">
            <a:off x="5118895" y="2813385"/>
            <a:ext cx="1" cy="12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/>
          <p:cNvCxnSpPr>
            <a:stCxn id="79" idx="3"/>
            <a:endCxn id="74" idx="1"/>
          </p:cNvCxnSpPr>
          <p:nvPr/>
        </p:nvCxnSpPr>
        <p:spPr bwMode="auto">
          <a:xfrm>
            <a:off x="2572453" y="2543385"/>
            <a:ext cx="2217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4" name="图片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27" y="2273385"/>
            <a:ext cx="658537" cy="540000"/>
          </a:xfrm>
          <a:prstGeom prst="rect">
            <a:avLst/>
          </a:prstGeom>
        </p:spPr>
      </p:pic>
      <p:pic>
        <p:nvPicPr>
          <p:cNvPr id="75" name="图片 7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017820"/>
            <a:ext cx="609376" cy="468000"/>
          </a:xfrm>
          <a:prstGeom prst="rect">
            <a:avLst/>
          </a:prstGeom>
        </p:spPr>
      </p:pic>
      <p:pic>
        <p:nvPicPr>
          <p:cNvPr id="76" name="图片 7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34" y="4017820"/>
            <a:ext cx="609376" cy="468000"/>
          </a:xfrm>
          <a:prstGeom prst="rect">
            <a:avLst/>
          </a:prstGeom>
        </p:spPr>
      </p:pic>
      <p:cxnSp>
        <p:nvCxnSpPr>
          <p:cNvPr id="77" name="直接连接符 76"/>
          <p:cNvCxnSpPr>
            <a:stCxn id="75" idx="0"/>
            <a:endCxn id="79" idx="0"/>
          </p:cNvCxnSpPr>
          <p:nvPr/>
        </p:nvCxnSpPr>
        <p:spPr bwMode="auto">
          <a:xfrm flipV="1">
            <a:off x="1342126" y="2273385"/>
            <a:ext cx="901059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接连接符 77"/>
          <p:cNvCxnSpPr>
            <a:stCxn id="76" idx="0"/>
            <a:endCxn id="79" idx="0"/>
          </p:cNvCxnSpPr>
          <p:nvPr/>
        </p:nvCxnSpPr>
        <p:spPr bwMode="auto">
          <a:xfrm flipH="1" flipV="1">
            <a:off x="2243185" y="2273385"/>
            <a:ext cx="937837" cy="17444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16" y="2273385"/>
            <a:ext cx="658537" cy="540000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965430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81" name="矩形 80"/>
          <p:cNvSpPr/>
          <p:nvPr/>
        </p:nvSpPr>
        <p:spPr>
          <a:xfrm>
            <a:off x="2801634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83" name="矩形 82"/>
          <p:cNvSpPr/>
          <p:nvPr/>
        </p:nvSpPr>
        <p:spPr>
          <a:xfrm>
            <a:off x="4759651" y="4463671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84" name="矩形 83"/>
          <p:cNvSpPr/>
          <p:nvPr/>
        </p:nvSpPr>
        <p:spPr>
          <a:xfrm>
            <a:off x="785410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85" name="矩形 84"/>
          <p:cNvSpPr/>
          <p:nvPr/>
        </p:nvSpPr>
        <p:spPr>
          <a:xfrm>
            <a:off x="4579631" y="4663504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100</a:t>
            </a:r>
          </a:p>
        </p:txBody>
      </p:sp>
      <p:sp>
        <p:nvSpPr>
          <p:cNvPr id="86" name="矩形 85"/>
          <p:cNvSpPr/>
          <p:nvPr/>
        </p:nvSpPr>
        <p:spPr>
          <a:xfrm>
            <a:off x="2657618" y="4663504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87" name="矩形 86"/>
          <p:cNvSpPr/>
          <p:nvPr/>
        </p:nvSpPr>
        <p:spPr>
          <a:xfrm>
            <a:off x="1037438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</a:t>
            </a:r>
          </a:p>
        </p:txBody>
      </p:sp>
      <p:sp>
        <p:nvSpPr>
          <p:cNvPr id="88" name="矩形 87"/>
          <p:cNvSpPr/>
          <p:nvPr/>
        </p:nvSpPr>
        <p:spPr>
          <a:xfrm>
            <a:off x="2369586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sp>
        <p:nvSpPr>
          <p:cNvPr id="89" name="矩形 88"/>
          <p:cNvSpPr/>
          <p:nvPr/>
        </p:nvSpPr>
        <p:spPr>
          <a:xfrm>
            <a:off x="3951129" y="227337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</a:t>
            </a: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9" y="4037573"/>
            <a:ext cx="570732" cy="468000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1037438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94" name="椭圆 93"/>
          <p:cNvSpPr/>
          <p:nvPr/>
        </p:nvSpPr>
        <p:spPr>
          <a:xfrm>
            <a:off x="1901534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2477598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5033882" y="2741429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709846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513602" y="2489401"/>
            <a:ext cx="144016" cy="14401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sz="14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441594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20</a:t>
            </a:r>
          </a:p>
        </p:txBody>
      </p:sp>
      <p:sp>
        <p:nvSpPr>
          <p:cNvPr id="100" name="矩形 99"/>
          <p:cNvSpPr/>
          <p:nvPr/>
        </p:nvSpPr>
        <p:spPr>
          <a:xfrm>
            <a:off x="2441594" y="260844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</p:txBody>
      </p:sp>
      <p:sp>
        <p:nvSpPr>
          <p:cNvPr id="101" name="矩形 100"/>
          <p:cNvSpPr/>
          <p:nvPr/>
        </p:nvSpPr>
        <p:spPr>
          <a:xfrm>
            <a:off x="5033882" y="296848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PVID 100</a:t>
            </a:r>
          </a:p>
        </p:txBody>
      </p:sp>
      <p:sp>
        <p:nvSpPr>
          <p:cNvPr id="102" name="矩形 101"/>
          <p:cNvSpPr/>
          <p:nvPr/>
        </p:nvSpPr>
        <p:spPr>
          <a:xfrm>
            <a:off x="5033882" y="2788466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sp>
        <p:nvSpPr>
          <p:cNvPr id="103" name="矩形 102"/>
          <p:cNvSpPr/>
          <p:nvPr/>
        </p:nvSpPr>
        <p:spPr>
          <a:xfrm>
            <a:off x="2333582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sp>
        <p:nvSpPr>
          <p:cNvPr id="104" name="矩形 103"/>
          <p:cNvSpPr/>
          <p:nvPr/>
        </p:nvSpPr>
        <p:spPr>
          <a:xfrm>
            <a:off x="3987133" y="209335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43" name="燕尾形 42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44" name="燕尾形 43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187933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46" name="矩形 45"/>
          <p:cNvSpPr/>
          <p:nvPr/>
        </p:nvSpPr>
        <p:spPr>
          <a:xfrm>
            <a:off x="4759651" y="1933085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</p:spTree>
    <p:extLst>
      <p:ext uri="{BB962C8B-B14F-4D97-AF65-F5344CB8AC3E}">
        <p14:creationId xmlns:p14="http://schemas.microsoft.com/office/powerpoint/2010/main" val="332019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команды назначения VLAN на основе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адресов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[Huawei-vlan10]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[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mac-address-mas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k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| </a:t>
            </a: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mac-address-mask-length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]</a:t>
            </a:r>
          </a:p>
        </p:txBody>
      </p:sp>
      <p:sp>
        <p:nvSpPr>
          <p:cNvPr id="4" name="矩形 3"/>
          <p:cNvSpPr/>
          <p:nvPr/>
        </p:nvSpPr>
        <p:spPr>
          <a:xfrm>
            <a:off x="551384" y="1365312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Свяжите MAC-адрес с VLAN.</a:t>
            </a:r>
          </a:p>
        </p:txBody>
      </p:sp>
      <p:sp>
        <p:nvSpPr>
          <p:cNvPr id="5" name="矩形 4"/>
          <p:cNvSpPr/>
          <p:nvPr/>
        </p:nvSpPr>
        <p:spPr>
          <a:xfrm>
            <a:off x="1031917" y="2229606"/>
            <a:ext cx="10608699" cy="28623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Эта команда связывает MAC-адрес с VLAN.</a:t>
            </a:r>
          </a:p>
          <a:p>
            <a:pPr marL="358775" lvl="1" indent="-358775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MAC-адрес, который будет связан с VLAN. Значение представляет собой шестнадцатеричное число в формате H-H-H. Каждая H содержит от одной до четырех цифр, например 00e0 или fc01. Если H содержит менее четырех цифр, самые левые цифры заполнены нулями. Например, e0 отображается как 00e0. MAC-адрес не может быть в формате 0000-0000-0000, </a:t>
            </a:r>
            <a:r>
              <a:rPr lang="en-US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FFFF-FFFF-FFFF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или в формате адреса многоадресной передачи.</a:t>
            </a:r>
          </a:p>
          <a:p>
            <a:pPr marL="358775" lvl="1" indent="-358775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mac-address-mask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маску MAC-адреса. Значение представляет собой шестнадцатеричное число в формате H-H-H. Каждая H содержит от одной до четырех цифр.</a:t>
            </a:r>
          </a:p>
          <a:p>
            <a:pPr marL="358775" lvl="1" indent="-358775" font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i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mac-address-mask-length</a:t>
            </a:r>
            <a:r>
              <a:rPr lang="ru-RU" sz="1600" i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указывает длину маски MAC-адреса. Значение представляет собой целое число от 1 до 48.</a:t>
            </a:r>
          </a:p>
        </p:txBody>
      </p:sp>
      <p:sp>
        <p:nvSpPr>
          <p:cNvPr id="14" name="矩形 13"/>
          <p:cNvSpPr/>
          <p:nvPr/>
        </p:nvSpPr>
        <p:spPr>
          <a:xfrm>
            <a:off x="1008063" y="5561979"/>
            <a:ext cx="10632553" cy="33855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[Huawei-GigabitEthernet0/0/1]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mac-vlan</a:t>
            </a:r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enable</a:t>
            </a:r>
            <a:endParaRPr lang="ru-RU" sz="16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384" y="5194713"/>
            <a:ext cx="1108923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Включите назначение VLAN на основе MAC-адресов на интерфейсе.</a:t>
            </a:r>
          </a:p>
        </p:txBody>
      </p:sp>
      <p:sp>
        <p:nvSpPr>
          <p:cNvPr id="16" name="矩形 15"/>
          <p:cNvSpPr/>
          <p:nvPr/>
        </p:nvSpPr>
        <p:spPr>
          <a:xfrm>
            <a:off x="1031917" y="5994126"/>
            <a:ext cx="1060869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ts val="2400"/>
              </a:lnSpc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Эта команда активирует назначение VLAN на основе MAC-адресов на интерфейсе.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13" name="燕尾形 12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72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占位符 52"/>
          <p:cNvSpPr>
            <a:spLocks noGrp="1"/>
          </p:cNvSpPr>
          <p:nvPr>
            <p:ph type="body" sz="quarter" idx="10"/>
          </p:nvPr>
        </p:nvSpPr>
        <p:spPr>
          <a:xfrm>
            <a:off x="6213866" y="1478071"/>
            <a:ext cx="5544186" cy="4444382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сети: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Сетевой администратор предприятия назначает ПК из одного отдела одной VLAN. Для повышения информационной безопасности предприятие требует, чтобы только сотрудники отдела имели доступ к сетевым ресурсам предприятия.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ПК от 1 до 3 принадлежат одному отделу. Согласно требованиям предприятия, только три ПК могут получить доступ к корпоративной сети через SW1.</a:t>
            </a:r>
          </a:p>
          <a:p>
            <a:pPr lvl="1">
              <a:buSzTx/>
              <a:buFont typeface="Huawei Sans" panose="020C0503030203020204" pitchFamily="34" charset="0"/>
              <a:buChar char="▫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удовлетворения этого требования сконфигурируйте назначение VLAN на основе MAC-адресов и свяжите MAC-адреса трех ПК с указанной VLAN.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конфигурации назначения VLAN на основе MAC-адресов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525349" y="4050178"/>
            <a:ext cx="4320365" cy="1521532"/>
          </a:xfrm>
          <a:prstGeom prst="rect">
            <a:avLst/>
          </a:prstGeom>
          <a:noFill/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0" name="直接箭头连接符 59"/>
          <p:cNvCxnSpPr>
            <a:stCxn id="80" idx="1"/>
            <a:endCxn id="61" idx="3"/>
          </p:cNvCxnSpPr>
          <p:nvPr/>
        </p:nvCxnSpPr>
        <p:spPr bwMode="auto">
          <a:xfrm flipH="1">
            <a:off x="4374969" y="4470060"/>
            <a:ext cx="97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C706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61" name="图片 6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93" y="4236060"/>
            <a:ext cx="609376" cy="468000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1" idx="0"/>
            <a:endCxn id="67" idx="0"/>
          </p:cNvCxnSpPr>
          <p:nvPr/>
        </p:nvCxnSpPr>
        <p:spPr bwMode="auto">
          <a:xfrm flipH="1" flipV="1">
            <a:off x="2624050" y="2655446"/>
            <a:ext cx="1446231" cy="1580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3" name="图片 62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" y="4236060"/>
            <a:ext cx="609376" cy="468000"/>
          </a:xfrm>
          <a:prstGeom prst="rect">
            <a:avLst/>
          </a:prstGeom>
        </p:spPr>
      </p:pic>
      <p:pic>
        <p:nvPicPr>
          <p:cNvPr id="64" name="图片 63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61" y="4236060"/>
            <a:ext cx="609376" cy="468000"/>
          </a:xfrm>
          <a:prstGeom prst="rect">
            <a:avLst/>
          </a:prstGeom>
        </p:spPr>
      </p:pic>
      <p:cxnSp>
        <p:nvCxnSpPr>
          <p:cNvPr id="65" name="直接连接符 64"/>
          <p:cNvCxnSpPr>
            <a:stCxn id="63" idx="0"/>
            <a:endCxn id="67" idx="0"/>
          </p:cNvCxnSpPr>
          <p:nvPr/>
        </p:nvCxnSpPr>
        <p:spPr bwMode="auto">
          <a:xfrm flipV="1">
            <a:off x="1189961" y="2655446"/>
            <a:ext cx="1434089" cy="1580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接连接符 65"/>
          <p:cNvCxnSpPr>
            <a:stCxn id="64" idx="0"/>
            <a:endCxn id="67" idx="2"/>
          </p:cNvCxnSpPr>
          <p:nvPr/>
        </p:nvCxnSpPr>
        <p:spPr bwMode="auto">
          <a:xfrm flipV="1">
            <a:off x="2624049" y="3195446"/>
            <a:ext cx="1" cy="1040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81" y="2655446"/>
            <a:ext cx="658537" cy="540000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928737" y="2655386"/>
            <a:ext cx="72008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69" name="矩形 68"/>
          <p:cNvSpPr/>
          <p:nvPr/>
        </p:nvSpPr>
        <p:spPr>
          <a:xfrm>
            <a:off x="813265" y="4668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70" name="矩形 69"/>
          <p:cNvSpPr/>
          <p:nvPr/>
        </p:nvSpPr>
        <p:spPr>
          <a:xfrm>
            <a:off x="2264009" y="4668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71" name="矩形 70"/>
          <p:cNvSpPr/>
          <p:nvPr/>
        </p:nvSpPr>
        <p:spPr>
          <a:xfrm>
            <a:off x="3693585" y="4668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ПК3</a:t>
            </a:r>
          </a:p>
        </p:txBody>
      </p:sp>
      <p:sp>
        <p:nvSpPr>
          <p:cNvPr id="72" name="矩形 71"/>
          <p:cNvSpPr/>
          <p:nvPr/>
        </p:nvSpPr>
        <p:spPr>
          <a:xfrm>
            <a:off x="417221" y="4887634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001e-10dd-dd01</a:t>
            </a:r>
          </a:p>
        </p:txBody>
      </p:sp>
      <p:sp>
        <p:nvSpPr>
          <p:cNvPr id="73" name="矩形 72"/>
          <p:cNvSpPr/>
          <p:nvPr/>
        </p:nvSpPr>
        <p:spPr>
          <a:xfrm>
            <a:off x="3765593" y="5175666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74" name="矩形 73"/>
          <p:cNvSpPr/>
          <p:nvPr/>
        </p:nvSpPr>
        <p:spPr>
          <a:xfrm rot="18716605">
            <a:off x="1355234" y="3116124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0/0/2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66" y="1575266"/>
            <a:ext cx="1202967" cy="755352"/>
          </a:xfrm>
          <a:prstGeom prst="rect">
            <a:avLst/>
          </a:prstGeom>
        </p:spPr>
      </p:pic>
      <p:cxnSp>
        <p:nvCxnSpPr>
          <p:cNvPr id="76" name="直接连接符 75"/>
          <p:cNvCxnSpPr>
            <a:stCxn id="67" idx="0"/>
            <a:endCxn id="75" idx="2"/>
          </p:cNvCxnSpPr>
          <p:nvPr/>
        </p:nvCxnSpPr>
        <p:spPr bwMode="auto">
          <a:xfrm flipH="1" flipV="1">
            <a:off x="2624050" y="2330618"/>
            <a:ext cx="0" cy="3248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矩形 76"/>
          <p:cNvSpPr/>
          <p:nvPr/>
        </p:nvSpPr>
        <p:spPr>
          <a:xfrm>
            <a:off x="1907005" y="1650918"/>
            <a:ext cx="1412373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Сеть предприятия</a:t>
            </a:r>
          </a:p>
        </p:txBody>
      </p:sp>
      <p:sp>
        <p:nvSpPr>
          <p:cNvPr id="78" name="矩形 77"/>
          <p:cNvSpPr/>
          <p:nvPr/>
        </p:nvSpPr>
        <p:spPr>
          <a:xfrm rot="16200000">
            <a:off x="1977878" y="345147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0/0/3</a:t>
            </a:r>
          </a:p>
        </p:txBody>
      </p:sp>
      <p:sp>
        <p:nvSpPr>
          <p:cNvPr id="79" name="矩形 78"/>
          <p:cNvSpPr/>
          <p:nvPr/>
        </p:nvSpPr>
        <p:spPr>
          <a:xfrm rot="2789662">
            <a:off x="2846124" y="3129522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0/0/4</a:t>
            </a:r>
          </a:p>
        </p:txBody>
      </p:sp>
      <p:pic>
        <p:nvPicPr>
          <p:cNvPr id="80" name="图片 7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769" y="4236060"/>
            <a:ext cx="609376" cy="468000"/>
          </a:xfrm>
          <a:prstGeom prst="rect">
            <a:avLst/>
          </a:prstGeom>
        </p:spPr>
      </p:pic>
      <p:sp>
        <p:nvSpPr>
          <p:cNvPr id="81" name="矩形 80"/>
          <p:cNvSpPr/>
          <p:nvPr/>
        </p:nvSpPr>
        <p:spPr>
          <a:xfrm>
            <a:off x="5277761" y="4668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83" name="矩形 82"/>
          <p:cNvSpPr/>
          <p:nvPr/>
        </p:nvSpPr>
        <p:spPr>
          <a:xfrm>
            <a:off x="1821377" y="4887634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001e-10dd-dd02</a:t>
            </a:r>
          </a:p>
        </p:txBody>
      </p:sp>
      <p:sp>
        <p:nvSpPr>
          <p:cNvPr id="84" name="矩形 83"/>
          <p:cNvSpPr/>
          <p:nvPr/>
        </p:nvSpPr>
        <p:spPr>
          <a:xfrm>
            <a:off x="3297541" y="4887634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001e-10dd-dd03</a:t>
            </a:r>
          </a:p>
        </p:txBody>
      </p:sp>
      <p:sp>
        <p:nvSpPr>
          <p:cNvPr id="85" name="矩形 84"/>
          <p:cNvSpPr/>
          <p:nvPr/>
        </p:nvSpPr>
        <p:spPr>
          <a:xfrm>
            <a:off x="4881717" y="4887634"/>
            <a:ext cx="15121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001e-10dd-dd04</a:t>
            </a:r>
          </a:p>
        </p:txBody>
      </p:sp>
      <p:sp>
        <p:nvSpPr>
          <p:cNvPr id="86" name="矩形 85"/>
          <p:cNvSpPr/>
          <p:nvPr/>
        </p:nvSpPr>
        <p:spPr>
          <a:xfrm>
            <a:off x="2477666" y="2354532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GE 0/0/1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307926" y="4096041"/>
            <a:ext cx="288000" cy="288000"/>
            <a:chOff x="856677" y="2615810"/>
            <a:chExt cx="288000" cy="288000"/>
          </a:xfrm>
        </p:grpSpPr>
        <p:sp>
          <p:nvSpPr>
            <p:cNvPr id="36" name="椭圆 35"/>
            <p:cNvSpPr/>
            <p:nvPr/>
          </p:nvSpPr>
          <p:spPr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40" name="直接连接符 39"/>
              <p:cNvCxnSpPr>
                <a:stCxn id="36" idx="3"/>
                <a:endCxn id="36" idx="7"/>
              </p:cNvCxnSpPr>
              <p:nvPr/>
            </p:nvCxnSpPr>
            <p:spPr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6" idx="1"/>
                <a:endCxn id="36" idx="5"/>
              </p:cNvCxnSpPr>
              <p:nvPr/>
            </p:nvCxnSpPr>
            <p:spPr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41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43" name="燕尾形 42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44" name="燕尾形 43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012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Создание VLAN и связывание MAC-адресов с VLAN</a:t>
            </a: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6221505" y="1638997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Создайте VLAN.</a:t>
            </a:r>
          </a:p>
        </p:txBody>
      </p:sp>
      <p:sp>
        <p:nvSpPr>
          <p:cNvPr id="39" name="Rectangle 3"/>
          <p:cNvSpPr/>
          <p:nvPr/>
        </p:nvSpPr>
        <p:spPr>
          <a:xfrm>
            <a:off x="6257508" y="2126285"/>
            <a:ext cx="5090400" cy="63094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SW1]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quit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9071" y="1575266"/>
            <a:ext cx="4428493" cy="3924436"/>
            <a:chOff x="739071" y="1575266"/>
            <a:chExt cx="4428493" cy="3924436"/>
          </a:xfrm>
        </p:grpSpPr>
        <p:sp>
          <p:nvSpPr>
            <p:cNvPr id="36" name="矩形 35"/>
            <p:cNvSpPr/>
            <p:nvPr/>
          </p:nvSpPr>
          <p:spPr bwMode="auto">
            <a:xfrm>
              <a:off x="847199" y="4050178"/>
              <a:ext cx="4320365" cy="1449524"/>
            </a:xfrm>
            <a:prstGeom prst="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8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7" name="图片 3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443" y="4236060"/>
              <a:ext cx="609376" cy="468000"/>
            </a:xfrm>
            <a:prstGeom prst="rect">
              <a:avLst/>
            </a:prstGeom>
          </p:spPr>
        </p:pic>
        <p:cxnSp>
          <p:nvCxnSpPr>
            <p:cNvPr id="40" name="直接连接符 39"/>
            <p:cNvCxnSpPr>
              <a:stCxn id="37" idx="0"/>
              <a:endCxn id="45" idx="0"/>
            </p:cNvCxnSpPr>
            <p:nvPr/>
          </p:nvCxnSpPr>
          <p:spPr bwMode="auto">
            <a:xfrm flipH="1" flipV="1">
              <a:off x="2945900" y="2655446"/>
              <a:ext cx="1446231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1" name="图片 4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7123" y="4236060"/>
              <a:ext cx="609376" cy="468000"/>
            </a:xfrm>
            <a:prstGeom prst="rect">
              <a:avLst/>
            </a:prstGeom>
          </p:spPr>
        </p:pic>
        <p:pic>
          <p:nvPicPr>
            <p:cNvPr id="42" name="图片 4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211" y="4236060"/>
              <a:ext cx="609376" cy="468000"/>
            </a:xfrm>
            <a:prstGeom prst="rect">
              <a:avLst/>
            </a:prstGeom>
          </p:spPr>
        </p:pic>
        <p:cxnSp>
          <p:nvCxnSpPr>
            <p:cNvPr id="43" name="直接连接符 42"/>
            <p:cNvCxnSpPr>
              <a:stCxn id="41" idx="0"/>
              <a:endCxn id="45" idx="0"/>
            </p:cNvCxnSpPr>
            <p:nvPr/>
          </p:nvCxnSpPr>
          <p:spPr bwMode="auto">
            <a:xfrm flipV="1">
              <a:off x="1511811" y="2655446"/>
              <a:ext cx="1434089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接连接符 43"/>
            <p:cNvCxnSpPr>
              <a:stCxn id="42" idx="0"/>
              <a:endCxn id="45" idx="2"/>
            </p:cNvCxnSpPr>
            <p:nvPr/>
          </p:nvCxnSpPr>
          <p:spPr bwMode="auto">
            <a:xfrm flipV="1">
              <a:off x="2945899" y="3195446"/>
              <a:ext cx="1" cy="104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631" y="2655446"/>
              <a:ext cx="658537" cy="540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3185021" y="2655386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135115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585859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4015435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739071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001e-10dd-dd01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087443" y="5175666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59" name="矩形 58"/>
            <p:cNvSpPr/>
            <p:nvPr/>
          </p:nvSpPr>
          <p:spPr>
            <a:xfrm rot="18716605">
              <a:off x="1677084" y="3116124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GE0/0/2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416" y="1575266"/>
              <a:ext cx="1202967" cy="755352"/>
            </a:xfrm>
            <a:prstGeom prst="rect">
              <a:avLst/>
            </a:prstGeom>
          </p:spPr>
        </p:pic>
        <p:cxnSp>
          <p:nvCxnSpPr>
            <p:cNvPr id="61" name="直接连接符 60"/>
            <p:cNvCxnSpPr>
              <a:stCxn id="45" idx="0"/>
              <a:endCxn id="60" idx="2"/>
            </p:cNvCxnSpPr>
            <p:nvPr/>
          </p:nvCxnSpPr>
          <p:spPr bwMode="auto">
            <a:xfrm flipH="1" flipV="1">
              <a:off x="2945900" y="2330618"/>
              <a:ext cx="0" cy="3248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矩形 61"/>
            <p:cNvSpPr/>
            <p:nvPr/>
          </p:nvSpPr>
          <p:spPr>
            <a:xfrm>
              <a:off x="2277302" y="1699867"/>
              <a:ext cx="1365967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предприятия</a:t>
              </a:r>
            </a:p>
          </p:txBody>
        </p:sp>
        <p:sp>
          <p:nvSpPr>
            <p:cNvPr id="63" name="矩形 62"/>
            <p:cNvSpPr/>
            <p:nvPr/>
          </p:nvSpPr>
          <p:spPr>
            <a:xfrm rot="16200000">
              <a:off x="2299728" y="3362980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GE0/0/3</a:t>
              </a:r>
            </a:p>
          </p:txBody>
        </p:sp>
        <p:sp>
          <p:nvSpPr>
            <p:cNvPr id="66" name="矩形 65"/>
            <p:cNvSpPr/>
            <p:nvPr/>
          </p:nvSpPr>
          <p:spPr>
            <a:xfrm rot="2789662">
              <a:off x="3167974" y="312952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GE0/0/4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2143227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001e-10dd-dd02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3619391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001e-10dd-dd03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2753110" y="2367354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GE0/0/1</a:t>
              </a:r>
            </a:p>
          </p:txBody>
        </p:sp>
      </p:grpSp>
      <p:sp>
        <p:nvSpPr>
          <p:cNvPr id="48" name="文本框 68"/>
          <p:cNvSpPr txBox="1"/>
          <p:nvPr/>
        </p:nvSpPr>
        <p:spPr bwMode="auto">
          <a:xfrm>
            <a:off x="6221505" y="3167578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5000"/>
              </a:lnSpc>
            </a:pPr>
            <a:r>
              <a:rPr lang="ru-RU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Свяжите MAC-адреса с VLAN.</a:t>
            </a:r>
          </a:p>
        </p:txBody>
      </p:sp>
      <p:sp>
        <p:nvSpPr>
          <p:cNvPr id="49" name="Rectangle 3"/>
          <p:cNvSpPr/>
          <p:nvPr/>
        </p:nvSpPr>
        <p:spPr>
          <a:xfrm>
            <a:off x="6257508" y="3667058"/>
            <a:ext cx="5090400" cy="1438855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SW1] 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mac-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mac-address 001e-10dd-dd01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mac-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mac-address 001e-10dd-dd02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mac-</a:t>
            </a:r>
            <a:r>
              <a:rPr lang="en-US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mac-address 001e-10dd-dd03 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[SW1-vlan10] quit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34" name="燕尾形 33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53" name="燕尾形 52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0338" y="661395"/>
            <a:ext cx="9771929" cy="640800"/>
          </a:xfrm>
        </p:spPr>
        <p:txBody>
          <a:bodyPr/>
          <a:lstStyle/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Добавление интерфейсов в VLAN и включение назначения VLAN на основе MAC-адресов</a:t>
            </a:r>
          </a:p>
        </p:txBody>
      </p:sp>
      <p:sp>
        <p:nvSpPr>
          <p:cNvPr id="71" name="文本框 70"/>
          <p:cNvSpPr txBox="1"/>
          <p:nvPr/>
        </p:nvSpPr>
        <p:spPr bwMode="auto">
          <a:xfrm>
            <a:off x="6201359" y="3902375"/>
            <a:ext cx="4698063" cy="7042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Включите назначение VLAN на основе MAC-адресов на указанном интерфейсе.</a:t>
            </a:r>
          </a:p>
        </p:txBody>
      </p:sp>
      <p:sp>
        <p:nvSpPr>
          <p:cNvPr id="72" name="Rectangle 3"/>
          <p:cNvSpPr/>
          <p:nvPr/>
        </p:nvSpPr>
        <p:spPr>
          <a:xfrm>
            <a:off x="6234272" y="4632040"/>
            <a:ext cx="5187666" cy="900246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0/0/2</a:t>
            </a: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mac-vlan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enable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quit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 bwMode="auto">
          <a:xfrm>
            <a:off x="5829090" y="5888630"/>
            <a:ext cx="6261309" cy="55032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altLang="zh-CN" sz="12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Примечание: конфигурация GE 0/0/3 и GE 0/0/4 аналогична конфигурации GE 0/0/2.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9071" y="1816271"/>
            <a:ext cx="4428493" cy="3924436"/>
            <a:chOff x="739071" y="1575266"/>
            <a:chExt cx="4428493" cy="3924436"/>
          </a:xfrm>
        </p:grpSpPr>
        <p:sp>
          <p:nvSpPr>
            <p:cNvPr id="37" name="矩形 36"/>
            <p:cNvSpPr/>
            <p:nvPr/>
          </p:nvSpPr>
          <p:spPr bwMode="auto">
            <a:xfrm>
              <a:off x="847199" y="4050178"/>
              <a:ext cx="4320365" cy="1449524"/>
            </a:xfrm>
            <a:prstGeom prst="rect">
              <a:avLst/>
            </a:prstGeom>
            <a:noFill/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8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8" name="图片 3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443" y="4236060"/>
              <a:ext cx="609376" cy="468000"/>
            </a:xfrm>
            <a:prstGeom prst="rect">
              <a:avLst/>
            </a:prstGeom>
          </p:spPr>
        </p:pic>
        <p:cxnSp>
          <p:nvCxnSpPr>
            <p:cNvPr id="39" name="直接连接符 38"/>
            <p:cNvCxnSpPr>
              <a:stCxn id="38" idx="0"/>
              <a:endCxn id="48" idx="0"/>
            </p:cNvCxnSpPr>
            <p:nvPr/>
          </p:nvCxnSpPr>
          <p:spPr bwMode="auto">
            <a:xfrm flipH="1" flipV="1">
              <a:off x="2945900" y="2655446"/>
              <a:ext cx="1446231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0" name="图片 3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7123" y="4236060"/>
              <a:ext cx="609376" cy="468000"/>
            </a:xfrm>
            <a:prstGeom prst="rect">
              <a:avLst/>
            </a:prstGeom>
          </p:spPr>
        </p:pic>
        <p:pic>
          <p:nvPicPr>
            <p:cNvPr id="41" name="图片 4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211" y="4236060"/>
              <a:ext cx="609376" cy="468000"/>
            </a:xfrm>
            <a:prstGeom prst="rect">
              <a:avLst/>
            </a:prstGeom>
          </p:spPr>
        </p:pic>
        <p:cxnSp>
          <p:nvCxnSpPr>
            <p:cNvPr id="42" name="直接连接符 41"/>
            <p:cNvCxnSpPr>
              <a:stCxn id="40" idx="0"/>
              <a:endCxn id="48" idx="0"/>
            </p:cNvCxnSpPr>
            <p:nvPr/>
          </p:nvCxnSpPr>
          <p:spPr bwMode="auto">
            <a:xfrm flipV="1">
              <a:off x="1511811" y="2655446"/>
              <a:ext cx="1434089" cy="158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接连接符 46"/>
            <p:cNvCxnSpPr>
              <a:stCxn id="41" idx="0"/>
              <a:endCxn id="48" idx="2"/>
            </p:cNvCxnSpPr>
            <p:nvPr/>
          </p:nvCxnSpPr>
          <p:spPr bwMode="auto">
            <a:xfrm flipV="1">
              <a:off x="2945899" y="3195446"/>
              <a:ext cx="1" cy="1040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631" y="2655446"/>
              <a:ext cx="658537" cy="540000"/>
            </a:xfrm>
            <a:prstGeom prst="rect">
              <a:avLst/>
            </a:prstGeom>
          </p:spPr>
        </p:pic>
        <p:sp>
          <p:nvSpPr>
            <p:cNvPr id="74" name="矩形 73"/>
            <p:cNvSpPr/>
            <p:nvPr/>
          </p:nvSpPr>
          <p:spPr>
            <a:xfrm>
              <a:off x="3177742" y="2668539"/>
              <a:ext cx="72008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6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135115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2585859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4015435" y="466805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739071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001e-10dd-dd01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4087443" y="5175666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VLAN 10</a:t>
              </a:r>
            </a:p>
          </p:txBody>
        </p:sp>
        <p:sp>
          <p:nvSpPr>
            <p:cNvPr id="80" name="矩形 79"/>
            <p:cNvSpPr/>
            <p:nvPr/>
          </p:nvSpPr>
          <p:spPr>
            <a:xfrm rot="18716605">
              <a:off x="1677084" y="3116124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GE0/0/2</a:t>
              </a:r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416" y="1575266"/>
              <a:ext cx="1202967" cy="755352"/>
            </a:xfrm>
            <a:prstGeom prst="rect">
              <a:avLst/>
            </a:prstGeom>
          </p:spPr>
        </p:pic>
        <p:cxnSp>
          <p:nvCxnSpPr>
            <p:cNvPr id="82" name="直接连接符 81"/>
            <p:cNvCxnSpPr>
              <a:stCxn id="48" idx="0"/>
              <a:endCxn id="81" idx="2"/>
            </p:cNvCxnSpPr>
            <p:nvPr/>
          </p:nvCxnSpPr>
          <p:spPr bwMode="auto">
            <a:xfrm flipH="1" flipV="1">
              <a:off x="2945900" y="2330618"/>
              <a:ext cx="0" cy="3248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矩形 82"/>
            <p:cNvSpPr/>
            <p:nvPr/>
          </p:nvSpPr>
          <p:spPr>
            <a:xfrm>
              <a:off x="2223265" y="1641642"/>
              <a:ext cx="1466563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Сеть предприятия</a:t>
              </a:r>
            </a:p>
          </p:txBody>
        </p:sp>
        <p:sp>
          <p:nvSpPr>
            <p:cNvPr id="84" name="矩形 83"/>
            <p:cNvSpPr/>
            <p:nvPr/>
          </p:nvSpPr>
          <p:spPr>
            <a:xfrm rot="16200000">
              <a:off x="2299728" y="3362980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GE0/0/3</a:t>
              </a:r>
            </a:p>
          </p:txBody>
        </p:sp>
        <p:sp>
          <p:nvSpPr>
            <p:cNvPr id="85" name="矩形 84"/>
            <p:cNvSpPr/>
            <p:nvPr/>
          </p:nvSpPr>
          <p:spPr>
            <a:xfrm rot="2789662">
              <a:off x="3167974" y="312952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GE0/0/4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2143227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001e-10dd-dd02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3619391" y="4887634"/>
              <a:ext cx="1512168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001e-10dd-dd03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2753110" y="2367354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GE0/0/1</a:t>
              </a:r>
            </a:p>
          </p:txBody>
        </p:sp>
      </p:grpSp>
      <p:sp>
        <p:nvSpPr>
          <p:cNvPr id="36" name="文本框 69"/>
          <p:cNvSpPr txBox="1"/>
          <p:nvPr/>
        </p:nvSpPr>
        <p:spPr bwMode="auto">
          <a:xfrm>
            <a:off x="6201359" y="1379782"/>
            <a:ext cx="4665150" cy="39643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5000"/>
              </a:lnSpc>
            </a:pPr>
            <a:r>
              <a:rPr lang="ru-RU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Добавьте интерфейсы в VLAN.</a:t>
            </a:r>
          </a:p>
        </p:txBody>
      </p:sp>
      <p:sp>
        <p:nvSpPr>
          <p:cNvPr id="43" name="Rectangle 3"/>
          <p:cNvSpPr/>
          <p:nvPr/>
        </p:nvSpPr>
        <p:spPr>
          <a:xfrm>
            <a:off x="6237362" y="1785009"/>
            <a:ext cx="5184576" cy="197746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0/0/1</a:t>
            </a: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[SW1-GigabitEthernet0/0/1]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tagged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  <a:p>
            <a:pPr fontAlgn="ctr">
              <a:lnSpc>
                <a:spcPct val="125000"/>
              </a:lnSpc>
            </a:pP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interface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gigabitethernet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0/0/2</a:t>
            </a: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link-type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[SW1-GigabitEthernet0/0/2]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port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hybrid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untagged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10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35" name="燕尾形 34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46" name="燕尾形 45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31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Проверка конфигурации</a:t>
            </a:r>
          </a:p>
        </p:txBody>
      </p:sp>
      <p:sp>
        <p:nvSpPr>
          <p:cNvPr id="8" name="Rectangle 3"/>
          <p:cNvSpPr/>
          <p:nvPr/>
        </p:nvSpPr>
        <p:spPr>
          <a:xfrm>
            <a:off x="446088" y="1818700"/>
            <a:ext cx="6053539" cy="323684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[SW1]display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total number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: 2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U: Up;	D: Down;		TG: Tagged;	UT: Untagged;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MP: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-mapping;		ST: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-stacking;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#: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ProtocolTransparent-vlan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	*: Management-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VID	Type	Ports                                                          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	common	UT:GE0/0/1(U)	GE0/0/2(U)	GE0/0/3(U) ……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	common	UT:GE0/0/2(U)	GE0/0/3(U)	GE0/0/4(U) 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TG:GE0/0/1(U)            </a:t>
            </a:r>
          </a:p>
          <a:p>
            <a:pPr fontAlgn="ctr">
              <a:lnSpc>
                <a:spcPts val="19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9" name="Rectangle 3"/>
          <p:cNvSpPr/>
          <p:nvPr/>
        </p:nvSpPr>
        <p:spPr>
          <a:xfrm>
            <a:off x="6759476" y="1818700"/>
            <a:ext cx="4479378" cy="2169825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[SW1]display mac-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mac-address all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MAC Address	MASK	VLAN	Priority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----------------------------------------------------------------------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001e-10dd-dd01	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ffff-ffff-ffff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10	0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001e-10dd-dd02	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ffff-ffff-ffff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10	0          </a:t>
            </a: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001e-10dd-dd03	</a:t>
            </a:r>
            <a:r>
              <a:rPr lang="en-US" sz="1200" dirty="0" err="1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ffff-ffff-ffff</a:t>
            </a: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	10	0          </a:t>
            </a:r>
          </a:p>
          <a:p>
            <a:pPr fontAlgn="ctr">
              <a:lnSpc>
                <a:spcPct val="125000"/>
              </a:lnSpc>
            </a:pP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Total MAC VLAN address count: 3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919058" y="15793"/>
            <a:ext cx="3834579" cy="312029"/>
            <a:chOff x="7919058" y="15793"/>
            <a:chExt cx="3834579" cy="312029"/>
          </a:xfrm>
        </p:grpSpPr>
        <p:sp>
          <p:nvSpPr>
            <p:cNvPr id="12" name="燕尾形 11"/>
            <p:cNvSpPr/>
            <p:nvPr/>
          </p:nvSpPr>
          <p:spPr bwMode="auto">
            <a:xfrm>
              <a:off x="7919058" y="15793"/>
              <a:ext cx="1800000" cy="312029"/>
            </a:xfrm>
            <a:prstGeom prst="chevron">
              <a:avLst/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en-US" sz="1000">
                  <a:latin typeface="Huawei Sans" panose="020C0503030203020204" pitchFamily="34" charset="0"/>
                </a:rPr>
                <a:t>Назначение VLAN на основе интерфейса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9593637" y="15793"/>
              <a:ext cx="2160000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en-US" sz="1000" b="1">
                  <a:solidFill>
                    <a:schemeClr val="bg1"/>
                  </a:solidFill>
                  <a:latin typeface="Huawei Sans" panose="020C0503030203020204" pitchFamily="34" charset="0"/>
                </a:rPr>
                <a:t>Назначение VLAN на основе MAC-адресов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41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(Несколько вариантов ответа) Какие из следующих утверждений о технологии VLAN неверны? ( )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VLAN позволяет разделить большой домен коллизий на несколько маленьких доменов коллизий.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VLAN позволяет выделить в большом широковещательном домене уровня 2 несколько небольших широковещательных доменов уровня 2.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 из разных LAN не могут взаимодействовать.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 в одной сети VLAN могут взаимодействовать на уровне 2.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PVID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транкового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порта равен 5 и на интерфейсе дана команда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 trunk allow-pass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какие кадры VLAN могут передаваться через этот порт?</a:t>
            </a:r>
          </a:p>
        </p:txBody>
      </p:sp>
    </p:spTree>
    <p:extLst>
      <p:ext uri="{BB962C8B-B14F-4D97-AF65-F5344CB8AC3E}">
        <p14:creationId xmlns:p14="http://schemas.microsoft.com/office/powerpoint/2010/main" val="189890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курсе описывается технология VLAN, включая функции, идентификацию, назначение, обмен данными, планирование, применение и базовую конфигурацию.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VLAN позволяет разделить физическую сеть LAN на несколько широковещательных доменов, чтобы сетевые устройства в одной VLAN могли напрямую взаимодействовать на уровне 2, а устройства в различных VLAN не могли.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 191"/>
          <p:cNvSpPr/>
          <p:nvPr/>
        </p:nvSpPr>
        <p:spPr>
          <a:xfrm>
            <a:off x="1007584" y="1484784"/>
            <a:ext cx="7392672" cy="4896966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/>
          </p:nvPr>
        </p:nvSpPr>
        <p:spPr>
          <a:xfrm>
            <a:off x="8448261" y="1523416"/>
            <a:ext cx="3560353" cy="3655035"/>
          </a:xfrm>
        </p:spPr>
        <p:txBody>
          <a:bodyPr/>
          <a:lstStyle/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типичной сети с коммутаторами широковещательные кадры или неизвестные одноадресные кадры, отправленные ПК, лавинно рассылаются по всему широковещательному домену.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больше широковещательный домен, тем более серьезны возникающие проблемы безопасности сети и нежелательного трафика.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традиционной сети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501008"/>
            <a:ext cx="609376" cy="468000"/>
          </a:xfrm>
          <a:prstGeom prst="rect">
            <a:avLst/>
          </a:prstGeom>
        </p:spPr>
      </p:pic>
      <p:pic>
        <p:nvPicPr>
          <p:cNvPr id="12" name="图片 11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77" y="1700166"/>
            <a:ext cx="468751" cy="360000"/>
          </a:xfrm>
          <a:prstGeom prst="rect">
            <a:avLst/>
          </a:prstGeom>
        </p:spPr>
      </p:pic>
      <p:pic>
        <p:nvPicPr>
          <p:cNvPr id="13" name="图片 12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45" y="1700166"/>
            <a:ext cx="468751" cy="360000"/>
          </a:xfrm>
          <a:prstGeom prst="rect">
            <a:avLst/>
          </a:prstGeom>
        </p:spPr>
      </p:pic>
      <p:pic>
        <p:nvPicPr>
          <p:cNvPr id="14" name="图片 13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98" y="1700166"/>
            <a:ext cx="468751" cy="360000"/>
          </a:xfrm>
          <a:prstGeom prst="rect">
            <a:avLst/>
          </a:prstGeom>
        </p:spPr>
      </p:pic>
      <p:pic>
        <p:nvPicPr>
          <p:cNvPr id="15" name="图片 14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63" y="1700166"/>
            <a:ext cx="468751" cy="360000"/>
          </a:xfrm>
          <a:prstGeom prst="rect">
            <a:avLst/>
          </a:prstGeom>
        </p:spPr>
      </p:pic>
      <p:pic>
        <p:nvPicPr>
          <p:cNvPr id="16" name="图片 15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1700166"/>
            <a:ext cx="468751" cy="360000"/>
          </a:xfrm>
          <a:prstGeom prst="rect">
            <a:avLst/>
          </a:prstGeom>
        </p:spPr>
      </p:pic>
      <p:pic>
        <p:nvPicPr>
          <p:cNvPr id="17" name="图片 1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2295582"/>
            <a:ext cx="468751" cy="360000"/>
          </a:xfrm>
          <a:prstGeom prst="rect">
            <a:avLst/>
          </a:prstGeom>
        </p:spPr>
      </p:pic>
      <p:pic>
        <p:nvPicPr>
          <p:cNvPr id="18" name="图片 1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2749620"/>
            <a:ext cx="468751" cy="360000"/>
          </a:xfrm>
          <a:prstGeom prst="rect">
            <a:avLst/>
          </a:prstGeom>
        </p:spPr>
      </p:pic>
      <p:pic>
        <p:nvPicPr>
          <p:cNvPr id="19" name="图片 1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33" y="1700166"/>
            <a:ext cx="468751" cy="360000"/>
          </a:xfrm>
          <a:prstGeom prst="rect">
            <a:avLst/>
          </a:prstGeom>
        </p:spPr>
      </p:pic>
      <p:pic>
        <p:nvPicPr>
          <p:cNvPr id="20" name="图片 1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3274347"/>
            <a:ext cx="468751" cy="360000"/>
          </a:xfrm>
          <a:prstGeom prst="rect">
            <a:avLst/>
          </a:prstGeom>
        </p:spPr>
      </p:pic>
      <p:pic>
        <p:nvPicPr>
          <p:cNvPr id="21" name="图片 20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3799074"/>
            <a:ext cx="468751" cy="360000"/>
          </a:xfrm>
          <a:prstGeom prst="rect">
            <a:avLst/>
          </a:prstGeom>
        </p:spPr>
      </p:pic>
      <p:pic>
        <p:nvPicPr>
          <p:cNvPr id="22" name="图片 21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4323801"/>
            <a:ext cx="468751" cy="360000"/>
          </a:xfrm>
          <a:prstGeom prst="rect">
            <a:avLst/>
          </a:prstGeom>
        </p:spPr>
      </p:pic>
      <p:pic>
        <p:nvPicPr>
          <p:cNvPr id="24" name="图片 23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4779818"/>
            <a:ext cx="468751" cy="360000"/>
          </a:xfrm>
          <a:prstGeom prst="rect">
            <a:avLst/>
          </a:prstGeom>
        </p:spPr>
      </p:pic>
      <p:cxnSp>
        <p:nvCxnSpPr>
          <p:cNvPr id="33" name="直接连接符 32"/>
          <p:cNvCxnSpPr>
            <a:stCxn id="3" idx="3"/>
            <a:endCxn id="4" idx="1"/>
          </p:cNvCxnSpPr>
          <p:nvPr/>
        </p:nvCxnSpPr>
        <p:spPr bwMode="auto">
          <a:xfrm>
            <a:off x="1952848" y="3735008"/>
            <a:ext cx="10468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图片 34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77" y="5373256"/>
            <a:ext cx="468751" cy="360000"/>
          </a:xfrm>
          <a:prstGeom prst="rect">
            <a:avLst/>
          </a:prstGeom>
        </p:spPr>
      </p:pic>
      <p:pic>
        <p:nvPicPr>
          <p:cNvPr id="36" name="图片 35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5373256"/>
            <a:ext cx="468751" cy="360000"/>
          </a:xfrm>
          <a:prstGeom prst="rect">
            <a:avLst/>
          </a:prstGeom>
        </p:spPr>
      </p:pic>
      <p:pic>
        <p:nvPicPr>
          <p:cNvPr id="37" name="图片 3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988" y="5373256"/>
            <a:ext cx="468751" cy="360000"/>
          </a:xfrm>
          <a:prstGeom prst="rect">
            <a:avLst/>
          </a:prstGeom>
        </p:spPr>
      </p:pic>
      <p:pic>
        <p:nvPicPr>
          <p:cNvPr id="38" name="图片 3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5373256"/>
            <a:ext cx="468751" cy="360000"/>
          </a:xfrm>
          <a:prstGeom prst="rect">
            <a:avLst/>
          </a:prstGeom>
        </p:spPr>
      </p:pic>
      <p:pic>
        <p:nvPicPr>
          <p:cNvPr id="39" name="图片 3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9" y="5373256"/>
            <a:ext cx="468751" cy="360000"/>
          </a:xfrm>
          <a:prstGeom prst="rect">
            <a:avLst/>
          </a:prstGeom>
        </p:spPr>
      </p:pic>
      <p:pic>
        <p:nvPicPr>
          <p:cNvPr id="40" name="图片 3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5373256"/>
            <a:ext cx="468751" cy="360000"/>
          </a:xfrm>
          <a:prstGeom prst="rect">
            <a:avLst/>
          </a:prstGeom>
        </p:spPr>
      </p:pic>
      <p:cxnSp>
        <p:nvCxnSpPr>
          <p:cNvPr id="43" name="直接连接符 42"/>
          <p:cNvCxnSpPr>
            <a:stCxn id="4" idx="3"/>
            <a:endCxn id="5" idx="1"/>
          </p:cNvCxnSpPr>
          <p:nvPr/>
        </p:nvCxnSpPr>
        <p:spPr bwMode="auto">
          <a:xfrm flipV="1">
            <a:off x="3570388" y="3734366"/>
            <a:ext cx="833424" cy="6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>
            <a:stCxn id="5" idx="3"/>
            <a:endCxn id="6" idx="1"/>
          </p:cNvCxnSpPr>
          <p:nvPr/>
        </p:nvCxnSpPr>
        <p:spPr bwMode="auto">
          <a:xfrm>
            <a:off x="4974544" y="3734366"/>
            <a:ext cx="10134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stCxn id="4" idx="1"/>
            <a:endCxn id="7" idx="2"/>
          </p:cNvCxnSpPr>
          <p:nvPr/>
        </p:nvCxnSpPr>
        <p:spPr bwMode="auto">
          <a:xfrm flipV="1">
            <a:off x="2999656" y="2960254"/>
            <a:ext cx="1689522" cy="774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>
            <a:stCxn id="4" idx="1"/>
            <a:endCxn id="8" idx="0"/>
          </p:cNvCxnSpPr>
          <p:nvPr/>
        </p:nvCxnSpPr>
        <p:spPr bwMode="auto">
          <a:xfrm>
            <a:off x="2999656" y="3735008"/>
            <a:ext cx="1689522" cy="7734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接连接符 54"/>
          <p:cNvCxnSpPr>
            <a:stCxn id="5" idx="1"/>
            <a:endCxn id="9" idx="2"/>
          </p:cNvCxnSpPr>
          <p:nvPr/>
        </p:nvCxnSpPr>
        <p:spPr bwMode="auto">
          <a:xfrm flipV="1">
            <a:off x="4403812" y="2960254"/>
            <a:ext cx="1869542" cy="774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501008"/>
            <a:ext cx="570732" cy="468000"/>
          </a:xfrm>
          <a:prstGeom prst="rect">
            <a:avLst/>
          </a:prstGeom>
        </p:spPr>
      </p:pic>
      <p:cxnSp>
        <p:nvCxnSpPr>
          <p:cNvPr id="63" name="直接连接符 62"/>
          <p:cNvCxnSpPr>
            <a:stCxn id="5" idx="1"/>
            <a:endCxn id="10" idx="0"/>
          </p:cNvCxnSpPr>
          <p:nvPr/>
        </p:nvCxnSpPr>
        <p:spPr bwMode="auto">
          <a:xfrm>
            <a:off x="4403812" y="3734366"/>
            <a:ext cx="1869542" cy="774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2" y="3500366"/>
            <a:ext cx="570732" cy="468000"/>
          </a:xfrm>
          <a:prstGeom prst="rect">
            <a:avLst/>
          </a:prstGeom>
        </p:spPr>
      </p:pic>
      <p:cxnSp>
        <p:nvCxnSpPr>
          <p:cNvPr id="73" name="直接连接符 72"/>
          <p:cNvCxnSpPr>
            <a:endCxn id="12" idx="2"/>
          </p:cNvCxnSpPr>
          <p:nvPr/>
        </p:nvCxnSpPr>
        <p:spPr bwMode="auto">
          <a:xfrm flipH="1" flipV="1">
            <a:off x="4313453" y="2060166"/>
            <a:ext cx="378391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>
            <a:endCxn id="13" idx="2"/>
          </p:cNvCxnSpPr>
          <p:nvPr/>
        </p:nvCxnSpPr>
        <p:spPr bwMode="auto">
          <a:xfrm flipV="1">
            <a:off x="4691844" y="2060166"/>
            <a:ext cx="233677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2" y="2492254"/>
            <a:ext cx="570732" cy="468000"/>
          </a:xfrm>
          <a:prstGeom prst="rect">
            <a:avLst/>
          </a:prstGeom>
        </p:spPr>
      </p:pic>
      <p:cxnSp>
        <p:nvCxnSpPr>
          <p:cNvPr id="79" name="直接连接符 78"/>
          <p:cNvCxnSpPr>
            <a:endCxn id="19" idx="2"/>
          </p:cNvCxnSpPr>
          <p:nvPr/>
        </p:nvCxnSpPr>
        <p:spPr bwMode="auto">
          <a:xfrm flipH="1" flipV="1">
            <a:off x="5717609" y="2060166"/>
            <a:ext cx="558411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81"/>
          <p:cNvCxnSpPr>
            <a:endCxn id="14" idx="2"/>
          </p:cNvCxnSpPr>
          <p:nvPr/>
        </p:nvCxnSpPr>
        <p:spPr bwMode="auto">
          <a:xfrm flipV="1">
            <a:off x="6276020" y="2060166"/>
            <a:ext cx="29654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接连接符 84"/>
          <p:cNvCxnSpPr>
            <a:endCxn id="15" idx="2"/>
          </p:cNvCxnSpPr>
          <p:nvPr/>
        </p:nvCxnSpPr>
        <p:spPr bwMode="auto">
          <a:xfrm flipV="1">
            <a:off x="6312024" y="2060166"/>
            <a:ext cx="581715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接连接符 87"/>
          <p:cNvCxnSpPr>
            <a:endCxn id="16" idx="2"/>
          </p:cNvCxnSpPr>
          <p:nvPr/>
        </p:nvCxnSpPr>
        <p:spPr bwMode="auto">
          <a:xfrm flipV="1">
            <a:off x="6276020" y="2060166"/>
            <a:ext cx="1205785" cy="684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接连接符 95"/>
          <p:cNvCxnSpPr>
            <a:endCxn id="17" idx="1"/>
          </p:cNvCxnSpPr>
          <p:nvPr/>
        </p:nvCxnSpPr>
        <p:spPr bwMode="auto">
          <a:xfrm flipV="1">
            <a:off x="6312024" y="2475582"/>
            <a:ext cx="935405" cy="25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接连接符 98"/>
          <p:cNvCxnSpPr>
            <a:endCxn id="18" idx="1"/>
          </p:cNvCxnSpPr>
          <p:nvPr/>
        </p:nvCxnSpPr>
        <p:spPr bwMode="auto">
          <a:xfrm>
            <a:off x="6276020" y="2744924"/>
            <a:ext cx="971409" cy="1846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8" y="2492254"/>
            <a:ext cx="570732" cy="468000"/>
          </a:xfrm>
          <a:prstGeom prst="rect">
            <a:avLst/>
          </a:prstGeom>
        </p:spPr>
      </p:pic>
      <p:cxnSp>
        <p:nvCxnSpPr>
          <p:cNvPr id="102" name="直接连接符 101"/>
          <p:cNvCxnSpPr>
            <a:endCxn id="20" idx="1"/>
          </p:cNvCxnSpPr>
          <p:nvPr/>
        </p:nvCxnSpPr>
        <p:spPr bwMode="auto">
          <a:xfrm flipV="1">
            <a:off x="6240016" y="3454347"/>
            <a:ext cx="1007413" cy="2986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>
            <a:endCxn id="21" idx="1"/>
          </p:cNvCxnSpPr>
          <p:nvPr/>
        </p:nvCxnSpPr>
        <p:spPr bwMode="auto">
          <a:xfrm>
            <a:off x="6276020" y="3753036"/>
            <a:ext cx="971409" cy="2260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8" y="3500366"/>
            <a:ext cx="570732" cy="468000"/>
          </a:xfrm>
          <a:prstGeom prst="rect">
            <a:avLst/>
          </a:prstGeom>
        </p:spPr>
      </p:pic>
      <p:cxnSp>
        <p:nvCxnSpPr>
          <p:cNvPr id="108" name="直接连接符 107"/>
          <p:cNvCxnSpPr>
            <a:endCxn id="22" idx="1"/>
          </p:cNvCxnSpPr>
          <p:nvPr/>
        </p:nvCxnSpPr>
        <p:spPr bwMode="auto">
          <a:xfrm flipV="1">
            <a:off x="6276020" y="4503801"/>
            <a:ext cx="971409" cy="257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接连接符 110"/>
          <p:cNvCxnSpPr>
            <a:endCxn id="24" idx="1"/>
          </p:cNvCxnSpPr>
          <p:nvPr/>
        </p:nvCxnSpPr>
        <p:spPr bwMode="auto">
          <a:xfrm>
            <a:off x="6312024" y="4743814"/>
            <a:ext cx="935405" cy="2160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接连接符 113"/>
          <p:cNvCxnSpPr>
            <a:endCxn id="39" idx="0"/>
          </p:cNvCxnSpPr>
          <p:nvPr/>
        </p:nvCxnSpPr>
        <p:spPr bwMode="auto">
          <a:xfrm>
            <a:off x="6276020" y="4761148"/>
            <a:ext cx="1205785" cy="612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/>
          <p:cNvCxnSpPr>
            <a:endCxn id="38" idx="0"/>
          </p:cNvCxnSpPr>
          <p:nvPr/>
        </p:nvCxnSpPr>
        <p:spPr bwMode="auto">
          <a:xfrm>
            <a:off x="6144705" y="4761148"/>
            <a:ext cx="617719" cy="612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接连接符 119"/>
          <p:cNvCxnSpPr>
            <a:endCxn id="37" idx="0"/>
          </p:cNvCxnSpPr>
          <p:nvPr/>
        </p:nvCxnSpPr>
        <p:spPr bwMode="auto">
          <a:xfrm>
            <a:off x="6192710" y="4761148"/>
            <a:ext cx="29654" cy="612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接连接符 122"/>
          <p:cNvCxnSpPr>
            <a:endCxn id="40" idx="0"/>
          </p:cNvCxnSpPr>
          <p:nvPr/>
        </p:nvCxnSpPr>
        <p:spPr bwMode="auto">
          <a:xfrm flipH="1">
            <a:off x="5682304" y="4761148"/>
            <a:ext cx="594415" cy="612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8" y="4508478"/>
            <a:ext cx="570732" cy="468000"/>
          </a:xfrm>
          <a:prstGeom prst="rect">
            <a:avLst/>
          </a:prstGeom>
        </p:spPr>
      </p:pic>
      <p:cxnSp>
        <p:nvCxnSpPr>
          <p:cNvPr id="128" name="直接连接符 127"/>
          <p:cNvCxnSpPr>
            <a:endCxn id="35" idx="0"/>
          </p:cNvCxnSpPr>
          <p:nvPr/>
        </p:nvCxnSpPr>
        <p:spPr bwMode="auto">
          <a:xfrm flipH="1">
            <a:off x="4313453" y="4725144"/>
            <a:ext cx="378391" cy="648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直接连接符 132"/>
          <p:cNvCxnSpPr>
            <a:endCxn id="36" idx="0"/>
          </p:cNvCxnSpPr>
          <p:nvPr/>
        </p:nvCxnSpPr>
        <p:spPr bwMode="auto">
          <a:xfrm>
            <a:off x="4656539" y="4725144"/>
            <a:ext cx="233677" cy="648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2" y="4508478"/>
            <a:ext cx="570732" cy="468000"/>
          </a:xfrm>
          <a:prstGeom prst="rect">
            <a:avLst/>
          </a:prstGeom>
        </p:spPr>
      </p:pic>
      <p:cxnSp>
        <p:nvCxnSpPr>
          <p:cNvPr id="136" name="直接连接符 135"/>
          <p:cNvCxnSpPr/>
          <p:nvPr/>
        </p:nvCxnSpPr>
        <p:spPr bwMode="auto">
          <a:xfrm>
            <a:off x="2063612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 136"/>
          <p:cNvSpPr/>
          <p:nvPr/>
        </p:nvSpPr>
        <p:spPr>
          <a:xfrm>
            <a:off x="1677747" y="3079720"/>
            <a:ext cx="1540573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Одноадресный кадр</a:t>
            </a:r>
          </a:p>
        </p:txBody>
      </p:sp>
      <p:cxnSp>
        <p:nvCxnSpPr>
          <p:cNvPr id="138" name="直接连接符 137"/>
          <p:cNvCxnSpPr/>
          <p:nvPr/>
        </p:nvCxnSpPr>
        <p:spPr bwMode="auto">
          <a:xfrm>
            <a:off x="3719736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 bwMode="auto">
          <a:xfrm>
            <a:off x="5102068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 bwMode="auto">
          <a:xfrm flipV="1">
            <a:off x="5102068" y="3159638"/>
            <a:ext cx="489876" cy="216024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 bwMode="auto">
          <a:xfrm>
            <a:off x="5102068" y="4131746"/>
            <a:ext cx="525880" cy="252028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 bwMode="auto">
          <a:xfrm flipH="1" flipV="1">
            <a:off x="5699956" y="2187530"/>
            <a:ext cx="216024" cy="252028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 bwMode="auto">
          <a:xfrm flipH="1" flipV="1">
            <a:off x="6240016" y="2096852"/>
            <a:ext cx="0" cy="342706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 bwMode="auto">
          <a:xfrm flipV="1">
            <a:off x="6528048" y="2151526"/>
            <a:ext cx="216024" cy="288032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 bwMode="auto">
          <a:xfrm flipV="1">
            <a:off x="6672064" y="2259538"/>
            <a:ext cx="360040" cy="216024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 bwMode="auto">
          <a:xfrm flipV="1">
            <a:off x="6672064" y="2439558"/>
            <a:ext cx="432048" cy="144016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 bwMode="auto">
          <a:xfrm>
            <a:off x="6672064" y="2727590"/>
            <a:ext cx="468052" cy="108012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 bwMode="auto">
          <a:xfrm flipV="1">
            <a:off x="6672064" y="3411666"/>
            <a:ext cx="432048" cy="144016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 189"/>
          <p:cNvSpPr/>
          <p:nvPr/>
        </p:nvSpPr>
        <p:spPr>
          <a:xfrm>
            <a:off x="1271464" y="3933056"/>
            <a:ext cx="72008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194" name="矩形 193"/>
          <p:cNvSpPr/>
          <p:nvPr/>
        </p:nvSpPr>
        <p:spPr>
          <a:xfrm>
            <a:off x="7608168" y="3284984"/>
            <a:ext cx="72008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ПК2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>
            <a:off x="1523492" y="5553236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1523492" y="5877272"/>
            <a:ext cx="540000" cy="0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1952848" y="5389475"/>
            <a:ext cx="142595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Действительный трафик</a:t>
            </a:r>
          </a:p>
        </p:txBody>
      </p:sp>
      <p:sp>
        <p:nvSpPr>
          <p:cNvPr id="90" name="矩形 89"/>
          <p:cNvSpPr/>
          <p:nvPr/>
        </p:nvSpPr>
        <p:spPr>
          <a:xfrm>
            <a:off x="1977967" y="5744904"/>
            <a:ext cx="1322798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Нежелательный трафик</a:t>
            </a:r>
          </a:p>
        </p:txBody>
      </p:sp>
      <p:sp>
        <p:nvSpPr>
          <p:cNvPr id="91" name="矩形 90"/>
          <p:cNvSpPr/>
          <p:nvPr/>
        </p:nvSpPr>
        <p:spPr>
          <a:xfrm>
            <a:off x="2891644" y="3933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SW1</a:t>
            </a:r>
          </a:p>
        </p:txBody>
      </p:sp>
      <p:sp>
        <p:nvSpPr>
          <p:cNvPr id="92" name="矩形 91"/>
          <p:cNvSpPr/>
          <p:nvPr/>
        </p:nvSpPr>
        <p:spPr>
          <a:xfrm>
            <a:off x="4295800" y="3933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SW2</a:t>
            </a:r>
          </a:p>
        </p:txBody>
      </p:sp>
      <p:sp>
        <p:nvSpPr>
          <p:cNvPr id="93" name="矩形 92"/>
          <p:cNvSpPr/>
          <p:nvPr/>
        </p:nvSpPr>
        <p:spPr>
          <a:xfrm>
            <a:off x="5915980" y="3933056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SW3</a:t>
            </a:r>
          </a:p>
        </p:txBody>
      </p:sp>
      <p:sp>
        <p:nvSpPr>
          <p:cNvPr id="94" name="矩形 93"/>
          <p:cNvSpPr/>
          <p:nvPr/>
        </p:nvSpPr>
        <p:spPr>
          <a:xfrm>
            <a:off x="3791744" y="2564904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SW4</a:t>
            </a:r>
          </a:p>
        </p:txBody>
      </p:sp>
      <p:sp>
        <p:nvSpPr>
          <p:cNvPr id="95" name="矩形 94"/>
          <p:cNvSpPr/>
          <p:nvPr/>
        </p:nvSpPr>
        <p:spPr>
          <a:xfrm>
            <a:off x="5375920" y="2564904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SW5</a:t>
            </a:r>
          </a:p>
        </p:txBody>
      </p:sp>
      <p:sp>
        <p:nvSpPr>
          <p:cNvPr id="97" name="矩形 96"/>
          <p:cNvSpPr/>
          <p:nvPr/>
        </p:nvSpPr>
        <p:spPr>
          <a:xfrm>
            <a:off x="3791744" y="4574009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SW6</a:t>
            </a:r>
          </a:p>
        </p:txBody>
      </p:sp>
      <p:sp>
        <p:nvSpPr>
          <p:cNvPr id="98" name="矩形 97"/>
          <p:cNvSpPr/>
          <p:nvPr/>
        </p:nvSpPr>
        <p:spPr>
          <a:xfrm>
            <a:off x="5375920" y="4581128"/>
            <a:ext cx="72008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SW7</a:t>
            </a:r>
          </a:p>
        </p:txBody>
      </p:sp>
      <p:sp>
        <p:nvSpPr>
          <p:cNvPr id="84" name="矩形 83"/>
          <p:cNvSpPr/>
          <p:nvPr/>
        </p:nvSpPr>
        <p:spPr>
          <a:xfrm>
            <a:off x="2985839" y="5901986"/>
            <a:ext cx="5810686" cy="3965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(Примечание: этот пример предполагает, что запись MAC-адреса ПК2 существует в таблицах MAC-адресов SW1, SW3 и SW7, но не SW2 и SW5.)</a:t>
            </a:r>
          </a:p>
        </p:txBody>
      </p:sp>
      <p:sp>
        <p:nvSpPr>
          <p:cNvPr id="193" name="矩形 192"/>
          <p:cNvSpPr/>
          <p:nvPr/>
        </p:nvSpPr>
        <p:spPr>
          <a:xfrm>
            <a:off x="970145" y="1708820"/>
            <a:ext cx="2938610" cy="4147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домен уровня 2</a:t>
            </a:r>
          </a:p>
        </p:txBody>
      </p:sp>
    </p:spTree>
    <p:extLst>
      <p:ext uri="{BB962C8B-B14F-4D97-AF65-F5344CB8AC3E}">
        <p14:creationId xmlns:p14="http://schemas.microsoft.com/office/powerpoint/2010/main" val="165694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724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1007584" y="1484784"/>
            <a:ext cx="7392672" cy="4716524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6996100" y="1628800"/>
            <a:ext cx="936104" cy="4212468"/>
          </a:xfrm>
          <a:custGeom>
            <a:avLst/>
            <a:gdLst>
              <a:gd name="connsiteX0" fmla="*/ 348431 w 1098553"/>
              <a:gd name="connsiteY0" fmla="*/ 81282 h 4368077"/>
              <a:gd name="connsiteX1" fmla="*/ 979495 w 1098553"/>
              <a:gd name="connsiteY1" fmla="*/ 81282 h 4368077"/>
              <a:gd name="connsiteX2" fmla="*/ 979495 w 1098553"/>
              <a:gd name="connsiteY2" fmla="*/ 1626747 h 4368077"/>
              <a:gd name="connsiteX3" fmla="*/ 232521 w 1098553"/>
              <a:gd name="connsiteY3" fmla="*/ 1626747 h 4368077"/>
              <a:gd name="connsiteX4" fmla="*/ 232521 w 1098553"/>
              <a:gd name="connsiteY4" fmla="*/ 2760088 h 4368077"/>
              <a:gd name="connsiteX5" fmla="*/ 1005253 w 1098553"/>
              <a:gd name="connsiteY5" fmla="*/ 2760088 h 4368077"/>
              <a:gd name="connsiteX6" fmla="*/ 1005253 w 1098553"/>
              <a:gd name="connsiteY6" fmla="*/ 4318431 h 4368077"/>
              <a:gd name="connsiteX7" fmla="*/ 271157 w 1098553"/>
              <a:gd name="connsiteY7" fmla="*/ 4318431 h 4368077"/>
              <a:gd name="connsiteX8" fmla="*/ 701 w 1098553"/>
              <a:gd name="connsiteY8" fmla="*/ 2219175 h 4368077"/>
              <a:gd name="connsiteX9" fmla="*/ 348431 w 1098553"/>
              <a:gd name="connsiteY9" fmla="*/ 81282 h 43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553" h="4368077">
                <a:moveTo>
                  <a:pt x="348431" y="81282"/>
                </a:moveTo>
                <a:cubicBezTo>
                  <a:pt x="382775" y="-4578"/>
                  <a:pt x="887197" y="-47507"/>
                  <a:pt x="979495" y="81282"/>
                </a:cubicBezTo>
                <a:cubicBezTo>
                  <a:pt x="1071793" y="210071"/>
                  <a:pt x="1103991" y="1369169"/>
                  <a:pt x="979495" y="1626747"/>
                </a:cubicBezTo>
                <a:cubicBezTo>
                  <a:pt x="730504" y="1626747"/>
                  <a:pt x="352723" y="1549475"/>
                  <a:pt x="232521" y="1626747"/>
                </a:cubicBezTo>
                <a:cubicBezTo>
                  <a:pt x="112319" y="1704019"/>
                  <a:pt x="116611" y="2747209"/>
                  <a:pt x="232521" y="2760088"/>
                </a:cubicBezTo>
                <a:cubicBezTo>
                  <a:pt x="348431" y="2772967"/>
                  <a:pt x="915100" y="2665643"/>
                  <a:pt x="1005253" y="2760088"/>
                </a:cubicBezTo>
                <a:cubicBezTo>
                  <a:pt x="1095406" y="2854533"/>
                  <a:pt x="1159801" y="4266916"/>
                  <a:pt x="1005253" y="4318431"/>
                </a:cubicBezTo>
                <a:cubicBezTo>
                  <a:pt x="850705" y="4369946"/>
                  <a:pt x="387066" y="4397852"/>
                  <a:pt x="271157" y="4318431"/>
                </a:cubicBezTo>
                <a:cubicBezTo>
                  <a:pt x="155248" y="4239010"/>
                  <a:pt x="-12178" y="2925366"/>
                  <a:pt x="701" y="2219175"/>
                </a:cubicBezTo>
                <a:cubicBezTo>
                  <a:pt x="13580" y="1512984"/>
                  <a:pt x="185299" y="437597"/>
                  <a:pt x="348431" y="812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ysDash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8" name="矩形 10"/>
          <p:cNvSpPr/>
          <p:nvPr/>
        </p:nvSpPr>
        <p:spPr>
          <a:xfrm>
            <a:off x="3935760" y="5229200"/>
            <a:ext cx="3168352" cy="612068"/>
          </a:xfrm>
          <a:custGeom>
            <a:avLst/>
            <a:gdLst>
              <a:gd name="connsiteX0" fmla="*/ 48297 w 4240611"/>
              <a:gd name="connsiteY0" fmla="*/ 78094 h 771480"/>
              <a:gd name="connsiteX1" fmla="*/ 4143779 w 4240611"/>
              <a:gd name="connsiteY1" fmla="*/ 78094 h 771480"/>
              <a:gd name="connsiteX2" fmla="*/ 4143779 w 4240611"/>
              <a:gd name="connsiteY2" fmla="*/ 670522 h 771480"/>
              <a:gd name="connsiteX3" fmla="*/ 48297 w 4240611"/>
              <a:gd name="connsiteY3" fmla="*/ 670522 h 771480"/>
              <a:gd name="connsiteX4" fmla="*/ 48297 w 4240611"/>
              <a:gd name="connsiteY4" fmla="*/ 78094 h 7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0611" h="771480">
                <a:moveTo>
                  <a:pt x="48297" y="78094"/>
                </a:moveTo>
                <a:cubicBezTo>
                  <a:pt x="112692" y="-46402"/>
                  <a:pt x="4002112" y="-3471"/>
                  <a:pt x="4143779" y="78094"/>
                </a:cubicBezTo>
                <a:cubicBezTo>
                  <a:pt x="4285446" y="159659"/>
                  <a:pt x="4259690" y="494511"/>
                  <a:pt x="4143779" y="670522"/>
                </a:cubicBezTo>
                <a:cubicBezTo>
                  <a:pt x="4027868" y="846533"/>
                  <a:pt x="112692" y="756381"/>
                  <a:pt x="48297" y="670522"/>
                </a:cubicBezTo>
                <a:cubicBezTo>
                  <a:pt x="-16098" y="584663"/>
                  <a:pt x="-16098" y="202590"/>
                  <a:pt x="48297" y="780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ysDash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4" name="矩形 10"/>
          <p:cNvSpPr/>
          <p:nvPr/>
        </p:nvSpPr>
        <p:spPr>
          <a:xfrm>
            <a:off x="3971763" y="1592864"/>
            <a:ext cx="3204357" cy="612000"/>
          </a:xfrm>
          <a:custGeom>
            <a:avLst/>
            <a:gdLst>
              <a:gd name="connsiteX0" fmla="*/ 48297 w 4240611"/>
              <a:gd name="connsiteY0" fmla="*/ 78094 h 771480"/>
              <a:gd name="connsiteX1" fmla="*/ 4143779 w 4240611"/>
              <a:gd name="connsiteY1" fmla="*/ 78094 h 771480"/>
              <a:gd name="connsiteX2" fmla="*/ 4143779 w 4240611"/>
              <a:gd name="connsiteY2" fmla="*/ 670522 h 771480"/>
              <a:gd name="connsiteX3" fmla="*/ 48297 w 4240611"/>
              <a:gd name="connsiteY3" fmla="*/ 670522 h 771480"/>
              <a:gd name="connsiteX4" fmla="*/ 48297 w 4240611"/>
              <a:gd name="connsiteY4" fmla="*/ 78094 h 7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0611" h="771480">
                <a:moveTo>
                  <a:pt x="48297" y="78094"/>
                </a:moveTo>
                <a:cubicBezTo>
                  <a:pt x="112692" y="-46402"/>
                  <a:pt x="4002112" y="-3471"/>
                  <a:pt x="4143779" y="78094"/>
                </a:cubicBezTo>
                <a:cubicBezTo>
                  <a:pt x="4285446" y="159659"/>
                  <a:pt x="4259690" y="494511"/>
                  <a:pt x="4143779" y="670522"/>
                </a:cubicBezTo>
                <a:cubicBezTo>
                  <a:pt x="4027868" y="846533"/>
                  <a:pt x="112692" y="756381"/>
                  <a:pt x="48297" y="670522"/>
                </a:cubicBezTo>
                <a:cubicBezTo>
                  <a:pt x="-16098" y="584663"/>
                  <a:pt x="-16098" y="202590"/>
                  <a:pt x="48297" y="780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ysDash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7150407" y="3230728"/>
            <a:ext cx="991463" cy="1010105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1253607" y="3347310"/>
            <a:ext cx="743634" cy="866455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</a:p>
        </p:txBody>
      </p:sp>
      <p:grpSp>
        <p:nvGrpSpPr>
          <p:cNvPr id="191" name="组合 190"/>
          <p:cNvGrpSpPr/>
          <p:nvPr/>
        </p:nvGrpSpPr>
        <p:grpSpPr>
          <a:xfrm>
            <a:off x="1271464" y="1700166"/>
            <a:ext cx="7056784" cy="4033090"/>
            <a:chOff x="2027548" y="1681496"/>
            <a:chExt cx="7056784" cy="4033090"/>
          </a:xfrm>
        </p:grpSpPr>
        <p:pic>
          <p:nvPicPr>
            <p:cNvPr id="12" name="图片 1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161" y="1681496"/>
              <a:ext cx="468751" cy="360000"/>
            </a:xfrm>
            <a:prstGeom prst="rect">
              <a:avLst/>
            </a:prstGeom>
          </p:spPr>
        </p:pic>
        <p:pic>
          <p:nvPicPr>
            <p:cNvPr id="13" name="图片 1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229" y="1681496"/>
              <a:ext cx="468751" cy="360000"/>
            </a:xfrm>
            <a:prstGeom prst="rect">
              <a:avLst/>
            </a:prstGeom>
          </p:spPr>
        </p:pic>
        <p:pic>
          <p:nvPicPr>
            <p:cNvPr id="14" name="图片 1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7382" y="1681496"/>
              <a:ext cx="468751" cy="360000"/>
            </a:xfrm>
            <a:prstGeom prst="rect">
              <a:avLst/>
            </a:prstGeom>
          </p:spPr>
        </p:pic>
        <p:pic>
          <p:nvPicPr>
            <p:cNvPr id="15" name="图片 1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5447" y="1681496"/>
              <a:ext cx="468751" cy="360000"/>
            </a:xfrm>
            <a:prstGeom prst="rect">
              <a:avLst/>
            </a:prstGeom>
          </p:spPr>
        </p:pic>
        <p:pic>
          <p:nvPicPr>
            <p:cNvPr id="16" name="图片 1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1681496"/>
              <a:ext cx="468751" cy="360000"/>
            </a:xfrm>
            <a:prstGeom prst="rect">
              <a:avLst/>
            </a:prstGeom>
          </p:spPr>
        </p:pic>
        <p:pic>
          <p:nvPicPr>
            <p:cNvPr id="17" name="图片 1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2276912"/>
              <a:ext cx="468751" cy="360000"/>
            </a:xfrm>
            <a:prstGeom prst="rect">
              <a:avLst/>
            </a:prstGeom>
          </p:spPr>
        </p:pic>
        <p:pic>
          <p:nvPicPr>
            <p:cNvPr id="18" name="图片 1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2730950"/>
              <a:ext cx="468751" cy="360000"/>
            </a:xfrm>
            <a:prstGeom prst="rect">
              <a:avLst/>
            </a:prstGeom>
          </p:spPr>
        </p:pic>
        <p:pic>
          <p:nvPicPr>
            <p:cNvPr id="19" name="图片 1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9317" y="1681496"/>
              <a:ext cx="468751" cy="360000"/>
            </a:xfrm>
            <a:prstGeom prst="rect">
              <a:avLst/>
            </a:prstGeom>
          </p:spPr>
        </p:pic>
        <p:pic>
          <p:nvPicPr>
            <p:cNvPr id="20" name="图片 1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3255677"/>
              <a:ext cx="468751" cy="360000"/>
            </a:xfrm>
            <a:prstGeom prst="rect">
              <a:avLst/>
            </a:prstGeom>
          </p:spPr>
        </p:pic>
        <p:pic>
          <p:nvPicPr>
            <p:cNvPr id="21" name="图片 2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3780404"/>
              <a:ext cx="468751" cy="360000"/>
            </a:xfrm>
            <a:prstGeom prst="rect">
              <a:avLst/>
            </a:prstGeom>
          </p:spPr>
        </p:pic>
        <p:pic>
          <p:nvPicPr>
            <p:cNvPr id="22" name="图片 2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4305131"/>
              <a:ext cx="468751" cy="360000"/>
            </a:xfrm>
            <a:prstGeom prst="rect">
              <a:avLst/>
            </a:prstGeom>
          </p:spPr>
        </p:pic>
        <p:pic>
          <p:nvPicPr>
            <p:cNvPr id="24" name="图片 2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4761148"/>
              <a:ext cx="468751" cy="360000"/>
            </a:xfrm>
            <a:prstGeom prst="rect">
              <a:avLst/>
            </a:prstGeom>
          </p:spPr>
        </p:pic>
        <p:cxnSp>
          <p:nvCxnSpPr>
            <p:cNvPr id="33" name="直接连接符 32"/>
            <p:cNvCxnSpPr>
              <a:stCxn id="3" idx="3"/>
              <a:endCxn id="4" idx="1"/>
            </p:cNvCxnSpPr>
            <p:nvPr/>
          </p:nvCxnSpPr>
          <p:spPr bwMode="auto">
            <a:xfrm>
              <a:off x="2708932" y="3716338"/>
              <a:ext cx="10468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图片 3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161" y="5354586"/>
              <a:ext cx="468751" cy="360000"/>
            </a:xfrm>
            <a:prstGeom prst="rect">
              <a:avLst/>
            </a:prstGeom>
          </p:spPr>
        </p:pic>
        <p:pic>
          <p:nvPicPr>
            <p:cNvPr id="36" name="图片 3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924" y="5354586"/>
              <a:ext cx="468751" cy="360000"/>
            </a:xfrm>
            <a:prstGeom prst="rect">
              <a:avLst/>
            </a:prstGeom>
          </p:spPr>
        </p:pic>
        <p:pic>
          <p:nvPicPr>
            <p:cNvPr id="37" name="图片 3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072" y="5354586"/>
              <a:ext cx="468751" cy="360000"/>
            </a:xfrm>
            <a:prstGeom prst="rect">
              <a:avLst/>
            </a:prstGeom>
          </p:spPr>
        </p:pic>
        <p:pic>
          <p:nvPicPr>
            <p:cNvPr id="38" name="图片 3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4132" y="5354586"/>
              <a:ext cx="468751" cy="360000"/>
            </a:xfrm>
            <a:prstGeom prst="rect">
              <a:avLst/>
            </a:prstGeom>
          </p:spPr>
        </p:pic>
        <p:pic>
          <p:nvPicPr>
            <p:cNvPr id="39" name="图片 3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513" y="5354586"/>
              <a:ext cx="468751" cy="360000"/>
            </a:xfrm>
            <a:prstGeom prst="rect">
              <a:avLst/>
            </a:prstGeom>
          </p:spPr>
        </p:pic>
        <p:pic>
          <p:nvPicPr>
            <p:cNvPr id="40" name="图片 3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012" y="5354586"/>
              <a:ext cx="468751" cy="360000"/>
            </a:xfrm>
            <a:prstGeom prst="rect">
              <a:avLst/>
            </a:prstGeom>
          </p:spPr>
        </p:pic>
        <p:cxnSp>
          <p:nvCxnSpPr>
            <p:cNvPr id="43" name="直接连接符 42"/>
            <p:cNvCxnSpPr>
              <a:stCxn id="4" idx="3"/>
              <a:endCxn id="5" idx="1"/>
            </p:cNvCxnSpPr>
            <p:nvPr/>
          </p:nvCxnSpPr>
          <p:spPr bwMode="auto">
            <a:xfrm flipV="1">
              <a:off x="4326472" y="3715696"/>
              <a:ext cx="833424" cy="6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接连接符 43"/>
            <p:cNvCxnSpPr>
              <a:stCxn id="5" idx="3"/>
              <a:endCxn id="6" idx="1"/>
            </p:cNvCxnSpPr>
            <p:nvPr/>
          </p:nvCxnSpPr>
          <p:spPr bwMode="auto">
            <a:xfrm>
              <a:off x="5730628" y="3715696"/>
              <a:ext cx="10134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接连接符 48"/>
            <p:cNvCxnSpPr>
              <a:stCxn id="4" idx="1"/>
              <a:endCxn id="7" idx="2"/>
            </p:cNvCxnSpPr>
            <p:nvPr/>
          </p:nvCxnSpPr>
          <p:spPr bwMode="auto">
            <a:xfrm flipV="1">
              <a:off x="3755740" y="2941584"/>
              <a:ext cx="1689522" cy="7747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>
              <a:stCxn id="4" idx="1"/>
              <a:endCxn id="8" idx="0"/>
            </p:cNvCxnSpPr>
            <p:nvPr/>
          </p:nvCxnSpPr>
          <p:spPr bwMode="auto">
            <a:xfrm>
              <a:off x="3755740" y="3716338"/>
              <a:ext cx="1689522" cy="7734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>
              <a:stCxn id="5" idx="1"/>
              <a:endCxn id="9" idx="2"/>
            </p:cNvCxnSpPr>
            <p:nvPr/>
          </p:nvCxnSpPr>
          <p:spPr bwMode="auto">
            <a:xfrm flipV="1">
              <a:off x="5159896" y="2941584"/>
              <a:ext cx="1869542" cy="7741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40" y="3482338"/>
              <a:ext cx="570732" cy="468000"/>
            </a:xfrm>
            <a:prstGeom prst="rect">
              <a:avLst/>
            </a:prstGeom>
          </p:spPr>
        </p:pic>
        <p:cxnSp>
          <p:nvCxnSpPr>
            <p:cNvPr id="63" name="直接连接符 62"/>
            <p:cNvCxnSpPr>
              <a:stCxn id="5" idx="1"/>
              <a:endCxn id="10" idx="0"/>
            </p:cNvCxnSpPr>
            <p:nvPr/>
          </p:nvCxnSpPr>
          <p:spPr bwMode="auto">
            <a:xfrm>
              <a:off x="5159896" y="3715696"/>
              <a:ext cx="1869542" cy="7741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96" y="3481696"/>
              <a:ext cx="570732" cy="468000"/>
            </a:xfrm>
            <a:prstGeom prst="rect">
              <a:avLst/>
            </a:prstGeom>
          </p:spPr>
        </p:pic>
        <p:cxnSp>
          <p:nvCxnSpPr>
            <p:cNvPr id="73" name="直接连接符 72"/>
            <p:cNvCxnSpPr>
              <a:endCxn id="12" idx="2"/>
            </p:cNvCxnSpPr>
            <p:nvPr/>
          </p:nvCxnSpPr>
          <p:spPr bwMode="auto">
            <a:xfrm flipH="1" flipV="1">
              <a:off x="5069537" y="2041496"/>
              <a:ext cx="378391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连接符 75"/>
            <p:cNvCxnSpPr>
              <a:endCxn id="13" idx="2"/>
            </p:cNvCxnSpPr>
            <p:nvPr/>
          </p:nvCxnSpPr>
          <p:spPr bwMode="auto">
            <a:xfrm flipV="1">
              <a:off x="5447928" y="2041496"/>
              <a:ext cx="233677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96" y="2473584"/>
              <a:ext cx="570732" cy="468000"/>
            </a:xfrm>
            <a:prstGeom prst="rect">
              <a:avLst/>
            </a:prstGeom>
          </p:spPr>
        </p:pic>
        <p:cxnSp>
          <p:nvCxnSpPr>
            <p:cNvPr id="79" name="直接连接符 78"/>
            <p:cNvCxnSpPr>
              <a:endCxn id="19" idx="2"/>
            </p:cNvCxnSpPr>
            <p:nvPr/>
          </p:nvCxnSpPr>
          <p:spPr bwMode="auto">
            <a:xfrm flipH="1" flipV="1">
              <a:off x="6473693" y="2041496"/>
              <a:ext cx="558411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直接连接符 81"/>
            <p:cNvCxnSpPr>
              <a:endCxn id="14" idx="2"/>
            </p:cNvCxnSpPr>
            <p:nvPr/>
          </p:nvCxnSpPr>
          <p:spPr bwMode="auto">
            <a:xfrm flipV="1">
              <a:off x="7032104" y="2041496"/>
              <a:ext cx="29654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接连接符 84"/>
            <p:cNvCxnSpPr>
              <a:endCxn id="15" idx="2"/>
            </p:cNvCxnSpPr>
            <p:nvPr/>
          </p:nvCxnSpPr>
          <p:spPr bwMode="auto">
            <a:xfrm flipV="1">
              <a:off x="7068108" y="2041496"/>
              <a:ext cx="581715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接连接符 87"/>
            <p:cNvCxnSpPr>
              <a:endCxn id="16" idx="2"/>
            </p:cNvCxnSpPr>
            <p:nvPr/>
          </p:nvCxnSpPr>
          <p:spPr bwMode="auto">
            <a:xfrm flipV="1">
              <a:off x="7032104" y="2041496"/>
              <a:ext cx="1205785" cy="684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直接连接符 95"/>
            <p:cNvCxnSpPr>
              <a:endCxn id="17" idx="1"/>
            </p:cNvCxnSpPr>
            <p:nvPr/>
          </p:nvCxnSpPr>
          <p:spPr bwMode="auto">
            <a:xfrm flipV="1">
              <a:off x="7068108" y="2456912"/>
              <a:ext cx="935405" cy="25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直接连接符 98"/>
            <p:cNvCxnSpPr>
              <a:endCxn id="18" idx="1"/>
            </p:cNvCxnSpPr>
            <p:nvPr/>
          </p:nvCxnSpPr>
          <p:spPr bwMode="auto">
            <a:xfrm>
              <a:off x="7032104" y="2726254"/>
              <a:ext cx="971409" cy="1846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2473584"/>
              <a:ext cx="570732" cy="468000"/>
            </a:xfrm>
            <a:prstGeom prst="rect">
              <a:avLst/>
            </a:prstGeom>
          </p:spPr>
        </p:pic>
        <p:cxnSp>
          <p:nvCxnSpPr>
            <p:cNvPr id="102" name="直接连接符 101"/>
            <p:cNvCxnSpPr>
              <a:endCxn id="20" idx="1"/>
            </p:cNvCxnSpPr>
            <p:nvPr/>
          </p:nvCxnSpPr>
          <p:spPr bwMode="auto">
            <a:xfrm flipV="1">
              <a:off x="6996100" y="3435677"/>
              <a:ext cx="1007413" cy="2986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接连接符 104"/>
            <p:cNvCxnSpPr>
              <a:endCxn id="21" idx="1"/>
            </p:cNvCxnSpPr>
            <p:nvPr/>
          </p:nvCxnSpPr>
          <p:spPr bwMode="auto">
            <a:xfrm>
              <a:off x="7032104" y="3734366"/>
              <a:ext cx="971409" cy="22603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3481696"/>
              <a:ext cx="570732" cy="468000"/>
            </a:xfrm>
            <a:prstGeom prst="rect">
              <a:avLst/>
            </a:prstGeom>
          </p:spPr>
        </p:pic>
        <p:cxnSp>
          <p:nvCxnSpPr>
            <p:cNvPr id="108" name="直接连接符 107"/>
            <p:cNvCxnSpPr>
              <a:endCxn id="22" idx="1"/>
            </p:cNvCxnSpPr>
            <p:nvPr/>
          </p:nvCxnSpPr>
          <p:spPr bwMode="auto">
            <a:xfrm flipV="1">
              <a:off x="7032104" y="4485131"/>
              <a:ext cx="971409" cy="2573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接连接符 110"/>
            <p:cNvCxnSpPr>
              <a:endCxn id="24" idx="1"/>
            </p:cNvCxnSpPr>
            <p:nvPr/>
          </p:nvCxnSpPr>
          <p:spPr bwMode="auto">
            <a:xfrm>
              <a:off x="7068108" y="4725144"/>
              <a:ext cx="935405" cy="2160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直接连接符 113"/>
            <p:cNvCxnSpPr>
              <a:endCxn id="39" idx="0"/>
            </p:cNvCxnSpPr>
            <p:nvPr/>
          </p:nvCxnSpPr>
          <p:spPr bwMode="auto">
            <a:xfrm>
              <a:off x="7032104" y="4742478"/>
              <a:ext cx="1205785" cy="6121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接连接符 116"/>
            <p:cNvCxnSpPr>
              <a:endCxn id="38" idx="0"/>
            </p:cNvCxnSpPr>
            <p:nvPr/>
          </p:nvCxnSpPr>
          <p:spPr bwMode="auto">
            <a:xfrm>
              <a:off x="6900789" y="4742478"/>
              <a:ext cx="617719" cy="6121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接连接符 119"/>
            <p:cNvCxnSpPr>
              <a:endCxn id="37" idx="0"/>
            </p:cNvCxnSpPr>
            <p:nvPr/>
          </p:nvCxnSpPr>
          <p:spPr bwMode="auto">
            <a:xfrm>
              <a:off x="6948794" y="4742478"/>
              <a:ext cx="29654" cy="6121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接连接符 122"/>
            <p:cNvCxnSpPr>
              <a:endCxn id="40" idx="0"/>
            </p:cNvCxnSpPr>
            <p:nvPr/>
          </p:nvCxnSpPr>
          <p:spPr bwMode="auto">
            <a:xfrm flipH="1">
              <a:off x="6438388" y="4742478"/>
              <a:ext cx="594415" cy="6121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4489808"/>
              <a:ext cx="570732" cy="468000"/>
            </a:xfrm>
            <a:prstGeom prst="rect">
              <a:avLst/>
            </a:prstGeom>
          </p:spPr>
        </p:pic>
        <p:cxnSp>
          <p:nvCxnSpPr>
            <p:cNvPr id="128" name="直接连接符 127"/>
            <p:cNvCxnSpPr>
              <a:endCxn id="35" idx="0"/>
            </p:cNvCxnSpPr>
            <p:nvPr/>
          </p:nvCxnSpPr>
          <p:spPr bwMode="auto">
            <a:xfrm flipH="1">
              <a:off x="5069537" y="4706474"/>
              <a:ext cx="378391" cy="6481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接连接符 132"/>
            <p:cNvCxnSpPr>
              <a:endCxn id="36" idx="0"/>
            </p:cNvCxnSpPr>
            <p:nvPr/>
          </p:nvCxnSpPr>
          <p:spPr bwMode="auto">
            <a:xfrm>
              <a:off x="5412623" y="4706474"/>
              <a:ext cx="233677" cy="6481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96" y="4489808"/>
              <a:ext cx="570732" cy="468000"/>
            </a:xfrm>
            <a:prstGeom prst="rect">
              <a:avLst/>
            </a:prstGeom>
          </p:spPr>
        </p:pic>
        <p:sp>
          <p:nvSpPr>
            <p:cNvPr id="194" name="矩形 193"/>
            <p:cNvSpPr/>
            <p:nvPr/>
          </p:nvSpPr>
          <p:spPr>
            <a:xfrm>
              <a:off x="8364252" y="3266314"/>
              <a:ext cx="72008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3647728" y="391438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SW1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5051884" y="391438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SW2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6672064" y="3914386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SW3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4547828" y="2546234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SW4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6132004" y="2546234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SW5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4547828" y="4555339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SW6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6132004" y="4562458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SW7</a:t>
              </a:r>
            </a:p>
          </p:txBody>
        </p:sp>
        <p:pic>
          <p:nvPicPr>
            <p:cNvPr id="3" name="图片 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556" y="3482338"/>
              <a:ext cx="609376" cy="468000"/>
            </a:xfrm>
            <a:prstGeom prst="rect">
              <a:avLst/>
            </a:prstGeom>
          </p:spPr>
        </p:pic>
        <p:sp>
          <p:nvSpPr>
            <p:cNvPr id="190" name="矩形 189"/>
            <p:cNvSpPr/>
            <p:nvPr/>
          </p:nvSpPr>
          <p:spPr>
            <a:xfrm>
              <a:off x="2027548" y="3914386"/>
              <a:ext cx="72008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ПК1</a:t>
              </a:r>
            </a:p>
          </p:txBody>
        </p:sp>
      </p:grpSp>
      <p:sp>
        <p:nvSpPr>
          <p:cNvPr id="193" name="矩形 192"/>
          <p:cNvSpPr/>
          <p:nvPr/>
        </p:nvSpPr>
        <p:spPr>
          <a:xfrm>
            <a:off x="876839" y="1736812"/>
            <a:ext cx="3204356" cy="5567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</a:t>
            </a:r>
          </a:p>
          <a:p>
            <a:pPr algn="ctr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(несколько широковещательных доменов)</a:t>
            </a: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063612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1779576" y="2983391"/>
            <a:ext cx="1213472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Широковещательный кадр</a:t>
            </a:r>
          </a:p>
        </p:txBody>
      </p:sp>
      <p:cxnSp>
        <p:nvCxnSpPr>
          <p:cNvPr id="107" name="直接连接符 106"/>
          <p:cNvCxnSpPr/>
          <p:nvPr/>
        </p:nvCxnSpPr>
        <p:spPr bwMode="auto">
          <a:xfrm>
            <a:off x="3719736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 bwMode="auto">
          <a:xfrm>
            <a:off x="5102068" y="3663694"/>
            <a:ext cx="54000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 bwMode="auto">
          <a:xfrm flipV="1">
            <a:off x="5102068" y="3159638"/>
            <a:ext cx="489876" cy="216024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 bwMode="auto">
          <a:xfrm>
            <a:off x="5102068" y="4131746"/>
            <a:ext cx="525880" cy="252028"/>
          </a:xfrm>
          <a:prstGeom prst="line">
            <a:avLst/>
          </a:prstGeom>
          <a:ln w="3175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 bwMode="auto">
          <a:xfrm flipV="1">
            <a:off x="6672064" y="3411666"/>
            <a:ext cx="432048" cy="144016"/>
          </a:xfrm>
          <a:prstGeom prst="line">
            <a:avLst/>
          </a:prstGeom>
          <a:ln w="38100">
            <a:solidFill>
              <a:srgbClr val="EC70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占位符 22"/>
          <p:cNvSpPr txBox="1"/>
          <p:nvPr/>
        </p:nvSpPr>
        <p:spPr bwMode="auto">
          <a:xfrm>
            <a:off x="8616281" y="1827384"/>
            <a:ext cx="2964065" cy="30965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</a:rPr>
              <a:t>Технология VLAN изолирует широковещательные домены.</a:t>
            </a:r>
          </a:p>
          <a:p>
            <a:pPr fontAlgn="ctr"/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</a:rPr>
              <a:t>Характеристики:</a:t>
            </a:r>
          </a:p>
          <a:p>
            <a:pPr marL="654050" lvl="1" indent="-346075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Географически независимые.</a:t>
            </a:r>
          </a:p>
          <a:p>
            <a:pPr marL="654050" lvl="1" indent="-346075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Только устройства в одной VLAN могут напрямую взаимодействовать на уровне 2.</a:t>
            </a:r>
          </a:p>
        </p:txBody>
      </p:sp>
    </p:spTree>
    <p:extLst>
      <p:ext uri="{BB962C8B-B14F-4D97-AF65-F5344CB8AC3E}">
        <p14:creationId xmlns:p14="http://schemas.microsoft.com/office/powerpoint/2010/main" val="390710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VLAN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VLAN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конфигурации VLAN</a:t>
            </a:r>
          </a:p>
        </p:txBody>
      </p:sp>
    </p:spTree>
    <p:extLst>
      <p:ext uri="{BB962C8B-B14F-4D97-AF65-F5344CB8AC3E}">
        <p14:creationId xmlns:p14="http://schemas.microsoft.com/office/powerpoint/2010/main" val="357490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占位符 42"/>
          <p:cNvSpPr>
            <a:spLocks noGrp="1"/>
          </p:cNvSpPr>
          <p:nvPr>
            <p:ph type="body" sz="quarter" idx="10"/>
          </p:nvPr>
        </p:nvSpPr>
        <p:spPr>
          <a:xfrm>
            <a:off x="451877" y="4602825"/>
            <a:ext cx="11306175" cy="1319628"/>
          </a:xfrm>
        </p:spPr>
        <p:txBody>
          <a:bodyPr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Коммутаторы 1 и 2 относятся к сети одного предприятия. Для сети планируется развертывание VLAN: VLAN 10 для отдела A и VLAN 20 для отдела B. Сотрудники отделов A и B подключаются к коммутатору 1 и коммутатору 2.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кадр, отправленный с ПК1, достигает коммутатора 2 через канал между ними. </a:t>
            </a:r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обработка </a:t>
            </a:r>
            <a:r>
              <a:rPr lang="en-US" sz="14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реализована, коммутатор 2 не может идентифицировать VLAN, к которой принадлежит кадр, и не сможет определить локальную VLAN, в которую необходимо отправить кадр.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VLAN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243810" y="3039597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403181" y="1436593"/>
            <a:ext cx="3528392" cy="110674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9792197" y="2294802"/>
            <a:ext cx="0" cy="91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7681961" y="3039597"/>
            <a:ext cx="1414736" cy="1353482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66963" y="2315122"/>
            <a:ext cx="0" cy="9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8312054" y="3721208"/>
            <a:ext cx="6284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ПК3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7663655" y="4044373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14549" y="1436593"/>
            <a:ext cx="3528392" cy="1106745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51851" y="3039597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8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>
            <a:stCxn id="25" idx="2"/>
          </p:cNvCxnSpPr>
          <p:nvPr/>
        </p:nvCxnSpPr>
        <p:spPr>
          <a:xfrm flipH="1">
            <a:off x="4095165" y="2324642"/>
            <a:ext cx="0" cy="885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850508" y="3721208"/>
            <a:ext cx="6284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ПК2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714549" y="3039597"/>
            <a:ext cx="1383300" cy="1353482"/>
          </a:xfrm>
          <a:prstGeom prst="roundRect">
            <a:avLst>
              <a:gd name="adj" fmla="val 6186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265053" y="2294802"/>
            <a:ext cx="0" cy="91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10144" y="3721209"/>
            <a:ext cx="628164" cy="29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ПК1</a:t>
            </a:r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2024765" y="1932852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2638308" y="1932852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3251851" y="1932852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737480" y="1529411"/>
            <a:ext cx="1606390" cy="2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Коммутатор 1</a:t>
            </a:r>
          </a:p>
        </p:txBody>
      </p:sp>
      <p:sp>
        <p:nvSpPr>
          <p:cNvPr id="25" name="矩形 24"/>
          <p:cNvSpPr>
            <a:spLocks noChangeAspect="1"/>
          </p:cNvSpPr>
          <p:nvPr/>
        </p:nvSpPr>
        <p:spPr>
          <a:xfrm>
            <a:off x="3865394" y="1932852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矩形 25"/>
          <p:cNvSpPr>
            <a:spLocks noChangeAspect="1"/>
          </p:cNvSpPr>
          <p:nvPr/>
        </p:nvSpPr>
        <p:spPr>
          <a:xfrm>
            <a:off x="4478937" y="1932852"/>
            <a:ext cx="459541" cy="3917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矩形 26"/>
          <p:cNvSpPr>
            <a:spLocks noChangeAspect="1"/>
          </p:cNvSpPr>
          <p:nvPr/>
        </p:nvSpPr>
        <p:spPr>
          <a:xfrm>
            <a:off x="7713397" y="1932852"/>
            <a:ext cx="459541" cy="3917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矩形 27"/>
          <p:cNvSpPr>
            <a:spLocks noChangeAspect="1"/>
          </p:cNvSpPr>
          <p:nvPr/>
        </p:nvSpPr>
        <p:spPr>
          <a:xfrm>
            <a:off x="8326940" y="1932852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矩形 28"/>
          <p:cNvSpPr>
            <a:spLocks noChangeAspect="1"/>
          </p:cNvSpPr>
          <p:nvPr/>
        </p:nvSpPr>
        <p:spPr>
          <a:xfrm>
            <a:off x="8940483" y="1932852"/>
            <a:ext cx="459541" cy="391790"/>
          </a:xfrm>
          <a:prstGeom prst="rect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8383008" y="1495414"/>
            <a:ext cx="1784561" cy="30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Коммутатор 2</a:t>
            </a:r>
          </a:p>
        </p:txBody>
      </p:sp>
      <p:sp>
        <p:nvSpPr>
          <p:cNvPr id="31" name="矩形 30"/>
          <p:cNvSpPr>
            <a:spLocks noChangeAspect="1"/>
          </p:cNvSpPr>
          <p:nvPr/>
        </p:nvSpPr>
        <p:spPr>
          <a:xfrm>
            <a:off x="9554026" y="1932852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>
            <a:off x="10167569" y="1932852"/>
            <a:ext cx="459541" cy="39179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直接连接符 32"/>
          <p:cNvCxnSpPr>
            <a:stCxn id="26" idx="3"/>
            <a:endCxn id="27" idx="1"/>
          </p:cNvCxnSpPr>
          <p:nvPr/>
        </p:nvCxnSpPr>
        <p:spPr>
          <a:xfrm>
            <a:off x="4938478" y="2128747"/>
            <a:ext cx="27749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903594" y="2660729"/>
            <a:ext cx="0" cy="914896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147097" y="3152891"/>
            <a:ext cx="684725" cy="313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</a:t>
            </a: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5026917" y="1936052"/>
            <a:ext cx="2160240" cy="0"/>
          </a:xfrm>
          <a:prstGeom prst="line">
            <a:avLst/>
          </a:prstGeom>
          <a:ln w="38100">
            <a:solidFill>
              <a:srgbClr val="EC706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673287" y="1529411"/>
            <a:ext cx="684725" cy="313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</a:t>
            </a: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124827" y="4044373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3202109" y="4044373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20</a:t>
            </a: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9539405" y="3721208"/>
            <a:ext cx="6281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ПК4</a:t>
            </a: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9654088" y="4044373"/>
            <a:ext cx="984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fontAlgn="ctr"/>
            <a:r>
              <a:rPr lang="ru-RU" sz="15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VLAN 10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713397" y="5960"/>
            <a:ext cx="4032415" cy="312029"/>
            <a:chOff x="8172938" y="5960"/>
            <a:chExt cx="3572874" cy="312029"/>
          </a:xfrm>
        </p:grpSpPr>
        <p:sp>
          <p:nvSpPr>
            <p:cNvPr id="44" name="燕尾形 43"/>
            <p:cNvSpPr/>
            <p:nvPr/>
          </p:nvSpPr>
          <p:spPr bwMode="auto">
            <a:xfrm>
              <a:off x="8172938" y="5960"/>
              <a:ext cx="1227086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45" name="燕尾形 44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46" name="燕尾形 45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  <p:pic>
        <p:nvPicPr>
          <p:cNvPr id="47" name="图片 46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90" y="3169180"/>
            <a:ext cx="609376" cy="468000"/>
          </a:xfrm>
          <a:prstGeom prst="rect">
            <a:avLst/>
          </a:prstGeom>
        </p:spPr>
      </p:pic>
      <p:pic>
        <p:nvPicPr>
          <p:cNvPr id="48" name="图片 47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29" y="3169180"/>
            <a:ext cx="609376" cy="468000"/>
          </a:xfrm>
          <a:prstGeom prst="rect">
            <a:avLst/>
          </a:prstGeom>
        </p:spPr>
      </p:pic>
      <p:pic>
        <p:nvPicPr>
          <p:cNvPr id="49" name="图片 48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560" y="3169180"/>
            <a:ext cx="609376" cy="468000"/>
          </a:xfrm>
          <a:prstGeom prst="rect">
            <a:avLst/>
          </a:prstGeom>
        </p:spPr>
      </p:pic>
      <p:pic>
        <p:nvPicPr>
          <p:cNvPr id="50" name="图片 49" descr="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022" y="3169180"/>
            <a:ext cx="60937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 47"/>
          <p:cNvSpPr/>
          <p:nvPr/>
        </p:nvSpPr>
        <p:spPr>
          <a:xfrm>
            <a:off x="2099556" y="4320900"/>
            <a:ext cx="6295001" cy="1137317"/>
          </a:xfrm>
          <a:custGeom>
            <a:avLst/>
            <a:gdLst>
              <a:gd name="connsiteX0" fmla="*/ 30528 w 6295001"/>
              <a:gd name="connsiteY0" fmla="*/ 513108 h 973996"/>
              <a:gd name="connsiteX1" fmla="*/ 82044 w 6295001"/>
              <a:gd name="connsiteY1" fmla="*/ 30805 h 973996"/>
              <a:gd name="connsiteX2" fmla="*/ 6212387 w 6295001"/>
              <a:gd name="connsiteY2" fmla="*/ 18775 h 973996"/>
              <a:gd name="connsiteX3" fmla="*/ 6251024 w 6295001"/>
              <a:gd name="connsiteY3" fmla="*/ 857886 h 973996"/>
              <a:gd name="connsiteX4" fmla="*/ 5362382 w 6295001"/>
              <a:gd name="connsiteY4" fmla="*/ 835826 h 973996"/>
              <a:gd name="connsiteX5" fmla="*/ 5323745 w 6295001"/>
              <a:gd name="connsiteY5" fmla="*/ 250595 h 973996"/>
              <a:gd name="connsiteX6" fmla="*/ 2219936 w 6295001"/>
              <a:gd name="connsiteY6" fmla="*/ 250595 h 973996"/>
              <a:gd name="connsiteX7" fmla="*/ 2219936 w 6295001"/>
              <a:gd name="connsiteY7" fmla="*/ 920296 h 973996"/>
              <a:gd name="connsiteX8" fmla="*/ 30528 w 6295001"/>
              <a:gd name="connsiteY8" fmla="*/ 920296 h 973996"/>
              <a:gd name="connsiteX9" fmla="*/ 30528 w 6295001"/>
              <a:gd name="connsiteY9" fmla="*/ 513108 h 9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5001" h="973996">
                <a:moveTo>
                  <a:pt x="30528" y="513108"/>
                </a:moveTo>
                <a:cubicBezTo>
                  <a:pt x="69165" y="350825"/>
                  <a:pt x="4771" y="80106"/>
                  <a:pt x="82044" y="30805"/>
                </a:cubicBezTo>
                <a:cubicBezTo>
                  <a:pt x="159317" y="-18496"/>
                  <a:pt x="6150139" y="2253"/>
                  <a:pt x="6212387" y="18775"/>
                </a:cubicBezTo>
                <a:cubicBezTo>
                  <a:pt x="6274635" y="35297"/>
                  <a:pt x="6341176" y="765829"/>
                  <a:pt x="6251024" y="857886"/>
                </a:cubicBezTo>
                <a:cubicBezTo>
                  <a:pt x="6160872" y="949943"/>
                  <a:pt x="5465413" y="881894"/>
                  <a:pt x="5362382" y="835826"/>
                </a:cubicBezTo>
                <a:cubicBezTo>
                  <a:pt x="5259351" y="789758"/>
                  <a:pt x="5396725" y="326075"/>
                  <a:pt x="5323745" y="250595"/>
                </a:cubicBezTo>
                <a:cubicBezTo>
                  <a:pt x="5250765" y="175115"/>
                  <a:pt x="2271451" y="117512"/>
                  <a:pt x="2219936" y="250595"/>
                </a:cubicBezTo>
                <a:cubicBezTo>
                  <a:pt x="2168421" y="383678"/>
                  <a:pt x="2254281" y="817266"/>
                  <a:pt x="2219936" y="920296"/>
                </a:cubicBezTo>
                <a:cubicBezTo>
                  <a:pt x="2185591" y="1023326"/>
                  <a:pt x="99216" y="952072"/>
                  <a:pt x="30528" y="920296"/>
                </a:cubicBezTo>
                <a:cubicBezTo>
                  <a:pt x="-38160" y="888520"/>
                  <a:pt x="30528" y="564623"/>
                  <a:pt x="30528" y="513108"/>
                </a:cubicBezTo>
                <a:close/>
              </a:path>
            </a:pathLst>
          </a:custGeom>
          <a:solidFill>
            <a:srgbClr val="F4FBFE"/>
          </a:solidFill>
          <a:ln w="9525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4495194" y="4656490"/>
            <a:ext cx="2639106" cy="801728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ts val="2200"/>
              </a:lnSpc>
            </a:pPr>
            <a:endParaRPr lang="ru-RU" altLang="zh-CN" sz="1600" dirty="0">
              <a:solidFill>
                <a:schemeClr val="accent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17" name="文本占位符 116"/>
          <p:cNvSpPr>
            <a:spLocks noGrp="1"/>
          </p:cNvSpPr>
          <p:nvPr>
            <p:ph type="body" sz="quarter" idx="10"/>
          </p:nvPr>
        </p:nvSpPr>
        <p:spPr>
          <a:xfrm>
            <a:off x="1011236" y="1011447"/>
            <a:ext cx="10943341" cy="4680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коммутатор идентифицирует VLAN, к которой принадлежит полученный кадр?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Тег VLAN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2360500" y="2456892"/>
            <a:ext cx="5796644" cy="2700300"/>
            <a:chOff x="3107668" y="2240868"/>
            <a:chExt cx="5796644" cy="2700300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692" y="3266318"/>
              <a:ext cx="658537" cy="540000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751" y="3266318"/>
              <a:ext cx="658537" cy="540000"/>
            </a:xfrm>
            <a:prstGeom prst="rect">
              <a:avLst/>
            </a:prstGeom>
          </p:spPr>
        </p:pic>
        <p:cxnSp>
          <p:nvCxnSpPr>
            <p:cNvPr id="63" name="直接连接符 62"/>
            <p:cNvCxnSpPr>
              <a:stCxn id="54" idx="3"/>
              <a:endCxn id="60" idx="1"/>
            </p:cNvCxnSpPr>
            <p:nvPr/>
          </p:nvCxnSpPr>
          <p:spPr bwMode="auto">
            <a:xfrm>
              <a:off x="4738313" y="2510868"/>
              <a:ext cx="253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65"/>
            <p:cNvCxnSpPr>
              <a:stCxn id="56" idx="0"/>
            </p:cNvCxnSpPr>
            <p:nvPr/>
          </p:nvCxnSpPr>
          <p:spPr bwMode="auto">
            <a:xfrm flipV="1">
              <a:off x="3652961" y="2528900"/>
              <a:ext cx="750851" cy="7374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接连接符 69"/>
            <p:cNvCxnSpPr>
              <a:endCxn id="57" idx="0"/>
            </p:cNvCxnSpPr>
            <p:nvPr/>
          </p:nvCxnSpPr>
          <p:spPr bwMode="auto">
            <a:xfrm>
              <a:off x="4403812" y="2528900"/>
              <a:ext cx="761317" cy="7374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直接连接符 72"/>
            <p:cNvCxnSpPr>
              <a:stCxn id="61" idx="0"/>
            </p:cNvCxnSpPr>
            <p:nvPr/>
          </p:nvCxnSpPr>
          <p:spPr bwMode="auto">
            <a:xfrm flipV="1">
              <a:off x="6846852" y="2528900"/>
              <a:ext cx="745618" cy="7374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73"/>
            <p:cNvCxnSpPr>
              <a:endCxn id="62" idx="0"/>
            </p:cNvCxnSpPr>
            <p:nvPr/>
          </p:nvCxnSpPr>
          <p:spPr bwMode="auto">
            <a:xfrm>
              <a:off x="7592470" y="2528900"/>
              <a:ext cx="766550" cy="7374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67" y="2240868"/>
              <a:ext cx="658537" cy="54000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6" y="2240868"/>
              <a:ext cx="658537" cy="540000"/>
            </a:xfrm>
            <a:prstGeom prst="rect">
              <a:avLst/>
            </a:prstGeom>
          </p:spPr>
        </p:pic>
        <p:pic>
          <p:nvPicPr>
            <p:cNvPr id="79" name="图片 7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7668" y="4473168"/>
              <a:ext cx="609376" cy="468000"/>
            </a:xfrm>
            <a:prstGeom prst="rect">
              <a:avLst/>
            </a:prstGeom>
          </p:spPr>
        </p:pic>
        <p:pic>
          <p:nvPicPr>
            <p:cNvPr id="80" name="图片 79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796" y="4473168"/>
              <a:ext cx="609376" cy="468000"/>
            </a:xfrm>
            <a:prstGeom prst="rect">
              <a:avLst/>
            </a:prstGeom>
          </p:spPr>
        </p:pic>
        <p:pic>
          <p:nvPicPr>
            <p:cNvPr id="81" name="图片 80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2608" y="4473168"/>
              <a:ext cx="609376" cy="468000"/>
            </a:xfrm>
            <a:prstGeom prst="rect">
              <a:avLst/>
            </a:prstGeom>
          </p:spPr>
        </p:pic>
        <p:pic>
          <p:nvPicPr>
            <p:cNvPr id="83" name="图片 82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4936" y="4473168"/>
              <a:ext cx="609376" cy="468000"/>
            </a:xfrm>
            <a:prstGeom prst="rect">
              <a:avLst/>
            </a:prstGeom>
          </p:spPr>
        </p:pic>
        <p:cxnSp>
          <p:nvCxnSpPr>
            <p:cNvPr id="84" name="直接连接符 83"/>
            <p:cNvCxnSpPr>
              <a:stCxn id="79" idx="0"/>
              <a:endCxn id="56" idx="2"/>
            </p:cNvCxnSpPr>
            <p:nvPr/>
          </p:nvCxnSpPr>
          <p:spPr bwMode="auto">
            <a:xfrm flipV="1">
              <a:off x="3412356" y="3806318"/>
              <a:ext cx="240605" cy="6668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接连接符 87"/>
            <p:cNvCxnSpPr>
              <a:stCxn id="80" idx="0"/>
            </p:cNvCxnSpPr>
            <p:nvPr/>
          </p:nvCxnSpPr>
          <p:spPr bwMode="auto">
            <a:xfrm flipV="1">
              <a:off x="4564484" y="3645076"/>
              <a:ext cx="559408" cy="8280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>
              <a:stCxn id="81" idx="0"/>
            </p:cNvCxnSpPr>
            <p:nvPr/>
          </p:nvCxnSpPr>
          <p:spPr bwMode="auto">
            <a:xfrm flipH="1" flipV="1">
              <a:off x="5123892" y="3609072"/>
              <a:ext cx="523404" cy="8640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5" name="图片 94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9996" y="4473168"/>
              <a:ext cx="609376" cy="468000"/>
            </a:xfrm>
            <a:prstGeom prst="rect">
              <a:avLst/>
            </a:prstGeom>
          </p:spPr>
        </p:pic>
        <p:pic>
          <p:nvPicPr>
            <p:cNvPr id="96" name="图片 9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6804" y="4473168"/>
              <a:ext cx="609376" cy="468000"/>
            </a:xfrm>
            <a:prstGeom prst="rect">
              <a:avLst/>
            </a:prstGeom>
          </p:spPr>
        </p:pic>
        <p:cxnSp>
          <p:nvCxnSpPr>
            <p:cNvPr id="97" name="直接连接符 96"/>
            <p:cNvCxnSpPr>
              <a:stCxn id="95" idx="0"/>
            </p:cNvCxnSpPr>
            <p:nvPr/>
          </p:nvCxnSpPr>
          <p:spPr bwMode="auto">
            <a:xfrm flipV="1">
              <a:off x="6364684" y="3645076"/>
              <a:ext cx="487400" cy="8280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接连接符 97"/>
            <p:cNvCxnSpPr>
              <a:stCxn id="96" idx="0"/>
            </p:cNvCxnSpPr>
            <p:nvPr/>
          </p:nvCxnSpPr>
          <p:spPr bwMode="auto">
            <a:xfrm flipH="1" flipV="1">
              <a:off x="6852084" y="3645076"/>
              <a:ext cx="559408" cy="8280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860" y="3266318"/>
              <a:ext cx="658537" cy="540000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83" y="3266318"/>
              <a:ext cx="658537" cy="540000"/>
            </a:xfrm>
            <a:prstGeom prst="rect">
              <a:avLst/>
            </a:prstGeom>
          </p:spPr>
        </p:pic>
        <p:cxnSp>
          <p:nvCxnSpPr>
            <p:cNvPr id="99" name="直接连接符 98"/>
            <p:cNvCxnSpPr>
              <a:stCxn id="83" idx="0"/>
              <a:endCxn id="62" idx="2"/>
            </p:cNvCxnSpPr>
            <p:nvPr/>
          </p:nvCxnSpPr>
          <p:spPr bwMode="auto">
            <a:xfrm flipH="1" flipV="1">
              <a:off x="8359020" y="3806318"/>
              <a:ext cx="240604" cy="6668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矩形 110"/>
          <p:cNvSpPr/>
          <p:nvPr/>
        </p:nvSpPr>
        <p:spPr>
          <a:xfrm>
            <a:off x="5672868" y="5168225"/>
            <a:ext cx="90010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10</a:t>
            </a:r>
          </a:p>
        </p:txBody>
      </p:sp>
      <p:sp>
        <p:nvSpPr>
          <p:cNvPr id="113" name="矩形 112"/>
          <p:cNvSpPr/>
          <p:nvPr/>
        </p:nvSpPr>
        <p:spPr>
          <a:xfrm>
            <a:off x="2756544" y="5168225"/>
            <a:ext cx="93610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VLAN 20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81147" y="1972209"/>
            <a:ext cx="1946262" cy="849136"/>
            <a:chOff x="2370532" y="5193196"/>
            <a:chExt cx="1875973" cy="849136"/>
          </a:xfrm>
          <a:solidFill>
            <a:srgbClr val="F4FBFE"/>
          </a:solidFill>
        </p:grpSpPr>
        <p:sp>
          <p:nvSpPr>
            <p:cNvPr id="40" name="圆角矩形标注 39"/>
            <p:cNvSpPr/>
            <p:nvPr/>
          </p:nvSpPr>
          <p:spPr>
            <a:xfrm>
              <a:off x="2370532" y="5193196"/>
              <a:ext cx="1867670" cy="737418"/>
            </a:xfrm>
            <a:prstGeom prst="wedgeRoundRectCallout">
              <a:avLst>
                <a:gd name="adj1" fmla="val 64833"/>
                <a:gd name="adj2" fmla="val 44914"/>
                <a:gd name="adj3" fmla="val 16667"/>
              </a:avLst>
            </a:prstGeom>
            <a:grpFill/>
            <a:ln w="9525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 bwMode="auto">
            <a:xfrm>
              <a:off x="2378911" y="5202720"/>
              <a:ext cx="1867594" cy="8396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defTabSz="1001649" eaLnBrk="0" fontAlgn="ctr" hangingPunct="0"/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К какой VLAN принадлежит полученный кадр?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44317" y="2841164"/>
            <a:ext cx="317460" cy="267228"/>
            <a:chOff x="1127448" y="2012660"/>
            <a:chExt cx="720080" cy="307777"/>
          </a:xfrm>
        </p:grpSpPr>
        <p:sp>
          <p:nvSpPr>
            <p:cNvPr id="51" name="矩形 50"/>
            <p:cNvSpPr/>
            <p:nvPr/>
          </p:nvSpPr>
          <p:spPr bwMode="gray">
            <a:xfrm>
              <a:off x="1343472" y="2060848"/>
              <a:ext cx="288000" cy="252028"/>
            </a:xfrm>
            <a:prstGeom prst="rect">
              <a:avLst/>
            </a:prstGeom>
            <a:solidFill>
              <a:srgbClr val="1AABE2"/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gray">
            <a:xfrm>
              <a:off x="1127448" y="2012660"/>
              <a:ext cx="720080" cy="307777"/>
            </a:xfrm>
            <a:prstGeom prst="rect">
              <a:avLst/>
            </a:prstGeom>
            <a:solidFill>
              <a:srgbClr val="1AABE2"/>
            </a:solidFill>
            <a:ln w="12700" cap="flat" cmpd="sng" algn="ctr">
              <a:solidFill>
                <a:srgbClr val="1AABE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6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53" name="圆角矩形 75"/>
          <p:cNvSpPr/>
          <p:nvPr/>
        </p:nvSpPr>
        <p:spPr>
          <a:xfrm>
            <a:off x="8570612" y="2396362"/>
            <a:ext cx="3092000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Тег VLAN</a:t>
            </a:r>
          </a:p>
        </p:txBody>
      </p:sp>
      <p:sp>
        <p:nvSpPr>
          <p:cNvPr id="55" name="圆角矩形 75"/>
          <p:cNvSpPr/>
          <p:nvPr/>
        </p:nvSpPr>
        <p:spPr>
          <a:xfrm>
            <a:off x="8570612" y="2827866"/>
            <a:ext cx="3092000" cy="2465805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font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IEEE 802.1Q определяет 4-байтный тег VLAN для кадров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позволяет коммутаторам идентифицировать VLAN, к которым принадлежат принимаемые кадры.</a:t>
            </a:r>
          </a:p>
          <a:p>
            <a:pPr marL="177800" indent="-177800" algn="just" font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 rot="10800000">
            <a:off x="1892521" y="2900660"/>
            <a:ext cx="321775" cy="216024"/>
            <a:chOff x="7383369" y="3528374"/>
            <a:chExt cx="321775" cy="216024"/>
          </a:xfrm>
        </p:grpSpPr>
        <p:sp>
          <p:nvSpPr>
            <p:cNvPr id="77" name="同侧圆角矩形 76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等腰三角形 77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2334799" y="4497745"/>
            <a:ext cx="321775" cy="216024"/>
            <a:chOff x="7383369" y="3528374"/>
            <a:chExt cx="321775" cy="216024"/>
          </a:xfrm>
          <a:solidFill>
            <a:srgbClr val="FFD17D"/>
          </a:solidFill>
        </p:grpSpPr>
        <p:sp>
          <p:nvSpPr>
            <p:cNvPr id="85" name="同侧圆角矩形 84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52456" y="5960"/>
            <a:ext cx="3893356" cy="312029"/>
            <a:chOff x="7852456" y="5960"/>
            <a:chExt cx="3893356" cy="312029"/>
          </a:xfrm>
        </p:grpSpPr>
        <p:sp>
          <p:nvSpPr>
            <p:cNvPr id="50" name="燕尾形 49"/>
            <p:cNvSpPr/>
            <p:nvPr/>
          </p:nvSpPr>
          <p:spPr bwMode="auto">
            <a:xfrm>
              <a:off x="7852456" y="5960"/>
              <a:ext cx="1547568" cy="312029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Идентификация VLAN</a:t>
              </a:r>
            </a:p>
          </p:txBody>
        </p:sp>
        <p:sp>
          <p:nvSpPr>
            <p:cNvPr id="59" name="燕尾形 58"/>
            <p:cNvSpPr/>
            <p:nvPr/>
          </p:nvSpPr>
          <p:spPr bwMode="auto">
            <a:xfrm>
              <a:off x="9282915" y="5960"/>
              <a:ext cx="1212006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Назначение VLAN</a:t>
              </a:r>
            </a:p>
          </p:txBody>
        </p:sp>
        <p:sp>
          <p:nvSpPr>
            <p:cNvPr id="64" name="燕尾形 63"/>
            <p:cNvSpPr/>
            <p:nvPr/>
          </p:nvSpPr>
          <p:spPr bwMode="auto">
            <a:xfrm>
              <a:off x="10377812" y="5960"/>
              <a:ext cx="1368000" cy="31202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Обработка кадров VLAN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92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3.15"/>
  <p:tag name="AS_TITLE" val="Aspose.Slides for .NET 4.0"/>
  <p:tag name="AS_VERSION" val="19.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41394D-3357-4014-83F9-379852C8A514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75f1e55-3009-46d8-9566-5d569a2b3a98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F23BD7-6DFE-4875-982F-A7E455EAE284}">
  <ds:schemaRefs/>
</ds:datastoreItem>
</file>

<file path=customXml/itemProps3.xml><?xml version="1.0" encoding="utf-8"?>
<ds:datastoreItem xmlns:ds="http://schemas.openxmlformats.org/officeDocument/2006/customXml" ds:itemID="{3EE49391-677C-4606-8FD6-E69937A9A79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8565</Words>
  <Application>Microsoft Office PowerPoint</Application>
  <PresentationFormat>Widescreen</PresentationFormat>
  <Paragraphs>1231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方正兰亭黑简体</vt:lpstr>
      <vt:lpstr>Courier New</vt:lpstr>
      <vt:lpstr>Huawei Sans</vt:lpstr>
      <vt:lpstr>Wingdings</vt:lpstr>
      <vt:lpstr>Arial</vt:lpstr>
      <vt:lpstr>微软雅黑</vt:lpstr>
      <vt:lpstr>宋体</vt:lpstr>
      <vt:lpstr>1_自定义设计方案</vt:lpstr>
      <vt:lpstr>Принципы и конфигурация VLAN</vt:lpstr>
      <vt:lpstr>PowerPoint Presentation</vt:lpstr>
      <vt:lpstr>PowerPoint Presentation</vt:lpstr>
      <vt:lpstr>PowerPoint Presentation</vt:lpstr>
      <vt:lpstr>Проблемы традиционной сети Ethernet</vt:lpstr>
      <vt:lpstr>VLAN</vt:lpstr>
      <vt:lpstr>PowerPoint Presentation</vt:lpstr>
      <vt:lpstr>Внедрение VLAN</vt:lpstr>
      <vt:lpstr>Тег VLAN</vt:lpstr>
      <vt:lpstr>Кадр VLAN</vt:lpstr>
      <vt:lpstr>PowerPoint Presentation</vt:lpstr>
      <vt:lpstr>Внедрение VLAN</vt:lpstr>
      <vt:lpstr>Методы назначения VLAN</vt:lpstr>
      <vt:lpstr>PowerPoint Presentation</vt:lpstr>
      <vt:lpstr>Назначение VLAN на основе интерфейса</vt:lpstr>
      <vt:lpstr>Назначение VLAN на основе MAC-адресов</vt:lpstr>
      <vt:lpstr>Типы интерфейсов Ethernet уровня 2</vt:lpstr>
      <vt:lpstr>Интерфейс в режиме доступа</vt:lpstr>
      <vt:lpstr>Интерфейс в режиме транка</vt:lpstr>
      <vt:lpstr>PowerPoint Presentation</vt:lpstr>
      <vt:lpstr>Пример обработки кадров на портах, работающих в режиме доступа и транка</vt:lpstr>
      <vt:lpstr>Гибридный интерфейс</vt:lpstr>
      <vt:lpstr>PowerPoint Presentation</vt:lpstr>
      <vt:lpstr>Пример обработки кадров на гибридных портах</vt:lpstr>
      <vt:lpstr>Краткое описание работы разных типов интерфейсов VLAN</vt:lpstr>
      <vt:lpstr>PowerPoint Presentation</vt:lpstr>
      <vt:lpstr>Планирование VLAN</vt:lpstr>
      <vt:lpstr>Назначение VLAN на основе интерфейсов</vt:lpstr>
      <vt:lpstr>Назначение VLAN на основе MAC-адресов</vt:lpstr>
      <vt:lpstr>PowerPoint Presentation</vt:lpstr>
      <vt:lpstr>Основные команды конфигурации VLAN</vt:lpstr>
      <vt:lpstr>Основные команды конфигурации интерфейса в режиме доступа</vt:lpstr>
      <vt:lpstr>Основные команды конфигурации интерфейса магистрального канала</vt:lpstr>
      <vt:lpstr>Основные команды конфигурации гибридного режима работы интерфейса</vt:lpstr>
      <vt:lpstr>Пример 1: конфигурация назначения VLAN на основе интерфейса</vt:lpstr>
      <vt:lpstr>Создание VLAN</vt:lpstr>
      <vt:lpstr>Конфигурация интерфейсов, работающих в режиме  доступа транка</vt:lpstr>
      <vt:lpstr>Проверка конфигурации</vt:lpstr>
      <vt:lpstr>Пример 2: конфигурация назначения VLAN на основе интерфейса</vt:lpstr>
      <vt:lpstr>Конфигурация гибридных интерфейсов (1)</vt:lpstr>
      <vt:lpstr>Конфигурация гибридных интерфейсов (2)</vt:lpstr>
      <vt:lpstr>Проверка конфигурации</vt:lpstr>
      <vt:lpstr>Основные команды назначения VLAN на основе MAC-адресов</vt:lpstr>
      <vt:lpstr>Пример конфигурации назначения VLAN на основе MAC-адресов</vt:lpstr>
      <vt:lpstr>Создание VLAN и связывание MAC-адресов с VLAN</vt:lpstr>
      <vt:lpstr>Добавление интерфейсов в VLAN и включение назначения VLAN на основе MAC-адресов</vt:lpstr>
      <vt:lpstr>Проверка конфигурации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Bulinov Angrik</cp:lastModifiedBy>
  <cp:revision>241</cp:revision>
  <dcterms:created xsi:type="dcterms:W3CDTF">2018-11-29T10:16:29Z</dcterms:created>
  <dcterms:modified xsi:type="dcterms:W3CDTF">2021-05-27T09:31:00Z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(3)YrZo45OhLR/b3p75Z6gyVc8DeWktiRaW+d1F7h6QBsRTSrXiHUAt/pfYV6rkq809QgzYgN1I
yjBzP6np0eBBLeZMv8fW2YyT9dNxFS9eaRHDuRQFshr33nxxo2RGfAi8NXVWsRZKqBdlmkp4
D8yVkK3386Fa7lPXiDTN/SrEFt5VSe6IaiqxeRM3hCqLIUPZuB3LuF1pmtITj3y7d9o118np
L+dilKe+r4Dyyys929</vt:lpwstr>
  </property>
  <property fmtid="{D5CDD505-2E9C-101B-9397-08002B2CF9AE}" pid="3" name="_2015_ms_pID_7253431">
    <vt:lpwstr>X3KV8PkopOpS34o/MneNMctt6ewF0ixoIIpJnUvTe3aCq01UKqMXlI
yStz4gKrbLiIQy9Ti18B9HibzqnNyzgOnARRfzQhDBKPfdr0tRWITVc3pV3NSiLWPJc2dhX+
zEEICaujI4Q3xNcBG6Nra/I1qoJX9o68Qeg3whNBFlRhr2ua8bYHAjrScXXsY3A2cE63e4i1
hdqr1N0G/jVGH9lCWQCWIyXfTrPE0A8ryRR7</vt:lpwstr>
  </property>
  <property fmtid="{D5CDD505-2E9C-101B-9397-08002B2CF9AE}" pid="4" name="_2015_ms_pID_7253432">
    <vt:lpwstr>eA==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1621838473</vt:lpwstr>
  </property>
</Properties>
</file>