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841" r:id="rId4"/>
  </p:sldMasterIdLst>
  <p:notesMasterIdLst>
    <p:notesMasterId r:id="rId44"/>
  </p:notesMasterIdLst>
  <p:handoutMasterIdLst>
    <p:handoutMasterId r:id="rId45"/>
  </p:handoutMasterIdLst>
  <p:sldIdLst>
    <p:sldId id="29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94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12192000" cy="6858000"/>
  <p:notesSz cx="6797675" cy="9926638"/>
  <p:embeddedFontLst>
    <p:embeddedFont>
      <p:font typeface="微软雅黑" panose="020B0503020204020204" pitchFamily="34" charset="-122"/>
      <p:regular r:id="rId46"/>
      <p:bold r:id="rId47"/>
    </p:embeddedFont>
    <p:embeddedFont>
      <p:font typeface="方正兰亭黑简体" panose="02010600030101010101" charset="-122"/>
      <p:regular r:id="rId48"/>
    </p:embeddedFont>
    <p:embeddedFont>
      <p:font typeface="MS PGothic" panose="020B0600070205080204" pitchFamily="34" charset="-128"/>
      <p:regular r:id="rId49"/>
    </p:embeddedFont>
    <p:embeddedFont>
      <p:font typeface="Huawei Sans" panose="020B0604020202020204" pitchFamily="34" charset="0"/>
      <p:regular r:id="rId50"/>
      <p:bold r:id="rId51"/>
    </p:embeddedFont>
  </p:embeddedFontLst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7D"/>
    <a:srgbClr val="FFFFCC"/>
    <a:srgbClr val="FFFFFF"/>
    <a:srgbClr val="151515"/>
    <a:srgbClr val="C7000B"/>
    <a:srgbClr val="575756"/>
    <a:srgbClr val="DD4654"/>
    <a:srgbClr val="F3D2D5"/>
    <a:srgbClr val="E6A8AD"/>
    <a:srgbClr val="E57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99" autoAdjust="0"/>
  </p:normalViewPr>
  <p:slideViewPr>
    <p:cSldViewPr snapToGrid="0" snapToObjects="1">
      <p:cViewPr varScale="1">
        <p:scale>
          <a:sx n="73" d="100"/>
          <a:sy n="73" d="100"/>
        </p:scale>
        <p:origin x="998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2442" y="-1374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3.fntdata"/><Relationship Id="rId8" Type="http://schemas.openxmlformats.org/officeDocument/2006/relationships/slide" Target="slides/slide4.xml"/><Relationship Id="rId51" Type="http://schemas.openxmlformats.org/officeDocument/2006/relationships/font" Target="fonts/font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08-Mar-21</a:t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886" userDrawn="1">
          <p15:clr>
            <a:srgbClr val="F26B43"/>
          </p15:clr>
        </p15:guide>
        <p15:guide id="3" orient="horz" pos="482" userDrawn="1">
          <p15:clr>
            <a:srgbClr val="F26B43"/>
          </p15:clr>
        </p15:guide>
        <p15:guide id="4" orient="horz" pos="2591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4021" userDrawn="1">
          <p15:clr>
            <a:srgbClr val="F26B43"/>
          </p15:clr>
        </p15:guide>
        <p15:guide id="7" pos="279" userDrawn="1">
          <p15:clr>
            <a:srgbClr val="F26B43"/>
          </p15:clr>
        </p15:guide>
        <p15:guide id="8" pos="21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250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Поскольку сети быстро расширяются, а приложения становятся более разнообразными, сетевые администраторы сталкиваются со следующими проблемами:</a:t>
            </a:r>
          </a:p>
          <a:p>
            <a:pPr lvl="1"/>
            <a:r>
              <a:rPr lang="ru-RU" sz="900" dirty="0"/>
              <a:t>быстрый рост количества сетевых устройств </a:t>
            </a:r>
            <a:r>
              <a:rPr lang="ru-RU" sz="900" dirty="0" smtClean="0"/>
              <a:t>увеличивает нагрузку </a:t>
            </a:r>
            <a:r>
              <a:rPr lang="ru-RU" sz="900" dirty="0"/>
              <a:t>на сетевых администраторов. Кроме того, зоны покрытия сети постоянно расширяются, что затрудняет мониторинг и обнаружение неисправностей сетевых устройств в реальном времени.</a:t>
            </a:r>
          </a:p>
          <a:p>
            <a:pPr lvl="1"/>
            <a:r>
              <a:rPr lang="ru-RU" sz="900" dirty="0" smtClean="0"/>
              <a:t>сетевые </a:t>
            </a:r>
            <a:r>
              <a:rPr lang="ru-RU" sz="900" dirty="0"/>
              <a:t>устройства и интерфейсы управления (например, интерфейсы командной строки), предоставляемые разными поставщиками, отличаются друг от друга, что усложняет управление сетью.</a:t>
            </a:r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78703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Три версии SNMP: SNMPv1, SNMPv2c и SNMPv3.</a:t>
            </a:r>
          </a:p>
          <a:p>
            <a:pPr lvl="1"/>
            <a:r>
              <a:rPr lang="ru-RU" sz="900" dirty="0"/>
              <a:t>В мае 1990 года RFC 1157 определил первую версию SNMP: SNMPv1. RFC 1157 обеспечивает систематический метод мониторинга и управления сетями. SNMPv1 реализует аутентификацию на основе имени сообщества, но не обеспечивает высокий уровень безопасности. Кроме того, в пакетах SNMPv1 передается только несколько кодов ошибок.</a:t>
            </a:r>
          </a:p>
          <a:p>
            <a:pPr lvl="1"/>
            <a:r>
              <a:rPr lang="ru-RU" sz="900" dirty="0"/>
              <a:t>В 1996 году Инженерная группа Интернета (IETF) выпустила RFC 1901, в котором определен протокол SNMPv2c. SNMPv2c обеспечивает усовершенствование стандартных кодов ошибок, типов данных (</a:t>
            </a:r>
            <a:r>
              <a:rPr lang="ru-RU" sz="900" dirty="0" err="1"/>
              <a:t>Counter</a:t>
            </a:r>
            <a:r>
              <a:rPr lang="ru-RU" sz="900" dirty="0"/>
              <a:t> 64 и </a:t>
            </a:r>
            <a:r>
              <a:rPr lang="ru-RU" sz="900" dirty="0" err="1"/>
              <a:t>Counter</a:t>
            </a:r>
            <a:r>
              <a:rPr lang="ru-RU" sz="900" dirty="0"/>
              <a:t> 32) и операций, включая </a:t>
            </a:r>
            <a:r>
              <a:rPr lang="ru-RU" sz="900" dirty="0" err="1"/>
              <a:t>GetBulk</a:t>
            </a:r>
            <a:r>
              <a:rPr lang="ru-RU" sz="900" dirty="0"/>
              <a:t> и </a:t>
            </a:r>
            <a:r>
              <a:rPr lang="ru-RU" sz="900" dirty="0" err="1"/>
              <a:t>Inform</a:t>
            </a:r>
            <a:r>
              <a:rPr lang="ru-RU" sz="900" dirty="0"/>
              <a:t>. </a:t>
            </a:r>
          </a:p>
          <a:p>
            <a:pPr lvl="1"/>
            <a:r>
              <a:rPr lang="ru-RU" sz="900" dirty="0"/>
              <a:t>Однако уровень безопасности SNMPv2c по-прежнему остается низким, поэтому IETF разрабатывает протокол SNMPv3. SNMPv3 обеспечивает шифрование и аутентификацию на основе модуля безопасности пользователя (USM), а также модель управления доступом на основе представления (VACM</a:t>
            </a:r>
            <a:r>
              <a:rPr lang="ru-RU" sz="900" dirty="0" smtClean="0"/>
              <a:t>).</a:t>
            </a:r>
            <a:endParaRPr lang="ru-RU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03175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NMS — это независимое устройство, на котором выполняются программы управления сетью. Программы управления сетью предоставляют сетевым администраторам по меньшей мере один интерфейс «человек-машина» для выполнения операций управления сетью. Взаимодействие с веб-страницей — это обычный режим взаимодействия человека с машиной. То есть сетевой администратор использует терминал с монитором для доступа к веб-странице, предоставляемой NMS, по протоколам HTTP/HTTPS.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125804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8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MIB определяется независимо от протокола управления сетью. Поставщики устройств могут интегрировать программное обеспечение агента SNMP в свои продукты (например, маршрутизаторы), но они должны гарантировать, что </a:t>
            </a:r>
            <a:r>
              <a:rPr lang="ru-RU" sz="900" dirty="0" smtClean="0"/>
              <a:t>после определения новых MIB такое </a:t>
            </a:r>
            <a:r>
              <a:rPr lang="ru-RU" sz="900" dirty="0"/>
              <a:t>программное обеспечение </a:t>
            </a:r>
            <a:r>
              <a:rPr lang="ru-RU" sz="900" dirty="0" smtClean="0"/>
              <a:t>будет отвечать соответствующим стандартам. </a:t>
            </a:r>
            <a:r>
              <a:rPr lang="ru-RU" sz="900" dirty="0"/>
              <a:t>Для управления маршрутизаторами, содержащими MIB разных версий, можно использовать одно и то же программное обеспечение управления сетью. </a:t>
            </a:r>
            <a:r>
              <a:rPr lang="ru-RU" sz="900" dirty="0" smtClean="0"/>
              <a:t>Но </a:t>
            </a:r>
            <a:r>
              <a:rPr lang="ru-RU" sz="900" dirty="0"/>
              <a:t>программное обеспечение управления сетью не может управлять маршрутизатором, который не поддерживает функцию MIB.</a:t>
            </a:r>
          </a:p>
          <a:p>
            <a:r>
              <a:rPr lang="ru-RU" sz="900" dirty="0"/>
              <a:t>Существуют публичные MIB и частные MIB.</a:t>
            </a:r>
          </a:p>
          <a:p>
            <a:pPr lvl="1"/>
            <a:r>
              <a:rPr lang="ru-RU" sz="900" dirty="0"/>
              <a:t>Публичные MIB: определены RFC и используются для разработки структуры общедоступных протоколов и стандартизации интерфейсов. Большинство поставщиков должны предоставлять SNMP-интерфейсы в соответствии со спецификациями, определенными в RFC.</a:t>
            </a:r>
          </a:p>
          <a:p>
            <a:pPr lvl="1"/>
            <a:r>
              <a:rPr lang="ru-RU" sz="900" dirty="0"/>
              <a:t>Частные MIB: являются дополнением к публичным MIB. Некоторые предприятия нуждаются в разработке частных протоколов или специальных функций. Частные MIB и запускают SNMP-интерфейс для управления такими протоколами или функциями. Они также помогают NMS, предоставленной третьей стороной, управлять устройствами. Например, объект MIB Huawei — 1.3.6.1.4.1.2011</a:t>
            </a:r>
            <a:r>
              <a:rPr lang="ru-RU" sz="900" dirty="0" smtClean="0"/>
              <a:t>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967776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Максимальные права доступа объекта MIB указывают операции, которые NMS может выполнять на устройстве через объект MIB.</a:t>
            </a:r>
          </a:p>
          <a:p>
            <a:pPr lvl="1"/>
            <a:r>
              <a:rPr lang="ru-RU" sz="900" dirty="0" err="1"/>
              <a:t>not-accessible</a:t>
            </a:r>
            <a:r>
              <a:rPr lang="ru-RU" sz="900" dirty="0"/>
              <a:t>: </a:t>
            </a:r>
            <a:r>
              <a:rPr lang="ru-RU" sz="900" dirty="0" smtClean="0"/>
              <a:t>операции </a:t>
            </a:r>
            <a:r>
              <a:rPr lang="ru-RU" sz="900" dirty="0"/>
              <a:t>не могут быть выполнены.</a:t>
            </a:r>
          </a:p>
          <a:p>
            <a:pPr lvl="1"/>
            <a:r>
              <a:rPr lang="ru-RU" sz="900" dirty="0" err="1"/>
              <a:t>read-only</a:t>
            </a:r>
            <a:r>
              <a:rPr lang="ru-RU" sz="900" dirty="0"/>
              <a:t>: чтение информации.</a:t>
            </a:r>
          </a:p>
          <a:p>
            <a:pPr lvl="1"/>
            <a:r>
              <a:rPr lang="ru-RU" sz="900" dirty="0" err="1"/>
              <a:t>read-write</a:t>
            </a:r>
            <a:r>
              <a:rPr lang="ru-RU" sz="900" dirty="0"/>
              <a:t>: чтение информации и изменение конфигурации.</a:t>
            </a:r>
          </a:p>
          <a:p>
            <a:pPr lvl="1"/>
            <a:r>
              <a:rPr lang="ru-RU" sz="900" dirty="0" err="1"/>
              <a:t>read-create</a:t>
            </a:r>
            <a:r>
              <a:rPr lang="ru-RU" sz="900" dirty="0"/>
              <a:t>: чтение информации, </a:t>
            </a:r>
            <a:r>
              <a:rPr lang="ru-RU" sz="900" dirty="0" smtClean="0"/>
              <a:t>изменение конфигурации</a:t>
            </a:r>
            <a:r>
              <a:rPr lang="ru-RU" sz="900" dirty="0"/>
              <a:t>, добавление конфигурации и удаление конфигурации.</a:t>
            </a:r>
          </a:p>
          <a:p>
            <a:pPr lvl="0"/>
            <a:r>
              <a:rPr lang="ru-RU" sz="900" dirty="0"/>
              <a:t>При создании ловушки устройство сообщает тип текущей ловушки вместе с некоторыми переменными. Например, при отправке ловушки </a:t>
            </a:r>
            <a:r>
              <a:rPr lang="ru-RU" sz="900" dirty="0" err="1"/>
              <a:t>linkDown</a:t>
            </a:r>
            <a:r>
              <a:rPr lang="ru-RU" sz="900" dirty="0"/>
              <a:t> устройство также отправляет такие переменные, как индекс интерфейса и текущее состояние конфигурации задействованного интерфейса.</a:t>
            </a:r>
          </a:p>
          <a:p>
            <a:pPr lvl="1"/>
            <a:r>
              <a:rPr lang="ru-RU" sz="900" dirty="0" err="1"/>
              <a:t>ifIndex</a:t>
            </a:r>
            <a:r>
              <a:rPr lang="ru-RU" sz="900" dirty="0"/>
              <a:t>: индекс интерфейса (номер)</a:t>
            </a:r>
          </a:p>
          <a:p>
            <a:pPr lvl="1"/>
            <a:r>
              <a:rPr lang="ru-RU" sz="900" dirty="0" err="1"/>
              <a:t>ifAdminStatus</a:t>
            </a:r>
            <a:r>
              <a:rPr lang="ru-RU" sz="900" dirty="0"/>
              <a:t>: административное состояние, то есть, выключен ли интерфейс. 1 — интерфейс не выключен, а 2 — интерфейс выключен. </a:t>
            </a:r>
          </a:p>
          <a:p>
            <a:pPr lvl="1"/>
            <a:r>
              <a:rPr lang="ru-RU" sz="900" dirty="0" err="1"/>
              <a:t>ifOperStasuts</a:t>
            </a:r>
            <a:r>
              <a:rPr lang="ru-RU" sz="900" dirty="0"/>
              <a:t>: текущее рабочее состояние интерфейса, то есть статус протокола канального уровня интерфейса. Значение 1 означает состояние </a:t>
            </a:r>
            <a:r>
              <a:rPr lang="ru-RU" sz="900" dirty="0" err="1"/>
              <a:t>Up</a:t>
            </a:r>
            <a:r>
              <a:rPr lang="ru-RU" sz="900" dirty="0"/>
              <a:t>, 2</a:t>
            </a:r>
            <a:r>
              <a:rPr lang="ru-RU" sz="900" baseline="0" dirty="0"/>
              <a:t> — </a:t>
            </a:r>
            <a:r>
              <a:rPr lang="ru-RU" sz="900" dirty="0"/>
              <a:t>Down.</a:t>
            </a:r>
          </a:p>
          <a:p>
            <a:pPr lvl="1"/>
            <a:r>
              <a:rPr lang="ru-RU" sz="900" dirty="0" err="1"/>
              <a:t>ifDesc</a:t>
            </a:r>
            <a:r>
              <a:rPr lang="ru-RU" sz="900" dirty="0"/>
              <a:t>: описание интерфейса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1768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3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SNMPv1 определяет пять операций протокола.</a:t>
            </a:r>
          </a:p>
          <a:p>
            <a:pPr lvl="1"/>
            <a:r>
              <a:rPr lang="ru-RU" sz="900" dirty="0" err="1"/>
              <a:t>Get</a:t>
            </a:r>
            <a:r>
              <a:rPr lang="ru-RU" sz="900" dirty="0"/>
              <a:t>-Request: NMS извлекает одно или несколько значений параметров из MIB процесса агента на управляемом устройстве.</a:t>
            </a:r>
          </a:p>
          <a:p>
            <a:pPr lvl="1"/>
            <a:r>
              <a:rPr lang="ru-RU" sz="900" dirty="0" err="1"/>
              <a:t>Get</a:t>
            </a:r>
            <a:r>
              <a:rPr lang="ru-RU" sz="900" dirty="0"/>
              <a:t>-Next-Request: NMS получает значение следующего параметра из MIB процесса агента в лексикографическом порядке.</a:t>
            </a:r>
          </a:p>
          <a:p>
            <a:pPr lvl="1"/>
            <a:r>
              <a:rPr lang="ru-RU" sz="900" dirty="0"/>
              <a:t>Set-Request: NMS устанавливает одно или несколько значений параметров в MIB процесса агента.</a:t>
            </a:r>
          </a:p>
          <a:p>
            <a:pPr lvl="1"/>
            <a:r>
              <a:rPr lang="ru-RU" sz="900" dirty="0"/>
              <a:t>Response: </a:t>
            </a:r>
            <a:r>
              <a:rPr lang="ru-RU" sz="900" dirty="0" smtClean="0"/>
              <a:t>процесс </a:t>
            </a:r>
            <a:r>
              <a:rPr lang="ru-RU" sz="900" dirty="0"/>
              <a:t>агента возвращает одно или несколько значений параметров. Это ответ на три предыдущих операции.</a:t>
            </a:r>
          </a:p>
          <a:p>
            <a:pPr lvl="1"/>
            <a:r>
              <a:rPr lang="ru-RU" sz="900" dirty="0" err="1"/>
              <a:t>Trap</a:t>
            </a:r>
            <a:r>
              <a:rPr lang="ru-RU" sz="900" dirty="0"/>
              <a:t>: </a:t>
            </a:r>
            <a:r>
              <a:rPr lang="ru-RU" sz="900" dirty="0" smtClean="0"/>
              <a:t>процесс </a:t>
            </a:r>
            <a:r>
              <a:rPr lang="ru-RU" sz="900" dirty="0"/>
              <a:t>агента отправляет сообщения в NMS, чтобы уведомить NMS о критических или значительных событиях.</a:t>
            </a:r>
          </a:p>
          <a:p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393935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SNMPv2c поддерживает следующие операции:</a:t>
            </a:r>
          </a:p>
          <a:p>
            <a:pPr lvl="1"/>
            <a:r>
              <a:rPr lang="ru-RU" sz="900" dirty="0" err="1"/>
              <a:t>GetBulk</a:t>
            </a:r>
            <a:r>
              <a:rPr lang="ru-RU" sz="900" dirty="0"/>
              <a:t>: эквивалентная нескольким операциям </a:t>
            </a:r>
            <a:r>
              <a:rPr lang="ru-RU" sz="900" dirty="0" err="1"/>
              <a:t>GetNext</a:t>
            </a:r>
            <a:r>
              <a:rPr lang="ru-RU" sz="900" dirty="0"/>
              <a:t>. Количество операций </a:t>
            </a:r>
            <a:r>
              <a:rPr lang="ru-RU" sz="900" dirty="0" err="1"/>
              <a:t>GetNext</a:t>
            </a:r>
            <a:r>
              <a:rPr lang="ru-RU" sz="900" dirty="0"/>
              <a:t>, которые будут включены в одну операцию </a:t>
            </a:r>
            <a:r>
              <a:rPr lang="ru-RU" sz="900" dirty="0" err="1"/>
              <a:t>GetBulk</a:t>
            </a:r>
            <a:r>
              <a:rPr lang="ru-RU" sz="900" dirty="0"/>
              <a:t>, можно настроить.</a:t>
            </a:r>
          </a:p>
          <a:p>
            <a:pPr lvl="1"/>
            <a:r>
              <a:rPr lang="ru-RU" sz="900" dirty="0" err="1"/>
              <a:t>Inform</a:t>
            </a:r>
            <a:r>
              <a:rPr lang="ru-RU" sz="900" dirty="0"/>
              <a:t>: </a:t>
            </a:r>
            <a:r>
              <a:rPr lang="ru-RU" sz="900" dirty="0" smtClean="0"/>
              <a:t>управляемое </a:t>
            </a:r>
            <a:r>
              <a:rPr lang="ru-RU" sz="900" dirty="0"/>
              <a:t>устройство заранее отправляет ловушки в NMS. В отличие от операции </a:t>
            </a:r>
            <a:r>
              <a:rPr lang="ru-RU" sz="900" dirty="0" err="1"/>
              <a:t>trap</a:t>
            </a:r>
            <a:r>
              <a:rPr lang="ru-RU" sz="900" dirty="0"/>
              <a:t>, операция </a:t>
            </a:r>
            <a:r>
              <a:rPr lang="ru-RU" sz="900" dirty="0" err="1"/>
              <a:t>inform</a:t>
            </a:r>
            <a:r>
              <a:rPr lang="ru-RU" sz="900" dirty="0"/>
              <a:t> требует подтверждения. Управляемое устройство отправляет сообщение </a:t>
            </a:r>
            <a:r>
              <a:rPr lang="ru-RU" sz="900" dirty="0" err="1"/>
              <a:t>InformRequest</a:t>
            </a:r>
            <a:r>
              <a:rPr lang="ru-RU" sz="900" dirty="0"/>
              <a:t> в NMS. После этого NMS возвращает сообщение </a:t>
            </a:r>
            <a:r>
              <a:rPr lang="ru-RU" sz="900" dirty="0" err="1"/>
              <a:t>InformResponse</a:t>
            </a:r>
            <a:r>
              <a:rPr lang="ru-RU" sz="900" dirty="0"/>
              <a:t>. Если управляемое устройство не получает сообщение подтверждения, оно временно сохраняет ловушку в буфере </a:t>
            </a:r>
            <a:r>
              <a:rPr lang="ru-RU" sz="900" dirty="0" err="1"/>
              <a:t>Inform</a:t>
            </a:r>
            <a:r>
              <a:rPr lang="ru-RU" sz="900" dirty="0"/>
              <a:t> и повторно отправляет ловушку до тех пор, пока NMS не получит ловушку или количество повторных передач не достигнет максимального порогового значения.</a:t>
            </a:r>
          </a:p>
          <a:p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99042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SNMPv3 поддерживает идентификацию и шифрование.</a:t>
            </a:r>
          </a:p>
          <a:p>
            <a:pPr lvl="1"/>
            <a:r>
              <a:rPr lang="ru-RU" sz="900" dirty="0"/>
              <a:t>Аутентификация личных данных: </a:t>
            </a:r>
            <a:r>
              <a:rPr lang="ru-RU" sz="900" dirty="0" smtClean="0"/>
              <a:t>процесс</a:t>
            </a:r>
            <a:r>
              <a:rPr lang="ru-RU" sz="900" dirty="0"/>
              <a:t>, в котором процесс агента (или NMS) подтверждает получение сообщения от авторизованного NMS (или процесса агента) и факт изменения сообщения во время передачи. </a:t>
            </a:r>
          </a:p>
          <a:p>
            <a:pPr lvl="1"/>
            <a:r>
              <a:rPr lang="ru-RU" sz="900" dirty="0"/>
              <a:t>Шифрование: </a:t>
            </a:r>
            <a:r>
              <a:rPr lang="ru-RU" sz="900" dirty="0" smtClean="0"/>
              <a:t>в </a:t>
            </a:r>
            <a:r>
              <a:rPr lang="ru-RU" sz="900" dirty="0"/>
              <a:t>сообщения SNMPv3 добавляются поля данных заголовка и параметров безопасности. Например, когда процесс управления отправляет сообщение SNMPv3 </a:t>
            </a:r>
            <a:r>
              <a:rPr lang="ru-RU" sz="900" dirty="0" err="1"/>
              <a:t>Get</a:t>
            </a:r>
            <a:r>
              <a:rPr lang="ru-RU" sz="900" dirty="0"/>
              <a:t>-Request, содержащее параметры безопасности, такие как имя пользователя, ключ и параметры шифрования, процесс агента также использует зашифрованное </a:t>
            </a:r>
            <a:r>
              <a:rPr lang="ru-RU" sz="900" dirty="0" smtClean="0"/>
              <a:t>сообщение </a:t>
            </a:r>
            <a:r>
              <a:rPr lang="ru-RU" sz="900" dirty="0"/>
              <a:t>для ответа на сообщение </a:t>
            </a:r>
            <a:r>
              <a:rPr lang="ru-RU" sz="900" dirty="0" err="1"/>
              <a:t>Get</a:t>
            </a:r>
            <a:r>
              <a:rPr lang="ru-RU" sz="900" dirty="0"/>
              <a:t>-Request. Этот механизм безопасного шифрования особенно часто применяется в сценарии, в котором данные должны передаваться через общедоступную </a:t>
            </a:r>
            <a:r>
              <a:rPr lang="ru-RU" sz="900" dirty="0" smtClean="0"/>
              <a:t>сеть </a:t>
            </a:r>
            <a:r>
              <a:rPr lang="ru-RU" sz="900" dirty="0"/>
              <a:t>между процессом управления и процессом агента.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173822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51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438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mtClean="0"/>
          </a:p>
          <a:p>
            <a:endParaRPr lang="zh-CN" altLang="en-US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278919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837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752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037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941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Один </a:t>
            </a:r>
            <a:r>
              <a:rPr lang="ru-RU" sz="900" dirty="0" err="1"/>
              <a:t>зеттабайт</a:t>
            </a:r>
            <a:r>
              <a:rPr lang="ru-RU" sz="900" dirty="0"/>
              <a:t> (сокращенно ЗБ) равен </a:t>
            </a:r>
            <a:r>
              <a:rPr lang="ru-RU" sz="900" dirty="0" smtClean="0"/>
              <a:t>10</a:t>
            </a:r>
            <a:r>
              <a:rPr lang="ru-RU" sz="900" baseline="30000" dirty="0" smtClean="0"/>
              <a:t>12</a:t>
            </a:r>
            <a:r>
              <a:rPr lang="ru-RU" sz="900" dirty="0" smtClean="0"/>
              <a:t> </a:t>
            </a:r>
            <a:r>
              <a:rPr lang="ru-RU" sz="900" dirty="0"/>
              <a:t>ГБ.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053347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Платформа </a:t>
            </a:r>
            <a:r>
              <a:rPr lang="ru-RU" sz="900" dirty="0" err="1"/>
              <a:t>iMaster</a:t>
            </a:r>
            <a:r>
              <a:rPr lang="ru-RU" sz="900" dirty="0"/>
              <a:t> NCE предоставляет следующие возможности:</a:t>
            </a:r>
          </a:p>
          <a:p>
            <a:pPr lvl="1"/>
            <a:r>
              <a:rPr lang="ru-RU" sz="900" dirty="0"/>
              <a:t>Автоматизация в течение всего срока службы: </a:t>
            </a:r>
            <a:r>
              <a:rPr lang="ru-RU" sz="900" dirty="0" err="1"/>
              <a:t>iMaster</a:t>
            </a:r>
            <a:r>
              <a:rPr lang="ru-RU" sz="900" dirty="0"/>
              <a:t> NCE предоставляет автоматически регулируемые процессы нескольких сетевых технологий и доменов на основе унифицированного моделирования ресурсов и совместного использования данных, обеспечивает автоматическую настройку устройств, моментальную доступность сети после миграции, предоставление услуг по требованию, автоматическое устранение неисправностей и предупреждение о рисках.</a:t>
            </a:r>
          </a:p>
          <a:p>
            <a:pPr lvl="1"/>
            <a:r>
              <a:rPr lang="ru-RU" sz="900" dirty="0"/>
              <a:t>Интеллектуальное управление с обратной связью на основе больших данных и искусственного интеллекта: </a:t>
            </a:r>
            <a:r>
              <a:rPr lang="ru-RU" sz="900" dirty="0" err="1"/>
              <a:t>iMaster</a:t>
            </a:r>
            <a:r>
              <a:rPr lang="ru-RU" sz="900" dirty="0"/>
              <a:t> NCE создает полностью интеллектуальную систему с обратной связью, основанную на механизме намерений, механизмах автоматизации, аналитики и интеллектуальных системах. Для сбора и агрегирования огромных объемов данных используется телеметрия. Это позволяет определять состояние сети в режиме реального времени. </a:t>
            </a:r>
            <a:r>
              <a:rPr lang="ru-RU" sz="900" dirty="0" err="1"/>
              <a:t>iMaster</a:t>
            </a:r>
            <a:r>
              <a:rPr lang="ru-RU" sz="900" dirty="0"/>
              <a:t> NCE предоставляет средства сетевого анализа и аналитики на основе больших данных с помощью унифицированного моделирования данных. Платформа </a:t>
            </a:r>
            <a:r>
              <a:rPr lang="ru-RU" sz="900" dirty="0" err="1"/>
              <a:t>iMaster</a:t>
            </a:r>
            <a:r>
              <a:rPr lang="ru-RU" sz="900" dirty="0"/>
              <a:t> NCE оснащена сложными алгоритмами искусственного интеллекта Huawei, накопленными за 30 лет работы в телекоммуникационной отрасли. Платформа обеспечивает автоматический анализ с обратной связью, прогноз и принятие решений на основе намерений клиентов. В результате улучшается взаимодействие с пользователем и постоянно расширяются интеллектуальные возможности сети.</a:t>
            </a:r>
          </a:p>
        </p:txBody>
      </p:sp>
      <p:sp>
        <p:nvSpPr>
          <p:cNvPr id="7" name="幻灯片图像占位符 6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4160986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780308"/>
            <a:ext cx="5932800" cy="5108400"/>
          </a:xfrm>
        </p:spPr>
        <p:txBody>
          <a:bodyPr/>
          <a:lstStyle/>
          <a:p>
            <a:pPr lvl="1"/>
            <a:r>
              <a:rPr lang="ru-RU" altLang="zh-CN" sz="900" dirty="0" smtClean="0"/>
              <a:t>Экосистема приложений для конкретных сценариев с возможностью открытого программирования: в южном направлении </a:t>
            </a:r>
            <a:r>
              <a:rPr lang="ru-RU" altLang="zh-CN" sz="900" dirty="0" err="1" smtClean="0"/>
              <a:t>iMaster</a:t>
            </a:r>
            <a:r>
              <a:rPr lang="ru-RU" altLang="zh-CN" sz="900" dirty="0" smtClean="0"/>
              <a:t> NCE предоставляет программируемую интегрированную среду разработки </a:t>
            </a:r>
            <a:r>
              <a:rPr lang="ru-RU" sz="900" dirty="0" smtClean="0"/>
              <a:t>—</a:t>
            </a:r>
            <a:r>
              <a:rPr lang="ru-RU" altLang="zh-CN" sz="900" dirty="0" smtClean="0"/>
              <a:t> </a:t>
            </a:r>
            <a:r>
              <a:rPr lang="ru-RU" altLang="zh-CN" sz="900" dirty="0" err="1" smtClean="0"/>
              <a:t>Design</a:t>
            </a:r>
            <a:r>
              <a:rPr lang="ru-RU" altLang="zh-CN" sz="900" dirty="0" smtClean="0"/>
              <a:t> </a:t>
            </a:r>
            <a:r>
              <a:rPr lang="ru-RU" altLang="zh-CN" sz="900" dirty="0" err="1" smtClean="0"/>
              <a:t>Studio</a:t>
            </a:r>
            <a:r>
              <a:rPr lang="ru-RU" altLang="zh-CN" sz="900" dirty="0" smtClean="0"/>
              <a:t> </a:t>
            </a:r>
            <a:r>
              <a:rPr lang="ru-RU" sz="900" dirty="0" smtClean="0"/>
              <a:t>—</a:t>
            </a:r>
            <a:r>
              <a:rPr lang="ru-RU" altLang="zh-CN" sz="900" dirty="0" smtClean="0"/>
              <a:t> </a:t>
            </a:r>
            <a:r>
              <a:rPr lang="ru-RU" altLang="zh-CN" sz="900" dirty="0" smtClean="0"/>
              <a:t>и сообщество разработчиков для интеграции со сторонними сетевыми контроллерами и устройствами; в северном направлении предоставляет облачные обучающие платформы на основе искусственного интеллекта и ИТ-приложения. </a:t>
            </a:r>
            <a:r>
              <a:rPr lang="ru-RU" altLang="zh-CN" sz="900" dirty="0" err="1" smtClean="0"/>
              <a:t>iMaster</a:t>
            </a:r>
            <a:r>
              <a:rPr lang="ru-RU" altLang="zh-CN" sz="900" dirty="0" smtClean="0"/>
              <a:t> NCE позволяет клиентам приобретать приложения компании Huawei по запросу, разрабатывать собственные приложения и обращаться к сторонним системным интеграторам для разработки приложений</a:t>
            </a:r>
            <a:r>
              <a:rPr lang="en-US" altLang="zh-CN" sz="900" dirty="0" smtClean="0"/>
              <a:t>.</a:t>
            </a:r>
            <a:endParaRPr lang="en-US" altLang="zh-CN" sz="900" dirty="0"/>
          </a:p>
          <a:p>
            <a:pPr lvl="1"/>
            <a:r>
              <a:rPr lang="ru-RU" altLang="zh-CN" sz="900" dirty="0" smtClean="0"/>
              <a:t>Облачная платформа со сверхбольшой емкостью: </a:t>
            </a:r>
            <a:r>
              <a:rPr lang="ru-RU" altLang="zh-CN" sz="900" dirty="0" err="1" smtClean="0"/>
              <a:t>iMaster</a:t>
            </a:r>
            <a:r>
              <a:rPr lang="ru-RU" altLang="zh-CN" sz="900" dirty="0" smtClean="0"/>
              <a:t> NCE с облачной архитектурой поддерживает развертывание в облаке и в сети предприятия. Благодаря эластичной масштабируемости </a:t>
            </a:r>
            <a:r>
              <a:rPr lang="ru-RU" altLang="zh-CN" sz="900" dirty="0" err="1" smtClean="0"/>
              <a:t>iMaster</a:t>
            </a:r>
            <a:r>
              <a:rPr lang="ru-RU" altLang="zh-CN" sz="900" dirty="0" smtClean="0"/>
              <a:t> NCE обеспечивает большую емкость системы, что позволит получить доступ большему количеству пользователей. Благодаря обмену данными в режиме онлайн и оптимизации процессов </a:t>
            </a:r>
            <a:r>
              <a:rPr lang="ru-RU" altLang="zh-CN" sz="900" dirty="0" err="1" smtClean="0"/>
              <a:t>iMaster</a:t>
            </a:r>
            <a:r>
              <a:rPr lang="ru-RU" altLang="zh-CN" sz="900" dirty="0" smtClean="0"/>
              <a:t> NCE позволяет избежать разрозненного распределения данных и многоуровневого процесса эксплуатации и обслуживания в режиме офлайн</a:t>
            </a:r>
            <a:r>
              <a:rPr lang="ru-RU" altLang="zh-CN" sz="900" dirty="0" smtClean="0"/>
              <a:t>.</a:t>
            </a:r>
            <a:endParaRPr lang="en-US" altLang="zh-CN" sz="900" dirty="0"/>
          </a:p>
        </p:txBody>
      </p:sp>
    </p:spTree>
    <p:extLst>
      <p:ext uri="{BB962C8B-B14F-4D97-AF65-F5344CB8AC3E}">
        <p14:creationId xmlns:p14="http://schemas.microsoft.com/office/powerpoint/2010/main" val="24607052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Клиент NETCONF: управляет сетевыми устройствами с помощью NETCONF. Обычно NMS выполняет функции клиента NETCONF. Он отправляет элементы &lt;</a:t>
            </a:r>
            <a:r>
              <a:rPr lang="ru-RU" sz="900" dirty="0" err="1"/>
              <a:t>rpc</a:t>
            </a:r>
            <a:r>
              <a:rPr lang="ru-RU" sz="900" dirty="0"/>
              <a:t>&gt; на сервер NETCONF для запроса или изменения данных конфигурации. О состоянии управляемого устройства клиент может узнать с помощью ловушек и событий, передаваемых сервером.</a:t>
            </a:r>
          </a:p>
          <a:p>
            <a:r>
              <a:rPr lang="ru-RU" sz="900" dirty="0"/>
              <a:t>Сервер NETCONF: хранит информацию об управляемых устройствах, отвечает на запросы клиентов и сообщает данные управления клиентам. Серверы NETCONF обычно представляют собой сетевые устройства, например коммутаторы и маршрутизаторы. После получения запроса от клиента сервер анализирует данные, обрабатывает запрос с помощью </a:t>
            </a:r>
            <a:r>
              <a:rPr lang="ru-RU" sz="900" dirty="0" err="1"/>
              <a:t>Configuration</a:t>
            </a:r>
            <a:r>
              <a:rPr lang="ru-RU" sz="900" dirty="0"/>
              <a:t> </a:t>
            </a:r>
            <a:r>
              <a:rPr lang="ru-RU" sz="900" dirty="0" err="1"/>
              <a:t>Manager</a:t>
            </a:r>
            <a:r>
              <a:rPr lang="ru-RU" sz="900" dirty="0"/>
              <a:t> Frame (CMF), а затем возвращает ответ клиенту. Если генерируется ловушка или происходит событие на управляемом устройстве, сервер NETCONF сообщает о такой ловушке или событии клиенту, используя механизм уведомлений. В результате клиент узнает об изменении статуса управляемого устройства.</a:t>
            </a:r>
          </a:p>
          <a:p>
            <a:r>
              <a:rPr lang="ru-RU" sz="900" dirty="0"/>
              <a:t>Клиент и сервер устанавливают соединение на основе протокола безопасной передачи, такого как </a:t>
            </a:r>
            <a:r>
              <a:rPr lang="ru-RU" sz="900" dirty="0" err="1"/>
              <a:t>Secure</a:t>
            </a:r>
            <a:r>
              <a:rPr lang="ru-RU" sz="900" dirty="0"/>
              <a:t> </a:t>
            </a:r>
            <a:r>
              <a:rPr lang="ru-RU" sz="900" dirty="0" err="1"/>
              <a:t>Shell</a:t>
            </a:r>
            <a:r>
              <a:rPr lang="ru-RU" sz="900" dirty="0"/>
              <a:t> (SSH) или </a:t>
            </a:r>
            <a:r>
              <a:rPr lang="ru-RU" sz="900" dirty="0" err="1"/>
              <a:t>Transport</a:t>
            </a:r>
            <a:r>
              <a:rPr lang="ru-RU" sz="900" dirty="0"/>
              <a:t> Layer </a:t>
            </a:r>
            <a:r>
              <a:rPr lang="ru-RU" sz="900" dirty="0" err="1"/>
              <a:t>Security</a:t>
            </a:r>
            <a:r>
              <a:rPr lang="ru-RU" sz="900" dirty="0"/>
              <a:t> (TLS), и устанавливают сеанс NETCONF после обмена данными между двумя </a:t>
            </a:r>
            <a:r>
              <a:rPr lang="ru-RU" sz="900" dirty="0" smtClean="0"/>
              <a:t>сторонами </a:t>
            </a:r>
            <a:r>
              <a:rPr lang="ru-RU" sz="900" dirty="0"/>
              <a:t>с помощью пакетов </a:t>
            </a:r>
            <a:r>
              <a:rPr lang="ru-RU" sz="900" dirty="0" err="1"/>
              <a:t>Hello</a:t>
            </a:r>
            <a:r>
              <a:rPr lang="ru-RU" sz="900" dirty="0"/>
              <a:t>. Таким образом, клиент и сервер могут обмениваться сообщениями. Сетевое устройство должно поддерживать хотя бы один сеанс NETCONF. Данные, которые клиент NETCONF получает от сервера NETCONF, могут быть конфигурационными данными или данными состояния.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90242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779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901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NETCONF использует SSH для безопасной передачи и использует удаленный вызов процедур (RPC) для реализации связи между клиентом и сервером.</a:t>
            </a:r>
          </a:p>
          <a:p>
            <a:pPr lvl="0"/>
            <a:endParaRPr lang="en-US" altLang="zh-CN" sz="900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0497477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YANG был разработан для NETCONF, но используется не только в NETCONF. Хотя язык моделирования YANG является унифицированным, файлы YANG не унифицированы.</a:t>
            </a:r>
          </a:p>
          <a:p>
            <a:r>
              <a:rPr lang="ru-RU" sz="900" dirty="0"/>
              <a:t>Типы файлов YANG:</a:t>
            </a:r>
          </a:p>
          <a:p>
            <a:pPr lvl="1"/>
            <a:r>
              <a:rPr lang="ru-RU" sz="900" dirty="0"/>
              <a:t>Фирменный файл YANG производителя</a:t>
            </a:r>
          </a:p>
          <a:p>
            <a:pPr lvl="1"/>
            <a:r>
              <a:rPr lang="ru-RU" sz="900" dirty="0"/>
              <a:t>YANG стандарта IETF</a:t>
            </a:r>
          </a:p>
          <a:p>
            <a:pPr lvl="1"/>
            <a:r>
              <a:rPr lang="ru-RU" sz="900" dirty="0" err="1"/>
              <a:t>OpenConfig</a:t>
            </a:r>
            <a:r>
              <a:rPr lang="ru-RU" sz="900" dirty="0"/>
              <a:t> YANG</a:t>
            </a:r>
          </a:p>
          <a:p>
            <a:pPr lvl="0"/>
            <a:r>
              <a:rPr lang="ru-RU" sz="900" dirty="0"/>
              <a:t>Модель YANG представлена в виде файла </a:t>
            </a:r>
            <a:r>
              <a:rPr lang="ru-RU" sz="900" b="1" dirty="0"/>
              <a:t>.</a:t>
            </a:r>
            <a:r>
              <a:rPr lang="ru-RU" sz="900" b="1" dirty="0" err="1"/>
              <a:t>yang</a:t>
            </a:r>
            <a:r>
              <a:rPr lang="ru-RU" sz="900" dirty="0"/>
              <a:t>.</a:t>
            </a:r>
          </a:p>
          <a:p>
            <a:pPr lvl="0"/>
            <a:r>
              <a:rPr lang="ru-RU" sz="900" dirty="0"/>
              <a:t>Характеристики модели YANG:</a:t>
            </a:r>
          </a:p>
          <a:p>
            <a:pPr lvl="1"/>
            <a:r>
              <a:rPr lang="ru-RU" sz="900" dirty="0"/>
              <a:t>Моделирование иерархической древовидной структуры.</a:t>
            </a:r>
          </a:p>
          <a:p>
            <a:pPr lvl="1"/>
            <a:r>
              <a:rPr lang="ru-RU" sz="900" dirty="0"/>
              <a:t>Модели данных представлены в виде модулей и подмодулей.</a:t>
            </a:r>
          </a:p>
          <a:p>
            <a:pPr lvl="1"/>
            <a:r>
              <a:rPr lang="ru-RU" sz="900" dirty="0"/>
              <a:t>Модули могут транслироваться в модель независимой нотации YANG (YIN) на основе синтаксиса XML без каких-либо потерь.</a:t>
            </a:r>
          </a:p>
          <a:p>
            <a:pPr lvl="1"/>
            <a:r>
              <a:rPr lang="ru-RU" sz="900" dirty="0"/>
              <a:t>Определяет встроенные типы данных и расширяемые типы.</a:t>
            </a:r>
          </a:p>
          <a:p>
            <a:pPr lvl="0"/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5257192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511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7827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SNMP в отрасли считается традиционной технологией телеметрии, а современная телеметрия называется потоковой телеметрией или телеметрией с моделями данных.</a:t>
            </a:r>
          </a:p>
          <a:p>
            <a:r>
              <a:rPr lang="ru-RU" sz="900" dirty="0"/>
              <a:t>Телеметрия упаковывает данные для отправки, повышая эффективность передачи.</a:t>
            </a:r>
          </a:p>
          <a:p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18891508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sz="900" dirty="0"/>
              <a:t>A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dirty="0"/>
              <a:t>C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3142129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 startAt="3"/>
            </a:pPr>
            <a:r>
              <a:rPr lang="ru-RU" sz="900" dirty="0"/>
              <a:t>A  </a:t>
            </a:r>
          </a:p>
          <a:p>
            <a:pPr marL="228600" indent="-228600">
              <a:buFont typeface="+mj-lt"/>
              <a:buAutoNum type="arabicPeriod" startAt="3"/>
            </a:pPr>
            <a:r>
              <a:rPr lang="ru-RU" sz="900" dirty="0"/>
              <a:t>A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673329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340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44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40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45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Управление, эксплуатация и </a:t>
            </a:r>
            <a:r>
              <a:rPr lang="ru-RU" sz="900" dirty="0" smtClean="0"/>
              <a:t>техобслуживание сети </a:t>
            </a:r>
            <a:r>
              <a:rPr lang="ru-RU" sz="900" dirty="0"/>
              <a:t>— это управление программным или аппаратным обеспечением.</a:t>
            </a:r>
          </a:p>
          <a:p>
            <a:pPr lvl="1"/>
            <a:r>
              <a:rPr lang="ru-RU" sz="900" dirty="0"/>
              <a:t>Управление программным обеспечением: управление сетевыми приложениями, учетными записями пользователей (например, учетными записями для использования файлов), а также разрешениями на чтение и запись. Управление программным обеспечением в данном курсе не рассматривается.</a:t>
            </a:r>
          </a:p>
          <a:p>
            <a:pPr lvl="1"/>
            <a:r>
              <a:rPr lang="ru-RU" sz="900" dirty="0"/>
              <a:t>Управление аппаратным обеспечением: управление сетевыми элементами (NE), </a:t>
            </a:r>
            <a:r>
              <a:rPr lang="ru-RU" sz="900" dirty="0" smtClean="0"/>
              <a:t>формирующими сеть</a:t>
            </a:r>
            <a:r>
              <a:rPr lang="ru-RU" sz="900" dirty="0"/>
              <a:t>, включая межсетевые экраны, коммутаторы, маршрутизаторы и другие устройства. В данном курсе в основном описывается управление оборудованием.</a:t>
            </a:r>
          </a:p>
          <a:p>
            <a:pPr lvl="0"/>
            <a:r>
              <a:rPr lang="ru-RU" sz="900" dirty="0"/>
              <a:t>Как правило, в корпоративной сети есть </a:t>
            </a:r>
            <a:r>
              <a:rPr lang="ru-RU" sz="900" dirty="0" smtClean="0"/>
              <a:t>специальный отдел </a:t>
            </a:r>
            <a:r>
              <a:rPr lang="ru-RU" sz="900" dirty="0"/>
              <a:t>или персонал, отвечающий за управление, эксплуатацию и техническое обслуживание сети. </a:t>
            </a:r>
          </a:p>
          <a:p>
            <a:pPr lvl="0"/>
            <a:r>
              <a:rPr lang="ru-RU" sz="900" dirty="0"/>
              <a:t>Примечание:</a:t>
            </a:r>
          </a:p>
          <a:p>
            <a:pPr lvl="1"/>
            <a:r>
              <a:rPr lang="ru-RU" sz="900" dirty="0"/>
              <a:t>Сетевой элемент (NE) — это </a:t>
            </a:r>
            <a:r>
              <a:rPr lang="ru-RU" sz="900" dirty="0" smtClean="0"/>
              <a:t>аппаратное </a:t>
            </a:r>
            <a:r>
              <a:rPr lang="ru-RU" sz="900" dirty="0"/>
              <a:t>устройство и программное обеспечение, работающее на этом аппаратном устройстве. Сетевой элемент имеет по крайней мере одну главную плату управления, которая управляет всем сетевым элементом и контролирует его. Программное обеспечение NE запускается на главной плате управления.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03355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  <a:p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380960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54896" y="4603008"/>
            <a:ext cx="5932800" cy="5323630"/>
          </a:xfrm>
        </p:spPr>
        <p:txBody>
          <a:bodyPr/>
          <a:lstStyle/>
          <a:p>
            <a:pPr lvl="0"/>
            <a:r>
              <a:rPr lang="ru-RU" sz="900" dirty="0"/>
              <a:t>Традиционное управление сетью:</a:t>
            </a:r>
          </a:p>
          <a:p>
            <a:pPr lvl="1"/>
            <a:r>
              <a:rPr lang="ru-RU" sz="900" dirty="0" smtClean="0"/>
              <a:t>Управление</a:t>
            </a:r>
            <a:r>
              <a:rPr lang="ru-RU" sz="900" baseline="0" dirty="0" smtClean="0"/>
              <a:t> сетью через интернет-браузер</a:t>
            </a:r>
            <a:r>
              <a:rPr lang="ru-RU" sz="900" dirty="0" smtClean="0"/>
              <a:t>: встроенный </a:t>
            </a:r>
            <a:r>
              <a:rPr lang="ru-RU" sz="900" dirty="0"/>
              <a:t>веб-сервер устройства предоставляет графический интерфейс пользователя (GUI). Необходимо войти в систему, чтобы управлять устройством с терминала по протоколу HTTPS.</a:t>
            </a:r>
          </a:p>
          <a:p>
            <a:pPr lvl="1"/>
            <a:r>
              <a:rPr lang="ru-RU" sz="900" dirty="0"/>
              <a:t>Режим командной </a:t>
            </a:r>
            <a:r>
              <a:rPr lang="ru-RU" sz="900" dirty="0" smtClean="0"/>
              <a:t>строки: войти </a:t>
            </a:r>
            <a:r>
              <a:rPr lang="ru-RU" sz="900" dirty="0"/>
              <a:t>в систему можно через консольный порт, Telnet или SSH для управления устройством и его обслуживания. Этот режим обеспечивает усовершенствованное управление устройством, но требует, чтобы пользователи </a:t>
            </a:r>
            <a:r>
              <a:rPr lang="ru-RU" sz="900" dirty="0" smtClean="0"/>
              <a:t>умели </a:t>
            </a:r>
            <a:r>
              <a:rPr lang="ru-RU" sz="900" dirty="0"/>
              <a:t>пользоваться командной строкой.</a:t>
            </a:r>
          </a:p>
          <a:p>
            <a:pPr lvl="1"/>
            <a:r>
              <a:rPr lang="ru-RU" sz="900" dirty="0" smtClean="0"/>
              <a:t>Централизованное </a:t>
            </a:r>
            <a:r>
              <a:rPr lang="ru-RU" sz="900" dirty="0"/>
              <a:t>управление на основе SNMP: </a:t>
            </a:r>
            <a:r>
              <a:rPr lang="ru-RU" sz="900" dirty="0" smtClean="0"/>
              <a:t>простой </a:t>
            </a:r>
            <a:r>
              <a:rPr lang="ru-RU" sz="900" dirty="0"/>
              <a:t>протокол управления сетью (SNMP) предоставляет метод управления сетевыми элементами (такими как маршрутизаторы и коммутаторы) с помощью центрального компьютера (то есть станции управления сетью), на котором работает программное обеспечение управления сетью. Этот режим обеспечивает централизованное и унифицированное управление устройствами во всей сети, что значительно повышает эффективность управления.</a:t>
            </a:r>
          </a:p>
          <a:p>
            <a:pPr lvl="0"/>
            <a:r>
              <a:rPr lang="ru-RU" sz="900" dirty="0"/>
              <a:t>Управление сетью на основе </a:t>
            </a:r>
            <a:r>
              <a:rPr lang="ru-RU" sz="900" dirty="0" err="1"/>
              <a:t>iMaster</a:t>
            </a:r>
            <a:r>
              <a:rPr lang="ru-RU" sz="900" dirty="0"/>
              <a:t> NCE:</a:t>
            </a:r>
          </a:p>
          <a:p>
            <a:pPr lvl="1"/>
            <a:r>
              <a:rPr lang="ru-RU" sz="900" dirty="0" err="1"/>
              <a:t>iMaster</a:t>
            </a:r>
            <a:r>
              <a:rPr lang="ru-RU" sz="900" dirty="0"/>
              <a:t> NCE — это платформа для внедрения искусственного интеллекта и автоматизации, которая объединяет функции искусственного интеллекта (ИИ), анализа и управления. Платформа предоставляет четыре ключевые функции: автоматически регулируемые процессы в течение всего срока службы, интеллектуальное управление с обратной связью на основе больших данных и искусственного интеллекта, экосистема приложений для конкретных сценариев с возможностью открытого программирования и полностью облачная платформа со сверхбольшой емкостью системы.</a:t>
            </a:r>
          </a:p>
          <a:p>
            <a:pPr lvl="1"/>
            <a:r>
              <a:rPr lang="ru-RU" sz="900" dirty="0" err="1"/>
              <a:t>iMaster</a:t>
            </a:r>
            <a:r>
              <a:rPr lang="ru-RU" sz="900" dirty="0"/>
              <a:t> NCE использует </a:t>
            </a:r>
            <a:r>
              <a:rPr lang="ru-RU" sz="900" dirty="0" smtClean="0"/>
              <a:t>протоколы </a:t>
            </a:r>
            <a:r>
              <a:rPr lang="ru-RU" sz="900" dirty="0"/>
              <a:t>NETCONF и </a:t>
            </a:r>
            <a:r>
              <a:rPr lang="ru-RU" sz="900" dirty="0" smtClean="0"/>
              <a:t>RESTCONF </a:t>
            </a:r>
            <a:r>
              <a:rPr lang="ru-RU" sz="900" dirty="0"/>
              <a:t>для доставки конфигурационных данных </a:t>
            </a:r>
            <a:r>
              <a:rPr lang="ru-RU" sz="900" dirty="0" smtClean="0"/>
              <a:t>устройствам, а также телеметрию </a:t>
            </a:r>
            <a:r>
              <a:rPr lang="ru-RU" sz="900" dirty="0"/>
              <a:t>для мониторинга сетевого трафика</a:t>
            </a:r>
            <a:r>
              <a:rPr lang="ru-RU" sz="900" dirty="0" smtClean="0"/>
              <a:t>.</a:t>
            </a:r>
            <a:endParaRPr lang="en-US" altLang="zh-CN" sz="900" dirty="0" smtClean="0"/>
          </a:p>
          <a:p>
            <a:pPr lvl="0"/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</p:spTree>
    <p:extLst>
      <p:ext uri="{BB962C8B-B14F-4D97-AF65-F5344CB8AC3E}">
        <p14:creationId xmlns:p14="http://schemas.microsoft.com/office/powerpoint/2010/main" val="2149830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91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420739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1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1" baseline="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D4D4D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D4D4D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92484657"/>
              </p:ext>
            </p:extLst>
          </p:nvPr>
        </p:nvGraphicFramePr>
        <p:xfrm>
          <a:off x="1007534" y="1232756"/>
          <a:ext cx="10464802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Продукт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Версия курса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7997630"/>
              </p:ext>
            </p:extLst>
          </p:nvPr>
        </p:nvGraphicFramePr>
        <p:xfrm>
          <a:off x="1007533" y="2529867"/>
          <a:ext cx="1046480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09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Дата 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Новый</a:t>
                      </a:r>
                      <a:r>
                        <a:rPr kumimoji="1" lang="zh-CN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兰亭黑简体" panose="02000000000000000000" pitchFamily="2" charset="-122"/>
                          <a:ea typeface="方正兰亭黑简体" panose="02000000000000000000" pitchFamily="2" charset="-122"/>
                        </a:rPr>
                        <a:t>Обновление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兰亭黑简体" panose="02000000000000000000" pitchFamily="2" charset="-122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803960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  <a:endParaRPr lang="en-US" altLang="zh-CN" dirty="0"/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803960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 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803960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2" y="1803960"/>
            <a:ext cx="2388001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08902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08902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08902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089025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 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xmlns="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60818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xmlns="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608189"/>
            <a:ext cx="2160157" cy="504887"/>
          </a:xfrm>
          <a:prstGeom prst="rect">
            <a:avLst/>
          </a:prstGeom>
        </p:spPr>
        <p:txBody>
          <a:bodyPr anchor="ctr"/>
          <a:lstStyle>
            <a:lvl1pPr marL="302279" marR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302279" marR="0" lvl="0" indent="-302279" algn="ctr" defTabSz="914034" rtl="0" eaLnBrk="1" fontAlgn="ctr" latinLnBrk="0" hangingPunct="1">
              <a:lnSpc>
                <a:spcPct val="10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/>
            </a:pPr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 smtClean="0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xmlns="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60818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xmlns="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608189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xmlns="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077072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xmlns="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077072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xmlns="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077072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xmlns="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077072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xmlns="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58112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xmlns="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58112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xmlns="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58112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xmlns="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581128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xmlns="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049180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xmlns="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049180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xmlns="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049180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xmlns="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049180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xmlns="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553236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/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xmlns="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553236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25.01.</a:t>
            </a:r>
            <a:r>
              <a:rPr lang="en-US" altLang="zh-CN" dirty="0" smtClean="0"/>
              <a:t>2015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xmlns="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553236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altLang="zh-CN" dirty="0" smtClean="0"/>
              <a:t>Проверено</a:t>
            </a:r>
            <a:r>
              <a:rPr lang="en-US" altLang="zh-CN" dirty="0" smtClean="0"/>
              <a:t>/ID</a:t>
            </a:r>
            <a:r>
              <a:rPr lang="ru-RU" altLang="zh-CN" dirty="0" smtClean="0"/>
              <a:t> сотрудника</a:t>
            </a:r>
            <a:endParaRPr lang="en-US" altLang="zh-CN" dirty="0" smtClean="0"/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xmlns="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553236"/>
            <a:ext cx="2303992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74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auto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auto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/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1930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auto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 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5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7" name="组合 26"/>
          <p:cNvGrpSpPr/>
          <p:nvPr userDrawn="1"/>
        </p:nvGrpSpPr>
        <p:grpSpPr>
          <a:xfrm>
            <a:off x="479376" y="424270"/>
            <a:ext cx="495619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1" name="Freeform 6"/>
          <p:cNvSpPr>
            <a:spLocks/>
          </p:cNvSpPr>
          <p:nvPr userDrawn="1"/>
        </p:nvSpPr>
        <p:spPr bwMode="auto">
          <a:xfrm>
            <a:off x="3994030" y="296368"/>
            <a:ext cx="818649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2" name="Freeform 11"/>
          <p:cNvSpPr>
            <a:spLocks/>
          </p:cNvSpPr>
          <p:nvPr userDrawn="1"/>
        </p:nvSpPr>
        <p:spPr bwMode="auto">
          <a:xfrm>
            <a:off x="3702692" y="311667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5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42484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Section Summary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3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4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670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3261172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 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15380" y="490848"/>
            <a:ext cx="470694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879" y="1241721"/>
            <a:ext cx="11306174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auto">
              <a:defRPr baseline="0">
                <a:latin typeface="Huawei Sans" panose="020C0503030203020204" pitchFamily="34" charset="0"/>
              </a:defRPr>
            </a:lvl2pPr>
            <a:lvl3pPr fontAlgn="auto">
              <a:defRPr baseline="0">
                <a:latin typeface="Huawei Sans" panose="020C0503030203020204" pitchFamily="34" charset="0"/>
              </a:defRPr>
            </a:lvl3pPr>
            <a:lvl4pPr fontAlgn="auto">
              <a:defRPr baseline="0">
                <a:latin typeface="Huawei Sans" panose="020C0503030203020204" pitchFamily="34" charset="0"/>
              </a:defRPr>
            </a:lvl4pPr>
            <a:lvl5pPr fontAlgn="auto">
              <a:buNone/>
              <a:defRPr baseline="0">
                <a:latin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736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en-US" altLang="zh-CN" dirty="0" smtClean="0"/>
              <a:t>More information for trainees</a:t>
            </a:r>
            <a:endParaRPr lang="zh-CN" altLang="en-US" dirty="0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More Information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79376" y="480268"/>
            <a:ext cx="496581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00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 fontAlgn="auto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5040560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Recommendations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6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7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8" name="组合 17"/>
          <p:cNvGrpSpPr/>
          <p:nvPr userDrawn="1"/>
        </p:nvGrpSpPr>
        <p:grpSpPr>
          <a:xfrm>
            <a:off x="515380" y="456929"/>
            <a:ext cx="46196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67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96" b="10658"/>
          <a:stretch/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034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2133220" y="2637135"/>
            <a:ext cx="7925568" cy="1598831"/>
            <a:chOff x="2286452" y="2345035"/>
            <a:chExt cx="7928663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2286452" y="2345035"/>
              <a:ext cx="7928663" cy="9230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ru-RU" altLang="zh-CN" sz="5398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Спасибо за внимание!</a:t>
              </a:r>
              <a:endParaRPr lang="en-US" altLang="zh-CN" sz="5398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599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599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5014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 bwMode="auto">
          <a:xfrm>
            <a:off x="1" y="85"/>
            <a:ext cx="12192000" cy="68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41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31295" y="4957156"/>
            <a:ext cx="10441567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1688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to Edit Title</a:t>
            </a:r>
            <a:endParaRPr lang="zh-CN" altLang="en-US" dirty="0"/>
          </a:p>
        </p:txBody>
      </p:sp>
      <p:sp>
        <p:nvSpPr>
          <p:cNvPr id="19" name="文本占位符 29"/>
          <p:cNvSpPr>
            <a:spLocks noGrp="1"/>
          </p:cNvSpPr>
          <p:nvPr>
            <p:ph type="body" sz="quarter" idx="10" hasCustomPrompt="1"/>
          </p:nvPr>
        </p:nvSpPr>
        <p:spPr>
          <a:xfrm>
            <a:off x="1031295" y="5816120"/>
            <a:ext cx="6912000" cy="493200"/>
          </a:xfrm>
          <a:prstGeom prst="rect">
            <a:avLst/>
          </a:prstGeom>
        </p:spPr>
        <p:txBody>
          <a:bodyPr/>
          <a:lstStyle>
            <a:lvl1pPr marL="0" indent="0" algn="l" defTabSz="801688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Click to Edit Title</a:t>
            </a:r>
            <a:endParaRPr lang="zh-CN" altLang="en-US" dirty="0" smtClean="0"/>
          </a:p>
        </p:txBody>
      </p:sp>
      <p:sp>
        <p:nvSpPr>
          <p:cNvPr id="20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6011253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2020 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. </a:t>
            </a:r>
            <a:endParaRPr lang="en-US" altLang="zh-CN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889" y="251069"/>
            <a:ext cx="1965600" cy="4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05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8" y="1242453"/>
            <a:ext cx="11306175" cy="4679788"/>
          </a:xfrm>
          <a:prstGeom prst="rect">
            <a:avLst/>
          </a:prstGeom>
        </p:spPr>
        <p:txBody>
          <a:bodyPr/>
          <a:lstStyle>
            <a:lvl1pPr algn="just" eaLnBrk="1" hangingPunct="1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4080681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 </a:t>
            </a:r>
            <a:endParaRPr lang="zh-CN" altLang="en-US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335360" y="498828"/>
            <a:ext cx="628158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36" name="Freeform 6"/>
          <p:cNvSpPr>
            <a:spLocks/>
          </p:cNvSpPr>
          <p:nvPr userDrawn="1"/>
        </p:nvSpPr>
        <p:spPr bwMode="auto">
          <a:xfrm>
            <a:off x="5201728" y="296368"/>
            <a:ext cx="6978108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7" name="Freeform 11"/>
          <p:cNvSpPr>
            <a:spLocks/>
          </p:cNvSpPr>
          <p:nvPr userDrawn="1"/>
        </p:nvSpPr>
        <p:spPr bwMode="auto">
          <a:xfrm>
            <a:off x="4910391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959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259228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ru-RU" altLang="zh-CN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 </a:t>
            </a:r>
            <a:endParaRPr lang="en-US" altLang="zh-CN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8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9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443372" y="440668"/>
            <a:ext cx="533970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0" name="内容占位符 6"/>
          <p:cNvSpPr>
            <a:spLocks noGrp="1"/>
          </p:cNvSpPr>
          <p:nvPr>
            <p:ph sz="quarter" idx="11" hasCustomPrompt="1"/>
          </p:nvPr>
        </p:nvSpPr>
        <p:spPr>
          <a:xfrm>
            <a:off x="451202" y="1233276"/>
            <a:ext cx="11306175" cy="4680000"/>
          </a:xfrm>
          <a:prstGeom prst="rect">
            <a:avLst/>
          </a:prstGeom>
        </p:spPr>
        <p:txBody>
          <a:bodyPr/>
          <a:lstStyle>
            <a:lvl1pPr marL="301625" marR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 kumimoji="0" lang="en-US" altLang="zh-CN" sz="2200" b="0" i="0" u="none" strike="noStrike" kern="0" cap="none" spc="0" normalizeH="0" baseline="0" noProof="0"/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marL="301625" marR="0" lvl="0" indent="-301625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07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499" y="408779"/>
            <a:ext cx="3614855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/>
          <a:p>
            <a:pPr algn="l" defTabSz="1001624" eaLnBrk="0" fontAlgn="ctr" hangingPunct="0"/>
            <a:r>
              <a:rPr lang="ru-RU" altLang="zh-CN" sz="3500" b="1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 </a:t>
            </a:r>
            <a:endParaRPr lang="en-US" altLang="zh-CN" sz="3500" b="1" kern="1200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29" name="组合 28"/>
          <p:cNvGrpSpPr/>
          <p:nvPr userDrawn="1"/>
        </p:nvGrpSpPr>
        <p:grpSpPr>
          <a:xfrm>
            <a:off x="587388" y="515379"/>
            <a:ext cx="35833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47" name="Freeform 6"/>
          <p:cNvSpPr>
            <a:spLocks/>
          </p:cNvSpPr>
          <p:nvPr userDrawn="1"/>
        </p:nvSpPr>
        <p:spPr bwMode="auto">
          <a:xfrm>
            <a:off x="4619836" y="296368"/>
            <a:ext cx="7560000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" fmla="*/ 7021 w 10000"/>
              <a:gd name="connsiteY0" fmla="*/ 0 h 10000"/>
              <a:gd name="connsiteX1" fmla="*/ 0 w 10000"/>
              <a:gd name="connsiteY1" fmla="*/ 0 h 10000"/>
              <a:gd name="connsiteX2" fmla="*/ 197 w 10000"/>
              <a:gd name="connsiteY2" fmla="*/ 5024 h 10000"/>
              <a:gd name="connsiteX3" fmla="*/ 0 w 10000"/>
              <a:gd name="connsiteY3" fmla="*/ 10000 h 10000"/>
              <a:gd name="connsiteX4" fmla="*/ 10000 w 10000"/>
              <a:gd name="connsiteY4" fmla="*/ 10000 h 10000"/>
              <a:gd name="connsiteX5" fmla="*/ 7736 w 10000"/>
              <a:gd name="connsiteY5" fmla="*/ 5574 h 10000"/>
              <a:gd name="connsiteX6" fmla="*/ 7021 w 10000"/>
              <a:gd name="connsiteY6" fmla="*/ 0 h 10000"/>
              <a:gd name="connsiteX0" fmla="*/ 7021 w 7736"/>
              <a:gd name="connsiteY0" fmla="*/ 0 h 10038"/>
              <a:gd name="connsiteX1" fmla="*/ 0 w 7736"/>
              <a:gd name="connsiteY1" fmla="*/ 0 h 10038"/>
              <a:gd name="connsiteX2" fmla="*/ 197 w 7736"/>
              <a:gd name="connsiteY2" fmla="*/ 5024 h 10038"/>
              <a:gd name="connsiteX3" fmla="*/ 0 w 7736"/>
              <a:gd name="connsiteY3" fmla="*/ 10000 h 10038"/>
              <a:gd name="connsiteX4" fmla="*/ 7017 w 7736"/>
              <a:gd name="connsiteY4" fmla="*/ 10038 h 10038"/>
              <a:gd name="connsiteX5" fmla="*/ 7736 w 7736"/>
              <a:gd name="connsiteY5" fmla="*/ 5574 h 10038"/>
              <a:gd name="connsiteX6" fmla="*/ 7021 w 7736"/>
              <a:gd name="connsiteY6" fmla="*/ 0 h 10038"/>
              <a:gd name="connsiteX0" fmla="*/ 9076 w 9316"/>
              <a:gd name="connsiteY0" fmla="*/ 0 h 10000"/>
              <a:gd name="connsiteX1" fmla="*/ 0 w 9316"/>
              <a:gd name="connsiteY1" fmla="*/ 0 h 10000"/>
              <a:gd name="connsiteX2" fmla="*/ 255 w 9316"/>
              <a:gd name="connsiteY2" fmla="*/ 5005 h 10000"/>
              <a:gd name="connsiteX3" fmla="*/ 0 w 9316"/>
              <a:gd name="connsiteY3" fmla="*/ 9962 h 10000"/>
              <a:gd name="connsiteX4" fmla="*/ 9071 w 9316"/>
              <a:gd name="connsiteY4" fmla="*/ 10000 h 10000"/>
              <a:gd name="connsiteX5" fmla="*/ 9316 w 9316"/>
              <a:gd name="connsiteY5" fmla="*/ 5668 h 10000"/>
              <a:gd name="connsiteX6" fmla="*/ 9076 w 9316"/>
              <a:gd name="connsiteY6" fmla="*/ 0 h 10000"/>
              <a:gd name="connsiteX0" fmla="*/ 9742 w 10000"/>
              <a:gd name="connsiteY0" fmla="*/ 0 h 10000"/>
              <a:gd name="connsiteX1" fmla="*/ 0 w 10000"/>
              <a:gd name="connsiteY1" fmla="*/ 0 h 10000"/>
              <a:gd name="connsiteX2" fmla="*/ 274 w 10000"/>
              <a:gd name="connsiteY2" fmla="*/ 5005 h 10000"/>
              <a:gd name="connsiteX3" fmla="*/ 0 w 10000"/>
              <a:gd name="connsiteY3" fmla="*/ 9962 h 10000"/>
              <a:gd name="connsiteX4" fmla="*/ 9737 w 10000"/>
              <a:gd name="connsiteY4" fmla="*/ 10000 h 10000"/>
              <a:gd name="connsiteX5" fmla="*/ 10000 w 10000"/>
              <a:gd name="connsiteY5" fmla="*/ 5668 h 10000"/>
              <a:gd name="connsiteX6" fmla="*/ 9742 w 10000"/>
              <a:gd name="connsiteY6" fmla="*/ 0 h 10000"/>
              <a:gd name="connsiteX0" fmla="*/ 9742 w 9877"/>
              <a:gd name="connsiteY0" fmla="*/ 0 h 10000"/>
              <a:gd name="connsiteX1" fmla="*/ 0 w 9877"/>
              <a:gd name="connsiteY1" fmla="*/ 0 h 10000"/>
              <a:gd name="connsiteX2" fmla="*/ 274 w 9877"/>
              <a:gd name="connsiteY2" fmla="*/ 5005 h 10000"/>
              <a:gd name="connsiteX3" fmla="*/ 0 w 9877"/>
              <a:gd name="connsiteY3" fmla="*/ 9962 h 10000"/>
              <a:gd name="connsiteX4" fmla="*/ 9737 w 9877"/>
              <a:gd name="connsiteY4" fmla="*/ 10000 h 10000"/>
              <a:gd name="connsiteX5" fmla="*/ 9738 w 9877"/>
              <a:gd name="connsiteY5" fmla="*/ 5783 h 10000"/>
              <a:gd name="connsiteX6" fmla="*/ 9742 w 9877"/>
              <a:gd name="connsiteY6" fmla="*/ 0 h 10000"/>
              <a:gd name="connsiteX0" fmla="*/ 9863 w 9991"/>
              <a:gd name="connsiteY0" fmla="*/ 0 h 10000"/>
              <a:gd name="connsiteX1" fmla="*/ 0 w 9991"/>
              <a:gd name="connsiteY1" fmla="*/ 0 h 10000"/>
              <a:gd name="connsiteX2" fmla="*/ 277 w 9991"/>
              <a:gd name="connsiteY2" fmla="*/ 5005 h 10000"/>
              <a:gd name="connsiteX3" fmla="*/ 0 w 9991"/>
              <a:gd name="connsiteY3" fmla="*/ 9962 h 10000"/>
              <a:gd name="connsiteX4" fmla="*/ 9858 w 9991"/>
              <a:gd name="connsiteY4" fmla="*/ 10000 h 10000"/>
              <a:gd name="connsiteX5" fmla="*/ 9817 w 9991"/>
              <a:gd name="connsiteY5" fmla="*/ 5783 h 10000"/>
              <a:gd name="connsiteX6" fmla="*/ 9863 w 9991"/>
              <a:gd name="connsiteY6" fmla="*/ 0 h 10000"/>
              <a:gd name="connsiteX0" fmla="*/ 9872 w 10014"/>
              <a:gd name="connsiteY0" fmla="*/ 0 h 10000"/>
              <a:gd name="connsiteX1" fmla="*/ 0 w 10014"/>
              <a:gd name="connsiteY1" fmla="*/ 0 h 10000"/>
              <a:gd name="connsiteX2" fmla="*/ 277 w 10014"/>
              <a:gd name="connsiteY2" fmla="*/ 5005 h 10000"/>
              <a:gd name="connsiteX3" fmla="*/ 0 w 10014"/>
              <a:gd name="connsiteY3" fmla="*/ 9962 h 10000"/>
              <a:gd name="connsiteX4" fmla="*/ 9867 w 10014"/>
              <a:gd name="connsiteY4" fmla="*/ 10000 h 10000"/>
              <a:gd name="connsiteX5" fmla="*/ 9890 w 10014"/>
              <a:gd name="connsiteY5" fmla="*/ 5745 h 10000"/>
              <a:gd name="connsiteX6" fmla="*/ 9872 w 10014"/>
              <a:gd name="connsiteY6" fmla="*/ 0 h 10000"/>
              <a:gd name="connsiteX0" fmla="*/ 9872 w 10030"/>
              <a:gd name="connsiteY0" fmla="*/ 0 h 10000"/>
              <a:gd name="connsiteX1" fmla="*/ 0 w 10030"/>
              <a:gd name="connsiteY1" fmla="*/ 0 h 10000"/>
              <a:gd name="connsiteX2" fmla="*/ 277 w 10030"/>
              <a:gd name="connsiteY2" fmla="*/ 5005 h 10000"/>
              <a:gd name="connsiteX3" fmla="*/ 0 w 10030"/>
              <a:gd name="connsiteY3" fmla="*/ 9962 h 10000"/>
              <a:gd name="connsiteX4" fmla="*/ 9867 w 10030"/>
              <a:gd name="connsiteY4" fmla="*/ 10000 h 10000"/>
              <a:gd name="connsiteX5" fmla="*/ 9890 w 10030"/>
              <a:gd name="connsiteY5" fmla="*/ 5745 h 10000"/>
              <a:gd name="connsiteX6" fmla="*/ 9872 w 10030"/>
              <a:gd name="connsiteY6" fmla="*/ 0 h 10000"/>
              <a:gd name="connsiteX0" fmla="*/ 9872 w 9921"/>
              <a:gd name="connsiteY0" fmla="*/ 0 h 10000"/>
              <a:gd name="connsiteX1" fmla="*/ 0 w 9921"/>
              <a:gd name="connsiteY1" fmla="*/ 0 h 10000"/>
              <a:gd name="connsiteX2" fmla="*/ 277 w 9921"/>
              <a:gd name="connsiteY2" fmla="*/ 5005 h 10000"/>
              <a:gd name="connsiteX3" fmla="*/ 0 w 9921"/>
              <a:gd name="connsiteY3" fmla="*/ 9962 h 10000"/>
              <a:gd name="connsiteX4" fmla="*/ 9867 w 9921"/>
              <a:gd name="connsiteY4" fmla="*/ 10000 h 10000"/>
              <a:gd name="connsiteX5" fmla="*/ 9890 w 9921"/>
              <a:gd name="connsiteY5" fmla="*/ 5745 h 10000"/>
              <a:gd name="connsiteX6" fmla="*/ 9872 w 9921"/>
              <a:gd name="connsiteY6" fmla="*/ 0 h 10000"/>
              <a:gd name="connsiteX0" fmla="*/ 9951 w 9974"/>
              <a:gd name="connsiteY0" fmla="*/ 0 h 10000"/>
              <a:gd name="connsiteX1" fmla="*/ 0 w 9974"/>
              <a:gd name="connsiteY1" fmla="*/ 0 h 10000"/>
              <a:gd name="connsiteX2" fmla="*/ 279 w 9974"/>
              <a:gd name="connsiteY2" fmla="*/ 5005 h 10000"/>
              <a:gd name="connsiteX3" fmla="*/ 0 w 9974"/>
              <a:gd name="connsiteY3" fmla="*/ 9962 h 10000"/>
              <a:gd name="connsiteX4" fmla="*/ 9946 w 9974"/>
              <a:gd name="connsiteY4" fmla="*/ 10000 h 10000"/>
              <a:gd name="connsiteX5" fmla="*/ 9969 w 9974"/>
              <a:gd name="connsiteY5" fmla="*/ 5745 h 10000"/>
              <a:gd name="connsiteX6" fmla="*/ 9951 w 9974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10001"/>
              <a:gd name="connsiteY0" fmla="*/ 0 h 10000"/>
              <a:gd name="connsiteX1" fmla="*/ 0 w 10001"/>
              <a:gd name="connsiteY1" fmla="*/ 0 h 10000"/>
              <a:gd name="connsiteX2" fmla="*/ 280 w 10001"/>
              <a:gd name="connsiteY2" fmla="*/ 5005 h 10000"/>
              <a:gd name="connsiteX3" fmla="*/ 0 w 10001"/>
              <a:gd name="connsiteY3" fmla="*/ 9962 h 10000"/>
              <a:gd name="connsiteX4" fmla="*/ 9972 w 10001"/>
              <a:gd name="connsiteY4" fmla="*/ 10000 h 10000"/>
              <a:gd name="connsiteX5" fmla="*/ 9995 w 10001"/>
              <a:gd name="connsiteY5" fmla="*/ 5745 h 10000"/>
              <a:gd name="connsiteX6" fmla="*/ 9977 w 10001"/>
              <a:gd name="connsiteY6" fmla="*/ 0 h 10000"/>
              <a:gd name="connsiteX0" fmla="*/ 9977 w 9995"/>
              <a:gd name="connsiteY0" fmla="*/ 0 h 10000"/>
              <a:gd name="connsiteX1" fmla="*/ 0 w 9995"/>
              <a:gd name="connsiteY1" fmla="*/ 0 h 10000"/>
              <a:gd name="connsiteX2" fmla="*/ 280 w 9995"/>
              <a:gd name="connsiteY2" fmla="*/ 5005 h 10000"/>
              <a:gd name="connsiteX3" fmla="*/ 0 w 9995"/>
              <a:gd name="connsiteY3" fmla="*/ 9962 h 10000"/>
              <a:gd name="connsiteX4" fmla="*/ 9972 w 9995"/>
              <a:gd name="connsiteY4" fmla="*/ 10000 h 10000"/>
              <a:gd name="connsiteX5" fmla="*/ 9995 w 9995"/>
              <a:gd name="connsiteY5" fmla="*/ 5745 h 10000"/>
              <a:gd name="connsiteX6" fmla="*/ 9977 w 9995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9977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9999 w 10004"/>
              <a:gd name="connsiteY0" fmla="*/ 0 h 10000"/>
              <a:gd name="connsiteX1" fmla="*/ 0 w 10004"/>
              <a:gd name="connsiteY1" fmla="*/ 0 h 10000"/>
              <a:gd name="connsiteX2" fmla="*/ 280 w 10004"/>
              <a:gd name="connsiteY2" fmla="*/ 5005 h 10000"/>
              <a:gd name="connsiteX3" fmla="*/ 0 w 10004"/>
              <a:gd name="connsiteY3" fmla="*/ 9962 h 10000"/>
              <a:gd name="connsiteX4" fmla="*/ 10000 w 10004"/>
              <a:gd name="connsiteY4" fmla="*/ 10000 h 10000"/>
              <a:gd name="connsiteX5" fmla="*/ 10000 w 10004"/>
              <a:gd name="connsiteY5" fmla="*/ 5745 h 10000"/>
              <a:gd name="connsiteX6" fmla="*/ 9999 w 10004"/>
              <a:gd name="connsiteY6" fmla="*/ 0 h 10000"/>
              <a:gd name="connsiteX0" fmla="*/ 9999 w 10000"/>
              <a:gd name="connsiteY0" fmla="*/ 0 h 10000"/>
              <a:gd name="connsiteX1" fmla="*/ 0 w 10000"/>
              <a:gd name="connsiteY1" fmla="*/ 0 h 10000"/>
              <a:gd name="connsiteX2" fmla="*/ 280 w 10000"/>
              <a:gd name="connsiteY2" fmla="*/ 5005 h 10000"/>
              <a:gd name="connsiteX3" fmla="*/ 0 w 10000"/>
              <a:gd name="connsiteY3" fmla="*/ 9962 h 10000"/>
              <a:gd name="connsiteX4" fmla="*/ 10000 w 10000"/>
              <a:gd name="connsiteY4" fmla="*/ 10000 h 10000"/>
              <a:gd name="connsiteX5" fmla="*/ 10000 w 10000"/>
              <a:gd name="connsiteY5" fmla="*/ 5745 h 10000"/>
              <a:gd name="connsiteX6" fmla="*/ 9999 w 10000"/>
              <a:gd name="connsiteY6" fmla="*/ 0 h 10000"/>
              <a:gd name="connsiteX0" fmla="*/ 14796 w 14796"/>
              <a:gd name="connsiteY0" fmla="*/ 0 h 10000"/>
              <a:gd name="connsiteX1" fmla="*/ 0 w 14796"/>
              <a:gd name="connsiteY1" fmla="*/ 0 h 10000"/>
              <a:gd name="connsiteX2" fmla="*/ 280 w 14796"/>
              <a:gd name="connsiteY2" fmla="*/ 5005 h 10000"/>
              <a:gd name="connsiteX3" fmla="*/ 0 w 14796"/>
              <a:gd name="connsiteY3" fmla="*/ 9962 h 10000"/>
              <a:gd name="connsiteX4" fmla="*/ 10000 w 14796"/>
              <a:gd name="connsiteY4" fmla="*/ 10000 h 10000"/>
              <a:gd name="connsiteX5" fmla="*/ 10000 w 14796"/>
              <a:gd name="connsiteY5" fmla="*/ 5745 h 10000"/>
              <a:gd name="connsiteX6" fmla="*/ 14796 w 14796"/>
              <a:gd name="connsiteY6" fmla="*/ 0 h 10000"/>
              <a:gd name="connsiteX0" fmla="*/ 14796 w 14796"/>
              <a:gd name="connsiteY0" fmla="*/ 0 h 9968"/>
              <a:gd name="connsiteX1" fmla="*/ 0 w 14796"/>
              <a:gd name="connsiteY1" fmla="*/ 0 h 9968"/>
              <a:gd name="connsiteX2" fmla="*/ 280 w 14796"/>
              <a:gd name="connsiteY2" fmla="*/ 5005 h 9968"/>
              <a:gd name="connsiteX3" fmla="*/ 0 w 14796"/>
              <a:gd name="connsiteY3" fmla="*/ 9962 h 9968"/>
              <a:gd name="connsiteX4" fmla="*/ 14788 w 14796"/>
              <a:gd name="connsiteY4" fmla="*/ 9968 h 9968"/>
              <a:gd name="connsiteX5" fmla="*/ 10000 w 14796"/>
              <a:gd name="connsiteY5" fmla="*/ 5745 h 9968"/>
              <a:gd name="connsiteX6" fmla="*/ 14796 w 14796"/>
              <a:gd name="connsiteY6" fmla="*/ 0 h 9968"/>
              <a:gd name="connsiteX0" fmla="*/ 10000 w 10000"/>
              <a:gd name="connsiteY0" fmla="*/ 0 h 10000"/>
              <a:gd name="connsiteX1" fmla="*/ 0 w 10000"/>
              <a:gd name="connsiteY1" fmla="*/ 0 h 10000"/>
              <a:gd name="connsiteX2" fmla="*/ 189 w 10000"/>
              <a:gd name="connsiteY2" fmla="*/ 5021 h 10000"/>
              <a:gd name="connsiteX3" fmla="*/ 0 w 10000"/>
              <a:gd name="connsiteY3" fmla="*/ 9994 h 10000"/>
              <a:gd name="connsiteX4" fmla="*/ 9995 w 10000"/>
              <a:gd name="connsiteY4" fmla="*/ 10000 h 10000"/>
              <a:gd name="connsiteX5" fmla="*/ 9998 w 10000"/>
              <a:gd name="connsiteY5" fmla="*/ 6152 h 10000"/>
              <a:gd name="connsiteX6" fmla="*/ 10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8" name="Freeform 11"/>
          <p:cNvSpPr>
            <a:spLocks/>
          </p:cNvSpPr>
          <p:nvPr userDrawn="1"/>
        </p:nvSpPr>
        <p:spPr bwMode="auto">
          <a:xfrm>
            <a:off x="4511824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4816" y="1233487"/>
            <a:ext cx="11307600" cy="4680000"/>
          </a:xfr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>
                <a:latin typeface="+mn-lt"/>
                <a:ea typeface="+mn-ea"/>
                <a:cs typeface="Arial" panose="020B0604020202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02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51878" y="1242452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ED692C-39CB-4AC0-81F6-D21CDD086EE4}"/>
              </a:ext>
            </a:extLst>
          </p:cNvPr>
          <p:cNvSpPr txBox="1"/>
          <p:nvPr userDrawn="1"/>
        </p:nvSpPr>
        <p:spPr bwMode="auto">
          <a:xfrm>
            <a:off x="1595500" y="408779"/>
            <a:ext cx="9829738" cy="6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980" tIns="49987" rIns="99980" bIns="49987" rtlCol="0">
            <a:spAutoFit/>
          </a:bodyPr>
          <a:lstStyle>
            <a:defPPr>
              <a:defRPr lang="zh-CN"/>
            </a:defPPr>
            <a:lvl1pPr defTabSz="1001624" eaLnBrk="0" hangingPunct="0"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Arial" pitchFamily="34" charset="0"/>
              </a:defRPr>
            </a:lvl1pPr>
          </a:lstStyle>
          <a:p>
            <a:pPr lvl="0" fontAlgn="ctr"/>
            <a:r>
              <a:rPr lang="en-US" altLang="zh-CN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baseline="0" dirty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73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51877" y="1242453"/>
            <a:ext cx="11306175" cy="4680000"/>
          </a:xfrm>
          <a:prstGeom prst="rect">
            <a:avLst/>
          </a:prstGeom>
        </p:spPr>
        <p:txBody>
          <a:bodyPr/>
          <a:lstStyle>
            <a:lvl1pPr algn="just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baseline="0" dirty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587388" y="505779"/>
            <a:ext cx="374708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669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>
            <a:spLocks/>
          </p:cNvSpPr>
          <p:nvPr userDrawn="1"/>
        </p:nvSpPr>
        <p:spPr bwMode="auto">
          <a:xfrm>
            <a:off x="3113" y="296368"/>
            <a:ext cx="1376363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8" name="Freeform 11"/>
          <p:cNvSpPr>
            <a:spLocks/>
          </p:cNvSpPr>
          <p:nvPr userDrawn="1"/>
        </p:nvSpPr>
        <p:spPr bwMode="auto">
          <a:xfrm>
            <a:off x="1246188" y="296368"/>
            <a:ext cx="233363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9" name="Freeform 12"/>
          <p:cNvSpPr>
            <a:spLocks noEditPoints="1"/>
          </p:cNvSpPr>
          <p:nvPr userDrawn="1"/>
        </p:nvSpPr>
        <p:spPr bwMode="auto">
          <a:xfrm>
            <a:off x="479376" y="474075"/>
            <a:ext cx="508162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1594800" y="452604"/>
            <a:ext cx="9831600" cy="6408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0800" tIns="50400" rIns="100800" bIns="50400" numCol="1" anchor="ctr" anchorCtr="0" compatLnSpc="1">
            <a:prstTxWarp prst="textNoShape">
              <a:avLst/>
            </a:prstTxWarp>
          </a:bodyPr>
          <a:lstStyle>
            <a:lvl1pPr fontAlgn="auto">
              <a:defRPr lang="zh-CN" altLang="en-US" b="1" kern="0" baseline="0" dirty="0"/>
            </a:lvl1pPr>
          </a:lstStyle>
          <a:p>
            <a:pPr lvl="0"/>
            <a:r>
              <a:rPr lang="en-US" altLang="zh-CN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039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E8A406D-0F03-42D8-9159-77B9DE9EB30E}"/>
                </a:ext>
              </a:extLst>
            </p:cNvPr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DA49D1AE-05B4-4A19-9F6F-8B89D09C41DD}"/>
                </a:ext>
              </a:extLst>
            </p:cNvPr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68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28" tIns="40064" rIns="80128" bIns="400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</a:t>
            </a:r>
            <a:endParaRPr lang="zh-CN" altLang="en-US" dirty="0"/>
          </a:p>
        </p:txBody>
      </p:sp>
      <p:sp>
        <p:nvSpPr>
          <p:cNvPr id="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290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</a:t>
            </a:r>
            <a:r>
              <a:rPr lang="zh-CN" altLang="en-US" dirty="0" smtClean="0"/>
              <a:t>级</a:t>
            </a:r>
            <a:r>
              <a:rPr lang="en-US" altLang="zh-CN" dirty="0" smtClean="0"/>
              <a:t>0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829" y="6504031"/>
            <a:ext cx="1249200" cy="273343"/>
          </a:xfrm>
          <a:prstGeom prst="rect">
            <a:avLst/>
          </a:prstGeom>
        </p:spPr>
      </p:pic>
      <p:sp>
        <p:nvSpPr>
          <p:cNvPr id="25" name="Rectangle 69"/>
          <p:cNvSpPr>
            <a:spLocks noChangeArrowheads="1"/>
          </p:cNvSpPr>
          <p:nvPr userDrawn="1"/>
        </p:nvSpPr>
        <p:spPr bwMode="auto">
          <a:xfrm>
            <a:off x="119336" y="6500581"/>
            <a:ext cx="716405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Стр.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defTabSz="801668" eaLnBrk="0" fontAlgn="base" hangingPunct="0">
                <a:defRPr/>
              </a:pPr>
              <a:t>‹#›</a:t>
            </a:fld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6" name="Rectangle 54"/>
          <p:cNvSpPr>
            <a:spLocks noChangeArrowheads="1"/>
          </p:cNvSpPr>
          <p:nvPr userDrawn="1"/>
        </p:nvSpPr>
        <p:spPr bwMode="auto">
          <a:xfrm>
            <a:off x="947428" y="6500581"/>
            <a:ext cx="6195598" cy="2655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01" tIns="40052" rIns="80101" bIns="40052">
            <a:spAutoFit/>
          </a:bodyPr>
          <a:lstStyle/>
          <a:p>
            <a:pPr defTabSz="801668" eaLnBrk="0" fontAlgn="base" hangingPunct="0">
              <a:defRPr/>
            </a:pP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Авторские права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2020 </a:t>
            </a:r>
            <a:r>
              <a:rPr lang="en-US" altLang="zh-CN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 Technologies Co., Ltd. </a:t>
            </a:r>
            <a:r>
              <a:rPr lang="ru-RU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Все права защищены.</a:t>
            </a:r>
            <a:r>
              <a:rPr lang="en-US" altLang="zh-CN" sz="120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 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12162526" y="3916624"/>
            <a:ext cx="1088654" cy="2144829"/>
            <a:chOff x="12162526" y="3916624"/>
            <a:chExt cx="1088654" cy="2144829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xmlns="" id="{32AEB80E-D574-4C1A-9EB9-3369A2BB96C5}"/>
                </a:ext>
              </a:extLst>
            </p:cNvPr>
            <p:cNvSpPr/>
            <p:nvPr userDrawn="1"/>
          </p:nvSpPr>
          <p:spPr>
            <a:xfrm>
              <a:off x="12246898" y="3916624"/>
              <a:ext cx="919908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E94F5345-F49B-42D0-B35C-CA4FB19A3DA6}"/>
                </a:ext>
              </a:extLst>
            </p:cNvPr>
            <p:cNvSpPr/>
            <p:nvPr userDrawn="1"/>
          </p:nvSpPr>
          <p:spPr>
            <a:xfrm>
              <a:off x="12246898" y="4205452"/>
              <a:ext cx="919908" cy="288000"/>
            </a:xfrm>
            <a:prstGeom prst="rect">
              <a:avLst/>
            </a:prstGeom>
            <a:solidFill>
              <a:srgbClr val="99DFF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BA62EB75-581F-4CD2-92A6-87BDFE3BDBC3}"/>
                </a:ext>
              </a:extLst>
            </p:cNvPr>
            <p:cNvSpPr/>
            <p:nvPr userDrawn="1"/>
          </p:nvSpPr>
          <p:spPr>
            <a:xfrm>
              <a:off x="12246898" y="4493554"/>
              <a:ext cx="919908" cy="288000"/>
            </a:xfrm>
            <a:prstGeom prst="rect">
              <a:avLst/>
            </a:prstGeom>
            <a:solidFill>
              <a:srgbClr val="D9D9D9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4781656"/>
              <a:ext cx="919908" cy="288000"/>
            </a:xfrm>
            <a:prstGeom prst="rect">
              <a:avLst/>
            </a:prstGeom>
            <a:solidFill>
              <a:srgbClr val="EC7061">
                <a:lumMod val="100000"/>
              </a:srgbClr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069758"/>
              <a:ext cx="919908" cy="288000"/>
            </a:xfrm>
            <a:prstGeom prst="rect">
              <a:avLst/>
            </a:prstGeom>
            <a:solidFill>
              <a:srgbClr val="F4FBFE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xmlns="" id="{98A3A11A-AB61-497E-B3AE-12E999A6BBBA}"/>
                </a:ext>
              </a:extLst>
            </p:cNvPr>
            <p:cNvSpPr txBox="1"/>
            <p:nvPr userDrawn="1"/>
          </p:nvSpPr>
          <p:spPr bwMode="auto">
            <a:xfrm>
              <a:off x="12162529" y="3947408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表格表头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CF824ACE-31EE-452D-A81D-32E189AFE158}"/>
                </a:ext>
              </a:extLst>
            </p:cNvPr>
            <p:cNvSpPr txBox="1"/>
            <p:nvPr userDrawn="1"/>
          </p:nvSpPr>
          <p:spPr bwMode="auto">
            <a:xfrm>
              <a:off x="12249538" y="4235890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文字边框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7399143C-FDAD-45F1-BC44-030BD92ABA98}"/>
                </a:ext>
              </a:extLst>
            </p:cNvPr>
            <p:cNvSpPr txBox="1"/>
            <p:nvPr userDrawn="1"/>
          </p:nvSpPr>
          <p:spPr bwMode="auto">
            <a:xfrm>
              <a:off x="12162526" y="4523977"/>
              <a:ext cx="1088651" cy="2271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导航灰底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457445" y="4812094"/>
              <a:ext cx="49881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红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249538" y="5100196"/>
              <a:ext cx="91463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表格</a:t>
              </a:r>
              <a:r>
                <a:rPr kumimoji="0" lang="en-US" altLang="zh-CN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/</a:t>
              </a: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文字底色</a:t>
              </a: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246898" y="5485453"/>
              <a:ext cx="461833" cy="288000"/>
            </a:xfrm>
            <a:prstGeom prst="rect">
              <a:avLst/>
            </a:prstGeom>
            <a:solidFill>
              <a:srgbClr val="FFF2CC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BE210CD8-3823-4C2E-B3EA-E42C40CFB29F}"/>
                </a:ext>
              </a:extLst>
            </p:cNvPr>
            <p:cNvSpPr/>
            <p:nvPr userDrawn="1"/>
          </p:nvSpPr>
          <p:spPr>
            <a:xfrm>
              <a:off x="12708730" y="5485453"/>
              <a:ext cx="458075" cy="288000"/>
            </a:xfrm>
            <a:prstGeom prst="rect">
              <a:avLst/>
            </a:prstGeom>
            <a:solidFill>
              <a:srgbClr val="FFD17D"/>
            </a:solidFill>
          </p:spPr>
          <p:txBody>
            <a:bodyPr wrap="none" rtlCol="0" anchor="ctr">
              <a:noAutofit/>
            </a:bodyPr>
            <a:lstStyle/>
            <a:p>
              <a:pPr marL="342763" indent="-342763" algn="ctr">
                <a:buFont typeface="+mj-lt"/>
                <a:buAutoNum type="arabicPeriod"/>
              </a:pPr>
              <a:endParaRPr lang="zh-CN" altLang="en-US" sz="900">
                <a:solidFill>
                  <a:prstClr val="black"/>
                </a:solidFill>
                <a:cs typeface="Courier New" panose="02070309020205020404" pitchFamily="49" charset="0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xmlns="" id="{B9CBC549-23CA-4012-B493-FF768D1829F1}"/>
                </a:ext>
              </a:extLst>
            </p:cNvPr>
            <p:cNvSpPr txBox="1"/>
            <p:nvPr userDrawn="1"/>
          </p:nvSpPr>
          <p:spPr bwMode="auto">
            <a:xfrm>
              <a:off x="12502813" y="5515891"/>
              <a:ext cx="408083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备用</a:t>
              </a: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xmlns="" id="{947DE7E3-EC9F-4331-B252-7BCE51B7F0DA}"/>
                </a:ext>
              </a:extLst>
            </p:cNvPr>
            <p:cNvSpPr/>
            <p:nvPr userDrawn="1"/>
          </p:nvSpPr>
          <p:spPr>
            <a:xfrm>
              <a:off x="12246898" y="5773453"/>
              <a:ext cx="919908" cy="288000"/>
            </a:xfrm>
            <a:prstGeom prst="rect">
              <a:avLst/>
            </a:prstGeom>
            <a:solidFill>
              <a:srgbClr val="8BC9A0"/>
            </a:solidFill>
          </p:spPr>
          <p:txBody>
            <a:bodyPr wrap="none" rtlCol="0" anchor="ctr">
              <a:noAutofit/>
            </a:bodyPr>
            <a:lstStyle/>
            <a:p>
              <a:pPr marL="342763" marR="0" lvl="0" indent="-342763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 panose="02070309020205020404" pitchFamily="49" charset="0"/>
              </a:endParaRP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xmlns="" id="{308D80BD-0AC4-4D30-BDF8-F241047905A7}"/>
                </a:ext>
              </a:extLst>
            </p:cNvPr>
            <p:cNvSpPr txBox="1"/>
            <p:nvPr userDrawn="1"/>
          </p:nvSpPr>
          <p:spPr bwMode="auto">
            <a:xfrm>
              <a:off x="12560520" y="5813738"/>
              <a:ext cx="292666" cy="2271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none" lIns="87768" tIns="43884" rIns="87768" bIns="43884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4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sz="34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100000"/>
        <a:buFont typeface="Huawei Sans" panose="020C0503030203020204" pitchFamily="34" charset="0"/>
        <a:buChar char="▫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4020">
          <p15:clr>
            <a:srgbClr val="F26B43"/>
          </p15:clr>
        </p15:guide>
        <p15:guide id="5" orient="horz" pos="777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altLang="zh-CN" dirty="0" smtClean="0"/>
              <a:t>Чжан Линьжуй (</a:t>
            </a:r>
            <a:r>
              <a:rPr lang="en-US" altLang="zh-CN" dirty="0" smtClean="0"/>
              <a:t>Zhang Linrui</a:t>
            </a:r>
            <a:r>
              <a:rPr lang="ru-RU" altLang="zh-CN" dirty="0" smtClean="0"/>
              <a:t>)</a:t>
            </a:r>
            <a:r>
              <a:rPr lang="en-US" altLang="zh-CN" dirty="0" smtClean="0"/>
              <a:t>/</a:t>
            </a:r>
            <a:r>
              <a:rPr lang="en-US" altLang="zh-CN" dirty="0"/>
              <a:t>zwx570554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8" name="文本占位符 2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8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В небольших сетях для управления обычно используются интерфейс командной строки и </a:t>
            </a:r>
            <a:r>
              <a:rPr lang="ru-RU" sz="1400" dirty="0" smtClean="0"/>
              <a:t>интернет-браузер.</a:t>
            </a:r>
            <a:endParaRPr lang="ru-RU" sz="1400" dirty="0"/>
          </a:p>
          <a:p>
            <a:pPr lvl="1"/>
            <a:r>
              <a:rPr lang="ru-RU" sz="1400" dirty="0"/>
              <a:t>Для управления устройством сетевые администраторы входят в систему через HTTPS, Telnet или консольный порт.</a:t>
            </a:r>
          </a:p>
          <a:p>
            <a:pPr lvl="1"/>
            <a:r>
              <a:rPr lang="ru-RU" sz="1400" dirty="0"/>
              <a:t>Такие режимы управления сетью не требуют установки </a:t>
            </a:r>
            <a:r>
              <a:rPr lang="ru-RU" sz="1400" dirty="0" smtClean="0"/>
              <a:t>каких-либо </a:t>
            </a:r>
            <a:r>
              <a:rPr lang="ru-RU" sz="1400" dirty="0"/>
              <a:t>программ или серверов, и имеют невысокую стоимость.</a:t>
            </a:r>
          </a:p>
          <a:p>
            <a:pPr lvl="1"/>
            <a:r>
              <a:rPr lang="ru-RU" sz="1400" dirty="0"/>
              <a:t>Сетевые администраторы должны хорошо знать сеть и команды настройки сети, специфичные для того или иного поставщика.</a:t>
            </a:r>
          </a:p>
          <a:p>
            <a:pPr lvl="1"/>
            <a:r>
              <a:rPr lang="ru-RU" sz="1400" dirty="0"/>
              <a:t>Эти режимы имеют большие ограничения в </a:t>
            </a:r>
            <a:r>
              <a:rPr lang="ru-RU" sz="1400" dirty="0" smtClean="0"/>
              <a:t>крупномасштабных сетях </a:t>
            </a:r>
            <a:r>
              <a:rPr lang="ru-RU" sz="1400" dirty="0"/>
              <a:t>и в </a:t>
            </a:r>
            <a:r>
              <a:rPr lang="ru-RU" sz="1400" dirty="0" smtClean="0"/>
              <a:t>сетях со сложной </a:t>
            </a:r>
            <a:r>
              <a:rPr lang="ru-RU" sz="1400" dirty="0" smtClean="0"/>
              <a:t>топологией.</a:t>
            </a:r>
            <a:endParaRPr lang="ru-RU" sz="1400" dirty="0"/>
          </a:p>
          <a:p>
            <a:pPr lvl="1"/>
            <a:endParaRPr lang="en-US" altLang="zh-CN" sz="1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594800" y="452604"/>
            <a:ext cx="10163252" cy="640800"/>
          </a:xfrm>
        </p:spPr>
        <p:txBody>
          <a:bodyPr/>
          <a:lstStyle/>
          <a:p>
            <a:r>
              <a:rPr lang="ru-RU" dirty="0"/>
              <a:t>Управление через интерфейс командной строки или </a:t>
            </a:r>
            <a:r>
              <a:rPr lang="ru-RU" dirty="0" smtClean="0"/>
              <a:t>интернет-браузер</a:t>
            </a:r>
            <a:endParaRPr lang="ru-RU" dirty="0"/>
          </a:p>
        </p:txBody>
      </p:sp>
      <p:grpSp>
        <p:nvGrpSpPr>
          <p:cNvPr id="9" name="组合 8"/>
          <p:cNvGrpSpPr/>
          <p:nvPr/>
        </p:nvGrpSpPr>
        <p:grpSpPr>
          <a:xfrm>
            <a:off x="2909455" y="5933032"/>
            <a:ext cx="3128547" cy="441817"/>
            <a:chOff x="442639" y="4233927"/>
            <a:chExt cx="3128547" cy="441817"/>
          </a:xfrm>
        </p:grpSpPr>
        <p:pic>
          <p:nvPicPr>
            <p:cNvPr id="5" name="图片 4" descr="交换机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1186" y="4233927"/>
              <a:ext cx="540000" cy="44181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42639" y="4295262"/>
              <a:ext cx="25322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Huawei Sans" panose="020C0503030203020204" pitchFamily="34" charset="0"/>
                </a:rPr>
                <a:t>Сетевой администратор</a:t>
              </a:r>
            </a:p>
          </p:txBody>
        </p:sp>
      </p:grpSp>
      <p:pic>
        <p:nvPicPr>
          <p:cNvPr id="58" name="图片 57" descr="通用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4635" y="4511976"/>
            <a:ext cx="540000" cy="441818"/>
          </a:xfrm>
          <a:prstGeom prst="rect">
            <a:avLst/>
          </a:prstGeom>
        </p:spPr>
      </p:pic>
      <p:pic>
        <p:nvPicPr>
          <p:cNvPr id="59" name="图片 58" descr="防火墙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6831" y="4511976"/>
            <a:ext cx="540000" cy="441818"/>
          </a:xfrm>
          <a:prstGeom prst="rect">
            <a:avLst/>
          </a:prstGeom>
        </p:spPr>
      </p:pic>
      <p:pic>
        <p:nvPicPr>
          <p:cNvPr id="60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98002" y="4511976"/>
            <a:ext cx="540000" cy="441818"/>
          </a:xfrm>
          <a:prstGeom prst="rect">
            <a:avLst/>
          </a:prstGeom>
          <a:noFill/>
        </p:spPr>
      </p:pic>
      <p:pic>
        <p:nvPicPr>
          <p:cNvPr id="61" name="图片 60" descr="AC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89027" y="4511976"/>
            <a:ext cx="540000" cy="441818"/>
          </a:xfrm>
          <a:prstGeom prst="rect">
            <a:avLst/>
          </a:prstGeom>
        </p:spPr>
      </p:pic>
      <p:pic>
        <p:nvPicPr>
          <p:cNvPr id="62" name="Picture 12" descr="E:\2016.01\1.12 扁平化图标\蓝色\AR-蓝色最新-4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3421" y="4511976"/>
            <a:ext cx="540000" cy="441818"/>
          </a:xfrm>
          <a:prstGeom prst="rect">
            <a:avLst/>
          </a:prstGeom>
          <a:noFill/>
        </p:spPr>
      </p:pic>
      <p:pic>
        <p:nvPicPr>
          <p:cNvPr id="63" name="图片 62" descr="通用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5618" y="4511976"/>
            <a:ext cx="540000" cy="441818"/>
          </a:xfrm>
          <a:prstGeom prst="rect">
            <a:avLst/>
          </a:prstGeom>
        </p:spPr>
      </p:pic>
      <p:pic>
        <p:nvPicPr>
          <p:cNvPr id="64" name="图片 63" descr="通用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7815" y="4511976"/>
            <a:ext cx="540000" cy="441818"/>
          </a:xfrm>
          <a:prstGeom prst="rect">
            <a:avLst/>
          </a:prstGeom>
        </p:spPr>
      </p:pic>
      <p:grpSp>
        <p:nvGrpSpPr>
          <p:cNvPr id="81" name="组合 80"/>
          <p:cNvGrpSpPr/>
          <p:nvPr/>
        </p:nvGrpSpPr>
        <p:grpSpPr>
          <a:xfrm>
            <a:off x="3173773" y="5015569"/>
            <a:ext cx="2324229" cy="608397"/>
            <a:chOff x="3125337" y="3845479"/>
            <a:chExt cx="2324229" cy="608397"/>
          </a:xfrm>
        </p:grpSpPr>
        <p:cxnSp>
          <p:nvCxnSpPr>
            <p:cNvPr id="66" name="直接箭头连接符 65"/>
            <p:cNvCxnSpPr/>
            <p:nvPr/>
          </p:nvCxnSpPr>
          <p:spPr>
            <a:xfrm>
              <a:off x="3125337" y="3940203"/>
              <a:ext cx="1585254" cy="513673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箭头连接符 67"/>
            <p:cNvCxnSpPr/>
            <p:nvPr/>
          </p:nvCxnSpPr>
          <p:spPr>
            <a:xfrm>
              <a:off x="3718395" y="3849623"/>
              <a:ext cx="1430380" cy="604253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/>
            <p:cNvCxnSpPr/>
            <p:nvPr/>
          </p:nvCxnSpPr>
          <p:spPr>
            <a:xfrm>
              <a:off x="4850044" y="3845479"/>
              <a:ext cx="599522" cy="588782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" name="直接箭头连接符 76"/>
          <p:cNvCxnSpPr/>
          <p:nvPr/>
        </p:nvCxnSpPr>
        <p:spPr>
          <a:xfrm>
            <a:off x="5768002" y="5021608"/>
            <a:ext cx="0" cy="601793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组合 81"/>
          <p:cNvGrpSpPr/>
          <p:nvPr/>
        </p:nvGrpSpPr>
        <p:grpSpPr>
          <a:xfrm flipH="1">
            <a:off x="6068793" y="5011029"/>
            <a:ext cx="2324229" cy="608397"/>
            <a:chOff x="3125337" y="3845479"/>
            <a:chExt cx="2324229" cy="608397"/>
          </a:xfrm>
        </p:grpSpPr>
        <p:cxnSp>
          <p:nvCxnSpPr>
            <p:cNvPr id="83" name="直接箭头连接符 82"/>
            <p:cNvCxnSpPr/>
            <p:nvPr/>
          </p:nvCxnSpPr>
          <p:spPr>
            <a:xfrm>
              <a:off x="3125337" y="3940203"/>
              <a:ext cx="1585254" cy="513673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3718395" y="3849623"/>
              <a:ext cx="1430380" cy="604253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箭头连接符 84"/>
            <p:cNvCxnSpPr/>
            <p:nvPr/>
          </p:nvCxnSpPr>
          <p:spPr>
            <a:xfrm>
              <a:off x="4850044" y="3845479"/>
              <a:ext cx="599522" cy="588782"/>
            </a:xfrm>
            <a:prstGeom prst="straightConnector1">
              <a:avLst/>
            </a:prstGeom>
            <a:ln w="1905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文本框 85"/>
          <p:cNvSpPr txBox="1"/>
          <p:nvPr/>
        </p:nvSpPr>
        <p:spPr>
          <a:xfrm>
            <a:off x="4245078" y="5616774"/>
            <a:ext cx="351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uawei Sans" panose="020C0503030203020204" pitchFamily="34" charset="0"/>
              </a:rPr>
              <a:t>Управление один-к-одному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1726219" y="4026454"/>
            <a:ext cx="1506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Поставщик А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Коммутатор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3208123" y="3957978"/>
            <a:ext cx="1042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Поставщик А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Межсетевой экран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279963" y="3978495"/>
            <a:ext cx="10407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Поставщик А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Контроллер доступа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5174895" y="4075910"/>
            <a:ext cx="128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Поставщик А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Маршрутизатор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6206368" y="4057530"/>
            <a:ext cx="1384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Поставщик В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Маршрутизатор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7276448" y="4026454"/>
            <a:ext cx="118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Поставщик С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Коммутатор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8267063" y="4026454"/>
            <a:ext cx="1031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Поставщик D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Коммутатор</a:t>
            </a:r>
          </a:p>
        </p:txBody>
      </p:sp>
    </p:spTree>
    <p:extLst>
      <p:ext uri="{BB962C8B-B14F-4D97-AF65-F5344CB8AC3E}">
        <p14:creationId xmlns:p14="http://schemas.microsoft.com/office/powerpoint/2010/main" val="2191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pPr algn="l"/>
            <a:r>
              <a:rPr lang="ru-RU" sz="1800" dirty="0">
                <a:latin typeface="Huawei Sans" panose="020C0503030203020204" pitchFamily="34" charset="0"/>
              </a:rPr>
              <a:t>SNMP — это стандартный протокол управления сетью, широко используемый в сетях TCP/IP. Предоставляет метод управления сетевыми элементами через центральный компьютер, на котором запущено программное обеспечение для управления сетью, то </a:t>
            </a:r>
            <a:r>
              <a:rPr lang="ru-RU" sz="1800" dirty="0" smtClean="0">
                <a:latin typeface="Huawei Sans" panose="020C0503030203020204" pitchFamily="34" charset="0"/>
              </a:rPr>
              <a:t>есть </a:t>
            </a:r>
            <a:r>
              <a:rPr lang="ru-RU" sz="1800" dirty="0">
                <a:latin typeface="Huawei Sans" panose="020C0503030203020204" pitchFamily="34" charset="0"/>
              </a:rPr>
              <a:t>станцию управления сетью.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fontAlgn="auto"/>
            <a:r>
              <a:rPr lang="ru-RU" sz="3600">
                <a:latin typeface="Huawei Sans" panose="020C0503030203020204" pitchFamily="34" charset="0"/>
              </a:rPr>
              <a:t>Централизованное управление на основе SNMP</a:t>
            </a:r>
          </a:p>
        </p:txBody>
      </p:sp>
      <p:sp>
        <p:nvSpPr>
          <p:cNvPr id="38" name="Freeform 159"/>
          <p:cNvSpPr/>
          <p:nvPr/>
        </p:nvSpPr>
        <p:spPr>
          <a:xfrm flipH="1">
            <a:off x="1667411" y="2829613"/>
            <a:ext cx="2831240" cy="1184716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pic>
        <p:nvPicPr>
          <p:cNvPr id="39" name="图片 3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97" y="3171932"/>
            <a:ext cx="311099" cy="255101"/>
          </a:xfrm>
          <a:prstGeom prst="rect">
            <a:avLst/>
          </a:prstGeom>
        </p:spPr>
      </p:pic>
      <p:pic>
        <p:nvPicPr>
          <p:cNvPr id="40" name="图片 3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82" y="3175831"/>
            <a:ext cx="311099" cy="255101"/>
          </a:xfrm>
          <a:prstGeom prst="rect">
            <a:avLst/>
          </a:prstGeom>
        </p:spPr>
      </p:pic>
      <p:pic>
        <p:nvPicPr>
          <p:cNvPr id="44" name="图片 4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25" y="3637012"/>
            <a:ext cx="311099" cy="255101"/>
          </a:xfrm>
          <a:prstGeom prst="rect">
            <a:avLst/>
          </a:prstGeom>
        </p:spPr>
      </p:pic>
      <p:cxnSp>
        <p:nvCxnSpPr>
          <p:cNvPr id="45" name="直接连接符 44"/>
          <p:cNvCxnSpPr>
            <a:stCxn id="39" idx="2"/>
            <a:endCxn id="44" idx="0"/>
          </p:cNvCxnSpPr>
          <p:nvPr/>
        </p:nvCxnSpPr>
        <p:spPr>
          <a:xfrm flipH="1">
            <a:off x="2151975" y="3427033"/>
            <a:ext cx="187072" cy="2099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39" idx="3"/>
            <a:endCxn id="40" idx="1"/>
          </p:cNvCxnSpPr>
          <p:nvPr/>
        </p:nvCxnSpPr>
        <p:spPr>
          <a:xfrm>
            <a:off x="2494596" y="3299483"/>
            <a:ext cx="432886" cy="3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40" idx="3"/>
          </p:cNvCxnSpPr>
          <p:nvPr/>
        </p:nvCxnSpPr>
        <p:spPr>
          <a:xfrm>
            <a:off x="3238581" y="3303382"/>
            <a:ext cx="432886" cy="38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40" idx="2"/>
          </p:cNvCxnSpPr>
          <p:nvPr/>
        </p:nvCxnSpPr>
        <p:spPr>
          <a:xfrm flipH="1">
            <a:off x="2943976" y="3430932"/>
            <a:ext cx="139056" cy="205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endCxn id="44" idx="3"/>
          </p:cNvCxnSpPr>
          <p:nvPr/>
        </p:nvCxnSpPr>
        <p:spPr>
          <a:xfrm flipH="1">
            <a:off x="2307524" y="3763867"/>
            <a:ext cx="480902" cy="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3099524" y="3763171"/>
            <a:ext cx="432000" cy="6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687074" y="3434831"/>
            <a:ext cx="139943" cy="2007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图片 5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750" y="5268001"/>
            <a:ext cx="540000" cy="442800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2711039" y="5722993"/>
            <a:ext cx="65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uawei Sans" panose="020C0503030203020204" pitchFamily="34" charset="0"/>
              </a:rPr>
              <a:t>NMS</a:t>
            </a:r>
          </a:p>
        </p:txBody>
      </p:sp>
      <p:pic>
        <p:nvPicPr>
          <p:cNvPr id="54" name="图片 53" descr="交换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0497" y="5287933"/>
            <a:ext cx="540000" cy="441817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4317293" y="5768056"/>
            <a:ext cx="205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Huawei Sans" panose="020C0503030203020204" pitchFamily="34" charset="0"/>
              </a:rPr>
              <a:t>Сетевой администратор</a:t>
            </a:r>
          </a:p>
        </p:txBody>
      </p:sp>
      <p:sp>
        <p:nvSpPr>
          <p:cNvPr id="4" name="上下箭头 3"/>
          <p:cNvSpPr/>
          <p:nvPr/>
        </p:nvSpPr>
        <p:spPr>
          <a:xfrm>
            <a:off x="2908341" y="4092206"/>
            <a:ext cx="279400" cy="1041452"/>
          </a:xfrm>
          <a:prstGeom prst="upDownArrow">
            <a:avLst/>
          </a:prstGeom>
          <a:solidFill>
            <a:srgbClr val="00B0F0">
              <a:alpha val="5000"/>
            </a:srgbClr>
          </a:solidFill>
          <a:ln w="15875">
            <a:solidFill>
              <a:srgbClr val="9B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6801" y="4249463"/>
            <a:ext cx="1752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Обмен пакетами</a:t>
            </a:r>
          </a:p>
          <a:p>
            <a:pPr algn="ctr"/>
            <a:r>
              <a:rPr lang="ru-RU" sz="1600">
                <a:latin typeface="Huawei Sans" panose="020C0503030203020204" pitchFamily="34" charset="0"/>
              </a:rPr>
              <a:t>SNMP</a:t>
            </a:r>
          </a:p>
        </p:txBody>
      </p:sp>
      <p:pic>
        <p:nvPicPr>
          <p:cNvPr id="60" name="图片 59" descr="通用交换机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1146" y="3186827"/>
            <a:ext cx="311099" cy="255101"/>
          </a:xfrm>
          <a:prstGeom prst="rect">
            <a:avLst/>
          </a:prstGeom>
        </p:spPr>
      </p:pic>
      <p:pic>
        <p:nvPicPr>
          <p:cNvPr id="61" name="图片 60" descr="防火墙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8426" y="3624885"/>
            <a:ext cx="311099" cy="255101"/>
          </a:xfrm>
          <a:prstGeom prst="rect">
            <a:avLst/>
          </a:prstGeom>
        </p:spPr>
      </p:pic>
      <p:pic>
        <p:nvPicPr>
          <p:cNvPr id="62" name="图片 61" descr="AC-蓝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2710" y="3628523"/>
            <a:ext cx="311099" cy="255101"/>
          </a:xfrm>
          <a:prstGeom prst="rect">
            <a:avLst/>
          </a:prstGeom>
        </p:spPr>
      </p:pic>
      <p:cxnSp>
        <p:nvCxnSpPr>
          <p:cNvPr id="63" name="直接箭头连接符 62"/>
          <p:cNvCxnSpPr/>
          <p:nvPr/>
        </p:nvCxnSpPr>
        <p:spPr>
          <a:xfrm>
            <a:off x="3395041" y="5468207"/>
            <a:ext cx="1496273" cy="0"/>
          </a:xfrm>
          <a:prstGeom prst="straightConnector1">
            <a:avLst/>
          </a:prstGeom>
          <a:ln w="190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3032637" y="4862276"/>
            <a:ext cx="3310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uawei Sans" panose="020C0503030203020204" pitchFamily="34" charset="0"/>
              </a:rPr>
              <a:t>Управление один-ко-многим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6096000" y="2697550"/>
            <a:ext cx="566205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Huawei Sans" panose="020C0503030203020204" pitchFamily="34" charset="0"/>
              </a:rPr>
              <a:t>Сетевые администраторы могут использовать NMS для запроса информации, изменения информации и устранения неисправностей на любом узле сети. Эффективность работы при этом существенно повышается.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Huawei Sans" panose="020C0503030203020204" pitchFamily="34" charset="0"/>
              </a:rPr>
              <a:t>Сетевые устройства разных типов и производителей управляются </a:t>
            </a:r>
            <a:r>
              <a:rPr lang="ru-RU" dirty="0" smtClean="0">
                <a:latin typeface="Huawei Sans" panose="020C0503030203020204" pitchFamily="34" charset="0"/>
              </a:rPr>
              <a:t>единообразно.</a:t>
            </a:r>
            <a:endParaRPr lang="ru-RU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Типовая архитектура SNMP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6096000" y="1384106"/>
            <a:ext cx="5653088" cy="457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2279" indent="-302279" defTabSz="914034" fontAlgn="ctr">
              <a:lnSpc>
                <a:spcPct val="114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</a:pPr>
            <a:r>
              <a:rPr lang="ru-RU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 сети, где для управления сетью используется SNMP, система управления сетью (NMS) играет роль центра управления и выполняет процессы управления сетью. На каждом управляемом устройстве должен быть запущен процесс агента. Процесс менеджера и процесс агента взаимодействуют друг с другом через сообщения SNMP.</a:t>
            </a:r>
          </a:p>
          <a:p>
            <a:pPr marL="302279" indent="-302279" defTabSz="914034" fontAlgn="ctr">
              <a:lnSpc>
                <a:spcPct val="114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</a:pPr>
            <a:r>
              <a:rPr lang="ru-RU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NMS — это система, которая использует SNMP для управления и мониторинга сетевых устройств. Программное обеспечение NMS работает на серверах NMS.</a:t>
            </a:r>
          </a:p>
          <a:p>
            <a:pPr marL="302279" indent="-302279" defTabSz="914034" fontAlgn="ctr">
              <a:lnSpc>
                <a:spcPct val="114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</a:pPr>
            <a:r>
              <a:rPr lang="ru-RU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Управляемые устройства — это устройства, управление которыми осуществляет система NMS.</a:t>
            </a:r>
          </a:p>
          <a:p>
            <a:pPr marL="302279" indent="-302279" defTabSz="914034" fontAlgn="ctr">
              <a:lnSpc>
                <a:spcPct val="114000"/>
              </a:lnSpc>
              <a:spcBef>
                <a:spcPts val="792"/>
              </a:spcBef>
              <a:buSzPct val="50000"/>
              <a:buFont typeface="Wingdings" panose="05000000000000000000" pitchFamily="2" charset="2"/>
              <a:buChar char="l"/>
            </a:pPr>
            <a:r>
              <a:rPr lang="ru-RU" sz="14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Процесс агента выполняется на управляемых устройствах для поддержания актуальности данных управляемых устройств, ответа на запрос от NMS и передачи данных управления в NMS, отправившую запрос. </a:t>
            </a:r>
          </a:p>
        </p:txBody>
      </p:sp>
      <p:sp>
        <p:nvSpPr>
          <p:cNvPr id="103" name="矩形 102"/>
          <p:cNvSpPr/>
          <p:nvPr/>
        </p:nvSpPr>
        <p:spPr>
          <a:xfrm>
            <a:off x="2024793" y="3068538"/>
            <a:ext cx="2122347" cy="96602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2095966" y="3519318"/>
            <a:ext cx="1980000" cy="471282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2074785" y="3495051"/>
            <a:ext cx="202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Процесс управления сетью</a:t>
            </a:r>
          </a:p>
        </p:txBody>
      </p:sp>
      <p:cxnSp>
        <p:nvCxnSpPr>
          <p:cNvPr id="98" name="直接箭头连接符 97"/>
          <p:cNvCxnSpPr/>
          <p:nvPr/>
        </p:nvCxnSpPr>
        <p:spPr>
          <a:xfrm flipV="1">
            <a:off x="1465524" y="4128283"/>
            <a:ext cx="755228" cy="946368"/>
          </a:xfrm>
          <a:prstGeom prst="straightConnector1">
            <a:avLst/>
          </a:prstGeom>
          <a:ln w="6350">
            <a:solidFill>
              <a:srgbClr val="EC706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>
            <a:stCxn id="75" idx="0"/>
          </p:cNvCxnSpPr>
          <p:nvPr/>
        </p:nvCxnSpPr>
        <p:spPr>
          <a:xfrm flipH="1" flipV="1">
            <a:off x="3985966" y="4188200"/>
            <a:ext cx="819212" cy="886450"/>
          </a:xfrm>
          <a:prstGeom prst="straightConnector1">
            <a:avLst/>
          </a:prstGeom>
          <a:ln w="6350">
            <a:solidFill>
              <a:srgbClr val="EC706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 flipV="1">
            <a:off x="3075857" y="2493090"/>
            <a:ext cx="0" cy="540000"/>
          </a:xfrm>
          <a:prstGeom prst="straightConnector1">
            <a:avLst/>
          </a:prstGeom>
          <a:ln w="12700">
            <a:solidFill>
              <a:schemeClr val="tx1"/>
            </a:solidFill>
            <a:prstDash val="solid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2637228" y="3160840"/>
            <a:ext cx="747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Huawei Sans" panose="020C0503030203020204" pitchFamily="34" charset="0"/>
              </a:rPr>
              <a:t>NMS</a:t>
            </a:r>
          </a:p>
        </p:txBody>
      </p:sp>
      <p:sp>
        <p:nvSpPr>
          <p:cNvPr id="111" name="矩形 110"/>
          <p:cNvSpPr/>
          <p:nvPr/>
        </p:nvSpPr>
        <p:spPr>
          <a:xfrm>
            <a:off x="2353767" y="1606866"/>
            <a:ext cx="1440000" cy="82975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2608105" y="1650785"/>
            <a:ext cx="1040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uawei Sans" panose="020C0503030203020204" pitchFamily="34" charset="0"/>
              </a:rPr>
              <a:t>Клиент</a:t>
            </a:r>
          </a:p>
        </p:txBody>
      </p:sp>
      <p:sp>
        <p:nvSpPr>
          <p:cNvPr id="57" name="矩形 56"/>
          <p:cNvSpPr/>
          <p:nvPr/>
        </p:nvSpPr>
        <p:spPr>
          <a:xfrm>
            <a:off x="2461767" y="2040887"/>
            <a:ext cx="1224000" cy="395734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378482" y="2078559"/>
            <a:ext cx="1420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Huawei Sans" panose="020C0503030203020204" pitchFamily="34" charset="0"/>
              </a:rPr>
              <a:t>Мониторинг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23213" y="2526841"/>
            <a:ext cx="324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uawei Sans" panose="020C0503030203020204" pitchFamily="34" charset="0"/>
              </a:rPr>
              <a:t>Предоставляет визуализированный </a:t>
            </a:r>
            <a:r>
              <a:rPr lang="ru-RU" sz="1400" dirty="0" smtClean="0">
                <a:latin typeface="Huawei Sans" panose="020C0503030203020204" pitchFamily="34" charset="0"/>
              </a:rPr>
              <a:t>интерфейс</a:t>
            </a:r>
            <a:endParaRPr lang="ru-RU" sz="1400" dirty="0">
              <a:latin typeface="Huawei Sans" panose="020C0503030203020204" pitchFamily="34" charset="0"/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4610685" y="1673012"/>
            <a:ext cx="830388" cy="0"/>
          </a:xfrm>
          <a:prstGeom prst="straightConnector1">
            <a:avLst/>
          </a:prstGeom>
          <a:ln w="6350">
            <a:solidFill>
              <a:srgbClr val="EC706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4301963" y="1804672"/>
            <a:ext cx="144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Сообщение SNMP</a:t>
            </a:r>
          </a:p>
        </p:txBody>
      </p:sp>
      <p:sp>
        <p:nvSpPr>
          <p:cNvPr id="69" name="矩形 68"/>
          <p:cNvSpPr/>
          <p:nvPr/>
        </p:nvSpPr>
        <p:spPr>
          <a:xfrm>
            <a:off x="2471839" y="5063117"/>
            <a:ext cx="1327024" cy="7931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635148" y="5063116"/>
            <a:ext cx="1000406" cy="471282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637228" y="5030494"/>
            <a:ext cx="99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Процесс агента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2504029" y="5422647"/>
            <a:ext cx="15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Управляемое устройство</a:t>
            </a:r>
          </a:p>
        </p:txBody>
      </p:sp>
      <p:sp>
        <p:nvSpPr>
          <p:cNvPr id="74" name="矩形 73"/>
          <p:cNvSpPr/>
          <p:nvPr/>
        </p:nvSpPr>
        <p:spPr>
          <a:xfrm>
            <a:off x="4141666" y="5074651"/>
            <a:ext cx="1327024" cy="7931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304975" y="5074650"/>
            <a:ext cx="1000406" cy="471282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307055" y="5042028"/>
            <a:ext cx="99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Процесс агента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4185702" y="5471238"/>
            <a:ext cx="15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Управляемое устройство</a:t>
            </a:r>
          </a:p>
        </p:txBody>
      </p:sp>
      <p:cxnSp>
        <p:nvCxnSpPr>
          <p:cNvPr id="15" name="直接连接符 14"/>
          <p:cNvCxnSpPr>
            <a:stCxn id="104" idx="2"/>
            <a:endCxn id="78" idx="1"/>
          </p:cNvCxnSpPr>
          <p:nvPr/>
        </p:nvCxnSpPr>
        <p:spPr>
          <a:xfrm>
            <a:off x="3085966" y="3990600"/>
            <a:ext cx="111997" cy="3512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159"/>
          <p:cNvSpPr/>
          <p:nvPr/>
        </p:nvSpPr>
        <p:spPr>
          <a:xfrm flipH="1">
            <a:off x="2608105" y="4263973"/>
            <a:ext cx="1040049" cy="556444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IP-сеть</a:t>
            </a:r>
          </a:p>
        </p:txBody>
      </p:sp>
      <p:cxnSp>
        <p:nvCxnSpPr>
          <p:cNvPr id="108" name="直接连接符 107"/>
          <p:cNvCxnSpPr>
            <a:stCxn id="78" idx="21"/>
            <a:endCxn id="124" idx="0"/>
          </p:cNvCxnSpPr>
          <p:nvPr/>
        </p:nvCxnSpPr>
        <p:spPr>
          <a:xfrm flipH="1">
            <a:off x="1551660" y="4654094"/>
            <a:ext cx="1056445" cy="409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endCxn id="70" idx="0"/>
          </p:cNvCxnSpPr>
          <p:nvPr/>
        </p:nvCxnSpPr>
        <p:spPr>
          <a:xfrm>
            <a:off x="3108309" y="4820417"/>
            <a:ext cx="0" cy="2426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stCxn id="75" idx="0"/>
            <a:endCxn id="78" idx="8"/>
          </p:cNvCxnSpPr>
          <p:nvPr/>
        </p:nvCxnSpPr>
        <p:spPr>
          <a:xfrm flipH="1" flipV="1">
            <a:off x="3648154" y="4643966"/>
            <a:ext cx="1157024" cy="4306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/>
          <p:nvPr/>
        </p:nvCxnSpPr>
        <p:spPr>
          <a:xfrm flipH="1" flipV="1">
            <a:off x="2993637" y="4076590"/>
            <a:ext cx="12022" cy="933474"/>
          </a:xfrm>
          <a:prstGeom prst="straightConnector1">
            <a:avLst/>
          </a:prstGeom>
          <a:ln w="6350">
            <a:solidFill>
              <a:srgbClr val="EC706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 122"/>
          <p:cNvSpPr/>
          <p:nvPr/>
        </p:nvSpPr>
        <p:spPr>
          <a:xfrm>
            <a:off x="888148" y="5063117"/>
            <a:ext cx="1327024" cy="79317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1051457" y="5063116"/>
            <a:ext cx="1000406" cy="471282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053537" y="5030494"/>
            <a:ext cx="99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Процесс агента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933726" y="5457826"/>
            <a:ext cx="151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Управляемое устройство</a:t>
            </a:r>
          </a:p>
        </p:txBody>
      </p:sp>
    </p:spTree>
    <p:extLst>
      <p:ext uri="{BB962C8B-B14F-4D97-AF65-F5344CB8AC3E}">
        <p14:creationId xmlns:p14="http://schemas.microsoft.com/office/powerpoint/2010/main" val="36537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Обмен сообщениями SNMP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6096000" y="1473644"/>
            <a:ext cx="5650525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latin typeface="Huawei Sans" panose="020C0503030203020204" pitchFamily="34" charset="0"/>
              </a:rPr>
              <a:t>NMS и управляемые устройства обмениваются сообщениями в следующих режимах:</a:t>
            </a:r>
          </a:p>
          <a:p>
            <a:pPr marL="606425" lvl="1" indent="-298450">
              <a:lnSpc>
                <a:spcPct val="120000"/>
              </a:lnSpc>
              <a:buFont typeface="Huawei Sans" panose="020C0503030203020204" pitchFamily="34" charset="0"/>
              <a:buChar char="▫"/>
            </a:pPr>
            <a:r>
              <a:rPr lang="ru-RU" sz="1300" dirty="0">
                <a:latin typeface="Huawei Sans" panose="020C0503030203020204" pitchFamily="34" charset="0"/>
              </a:rPr>
              <a:t>NMS отправляет запрос на изменение или запрос конфигурационной информации на управляемое устройство через SNMP. Процесс агента, запущенный на управляемом устройстве, отвечает на запрос от NMS.</a:t>
            </a:r>
          </a:p>
          <a:p>
            <a:pPr marL="606425" lvl="1" indent="-298450">
              <a:lnSpc>
                <a:spcPct val="120000"/>
              </a:lnSpc>
              <a:buFont typeface="Huawei Sans" panose="020C0503030203020204" pitchFamily="34" charset="0"/>
              <a:buChar char="▫"/>
            </a:pPr>
            <a:r>
              <a:rPr lang="ru-RU" sz="1300" dirty="0">
                <a:latin typeface="Huawei Sans" panose="020C0503030203020204" pitchFamily="34" charset="0"/>
              </a:rPr>
              <a:t>Управляемое устройство может заранее сообщать о ловушках в NMS, чтобы сетевой администратор мог своевременно обнаружить сбой.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latin typeface="Huawei Sans" panose="020C0503030203020204" pitchFamily="34" charset="0"/>
              </a:rPr>
              <a:t>Управляемый объект: </a:t>
            </a:r>
            <a:r>
              <a:rPr lang="ru-RU" sz="1300" dirty="0" smtClean="0">
                <a:latin typeface="Huawei Sans" panose="020C0503030203020204" pitchFamily="34" charset="0"/>
              </a:rPr>
              <a:t>каждое </a:t>
            </a:r>
            <a:r>
              <a:rPr lang="ru-RU" sz="1300" dirty="0">
                <a:latin typeface="Huawei Sans" panose="020C0503030203020204" pitchFamily="34" charset="0"/>
              </a:rPr>
              <a:t>устройство может содержать несколько управляемых объектов. Управляемым объектом может быть аппаратный компонент или набор параметров, настроенных на аппаратном или программном обеспечении (например, протокол маршрутизации).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300" dirty="0">
                <a:latin typeface="Huawei Sans" panose="020C0503030203020204" pitchFamily="34" charset="0"/>
              </a:rPr>
              <a:t>SNMP использует базы управляющей информации (MIB) для описания группы объектов управляемого объекта</a:t>
            </a:r>
            <a:r>
              <a:rPr lang="ru-RU" sz="1300" dirty="0" smtClean="0">
                <a:latin typeface="Huawei Sans" panose="020C0503030203020204" pitchFamily="34" charset="0"/>
              </a:rPr>
              <a:t>.</a:t>
            </a:r>
            <a:endParaRPr lang="ru-RU" sz="1300" dirty="0">
              <a:latin typeface="Huawei Sans" panose="020C0503030203020204" pitchFamily="34" charset="0"/>
            </a:endParaRPr>
          </a:p>
        </p:txBody>
      </p:sp>
      <p:sp>
        <p:nvSpPr>
          <p:cNvPr id="31" name="圆角矩形 30"/>
          <p:cNvSpPr>
            <a:spLocks/>
          </p:cNvSpPr>
          <p:nvPr/>
        </p:nvSpPr>
        <p:spPr>
          <a:xfrm>
            <a:off x="3928080" y="1550814"/>
            <a:ext cx="288000" cy="2880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16080" y="1525125"/>
            <a:ext cx="1702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Управляемый объект</a:t>
            </a:r>
          </a:p>
        </p:txBody>
      </p:sp>
      <p:sp>
        <p:nvSpPr>
          <p:cNvPr id="36" name="矩形 35"/>
          <p:cNvSpPr/>
          <p:nvPr/>
        </p:nvSpPr>
        <p:spPr>
          <a:xfrm>
            <a:off x="1400479" y="1380668"/>
            <a:ext cx="2122347" cy="96602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1652" y="1875408"/>
            <a:ext cx="1980000" cy="471282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450471" y="1842348"/>
            <a:ext cx="2022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Процесс управления сетью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2076958" y="1472970"/>
            <a:ext cx="677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Huawei Sans" panose="020C0503030203020204" pitchFamily="34" charset="0"/>
              </a:rPr>
              <a:t>NMS</a:t>
            </a:r>
          </a:p>
        </p:txBody>
      </p:sp>
      <p:sp>
        <p:nvSpPr>
          <p:cNvPr id="44" name="矩形 43"/>
          <p:cNvSpPr/>
          <p:nvPr/>
        </p:nvSpPr>
        <p:spPr>
          <a:xfrm>
            <a:off x="1400479" y="4314595"/>
            <a:ext cx="2122347" cy="180125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961449" y="4314594"/>
            <a:ext cx="1000406" cy="471282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858923" y="4273181"/>
            <a:ext cx="120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Процесс агента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744326" y="5654396"/>
            <a:ext cx="1447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Huawei Sans" panose="020C0503030203020204" pitchFamily="34" charset="0"/>
              </a:rPr>
              <a:t>Управляемое устройство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1961449" y="2482540"/>
            <a:ext cx="0" cy="180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607240" y="2648369"/>
            <a:ext cx="353943" cy="15870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 dirty="0">
                <a:latin typeface="Huawei Sans" panose="020C0503030203020204" pitchFamily="34" charset="0"/>
              </a:rPr>
              <a:t>Запрос </a:t>
            </a:r>
            <a:r>
              <a:rPr lang="ru-RU" sz="1100" dirty="0" err="1">
                <a:latin typeface="Huawei Sans" panose="020C0503030203020204" pitchFamily="34" charset="0"/>
              </a:rPr>
              <a:t>Query</a:t>
            </a:r>
            <a:r>
              <a:rPr lang="ru-RU" sz="1100" dirty="0">
                <a:latin typeface="Huawei Sans" panose="020C0503030203020204" pitchFamily="34" charset="0"/>
              </a:rPr>
              <a:t>/</a:t>
            </a:r>
            <a:r>
              <a:rPr lang="ru-RU" sz="1100" dirty="0" err="1">
                <a:latin typeface="Huawei Sans" panose="020C0503030203020204" pitchFamily="34" charset="0"/>
              </a:rPr>
              <a:t>Modify</a:t>
            </a:r>
            <a:endParaRPr lang="ru-RU" sz="1100" dirty="0">
              <a:latin typeface="Huawei Sans" panose="020C0503030203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531497" y="2482540"/>
            <a:ext cx="0" cy="180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2130493" y="2583993"/>
            <a:ext cx="353943" cy="16448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100">
                <a:latin typeface="Huawei Sans" panose="020C0503030203020204" pitchFamily="34" charset="0"/>
              </a:rPr>
              <a:t>Ответ Query/Modify</a:t>
            </a:r>
          </a:p>
        </p:txBody>
      </p:sp>
      <p:cxnSp>
        <p:nvCxnSpPr>
          <p:cNvPr id="65" name="直接箭头连接符 64"/>
          <p:cNvCxnSpPr/>
          <p:nvPr/>
        </p:nvCxnSpPr>
        <p:spPr>
          <a:xfrm flipV="1">
            <a:off x="3077482" y="2482540"/>
            <a:ext cx="0" cy="18000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2723261" y="2805248"/>
            <a:ext cx="369332" cy="11114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</a:rPr>
              <a:t>Ловушка</a:t>
            </a:r>
          </a:p>
        </p:txBody>
      </p:sp>
      <p:sp>
        <p:nvSpPr>
          <p:cNvPr id="67" name="Oval 4"/>
          <p:cNvSpPr>
            <a:spLocks noChangeAspect="1"/>
          </p:cNvSpPr>
          <p:nvPr/>
        </p:nvSpPr>
        <p:spPr>
          <a:xfrm>
            <a:off x="1644755" y="2493959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</a:rPr>
              <a:t>1</a:t>
            </a:r>
          </a:p>
        </p:txBody>
      </p:sp>
      <p:sp>
        <p:nvSpPr>
          <p:cNvPr id="68" name="Oval 4"/>
          <p:cNvSpPr>
            <a:spLocks noChangeAspect="1"/>
          </p:cNvSpPr>
          <p:nvPr/>
        </p:nvSpPr>
        <p:spPr>
          <a:xfrm>
            <a:off x="2193400" y="2495379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</a:rPr>
              <a:t>2</a:t>
            </a:r>
          </a:p>
        </p:txBody>
      </p:sp>
      <p:sp>
        <p:nvSpPr>
          <p:cNvPr id="69" name="Oval 4"/>
          <p:cNvSpPr>
            <a:spLocks noChangeAspect="1"/>
          </p:cNvSpPr>
          <p:nvPr/>
        </p:nvSpPr>
        <p:spPr>
          <a:xfrm>
            <a:off x="2760766" y="2495379"/>
            <a:ext cx="252000" cy="252000"/>
          </a:xfrm>
          <a:prstGeom prst="ellipse">
            <a:avLst/>
          </a:prstGeom>
          <a:solidFill>
            <a:srgbClr val="00B0F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>
                <a:solidFill>
                  <a:schemeClr val="bg1"/>
                </a:solidFill>
                <a:latin typeface="Huawei Sans" panose="020C0503030203020204" pitchFamily="34" charset="0"/>
              </a:rPr>
              <a:t>3</a:t>
            </a:r>
          </a:p>
        </p:txBody>
      </p:sp>
      <p:sp>
        <p:nvSpPr>
          <p:cNvPr id="42" name="梯形 2"/>
          <p:cNvSpPr>
            <a:spLocks/>
          </p:cNvSpPr>
          <p:nvPr/>
        </p:nvSpPr>
        <p:spPr>
          <a:xfrm>
            <a:off x="1602123" y="4785876"/>
            <a:ext cx="1716897" cy="973515"/>
          </a:xfrm>
          <a:custGeom>
            <a:avLst/>
            <a:gdLst>
              <a:gd name="connsiteX0" fmla="*/ 0 w 6840000"/>
              <a:gd name="connsiteY0" fmla="*/ 726886 h 726886"/>
              <a:gd name="connsiteX1" fmla="*/ 1804458 w 6840000"/>
              <a:gd name="connsiteY1" fmla="*/ 0 h 726886"/>
              <a:gd name="connsiteX2" fmla="*/ 5035542 w 6840000"/>
              <a:gd name="connsiteY2" fmla="*/ 0 h 726886"/>
              <a:gd name="connsiteX3" fmla="*/ 6840000 w 6840000"/>
              <a:gd name="connsiteY3" fmla="*/ 726886 h 726886"/>
              <a:gd name="connsiteX4" fmla="*/ 0 w 6840000"/>
              <a:gd name="connsiteY4" fmla="*/ 726886 h 726886"/>
              <a:gd name="connsiteX0" fmla="*/ 0 w 6840000"/>
              <a:gd name="connsiteY0" fmla="*/ 734506 h 734506"/>
              <a:gd name="connsiteX1" fmla="*/ 1804458 w 6840000"/>
              <a:gd name="connsiteY1" fmla="*/ 7620 h 734506"/>
              <a:gd name="connsiteX2" fmla="*/ 2901942 w 6840000"/>
              <a:gd name="connsiteY2" fmla="*/ 0 h 734506"/>
              <a:gd name="connsiteX3" fmla="*/ 6840000 w 6840000"/>
              <a:gd name="connsiteY3" fmla="*/ 734506 h 734506"/>
              <a:gd name="connsiteX4" fmla="*/ 0 w 6840000"/>
              <a:gd name="connsiteY4" fmla="*/ 734506 h 734506"/>
              <a:gd name="connsiteX0" fmla="*/ 0 w 6840000"/>
              <a:gd name="connsiteY0" fmla="*/ 739453 h 739453"/>
              <a:gd name="connsiteX1" fmla="*/ 1765091 w 6840000"/>
              <a:gd name="connsiteY1" fmla="*/ 0 h 739453"/>
              <a:gd name="connsiteX2" fmla="*/ 2901942 w 6840000"/>
              <a:gd name="connsiteY2" fmla="*/ 4947 h 739453"/>
              <a:gd name="connsiteX3" fmla="*/ 6840000 w 6840000"/>
              <a:gd name="connsiteY3" fmla="*/ 739453 h 739453"/>
              <a:gd name="connsiteX4" fmla="*/ 0 w 6840000"/>
              <a:gd name="connsiteY4" fmla="*/ 739453 h 739453"/>
              <a:gd name="connsiteX0" fmla="*/ 0 w 6840000"/>
              <a:gd name="connsiteY0" fmla="*/ 747073 h 747073"/>
              <a:gd name="connsiteX1" fmla="*/ 1765091 w 6840000"/>
              <a:gd name="connsiteY1" fmla="*/ 7620 h 747073"/>
              <a:gd name="connsiteX2" fmla="*/ 3964855 w 6840000"/>
              <a:gd name="connsiteY2" fmla="*/ 0 h 747073"/>
              <a:gd name="connsiteX3" fmla="*/ 6840000 w 6840000"/>
              <a:gd name="connsiteY3" fmla="*/ 747073 h 747073"/>
              <a:gd name="connsiteX4" fmla="*/ 0 w 6840000"/>
              <a:gd name="connsiteY4" fmla="*/ 747073 h 747073"/>
              <a:gd name="connsiteX0" fmla="*/ 0 w 6840000"/>
              <a:gd name="connsiteY0" fmla="*/ 740790 h 740790"/>
              <a:gd name="connsiteX1" fmla="*/ 1765091 w 6840000"/>
              <a:gd name="connsiteY1" fmla="*/ 1337 h 740790"/>
              <a:gd name="connsiteX2" fmla="*/ 3972728 w 6840000"/>
              <a:gd name="connsiteY2" fmla="*/ 0 h 740790"/>
              <a:gd name="connsiteX3" fmla="*/ 6840000 w 6840000"/>
              <a:gd name="connsiteY3" fmla="*/ 740790 h 740790"/>
              <a:gd name="connsiteX4" fmla="*/ 0 w 6840000"/>
              <a:gd name="connsiteY4" fmla="*/ 740790 h 740790"/>
              <a:gd name="connsiteX0" fmla="*/ 0 w 6840000"/>
              <a:gd name="connsiteY0" fmla="*/ 740790 h 740790"/>
              <a:gd name="connsiteX1" fmla="*/ 1765091 w 6840000"/>
              <a:gd name="connsiteY1" fmla="*/ 1337 h 740790"/>
              <a:gd name="connsiteX2" fmla="*/ 3972728 w 6840000"/>
              <a:gd name="connsiteY2" fmla="*/ 0 h 740790"/>
              <a:gd name="connsiteX3" fmla="*/ 6840000 w 6840000"/>
              <a:gd name="connsiteY3" fmla="*/ 740790 h 740790"/>
              <a:gd name="connsiteX4" fmla="*/ 0 w 6840000"/>
              <a:gd name="connsiteY4" fmla="*/ 740790 h 740790"/>
              <a:gd name="connsiteX0" fmla="*/ 0 w 6840000"/>
              <a:gd name="connsiteY0" fmla="*/ 740790 h 740790"/>
              <a:gd name="connsiteX1" fmla="*/ 1765091 w 6840000"/>
              <a:gd name="connsiteY1" fmla="*/ 1337 h 740790"/>
              <a:gd name="connsiteX2" fmla="*/ 3972728 w 6840000"/>
              <a:gd name="connsiteY2" fmla="*/ 0 h 740790"/>
              <a:gd name="connsiteX3" fmla="*/ 6840000 w 6840000"/>
              <a:gd name="connsiteY3" fmla="*/ 740790 h 740790"/>
              <a:gd name="connsiteX4" fmla="*/ 0 w 6840000"/>
              <a:gd name="connsiteY4" fmla="*/ 740790 h 740790"/>
              <a:gd name="connsiteX0" fmla="*/ 0 w 5903062"/>
              <a:gd name="connsiteY0" fmla="*/ 564855 h 740790"/>
              <a:gd name="connsiteX1" fmla="*/ 828153 w 5903062"/>
              <a:gd name="connsiteY1" fmla="*/ 1337 h 740790"/>
              <a:gd name="connsiteX2" fmla="*/ 3035790 w 5903062"/>
              <a:gd name="connsiteY2" fmla="*/ 0 h 740790"/>
              <a:gd name="connsiteX3" fmla="*/ 5903062 w 5903062"/>
              <a:gd name="connsiteY3" fmla="*/ 740790 h 740790"/>
              <a:gd name="connsiteX4" fmla="*/ 0 w 5903062"/>
              <a:gd name="connsiteY4" fmla="*/ 564855 h 740790"/>
              <a:gd name="connsiteX0" fmla="*/ 0 w 3800856"/>
              <a:gd name="connsiteY0" fmla="*/ 564855 h 564855"/>
              <a:gd name="connsiteX1" fmla="*/ 828153 w 3800856"/>
              <a:gd name="connsiteY1" fmla="*/ 1337 h 564855"/>
              <a:gd name="connsiteX2" fmla="*/ 3035790 w 3800856"/>
              <a:gd name="connsiteY2" fmla="*/ 0 h 564855"/>
              <a:gd name="connsiteX3" fmla="*/ 3800856 w 3800856"/>
              <a:gd name="connsiteY3" fmla="*/ 502020 h 564855"/>
              <a:gd name="connsiteX4" fmla="*/ 0 w 3800856"/>
              <a:gd name="connsiteY4" fmla="*/ 564855 h 564855"/>
              <a:gd name="connsiteX0" fmla="*/ 0 w 3816603"/>
              <a:gd name="connsiteY0" fmla="*/ 564855 h 564855"/>
              <a:gd name="connsiteX1" fmla="*/ 828153 w 3816603"/>
              <a:gd name="connsiteY1" fmla="*/ 1337 h 564855"/>
              <a:gd name="connsiteX2" fmla="*/ 3035790 w 3816603"/>
              <a:gd name="connsiteY2" fmla="*/ 0 h 564855"/>
              <a:gd name="connsiteX3" fmla="*/ 3816603 w 3816603"/>
              <a:gd name="connsiteY3" fmla="*/ 564854 h 564855"/>
              <a:gd name="connsiteX4" fmla="*/ 0 w 3816603"/>
              <a:gd name="connsiteY4" fmla="*/ 564855 h 564855"/>
              <a:gd name="connsiteX0" fmla="*/ 0 w 3816603"/>
              <a:gd name="connsiteY0" fmla="*/ 564855 h 564855"/>
              <a:gd name="connsiteX1" fmla="*/ 828153 w 3816603"/>
              <a:gd name="connsiteY1" fmla="*/ 1337 h 564855"/>
              <a:gd name="connsiteX2" fmla="*/ 3035790 w 3816603"/>
              <a:gd name="connsiteY2" fmla="*/ 0 h 564855"/>
              <a:gd name="connsiteX3" fmla="*/ 3816603 w 3816603"/>
              <a:gd name="connsiteY3" fmla="*/ 564854 h 564855"/>
              <a:gd name="connsiteX4" fmla="*/ 0 w 3816603"/>
              <a:gd name="connsiteY4" fmla="*/ 564855 h 56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603" h="571574">
                <a:moveTo>
                  <a:pt x="0" y="571574"/>
                </a:moveTo>
                <a:lnTo>
                  <a:pt x="828153" y="8056"/>
                </a:lnTo>
                <a:cubicBezTo>
                  <a:pt x="3036364" y="7610"/>
                  <a:pt x="843326" y="7165"/>
                  <a:pt x="3035790" y="6719"/>
                </a:cubicBezTo>
                <a:cubicBezTo>
                  <a:pt x="3296061" y="195004"/>
                  <a:pt x="3036686" y="0"/>
                  <a:pt x="3816603" y="571573"/>
                </a:cubicBezTo>
                <a:lnTo>
                  <a:pt x="0" y="571574"/>
                </a:lnTo>
              </a:path>
            </a:pathLst>
          </a:custGeom>
          <a:gradFill>
            <a:gsLst>
              <a:gs pos="100000">
                <a:srgbClr val="F4FBFE"/>
              </a:gs>
              <a:gs pos="0">
                <a:srgbClr val="99DF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51" name="圆角矩形 50"/>
          <p:cNvSpPr>
            <a:spLocks/>
          </p:cNvSpPr>
          <p:nvPr/>
        </p:nvSpPr>
        <p:spPr>
          <a:xfrm>
            <a:off x="2076958" y="4927949"/>
            <a:ext cx="288000" cy="2880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52" name="圆角矩形 51"/>
          <p:cNvSpPr>
            <a:spLocks/>
          </p:cNvSpPr>
          <p:nvPr/>
        </p:nvSpPr>
        <p:spPr>
          <a:xfrm>
            <a:off x="2589150" y="4927949"/>
            <a:ext cx="288000" cy="2880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53" name="圆角矩形 52"/>
          <p:cNvSpPr>
            <a:spLocks/>
          </p:cNvSpPr>
          <p:nvPr/>
        </p:nvSpPr>
        <p:spPr>
          <a:xfrm>
            <a:off x="1896442" y="5288223"/>
            <a:ext cx="288000" cy="2880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54" name="圆角矩形 53"/>
          <p:cNvSpPr>
            <a:spLocks/>
          </p:cNvSpPr>
          <p:nvPr/>
        </p:nvSpPr>
        <p:spPr>
          <a:xfrm>
            <a:off x="2342962" y="5288223"/>
            <a:ext cx="288000" cy="2880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55" name="圆角矩形 54"/>
          <p:cNvSpPr>
            <a:spLocks/>
          </p:cNvSpPr>
          <p:nvPr/>
        </p:nvSpPr>
        <p:spPr>
          <a:xfrm>
            <a:off x="2789482" y="5288223"/>
            <a:ext cx="288000" cy="288000"/>
          </a:xfrm>
          <a:prstGeom prst="roundRect">
            <a:avLst/>
          </a:prstGeom>
          <a:solidFill>
            <a:srgbClr val="00B0F0">
              <a:alpha val="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MIB</a:t>
            </a:r>
          </a:p>
        </p:txBody>
      </p:sp>
      <p:sp>
        <p:nvSpPr>
          <p:cNvPr id="3" name="矩形 2"/>
          <p:cNvSpPr/>
          <p:nvPr/>
        </p:nvSpPr>
        <p:spPr>
          <a:xfrm>
            <a:off x="6096000" y="1668771"/>
            <a:ext cx="5509846" cy="435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Huawei Sans" panose="020C0503030203020204" pitchFamily="34" charset="0"/>
              </a:rPr>
              <a:t>MIB — это база данных, содержащая переменные, которые поддерживаются управляемыми устройствами. (</a:t>
            </a:r>
            <a:r>
              <a:rPr lang="ru-RU" sz="1600" dirty="0" smtClean="0">
                <a:latin typeface="Huawei Sans" panose="020C0503030203020204" pitchFamily="34" charset="0"/>
              </a:rPr>
              <a:t>Процессы </a:t>
            </a:r>
            <a:r>
              <a:rPr lang="ru-RU" sz="1600" dirty="0">
                <a:latin typeface="Huawei Sans" panose="020C0503030203020204" pitchFamily="34" charset="0"/>
              </a:rPr>
              <a:t>агента позволяют запросить или установить эти переменные.) MIB определяет атрибуты управляемых устройств в базе данных.</a:t>
            </a:r>
          </a:p>
          <a:p>
            <a:pPr marL="623888" lvl="1" indent="-315913">
              <a:lnSpc>
                <a:spcPct val="12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Идентификатор объекта (OID</a:t>
            </a:r>
            <a:r>
              <a:rPr lang="ru-RU" sz="1400" dirty="0" smtClean="0">
                <a:latin typeface="Huawei Sans" panose="020C0503030203020204" pitchFamily="34" charset="0"/>
              </a:rPr>
              <a:t>)</a:t>
            </a:r>
            <a:endParaRPr lang="ru-RU" sz="1400" b="1" i="1" u="sng" dirty="0">
              <a:latin typeface="Huawei Sans" panose="020C0503030203020204" pitchFamily="34" charset="0"/>
            </a:endParaRPr>
          </a:p>
          <a:p>
            <a:pPr marL="623888" lvl="1" indent="-315913">
              <a:lnSpc>
                <a:spcPct val="12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Статус объекта</a:t>
            </a:r>
          </a:p>
          <a:p>
            <a:pPr marL="623888" lvl="1" indent="-315913">
              <a:lnSpc>
                <a:spcPct val="12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Разрешение на доступ к объекту</a:t>
            </a:r>
          </a:p>
          <a:p>
            <a:pPr marL="623888" lvl="1" indent="-315913">
              <a:lnSpc>
                <a:spcPct val="12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Типы данных объекта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Huawei Sans" panose="020C0503030203020204" pitchFamily="34" charset="0"/>
              </a:rPr>
              <a:t>MIB предоставляет структуру, которая содержит данные обо всех сетевых элементах, которыми можно управлять в сети. Поскольку структура данных является древовидной, MIB также называют деревом именования объектов.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78224" y="1206972"/>
            <a:ext cx="574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root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69220" y="1761238"/>
            <a:ext cx="792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iso (1)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88311" y="1910395"/>
            <a:ext cx="926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ccitt (0)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135206" y="1910395"/>
            <a:ext cx="1765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joint-iso-ccitt (2)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1885358" y="1576304"/>
            <a:ext cx="762943" cy="33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249825" y="1576304"/>
            <a:ext cx="1336222" cy="33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500905" y="2315504"/>
            <a:ext cx="848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org (3)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477661" y="2869770"/>
            <a:ext cx="889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dod (6)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264462" y="3424036"/>
            <a:ext cx="1273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internet (1)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334192" y="3978302"/>
            <a:ext cx="1148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mgmt (2)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476860" y="4532569"/>
            <a:ext cx="891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mib (1)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29021" y="5023367"/>
            <a:ext cx="117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system (1)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3045266" y="1576304"/>
            <a:ext cx="14613" cy="1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 flipV="1">
            <a:off x="3052572" y="2130570"/>
            <a:ext cx="1" cy="1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3052572" y="2684836"/>
            <a:ext cx="1" cy="1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 flipV="1">
            <a:off x="3052572" y="3239102"/>
            <a:ext cx="1" cy="1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3052572" y="3803749"/>
            <a:ext cx="1" cy="1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3052572" y="4337253"/>
            <a:ext cx="1" cy="1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414701" y="4991101"/>
            <a:ext cx="135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interface (2)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32838" y="4971063"/>
            <a:ext cx="47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...</a:t>
            </a:r>
          </a:p>
        </p:txBody>
      </p:sp>
      <p:cxnSp>
        <p:nvCxnSpPr>
          <p:cNvPr id="39" name="直接连接符 38"/>
          <p:cNvCxnSpPr/>
          <p:nvPr/>
        </p:nvCxnSpPr>
        <p:spPr>
          <a:xfrm flipH="1">
            <a:off x="1594177" y="4901901"/>
            <a:ext cx="882683" cy="12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 flipV="1">
            <a:off x="3059878" y="4853838"/>
            <a:ext cx="1" cy="18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3387647" y="4853838"/>
            <a:ext cx="1182185" cy="232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987280" y="5392699"/>
            <a:ext cx="606897" cy="552450"/>
            <a:chOff x="1751740" y="5829300"/>
            <a:chExt cx="606897" cy="55245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035518" y="5829300"/>
              <a:ext cx="0" cy="55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1751740" y="5829300"/>
              <a:ext cx="133618" cy="55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2199574" y="5844268"/>
              <a:ext cx="159063" cy="537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2768767" y="5360433"/>
            <a:ext cx="606897" cy="552450"/>
            <a:chOff x="1751740" y="5829300"/>
            <a:chExt cx="606897" cy="552450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2035518" y="5829300"/>
              <a:ext cx="0" cy="55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1751740" y="5829300"/>
              <a:ext cx="133618" cy="552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2199574" y="5844268"/>
              <a:ext cx="159063" cy="5374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/>
          <p:cNvSpPr txBox="1"/>
          <p:nvPr/>
        </p:nvSpPr>
        <p:spPr>
          <a:xfrm>
            <a:off x="1008557" y="5912883"/>
            <a:ext cx="47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...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845882" y="5945149"/>
            <a:ext cx="47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...</a:t>
            </a:r>
          </a:p>
        </p:txBody>
      </p:sp>
      <p:cxnSp>
        <p:nvCxnSpPr>
          <p:cNvPr id="63" name="直接箭头连接符 62"/>
          <p:cNvCxnSpPr/>
          <p:nvPr/>
        </p:nvCxnSpPr>
        <p:spPr>
          <a:xfrm flipV="1">
            <a:off x="3658594" y="3716339"/>
            <a:ext cx="388447" cy="272344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圆角矩形 65"/>
          <p:cNvSpPr/>
          <p:nvPr/>
        </p:nvSpPr>
        <p:spPr>
          <a:xfrm>
            <a:off x="4119962" y="3296089"/>
            <a:ext cx="1345411" cy="360000"/>
          </a:xfrm>
          <a:prstGeom prst="roundRect">
            <a:avLst>
              <a:gd name="adj" fmla="val 15000"/>
            </a:avLst>
          </a:prstGeom>
          <a:solidFill>
            <a:srgbClr val="F3FBFE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OID:1.3.6.1.2</a:t>
            </a:r>
          </a:p>
        </p:txBody>
      </p:sp>
    </p:spTree>
    <p:extLst>
      <p:ext uri="{BB962C8B-B14F-4D97-AF65-F5344CB8AC3E}">
        <p14:creationId xmlns:p14="http://schemas.microsoft.com/office/powerpoint/2010/main" val="235986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451877" y="1242453"/>
            <a:ext cx="11306175" cy="555422"/>
          </a:xfrm>
        </p:spPr>
        <p:txBody>
          <a:bodyPr/>
          <a:lstStyle/>
          <a:p>
            <a:r>
              <a:rPr lang="ru-RU" sz="1800"/>
              <a:t>Объекты, используемые для запроса или модификации:</a:t>
            </a:r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endParaRPr lang="en-US" altLang="zh-CN" sz="1800" dirty="0" smtClean="0"/>
          </a:p>
          <a:p>
            <a:r>
              <a:rPr lang="ru-RU" sz="1800"/>
              <a:t>Объекты, используемые для уведомления об аварийных сигналах:</a:t>
            </a:r>
          </a:p>
          <a:p>
            <a:endParaRPr lang="en-US" altLang="zh-CN" sz="1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Общие объекты MIB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80648"/>
              </p:ext>
            </p:extLst>
          </p:nvPr>
        </p:nvGraphicFramePr>
        <p:xfrm>
          <a:off x="725713" y="1797875"/>
          <a:ext cx="10700686" cy="1490306"/>
        </p:xfrm>
        <a:graphic>
          <a:graphicData uri="http://schemas.openxmlformats.org/drawingml/2006/table">
            <a:tbl>
              <a:tblPr/>
              <a:tblGrid>
                <a:gridCol w="2438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0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2118"/>
                <a:gridCol w="2038174"/>
                <a:gridCol w="3191059"/>
              </a:tblGrid>
              <a:tr h="458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OID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Имя объекта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Тип данных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Максимальные права доступа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Описание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7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1.3.6.1.2.1.2.1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ifNumber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0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Integer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read-only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Количество сетевых интерфейсов в системе (независимо от текущего статуса интерфейса)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606"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1.3.6.1.4.1.2011.5.25.41.1.2.1.1.3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  <a:ea typeface="方正兰亭黑简体" panose="02000000000000000000" pitchFamily="2" charset="-122"/>
                          <a:cs typeface="+mn-cs"/>
                        </a:rPr>
                        <a:t>hwIpAdEntNetMask</a:t>
                      </a:r>
                      <a:endParaRPr lang="ru-RU" sz="120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IpAddress</a:t>
                      </a:r>
                      <a:endParaRPr lang="ru-RU" sz="120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read-create</a:t>
                      </a:r>
                      <a:endParaRPr lang="ru-RU" sz="1200" dirty="0">
                        <a:solidFill>
                          <a:schemeClr val="tx1"/>
                        </a:solidFill>
                        <a:latin typeface="Huawei Sans" panose="020C050303020302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Маска подсети IP-адреса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70996"/>
              </p:ext>
            </p:extLst>
          </p:nvPr>
        </p:nvGraphicFramePr>
        <p:xfrm>
          <a:off x="875105" y="4206017"/>
          <a:ext cx="10220958" cy="1437546"/>
        </p:xfrm>
        <a:graphic>
          <a:graphicData uri="http://schemas.openxmlformats.org/drawingml/2006/table">
            <a:tbl>
              <a:tblPr/>
              <a:tblGrid>
                <a:gridCol w="1988430"/>
                <a:gridCol w="1436626"/>
                <a:gridCol w="2030302"/>
                <a:gridCol w="4765600"/>
              </a:tblGrid>
              <a:tr h="325352"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OID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Имя объекта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Связанная переменная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Описание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12194"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3.6.1.6.3.1.1.5.3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linkDown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ifIndex</a:t>
                      </a:r>
                    </a:p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ifAdminStatus</a:t>
                      </a:r>
                    </a:p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ifOperStatus</a:t>
                      </a:r>
                    </a:p>
                    <a:p>
                      <a:pPr marL="0" algn="ctr" defTabSz="914034" rtl="0" eaLnBrk="1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ifDesc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034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Обнаружено, что один из каналов связи в объекте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ifOperStatus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 перешел в нерабочее состояние (Down) из другого состояния (но не из состояния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notPresent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). Исходное состояние обозначается значением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ifOperStatus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Huawei Sans" panose="020C0503030203020204" pitchFamily="34" charset="0"/>
                        </a:rPr>
                        <a:t>.</a:t>
                      </a: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3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Модель управления SNMP</a:t>
            </a:r>
          </a:p>
        </p:txBody>
      </p:sp>
      <p:sp>
        <p:nvSpPr>
          <p:cNvPr id="27" name="矩形 26"/>
          <p:cNvSpPr/>
          <p:nvPr/>
        </p:nvSpPr>
        <p:spPr>
          <a:xfrm>
            <a:off x="5514865" y="1440858"/>
            <a:ext cx="6126873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Huawei Sans" panose="020C0503030203020204" pitchFamily="34" charset="0"/>
              <a:buChar char="•"/>
            </a:pPr>
            <a:r>
              <a:rPr lang="ru-RU" dirty="0">
                <a:latin typeface="Huawei Sans" panose="020C0503030203020204" pitchFamily="34" charset="0"/>
              </a:rPr>
              <a:t>Операция </a:t>
            </a:r>
            <a:r>
              <a:rPr lang="ru-RU" dirty="0" err="1">
                <a:latin typeface="Huawei Sans" panose="020C0503030203020204" pitchFamily="34" charset="0"/>
              </a:rPr>
              <a:t>Query</a:t>
            </a:r>
            <a:r>
              <a:rPr lang="ru-RU" dirty="0">
                <a:latin typeface="Huawei Sans" panose="020C0503030203020204" pitchFamily="34" charset="0"/>
              </a:rPr>
              <a:t>/</a:t>
            </a:r>
            <a:r>
              <a:rPr lang="ru-RU" dirty="0" err="1">
                <a:latin typeface="Huawei Sans" panose="020C0503030203020204" pitchFamily="34" charset="0"/>
              </a:rPr>
              <a:t>Modify</a:t>
            </a:r>
            <a:r>
              <a:rPr lang="ru-RU" dirty="0">
                <a:latin typeface="Huawei Sans" panose="020C0503030203020204" pitchFamily="34" charset="0"/>
              </a:rPr>
              <a:t>:</a:t>
            </a:r>
          </a:p>
          <a:p>
            <a:pPr marL="615950" lvl="1" indent="-307975">
              <a:lnSpc>
                <a:spcPct val="130000"/>
              </a:lnSpc>
              <a:buFont typeface="Huawei Sans" panose="020C0503030203020204" pitchFamily="34" charset="0"/>
              <a:buChar char="▫"/>
            </a:pPr>
            <a:r>
              <a:rPr lang="ru-RU" sz="1600" dirty="0">
                <a:latin typeface="Huawei Sans" panose="020C0503030203020204" pitchFamily="34" charset="0"/>
              </a:rPr>
              <a:t>NMS отправляет сообщение SNMP </a:t>
            </a:r>
            <a:r>
              <a:rPr lang="ru-RU" sz="1600" dirty="0" err="1">
                <a:latin typeface="Huawei Sans" panose="020C0503030203020204" pitchFamily="34" charset="0"/>
              </a:rPr>
              <a:t>request</a:t>
            </a:r>
            <a:r>
              <a:rPr lang="ru-RU" sz="1600" dirty="0">
                <a:latin typeface="Huawei Sans" panose="020C0503030203020204" pitchFamily="34" charset="0"/>
              </a:rPr>
              <a:t> процессу агента.</a:t>
            </a:r>
          </a:p>
          <a:p>
            <a:pPr marL="615950" lvl="1" indent="-307975">
              <a:lnSpc>
                <a:spcPct val="130000"/>
              </a:lnSpc>
              <a:buFont typeface="Huawei Sans" panose="020C0503030203020204" pitchFamily="34" charset="0"/>
              <a:buChar char="▫"/>
            </a:pPr>
            <a:r>
              <a:rPr lang="ru-RU" sz="1600" dirty="0">
                <a:latin typeface="Huawei Sans" panose="020C0503030203020204" pitchFamily="34" charset="0"/>
              </a:rPr>
              <a:t>Процесс агента выполняет поиск информации, которую нужно запросить или изменить, в MIB на </a:t>
            </a:r>
            <a:r>
              <a:rPr lang="ru-RU" sz="1600" dirty="0" smtClean="0">
                <a:latin typeface="Huawei Sans" panose="020C0503030203020204" pitchFamily="34" charset="0"/>
              </a:rPr>
              <a:t>устройстве </a:t>
            </a:r>
            <a:r>
              <a:rPr lang="ru-RU" sz="1600" dirty="0">
                <a:latin typeface="Huawei Sans" panose="020C0503030203020204" pitchFamily="34" charset="0"/>
              </a:rPr>
              <a:t>и отправляет сообщение SNMP </a:t>
            </a:r>
            <a:r>
              <a:rPr lang="ru-RU" sz="1600" dirty="0" err="1">
                <a:latin typeface="Huawei Sans" panose="020C0503030203020204" pitchFamily="34" charset="0"/>
              </a:rPr>
              <a:t>response</a:t>
            </a:r>
            <a:r>
              <a:rPr lang="ru-RU" sz="1600" dirty="0">
                <a:latin typeface="Huawei Sans" panose="020C0503030203020204" pitchFamily="34" charset="0"/>
              </a:rPr>
              <a:t> в NMS.</a:t>
            </a:r>
          </a:p>
          <a:p>
            <a:pPr marL="285750" indent="-285750">
              <a:lnSpc>
                <a:spcPct val="130000"/>
              </a:lnSpc>
              <a:buFont typeface="Huawei Sans" panose="020C0503030203020204" pitchFamily="34" charset="0"/>
              <a:buChar char="•"/>
            </a:pPr>
            <a:r>
              <a:rPr lang="ru-RU" dirty="0">
                <a:latin typeface="Huawei Sans" panose="020C0503030203020204" pitchFamily="34" charset="0"/>
              </a:rPr>
              <a:t>Операция ловушки:</a:t>
            </a:r>
          </a:p>
          <a:p>
            <a:pPr marL="615950" lvl="1" indent="-307975">
              <a:lnSpc>
                <a:spcPct val="130000"/>
              </a:lnSpc>
              <a:buFont typeface="Huawei Sans" panose="020C0503030203020204" pitchFamily="34" charset="0"/>
              <a:buChar char="▫"/>
            </a:pPr>
            <a:r>
              <a:rPr lang="ru-RU" sz="1600" dirty="0">
                <a:latin typeface="Huawei Sans" panose="020C0503030203020204" pitchFamily="34" charset="0"/>
              </a:rPr>
              <a:t>Если условия срабатывания ловушки, определенные для модуля, соблюдены, процесс агента отправляет сообщение и уведомляет NMS о произошедшем событии или ловушке на управляемом объекте. Это помогает администраторам сети оперативно обрабатывать сбои в сети.</a:t>
            </a:r>
          </a:p>
        </p:txBody>
      </p:sp>
      <p:sp>
        <p:nvSpPr>
          <p:cNvPr id="3" name="矩形 2"/>
          <p:cNvSpPr/>
          <p:nvPr/>
        </p:nvSpPr>
        <p:spPr>
          <a:xfrm>
            <a:off x="1673039" y="1380668"/>
            <a:ext cx="2880000" cy="966022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sz="16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91749" y="1875408"/>
            <a:ext cx="2442579" cy="471282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sz="16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62752" y="1798388"/>
            <a:ext cx="2300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Процесс управления сетью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69572" y="1472970"/>
            <a:ext cx="864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Huawei Sans" panose="020C0503030203020204" pitchFamily="34" charset="0"/>
              </a:rPr>
              <a:t>NMS</a:t>
            </a:r>
          </a:p>
        </p:txBody>
      </p:sp>
      <p:sp>
        <p:nvSpPr>
          <p:cNvPr id="8" name="矩形 7"/>
          <p:cNvSpPr/>
          <p:nvPr/>
        </p:nvSpPr>
        <p:spPr>
          <a:xfrm>
            <a:off x="1673035" y="3127881"/>
            <a:ext cx="2880000" cy="220539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33707" y="3125585"/>
            <a:ext cx="1758657" cy="371871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sz="16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68769" y="3128296"/>
            <a:ext cx="1616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Huawei Sans" panose="020C0503030203020204" pitchFamily="34" charset="0"/>
              </a:rPr>
              <a:t>Процесс агента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76636" y="5961330"/>
            <a:ext cx="322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Huawei Sans" panose="020C0503030203020204" pitchFamily="34" charset="0"/>
              </a:rPr>
              <a:t>Управляемые устройства</a:t>
            </a:r>
          </a:p>
        </p:txBody>
      </p:sp>
      <p:sp>
        <p:nvSpPr>
          <p:cNvPr id="23" name="矩形 22"/>
          <p:cNvSpPr/>
          <p:nvPr/>
        </p:nvSpPr>
        <p:spPr>
          <a:xfrm>
            <a:off x="2233707" y="3969150"/>
            <a:ext cx="1758657" cy="371871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sz="16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378373" y="4001197"/>
            <a:ext cx="146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MIB</a:t>
            </a:r>
          </a:p>
        </p:txBody>
      </p:sp>
      <p:sp>
        <p:nvSpPr>
          <p:cNvPr id="24" name="矩形 23"/>
          <p:cNvSpPr/>
          <p:nvPr/>
        </p:nvSpPr>
        <p:spPr>
          <a:xfrm>
            <a:off x="2233707" y="4812716"/>
            <a:ext cx="1758657" cy="371871"/>
          </a:xfrm>
          <a:prstGeom prst="rect">
            <a:avLst/>
          </a:prstGeom>
          <a:solidFill>
            <a:srgbClr val="00B0F0">
              <a:alpha val="5000"/>
            </a:srgbClr>
          </a:solidFill>
          <a:ln w="12700">
            <a:solidFill>
              <a:srgbClr val="99D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 sz="16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10385" y="4743481"/>
            <a:ext cx="186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Huawei Sans" panose="020C0503030203020204" pitchFamily="34" charset="0"/>
              </a:rPr>
              <a:t>Управляемый объект</a:t>
            </a: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113035" y="3557559"/>
            <a:ext cx="0" cy="360000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3113035" y="4387360"/>
            <a:ext cx="0" cy="360000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3113038" y="2396565"/>
            <a:ext cx="0" cy="662520"/>
          </a:xfrm>
          <a:prstGeom prst="straightConnector1">
            <a:avLst/>
          </a:prstGeom>
          <a:ln w="254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539382" y="2551889"/>
            <a:ext cx="2704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Обмен сообщениями SNMP</a:t>
            </a:r>
          </a:p>
        </p:txBody>
      </p:sp>
      <p:pic>
        <p:nvPicPr>
          <p:cNvPr id="37" name="图片 3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05" y="5492013"/>
            <a:ext cx="540000" cy="442800"/>
          </a:xfrm>
          <a:prstGeom prst="rect">
            <a:avLst/>
          </a:prstGeom>
        </p:spPr>
      </p:pic>
      <p:pic>
        <p:nvPicPr>
          <p:cNvPr id="38" name="图片 37" descr="通用交换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9572" y="5492013"/>
            <a:ext cx="540000" cy="44181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39" y="5491835"/>
            <a:ext cx="540000" cy="442174"/>
          </a:xfrm>
          <a:prstGeom prst="rect">
            <a:avLst/>
          </a:prstGeom>
        </p:spPr>
      </p:pic>
      <p:pic>
        <p:nvPicPr>
          <p:cNvPr id="40" name="图片 3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06" y="5491522"/>
            <a:ext cx="540000" cy="442800"/>
          </a:xfrm>
          <a:prstGeom prst="rect">
            <a:avLst/>
          </a:prstGeom>
        </p:spPr>
      </p:pic>
      <p:pic>
        <p:nvPicPr>
          <p:cNvPr id="41" name="图片 40" descr="AC-蓝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69973" y="5492013"/>
            <a:ext cx="540000" cy="4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>
            <a:stCxn id="3" idx="3"/>
            <a:endCxn id="4" idx="1"/>
          </p:cNvCxnSpPr>
          <p:nvPr/>
        </p:nvCxnSpPr>
        <p:spPr>
          <a:xfrm>
            <a:off x="2129459" y="1685569"/>
            <a:ext cx="689655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SNMPv1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59" y="1464169"/>
            <a:ext cx="540000" cy="4428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012" y="1464169"/>
            <a:ext cx="540000" cy="44280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711200" y="1500903"/>
            <a:ext cx="878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Huawei Sans" panose="020C0503030203020204" pitchFamily="34" charset="0"/>
              </a:rPr>
              <a:t>NMS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566012" y="1501311"/>
            <a:ext cx="190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Управляемое устройство</a:t>
            </a:r>
          </a:p>
        </p:txBody>
      </p:sp>
      <p:cxnSp>
        <p:nvCxnSpPr>
          <p:cNvPr id="8" name="直接连接符 7"/>
          <p:cNvCxnSpPr>
            <a:stCxn id="46" idx="3"/>
          </p:cNvCxnSpPr>
          <p:nvPr/>
        </p:nvCxnSpPr>
        <p:spPr>
          <a:xfrm>
            <a:off x="5017532" y="2243059"/>
            <a:ext cx="4278478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543765" y="2027059"/>
            <a:ext cx="900000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solidFill>
                  <a:srgbClr val="EC7061"/>
                </a:solidFill>
                <a:latin typeface="Huawei Sans" panose="020C0503030203020204" pitchFamily="34" charset="0"/>
              </a:rPr>
              <a:t>Get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3449637" y="2027059"/>
            <a:ext cx="1567895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Какой IP-адрес </a:t>
            </a:r>
          </a:p>
          <a:p>
            <a:pPr algn="ctr"/>
            <a:r>
              <a:rPr lang="ru-RU" sz="1200">
                <a:latin typeface="Huawei Sans" panose="020C0503030203020204" pitchFamily="34" charset="0"/>
              </a:rPr>
              <a:t>GE 0/0/1?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015610" y="3348673"/>
            <a:ext cx="4280400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2543765" y="3121213"/>
            <a:ext cx="900000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solidFill>
                  <a:srgbClr val="EC7061"/>
                </a:solidFill>
                <a:latin typeface="Huawei Sans" panose="020C0503030203020204" pitchFamily="34" charset="0"/>
              </a:rPr>
              <a:t>GetNext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449637" y="3121213"/>
            <a:ext cx="1567895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Какой IP-адрес </a:t>
            </a:r>
          </a:p>
          <a:p>
            <a:pPr algn="ctr"/>
            <a:r>
              <a:rPr lang="ru-RU" sz="1200">
                <a:latin typeface="Huawei Sans" panose="020C0503030203020204" pitchFamily="34" charset="0"/>
              </a:rPr>
              <a:t>GE 0/0/2?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015610" y="4431367"/>
            <a:ext cx="4280400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2543765" y="4143871"/>
            <a:ext cx="900000" cy="574992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solidFill>
                  <a:srgbClr val="EC7061"/>
                </a:solidFill>
                <a:latin typeface="Huawei Sans" panose="020C0503030203020204" pitchFamily="34" charset="0"/>
              </a:rPr>
              <a:t>Set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449637" y="4143871"/>
            <a:ext cx="1567895" cy="574992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Настройте IP-адрес </a:t>
            </a:r>
          </a:p>
          <a:p>
            <a:pPr algn="ctr"/>
            <a:r>
              <a:rPr lang="ru-RU" sz="1200">
                <a:latin typeface="Huawei Sans" panose="020C0503030203020204" pitchFamily="34" charset="0"/>
              </a:rPr>
              <a:t>10.0.3.1/24 для GE 0/0/3.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858105" y="2790136"/>
            <a:ext cx="4212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6072221" y="2574136"/>
            <a:ext cx="900000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solidFill>
                  <a:srgbClr val="EC7061"/>
                </a:solidFill>
                <a:latin typeface="Huawei Sans" panose="020C0503030203020204" pitchFamily="34" charset="0"/>
              </a:rPr>
              <a:t>Response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973104" y="2574136"/>
            <a:ext cx="1567895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10.0.1.1/24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858105" y="3884290"/>
            <a:ext cx="4212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6072220" y="3668290"/>
            <a:ext cx="900000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solidFill>
                  <a:srgbClr val="EC7061"/>
                </a:solidFill>
                <a:latin typeface="Huawei Sans" panose="020C0503030203020204" pitchFamily="34" charset="0"/>
              </a:rPr>
              <a:t>Response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973103" y="3668290"/>
            <a:ext cx="1567895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latin typeface="Huawei Sans" panose="020C0503030203020204" pitchFamily="34" charset="0"/>
              </a:rPr>
              <a:t>10.0.2.1/24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1858105" y="4978446"/>
            <a:ext cx="4212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6072219" y="4762446"/>
            <a:ext cx="900000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solidFill>
                  <a:srgbClr val="EC7061"/>
                </a:solidFill>
                <a:latin typeface="Huawei Sans" panose="020C0503030203020204" pitchFamily="34" charset="0"/>
              </a:rPr>
              <a:t>Response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6973102" y="4762446"/>
            <a:ext cx="1567895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</a:rPr>
              <a:t>Настройка выполнена.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858105" y="5626444"/>
            <a:ext cx="4212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6072218" y="5410444"/>
            <a:ext cx="900000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>
                <a:solidFill>
                  <a:srgbClr val="EC7061"/>
                </a:solidFill>
                <a:latin typeface="Huawei Sans" panose="020C0503030203020204" pitchFamily="34" charset="0"/>
              </a:rPr>
              <a:t>Trap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973101" y="5410444"/>
            <a:ext cx="1567895" cy="432000"/>
          </a:xfrm>
          <a:prstGeom prst="rect">
            <a:avLst/>
          </a:prstGeom>
          <a:solidFill>
            <a:srgbClr val="00B0F0">
              <a:alpha val="5000"/>
            </a:srgbClr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Слишком высокий коэффициент использования </a:t>
            </a:r>
            <a:r>
              <a:rPr lang="ru-RU" sz="1000" dirty="0" smtClean="0">
                <a:latin typeface="Huawei Sans" panose="020C0503030203020204" pitchFamily="34" charset="0"/>
              </a:rPr>
              <a:t>ЦП</a:t>
            </a:r>
            <a:endParaRPr lang="ru-RU" sz="1000" dirty="0">
              <a:latin typeface="Huawei Sans" panose="020C0503030203020204" pitchFamily="34" charset="0"/>
            </a:endParaRPr>
          </a:p>
        </p:txBody>
      </p:sp>
      <p:cxnSp>
        <p:nvCxnSpPr>
          <p:cNvPr id="75" name="直接连接符 74"/>
          <p:cNvCxnSpPr/>
          <p:nvPr/>
        </p:nvCxnSpPr>
        <p:spPr>
          <a:xfrm>
            <a:off x="1856752" y="1906969"/>
            <a:ext cx="1353" cy="4480225"/>
          </a:xfrm>
          <a:prstGeom prst="line">
            <a:avLst/>
          </a:prstGeom>
          <a:ln w="19050">
            <a:solidFill>
              <a:srgbClr val="EC706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9296012" y="1906969"/>
            <a:ext cx="0" cy="4480225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5049183" y="1291665"/>
            <a:ext cx="1473035" cy="707712"/>
            <a:chOff x="5691022" y="1149996"/>
            <a:chExt cx="1473035" cy="707712"/>
          </a:xfrm>
        </p:grpSpPr>
        <p:sp>
          <p:nvSpPr>
            <p:cNvPr id="30" name="Freeform 159"/>
            <p:cNvSpPr>
              <a:spLocks noChangeAspect="1"/>
            </p:cNvSpPr>
            <p:nvPr/>
          </p:nvSpPr>
          <p:spPr>
            <a:xfrm flipH="1">
              <a:off x="5691022" y="1149996"/>
              <a:ext cx="1440000" cy="707712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Huawei Sans" panose="020C0503030203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932630" y="1371830"/>
              <a:ext cx="1231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Huawei Sans" panose="020C0503030203020204" pitchFamily="34" charset="0"/>
                </a:rPr>
                <a:t>IP-сеть</a:t>
              </a:r>
            </a:p>
          </p:txBody>
        </p:sp>
      </p:grpSp>
      <p:cxnSp>
        <p:nvCxnSpPr>
          <p:cNvPr id="7" name="直接连接符 6"/>
          <p:cNvCxnSpPr>
            <a:endCxn id="54" idx="1"/>
          </p:cNvCxnSpPr>
          <p:nvPr/>
        </p:nvCxnSpPr>
        <p:spPr>
          <a:xfrm flipV="1">
            <a:off x="1850421" y="3337213"/>
            <a:ext cx="693344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858105" y="2243059"/>
            <a:ext cx="693344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V="1">
            <a:off x="1858105" y="4441200"/>
            <a:ext cx="693344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8552016" y="2790136"/>
            <a:ext cx="720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8563033" y="5003062"/>
            <a:ext cx="720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8576012" y="5629027"/>
            <a:ext cx="720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>
            <a:off x="1910878" y="1596652"/>
            <a:ext cx="7416000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SNMPv2c</a:t>
            </a:r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35" y="1375252"/>
            <a:ext cx="540000" cy="442800"/>
          </a:xfrm>
          <a:prstGeom prst="rect">
            <a:avLst/>
          </a:prstGeom>
        </p:spPr>
      </p:pic>
      <p:pic>
        <p:nvPicPr>
          <p:cNvPr id="4" name="图片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92" y="1375252"/>
            <a:ext cx="540000" cy="4428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883128" y="1818052"/>
            <a:ext cx="1353" cy="4480225"/>
          </a:xfrm>
          <a:prstGeom prst="line">
            <a:avLst/>
          </a:prstGeom>
          <a:ln w="19050">
            <a:solidFill>
              <a:srgbClr val="EC706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322392" y="1818052"/>
            <a:ext cx="0" cy="4480225"/>
          </a:xfrm>
          <a:prstGeom prst="line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740229" y="1411986"/>
            <a:ext cx="875606" cy="3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NMS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9592392" y="1412394"/>
            <a:ext cx="190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Управляемое устройство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10878" y="2154142"/>
            <a:ext cx="7416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427222" y="1938142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bg1">
                    <a:lumMod val="50000"/>
                  </a:schemeClr>
                </a:solidFill>
                <a:latin typeface="Arial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sz="1200">
                <a:latin typeface="Huawei Sans" panose="020C0503030203020204" pitchFamily="34" charset="0"/>
              </a:rPr>
              <a:t>Get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910878" y="2908692"/>
            <a:ext cx="7416000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2427222" y="2681232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GetNext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910878" y="3640322"/>
            <a:ext cx="7416000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2427222" y="3424322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Set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1910878" y="2525687"/>
            <a:ext cx="7416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/>
          <p:cNvSpPr txBox="1"/>
          <p:nvPr/>
        </p:nvSpPr>
        <p:spPr>
          <a:xfrm>
            <a:off x="8052105" y="2309687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Response</a:t>
            </a: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1910878" y="3268777"/>
            <a:ext cx="7416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文本框 66"/>
          <p:cNvSpPr txBox="1"/>
          <p:nvPr/>
        </p:nvSpPr>
        <p:spPr>
          <a:xfrm>
            <a:off x="8052105" y="3052777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Response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1910878" y="4011867"/>
            <a:ext cx="7416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/>
          <p:cNvSpPr txBox="1"/>
          <p:nvPr/>
        </p:nvSpPr>
        <p:spPr>
          <a:xfrm>
            <a:off x="8052105" y="3795867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Response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1910878" y="4493362"/>
            <a:ext cx="7416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72"/>
          <p:cNvSpPr txBox="1"/>
          <p:nvPr/>
        </p:nvSpPr>
        <p:spPr>
          <a:xfrm>
            <a:off x="8052105" y="4277362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Trap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1888692" y="4815411"/>
            <a:ext cx="7416000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2405036" y="4587951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GetBulk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3305035" y="4514461"/>
            <a:ext cx="1944000" cy="50549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Запрос IP-адресов 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всех интерфейсов на устройстве</a:t>
            </a: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1910878" y="5151502"/>
            <a:ext cx="7416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1910878" y="5640410"/>
            <a:ext cx="7416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文本框 82"/>
          <p:cNvSpPr txBox="1"/>
          <p:nvPr/>
        </p:nvSpPr>
        <p:spPr>
          <a:xfrm>
            <a:off x="5856959" y="5447768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Inform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6756960" y="5447768"/>
            <a:ext cx="2202402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Слишком высокий коэффициент использования </a:t>
            </a:r>
            <a:r>
              <a:rPr lang="ru-RU" sz="1000" dirty="0" smtClean="0">
                <a:latin typeface="Huawei Sans" panose="020C0503030203020204" pitchFamily="34" charset="0"/>
              </a:rPr>
              <a:t>ЦП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1910878" y="6176163"/>
            <a:ext cx="7416000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本框 86"/>
          <p:cNvSpPr txBox="1"/>
          <p:nvPr/>
        </p:nvSpPr>
        <p:spPr>
          <a:xfrm>
            <a:off x="2427222" y="5948703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Response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3327222" y="5948703"/>
            <a:ext cx="1921813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</a:rPr>
              <a:t>Аварийный сигнал </a:t>
            </a:r>
            <a:r>
              <a:rPr lang="ru-RU" sz="1200" dirty="0" smtClean="0">
                <a:latin typeface="Huawei Sans" panose="020C0503030203020204" pitchFamily="34" charset="0"/>
              </a:rPr>
              <a:t>получен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856959" y="4896089"/>
            <a:ext cx="900000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>
              <a:defRPr sz="1400" b="1">
                <a:solidFill>
                  <a:srgbClr val="C00000"/>
                </a:solidFill>
                <a:latin typeface="Arial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ru-RU" sz="1200">
                <a:solidFill>
                  <a:srgbClr val="EC7061"/>
                </a:solidFill>
                <a:latin typeface="Huawei Sans" panose="020C0503030203020204" pitchFamily="34" charset="0"/>
              </a:rPr>
              <a:t>Response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756960" y="4896089"/>
            <a:ext cx="2202402" cy="432000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IP-адрес GE 0/0/1 — ...</a:t>
            </a:r>
          </a:p>
          <a:p>
            <a:pPr algn="ctr"/>
            <a:r>
              <a:rPr lang="ru-RU" sz="1200">
                <a:latin typeface="Huawei Sans" panose="020C0503030203020204" pitchFamily="34" charset="0"/>
              </a:rPr>
              <a:t>IP-адрес GE 0/0/2 — ...</a:t>
            </a:r>
          </a:p>
        </p:txBody>
      </p:sp>
      <p:sp>
        <p:nvSpPr>
          <p:cNvPr id="51" name="Freeform 159"/>
          <p:cNvSpPr>
            <a:spLocks noChangeAspect="1"/>
          </p:cNvSpPr>
          <p:nvPr/>
        </p:nvSpPr>
        <p:spPr>
          <a:xfrm flipH="1">
            <a:off x="5075559" y="1254264"/>
            <a:ext cx="1440000" cy="707712"/>
          </a:xfrm>
          <a:custGeom>
            <a:avLst/>
            <a:gdLst>
              <a:gd name="connsiteX0" fmla="*/ 2693983 w 4431601"/>
              <a:gd name="connsiteY0" fmla="*/ 0 h 2316519"/>
              <a:gd name="connsiteX1" fmla="*/ 1918242 w 4431601"/>
              <a:gd name="connsiteY1" fmla="*/ 324162 h 2316519"/>
              <a:gd name="connsiteX2" fmla="*/ 1859647 w 4431601"/>
              <a:gd name="connsiteY2" fmla="*/ 395807 h 2316519"/>
              <a:gd name="connsiteX3" fmla="*/ 1815580 w 4431601"/>
              <a:gd name="connsiteY3" fmla="*/ 362462 h 2316519"/>
              <a:gd name="connsiteX4" fmla="*/ 1347603 w 4431601"/>
              <a:gd name="connsiteY4" fmla="*/ 231362 h 2316519"/>
              <a:gd name="connsiteX5" fmla="*/ 527605 w 4431601"/>
              <a:gd name="connsiteY5" fmla="*/ 844290 h 2316519"/>
              <a:gd name="connsiteX6" fmla="*/ 523639 w 4431601"/>
              <a:gd name="connsiteY6" fmla="*/ 880372 h 2316519"/>
              <a:gd name="connsiteX7" fmla="*/ 444716 w 4431601"/>
              <a:gd name="connsiteY7" fmla="*/ 905088 h 2316519"/>
              <a:gd name="connsiteX8" fmla="*/ 0 w 4431601"/>
              <a:gd name="connsiteY8" fmla="*/ 1581940 h 2316519"/>
              <a:gd name="connsiteX9" fmla="*/ 653694 w 4431601"/>
              <a:gd name="connsiteY9" fmla="*/ 2312727 h 2316519"/>
              <a:gd name="connsiteX10" fmla="*/ 653931 w 4431601"/>
              <a:gd name="connsiteY10" fmla="*/ 2312739 h 2316519"/>
              <a:gd name="connsiteX11" fmla="*/ 653931 w 4431601"/>
              <a:gd name="connsiteY11" fmla="*/ 2316518 h 2316519"/>
              <a:gd name="connsiteX12" fmla="*/ 728123 w 4431601"/>
              <a:gd name="connsiteY12" fmla="*/ 2316518 h 2316519"/>
              <a:gd name="connsiteX13" fmla="*/ 728142 w 4431601"/>
              <a:gd name="connsiteY13" fmla="*/ 2316519 h 2316519"/>
              <a:gd name="connsiteX14" fmla="*/ 728162 w 4431601"/>
              <a:gd name="connsiteY14" fmla="*/ 2316518 h 2316519"/>
              <a:gd name="connsiteX15" fmla="*/ 3745239 w 4431601"/>
              <a:gd name="connsiteY15" fmla="*/ 2316518 h 2316519"/>
              <a:gd name="connsiteX16" fmla="*/ 3745249 w 4431601"/>
              <a:gd name="connsiteY16" fmla="*/ 2316519 h 2316519"/>
              <a:gd name="connsiteX17" fmla="*/ 3745259 w 4431601"/>
              <a:gd name="connsiteY17" fmla="*/ 2316518 h 2316519"/>
              <a:gd name="connsiteX18" fmla="*/ 3788771 w 4431601"/>
              <a:gd name="connsiteY18" fmla="*/ 2316518 h 2316519"/>
              <a:gd name="connsiteX19" fmla="*/ 3788771 w 4431601"/>
              <a:gd name="connsiteY19" fmla="*/ 2312093 h 2316519"/>
              <a:gd name="connsiteX20" fmla="*/ 3883573 w 4431601"/>
              <a:gd name="connsiteY20" fmla="*/ 2302452 h 2316519"/>
              <a:gd name="connsiteX21" fmla="*/ 4431601 w 4431601"/>
              <a:gd name="connsiteY21" fmla="*/ 1624103 h 2316519"/>
              <a:gd name="connsiteX22" fmla="*/ 3883573 w 4431601"/>
              <a:gd name="connsiteY22" fmla="*/ 945754 h 2316519"/>
              <a:gd name="connsiteX23" fmla="*/ 3773844 w 4431601"/>
              <a:gd name="connsiteY23" fmla="*/ 934595 h 2316519"/>
              <a:gd name="connsiteX24" fmla="*/ 3768759 w 4431601"/>
              <a:gd name="connsiteY24" fmla="*/ 883707 h 2316519"/>
              <a:gd name="connsiteX25" fmla="*/ 2693983 w 4431601"/>
              <a:gd name="connsiteY25" fmla="*/ 0 h 2316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431601" h="2316519">
                <a:moveTo>
                  <a:pt x="2693983" y="0"/>
                </a:moveTo>
                <a:cubicBezTo>
                  <a:pt x="2391037" y="0"/>
                  <a:pt x="2116771" y="123878"/>
                  <a:pt x="1918242" y="324162"/>
                </a:cubicBezTo>
                <a:lnTo>
                  <a:pt x="1859647" y="395807"/>
                </a:lnTo>
                <a:lnTo>
                  <a:pt x="1815580" y="362462"/>
                </a:lnTo>
                <a:cubicBezTo>
                  <a:pt x="1681993" y="279692"/>
                  <a:pt x="1520952" y="231362"/>
                  <a:pt x="1347603" y="231362"/>
                </a:cubicBezTo>
                <a:cubicBezTo>
                  <a:pt x="943122" y="231362"/>
                  <a:pt x="605652" y="494493"/>
                  <a:pt x="527605" y="844290"/>
                </a:cubicBezTo>
                <a:lnTo>
                  <a:pt x="523639" y="880372"/>
                </a:lnTo>
                <a:lnTo>
                  <a:pt x="444716" y="905088"/>
                </a:lnTo>
                <a:cubicBezTo>
                  <a:pt x="183375" y="1016603"/>
                  <a:pt x="0" y="1277667"/>
                  <a:pt x="0" y="1581940"/>
                </a:cubicBezTo>
                <a:cubicBezTo>
                  <a:pt x="0" y="1962281"/>
                  <a:pt x="286523" y="2275109"/>
                  <a:pt x="653694" y="2312727"/>
                </a:cubicBezTo>
                <a:lnTo>
                  <a:pt x="653931" y="2312739"/>
                </a:lnTo>
                <a:lnTo>
                  <a:pt x="653931" y="2316518"/>
                </a:lnTo>
                <a:lnTo>
                  <a:pt x="728123" y="2316518"/>
                </a:lnTo>
                <a:lnTo>
                  <a:pt x="728142" y="2316519"/>
                </a:lnTo>
                <a:lnTo>
                  <a:pt x="728162" y="2316518"/>
                </a:lnTo>
                <a:lnTo>
                  <a:pt x="3745239" y="2316518"/>
                </a:lnTo>
                <a:lnTo>
                  <a:pt x="3745249" y="2316519"/>
                </a:lnTo>
                <a:lnTo>
                  <a:pt x="3745259" y="2316518"/>
                </a:lnTo>
                <a:lnTo>
                  <a:pt x="3788771" y="2316518"/>
                </a:lnTo>
                <a:lnTo>
                  <a:pt x="3788771" y="2312093"/>
                </a:lnTo>
                <a:lnTo>
                  <a:pt x="3883573" y="2302452"/>
                </a:lnTo>
                <a:cubicBezTo>
                  <a:pt x="4196332" y="2237887"/>
                  <a:pt x="4431601" y="1958713"/>
                  <a:pt x="4431601" y="1624103"/>
                </a:cubicBezTo>
                <a:cubicBezTo>
                  <a:pt x="4431601" y="1289493"/>
                  <a:pt x="4196332" y="1010319"/>
                  <a:pt x="3883573" y="945754"/>
                </a:cubicBezTo>
                <a:lnTo>
                  <a:pt x="3773844" y="934595"/>
                </a:lnTo>
                <a:lnTo>
                  <a:pt x="3768759" y="883707"/>
                </a:lnTo>
                <a:cubicBezTo>
                  <a:pt x="3666462" y="379376"/>
                  <a:pt x="3224139" y="0"/>
                  <a:pt x="2693983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346913" y="1443172"/>
            <a:ext cx="123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Huawei Sans" panose="020C0503030203020204" pitchFamily="34" charset="0"/>
              </a:rPr>
              <a:t>IP-сеть</a:t>
            </a:r>
          </a:p>
        </p:txBody>
      </p:sp>
    </p:spTree>
    <p:extLst>
      <p:ext uri="{BB962C8B-B14F-4D97-AF65-F5344CB8AC3E}">
        <p14:creationId xmlns:p14="http://schemas.microsoft.com/office/powerpoint/2010/main" val="24666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/>
              <a:t>Рабочий механизм SNMPv3 аналогичен рабочим механизмам SNMPv1 и SNMPv2c, но здесь добавляются данные заголовка и параметры безопасности.</a:t>
            </a:r>
          </a:p>
          <a:p>
            <a:r>
              <a:rPr lang="ru-RU" sz="1800"/>
              <a:t>Сообщения SNMPv3 могут быть аутентифицированы и зашифрованы.</a:t>
            </a:r>
          </a:p>
          <a:p>
            <a:r>
              <a:rPr lang="ru-RU" sz="1800"/>
              <a:t>SNMPv3 применяется в сетях различного масштаба и имеет высокий уровень безопасности.</a:t>
            </a:r>
          </a:p>
          <a:p>
            <a:endParaRPr lang="zh-CN" altLang="en-US" sz="1800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SNMPv3</a:t>
            </a:r>
          </a:p>
        </p:txBody>
      </p:sp>
      <p:pic>
        <p:nvPicPr>
          <p:cNvPr id="12" name="图片 1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849" y="3421575"/>
            <a:ext cx="540000" cy="4428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553" y="3418553"/>
            <a:ext cx="540000" cy="442800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3439142" y="3864375"/>
            <a:ext cx="1353" cy="2160000"/>
          </a:xfrm>
          <a:prstGeom prst="line">
            <a:avLst/>
          </a:prstGeom>
          <a:ln w="25400">
            <a:solidFill>
              <a:srgbClr val="EC706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110553" y="3901109"/>
            <a:ext cx="0" cy="2160000"/>
          </a:xfrm>
          <a:prstGeom prst="line">
            <a:avLst/>
          </a:prstGeom>
          <a:ln w="254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2394857" y="3458309"/>
            <a:ext cx="77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NMS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80553" y="3495451"/>
            <a:ext cx="190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Huawei Sans" panose="020C0503030203020204" pitchFamily="34" charset="0"/>
              </a:rPr>
              <a:t>Управляемое устройство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438764" y="4290875"/>
            <a:ext cx="2669460" cy="1069676"/>
          </a:xfrm>
          <a:prstGeom prst="roundRect">
            <a:avLst/>
          </a:prstGeom>
          <a:solidFill>
            <a:srgbClr val="F2FBFE"/>
          </a:solidFill>
          <a:ln w="19050">
            <a:solidFill>
              <a:srgbClr val="99DFF9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ru-RU" sz="1400" b="1" dirty="0">
                <a:latin typeface="Huawei Sans" panose="020C0503030203020204" pitchFamily="34" charset="0"/>
              </a:rPr>
              <a:t>Аутентифицирует все сообщения,</a:t>
            </a:r>
          </a:p>
          <a:p>
            <a:pPr algn="ctr"/>
            <a:r>
              <a:rPr lang="ru-RU" sz="1400" b="1" dirty="0">
                <a:latin typeface="Huawei Sans" panose="020C0503030203020204" pitchFamily="34" charset="0"/>
              </a:rPr>
              <a:t>которыми обмениваются устройства и шифрует сообщения</a:t>
            </a:r>
          </a:p>
        </p:txBody>
      </p:sp>
      <p:cxnSp>
        <p:nvCxnSpPr>
          <p:cNvPr id="20" name="直接连接符 19"/>
          <p:cNvCxnSpPr>
            <a:stCxn id="12" idx="3"/>
            <a:endCxn id="14" idx="1"/>
          </p:cNvCxnSpPr>
          <p:nvPr/>
        </p:nvCxnSpPr>
        <p:spPr>
          <a:xfrm flipV="1">
            <a:off x="3711849" y="3639953"/>
            <a:ext cx="4128704" cy="3022"/>
          </a:xfrm>
          <a:prstGeom prst="line">
            <a:avLst/>
          </a:prstGeom>
          <a:ln w="254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190524" y="3236462"/>
            <a:ext cx="1530153" cy="707712"/>
            <a:chOff x="5691022" y="1149996"/>
            <a:chExt cx="1530153" cy="707712"/>
          </a:xfrm>
        </p:grpSpPr>
        <p:sp>
          <p:nvSpPr>
            <p:cNvPr id="25" name="Freeform 159"/>
            <p:cNvSpPr>
              <a:spLocks noChangeAspect="1"/>
            </p:cNvSpPr>
            <p:nvPr/>
          </p:nvSpPr>
          <p:spPr>
            <a:xfrm flipH="1">
              <a:off x="5691022" y="1149996"/>
              <a:ext cx="1440000" cy="707712"/>
            </a:xfrm>
            <a:custGeom>
              <a:avLst/>
              <a:gdLst>
                <a:gd name="connsiteX0" fmla="*/ 2693983 w 4431601"/>
                <a:gd name="connsiteY0" fmla="*/ 0 h 2316519"/>
                <a:gd name="connsiteX1" fmla="*/ 1918242 w 4431601"/>
                <a:gd name="connsiteY1" fmla="*/ 324162 h 2316519"/>
                <a:gd name="connsiteX2" fmla="*/ 1859647 w 4431601"/>
                <a:gd name="connsiteY2" fmla="*/ 395807 h 2316519"/>
                <a:gd name="connsiteX3" fmla="*/ 1815580 w 4431601"/>
                <a:gd name="connsiteY3" fmla="*/ 362462 h 2316519"/>
                <a:gd name="connsiteX4" fmla="*/ 1347603 w 4431601"/>
                <a:gd name="connsiteY4" fmla="*/ 231362 h 2316519"/>
                <a:gd name="connsiteX5" fmla="*/ 527605 w 4431601"/>
                <a:gd name="connsiteY5" fmla="*/ 844290 h 2316519"/>
                <a:gd name="connsiteX6" fmla="*/ 523639 w 4431601"/>
                <a:gd name="connsiteY6" fmla="*/ 880372 h 2316519"/>
                <a:gd name="connsiteX7" fmla="*/ 444716 w 4431601"/>
                <a:gd name="connsiteY7" fmla="*/ 905088 h 2316519"/>
                <a:gd name="connsiteX8" fmla="*/ 0 w 4431601"/>
                <a:gd name="connsiteY8" fmla="*/ 1581940 h 2316519"/>
                <a:gd name="connsiteX9" fmla="*/ 653694 w 4431601"/>
                <a:gd name="connsiteY9" fmla="*/ 2312727 h 2316519"/>
                <a:gd name="connsiteX10" fmla="*/ 653931 w 4431601"/>
                <a:gd name="connsiteY10" fmla="*/ 2312739 h 2316519"/>
                <a:gd name="connsiteX11" fmla="*/ 653931 w 4431601"/>
                <a:gd name="connsiteY11" fmla="*/ 2316518 h 2316519"/>
                <a:gd name="connsiteX12" fmla="*/ 728123 w 4431601"/>
                <a:gd name="connsiteY12" fmla="*/ 2316518 h 2316519"/>
                <a:gd name="connsiteX13" fmla="*/ 728142 w 4431601"/>
                <a:gd name="connsiteY13" fmla="*/ 2316519 h 2316519"/>
                <a:gd name="connsiteX14" fmla="*/ 728162 w 4431601"/>
                <a:gd name="connsiteY14" fmla="*/ 2316518 h 2316519"/>
                <a:gd name="connsiteX15" fmla="*/ 3745239 w 4431601"/>
                <a:gd name="connsiteY15" fmla="*/ 2316518 h 2316519"/>
                <a:gd name="connsiteX16" fmla="*/ 3745249 w 4431601"/>
                <a:gd name="connsiteY16" fmla="*/ 2316519 h 2316519"/>
                <a:gd name="connsiteX17" fmla="*/ 3745259 w 4431601"/>
                <a:gd name="connsiteY17" fmla="*/ 2316518 h 2316519"/>
                <a:gd name="connsiteX18" fmla="*/ 3788771 w 4431601"/>
                <a:gd name="connsiteY18" fmla="*/ 2316518 h 2316519"/>
                <a:gd name="connsiteX19" fmla="*/ 3788771 w 4431601"/>
                <a:gd name="connsiteY19" fmla="*/ 2312093 h 2316519"/>
                <a:gd name="connsiteX20" fmla="*/ 3883573 w 4431601"/>
                <a:gd name="connsiteY20" fmla="*/ 2302452 h 2316519"/>
                <a:gd name="connsiteX21" fmla="*/ 4431601 w 4431601"/>
                <a:gd name="connsiteY21" fmla="*/ 1624103 h 2316519"/>
                <a:gd name="connsiteX22" fmla="*/ 3883573 w 4431601"/>
                <a:gd name="connsiteY22" fmla="*/ 945754 h 2316519"/>
                <a:gd name="connsiteX23" fmla="*/ 3773844 w 4431601"/>
                <a:gd name="connsiteY23" fmla="*/ 934595 h 2316519"/>
                <a:gd name="connsiteX24" fmla="*/ 3768759 w 4431601"/>
                <a:gd name="connsiteY24" fmla="*/ 883707 h 2316519"/>
                <a:gd name="connsiteX25" fmla="*/ 2693983 w 4431601"/>
                <a:gd name="connsiteY25" fmla="*/ 0 h 231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31601" h="2316519">
                  <a:moveTo>
                    <a:pt x="2693983" y="0"/>
                  </a:moveTo>
                  <a:cubicBezTo>
                    <a:pt x="2391037" y="0"/>
                    <a:pt x="2116771" y="123878"/>
                    <a:pt x="1918242" y="324162"/>
                  </a:cubicBezTo>
                  <a:lnTo>
                    <a:pt x="1859647" y="395807"/>
                  </a:lnTo>
                  <a:lnTo>
                    <a:pt x="1815580" y="362462"/>
                  </a:lnTo>
                  <a:cubicBezTo>
                    <a:pt x="1681993" y="279692"/>
                    <a:pt x="1520952" y="231362"/>
                    <a:pt x="1347603" y="231362"/>
                  </a:cubicBezTo>
                  <a:cubicBezTo>
                    <a:pt x="943122" y="231362"/>
                    <a:pt x="605652" y="494493"/>
                    <a:pt x="527605" y="844290"/>
                  </a:cubicBezTo>
                  <a:lnTo>
                    <a:pt x="523639" y="880372"/>
                  </a:lnTo>
                  <a:lnTo>
                    <a:pt x="444716" y="905088"/>
                  </a:lnTo>
                  <a:cubicBezTo>
                    <a:pt x="183375" y="1016603"/>
                    <a:pt x="0" y="1277667"/>
                    <a:pt x="0" y="1581940"/>
                  </a:cubicBezTo>
                  <a:cubicBezTo>
                    <a:pt x="0" y="1962281"/>
                    <a:pt x="286523" y="2275109"/>
                    <a:pt x="653694" y="2312727"/>
                  </a:cubicBezTo>
                  <a:lnTo>
                    <a:pt x="653931" y="2312739"/>
                  </a:lnTo>
                  <a:lnTo>
                    <a:pt x="653931" y="2316518"/>
                  </a:lnTo>
                  <a:lnTo>
                    <a:pt x="728123" y="2316518"/>
                  </a:lnTo>
                  <a:lnTo>
                    <a:pt x="728142" y="2316519"/>
                  </a:lnTo>
                  <a:lnTo>
                    <a:pt x="728162" y="2316518"/>
                  </a:lnTo>
                  <a:lnTo>
                    <a:pt x="3745239" y="2316518"/>
                  </a:lnTo>
                  <a:lnTo>
                    <a:pt x="3745249" y="2316519"/>
                  </a:lnTo>
                  <a:lnTo>
                    <a:pt x="3745259" y="2316518"/>
                  </a:lnTo>
                  <a:lnTo>
                    <a:pt x="3788771" y="2316518"/>
                  </a:lnTo>
                  <a:lnTo>
                    <a:pt x="3788771" y="2312093"/>
                  </a:lnTo>
                  <a:lnTo>
                    <a:pt x="3883573" y="2302452"/>
                  </a:lnTo>
                  <a:cubicBezTo>
                    <a:pt x="4196332" y="2237887"/>
                    <a:pt x="4431601" y="1958713"/>
                    <a:pt x="4431601" y="1624103"/>
                  </a:cubicBezTo>
                  <a:cubicBezTo>
                    <a:pt x="4431601" y="1289493"/>
                    <a:pt x="4196332" y="1010319"/>
                    <a:pt x="3883573" y="945754"/>
                  </a:cubicBezTo>
                  <a:lnTo>
                    <a:pt x="3773844" y="934595"/>
                  </a:lnTo>
                  <a:lnTo>
                    <a:pt x="3768759" y="883707"/>
                  </a:lnTo>
                  <a:cubicBezTo>
                    <a:pt x="3666462" y="379376"/>
                    <a:pt x="3224139" y="0"/>
                    <a:pt x="2693983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latin typeface="Huawei Sans" panose="020C0503030203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89748" y="1384210"/>
              <a:ext cx="12314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atin typeface="Huawei Sans" panose="020C0503030203020204" pitchFamily="34" charset="0"/>
                </a:rPr>
                <a:t>IP-сеть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7108224" y="4819418"/>
            <a:ext cx="1008000" cy="0"/>
          </a:xfrm>
          <a:prstGeom prst="line">
            <a:avLst/>
          </a:prstGeom>
          <a:ln w="254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3440495" y="4799594"/>
            <a:ext cx="1008000" cy="0"/>
          </a:xfrm>
          <a:prstGeom prst="line">
            <a:avLst/>
          </a:prstGeom>
          <a:ln w="25400">
            <a:solidFill>
              <a:srgbClr val="EC706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47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sz="quarter"/>
          </p:nvPr>
        </p:nvSpPr>
        <p:spPr>
          <a:xfrm>
            <a:off x="1031295" y="5188268"/>
            <a:ext cx="10441567" cy="831600"/>
          </a:xfrm>
        </p:spPr>
        <p:txBody>
          <a:bodyPr/>
          <a:lstStyle/>
          <a:p>
            <a:r>
              <a:rPr lang="ru-RU" dirty="0"/>
              <a:t>Управление, эксплуатация и техобслуживание сети</a:t>
            </a:r>
          </a:p>
        </p:txBody>
      </p:sp>
    </p:spTree>
    <p:extLst>
      <p:ext uri="{BB962C8B-B14F-4D97-AF65-F5344CB8AC3E}">
        <p14:creationId xmlns:p14="http://schemas.microsoft.com/office/powerpoint/2010/main" val="35974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51877" y="1207649"/>
            <a:ext cx="11306175" cy="4680000"/>
          </a:xfrm>
        </p:spPr>
        <p:txBody>
          <a:bodyPr/>
          <a:lstStyle/>
          <a:p>
            <a:r>
              <a:rPr lang="ru-RU" sz="1600" dirty="0"/>
              <a:t>Преимущества SNMP:</a:t>
            </a:r>
          </a:p>
          <a:p>
            <a:pPr lvl="1"/>
            <a:r>
              <a:rPr lang="ru-RU" sz="1400" dirty="0"/>
              <a:t>Простота: </a:t>
            </a:r>
            <a:r>
              <a:rPr lang="ru-RU" sz="1400" dirty="0" smtClean="0"/>
              <a:t>протокол </a:t>
            </a:r>
            <a:r>
              <a:rPr lang="ru-RU" sz="1400" dirty="0"/>
              <a:t>SNMP применяется в сетях с требованиями высокой скорости и низкой стоимости, поскольку используется механизм опроса и предоставляются базовые функции управления сетью. Более того, SNMP использует UDP для обмена данными и поэтому поддерживается большинством продуктов.</a:t>
            </a:r>
          </a:p>
          <a:p>
            <a:pPr lvl="1"/>
            <a:r>
              <a:rPr lang="ru-RU" sz="1400" dirty="0"/>
              <a:t>Удобство: SNMP позволяет обмениваться управляющей информацией между произвольными устройствами в сети, так что сетевой администратор может запрашивать информацию и обнаруживать неисправности на любом устройстве.</a:t>
            </a:r>
          </a:p>
          <a:p>
            <a:r>
              <a:rPr lang="ru-RU" sz="1600" dirty="0"/>
              <a:t>SNMPv1 применяется в небольших сетях, где требования к безопасности невысоки или сетевая среда безопасна и стабильна, например в </a:t>
            </a:r>
            <a:r>
              <a:rPr lang="ru-RU" sz="1600" dirty="0" err="1"/>
              <a:t>кампусных</a:t>
            </a:r>
            <a:r>
              <a:rPr lang="ru-RU" sz="1600" dirty="0"/>
              <a:t> сетях и сетях малых предприятий.</a:t>
            </a:r>
          </a:p>
          <a:p>
            <a:r>
              <a:rPr lang="ru-RU" sz="1600" dirty="0"/>
              <a:t>SNMPv2c применяется в средних и крупных сетях, где требования безопасности невысоки или сетевая среда безопасна, но в которых существует большой объем трафика и могут возникать перегрузки.</a:t>
            </a:r>
          </a:p>
          <a:p>
            <a:r>
              <a:rPr lang="ru-RU" sz="1600" dirty="0"/>
              <a:t>SNMPv3 является рекомендуемой версией и применяется в сетях различного масштаба, особенно в </a:t>
            </a:r>
            <a:r>
              <a:rPr lang="ru-RU" sz="1600" dirty="0" smtClean="0"/>
              <a:t>тех, </a:t>
            </a:r>
            <a:r>
              <a:rPr lang="ru-RU" sz="1600" dirty="0"/>
              <a:t>которые предъявляют высокие требования к безопасности и позволяют только авторизованным администраторам управлять сетевыми устройствами.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Краткие сведения о SNMP</a:t>
            </a:r>
          </a:p>
        </p:txBody>
      </p:sp>
    </p:spTree>
    <p:extLst>
      <p:ext uri="{BB962C8B-B14F-4D97-AF65-F5344CB8AC3E}">
        <p14:creationId xmlns:p14="http://schemas.microsoft.com/office/powerpoint/2010/main" val="1948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Базовые конфигурации SNMP (1)</a:t>
            </a:r>
          </a:p>
        </p:txBody>
      </p:sp>
      <p:sp>
        <p:nvSpPr>
          <p:cNvPr id="3" name="矩形 2"/>
          <p:cNvSpPr/>
          <p:nvPr/>
        </p:nvSpPr>
        <p:spPr>
          <a:xfrm>
            <a:off x="1008063" y="1797459"/>
            <a:ext cx="10632553" cy="338554"/>
          </a:xfrm>
          <a:prstGeom prst="rect">
            <a:avLst/>
          </a:pr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600">
                <a:latin typeface="Huawei Sans" panose="020C0503030203020204" pitchFamily="34" charset="0"/>
              </a:rPr>
              <a:t>[Huawei] </a:t>
            </a:r>
            <a:r>
              <a:rPr lang="ru-RU" sz="1600" b="1">
                <a:latin typeface="Huawei Sans" panose="020C0503030203020204" pitchFamily="34" charset="0"/>
              </a:rPr>
              <a:t>snmp-agent</a:t>
            </a:r>
          </a:p>
        </p:txBody>
      </p:sp>
      <p:sp>
        <p:nvSpPr>
          <p:cNvPr id="4" name="矩形 3"/>
          <p:cNvSpPr/>
          <p:nvPr/>
        </p:nvSpPr>
        <p:spPr>
          <a:xfrm>
            <a:off x="527529" y="1365312"/>
            <a:ext cx="1108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+mj-lt"/>
              <a:buAutoNum type="arabicPeriod"/>
            </a:pPr>
            <a:r>
              <a:rPr lang="ru-RU" sz="1600">
                <a:latin typeface="Huawei Sans" panose="020C0503030203020204" pitchFamily="34" charset="0"/>
              </a:rPr>
              <a:t>Включите функцию агента SNMP.</a:t>
            </a:r>
          </a:p>
        </p:txBody>
      </p:sp>
      <p:sp>
        <p:nvSpPr>
          <p:cNvPr id="8" name="矩形 7"/>
          <p:cNvSpPr/>
          <p:nvPr/>
        </p:nvSpPr>
        <p:spPr>
          <a:xfrm>
            <a:off x="1008063" y="2672005"/>
            <a:ext cx="10632553" cy="338554"/>
          </a:xfrm>
          <a:prstGeom prst="rect">
            <a:avLst/>
          </a:pr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600">
                <a:latin typeface="Huawei Sans" panose="020C0503030203020204" pitchFamily="34" charset="0"/>
              </a:rPr>
              <a:t>[Huawei] </a:t>
            </a:r>
            <a:r>
              <a:rPr lang="ru-RU" sz="1600" b="1">
                <a:latin typeface="Huawei Sans" panose="020C0503030203020204" pitchFamily="34" charset="0"/>
              </a:rPr>
              <a:t>snmp-agent sys-info version [v1 | v2c | v3] </a:t>
            </a:r>
          </a:p>
        </p:txBody>
      </p:sp>
      <p:sp>
        <p:nvSpPr>
          <p:cNvPr id="11" name="矩形 10"/>
          <p:cNvSpPr/>
          <p:nvPr/>
        </p:nvSpPr>
        <p:spPr>
          <a:xfrm>
            <a:off x="527529" y="2239858"/>
            <a:ext cx="1108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buFont typeface="+mj-lt"/>
              <a:buAutoNum type="arabicPeriod" startAt="2"/>
            </a:pPr>
            <a:r>
              <a:rPr lang="ru-RU" sz="1600">
                <a:latin typeface="Huawei Sans" panose="020C0503030203020204" pitchFamily="34" charset="0"/>
              </a:rPr>
              <a:t>Установите версию SNMP.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27527" y="3033816"/>
            <a:ext cx="11113089" cy="2340035"/>
            <a:chOff x="527527" y="2999348"/>
            <a:chExt cx="11113089" cy="2340035"/>
          </a:xfrm>
        </p:grpSpPr>
        <p:sp>
          <p:nvSpPr>
            <p:cNvPr id="14" name="矩形 13"/>
            <p:cNvSpPr/>
            <p:nvPr/>
          </p:nvSpPr>
          <p:spPr>
            <a:xfrm>
              <a:off x="1008063" y="4754608"/>
              <a:ext cx="10632553" cy="584775"/>
            </a:xfrm>
            <a:prstGeom prst="rect">
              <a:avLst/>
            </a:prstGeom>
            <a:solidFill>
              <a:srgbClr val="F2FBFE"/>
            </a:solidFill>
            <a:ln>
              <a:solidFill>
                <a:srgbClr val="99DFF9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ru-RU" sz="1600">
                  <a:latin typeface="Huawei Sans" panose="020C0503030203020204" pitchFamily="34" charset="0"/>
                </a:rPr>
                <a:t>[Huawei] </a:t>
              </a:r>
              <a:r>
                <a:rPr lang="ru-RU" sz="1600" b="1">
                  <a:latin typeface="Huawei Sans" panose="020C0503030203020204" pitchFamily="34" charset="0"/>
                </a:rPr>
                <a:t>snmp-agent group v3 </a:t>
              </a:r>
              <a:r>
                <a:rPr lang="ru-RU" sz="1600" i="1">
                  <a:latin typeface="Huawei Sans" panose="020C0503030203020204" pitchFamily="34" charset="0"/>
                </a:rPr>
                <a:t>group-name </a:t>
              </a:r>
              <a:r>
                <a:rPr lang="ru-RU" sz="1600" b="1">
                  <a:latin typeface="Huawei Sans" panose="020C0503030203020204" pitchFamily="34" charset="0"/>
                </a:rPr>
                <a:t>{ authentication | noauth | privacy } [ read-view </a:t>
              </a:r>
              <a:r>
                <a:rPr lang="ru-RU" sz="1600" i="1">
                  <a:latin typeface="Huawei Sans" panose="020C0503030203020204" pitchFamily="34" charset="0"/>
                </a:rPr>
                <a:t>view-name </a:t>
              </a:r>
              <a:r>
                <a:rPr lang="ru-RU" sz="1600" b="1">
                  <a:latin typeface="Huawei Sans" panose="020C0503030203020204" pitchFamily="34" charset="0"/>
                </a:rPr>
                <a:t>| write-view </a:t>
              </a:r>
              <a:r>
                <a:rPr lang="ru-RU" sz="1600" i="1">
                  <a:latin typeface="Huawei Sans" panose="020C0503030203020204" pitchFamily="34" charset="0"/>
                </a:rPr>
                <a:t>view-name </a:t>
              </a:r>
              <a:r>
                <a:rPr lang="ru-RU" sz="1600" b="1">
                  <a:latin typeface="Huawei Sans" panose="020C0503030203020204" pitchFamily="34" charset="0"/>
                </a:rPr>
                <a:t>|</a:t>
              </a:r>
              <a:r>
                <a:rPr lang="ru-RU" sz="1600">
                  <a:latin typeface="Huawei Sans" panose="020C0503030203020204" pitchFamily="34" charset="0"/>
                </a:rPr>
                <a:t> </a:t>
              </a:r>
              <a:r>
                <a:rPr lang="ru-RU" sz="1600" b="1">
                  <a:latin typeface="Huawei Sans" panose="020C0503030203020204" pitchFamily="34" charset="0"/>
                </a:rPr>
                <a:t>notify-view </a:t>
              </a:r>
              <a:r>
                <a:rPr lang="ru-RU" sz="1600" i="1">
                  <a:latin typeface="Huawei Sans" panose="020C0503030203020204" pitchFamily="34" charset="0"/>
                </a:rPr>
                <a:t>view-name </a:t>
              </a:r>
              <a:r>
                <a:rPr lang="ru-RU" sz="1600" b="1">
                  <a:latin typeface="Huawei Sans" panose="020C0503030203020204" pitchFamily="34" charset="0"/>
                </a:rPr>
                <a:t>] 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27529" y="3528919"/>
              <a:ext cx="110892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fontAlgn="auto">
                <a:buFont typeface="+mj-lt"/>
                <a:buAutoNum type="arabicPeriod" startAt="3"/>
              </a:pPr>
              <a:r>
                <a:rPr lang="ru-RU" sz="1600">
                  <a:latin typeface="Huawei Sans" panose="020C0503030203020204" pitchFamily="34" charset="0"/>
                </a:rPr>
                <a:t>Создайте или обновите информацию о режиме MIB.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82270" y="2999348"/>
              <a:ext cx="106086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ru-RU" sz="1600">
                  <a:latin typeface="Huawei Sans" panose="020C0503030203020204" pitchFamily="34" charset="0"/>
                </a:rPr>
                <a:t>При необходимости можно настроить версию SNMP. Однако версия протокола, используемого на устройстве, должна быть такой же, как и на NMS.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27527" y="4330033"/>
              <a:ext cx="110892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ru-RU" sz="1600">
                  <a:latin typeface="Huawei Sans" panose="020C0503030203020204" pitchFamily="34" charset="0"/>
                </a:rPr>
                <a:t>4.   Добавьте новую группу SNMP и сопоставьте пользователей этой группы с режимом SNMP.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1008062" y="3953183"/>
            <a:ext cx="10632553" cy="338554"/>
          </a:xfrm>
          <a:prstGeom prst="rect">
            <a:avLst/>
          </a:pr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600">
                <a:latin typeface="Huawei Sans" panose="020C0503030203020204" pitchFamily="34" charset="0"/>
              </a:rPr>
              <a:t>[Huawei] </a:t>
            </a:r>
            <a:r>
              <a:rPr lang="ru-RU" sz="1600" b="1">
                <a:latin typeface="Huawei Sans" panose="020C0503030203020204" pitchFamily="34" charset="0"/>
              </a:rPr>
              <a:t>snmp-agent mib-view </a:t>
            </a:r>
            <a:r>
              <a:rPr lang="ru-RU" sz="1600" i="1">
                <a:latin typeface="Huawei Sans" panose="020C0503030203020204" pitchFamily="34" charset="0"/>
              </a:rPr>
              <a:t>view-name </a:t>
            </a:r>
            <a:r>
              <a:rPr lang="ru-RU" sz="1600">
                <a:latin typeface="Huawei Sans" panose="020C0503030203020204" pitchFamily="34" charset="0"/>
              </a:rPr>
              <a:t>{ </a:t>
            </a:r>
            <a:r>
              <a:rPr lang="ru-RU" sz="1600" b="1">
                <a:latin typeface="Huawei Sans" panose="020C0503030203020204" pitchFamily="34" charset="0"/>
              </a:rPr>
              <a:t>exclude</a:t>
            </a:r>
            <a:r>
              <a:rPr lang="ru-RU" sz="1600">
                <a:latin typeface="Huawei Sans" panose="020C0503030203020204" pitchFamily="34" charset="0"/>
              </a:rPr>
              <a:t> | </a:t>
            </a:r>
            <a:r>
              <a:rPr lang="ru-RU" sz="1600" b="1">
                <a:latin typeface="Huawei Sans" panose="020C0503030203020204" pitchFamily="34" charset="0"/>
              </a:rPr>
              <a:t>include</a:t>
            </a:r>
            <a:r>
              <a:rPr lang="ru-RU" sz="1600">
                <a:latin typeface="Huawei Sans" panose="020C0503030203020204" pitchFamily="34" charset="0"/>
              </a:rPr>
              <a:t> } </a:t>
            </a:r>
            <a:r>
              <a:rPr lang="ru-RU" sz="1600" i="1">
                <a:latin typeface="Huawei Sans" panose="020C0503030203020204" pitchFamily="34" charset="0"/>
              </a:rPr>
              <a:t>subtree-name</a:t>
            </a:r>
            <a:r>
              <a:rPr lang="ru-RU" sz="1600">
                <a:latin typeface="Huawei Sans" panose="020C0503030203020204" pitchFamily="34" charset="0"/>
              </a:rPr>
              <a:t> [</a:t>
            </a:r>
            <a:r>
              <a:rPr lang="ru-RU" sz="1600" b="1">
                <a:latin typeface="Huawei Sans" panose="020C0503030203020204" pitchFamily="34" charset="0"/>
              </a:rPr>
              <a:t>mask</a:t>
            </a:r>
            <a:r>
              <a:rPr lang="ru-RU" sz="1600">
                <a:latin typeface="Huawei Sans" panose="020C0503030203020204" pitchFamily="34" charset="0"/>
              </a:rPr>
              <a:t> </a:t>
            </a:r>
            <a:r>
              <a:rPr lang="ru-RU" sz="1600" i="1">
                <a:latin typeface="Huawei Sans" panose="020C0503030203020204" pitchFamily="34" charset="0"/>
              </a:rPr>
              <a:t>mask</a:t>
            </a:r>
            <a:r>
              <a:rPr lang="ru-RU" sz="1600">
                <a:latin typeface="Huawei Sans" panose="020C0503030203020204" pitchFamily="34" charset="0"/>
              </a:rPr>
              <a:t>]</a:t>
            </a:r>
          </a:p>
        </p:txBody>
      </p:sp>
      <p:sp>
        <p:nvSpPr>
          <p:cNvPr id="29" name="矩形 28"/>
          <p:cNvSpPr/>
          <p:nvPr/>
        </p:nvSpPr>
        <p:spPr>
          <a:xfrm>
            <a:off x="882269" y="5444704"/>
            <a:ext cx="1060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1600">
                <a:latin typeface="Huawei Sans" panose="020C0503030203020204" pitchFamily="34" charset="0"/>
              </a:rPr>
              <a:t>Эта команда используется для создания группы SNMP версии SNMPv3 и определения режима аутентификации и шифрования, а также одного или нескольких режимов: только для чтения (read-only view), для чтения-записи (read-write view) и для уведомлений (notification view). Это обязательная команда в сетях, требующих высокой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6725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Базовые конфигурации SNMP (2)</a:t>
            </a:r>
          </a:p>
        </p:txBody>
      </p:sp>
      <p:sp>
        <p:nvSpPr>
          <p:cNvPr id="4" name="矩形 3"/>
          <p:cNvSpPr/>
          <p:nvPr/>
        </p:nvSpPr>
        <p:spPr>
          <a:xfrm>
            <a:off x="503674" y="2510751"/>
            <a:ext cx="1108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1600">
                <a:latin typeface="Huawei Sans" panose="020C0503030203020204" pitchFamily="34" charset="0"/>
              </a:rPr>
              <a:t>6.   Настройте пароль аутентификации для пользователя SNMPv3.</a:t>
            </a:r>
          </a:p>
        </p:txBody>
      </p:sp>
      <p:sp>
        <p:nvSpPr>
          <p:cNvPr id="8" name="矩形 7"/>
          <p:cNvSpPr/>
          <p:nvPr/>
        </p:nvSpPr>
        <p:spPr>
          <a:xfrm>
            <a:off x="984207" y="2955116"/>
            <a:ext cx="10632553" cy="338554"/>
          </a:xfrm>
          <a:prstGeom prst="rect">
            <a:avLst/>
          </a:pr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600">
                <a:latin typeface="Huawei Sans" panose="020C0503030203020204" pitchFamily="34" charset="0"/>
              </a:rPr>
              <a:t>[Huawei]</a:t>
            </a:r>
            <a:r>
              <a:rPr lang="ru-RU" sz="1600" b="1">
                <a:latin typeface="Huawei Sans" panose="020C0503030203020204" pitchFamily="34" charset="0"/>
              </a:rPr>
              <a:t> snmp-agent usm-user v3 </a:t>
            </a:r>
            <a:r>
              <a:rPr lang="ru-RU" sz="1600" i="1">
                <a:latin typeface="Huawei Sans" panose="020C0503030203020204" pitchFamily="34" charset="0"/>
              </a:rPr>
              <a:t>user-name  </a:t>
            </a:r>
            <a:r>
              <a:rPr lang="ru-RU" sz="1600" b="1">
                <a:latin typeface="Huawei Sans" panose="020C0503030203020204" pitchFamily="34" charset="0"/>
              </a:rPr>
              <a:t>authentication-mode</a:t>
            </a:r>
            <a:r>
              <a:rPr lang="ru-RU" sz="1600" i="1">
                <a:latin typeface="Huawei Sans" panose="020C0503030203020204" pitchFamily="34" charset="0"/>
              </a:rPr>
              <a:t> </a:t>
            </a:r>
            <a:r>
              <a:rPr lang="ru-RU" sz="1600" b="1">
                <a:latin typeface="Huawei Sans" panose="020C0503030203020204" pitchFamily="34" charset="0"/>
              </a:rPr>
              <a:t>{ md5 | sha | sha2-256 }   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03674" y="3541957"/>
            <a:ext cx="11089232" cy="800622"/>
            <a:chOff x="503674" y="4615661"/>
            <a:chExt cx="11089232" cy="800622"/>
          </a:xfrm>
        </p:grpSpPr>
        <p:sp>
          <p:nvSpPr>
            <p:cNvPr id="14" name="矩形 13"/>
            <p:cNvSpPr/>
            <p:nvPr/>
          </p:nvSpPr>
          <p:spPr>
            <a:xfrm>
              <a:off x="937174" y="5077729"/>
              <a:ext cx="10632553" cy="338554"/>
            </a:xfrm>
            <a:prstGeom prst="rect">
              <a:avLst/>
            </a:prstGeom>
            <a:solidFill>
              <a:srgbClr val="F2FBFE"/>
            </a:solidFill>
            <a:ln>
              <a:solidFill>
                <a:srgbClr val="99DFF9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ru-RU" sz="1600">
                  <a:latin typeface="Huawei Sans" panose="020C0503030203020204" pitchFamily="34" charset="0"/>
                </a:rPr>
                <a:t>[Huawei] </a:t>
              </a:r>
              <a:r>
                <a:rPr lang="ru-RU" sz="1600" b="1">
                  <a:latin typeface="Huawei Sans" panose="020C0503030203020204" pitchFamily="34" charset="0"/>
                </a:rPr>
                <a:t>snmp-agent usm-user v3 </a:t>
              </a:r>
              <a:r>
                <a:rPr lang="ru-RU" sz="1600" i="1">
                  <a:latin typeface="Huawei Sans" panose="020C0503030203020204" pitchFamily="34" charset="0"/>
                </a:rPr>
                <a:t>user-name</a:t>
              </a:r>
              <a:r>
                <a:rPr lang="ru-RU" sz="1600" b="1">
                  <a:latin typeface="Huawei Sans" panose="020C0503030203020204" pitchFamily="34" charset="0"/>
                </a:rPr>
                <a:t> privacy-mode { aes128 | des56 }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03674" y="4615661"/>
              <a:ext cx="110892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ru-RU" sz="1600">
                  <a:latin typeface="Huawei Sans" panose="020C0503030203020204" pitchFamily="34" charset="0"/>
                </a:rPr>
                <a:t>7.   Настройте пароль шифрования пользователя SNMPv3.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3674" y="1395018"/>
            <a:ext cx="11113087" cy="770701"/>
            <a:chOff x="527529" y="1365312"/>
            <a:chExt cx="11113087" cy="770701"/>
          </a:xfrm>
        </p:grpSpPr>
        <p:sp>
          <p:nvSpPr>
            <p:cNvPr id="13" name="矩形 12"/>
            <p:cNvSpPr/>
            <p:nvPr/>
          </p:nvSpPr>
          <p:spPr>
            <a:xfrm>
              <a:off x="1008063" y="1797459"/>
              <a:ext cx="10632553" cy="338554"/>
            </a:xfrm>
            <a:prstGeom prst="rect">
              <a:avLst/>
            </a:prstGeom>
            <a:solidFill>
              <a:srgbClr val="F2FBFE"/>
            </a:solidFill>
            <a:ln>
              <a:solidFill>
                <a:srgbClr val="99DFF9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ru-RU" sz="1600">
                  <a:latin typeface="Huawei Sans" panose="020C0503030203020204" pitchFamily="34" charset="0"/>
                </a:rPr>
                <a:t>[Huawei]</a:t>
              </a:r>
              <a:r>
                <a:rPr lang="ru-RU" sz="1600" b="1">
                  <a:latin typeface="Huawei Sans" panose="020C0503030203020204" pitchFamily="34" charset="0"/>
                </a:rPr>
                <a:t> snmp-agent usm-user v3 </a:t>
              </a:r>
              <a:r>
                <a:rPr lang="ru-RU" sz="1600" i="1">
                  <a:latin typeface="Huawei Sans" panose="020C0503030203020204" pitchFamily="34" charset="0"/>
                </a:rPr>
                <a:t>user-name</a:t>
              </a:r>
              <a:r>
                <a:rPr lang="ru-RU" sz="1600" b="1">
                  <a:latin typeface="Huawei Sans" panose="020C0503030203020204" pitchFamily="34" charset="0"/>
                </a:rPr>
                <a:t> group </a:t>
              </a:r>
              <a:r>
                <a:rPr lang="ru-RU" sz="1600" i="1">
                  <a:latin typeface="Huawei Sans" panose="020C0503030203020204" pitchFamily="34" charset="0"/>
                </a:rPr>
                <a:t>group-name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27529" y="1365312"/>
              <a:ext cx="110892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ru-RU" sz="1600">
                  <a:latin typeface="Huawei Sans" panose="020C0503030203020204" pitchFamily="34" charset="0"/>
                </a:rPr>
                <a:t>5.  Добавьте пользователя в группу SNMP.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7529" y="4649527"/>
            <a:ext cx="11089232" cy="1046843"/>
            <a:chOff x="503674" y="4615661"/>
            <a:chExt cx="11089232" cy="1046843"/>
          </a:xfrm>
        </p:grpSpPr>
        <p:sp>
          <p:nvSpPr>
            <p:cNvPr id="20" name="矩形 19"/>
            <p:cNvSpPr/>
            <p:nvPr/>
          </p:nvSpPr>
          <p:spPr>
            <a:xfrm>
              <a:off x="937174" y="5077729"/>
              <a:ext cx="10632553" cy="584775"/>
            </a:xfrm>
            <a:prstGeom prst="rect">
              <a:avLst/>
            </a:prstGeom>
            <a:solidFill>
              <a:srgbClr val="F2FBFE"/>
            </a:solidFill>
            <a:ln>
              <a:solidFill>
                <a:srgbClr val="99DFF9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ru-RU" sz="1600">
                  <a:latin typeface="Huawei Sans" panose="020C0503030203020204" pitchFamily="34" charset="0"/>
                </a:rPr>
                <a:t>[Huawei] </a:t>
              </a:r>
              <a:r>
                <a:rPr lang="ru-RU" sz="1600" b="1">
                  <a:latin typeface="Huawei Sans" panose="020C0503030203020204" pitchFamily="34" charset="0"/>
                </a:rPr>
                <a:t>snmp-agent target-host trap-paramsname </a:t>
              </a:r>
              <a:r>
                <a:rPr lang="ru-RU" sz="1600" i="1">
                  <a:latin typeface="Huawei Sans" panose="020C0503030203020204" pitchFamily="34" charset="0"/>
                </a:rPr>
                <a:t>paramsname</a:t>
              </a:r>
              <a:r>
                <a:rPr lang="ru-RU" sz="1600" b="1">
                  <a:latin typeface="Huawei Sans" panose="020C0503030203020204" pitchFamily="34" charset="0"/>
                </a:rPr>
                <a:t> v3 securityname </a:t>
              </a:r>
              <a:r>
                <a:rPr lang="ru-RU" sz="1600" i="1">
                  <a:latin typeface="Huawei Sans" panose="020C0503030203020204" pitchFamily="34" charset="0"/>
                </a:rPr>
                <a:t>securityname</a:t>
              </a:r>
              <a:r>
                <a:rPr lang="ru-RU" sz="1600" b="1">
                  <a:latin typeface="Huawei Sans" panose="020C0503030203020204" pitchFamily="34" charset="0"/>
                </a:rPr>
                <a:t> { authentication | noauthnopriv | privacy }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503674" y="4615661"/>
              <a:ext cx="110892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ru-RU" sz="1600">
                  <a:latin typeface="Huawei Sans" panose="020C0503030203020204" pitchFamily="34" charset="0"/>
                </a:rPr>
                <a:t>8.   Задайте параметры устройства для отправки ловушек.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84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Базовые конфигурации SNMP (3)</a:t>
            </a:r>
          </a:p>
        </p:txBody>
      </p:sp>
      <p:sp>
        <p:nvSpPr>
          <p:cNvPr id="4" name="矩形 3"/>
          <p:cNvSpPr/>
          <p:nvPr/>
        </p:nvSpPr>
        <p:spPr>
          <a:xfrm>
            <a:off x="503674" y="2660376"/>
            <a:ext cx="11089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1600">
                <a:latin typeface="Huawei Sans" panose="020C0503030203020204" pitchFamily="34" charset="0"/>
              </a:rPr>
              <a:t>10.   Включите все функции ловушки.</a:t>
            </a:r>
          </a:p>
        </p:txBody>
      </p:sp>
      <p:sp>
        <p:nvSpPr>
          <p:cNvPr id="8" name="矩形 7"/>
          <p:cNvSpPr/>
          <p:nvPr/>
        </p:nvSpPr>
        <p:spPr>
          <a:xfrm>
            <a:off x="984207" y="3104741"/>
            <a:ext cx="10632553" cy="338554"/>
          </a:xfrm>
          <a:prstGeom prst="rect">
            <a:avLst/>
          </a:pr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1600">
                <a:latin typeface="Huawei Sans" panose="020C0503030203020204" pitchFamily="34" charset="0"/>
              </a:rPr>
              <a:t>[Huawei]</a:t>
            </a:r>
            <a:r>
              <a:rPr lang="ru-RU" sz="1600" b="1">
                <a:latin typeface="Huawei Sans" panose="020C0503030203020204" pitchFamily="34" charset="0"/>
              </a:rPr>
              <a:t> snmp-agent trap enable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51384" y="3535244"/>
            <a:ext cx="11089232" cy="1854185"/>
            <a:chOff x="503674" y="3781905"/>
            <a:chExt cx="11089232" cy="1854185"/>
          </a:xfrm>
        </p:grpSpPr>
        <p:sp>
          <p:nvSpPr>
            <p:cNvPr id="14" name="矩形 13"/>
            <p:cNvSpPr/>
            <p:nvPr/>
          </p:nvSpPr>
          <p:spPr>
            <a:xfrm>
              <a:off x="937174" y="5297536"/>
              <a:ext cx="10632553" cy="338554"/>
            </a:xfrm>
            <a:prstGeom prst="rect">
              <a:avLst/>
            </a:prstGeom>
            <a:solidFill>
              <a:srgbClr val="F2FBFE"/>
            </a:solidFill>
            <a:ln>
              <a:solidFill>
                <a:srgbClr val="99DFF9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ru-RU" sz="1600">
                  <a:latin typeface="Huawei Sans" panose="020C0503030203020204" pitchFamily="34" charset="0"/>
                </a:rPr>
                <a:t>[Huawei] </a:t>
              </a:r>
              <a:r>
                <a:rPr lang="ru-RU" sz="1600" b="1">
                  <a:latin typeface="Huawei Sans" panose="020C0503030203020204" pitchFamily="34" charset="0"/>
                </a:rPr>
                <a:t>snmp-agent trap source </a:t>
              </a:r>
              <a:r>
                <a:rPr lang="ru-RU" sz="1600" i="1">
                  <a:latin typeface="Huawei Sans" panose="020C0503030203020204" pitchFamily="34" charset="0"/>
                </a:rPr>
                <a:t>interface-type</a:t>
              </a:r>
              <a:r>
                <a:rPr lang="ru-RU" sz="1600">
                  <a:latin typeface="Huawei Sans" panose="020C0503030203020204" pitchFamily="34" charset="0"/>
                </a:rPr>
                <a:t>  </a:t>
              </a:r>
              <a:r>
                <a:rPr lang="ru-RU" sz="1600" i="1">
                  <a:latin typeface="Huawei Sans" panose="020C0503030203020204" pitchFamily="34" charset="0"/>
                </a:rPr>
                <a:t>interface-number</a:t>
              </a:r>
              <a:r>
                <a:rPr lang="ru-RU" sz="1600">
                  <a:latin typeface="Huawei Sans" panose="020C0503030203020204" pitchFamily="34" charset="0"/>
                </a:rPr>
                <a:t> 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03674" y="4888220"/>
              <a:ext cx="110892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ru-RU" sz="1600" dirty="0">
                  <a:latin typeface="Huawei Sans" panose="020C0503030203020204" pitchFamily="34" charset="0"/>
                </a:rPr>
                <a:t>11.   Настройте исходный интерфейс, отправляющий ловушки.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884755" y="3781905"/>
              <a:ext cx="1060869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ts val="2400"/>
                </a:lnSpc>
              </a:pPr>
              <a:r>
                <a:rPr lang="ru-RU" sz="1600">
                  <a:latin typeface="Huawei Sans" panose="020C0503030203020204" pitchFamily="34" charset="0"/>
                </a:rPr>
                <a:t>Обратите внимание, что эта команда используется только для того, чтобы устройство могло отправлять ловушки. Эта команда должна использоваться вместе с командой </a:t>
              </a:r>
              <a:r>
                <a:rPr lang="ru-RU" sz="1600" b="1">
                  <a:latin typeface="Huawei Sans" panose="020C0503030203020204" pitchFamily="34" charset="0"/>
                </a:rPr>
                <a:t>snmp-agent target-host</a:t>
              </a:r>
              <a:r>
                <a:rPr lang="ru-RU" sz="1600">
                  <a:latin typeface="Huawei Sans" panose="020C0503030203020204" pitchFamily="34" charset="0"/>
                </a:rPr>
                <a:t>. Команда </a:t>
              </a:r>
              <a:r>
                <a:rPr lang="ru-RU" sz="1600" b="1">
                  <a:latin typeface="Huawei Sans" panose="020C0503030203020204" pitchFamily="34" charset="0"/>
                </a:rPr>
                <a:t>snmp-agent target-host</a:t>
              </a:r>
              <a:r>
                <a:rPr lang="ru-RU" sz="1600">
                  <a:latin typeface="Huawei Sans" panose="020C0503030203020204" pitchFamily="34" charset="0"/>
                </a:rPr>
                <a:t> указывает устройство, на которое отправляются ловушки.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3674" y="1395018"/>
            <a:ext cx="11113087" cy="1016922"/>
            <a:chOff x="527529" y="1365312"/>
            <a:chExt cx="11113087" cy="1016922"/>
          </a:xfrm>
        </p:grpSpPr>
        <p:sp>
          <p:nvSpPr>
            <p:cNvPr id="13" name="矩形 12"/>
            <p:cNvSpPr/>
            <p:nvPr/>
          </p:nvSpPr>
          <p:spPr>
            <a:xfrm>
              <a:off x="1008063" y="1797459"/>
              <a:ext cx="10632553" cy="584775"/>
            </a:xfrm>
            <a:prstGeom prst="rect">
              <a:avLst/>
            </a:prstGeom>
            <a:solidFill>
              <a:srgbClr val="F2FBFE"/>
            </a:solidFill>
            <a:ln>
              <a:solidFill>
                <a:srgbClr val="99DFF9"/>
              </a:solidFill>
            </a:ln>
          </p:spPr>
          <p:txBody>
            <a:bodyPr wrap="square">
              <a:spAutoFit/>
            </a:bodyPr>
            <a:lstStyle/>
            <a:p>
              <a:pPr fontAlgn="base"/>
              <a:r>
                <a:rPr lang="ru-RU" sz="1600">
                  <a:latin typeface="Huawei Sans" panose="020C0503030203020204" pitchFamily="34" charset="0"/>
                </a:rPr>
                <a:t>[Huawei]</a:t>
              </a:r>
              <a:r>
                <a:rPr lang="ru-RU" sz="1600" b="1">
                  <a:latin typeface="Huawei Sans" panose="020C0503030203020204" pitchFamily="34" charset="0"/>
                </a:rPr>
                <a:t> snmp-agent target-host trap-hostname </a:t>
              </a:r>
              <a:r>
                <a:rPr lang="ru-RU" sz="1600" i="1">
                  <a:latin typeface="Huawei Sans" panose="020C0503030203020204" pitchFamily="34" charset="0"/>
                </a:rPr>
                <a:t>hostname</a:t>
              </a:r>
              <a:r>
                <a:rPr lang="ru-RU" sz="1600" b="1">
                  <a:latin typeface="Huawei Sans" panose="020C0503030203020204" pitchFamily="34" charset="0"/>
                </a:rPr>
                <a:t> address </a:t>
              </a:r>
              <a:r>
                <a:rPr lang="ru-RU" sz="1600" i="1">
                  <a:latin typeface="Huawei Sans" panose="020C0503030203020204" pitchFamily="34" charset="0"/>
                </a:rPr>
                <a:t>ipv4-address</a:t>
              </a:r>
              <a:r>
                <a:rPr lang="ru-RU" sz="1600" b="1">
                  <a:latin typeface="Huawei Sans" panose="020C0503030203020204" pitchFamily="34" charset="0"/>
                </a:rPr>
                <a:t> trap-paramsname </a:t>
              </a:r>
              <a:r>
                <a:rPr lang="ru-RU" sz="1600" i="1">
                  <a:latin typeface="Huawei Sans" panose="020C0503030203020204" pitchFamily="34" charset="0"/>
                </a:rPr>
                <a:t>paramsname</a:t>
              </a:r>
              <a:r>
                <a:rPr lang="ru-RU" sz="1600" b="1">
                  <a:latin typeface="Huawei Sans" panose="020C0503030203020204" pitchFamily="34" charset="0"/>
                </a:rPr>
                <a:t> 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27529" y="1365312"/>
              <a:ext cx="110892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/>
              <a:r>
                <a:rPr lang="ru-RU" sz="1600">
                  <a:latin typeface="Huawei Sans" panose="020C0503030203020204" pitchFamily="34" charset="0"/>
                </a:rPr>
                <a:t>9.   Настройте целевой узел ловушек.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984207" y="5481539"/>
            <a:ext cx="10608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400"/>
              </a:lnSpc>
            </a:pPr>
            <a:r>
              <a:rPr lang="ru-RU" sz="1600">
                <a:latin typeface="Huawei Sans" panose="020C0503030203020204" pitchFamily="34" charset="0"/>
              </a:rPr>
              <a:t>Обратите внимание, что исходный IP-адрес должен быть настроен для интерфейса, который отправляет ловушки. </a:t>
            </a:r>
          </a:p>
        </p:txBody>
      </p:sp>
    </p:spTree>
    <p:extLst>
      <p:ext uri="{BB962C8B-B14F-4D97-AF65-F5344CB8AC3E}">
        <p14:creationId xmlns:p14="http://schemas.microsoft.com/office/powerpoint/2010/main" val="21130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Пример конфигурации SNMP (на стороне сетевого устройства)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77371" y="1868462"/>
            <a:ext cx="5780317" cy="844536"/>
            <a:chOff x="2160570" y="3280902"/>
            <a:chExt cx="5551649" cy="844536"/>
          </a:xfrm>
        </p:grpSpPr>
        <p:pic>
          <p:nvPicPr>
            <p:cNvPr id="12" name="图片 1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800" y="3280902"/>
              <a:ext cx="540000" cy="4428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309" y="3280902"/>
              <a:ext cx="540000" cy="442800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160570" y="3317636"/>
              <a:ext cx="699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Huawei Sans" panose="020C0503030203020204" pitchFamily="34" charset="0"/>
                </a:rPr>
                <a:t>NMS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805928" y="3756106"/>
              <a:ext cx="1906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Huawei Sans" panose="020C0503030203020204" pitchFamily="34" charset="0"/>
                </a:rPr>
                <a:t>Управляемое устройство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73824" y="3740058"/>
              <a:ext cx="1511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Huawei Sans" panose="020C0503030203020204" pitchFamily="34" charset="0"/>
                </a:rPr>
                <a:t>192.168.1.10</a:t>
              </a:r>
            </a:p>
          </p:txBody>
        </p:sp>
      </p:grpSp>
      <p:cxnSp>
        <p:nvCxnSpPr>
          <p:cNvPr id="13" name="Straight Connector 167"/>
          <p:cNvCxnSpPr>
            <a:stCxn id="14" idx="1"/>
            <a:endCxn id="12" idx="3"/>
          </p:cNvCxnSpPr>
          <p:nvPr/>
        </p:nvCxnSpPr>
        <p:spPr>
          <a:xfrm flipH="1">
            <a:off x="1667644" y="2089862"/>
            <a:ext cx="3136592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924301" y="1806617"/>
            <a:ext cx="100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GE0/0/1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157688" y="2028222"/>
            <a:ext cx="5552763" cy="3785652"/>
          </a:xfrm>
          <a:custGeom>
            <a:avLst/>
            <a:gdLst>
              <a:gd name="connsiteX0" fmla="*/ 0 w 5649913"/>
              <a:gd name="connsiteY0" fmla="*/ 0 h 2554545"/>
              <a:gd name="connsiteX1" fmla="*/ 5649913 w 5649913"/>
              <a:gd name="connsiteY1" fmla="*/ 0 h 2554545"/>
              <a:gd name="connsiteX2" fmla="*/ 5649913 w 5649913"/>
              <a:gd name="connsiteY2" fmla="*/ 2554545 h 2554545"/>
              <a:gd name="connsiteX3" fmla="*/ 0 w 5649913"/>
              <a:gd name="connsiteY3" fmla="*/ 2554545 h 2554545"/>
              <a:gd name="connsiteX4" fmla="*/ 0 w 5649913"/>
              <a:gd name="connsiteY4" fmla="*/ 0 h 2554545"/>
              <a:gd name="connsiteX0" fmla="*/ 0 w 5649913"/>
              <a:gd name="connsiteY0" fmla="*/ 0 h 2554545"/>
              <a:gd name="connsiteX1" fmla="*/ 5649913 w 5649913"/>
              <a:gd name="connsiteY1" fmla="*/ 0 h 2554545"/>
              <a:gd name="connsiteX2" fmla="*/ 5649913 w 5649913"/>
              <a:gd name="connsiteY2" fmla="*/ 2554545 h 2554545"/>
              <a:gd name="connsiteX3" fmla="*/ 0 w 5649913"/>
              <a:gd name="connsiteY3" fmla="*/ 1740158 h 2554545"/>
              <a:gd name="connsiteX4" fmla="*/ 0 w 5649913"/>
              <a:gd name="connsiteY4" fmla="*/ 0 h 2554545"/>
              <a:gd name="connsiteX0" fmla="*/ 0 w 5664201"/>
              <a:gd name="connsiteY0" fmla="*/ 0 h 1768733"/>
              <a:gd name="connsiteX1" fmla="*/ 5649913 w 5664201"/>
              <a:gd name="connsiteY1" fmla="*/ 0 h 1768733"/>
              <a:gd name="connsiteX2" fmla="*/ 5664201 w 5664201"/>
              <a:gd name="connsiteY2" fmla="*/ 1768733 h 1768733"/>
              <a:gd name="connsiteX3" fmla="*/ 0 w 5664201"/>
              <a:gd name="connsiteY3" fmla="*/ 1740158 h 1768733"/>
              <a:gd name="connsiteX4" fmla="*/ 0 w 5664201"/>
              <a:gd name="connsiteY4" fmla="*/ 0 h 1768733"/>
              <a:gd name="connsiteX0" fmla="*/ 0 w 5664201"/>
              <a:gd name="connsiteY0" fmla="*/ 0 h 1754445"/>
              <a:gd name="connsiteX1" fmla="*/ 5649913 w 5664201"/>
              <a:gd name="connsiteY1" fmla="*/ 0 h 1754445"/>
              <a:gd name="connsiteX2" fmla="*/ 5664201 w 5664201"/>
              <a:gd name="connsiteY2" fmla="*/ 1754445 h 1754445"/>
              <a:gd name="connsiteX3" fmla="*/ 0 w 5664201"/>
              <a:gd name="connsiteY3" fmla="*/ 1740158 h 1754445"/>
              <a:gd name="connsiteX4" fmla="*/ 0 w 5664201"/>
              <a:gd name="connsiteY4" fmla="*/ 0 h 1754445"/>
              <a:gd name="connsiteX0" fmla="*/ 0 w 5664201"/>
              <a:gd name="connsiteY0" fmla="*/ 0 h 1754445"/>
              <a:gd name="connsiteX1" fmla="*/ 5649913 w 5664201"/>
              <a:gd name="connsiteY1" fmla="*/ 0 h 1754445"/>
              <a:gd name="connsiteX2" fmla="*/ 5664201 w 5664201"/>
              <a:gd name="connsiteY2" fmla="*/ 1754445 h 1754445"/>
              <a:gd name="connsiteX3" fmla="*/ 0 w 5664201"/>
              <a:gd name="connsiteY3" fmla="*/ 1108966 h 1754445"/>
              <a:gd name="connsiteX4" fmla="*/ 0 w 5664201"/>
              <a:gd name="connsiteY4" fmla="*/ 0 h 1754445"/>
              <a:gd name="connsiteX0" fmla="*/ 0 w 5664201"/>
              <a:gd name="connsiteY0" fmla="*/ 0 h 1163974"/>
              <a:gd name="connsiteX1" fmla="*/ 5649913 w 5664201"/>
              <a:gd name="connsiteY1" fmla="*/ 0 h 1163974"/>
              <a:gd name="connsiteX2" fmla="*/ 5664201 w 5664201"/>
              <a:gd name="connsiteY2" fmla="*/ 1163974 h 1163974"/>
              <a:gd name="connsiteX3" fmla="*/ 0 w 5664201"/>
              <a:gd name="connsiteY3" fmla="*/ 1108966 h 1163974"/>
              <a:gd name="connsiteX4" fmla="*/ 0 w 5664201"/>
              <a:gd name="connsiteY4" fmla="*/ 0 h 1163974"/>
              <a:gd name="connsiteX0" fmla="*/ 0 w 5664201"/>
              <a:gd name="connsiteY0" fmla="*/ 0 h 1123252"/>
              <a:gd name="connsiteX1" fmla="*/ 5649913 w 5664201"/>
              <a:gd name="connsiteY1" fmla="*/ 0 h 1123252"/>
              <a:gd name="connsiteX2" fmla="*/ 5664201 w 5664201"/>
              <a:gd name="connsiteY2" fmla="*/ 1123252 h 1123252"/>
              <a:gd name="connsiteX3" fmla="*/ 0 w 5664201"/>
              <a:gd name="connsiteY3" fmla="*/ 1108966 h 1123252"/>
              <a:gd name="connsiteX4" fmla="*/ 0 w 5664201"/>
              <a:gd name="connsiteY4" fmla="*/ 0 h 1123252"/>
              <a:gd name="connsiteX0" fmla="*/ 0 w 5649913"/>
              <a:gd name="connsiteY0" fmla="*/ 0 h 1108966"/>
              <a:gd name="connsiteX1" fmla="*/ 5649913 w 5649913"/>
              <a:gd name="connsiteY1" fmla="*/ 0 h 1108966"/>
              <a:gd name="connsiteX2" fmla="*/ 5649913 w 5649913"/>
              <a:gd name="connsiteY2" fmla="*/ 1092710 h 1108966"/>
              <a:gd name="connsiteX3" fmla="*/ 0 w 5649913"/>
              <a:gd name="connsiteY3" fmla="*/ 1108966 h 1108966"/>
              <a:gd name="connsiteX4" fmla="*/ 0 w 5649913"/>
              <a:gd name="connsiteY4" fmla="*/ 0 h 1108966"/>
              <a:gd name="connsiteX0" fmla="*/ 0 w 5649913"/>
              <a:gd name="connsiteY0" fmla="*/ 0 h 1108966"/>
              <a:gd name="connsiteX1" fmla="*/ 5649913 w 5649913"/>
              <a:gd name="connsiteY1" fmla="*/ 0 h 1108966"/>
              <a:gd name="connsiteX2" fmla="*/ 5635626 w 5649913"/>
              <a:gd name="connsiteY2" fmla="*/ 1102891 h 1108966"/>
              <a:gd name="connsiteX3" fmla="*/ 0 w 5649913"/>
              <a:gd name="connsiteY3" fmla="*/ 1108966 h 1108966"/>
              <a:gd name="connsiteX4" fmla="*/ 0 w 5649913"/>
              <a:gd name="connsiteY4" fmla="*/ 0 h 1108966"/>
              <a:gd name="connsiteX0" fmla="*/ 0 w 5649914"/>
              <a:gd name="connsiteY0" fmla="*/ 0 h 1113071"/>
              <a:gd name="connsiteX1" fmla="*/ 5649913 w 5649914"/>
              <a:gd name="connsiteY1" fmla="*/ 0 h 1113071"/>
              <a:gd name="connsiteX2" fmla="*/ 5649914 w 5649914"/>
              <a:gd name="connsiteY2" fmla="*/ 1113071 h 1113071"/>
              <a:gd name="connsiteX3" fmla="*/ 0 w 5649914"/>
              <a:gd name="connsiteY3" fmla="*/ 1108966 h 1113071"/>
              <a:gd name="connsiteX4" fmla="*/ 0 w 5649914"/>
              <a:gd name="connsiteY4" fmla="*/ 0 h 111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914" h="1113071">
                <a:moveTo>
                  <a:pt x="0" y="0"/>
                </a:moveTo>
                <a:lnTo>
                  <a:pt x="5649913" y="0"/>
                </a:lnTo>
                <a:cubicBezTo>
                  <a:pt x="5649913" y="371024"/>
                  <a:pt x="5649914" y="742047"/>
                  <a:pt x="5649914" y="1113071"/>
                </a:cubicBezTo>
                <a:lnTo>
                  <a:pt x="0" y="1108966"/>
                </a:lnTo>
                <a:lnTo>
                  <a:pt x="0" y="0"/>
                </a:lnTo>
                <a:close/>
              </a:path>
            </a:pathLst>
          </a:cu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>
                <a:latin typeface="Huawei Sans" panose="020C0503030203020204" pitchFamily="34" charset="0"/>
              </a:rPr>
              <a:t>R1configuration: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sys-info version v3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group v3 test privacy 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usm-user v3 R1 test authentication-mode md5 HCIA@Datacom123 privacy-mode aes128 HCIA-Datacom123 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target-host trap-paramsname param v3 securityname sec privacy 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target-host trap-hostname nms address 192.168.1.10 trap-paramsname param 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trap source GigabitEthernet 0/0/1 </a:t>
            </a:r>
          </a:p>
          <a:p>
            <a:r>
              <a:rPr lang="ru-RU" sz="1600">
                <a:latin typeface="Huawei Sans" panose="020C0503030203020204" pitchFamily="34" charset="0"/>
              </a:rPr>
              <a:t>[R1]snmp-agent trap enable </a:t>
            </a:r>
          </a:p>
          <a:p>
            <a:r>
              <a:rPr lang="ru-RU" sz="1600">
                <a:latin typeface="Huawei Sans" panose="020C0503030203020204" pitchFamily="34" charset="0"/>
              </a:rPr>
              <a:t>Info: All switches of SNMP trap/notification will be open. Continue? [Y/N]:y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408082" y="1944793"/>
            <a:ext cx="65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>
                <a:latin typeface="Huawei Sans" panose="020C0503030203020204" pitchFamily="34" charset="0"/>
              </a:rPr>
              <a:t>R1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2866" y="2966801"/>
            <a:ext cx="549592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Включите SNMP на маршрутизаторе R1 и установите версию SNMPv3 для SNMP.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Установите для SNMPv3 </a:t>
            </a:r>
            <a:r>
              <a:rPr lang="ru-RU" sz="1400" dirty="0" err="1">
                <a:latin typeface="Huawei Sans" panose="020C0503030203020204" pitchFamily="34" charset="0"/>
              </a:rPr>
              <a:t>group</a:t>
            </a:r>
            <a:r>
              <a:rPr lang="ru-RU" sz="1400" dirty="0">
                <a:latin typeface="Huawei Sans" panose="020C0503030203020204" pitchFamily="34" charset="0"/>
              </a:rPr>
              <a:t> name значение </a:t>
            </a:r>
            <a:r>
              <a:rPr lang="ru-RU" sz="1400" b="1" dirty="0" err="1">
                <a:latin typeface="Huawei Sans" panose="020C0503030203020204" pitchFamily="34" charset="0"/>
              </a:rPr>
              <a:t>test</a:t>
            </a:r>
            <a:r>
              <a:rPr lang="ru-RU" sz="1400" dirty="0">
                <a:latin typeface="Huawei Sans" panose="020C0503030203020204" pitchFamily="34" charset="0"/>
              </a:rPr>
              <a:t>, а для </a:t>
            </a:r>
            <a:r>
              <a:rPr lang="ru-RU" sz="1400" dirty="0" err="1">
                <a:latin typeface="Huawei Sans" panose="020C0503030203020204" pitchFamily="34" charset="0"/>
              </a:rPr>
              <a:t>encryption</a:t>
            </a:r>
            <a:r>
              <a:rPr lang="ru-RU" sz="1400" dirty="0">
                <a:latin typeface="Huawei Sans" panose="020C0503030203020204" pitchFamily="34" charset="0"/>
              </a:rPr>
              <a:t> authentication mode — </a:t>
            </a:r>
            <a:r>
              <a:rPr lang="ru-RU" sz="1400" dirty="0" smtClean="0">
                <a:latin typeface="Huawei Sans" panose="020C0503030203020204" pitchFamily="34" charset="0"/>
              </a:rPr>
              <a:t>значение </a:t>
            </a:r>
            <a:r>
              <a:rPr lang="ru-RU" sz="1400" b="1" dirty="0" err="1">
                <a:latin typeface="Huawei Sans" panose="020C0503030203020204" pitchFamily="34" charset="0"/>
              </a:rPr>
              <a:t>privacy</a:t>
            </a:r>
            <a:r>
              <a:rPr lang="ru-RU" sz="1400" dirty="0">
                <a:latin typeface="Huawei Sans" panose="020C05030302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Создайте пользователя SNMPv3 с именем </a:t>
            </a:r>
            <a:r>
              <a:rPr lang="ru-RU" sz="1400" b="1" dirty="0">
                <a:latin typeface="Huawei Sans" panose="020C0503030203020204" pitchFamily="34" charset="0"/>
              </a:rPr>
              <a:t>R1</a:t>
            </a:r>
            <a:r>
              <a:rPr lang="ru-RU" sz="1400" dirty="0">
                <a:latin typeface="Huawei Sans" panose="020C0503030203020204" pitchFamily="34" charset="0"/>
              </a:rPr>
              <a:t> и установите для паролей аутентификации и шифрования значение </a:t>
            </a:r>
            <a:r>
              <a:rPr lang="ru-RU" sz="1400" b="1" dirty="0">
                <a:latin typeface="Huawei Sans" panose="020C0503030203020204" pitchFamily="34" charset="0"/>
              </a:rPr>
              <a:t>HCIA-Datacom123</a:t>
            </a:r>
            <a:r>
              <a:rPr lang="ru-RU" sz="1400" dirty="0">
                <a:latin typeface="Huawei Sans" panose="020C05030302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Создайте параметр ловушки с именем </a:t>
            </a:r>
            <a:r>
              <a:rPr lang="ru-RU" sz="1400" b="1" dirty="0" err="1">
                <a:latin typeface="Huawei Sans" panose="020C0503030203020204" pitchFamily="34" charset="0"/>
              </a:rPr>
              <a:t>param</a:t>
            </a:r>
            <a:r>
              <a:rPr lang="ru-RU" sz="1400" dirty="0">
                <a:latin typeface="Huawei Sans" panose="020C0503030203020204" pitchFamily="34" charset="0"/>
              </a:rPr>
              <a:t> и установите для параметра </a:t>
            </a:r>
            <a:r>
              <a:rPr lang="ru-RU" sz="1400" b="1" dirty="0" err="1">
                <a:latin typeface="Huawei Sans" panose="020C0503030203020204" pitchFamily="34" charset="0"/>
              </a:rPr>
              <a:t>securityname</a:t>
            </a:r>
            <a:r>
              <a:rPr lang="ru-RU" sz="1400" dirty="0">
                <a:latin typeface="Huawei Sans" panose="020C0503030203020204" pitchFamily="34" charset="0"/>
              </a:rPr>
              <a:t> значение </a:t>
            </a:r>
            <a:r>
              <a:rPr lang="ru-RU" sz="1400" b="1" dirty="0">
                <a:latin typeface="Huawei Sans" panose="020C0503030203020204" pitchFamily="34" charset="0"/>
              </a:rPr>
              <a:t>sec</a:t>
            </a:r>
            <a:r>
              <a:rPr lang="ru-RU" sz="1400" dirty="0">
                <a:latin typeface="Huawei Sans" panose="020C0503030203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Установите для IP-адреса целевого хоста SNMP значение 192.168.1.10.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Huawei Sans" panose="020C0503030203020204" pitchFamily="34" charset="0"/>
              </a:rPr>
              <a:t>Включите функцию ловушки и укажите GE 0/0/1 в качестве исходного интерфейса, который отправляет ловушки.</a:t>
            </a:r>
          </a:p>
        </p:txBody>
      </p:sp>
    </p:spTree>
    <p:extLst>
      <p:ext uri="{BB962C8B-B14F-4D97-AF65-F5344CB8AC3E}">
        <p14:creationId xmlns:p14="http://schemas.microsoft.com/office/powerpoint/2010/main" val="10204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Основные концепции управления, эксплуатации и техобслуживания сети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Традиционное управление сетью</a:t>
            </a:r>
          </a:p>
          <a:p>
            <a:r>
              <a:rPr lang="ru-RU" b="1">
                <a:solidFill>
                  <a:srgbClr val="151515"/>
                </a:solidFill>
                <a:latin typeface="Huawei Sans" panose="020C0503030203020204" pitchFamily="34" charset="0"/>
              </a:rPr>
              <a:t>Управление сетью на основе Huawei iMaster NCE</a:t>
            </a:r>
          </a:p>
          <a:p>
            <a:endParaRPr lang="en-US" altLang="zh-CN" b="1" dirty="0">
              <a:solidFill>
                <a:srgbClr val="151515"/>
              </a:solidFill>
              <a:latin typeface="Huawei Sans" panose="020C0503030203020204" pitchFamily="34" charset="0"/>
            </a:endParaRPr>
          </a:p>
          <a:p>
            <a:pPr marL="0" indent="0">
              <a:buNone/>
            </a:pPr>
            <a:endParaRPr lang="zh-CN" alt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0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С приходом 5G и облачных технологий появляются различные инновационные сервисы, </a:t>
            </a:r>
            <a:r>
              <a:rPr lang="ru-RU" sz="1400" dirty="0" smtClean="0"/>
              <a:t>например </a:t>
            </a:r>
            <a:r>
              <a:rPr lang="ru-RU" sz="1400" dirty="0"/>
              <a:t>дополненная и виртуальная реальность (VR/AR), потоковое вещание и автономно-управляемые сети. ИКТ-отрасль в настоящее время отличается удивительным темпом роста. Трафик всей сети при этом также стремительно растет. Huawei Global </a:t>
            </a:r>
            <a:r>
              <a:rPr lang="ru-RU" sz="1400" dirty="0" err="1"/>
              <a:t>Industry</a:t>
            </a:r>
            <a:r>
              <a:rPr lang="ru-RU" sz="1400" dirty="0"/>
              <a:t> </a:t>
            </a:r>
            <a:r>
              <a:rPr lang="ru-RU" sz="1400" dirty="0" err="1"/>
              <a:t>Vision</a:t>
            </a:r>
            <a:r>
              <a:rPr lang="ru-RU" sz="1400" dirty="0"/>
              <a:t> (GIV) прогнозирует, что к 2025 году объем новых данных достигнет 180 </a:t>
            </a:r>
            <a:r>
              <a:rPr lang="ru-RU" sz="1400" dirty="0" err="1"/>
              <a:t>зеттабайт</a:t>
            </a:r>
            <a:r>
              <a:rPr lang="ru-RU" sz="1400" dirty="0"/>
              <a:t>. Более того, свойство динамичности сервисов усложняет всю сеть.</a:t>
            </a:r>
          </a:p>
          <a:p>
            <a:r>
              <a:rPr lang="ru-RU" sz="1400" dirty="0"/>
              <a:t>Такие проблемы можно преодолеть только путем создания автоматизированных и интеллектуальных сетевых систем, ориентированных на взаимодействие с пользователем.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Трансформация и проблемы сетевой индустрии</a:t>
            </a: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 bwMode="gray">
          <a:xfrm>
            <a:off x="3803945" y="3476119"/>
            <a:ext cx="4355999" cy="2782797"/>
            <a:chOff x="3939030" y="3593977"/>
            <a:chExt cx="3677746" cy="2349506"/>
          </a:xfrm>
        </p:grpSpPr>
        <p:grpSp>
          <p:nvGrpSpPr>
            <p:cNvPr id="53" name="组合 52"/>
            <p:cNvGrpSpPr>
              <a:grpSpLocks/>
            </p:cNvGrpSpPr>
            <p:nvPr/>
          </p:nvGrpSpPr>
          <p:grpSpPr bwMode="gray">
            <a:xfrm>
              <a:off x="4335820" y="3593977"/>
              <a:ext cx="1288756" cy="883967"/>
              <a:chOff x="8599512" y="3734625"/>
              <a:chExt cx="1589256" cy="1144485"/>
            </a:xfrm>
          </p:grpSpPr>
          <p:sp>
            <p:nvSpPr>
              <p:cNvPr id="54" name="weight_115178"/>
              <p:cNvSpPr>
                <a:spLocks noChangeAspect="1"/>
              </p:cNvSpPr>
              <p:nvPr/>
            </p:nvSpPr>
            <p:spPr bwMode="gray">
              <a:xfrm>
                <a:off x="8820839" y="3734625"/>
                <a:ext cx="1152870" cy="1144485"/>
              </a:xfrm>
              <a:custGeom>
                <a:avLst/>
                <a:gdLst>
                  <a:gd name="T0" fmla="*/ 6831 w 6867"/>
                  <a:gd name="T1" fmla="*/ 6286 h 6827"/>
                  <a:gd name="T2" fmla="*/ 5765 w 6867"/>
                  <a:gd name="T3" fmla="*/ 2446 h 6827"/>
                  <a:gd name="T4" fmla="*/ 5353 w 6867"/>
                  <a:gd name="T5" fmla="*/ 2133 h 6827"/>
                  <a:gd name="T6" fmla="*/ 3860 w 6867"/>
                  <a:gd name="T7" fmla="*/ 2133 h 6827"/>
                  <a:gd name="T8" fmla="*/ 3860 w 6867"/>
                  <a:gd name="T9" fmla="*/ 2043 h 6827"/>
                  <a:gd name="T10" fmla="*/ 4500 w 6867"/>
                  <a:gd name="T11" fmla="*/ 1067 h 6827"/>
                  <a:gd name="T12" fmla="*/ 3433 w 6867"/>
                  <a:gd name="T13" fmla="*/ 0 h 6827"/>
                  <a:gd name="T14" fmla="*/ 2367 w 6867"/>
                  <a:gd name="T15" fmla="*/ 1067 h 6827"/>
                  <a:gd name="T16" fmla="*/ 3007 w 6867"/>
                  <a:gd name="T17" fmla="*/ 2043 h 6827"/>
                  <a:gd name="T18" fmla="*/ 3007 w 6867"/>
                  <a:gd name="T19" fmla="*/ 2133 h 6827"/>
                  <a:gd name="T20" fmla="*/ 1513 w 6867"/>
                  <a:gd name="T21" fmla="*/ 2133 h 6827"/>
                  <a:gd name="T22" fmla="*/ 1102 w 6867"/>
                  <a:gd name="T23" fmla="*/ 2446 h 6827"/>
                  <a:gd name="T24" fmla="*/ 36 w 6867"/>
                  <a:gd name="T25" fmla="*/ 6286 h 6827"/>
                  <a:gd name="T26" fmla="*/ 107 w 6867"/>
                  <a:gd name="T27" fmla="*/ 6658 h 6827"/>
                  <a:gd name="T28" fmla="*/ 447 w 6867"/>
                  <a:gd name="T29" fmla="*/ 6827 h 6827"/>
                  <a:gd name="T30" fmla="*/ 6420 w 6867"/>
                  <a:gd name="T31" fmla="*/ 6827 h 6827"/>
                  <a:gd name="T32" fmla="*/ 6760 w 6867"/>
                  <a:gd name="T33" fmla="*/ 6658 h 6827"/>
                  <a:gd name="T34" fmla="*/ 6831 w 6867"/>
                  <a:gd name="T35" fmla="*/ 6286 h 6827"/>
                  <a:gd name="T36" fmla="*/ 3433 w 6867"/>
                  <a:gd name="T37" fmla="*/ 853 h 6827"/>
                  <a:gd name="T38" fmla="*/ 3647 w 6867"/>
                  <a:gd name="T39" fmla="*/ 1067 h 6827"/>
                  <a:gd name="T40" fmla="*/ 3433 w 6867"/>
                  <a:gd name="T41" fmla="*/ 1280 h 6827"/>
                  <a:gd name="T42" fmla="*/ 3220 w 6867"/>
                  <a:gd name="T43" fmla="*/ 1067 h 6827"/>
                  <a:gd name="T44" fmla="*/ 3433 w 6867"/>
                  <a:gd name="T45" fmla="*/ 85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67" h="6827">
                    <a:moveTo>
                      <a:pt x="6831" y="6286"/>
                    </a:moveTo>
                    <a:lnTo>
                      <a:pt x="5765" y="2446"/>
                    </a:lnTo>
                    <a:cubicBezTo>
                      <a:pt x="5713" y="2261"/>
                      <a:pt x="5545" y="2133"/>
                      <a:pt x="5353" y="2133"/>
                    </a:cubicBezTo>
                    <a:lnTo>
                      <a:pt x="3860" y="2133"/>
                    </a:lnTo>
                    <a:lnTo>
                      <a:pt x="3860" y="2043"/>
                    </a:lnTo>
                    <a:cubicBezTo>
                      <a:pt x="4233" y="1878"/>
                      <a:pt x="4500" y="1503"/>
                      <a:pt x="4500" y="1067"/>
                    </a:cubicBezTo>
                    <a:cubicBezTo>
                      <a:pt x="4500" y="479"/>
                      <a:pt x="4021" y="0"/>
                      <a:pt x="3433" y="0"/>
                    </a:cubicBezTo>
                    <a:cubicBezTo>
                      <a:pt x="2845" y="0"/>
                      <a:pt x="2367" y="479"/>
                      <a:pt x="2367" y="1067"/>
                    </a:cubicBezTo>
                    <a:cubicBezTo>
                      <a:pt x="2367" y="1503"/>
                      <a:pt x="2633" y="1878"/>
                      <a:pt x="3007" y="2043"/>
                    </a:cubicBezTo>
                    <a:lnTo>
                      <a:pt x="3007" y="2133"/>
                    </a:lnTo>
                    <a:lnTo>
                      <a:pt x="1513" y="2133"/>
                    </a:lnTo>
                    <a:cubicBezTo>
                      <a:pt x="1322" y="2133"/>
                      <a:pt x="1154" y="2261"/>
                      <a:pt x="1102" y="2446"/>
                    </a:cubicBezTo>
                    <a:lnTo>
                      <a:pt x="36" y="6286"/>
                    </a:lnTo>
                    <a:cubicBezTo>
                      <a:pt x="0" y="6414"/>
                      <a:pt x="26" y="6552"/>
                      <a:pt x="107" y="6658"/>
                    </a:cubicBezTo>
                    <a:cubicBezTo>
                      <a:pt x="188" y="6764"/>
                      <a:pt x="313" y="6827"/>
                      <a:pt x="447" y="6827"/>
                    </a:cubicBezTo>
                    <a:lnTo>
                      <a:pt x="6420" y="6827"/>
                    </a:lnTo>
                    <a:cubicBezTo>
                      <a:pt x="6553" y="6827"/>
                      <a:pt x="6679" y="6764"/>
                      <a:pt x="6760" y="6658"/>
                    </a:cubicBezTo>
                    <a:cubicBezTo>
                      <a:pt x="6840" y="6552"/>
                      <a:pt x="6867" y="6414"/>
                      <a:pt x="6831" y="6286"/>
                    </a:cubicBezTo>
                    <a:close/>
                    <a:moveTo>
                      <a:pt x="3433" y="853"/>
                    </a:moveTo>
                    <a:cubicBezTo>
                      <a:pt x="3551" y="853"/>
                      <a:pt x="3647" y="949"/>
                      <a:pt x="3647" y="1067"/>
                    </a:cubicBezTo>
                    <a:cubicBezTo>
                      <a:pt x="3647" y="1184"/>
                      <a:pt x="3551" y="1280"/>
                      <a:pt x="3433" y="1280"/>
                    </a:cubicBezTo>
                    <a:cubicBezTo>
                      <a:pt x="3316" y="1280"/>
                      <a:pt x="3220" y="1184"/>
                      <a:pt x="3220" y="1067"/>
                    </a:cubicBezTo>
                    <a:cubicBezTo>
                      <a:pt x="3220" y="949"/>
                      <a:pt x="3316" y="853"/>
                      <a:pt x="3433" y="85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/>
              <a:lstStyle/>
              <a:p>
                <a:endParaRPr lang="zh-CN" altLang="en-US" sz="12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 bwMode="gray">
              <a:xfrm>
                <a:off x="8599512" y="4206327"/>
                <a:ext cx="1589256" cy="605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Автономно-управляемые</a:t>
                </a:r>
              </a:p>
              <a:p>
                <a:pPr algn="ctr"/>
                <a:r>
                  <a:rPr lang="ru-RU" sz="1000" dirty="0" smtClean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 </a:t>
                </a:r>
                <a:r>
                  <a:rPr lang="ru-RU" sz="10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сети</a:t>
                </a:r>
              </a:p>
            </p:txBody>
          </p:sp>
        </p:grpSp>
        <p:grpSp>
          <p:nvGrpSpPr>
            <p:cNvPr id="56" name="组合 55"/>
            <p:cNvGrpSpPr/>
            <p:nvPr/>
          </p:nvGrpSpPr>
          <p:grpSpPr bwMode="gray">
            <a:xfrm flipH="1">
              <a:off x="4257221" y="4568197"/>
              <a:ext cx="2792214" cy="1375286"/>
              <a:chOff x="2743049" y="299103"/>
              <a:chExt cx="2029397" cy="1198563"/>
            </a:xfrm>
            <a:solidFill>
              <a:schemeClr val="accent5">
                <a:lumMod val="25000"/>
              </a:schemeClr>
            </a:solidFill>
          </p:grpSpPr>
          <p:sp>
            <p:nvSpPr>
              <p:cNvPr id="57" name="Freeform 221948"/>
              <p:cNvSpPr>
                <a:spLocks/>
              </p:cNvSpPr>
              <p:nvPr/>
            </p:nvSpPr>
            <p:spPr bwMode="gray">
              <a:xfrm>
                <a:off x="3401863" y="299103"/>
                <a:ext cx="1370583" cy="776288"/>
              </a:xfrm>
              <a:custGeom>
                <a:avLst/>
                <a:gdLst>
                  <a:gd name="T0" fmla="*/ 880 w 880"/>
                  <a:gd name="T1" fmla="*/ 489 h 489"/>
                  <a:gd name="T2" fmla="*/ 880 w 880"/>
                  <a:gd name="T3" fmla="*/ 266 h 489"/>
                  <a:gd name="T4" fmla="*/ 42 w 880"/>
                  <a:gd name="T5" fmla="*/ 266 h 489"/>
                  <a:gd name="T6" fmla="*/ 42 w 880"/>
                  <a:gd name="T7" fmla="*/ 0 h 489"/>
                  <a:gd name="T8" fmla="*/ 0 w 880"/>
                  <a:gd name="T9" fmla="*/ 0 h 489"/>
                  <a:gd name="T10" fmla="*/ 0 w 880"/>
                  <a:gd name="T11" fmla="*/ 489 h 489"/>
                  <a:gd name="T12" fmla="*/ 880 w 880"/>
                  <a:gd name="T13" fmla="*/ 489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0" h="489">
                    <a:moveTo>
                      <a:pt x="880" y="489"/>
                    </a:moveTo>
                    <a:lnTo>
                      <a:pt x="880" y="266"/>
                    </a:lnTo>
                    <a:lnTo>
                      <a:pt x="42" y="266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489"/>
                    </a:lnTo>
                    <a:lnTo>
                      <a:pt x="880" y="4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58" name="Freeform 221949"/>
              <p:cNvSpPr>
                <a:spLocks noEditPoints="1"/>
              </p:cNvSpPr>
              <p:nvPr/>
            </p:nvSpPr>
            <p:spPr bwMode="gray">
              <a:xfrm>
                <a:off x="2743049" y="299103"/>
                <a:ext cx="628650" cy="979488"/>
              </a:xfrm>
              <a:custGeom>
                <a:avLst/>
                <a:gdLst>
                  <a:gd name="T0" fmla="*/ 203 w 273"/>
                  <a:gd name="T1" fmla="*/ 332 h 425"/>
                  <a:gd name="T2" fmla="*/ 273 w 273"/>
                  <a:gd name="T3" fmla="*/ 362 h 425"/>
                  <a:gd name="T4" fmla="*/ 273 w 273"/>
                  <a:gd name="T5" fmla="*/ 0 h 425"/>
                  <a:gd name="T6" fmla="*/ 109 w 273"/>
                  <a:gd name="T7" fmla="*/ 0 h 425"/>
                  <a:gd name="T8" fmla="*/ 0 w 273"/>
                  <a:gd name="T9" fmla="*/ 246 h 425"/>
                  <a:gd name="T10" fmla="*/ 0 w 273"/>
                  <a:gd name="T11" fmla="*/ 425 h 425"/>
                  <a:gd name="T12" fmla="*/ 107 w 273"/>
                  <a:gd name="T13" fmla="*/ 425 h 425"/>
                  <a:gd name="T14" fmla="*/ 203 w 273"/>
                  <a:gd name="T15" fmla="*/ 332 h 425"/>
                  <a:gd name="T16" fmla="*/ 136 w 273"/>
                  <a:gd name="T17" fmla="*/ 41 h 425"/>
                  <a:gd name="T18" fmla="*/ 234 w 273"/>
                  <a:gd name="T19" fmla="*/ 41 h 425"/>
                  <a:gd name="T20" fmla="*/ 234 w 273"/>
                  <a:gd name="T21" fmla="*/ 213 h 425"/>
                  <a:gd name="T22" fmla="*/ 65 w 273"/>
                  <a:gd name="T23" fmla="*/ 213 h 425"/>
                  <a:gd name="T24" fmla="*/ 136 w 273"/>
                  <a:gd name="T25" fmla="*/ 41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3" h="425">
                    <a:moveTo>
                      <a:pt x="203" y="332"/>
                    </a:moveTo>
                    <a:cubicBezTo>
                      <a:pt x="230" y="332"/>
                      <a:pt x="255" y="343"/>
                      <a:pt x="273" y="362"/>
                    </a:cubicBezTo>
                    <a:cubicBezTo>
                      <a:pt x="273" y="0"/>
                      <a:pt x="273" y="0"/>
                      <a:pt x="273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107" y="425"/>
                      <a:pt x="107" y="425"/>
                      <a:pt x="107" y="425"/>
                    </a:cubicBezTo>
                    <a:cubicBezTo>
                      <a:pt x="108" y="373"/>
                      <a:pt x="150" y="332"/>
                      <a:pt x="203" y="332"/>
                    </a:cubicBezTo>
                    <a:close/>
                    <a:moveTo>
                      <a:pt x="136" y="41"/>
                    </a:moveTo>
                    <a:cubicBezTo>
                      <a:pt x="234" y="41"/>
                      <a:pt x="234" y="41"/>
                      <a:pt x="234" y="41"/>
                    </a:cubicBezTo>
                    <a:cubicBezTo>
                      <a:pt x="234" y="213"/>
                      <a:pt x="234" y="213"/>
                      <a:pt x="234" y="213"/>
                    </a:cubicBezTo>
                    <a:cubicBezTo>
                      <a:pt x="65" y="213"/>
                      <a:pt x="65" y="213"/>
                      <a:pt x="65" y="213"/>
                    </a:cubicBezTo>
                    <a:lnTo>
                      <a:pt x="136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59" name="Freeform 221950"/>
              <p:cNvSpPr>
                <a:spLocks/>
              </p:cNvSpPr>
              <p:nvPr/>
            </p:nvSpPr>
            <p:spPr bwMode="gray">
              <a:xfrm>
                <a:off x="3401861" y="1105553"/>
                <a:ext cx="812800" cy="173038"/>
              </a:xfrm>
              <a:custGeom>
                <a:avLst/>
                <a:gdLst>
                  <a:gd name="T0" fmla="*/ 353 w 353"/>
                  <a:gd name="T1" fmla="*/ 0 h 75"/>
                  <a:gd name="T2" fmla="*/ 0 w 353"/>
                  <a:gd name="T3" fmla="*/ 0 h 75"/>
                  <a:gd name="T4" fmla="*/ 0 w 353"/>
                  <a:gd name="T5" fmla="*/ 30 h 75"/>
                  <a:gd name="T6" fmla="*/ 13 w 353"/>
                  <a:gd name="T7" fmla="*/ 75 h 75"/>
                  <a:gd name="T8" fmla="*/ 299 w 353"/>
                  <a:gd name="T9" fmla="*/ 75 h 75"/>
                  <a:gd name="T10" fmla="*/ 353 w 353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3" h="75">
                    <a:moveTo>
                      <a:pt x="35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8" y="43"/>
                      <a:pt x="12" y="59"/>
                      <a:pt x="13" y="75"/>
                    </a:cubicBezTo>
                    <a:cubicBezTo>
                      <a:pt x="299" y="75"/>
                      <a:pt x="299" y="75"/>
                      <a:pt x="299" y="75"/>
                    </a:cubicBezTo>
                    <a:cubicBezTo>
                      <a:pt x="303" y="42"/>
                      <a:pt x="324" y="14"/>
                      <a:pt x="35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60" name="Freeform 221951"/>
              <p:cNvSpPr>
                <a:spLocks/>
              </p:cNvSpPr>
              <p:nvPr/>
            </p:nvSpPr>
            <p:spPr bwMode="gray">
              <a:xfrm>
                <a:off x="4405161" y="1105553"/>
                <a:ext cx="265113" cy="173038"/>
              </a:xfrm>
              <a:custGeom>
                <a:avLst/>
                <a:gdLst>
                  <a:gd name="T0" fmla="*/ 54 w 115"/>
                  <a:gd name="T1" fmla="*/ 75 h 75"/>
                  <a:gd name="T2" fmla="*/ 115 w 115"/>
                  <a:gd name="T3" fmla="*/ 75 h 75"/>
                  <a:gd name="T4" fmla="*/ 115 w 115"/>
                  <a:gd name="T5" fmla="*/ 0 h 75"/>
                  <a:gd name="T6" fmla="*/ 0 w 115"/>
                  <a:gd name="T7" fmla="*/ 0 h 75"/>
                  <a:gd name="T8" fmla="*/ 54 w 115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75">
                    <a:moveTo>
                      <a:pt x="54" y="75"/>
                    </a:moveTo>
                    <a:cubicBezTo>
                      <a:pt x="115" y="75"/>
                      <a:pt x="115" y="75"/>
                      <a:pt x="115" y="75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14"/>
                      <a:pt x="50" y="42"/>
                      <a:pt x="54" y="7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61" name="Freeform 221952"/>
              <p:cNvSpPr>
                <a:spLocks noEditPoints="1"/>
              </p:cNvSpPr>
              <p:nvPr/>
            </p:nvSpPr>
            <p:spPr bwMode="gray">
              <a:xfrm>
                <a:off x="4119411" y="1115078"/>
                <a:ext cx="381000" cy="382588"/>
              </a:xfrm>
              <a:custGeom>
                <a:avLst/>
                <a:gdLst>
                  <a:gd name="T0" fmla="*/ 82 w 165"/>
                  <a:gd name="T1" fmla="*/ 0 h 166"/>
                  <a:gd name="T2" fmla="*/ 0 w 165"/>
                  <a:gd name="T3" fmla="*/ 83 h 166"/>
                  <a:gd name="T4" fmla="*/ 82 w 165"/>
                  <a:gd name="T5" fmla="*/ 166 h 166"/>
                  <a:gd name="T6" fmla="*/ 165 w 165"/>
                  <a:gd name="T7" fmla="*/ 83 h 166"/>
                  <a:gd name="T8" fmla="*/ 82 w 165"/>
                  <a:gd name="T9" fmla="*/ 0 h 166"/>
                  <a:gd name="T10" fmla="*/ 124 w 165"/>
                  <a:gd name="T11" fmla="*/ 83 h 166"/>
                  <a:gd name="T12" fmla="*/ 82 w 165"/>
                  <a:gd name="T13" fmla="*/ 125 h 166"/>
                  <a:gd name="T14" fmla="*/ 41 w 165"/>
                  <a:gd name="T15" fmla="*/ 83 h 166"/>
                  <a:gd name="T16" fmla="*/ 82 w 165"/>
                  <a:gd name="T17" fmla="*/ 41 h 166"/>
                  <a:gd name="T18" fmla="*/ 124 w 165"/>
                  <a:gd name="T19" fmla="*/ 8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66">
                    <a:moveTo>
                      <a:pt x="82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2" y="166"/>
                    </a:cubicBezTo>
                    <a:cubicBezTo>
                      <a:pt x="128" y="166"/>
                      <a:pt x="165" y="129"/>
                      <a:pt x="165" y="83"/>
                    </a:cubicBezTo>
                    <a:cubicBezTo>
                      <a:pt x="165" y="37"/>
                      <a:pt x="128" y="0"/>
                      <a:pt x="82" y="0"/>
                    </a:cubicBezTo>
                    <a:close/>
                    <a:moveTo>
                      <a:pt x="124" y="83"/>
                    </a:moveTo>
                    <a:cubicBezTo>
                      <a:pt x="124" y="106"/>
                      <a:pt x="106" y="125"/>
                      <a:pt x="82" y="125"/>
                    </a:cubicBezTo>
                    <a:cubicBezTo>
                      <a:pt x="59" y="125"/>
                      <a:pt x="41" y="106"/>
                      <a:pt x="41" y="83"/>
                    </a:cubicBezTo>
                    <a:cubicBezTo>
                      <a:pt x="41" y="60"/>
                      <a:pt x="59" y="41"/>
                      <a:pt x="82" y="41"/>
                    </a:cubicBezTo>
                    <a:cubicBezTo>
                      <a:pt x="106" y="41"/>
                      <a:pt x="124" y="60"/>
                      <a:pt x="124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62" name="Freeform 221953"/>
              <p:cNvSpPr>
                <a:spLocks noEditPoints="1"/>
              </p:cNvSpPr>
              <p:nvPr/>
            </p:nvSpPr>
            <p:spPr bwMode="gray">
              <a:xfrm>
                <a:off x="3019274" y="1094440"/>
                <a:ext cx="379413" cy="382588"/>
              </a:xfrm>
              <a:custGeom>
                <a:avLst/>
                <a:gdLst>
                  <a:gd name="T0" fmla="*/ 83 w 165"/>
                  <a:gd name="T1" fmla="*/ 0 h 166"/>
                  <a:gd name="T2" fmla="*/ 0 w 165"/>
                  <a:gd name="T3" fmla="*/ 83 h 166"/>
                  <a:gd name="T4" fmla="*/ 83 w 165"/>
                  <a:gd name="T5" fmla="*/ 166 h 166"/>
                  <a:gd name="T6" fmla="*/ 165 w 165"/>
                  <a:gd name="T7" fmla="*/ 83 h 166"/>
                  <a:gd name="T8" fmla="*/ 83 w 165"/>
                  <a:gd name="T9" fmla="*/ 0 h 166"/>
                  <a:gd name="T10" fmla="*/ 83 w 165"/>
                  <a:gd name="T11" fmla="*/ 125 h 166"/>
                  <a:gd name="T12" fmla="*/ 41 w 165"/>
                  <a:gd name="T13" fmla="*/ 83 h 166"/>
                  <a:gd name="T14" fmla="*/ 83 w 165"/>
                  <a:gd name="T15" fmla="*/ 41 h 166"/>
                  <a:gd name="T16" fmla="*/ 125 w 165"/>
                  <a:gd name="T17" fmla="*/ 83 h 166"/>
                  <a:gd name="T18" fmla="*/ 83 w 165"/>
                  <a:gd name="T19" fmla="*/ 12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5" h="166">
                    <a:moveTo>
                      <a:pt x="83" y="0"/>
                    </a:moveTo>
                    <a:cubicBezTo>
                      <a:pt x="37" y="0"/>
                      <a:pt x="0" y="37"/>
                      <a:pt x="0" y="83"/>
                    </a:cubicBezTo>
                    <a:cubicBezTo>
                      <a:pt x="0" y="129"/>
                      <a:pt x="37" y="166"/>
                      <a:pt x="83" y="166"/>
                    </a:cubicBezTo>
                    <a:cubicBezTo>
                      <a:pt x="128" y="166"/>
                      <a:pt x="165" y="129"/>
                      <a:pt x="165" y="83"/>
                    </a:cubicBezTo>
                    <a:cubicBezTo>
                      <a:pt x="165" y="37"/>
                      <a:pt x="128" y="0"/>
                      <a:pt x="83" y="0"/>
                    </a:cubicBezTo>
                    <a:close/>
                    <a:moveTo>
                      <a:pt x="83" y="125"/>
                    </a:moveTo>
                    <a:cubicBezTo>
                      <a:pt x="59" y="125"/>
                      <a:pt x="41" y="106"/>
                      <a:pt x="41" y="83"/>
                    </a:cubicBezTo>
                    <a:cubicBezTo>
                      <a:pt x="41" y="60"/>
                      <a:pt x="59" y="41"/>
                      <a:pt x="83" y="41"/>
                    </a:cubicBezTo>
                    <a:cubicBezTo>
                      <a:pt x="106" y="41"/>
                      <a:pt x="125" y="60"/>
                      <a:pt x="125" y="83"/>
                    </a:cubicBezTo>
                    <a:cubicBezTo>
                      <a:pt x="125" y="106"/>
                      <a:pt x="106" y="125"/>
                      <a:pt x="83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600">
                  <a:latin typeface="Huawei Sans" panose="020C0503030203020204" pitchFamily="34" charset="0"/>
                  <a:ea typeface="+mj-ea"/>
                </a:endParaRPr>
              </a:p>
            </p:txBody>
          </p:sp>
        </p:grpSp>
        <p:grpSp>
          <p:nvGrpSpPr>
            <p:cNvPr id="63" name="组合 62"/>
            <p:cNvGrpSpPr>
              <a:grpSpLocks/>
            </p:cNvGrpSpPr>
            <p:nvPr/>
          </p:nvGrpSpPr>
          <p:grpSpPr bwMode="gray">
            <a:xfrm>
              <a:off x="3939030" y="4227573"/>
              <a:ext cx="849893" cy="803606"/>
              <a:chOff x="8873242" y="3853927"/>
              <a:chExt cx="1048064" cy="1040440"/>
            </a:xfrm>
          </p:grpSpPr>
          <p:sp>
            <p:nvSpPr>
              <p:cNvPr id="64" name="weight_115178"/>
              <p:cNvSpPr>
                <a:spLocks noChangeAspect="1"/>
              </p:cNvSpPr>
              <p:nvPr/>
            </p:nvSpPr>
            <p:spPr bwMode="gray">
              <a:xfrm>
                <a:off x="8873242" y="3853927"/>
                <a:ext cx="1048064" cy="1040440"/>
              </a:xfrm>
              <a:custGeom>
                <a:avLst/>
                <a:gdLst>
                  <a:gd name="T0" fmla="*/ 6831 w 6867"/>
                  <a:gd name="T1" fmla="*/ 6286 h 6827"/>
                  <a:gd name="T2" fmla="*/ 5765 w 6867"/>
                  <a:gd name="T3" fmla="*/ 2446 h 6827"/>
                  <a:gd name="T4" fmla="*/ 5353 w 6867"/>
                  <a:gd name="T5" fmla="*/ 2133 h 6827"/>
                  <a:gd name="T6" fmla="*/ 3860 w 6867"/>
                  <a:gd name="T7" fmla="*/ 2133 h 6827"/>
                  <a:gd name="T8" fmla="*/ 3860 w 6867"/>
                  <a:gd name="T9" fmla="*/ 2043 h 6827"/>
                  <a:gd name="T10" fmla="*/ 4500 w 6867"/>
                  <a:gd name="T11" fmla="*/ 1067 h 6827"/>
                  <a:gd name="T12" fmla="*/ 3433 w 6867"/>
                  <a:gd name="T13" fmla="*/ 0 h 6827"/>
                  <a:gd name="T14" fmla="*/ 2367 w 6867"/>
                  <a:gd name="T15" fmla="*/ 1067 h 6827"/>
                  <a:gd name="T16" fmla="*/ 3007 w 6867"/>
                  <a:gd name="T17" fmla="*/ 2043 h 6827"/>
                  <a:gd name="T18" fmla="*/ 3007 w 6867"/>
                  <a:gd name="T19" fmla="*/ 2133 h 6827"/>
                  <a:gd name="T20" fmla="*/ 1513 w 6867"/>
                  <a:gd name="T21" fmla="*/ 2133 h 6827"/>
                  <a:gd name="T22" fmla="*/ 1102 w 6867"/>
                  <a:gd name="T23" fmla="*/ 2446 h 6827"/>
                  <a:gd name="T24" fmla="*/ 36 w 6867"/>
                  <a:gd name="T25" fmla="*/ 6286 h 6827"/>
                  <a:gd name="T26" fmla="*/ 107 w 6867"/>
                  <a:gd name="T27" fmla="*/ 6658 h 6827"/>
                  <a:gd name="T28" fmla="*/ 447 w 6867"/>
                  <a:gd name="T29" fmla="*/ 6827 h 6827"/>
                  <a:gd name="T30" fmla="*/ 6420 w 6867"/>
                  <a:gd name="T31" fmla="*/ 6827 h 6827"/>
                  <a:gd name="T32" fmla="*/ 6760 w 6867"/>
                  <a:gd name="T33" fmla="*/ 6658 h 6827"/>
                  <a:gd name="T34" fmla="*/ 6831 w 6867"/>
                  <a:gd name="T35" fmla="*/ 6286 h 6827"/>
                  <a:gd name="T36" fmla="*/ 3433 w 6867"/>
                  <a:gd name="T37" fmla="*/ 853 h 6827"/>
                  <a:gd name="T38" fmla="*/ 3647 w 6867"/>
                  <a:gd name="T39" fmla="*/ 1067 h 6827"/>
                  <a:gd name="T40" fmla="*/ 3433 w 6867"/>
                  <a:gd name="T41" fmla="*/ 1280 h 6827"/>
                  <a:gd name="T42" fmla="*/ 3220 w 6867"/>
                  <a:gd name="T43" fmla="*/ 1067 h 6827"/>
                  <a:gd name="T44" fmla="*/ 3433 w 6867"/>
                  <a:gd name="T45" fmla="*/ 85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67" h="6827">
                    <a:moveTo>
                      <a:pt x="6831" y="6286"/>
                    </a:moveTo>
                    <a:lnTo>
                      <a:pt x="5765" y="2446"/>
                    </a:lnTo>
                    <a:cubicBezTo>
                      <a:pt x="5713" y="2261"/>
                      <a:pt x="5545" y="2133"/>
                      <a:pt x="5353" y="2133"/>
                    </a:cubicBezTo>
                    <a:lnTo>
                      <a:pt x="3860" y="2133"/>
                    </a:lnTo>
                    <a:lnTo>
                      <a:pt x="3860" y="2043"/>
                    </a:lnTo>
                    <a:cubicBezTo>
                      <a:pt x="4233" y="1878"/>
                      <a:pt x="4500" y="1503"/>
                      <a:pt x="4500" y="1067"/>
                    </a:cubicBezTo>
                    <a:cubicBezTo>
                      <a:pt x="4500" y="479"/>
                      <a:pt x="4021" y="0"/>
                      <a:pt x="3433" y="0"/>
                    </a:cubicBezTo>
                    <a:cubicBezTo>
                      <a:pt x="2845" y="0"/>
                      <a:pt x="2367" y="479"/>
                      <a:pt x="2367" y="1067"/>
                    </a:cubicBezTo>
                    <a:cubicBezTo>
                      <a:pt x="2367" y="1503"/>
                      <a:pt x="2633" y="1878"/>
                      <a:pt x="3007" y="2043"/>
                    </a:cubicBezTo>
                    <a:lnTo>
                      <a:pt x="3007" y="2133"/>
                    </a:lnTo>
                    <a:lnTo>
                      <a:pt x="1513" y="2133"/>
                    </a:lnTo>
                    <a:cubicBezTo>
                      <a:pt x="1322" y="2133"/>
                      <a:pt x="1154" y="2261"/>
                      <a:pt x="1102" y="2446"/>
                    </a:cubicBezTo>
                    <a:lnTo>
                      <a:pt x="36" y="6286"/>
                    </a:lnTo>
                    <a:cubicBezTo>
                      <a:pt x="0" y="6414"/>
                      <a:pt x="26" y="6552"/>
                      <a:pt x="107" y="6658"/>
                    </a:cubicBezTo>
                    <a:cubicBezTo>
                      <a:pt x="188" y="6764"/>
                      <a:pt x="313" y="6827"/>
                      <a:pt x="447" y="6827"/>
                    </a:cubicBezTo>
                    <a:lnTo>
                      <a:pt x="6420" y="6827"/>
                    </a:lnTo>
                    <a:cubicBezTo>
                      <a:pt x="6553" y="6827"/>
                      <a:pt x="6679" y="6764"/>
                      <a:pt x="6760" y="6658"/>
                    </a:cubicBezTo>
                    <a:cubicBezTo>
                      <a:pt x="6840" y="6552"/>
                      <a:pt x="6867" y="6414"/>
                      <a:pt x="6831" y="6286"/>
                    </a:cubicBezTo>
                    <a:close/>
                    <a:moveTo>
                      <a:pt x="3433" y="853"/>
                    </a:moveTo>
                    <a:cubicBezTo>
                      <a:pt x="3551" y="853"/>
                      <a:pt x="3647" y="949"/>
                      <a:pt x="3647" y="1067"/>
                    </a:cubicBezTo>
                    <a:cubicBezTo>
                      <a:pt x="3647" y="1184"/>
                      <a:pt x="3551" y="1280"/>
                      <a:pt x="3433" y="1280"/>
                    </a:cubicBezTo>
                    <a:cubicBezTo>
                      <a:pt x="3316" y="1280"/>
                      <a:pt x="3220" y="1184"/>
                      <a:pt x="3220" y="1067"/>
                    </a:cubicBezTo>
                    <a:cubicBezTo>
                      <a:pt x="3220" y="949"/>
                      <a:pt x="3316" y="853"/>
                      <a:pt x="3433" y="85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/>
              <a:lstStyle/>
              <a:p>
                <a:endParaRPr lang="zh-CN" altLang="en-US" sz="12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 bwMode="gray">
              <a:xfrm>
                <a:off x="9010160" y="4417550"/>
                <a:ext cx="731348" cy="30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VR/AR</a:t>
                </a:r>
              </a:p>
            </p:txBody>
          </p:sp>
        </p:grpSp>
        <p:grpSp>
          <p:nvGrpSpPr>
            <p:cNvPr id="66" name="组合 65"/>
            <p:cNvGrpSpPr>
              <a:grpSpLocks/>
            </p:cNvGrpSpPr>
            <p:nvPr/>
          </p:nvGrpSpPr>
          <p:grpSpPr bwMode="gray">
            <a:xfrm>
              <a:off x="5091165" y="4237302"/>
              <a:ext cx="962149" cy="803606"/>
              <a:chOff x="8800894" y="3853927"/>
              <a:chExt cx="1186495" cy="1040440"/>
            </a:xfrm>
          </p:grpSpPr>
          <p:sp>
            <p:nvSpPr>
              <p:cNvPr id="67" name="weight_115178"/>
              <p:cNvSpPr>
                <a:spLocks noChangeAspect="1"/>
              </p:cNvSpPr>
              <p:nvPr/>
            </p:nvSpPr>
            <p:spPr bwMode="gray">
              <a:xfrm>
                <a:off x="8873242" y="3853927"/>
                <a:ext cx="1048064" cy="1040440"/>
              </a:xfrm>
              <a:custGeom>
                <a:avLst/>
                <a:gdLst>
                  <a:gd name="T0" fmla="*/ 6831 w 6867"/>
                  <a:gd name="T1" fmla="*/ 6286 h 6827"/>
                  <a:gd name="T2" fmla="*/ 5765 w 6867"/>
                  <a:gd name="T3" fmla="*/ 2446 h 6827"/>
                  <a:gd name="T4" fmla="*/ 5353 w 6867"/>
                  <a:gd name="T5" fmla="*/ 2133 h 6827"/>
                  <a:gd name="T6" fmla="*/ 3860 w 6867"/>
                  <a:gd name="T7" fmla="*/ 2133 h 6827"/>
                  <a:gd name="T8" fmla="*/ 3860 w 6867"/>
                  <a:gd name="T9" fmla="*/ 2043 h 6827"/>
                  <a:gd name="T10" fmla="*/ 4500 w 6867"/>
                  <a:gd name="T11" fmla="*/ 1067 h 6827"/>
                  <a:gd name="T12" fmla="*/ 3433 w 6867"/>
                  <a:gd name="T13" fmla="*/ 0 h 6827"/>
                  <a:gd name="T14" fmla="*/ 2367 w 6867"/>
                  <a:gd name="T15" fmla="*/ 1067 h 6827"/>
                  <a:gd name="T16" fmla="*/ 3007 w 6867"/>
                  <a:gd name="T17" fmla="*/ 2043 h 6827"/>
                  <a:gd name="T18" fmla="*/ 3007 w 6867"/>
                  <a:gd name="T19" fmla="*/ 2133 h 6827"/>
                  <a:gd name="T20" fmla="*/ 1513 w 6867"/>
                  <a:gd name="T21" fmla="*/ 2133 h 6827"/>
                  <a:gd name="T22" fmla="*/ 1102 w 6867"/>
                  <a:gd name="T23" fmla="*/ 2446 h 6827"/>
                  <a:gd name="T24" fmla="*/ 36 w 6867"/>
                  <a:gd name="T25" fmla="*/ 6286 h 6827"/>
                  <a:gd name="T26" fmla="*/ 107 w 6867"/>
                  <a:gd name="T27" fmla="*/ 6658 h 6827"/>
                  <a:gd name="T28" fmla="*/ 447 w 6867"/>
                  <a:gd name="T29" fmla="*/ 6827 h 6827"/>
                  <a:gd name="T30" fmla="*/ 6420 w 6867"/>
                  <a:gd name="T31" fmla="*/ 6827 h 6827"/>
                  <a:gd name="T32" fmla="*/ 6760 w 6867"/>
                  <a:gd name="T33" fmla="*/ 6658 h 6827"/>
                  <a:gd name="T34" fmla="*/ 6831 w 6867"/>
                  <a:gd name="T35" fmla="*/ 6286 h 6827"/>
                  <a:gd name="T36" fmla="*/ 3433 w 6867"/>
                  <a:gd name="T37" fmla="*/ 853 h 6827"/>
                  <a:gd name="T38" fmla="*/ 3647 w 6867"/>
                  <a:gd name="T39" fmla="*/ 1067 h 6827"/>
                  <a:gd name="T40" fmla="*/ 3433 w 6867"/>
                  <a:gd name="T41" fmla="*/ 1280 h 6827"/>
                  <a:gd name="T42" fmla="*/ 3220 w 6867"/>
                  <a:gd name="T43" fmla="*/ 1067 h 6827"/>
                  <a:gd name="T44" fmla="*/ 3433 w 6867"/>
                  <a:gd name="T45" fmla="*/ 85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67" h="6827">
                    <a:moveTo>
                      <a:pt x="6831" y="6286"/>
                    </a:moveTo>
                    <a:lnTo>
                      <a:pt x="5765" y="2446"/>
                    </a:lnTo>
                    <a:cubicBezTo>
                      <a:pt x="5713" y="2261"/>
                      <a:pt x="5545" y="2133"/>
                      <a:pt x="5353" y="2133"/>
                    </a:cubicBezTo>
                    <a:lnTo>
                      <a:pt x="3860" y="2133"/>
                    </a:lnTo>
                    <a:lnTo>
                      <a:pt x="3860" y="2043"/>
                    </a:lnTo>
                    <a:cubicBezTo>
                      <a:pt x="4233" y="1878"/>
                      <a:pt x="4500" y="1503"/>
                      <a:pt x="4500" y="1067"/>
                    </a:cubicBezTo>
                    <a:cubicBezTo>
                      <a:pt x="4500" y="479"/>
                      <a:pt x="4021" y="0"/>
                      <a:pt x="3433" y="0"/>
                    </a:cubicBezTo>
                    <a:cubicBezTo>
                      <a:pt x="2845" y="0"/>
                      <a:pt x="2367" y="479"/>
                      <a:pt x="2367" y="1067"/>
                    </a:cubicBezTo>
                    <a:cubicBezTo>
                      <a:pt x="2367" y="1503"/>
                      <a:pt x="2633" y="1878"/>
                      <a:pt x="3007" y="2043"/>
                    </a:cubicBezTo>
                    <a:lnTo>
                      <a:pt x="3007" y="2133"/>
                    </a:lnTo>
                    <a:lnTo>
                      <a:pt x="1513" y="2133"/>
                    </a:lnTo>
                    <a:cubicBezTo>
                      <a:pt x="1322" y="2133"/>
                      <a:pt x="1154" y="2261"/>
                      <a:pt x="1102" y="2446"/>
                    </a:cubicBezTo>
                    <a:lnTo>
                      <a:pt x="36" y="6286"/>
                    </a:lnTo>
                    <a:cubicBezTo>
                      <a:pt x="0" y="6414"/>
                      <a:pt x="26" y="6552"/>
                      <a:pt x="107" y="6658"/>
                    </a:cubicBezTo>
                    <a:cubicBezTo>
                      <a:pt x="188" y="6764"/>
                      <a:pt x="313" y="6827"/>
                      <a:pt x="447" y="6827"/>
                    </a:cubicBezTo>
                    <a:lnTo>
                      <a:pt x="6420" y="6827"/>
                    </a:lnTo>
                    <a:cubicBezTo>
                      <a:pt x="6553" y="6827"/>
                      <a:pt x="6679" y="6764"/>
                      <a:pt x="6760" y="6658"/>
                    </a:cubicBezTo>
                    <a:cubicBezTo>
                      <a:pt x="6840" y="6552"/>
                      <a:pt x="6867" y="6414"/>
                      <a:pt x="6831" y="6286"/>
                    </a:cubicBezTo>
                    <a:close/>
                    <a:moveTo>
                      <a:pt x="3433" y="853"/>
                    </a:moveTo>
                    <a:cubicBezTo>
                      <a:pt x="3551" y="853"/>
                      <a:pt x="3647" y="949"/>
                      <a:pt x="3647" y="1067"/>
                    </a:cubicBezTo>
                    <a:cubicBezTo>
                      <a:pt x="3647" y="1184"/>
                      <a:pt x="3551" y="1280"/>
                      <a:pt x="3433" y="1280"/>
                    </a:cubicBezTo>
                    <a:cubicBezTo>
                      <a:pt x="3316" y="1280"/>
                      <a:pt x="3220" y="1184"/>
                      <a:pt x="3220" y="1067"/>
                    </a:cubicBezTo>
                    <a:cubicBezTo>
                      <a:pt x="3220" y="949"/>
                      <a:pt x="3316" y="853"/>
                      <a:pt x="3433" y="853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/>
              <a:lstStyle/>
              <a:p>
                <a:endParaRPr lang="zh-CN" altLang="en-US" sz="1200">
                  <a:latin typeface="Huawei Sans" panose="020C0503030203020204" pitchFamily="34" charset="0"/>
                  <a:ea typeface="+mj-ea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 bwMode="gray">
              <a:xfrm>
                <a:off x="8800894" y="4302217"/>
                <a:ext cx="1186495" cy="437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Потоковое вещание</a:t>
                </a:r>
              </a:p>
            </p:txBody>
          </p:sp>
        </p:grpSp>
        <p:sp>
          <p:nvSpPr>
            <p:cNvPr id="69" name="文本框 68"/>
            <p:cNvSpPr txBox="1"/>
            <p:nvPr/>
          </p:nvSpPr>
          <p:spPr bwMode="gray">
            <a:xfrm>
              <a:off x="4352668" y="5040504"/>
              <a:ext cx="1733585" cy="25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>
                  <a:solidFill>
                    <a:srgbClr val="FFF2CC"/>
                  </a:solidFill>
                  <a:latin typeface="Huawei Sans" panose="020C0503030203020204" pitchFamily="34" charset="0"/>
                </a:rPr>
                <a:t>Традиционные сети перегружены</a:t>
              </a:r>
            </a:p>
          </p:txBody>
        </p:sp>
        <p:pic>
          <p:nvPicPr>
            <p:cNvPr id="70" name="Picture 44"/>
            <p:cNvPicPr>
              <a:picLocks noChangeAspect="1"/>
            </p:cNvPicPr>
            <p:nvPr/>
          </p:nvPicPr>
          <p:blipFill>
            <a:blip r:embed="rId3" cstate="print">
              <a:duotone>
                <a:srgbClr val="FF00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 rot="5400000">
              <a:off x="7053603" y="4427603"/>
              <a:ext cx="512331" cy="614015"/>
            </a:xfrm>
            <a:prstGeom prst="rect">
              <a:avLst/>
            </a:prstGeom>
          </p:spPr>
        </p:pic>
        <p:sp>
          <p:nvSpPr>
            <p:cNvPr id="80" name="Freeform 65"/>
            <p:cNvSpPr>
              <a:spLocks noEditPoints="1"/>
            </p:cNvSpPr>
            <p:nvPr/>
          </p:nvSpPr>
          <p:spPr bwMode="gray">
            <a:xfrm>
              <a:off x="6566193" y="4312519"/>
              <a:ext cx="103188" cy="112713"/>
            </a:xfrm>
            <a:custGeom>
              <a:avLst/>
              <a:gdLst>
                <a:gd name="T0" fmla="*/ 40 w 54"/>
                <a:gd name="T1" fmla="*/ 34 h 59"/>
                <a:gd name="T2" fmla="*/ 41 w 54"/>
                <a:gd name="T3" fmla="*/ 4 h 59"/>
                <a:gd name="T4" fmla="*/ 29 w 54"/>
                <a:gd name="T5" fmla="*/ 1 h 59"/>
                <a:gd name="T6" fmla="*/ 12 w 54"/>
                <a:gd name="T7" fmla="*/ 13 h 59"/>
                <a:gd name="T8" fmla="*/ 1 w 54"/>
                <a:gd name="T9" fmla="*/ 50 h 59"/>
                <a:gd name="T10" fmla="*/ 0 w 54"/>
                <a:gd name="T11" fmla="*/ 59 h 59"/>
                <a:gd name="T12" fmla="*/ 8 w 54"/>
                <a:gd name="T13" fmla="*/ 56 h 59"/>
                <a:gd name="T14" fmla="*/ 40 w 54"/>
                <a:gd name="T15" fmla="*/ 34 h 59"/>
                <a:gd name="T16" fmla="*/ 20 w 54"/>
                <a:gd name="T17" fmla="*/ 19 h 59"/>
                <a:gd name="T18" fmla="*/ 20 w 54"/>
                <a:gd name="T19" fmla="*/ 19 h 59"/>
                <a:gd name="T20" fmla="*/ 30 w 54"/>
                <a:gd name="T21" fmla="*/ 12 h 59"/>
                <a:gd name="T22" fmla="*/ 34 w 54"/>
                <a:gd name="T23" fmla="*/ 13 h 59"/>
                <a:gd name="T24" fmla="*/ 36 w 54"/>
                <a:gd name="T25" fmla="*/ 17 h 59"/>
                <a:gd name="T26" fmla="*/ 32 w 54"/>
                <a:gd name="T27" fmla="*/ 28 h 59"/>
                <a:gd name="T28" fmla="*/ 13 w 54"/>
                <a:gd name="T29" fmla="*/ 42 h 59"/>
                <a:gd name="T30" fmla="*/ 20 w 54"/>
                <a:gd name="T31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59">
                  <a:moveTo>
                    <a:pt x="40" y="34"/>
                  </a:moveTo>
                  <a:cubicBezTo>
                    <a:pt x="54" y="16"/>
                    <a:pt x="44" y="7"/>
                    <a:pt x="41" y="4"/>
                  </a:cubicBezTo>
                  <a:cubicBezTo>
                    <a:pt x="37" y="1"/>
                    <a:pt x="33" y="0"/>
                    <a:pt x="29" y="1"/>
                  </a:cubicBezTo>
                  <a:cubicBezTo>
                    <a:pt x="23" y="2"/>
                    <a:pt x="17" y="6"/>
                    <a:pt x="12" y="13"/>
                  </a:cubicBezTo>
                  <a:cubicBezTo>
                    <a:pt x="3" y="25"/>
                    <a:pt x="1" y="49"/>
                    <a:pt x="1" y="5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9" y="55"/>
                    <a:pt x="31" y="46"/>
                    <a:pt x="40" y="34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4" y="15"/>
                    <a:pt x="27" y="12"/>
                    <a:pt x="30" y="12"/>
                  </a:cubicBezTo>
                  <a:cubicBezTo>
                    <a:pt x="31" y="11"/>
                    <a:pt x="32" y="11"/>
                    <a:pt x="34" y="13"/>
                  </a:cubicBezTo>
                  <a:cubicBezTo>
                    <a:pt x="36" y="14"/>
                    <a:pt x="36" y="15"/>
                    <a:pt x="36" y="17"/>
                  </a:cubicBezTo>
                  <a:cubicBezTo>
                    <a:pt x="36" y="20"/>
                    <a:pt x="35" y="24"/>
                    <a:pt x="32" y="28"/>
                  </a:cubicBezTo>
                  <a:cubicBezTo>
                    <a:pt x="28" y="33"/>
                    <a:pt x="20" y="38"/>
                    <a:pt x="13" y="42"/>
                  </a:cubicBezTo>
                  <a:cubicBezTo>
                    <a:pt x="14" y="34"/>
                    <a:pt x="16" y="25"/>
                    <a:pt x="2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Huawei Sans" panose="020C0503030203020204" pitchFamily="34" charset="0"/>
              </a:endParaRPr>
            </a:p>
          </p:txBody>
        </p:sp>
        <p:sp>
          <p:nvSpPr>
            <p:cNvPr id="81" name="Freeform 65"/>
            <p:cNvSpPr>
              <a:spLocks noEditPoints="1"/>
            </p:cNvSpPr>
            <p:nvPr/>
          </p:nvSpPr>
          <p:spPr bwMode="gray">
            <a:xfrm>
              <a:off x="6807189" y="4451463"/>
              <a:ext cx="103188" cy="112713"/>
            </a:xfrm>
            <a:custGeom>
              <a:avLst/>
              <a:gdLst>
                <a:gd name="T0" fmla="*/ 40 w 54"/>
                <a:gd name="T1" fmla="*/ 34 h 59"/>
                <a:gd name="T2" fmla="*/ 41 w 54"/>
                <a:gd name="T3" fmla="*/ 4 h 59"/>
                <a:gd name="T4" fmla="*/ 29 w 54"/>
                <a:gd name="T5" fmla="*/ 1 h 59"/>
                <a:gd name="T6" fmla="*/ 12 w 54"/>
                <a:gd name="T7" fmla="*/ 13 h 59"/>
                <a:gd name="T8" fmla="*/ 1 w 54"/>
                <a:gd name="T9" fmla="*/ 50 h 59"/>
                <a:gd name="T10" fmla="*/ 0 w 54"/>
                <a:gd name="T11" fmla="*/ 59 h 59"/>
                <a:gd name="T12" fmla="*/ 8 w 54"/>
                <a:gd name="T13" fmla="*/ 56 h 59"/>
                <a:gd name="T14" fmla="*/ 40 w 54"/>
                <a:gd name="T15" fmla="*/ 34 h 59"/>
                <a:gd name="T16" fmla="*/ 20 w 54"/>
                <a:gd name="T17" fmla="*/ 19 h 59"/>
                <a:gd name="T18" fmla="*/ 20 w 54"/>
                <a:gd name="T19" fmla="*/ 19 h 59"/>
                <a:gd name="T20" fmla="*/ 30 w 54"/>
                <a:gd name="T21" fmla="*/ 12 h 59"/>
                <a:gd name="T22" fmla="*/ 34 w 54"/>
                <a:gd name="T23" fmla="*/ 13 h 59"/>
                <a:gd name="T24" fmla="*/ 36 w 54"/>
                <a:gd name="T25" fmla="*/ 17 h 59"/>
                <a:gd name="T26" fmla="*/ 32 w 54"/>
                <a:gd name="T27" fmla="*/ 28 h 59"/>
                <a:gd name="T28" fmla="*/ 13 w 54"/>
                <a:gd name="T29" fmla="*/ 42 h 59"/>
                <a:gd name="T30" fmla="*/ 20 w 54"/>
                <a:gd name="T31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59">
                  <a:moveTo>
                    <a:pt x="40" y="34"/>
                  </a:moveTo>
                  <a:cubicBezTo>
                    <a:pt x="54" y="16"/>
                    <a:pt x="44" y="7"/>
                    <a:pt x="41" y="4"/>
                  </a:cubicBezTo>
                  <a:cubicBezTo>
                    <a:pt x="37" y="1"/>
                    <a:pt x="33" y="0"/>
                    <a:pt x="29" y="1"/>
                  </a:cubicBezTo>
                  <a:cubicBezTo>
                    <a:pt x="23" y="2"/>
                    <a:pt x="17" y="6"/>
                    <a:pt x="12" y="13"/>
                  </a:cubicBezTo>
                  <a:cubicBezTo>
                    <a:pt x="3" y="25"/>
                    <a:pt x="1" y="49"/>
                    <a:pt x="1" y="5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9" y="55"/>
                    <a:pt x="31" y="46"/>
                    <a:pt x="40" y="34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4" y="15"/>
                    <a:pt x="27" y="12"/>
                    <a:pt x="30" y="12"/>
                  </a:cubicBezTo>
                  <a:cubicBezTo>
                    <a:pt x="31" y="11"/>
                    <a:pt x="32" y="11"/>
                    <a:pt x="34" y="13"/>
                  </a:cubicBezTo>
                  <a:cubicBezTo>
                    <a:pt x="36" y="14"/>
                    <a:pt x="36" y="15"/>
                    <a:pt x="36" y="17"/>
                  </a:cubicBezTo>
                  <a:cubicBezTo>
                    <a:pt x="36" y="20"/>
                    <a:pt x="35" y="24"/>
                    <a:pt x="32" y="28"/>
                  </a:cubicBezTo>
                  <a:cubicBezTo>
                    <a:pt x="28" y="33"/>
                    <a:pt x="20" y="38"/>
                    <a:pt x="13" y="42"/>
                  </a:cubicBezTo>
                  <a:cubicBezTo>
                    <a:pt x="14" y="34"/>
                    <a:pt x="16" y="25"/>
                    <a:pt x="2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Huawei Sans" panose="020C0503030203020204" pitchFamily="34" charset="0"/>
              </a:endParaRPr>
            </a:p>
          </p:txBody>
        </p:sp>
        <p:sp>
          <p:nvSpPr>
            <p:cNvPr id="82" name="Freeform 65"/>
            <p:cNvSpPr>
              <a:spLocks noEditPoints="1"/>
            </p:cNvSpPr>
            <p:nvPr/>
          </p:nvSpPr>
          <p:spPr bwMode="gray">
            <a:xfrm>
              <a:off x="6723438" y="4308383"/>
              <a:ext cx="103188" cy="112713"/>
            </a:xfrm>
            <a:custGeom>
              <a:avLst/>
              <a:gdLst>
                <a:gd name="T0" fmla="*/ 40 w 54"/>
                <a:gd name="T1" fmla="*/ 34 h 59"/>
                <a:gd name="T2" fmla="*/ 41 w 54"/>
                <a:gd name="T3" fmla="*/ 4 h 59"/>
                <a:gd name="T4" fmla="*/ 29 w 54"/>
                <a:gd name="T5" fmla="*/ 1 h 59"/>
                <a:gd name="T6" fmla="*/ 12 w 54"/>
                <a:gd name="T7" fmla="*/ 13 h 59"/>
                <a:gd name="T8" fmla="*/ 1 w 54"/>
                <a:gd name="T9" fmla="*/ 50 h 59"/>
                <a:gd name="T10" fmla="*/ 0 w 54"/>
                <a:gd name="T11" fmla="*/ 59 h 59"/>
                <a:gd name="T12" fmla="*/ 8 w 54"/>
                <a:gd name="T13" fmla="*/ 56 h 59"/>
                <a:gd name="T14" fmla="*/ 40 w 54"/>
                <a:gd name="T15" fmla="*/ 34 h 59"/>
                <a:gd name="T16" fmla="*/ 20 w 54"/>
                <a:gd name="T17" fmla="*/ 19 h 59"/>
                <a:gd name="T18" fmla="*/ 20 w 54"/>
                <a:gd name="T19" fmla="*/ 19 h 59"/>
                <a:gd name="T20" fmla="*/ 30 w 54"/>
                <a:gd name="T21" fmla="*/ 12 h 59"/>
                <a:gd name="T22" fmla="*/ 34 w 54"/>
                <a:gd name="T23" fmla="*/ 13 h 59"/>
                <a:gd name="T24" fmla="*/ 36 w 54"/>
                <a:gd name="T25" fmla="*/ 17 h 59"/>
                <a:gd name="T26" fmla="*/ 32 w 54"/>
                <a:gd name="T27" fmla="*/ 28 h 59"/>
                <a:gd name="T28" fmla="*/ 13 w 54"/>
                <a:gd name="T29" fmla="*/ 42 h 59"/>
                <a:gd name="T30" fmla="*/ 20 w 54"/>
                <a:gd name="T31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59">
                  <a:moveTo>
                    <a:pt x="40" y="34"/>
                  </a:moveTo>
                  <a:cubicBezTo>
                    <a:pt x="54" y="16"/>
                    <a:pt x="44" y="7"/>
                    <a:pt x="41" y="4"/>
                  </a:cubicBezTo>
                  <a:cubicBezTo>
                    <a:pt x="37" y="1"/>
                    <a:pt x="33" y="0"/>
                    <a:pt x="29" y="1"/>
                  </a:cubicBezTo>
                  <a:cubicBezTo>
                    <a:pt x="23" y="2"/>
                    <a:pt x="17" y="6"/>
                    <a:pt x="12" y="13"/>
                  </a:cubicBezTo>
                  <a:cubicBezTo>
                    <a:pt x="3" y="25"/>
                    <a:pt x="1" y="49"/>
                    <a:pt x="1" y="5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9" y="55"/>
                    <a:pt x="31" y="46"/>
                    <a:pt x="40" y="34"/>
                  </a:cubicBezTo>
                  <a:close/>
                  <a:moveTo>
                    <a:pt x="20" y="19"/>
                  </a:moveTo>
                  <a:cubicBezTo>
                    <a:pt x="20" y="19"/>
                    <a:pt x="20" y="19"/>
                    <a:pt x="20" y="19"/>
                  </a:cubicBezTo>
                  <a:cubicBezTo>
                    <a:pt x="24" y="15"/>
                    <a:pt x="27" y="12"/>
                    <a:pt x="30" y="12"/>
                  </a:cubicBezTo>
                  <a:cubicBezTo>
                    <a:pt x="31" y="11"/>
                    <a:pt x="32" y="11"/>
                    <a:pt x="34" y="13"/>
                  </a:cubicBezTo>
                  <a:cubicBezTo>
                    <a:pt x="36" y="14"/>
                    <a:pt x="36" y="15"/>
                    <a:pt x="36" y="17"/>
                  </a:cubicBezTo>
                  <a:cubicBezTo>
                    <a:pt x="36" y="20"/>
                    <a:pt x="35" y="24"/>
                    <a:pt x="32" y="28"/>
                  </a:cubicBezTo>
                  <a:cubicBezTo>
                    <a:pt x="28" y="33"/>
                    <a:pt x="20" y="38"/>
                    <a:pt x="13" y="42"/>
                  </a:cubicBezTo>
                  <a:cubicBezTo>
                    <a:pt x="14" y="34"/>
                    <a:pt x="16" y="25"/>
                    <a:pt x="2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latin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7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 err="1"/>
              <a:t>iMaster</a:t>
            </a:r>
            <a:r>
              <a:rPr lang="ru-RU" sz="1800" dirty="0"/>
              <a:t> NCE — это платформа для внедрения искусственного интеллекта и автоматизации, которая объединяет функции искусственного интеллекта (ИИ), анализа и управления.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Huawei iMaster NCE</a:t>
            </a:r>
          </a:p>
        </p:txBody>
      </p:sp>
      <p:sp>
        <p:nvSpPr>
          <p:cNvPr id="32" name="文本占位符 5"/>
          <p:cNvSpPr txBox="1">
            <a:spLocks/>
          </p:cNvSpPr>
          <p:nvPr/>
        </p:nvSpPr>
        <p:spPr bwMode="auto">
          <a:xfrm>
            <a:off x="6171282" y="2232406"/>
            <a:ext cx="5419458" cy="386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>
            <a:lvl1pPr marL="302279" indent="-302279" algn="just" defTabSz="914034" rtl="0" eaLnBrk="1" fontAlgn="auto" latinLnBrk="0" hangingPunct="1">
              <a:lnSpc>
                <a:spcPct val="140000"/>
              </a:lnSpc>
              <a:spcBef>
                <a:spcPts val="792"/>
              </a:spcBef>
              <a:buClrTx/>
              <a:buFont typeface="Arial" panose="020B0604020202020204" pitchFamily="34" charset="0"/>
              <a:buChar char="•"/>
              <a:defRPr sz="2199" kern="1200">
                <a:solidFill>
                  <a:schemeClr val="tx1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654938" indent="-251899" algn="l" defTabSz="914034" rtl="0" eaLnBrk="1" latinLnBrk="0" hangingPunct="1">
              <a:lnSpc>
                <a:spcPct val="140000"/>
              </a:lnSpc>
              <a:spcBef>
                <a:spcPts val="720"/>
              </a:spcBef>
              <a:buClrTx/>
              <a:buFont typeface="Huawei Sans" panose="020C0503030203020204" pitchFamily="34" charset="0"/>
              <a:buChar char="▫"/>
              <a:defRPr sz="19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3998" indent="-201519" algn="l" defTabSz="914034" rtl="0" eaLnBrk="1" latinLnBrk="0" hangingPunct="1">
              <a:lnSpc>
                <a:spcPct val="140000"/>
              </a:lnSpc>
              <a:spcBef>
                <a:spcPts val="648"/>
              </a:spcBef>
              <a:buClrTx/>
              <a:buFont typeface="微软雅黑" panose="020B0503020204020204" pitchFamily="34" charset="-122"/>
              <a:buChar char="▪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99840" indent="-197921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−"/>
              <a:defRPr sz="15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02879" indent="-201519" algn="l" defTabSz="914034" rtl="0" eaLnBrk="1" latinLnBrk="0" hangingPunct="1">
              <a:lnSpc>
                <a:spcPct val="140000"/>
              </a:lnSpc>
              <a:spcBef>
                <a:spcPts val="576"/>
              </a:spcBef>
              <a:buFont typeface="Huawei Sans" panose="020C0503030203020204" pitchFamily="34" charset="0"/>
              <a:buChar char="~"/>
              <a:defRPr sz="13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3594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970611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427628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884646" indent="-228509" algn="l" defTabSz="9140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200" dirty="0">
                <a:latin typeface="Huawei Sans" panose="020C0503030203020204" pitchFamily="34" charset="0"/>
              </a:rPr>
              <a:t>С точки зрения управления и контроля </a:t>
            </a:r>
            <a:r>
              <a:rPr lang="ru-RU" sz="1200" dirty="0" err="1">
                <a:latin typeface="Huawei Sans" panose="020C0503030203020204" pitchFamily="34" charset="0"/>
              </a:rPr>
              <a:t>iMaster</a:t>
            </a:r>
            <a:r>
              <a:rPr lang="ru-RU" sz="1200" dirty="0">
                <a:latin typeface="Huawei Sans" panose="020C0503030203020204" pitchFamily="34" charset="0"/>
              </a:rPr>
              <a:t> NCE предоставляет следующие возможности:</a:t>
            </a:r>
          </a:p>
          <a:p>
            <a:pPr marL="654050" lvl="1" indent="-328613">
              <a:lnSpc>
                <a:spcPct val="120000"/>
              </a:lnSpc>
            </a:pPr>
            <a:r>
              <a:rPr lang="ru-RU" sz="1200" dirty="0" smtClean="0">
                <a:latin typeface="Huawei Sans" panose="020C0503030203020204" pitchFamily="34" charset="0"/>
              </a:rPr>
              <a:t>контроль </a:t>
            </a:r>
            <a:r>
              <a:rPr lang="ru-RU" sz="1200" dirty="0">
                <a:latin typeface="Huawei Sans" panose="020C0503030203020204" pitchFamily="34" charset="0"/>
              </a:rPr>
              <a:t>и управление традиционными устройствами с помощью традиционных технологий, таких как интерфейс командной строки и </a:t>
            </a:r>
            <a:r>
              <a:rPr lang="ru-RU" sz="1200" dirty="0" smtClean="0">
                <a:latin typeface="Huawei Sans" panose="020C0503030203020204" pitchFamily="34" charset="0"/>
              </a:rPr>
              <a:t>SNMP;</a:t>
            </a:r>
            <a:endParaRPr lang="ru-RU" sz="1200" dirty="0">
              <a:latin typeface="Huawei Sans" panose="020C0503030203020204" pitchFamily="34" charset="0"/>
            </a:endParaRPr>
          </a:p>
          <a:p>
            <a:pPr marL="654050" lvl="1" indent="-328613">
              <a:lnSpc>
                <a:spcPct val="120000"/>
              </a:lnSpc>
            </a:pPr>
            <a:r>
              <a:rPr lang="ru-RU" sz="1200" dirty="0">
                <a:latin typeface="Huawei Sans" panose="020C0503030203020204" pitchFamily="34" charset="0"/>
              </a:rPr>
              <a:t>к</a:t>
            </a:r>
            <a:r>
              <a:rPr lang="ru-RU" sz="1200" dirty="0" smtClean="0">
                <a:latin typeface="Huawei Sans" panose="020C0503030203020204" pitchFamily="34" charset="0"/>
              </a:rPr>
              <a:t>онтроль </a:t>
            </a:r>
            <a:r>
              <a:rPr lang="ru-RU" sz="1200" dirty="0">
                <a:latin typeface="Huawei Sans" panose="020C0503030203020204" pitchFamily="34" charset="0"/>
              </a:rPr>
              <a:t>и управление сетями с поддержкой SDN через NETCONF (на основе модели YANG).</a:t>
            </a:r>
          </a:p>
          <a:p>
            <a:pPr algn="l">
              <a:lnSpc>
                <a:spcPct val="120000"/>
              </a:lnSpc>
            </a:pPr>
            <a:r>
              <a:rPr lang="ru-RU" sz="1200" dirty="0" err="1">
                <a:latin typeface="Huawei Sans" panose="020C0503030203020204" pitchFamily="34" charset="0"/>
              </a:rPr>
              <a:t>iMaster</a:t>
            </a:r>
            <a:r>
              <a:rPr lang="ru-RU" sz="1200" dirty="0">
                <a:latin typeface="Huawei Sans" panose="020C0503030203020204" pitchFamily="34" charset="0"/>
              </a:rPr>
              <a:t> NCE собирает сетевые данные с помощью таких протоколов, как SNMP и телеметрия, выполняет интеллектуальный анализ больших данных на основе алгоритмов искусственного </a:t>
            </a:r>
            <a:r>
              <a:rPr lang="ru-RU" sz="1200" dirty="0" smtClean="0">
                <a:latin typeface="Huawei Sans" panose="020C0503030203020204" pitchFamily="34" charset="0"/>
              </a:rPr>
              <a:t>интеллекта, </a:t>
            </a:r>
            <a:r>
              <a:rPr lang="ru-RU" sz="1200" dirty="0">
                <a:latin typeface="Huawei Sans" panose="020C0503030203020204" pitchFamily="34" charset="0"/>
              </a:rPr>
              <a:t>отображает состояние устройства и сети в нескольких измерениях с помощью информационных панелей и отчетов, </a:t>
            </a:r>
            <a:r>
              <a:rPr lang="ru-RU" sz="1200" dirty="0" smtClean="0">
                <a:latin typeface="Huawei Sans" panose="020C0503030203020204" pitchFamily="34" charset="0"/>
              </a:rPr>
              <a:t>а также </a:t>
            </a:r>
            <a:r>
              <a:rPr lang="ru-RU" sz="1200" dirty="0">
                <a:latin typeface="Huawei Sans" panose="020C0503030203020204" pitchFamily="34" charset="0"/>
              </a:rPr>
              <a:t>помогает обслуживающему персоналу быстро обнаруживать и обрабатывать неисправности устройств и сбои сети и обеспечивать нормальную работу устройств и сетей.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00084" y="2096126"/>
            <a:ext cx="5188819" cy="3911675"/>
            <a:chOff x="1097420" y="1870353"/>
            <a:chExt cx="5188819" cy="3911675"/>
          </a:xfrm>
        </p:grpSpPr>
        <p:sp>
          <p:nvSpPr>
            <p:cNvPr id="5" name="文本框 4"/>
            <p:cNvSpPr txBox="1"/>
            <p:nvPr/>
          </p:nvSpPr>
          <p:spPr>
            <a:xfrm>
              <a:off x="5030766" y="4665172"/>
              <a:ext cx="1255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 hangingPunct="0"/>
              <a:r>
                <a:rPr lang="ru-RU" sz="1400" dirty="0">
                  <a:latin typeface="Huawei Sans" panose="020C0503030203020204" pitchFamily="34" charset="0"/>
                </a:rPr>
                <a:t>Телеметрия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097420" y="2511380"/>
              <a:ext cx="5078279" cy="3270648"/>
            </a:xfrm>
            <a:prstGeom prst="rect">
              <a:avLst/>
            </a:prstGeom>
            <a:noFill/>
            <a:ln>
              <a:solidFill>
                <a:schemeClr val="tx2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zh-CN" altLang="en-US" sz="1600" dirty="0">
                <a:solidFill>
                  <a:srgbClr val="666666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97421" y="5187382"/>
              <a:ext cx="1417494" cy="458226"/>
            </a:xfrm>
            <a:prstGeom prst="rect">
              <a:avLst/>
            </a:prstGeom>
            <a:solidFill>
              <a:srgbClr val="F2FBFE"/>
            </a:solidFill>
            <a:ln w="3175">
              <a:solidFill>
                <a:srgbClr val="00B0F0"/>
              </a:solidFill>
              <a:prstDash val="solid"/>
              <a:miter lim="800000"/>
              <a:headEnd/>
              <a:tailEnd/>
            </a:ln>
          </p:spPr>
          <p:txBody>
            <a:bodyPr wrap="square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>
                  <a:latin typeface="Huawei Sans" panose="020C0503030203020204" pitchFamily="34" charset="0"/>
                </a:rPr>
                <a:t>Традиционные устройства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675923" y="5187382"/>
              <a:ext cx="3075107" cy="458226"/>
            </a:xfrm>
            <a:prstGeom prst="rect">
              <a:avLst/>
            </a:prstGeom>
            <a:solidFill>
              <a:srgbClr val="F2FBFE"/>
            </a:solidFill>
            <a:ln w="3175">
              <a:solidFill>
                <a:srgbClr val="00B0F0"/>
              </a:solidFill>
              <a:prstDash val="solid"/>
              <a:miter lim="800000"/>
              <a:headEnd/>
              <a:tailEnd/>
            </a:ln>
          </p:spPr>
          <p:txBody>
            <a:bodyPr wrap="square" anchor="ctr"/>
            <a:lstStyle/>
            <a:p>
              <a:pPr algn="ctr" defTabSz="1219200"/>
              <a:r>
                <a:rPr lang="ru-RU" sz="1400">
                  <a:latin typeface="Huawei Sans" panose="020C0503030203020204" pitchFamily="34" charset="0"/>
                </a:rPr>
                <a:t>Сетевые устройства с поддержкой SDN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424607" y="4665172"/>
              <a:ext cx="1606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 hangingPunct="0"/>
              <a:r>
                <a:rPr lang="ru-RU" sz="1400" dirty="0">
                  <a:latin typeface="Huawei Sans" panose="020C0503030203020204" pitchFamily="34" charset="0"/>
                </a:rPr>
                <a:t>NETCONF/YANG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75422" y="4663379"/>
              <a:ext cx="1125170" cy="30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17" hangingPunct="0"/>
              <a:r>
                <a:rPr lang="ru-RU" sz="1400" dirty="0">
                  <a:latin typeface="Huawei Sans" panose="020C0503030203020204" pitchFamily="34" charset="0"/>
                </a:rPr>
                <a:t>CLI/SNMP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3393511" y="4502995"/>
              <a:ext cx="0" cy="680925"/>
            </a:xfrm>
            <a:prstGeom prst="straightConnector1">
              <a:avLst/>
            </a:prstGeom>
            <a:noFill/>
            <a:ln w="15875" cap="flat" cmpd="sng" algn="ctr">
              <a:solidFill>
                <a:srgbClr val="00B0F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6" name="直接箭头连接符 15"/>
            <p:cNvCxnSpPr/>
            <p:nvPr/>
          </p:nvCxnSpPr>
          <p:spPr>
            <a:xfrm>
              <a:off x="5079536" y="4502995"/>
              <a:ext cx="0" cy="680925"/>
            </a:xfrm>
            <a:prstGeom prst="straightConnector1">
              <a:avLst/>
            </a:prstGeom>
            <a:noFill/>
            <a:ln w="15875" cap="flat" cmpd="sng" algn="ctr">
              <a:solidFill>
                <a:srgbClr val="00B0F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7" name="直接箭头连接符 16"/>
            <p:cNvCxnSpPr/>
            <p:nvPr/>
          </p:nvCxnSpPr>
          <p:spPr>
            <a:xfrm>
              <a:off x="1935827" y="4506457"/>
              <a:ext cx="0" cy="680925"/>
            </a:xfrm>
            <a:prstGeom prst="straightConnector1">
              <a:avLst/>
            </a:prstGeom>
            <a:noFill/>
            <a:ln w="15875" cap="flat" cmpd="sng" algn="ctr">
              <a:solidFill>
                <a:srgbClr val="00B0F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18" name="圆角矩形 17"/>
            <p:cNvSpPr/>
            <p:nvPr/>
          </p:nvSpPr>
          <p:spPr bwMode="auto">
            <a:xfrm>
              <a:off x="1407771" y="2619513"/>
              <a:ext cx="4352295" cy="1883483"/>
            </a:xfrm>
            <a:prstGeom prst="roundRect">
              <a:avLst>
                <a:gd name="adj" fmla="val 3532"/>
              </a:avLst>
            </a:prstGeom>
            <a:solidFill>
              <a:srgbClr val="FFFFFF"/>
            </a:solidFill>
            <a:ln w="19050" cap="flat" cmpd="sng" algn="ctr">
              <a:solidFill>
                <a:srgbClr val="99DFF9"/>
              </a:solidFill>
              <a:prstDash val="sysDash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600" kern="0" dirty="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597757" y="4053887"/>
              <a:ext cx="4019515" cy="310577"/>
            </a:xfrm>
            <a:prstGeom prst="rect">
              <a:avLst/>
            </a:prstGeom>
            <a:solidFill>
              <a:srgbClr val="F2FBFE"/>
            </a:solidFill>
            <a:ln w="9525">
              <a:solidFill>
                <a:srgbClr val="99DFF9"/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anchor="ctr"/>
            <a:lstStyle/>
            <a:p>
              <a:pPr algn="ctr" defTabSz="304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latin typeface="Huawei Sans" panose="020C0503030203020204" pitchFamily="34" charset="0"/>
                </a:rPr>
                <a:t>Единая облачная платформа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598629" y="3641495"/>
              <a:ext cx="4017770" cy="361319"/>
              <a:chOff x="1595922" y="3290232"/>
              <a:chExt cx="4017770" cy="361319"/>
            </a:xfrm>
          </p:grpSpPr>
          <p:sp>
            <p:nvSpPr>
              <p:cNvPr id="23" name="矩形 22"/>
              <p:cNvSpPr>
                <a:spLocks/>
              </p:cNvSpPr>
              <p:nvPr/>
            </p:nvSpPr>
            <p:spPr>
              <a:xfrm>
                <a:off x="1595922" y="3290232"/>
                <a:ext cx="1582584" cy="332429"/>
              </a:xfrm>
              <a:prstGeom prst="rect">
                <a:avLst/>
              </a:prstGeom>
              <a:solidFill>
                <a:srgbClr val="EC7061"/>
              </a:solidFill>
              <a:ln w="12700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wrap="square" anchor="ctr"/>
              <a:lstStyle/>
              <a:p>
                <a:pPr algn="ctr" defTabSz="304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Управление</a:t>
                </a:r>
              </a:p>
            </p:txBody>
          </p:sp>
          <p:sp>
            <p:nvSpPr>
              <p:cNvPr id="24" name="矩形 23"/>
              <p:cNvSpPr>
                <a:spLocks/>
              </p:cNvSpPr>
              <p:nvPr/>
            </p:nvSpPr>
            <p:spPr>
              <a:xfrm>
                <a:off x="3228222" y="3290232"/>
                <a:ext cx="1211909" cy="361319"/>
              </a:xfrm>
              <a:prstGeom prst="rect">
                <a:avLst/>
              </a:prstGeom>
              <a:solidFill>
                <a:srgbClr val="EC7061"/>
              </a:solidFill>
              <a:ln w="12700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wrap="square" anchor="ctr"/>
              <a:lstStyle/>
              <a:p>
                <a:pPr algn="ctr" defTabSz="304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Контроль</a:t>
                </a:r>
              </a:p>
            </p:txBody>
          </p:sp>
          <p:sp>
            <p:nvSpPr>
              <p:cNvPr id="25" name="矩形 24"/>
              <p:cNvSpPr>
                <a:spLocks/>
              </p:cNvSpPr>
              <p:nvPr/>
            </p:nvSpPr>
            <p:spPr>
              <a:xfrm>
                <a:off x="4533692" y="3290232"/>
                <a:ext cx="1080000" cy="332429"/>
              </a:xfrm>
              <a:prstGeom prst="rect">
                <a:avLst/>
              </a:prstGeom>
              <a:solidFill>
                <a:srgbClr val="EC7061"/>
              </a:solidFill>
              <a:ln w="12700">
                <a:noFill/>
                <a:prstDash val="solid"/>
                <a:miter lim="800000"/>
                <a:headEnd/>
                <a:tailEnd/>
              </a:ln>
              <a:extLst/>
            </p:spPr>
            <p:txBody>
              <a:bodyPr wrap="square" anchor="ctr"/>
              <a:lstStyle/>
              <a:p>
                <a:pPr algn="ctr" defTabSz="304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Анализ</a:t>
                </a: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2816784" y="2612170"/>
              <a:ext cx="17139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ru-RU" sz="2000" b="1">
                  <a:solidFill>
                    <a:srgbClr val="EC7061"/>
                  </a:solidFill>
                  <a:latin typeface="Huawei Sans" panose="020C0503030203020204" pitchFamily="34" charset="0"/>
                </a:rPr>
                <a:t>iMaster NCE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595050" y="2965649"/>
              <a:ext cx="4024929" cy="287416"/>
            </a:xfrm>
            <a:prstGeom prst="rect">
              <a:avLst/>
            </a:prstGeom>
            <a:solidFill>
              <a:srgbClr val="F2FBFE"/>
            </a:solidFill>
            <a:ln w="9525">
              <a:solidFill>
                <a:srgbClr val="99DFF9"/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anchor="ctr"/>
            <a:lstStyle/>
            <a:p>
              <a:pPr algn="ctr" defTabSz="304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latin typeface="Huawei Sans" panose="020C0503030203020204" pitchFamily="34" charset="0"/>
                </a:rPr>
                <a:t>Открытый API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598630" y="3305458"/>
              <a:ext cx="4017769" cy="283644"/>
            </a:xfrm>
            <a:prstGeom prst="rect">
              <a:avLst/>
            </a:prstGeom>
            <a:solidFill>
              <a:srgbClr val="F2FBFE"/>
            </a:solidFill>
            <a:ln w="9525">
              <a:solidFill>
                <a:srgbClr val="99DFF9"/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anchor="ctr"/>
            <a:lstStyle/>
            <a:p>
              <a:pPr algn="ctr" defTabSz="304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latin typeface="Huawei Sans" panose="020C0503030203020204" pitchFamily="34" charset="0"/>
                </a:rPr>
                <a:t>Механизм намерений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97421" y="1870353"/>
              <a:ext cx="5078278" cy="341406"/>
            </a:xfrm>
            <a:prstGeom prst="rect">
              <a:avLst/>
            </a:prstGeom>
            <a:solidFill>
              <a:srgbClr val="F2FBFE"/>
            </a:solidFill>
            <a:ln w="6350">
              <a:solidFill>
                <a:srgbClr val="00B0F0"/>
              </a:solidFill>
              <a:prstDash val="solid"/>
              <a:miter lim="800000"/>
              <a:headEnd/>
              <a:tailEnd/>
            </a:ln>
            <a:extLst/>
          </p:spPr>
          <p:txBody>
            <a:bodyPr wrap="square" anchor="ctr"/>
            <a:lstStyle/>
            <a:p>
              <a:pPr algn="ctr" defTabSz="304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400">
                  <a:solidFill>
                    <a:srgbClr val="1D1D1A"/>
                  </a:solidFill>
                  <a:latin typeface="Huawei Sans" panose="020C0503030203020204" pitchFamily="34" charset="0"/>
                </a:rPr>
                <a:t>Облачная платформа и приложения</a:t>
              </a: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3575890" y="2211759"/>
              <a:ext cx="0" cy="299621"/>
            </a:xfrm>
            <a:prstGeom prst="straightConnector1">
              <a:avLst/>
            </a:prstGeom>
            <a:noFill/>
            <a:ln w="15875" cap="flat" cmpd="sng" algn="ctr">
              <a:solidFill>
                <a:srgbClr val="00B0F0"/>
              </a:solidFill>
              <a:prstDash val="solid"/>
              <a:headEnd type="triangle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179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87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944D9B6-D36F-4521-90F0-D4B52E61A828}"/>
              </a:ext>
            </a:extLst>
          </p:cNvPr>
          <p:cNvSpPr/>
          <p:nvPr/>
        </p:nvSpPr>
        <p:spPr bwMode="auto">
          <a:xfrm>
            <a:off x="3209733" y="5360770"/>
            <a:ext cx="5832648" cy="1012464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>
              <a:latin typeface="Huawei Sans" panose="020C0503030203020204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5C06ADFC-C405-4E72-BC0D-A53734D39A9E}"/>
              </a:ext>
            </a:extLst>
          </p:cNvPr>
          <p:cNvCxnSpPr>
            <a:cxnSpLocks/>
            <a:endCxn id="30" idx="0"/>
          </p:cNvCxnSpPr>
          <p:nvPr/>
        </p:nvCxnSpPr>
        <p:spPr bwMode="auto">
          <a:xfrm flipH="1">
            <a:off x="4487875" y="4598639"/>
            <a:ext cx="1467434" cy="9098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r>
              <a:rPr lang="ru-RU" sz="1800">
                <a:latin typeface="Huawei Sans" panose="020C0503030203020204" pitchFamily="34" charset="0"/>
              </a:rPr>
              <a:t>NETCONF предоставляет механизм управления сетевыми устройствами. NETCONF можно использовать для добавления, изменения или удаления настроек сетевых устройств, а также для получения настроек и состояния сетевых устройств.</a:t>
            </a:r>
          </a:p>
          <a:p>
            <a:endParaRPr lang="zh-CN" altLang="en-US" sz="2000" dirty="0">
              <a:latin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Обзор NETCONF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5CFCCD8D-0A25-46FF-8CB9-75564116A8B9}"/>
              </a:ext>
            </a:extLst>
          </p:cNvPr>
          <p:cNvSpPr/>
          <p:nvPr/>
        </p:nvSpPr>
        <p:spPr bwMode="auto">
          <a:xfrm>
            <a:off x="3461761" y="5508455"/>
            <a:ext cx="2052228" cy="756084"/>
          </a:xfrm>
          <a:prstGeom prst="rect">
            <a:avLst/>
          </a:prstGeom>
          <a:solidFill>
            <a:srgbClr val="F2FBFE"/>
          </a:solidFill>
          <a:ln w="9525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</a:endParaRPr>
          </a:p>
        </p:txBody>
      </p:sp>
      <p:sp>
        <p:nvSpPr>
          <p:cNvPr id="31" name="矩形: 圆角 5">
            <a:extLst>
              <a:ext uri="{FF2B5EF4-FFF2-40B4-BE49-F238E27FC236}">
                <a16:creationId xmlns="" xmlns:a16="http://schemas.microsoft.com/office/drawing/2014/main" id="{02EC7DDE-6ADD-4428-AF36-BF0A47D6C648}"/>
              </a:ext>
            </a:extLst>
          </p:cNvPr>
          <p:cNvSpPr/>
          <p:nvPr/>
        </p:nvSpPr>
        <p:spPr bwMode="auto">
          <a:xfrm>
            <a:off x="3601310" y="5580463"/>
            <a:ext cx="1837188" cy="360040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ts val="2200"/>
              </a:lnSpc>
            </a:pPr>
            <a:r>
              <a:rPr lang="ru-RU" sz="1400">
                <a:solidFill>
                  <a:schemeClr val="tx1"/>
                </a:solidFill>
                <a:latin typeface="Huawei Sans" panose="020C0503030203020204" pitchFamily="34" charset="0"/>
              </a:rPr>
              <a:t>Сервер NETCONF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CCED106C-FE7B-4A89-854E-5D585CE70B46}"/>
              </a:ext>
            </a:extLst>
          </p:cNvPr>
          <p:cNvSpPr txBox="1"/>
          <p:nvPr/>
        </p:nvSpPr>
        <p:spPr bwMode="auto">
          <a:xfrm>
            <a:off x="4001761" y="5960436"/>
            <a:ext cx="1256657" cy="304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>
                <a:latin typeface="Huawei Sans" panose="020C0503030203020204" pitchFamily="34" charset="0"/>
              </a:rPr>
              <a:t>Устройство</a:t>
            </a:r>
          </a:p>
        </p:txBody>
      </p:sp>
      <p:pic>
        <p:nvPicPr>
          <p:cNvPr id="7" name="图片 6" descr="接入交换机.png">
            <a:extLst>
              <a:ext uri="{FF2B5EF4-FFF2-40B4-BE49-F238E27FC236}">
                <a16:creationId xmlns="" xmlns:a16="http://schemas.microsoft.com/office/drawing/2014/main" id="{49235A04-8CF7-4862-861C-7B174330C2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4089" y="5570693"/>
            <a:ext cx="540000" cy="441818"/>
          </a:xfrm>
          <a:prstGeom prst="rect">
            <a:avLst/>
          </a:prstGeom>
        </p:spPr>
      </p:pic>
      <p:pic>
        <p:nvPicPr>
          <p:cNvPr id="8" name="图片 7" descr="接入交换机.png">
            <a:extLst>
              <a:ext uri="{FF2B5EF4-FFF2-40B4-BE49-F238E27FC236}">
                <a16:creationId xmlns="" xmlns:a16="http://schemas.microsoft.com/office/drawing/2014/main" id="{C9C5E838-5106-403A-9152-29A5A4A710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0213" y="5563455"/>
            <a:ext cx="540000" cy="441818"/>
          </a:xfrm>
          <a:prstGeom prst="rect">
            <a:avLst/>
          </a:prstGeom>
        </p:spPr>
      </p:pic>
      <p:pic>
        <p:nvPicPr>
          <p:cNvPr id="9" name="图片 8" descr="接入交换机.png">
            <a:extLst>
              <a:ext uri="{FF2B5EF4-FFF2-40B4-BE49-F238E27FC236}">
                <a16:creationId xmlns="" xmlns:a16="http://schemas.microsoft.com/office/drawing/2014/main" id="{62DB3881-6C29-4A45-8239-3602399C21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345" y="5563455"/>
            <a:ext cx="540000" cy="44181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33072236-6362-4429-A63C-F8823418A506}"/>
              </a:ext>
            </a:extLst>
          </p:cNvPr>
          <p:cNvSpPr txBox="1"/>
          <p:nvPr/>
        </p:nvSpPr>
        <p:spPr bwMode="auto">
          <a:xfrm>
            <a:off x="5590962" y="6039427"/>
            <a:ext cx="1034694" cy="242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latin typeface="Huawei Sans" panose="020C0503030203020204" pitchFamily="34" charset="0"/>
              </a:rPr>
              <a:t>Устройство 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364F4306-29C7-4466-AE1A-AD2D8FE5DB27}"/>
              </a:ext>
            </a:extLst>
          </p:cNvPr>
          <p:cNvSpPr txBox="1"/>
          <p:nvPr/>
        </p:nvSpPr>
        <p:spPr bwMode="auto">
          <a:xfrm>
            <a:off x="6808353" y="6059613"/>
            <a:ext cx="1038396" cy="242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latin typeface="Huawei Sans" panose="020C0503030203020204" pitchFamily="34" charset="0"/>
              </a:rPr>
              <a:t>Устройство 2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A24D448-5F25-4996-A9B7-4B6FD70E7C6D}"/>
              </a:ext>
            </a:extLst>
          </p:cNvPr>
          <p:cNvSpPr txBox="1"/>
          <p:nvPr/>
        </p:nvSpPr>
        <p:spPr bwMode="auto">
          <a:xfrm>
            <a:off x="8021547" y="6071502"/>
            <a:ext cx="1121844" cy="242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7802" tIns="43901" rIns="87802" bIns="43901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latin typeface="Huawei Sans" panose="020C0503030203020204" pitchFamily="34" charset="0"/>
              </a:rPr>
              <a:t>Устройство 3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B3266FF1-4051-43C3-AFEE-D1091507FF6D}"/>
              </a:ext>
            </a:extLst>
          </p:cNvPr>
          <p:cNvSpPr/>
          <p:nvPr/>
        </p:nvSpPr>
        <p:spPr bwMode="auto">
          <a:xfrm>
            <a:off x="4972693" y="2524265"/>
            <a:ext cx="2060384" cy="1062297"/>
          </a:xfrm>
          <a:prstGeom prst="rect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t">
              <a:spcBef>
                <a:spcPct val="0"/>
              </a:spcBef>
              <a:spcAft>
                <a:spcPct val="0"/>
              </a:spcAft>
            </a:pPr>
            <a:endParaRPr lang="zh-CN" altLang="en-US" sz="1000">
              <a:latin typeface="Huawei Sans" panose="020C0503030203020204" pitchFamily="34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B9D86CC9-E88F-4AC2-99D2-1BFC2E3B5826}"/>
              </a:ext>
            </a:extLst>
          </p:cNvPr>
          <p:cNvCxnSpPr>
            <a:cxnSpLocks/>
            <a:stCxn id="29" idx="2"/>
            <a:endCxn id="7" idx="0"/>
          </p:cNvCxnSpPr>
          <p:nvPr/>
        </p:nvCxnSpPr>
        <p:spPr bwMode="auto">
          <a:xfrm>
            <a:off x="6013230" y="4585939"/>
            <a:ext cx="130859" cy="9847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5657056B-1D07-43DE-B1CA-DA391074DA61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 bwMode="auto">
          <a:xfrm>
            <a:off x="6013230" y="4585939"/>
            <a:ext cx="1246983" cy="9775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32F0759B-77D1-4B98-A685-1F4ECC482DCC}"/>
              </a:ext>
            </a:extLst>
          </p:cNvPr>
          <p:cNvCxnSpPr>
            <a:cxnSpLocks/>
            <a:stCxn id="29" idx="2"/>
            <a:endCxn id="9" idx="0"/>
          </p:cNvCxnSpPr>
          <p:nvPr/>
        </p:nvCxnSpPr>
        <p:spPr bwMode="auto">
          <a:xfrm>
            <a:off x="6013230" y="4585939"/>
            <a:ext cx="2435115" cy="9775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393A3EE3-84A3-4902-8A4D-8EC4891B6551}"/>
              </a:ext>
            </a:extLst>
          </p:cNvPr>
          <p:cNvGrpSpPr/>
          <p:nvPr/>
        </p:nvGrpSpPr>
        <p:grpSpPr>
          <a:xfrm>
            <a:off x="5463898" y="4117205"/>
            <a:ext cx="1008112" cy="633001"/>
            <a:chOff x="8508268" y="3933056"/>
            <a:chExt cx="1008112" cy="633001"/>
          </a:xfrm>
        </p:grpSpPr>
        <p:pic>
          <p:nvPicPr>
            <p:cNvPr id="28" name="图片 27">
              <a:extLst>
                <a:ext uri="{FF2B5EF4-FFF2-40B4-BE49-F238E27FC236}">
                  <a16:creationId xmlns="" xmlns:a16="http://schemas.microsoft.com/office/drawing/2014/main" id="{67C950FE-ADFC-4D2F-8A8A-5175539FB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268" y="3933056"/>
              <a:ext cx="1008112" cy="633001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="" xmlns:a16="http://schemas.microsoft.com/office/drawing/2014/main" id="{44B50A1F-28B7-4040-9B0B-5D18D62F76FE}"/>
                </a:ext>
              </a:extLst>
            </p:cNvPr>
            <p:cNvSpPr txBox="1"/>
            <p:nvPr/>
          </p:nvSpPr>
          <p:spPr bwMode="auto">
            <a:xfrm>
              <a:off x="8616280" y="4097687"/>
              <a:ext cx="882640" cy="3041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400">
                  <a:latin typeface="Huawei Sans" panose="020C0503030203020204" pitchFamily="34" charset="0"/>
                </a:rPr>
                <a:t>Сеть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6BAAC384-9D73-4F6C-BAEC-93C55F9E93E2}"/>
              </a:ext>
            </a:extLst>
          </p:cNvPr>
          <p:cNvGrpSpPr/>
          <p:nvPr/>
        </p:nvGrpSpPr>
        <p:grpSpPr>
          <a:xfrm>
            <a:off x="5640003" y="3817486"/>
            <a:ext cx="612068" cy="301651"/>
            <a:chOff x="5762452" y="3789834"/>
            <a:chExt cx="612068" cy="396044"/>
          </a:xfrm>
        </p:grpSpPr>
        <p:sp>
          <p:nvSpPr>
            <p:cNvPr id="26" name="箭头: 下 24">
              <a:extLst>
                <a:ext uri="{FF2B5EF4-FFF2-40B4-BE49-F238E27FC236}">
                  <a16:creationId xmlns="" xmlns:a16="http://schemas.microsoft.com/office/drawing/2014/main" id="{E1D76A44-4712-4A52-B845-9A5CC97311F6}"/>
                </a:ext>
              </a:extLst>
            </p:cNvPr>
            <p:cNvSpPr/>
            <p:nvPr/>
          </p:nvSpPr>
          <p:spPr bwMode="auto">
            <a:xfrm>
              <a:off x="5762452" y="3825838"/>
              <a:ext cx="216024" cy="360040"/>
            </a:xfrm>
            <a:prstGeom prst="downArrow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</a:endParaRPr>
            </a:p>
          </p:txBody>
        </p:sp>
        <p:sp>
          <p:nvSpPr>
            <p:cNvPr id="27" name="箭头: 上 25">
              <a:extLst>
                <a:ext uri="{FF2B5EF4-FFF2-40B4-BE49-F238E27FC236}">
                  <a16:creationId xmlns="" xmlns:a16="http://schemas.microsoft.com/office/drawing/2014/main" id="{F26C38D1-D34C-4C14-992B-3C1BCF94EE49}"/>
                </a:ext>
              </a:extLst>
            </p:cNvPr>
            <p:cNvSpPr/>
            <p:nvPr/>
          </p:nvSpPr>
          <p:spPr bwMode="auto">
            <a:xfrm>
              <a:off x="6158496" y="3789834"/>
              <a:ext cx="216024" cy="360040"/>
            </a:xfrm>
            <a:prstGeom prst="upArrow">
              <a:avLst/>
            </a:prstGeom>
            <a:solidFill>
              <a:srgbClr val="EC7061"/>
            </a:solidFill>
            <a:ln w="9525" cap="flat" cmpd="sng" algn="ctr">
              <a:solidFill>
                <a:srgbClr val="EC706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t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uawei Sans" panose="020C0503030203020204" pitchFamily="34" charset="0"/>
              </a:endParaRPr>
            </a:p>
          </p:txBody>
        </p:sp>
      </p:grpSp>
      <p:sp>
        <p:nvSpPr>
          <p:cNvPr id="24" name="矩形: 圆角 27">
            <a:extLst>
              <a:ext uri="{FF2B5EF4-FFF2-40B4-BE49-F238E27FC236}">
                <a16:creationId xmlns="" xmlns:a16="http://schemas.microsoft.com/office/drawing/2014/main" id="{2ED1B6ED-B5C0-48B4-8B67-35A3D99FB448}"/>
              </a:ext>
            </a:extLst>
          </p:cNvPr>
          <p:cNvSpPr/>
          <p:nvPr/>
        </p:nvSpPr>
        <p:spPr bwMode="auto">
          <a:xfrm>
            <a:off x="5225957" y="3480647"/>
            <a:ext cx="1620180" cy="324036"/>
          </a:xfrm>
          <a:prstGeom prst="round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ts val="2200"/>
              </a:lnSpc>
            </a:pP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Клиент NETCONF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6622085" y="3846209"/>
            <a:ext cx="2026989" cy="734990"/>
            <a:chOff x="7664248" y="3768438"/>
            <a:chExt cx="1559122" cy="607430"/>
          </a:xfrm>
        </p:grpSpPr>
        <p:sp>
          <p:nvSpPr>
            <p:cNvPr id="40" name="任意多边形 39"/>
            <p:cNvSpPr/>
            <p:nvPr/>
          </p:nvSpPr>
          <p:spPr>
            <a:xfrm>
              <a:off x="7712575" y="3841574"/>
              <a:ext cx="1459564" cy="461159"/>
            </a:xfrm>
            <a:custGeom>
              <a:avLst/>
              <a:gdLst>
                <a:gd name="connsiteX0" fmla="*/ 0 w 1320800"/>
                <a:gd name="connsiteY0" fmla="*/ 0 h 377048"/>
                <a:gd name="connsiteX1" fmla="*/ 1320800 w 1320800"/>
                <a:gd name="connsiteY1" fmla="*/ 0 h 377048"/>
                <a:gd name="connsiteX2" fmla="*/ 1320800 w 1320800"/>
                <a:gd name="connsiteY2" fmla="*/ 377048 h 377048"/>
                <a:gd name="connsiteX3" fmla="*/ 0 w 1320800"/>
                <a:gd name="connsiteY3" fmla="*/ 377048 h 37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800" h="377048">
                  <a:moveTo>
                    <a:pt x="0" y="0"/>
                  </a:moveTo>
                  <a:lnTo>
                    <a:pt x="1320800" y="0"/>
                  </a:lnTo>
                  <a:lnTo>
                    <a:pt x="1320800" y="377048"/>
                  </a:lnTo>
                  <a:lnTo>
                    <a:pt x="0" y="377048"/>
                  </a:lnTo>
                  <a:close/>
                </a:path>
              </a:pathLst>
            </a:custGeom>
            <a:solidFill>
              <a:srgbClr val="F2FBFE"/>
            </a:solidFill>
            <a:ln w="12700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kern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DEA6771D-E4B2-45D2-A576-238A3B4842A4}"/>
                </a:ext>
              </a:extLst>
            </p:cNvPr>
            <p:cNvSpPr txBox="1"/>
            <p:nvPr/>
          </p:nvSpPr>
          <p:spPr bwMode="auto">
            <a:xfrm>
              <a:off x="7664248" y="3768438"/>
              <a:ext cx="1559122" cy="6074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87802" tIns="43901" rIns="87802" bIns="4390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400" b="1" dirty="0">
                  <a:latin typeface="Huawei Sans" panose="020C0503030203020204" pitchFamily="34" charset="0"/>
                </a:rPr>
                <a:t>Обмен сообщениями NETCONF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75DB4D2E-0296-40B4-BECE-CD8689E1E15D}"/>
              </a:ext>
            </a:extLst>
          </p:cNvPr>
          <p:cNvSpPr txBox="1"/>
          <p:nvPr/>
        </p:nvSpPr>
        <p:spPr>
          <a:xfrm>
            <a:off x="1006257" y="2918959"/>
            <a:ext cx="2742540" cy="2062103"/>
          </a:xfrm>
          <a:prstGeom prst="rect">
            <a:avLst/>
          </a:pr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60000"/>
              </a:lnSpc>
            </a:pPr>
            <a:r>
              <a:rPr lang="ru-RU" sz="1600">
                <a:latin typeface="Huawei Sans" panose="020C0503030203020204" pitchFamily="34" charset="0"/>
              </a:rPr>
              <a:t>Три объекта NETCONF:</a:t>
            </a:r>
          </a:p>
          <a:p>
            <a:pPr marL="285750" indent="-285750">
              <a:lnSpc>
                <a:spcPct val="160000"/>
              </a:lnSpc>
              <a:buFont typeface="Huawei Sans" panose="020C0503030203020204" pitchFamily="34" charset="0"/>
              <a:buChar char="▫"/>
            </a:pPr>
            <a:r>
              <a:rPr lang="ru-RU" sz="1600">
                <a:latin typeface="Huawei Sans" panose="020C0503030203020204" pitchFamily="34" charset="0"/>
              </a:rPr>
              <a:t>Клиент NETCONF</a:t>
            </a:r>
          </a:p>
          <a:p>
            <a:pPr marL="285750" indent="-285750">
              <a:lnSpc>
                <a:spcPct val="160000"/>
              </a:lnSpc>
              <a:buFont typeface="Huawei Sans" panose="020C0503030203020204" pitchFamily="34" charset="0"/>
              <a:buChar char="▫"/>
            </a:pPr>
            <a:r>
              <a:rPr lang="ru-RU" sz="1600">
                <a:latin typeface="Huawei Sans" panose="020C0503030203020204" pitchFamily="34" charset="0"/>
              </a:rPr>
              <a:t>Сервер NETCONF</a:t>
            </a:r>
          </a:p>
          <a:p>
            <a:pPr marL="285750" indent="-285750">
              <a:lnSpc>
                <a:spcPct val="160000"/>
              </a:lnSpc>
              <a:buFont typeface="Huawei Sans" panose="020C0503030203020204" pitchFamily="34" charset="0"/>
              <a:buChar char="▫"/>
            </a:pPr>
            <a:r>
              <a:rPr lang="ru-RU" sz="1600">
                <a:latin typeface="Huawei Sans" panose="020C0503030203020204" pitchFamily="34" charset="0"/>
              </a:rPr>
              <a:t>Сообщение NETCONF</a:t>
            </a:r>
          </a:p>
        </p:txBody>
      </p:sp>
      <p:sp>
        <p:nvSpPr>
          <p:cNvPr id="42" name="圆角矩形标注 41"/>
          <p:cNvSpPr/>
          <p:nvPr/>
        </p:nvSpPr>
        <p:spPr bwMode="auto">
          <a:xfrm>
            <a:off x="8582469" y="2311401"/>
            <a:ext cx="2531008" cy="1623302"/>
          </a:xfrm>
          <a:prstGeom prst="wedgeRoundRectCallout">
            <a:avLst>
              <a:gd name="adj1" fmla="val -58277"/>
              <a:gd name="adj2" fmla="val 56718"/>
              <a:gd name="adj3" fmla="val 16667"/>
            </a:avLst>
          </a:prstGeom>
          <a:solidFill>
            <a:srgbClr val="00B0F0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Huawei Sans" panose="020C0503030203020204" pitchFamily="34" charset="0"/>
              </a:rPr>
              <a:t>NETCONF требует, чтобы сообщения, которыми обмениваются клиент и сервер, были закодированы с использованием XML.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22" y="2725693"/>
            <a:ext cx="1117815" cy="6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8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Постоянное расширение сети и рост числа сетевых устройств являются серьезной проблемой для эффективного управления сетями и </a:t>
            </a:r>
            <a:r>
              <a:rPr lang="ru-RU" dirty="0" smtClean="0"/>
              <a:t>предоставления высококачественных услуг. </a:t>
            </a:r>
            <a:endParaRPr lang="ru-RU" dirty="0"/>
          </a:p>
          <a:p>
            <a:r>
              <a:rPr lang="ru-RU" dirty="0"/>
              <a:t>Существует множество методов управления, эксплуатации и техобслуживания сети. В данном курсе описываются наиболее распространенные из них.</a:t>
            </a:r>
          </a:p>
        </p:txBody>
      </p:sp>
    </p:spTree>
    <p:extLst>
      <p:ext uri="{BB962C8B-B14F-4D97-AF65-F5344CB8AC3E}">
        <p14:creationId xmlns:p14="http://schemas.microsoft.com/office/powerpoint/2010/main" val="236851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Преимущества NETCONF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03041"/>
              </p:ext>
            </p:extLst>
          </p:nvPr>
        </p:nvGraphicFramePr>
        <p:xfrm>
          <a:off x="420915" y="1315467"/>
          <a:ext cx="11364685" cy="4877744"/>
        </p:xfrm>
        <a:graphic>
          <a:graphicData uri="http://schemas.openxmlformats.org/drawingml/2006/table">
            <a:tbl>
              <a:tblPr/>
              <a:tblGrid>
                <a:gridCol w="1833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255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1387"/>
                <a:gridCol w="1674165"/>
              </a:tblGrid>
              <a:tr h="590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Функции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NETCONF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SNMP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Huawei Sans" panose="020C0503030203020204" pitchFamily="34" charset="0"/>
                        </a:rPr>
                        <a:t>CLI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7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Тип интерфейса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Интерфейс </a:t>
                      </a:r>
                      <a:r>
                        <a:rPr lang="ru-RU" sz="1200" dirty="0" smtClean="0">
                          <a:latin typeface="Huawei Sans" panose="020C0503030203020204" pitchFamily="34" charset="0"/>
                        </a:rPr>
                        <a:t>машина-машина. </a:t>
                      </a:r>
                      <a:r>
                        <a:rPr lang="ru-RU" sz="1200" dirty="0">
                          <a:latin typeface="Huawei Sans" panose="020C0503030203020204" pitchFamily="34" charset="0"/>
                        </a:rPr>
                        <a:t>Определение интерфейса является полным и стандартным. Интерфейс прост в управлении и использовании.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Интерфейс машина-машина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Интерфейс человек-машина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87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Эффективность работы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Высокая: </a:t>
                      </a:r>
                      <a:r>
                        <a:rPr lang="ru-RU" sz="1200" dirty="0" smtClean="0">
                          <a:latin typeface="Huawei Sans" panose="020C0503030203020204" pitchFamily="34" charset="0"/>
                        </a:rPr>
                        <a:t>поддерживается </a:t>
                      </a:r>
                      <a:r>
                        <a:rPr lang="ru-RU" sz="1200" dirty="0">
                          <a:latin typeface="Huawei Sans" panose="020C0503030203020204" pitchFamily="34" charset="0"/>
                        </a:rPr>
                        <a:t>объектно-ориентированное моделирование. Для операций с объектом требуется только одно взаимодействие. Поддерживаются такие операции, как фильтрация и пакетная обработка.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Средняя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Низкая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77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Масштабируемость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Возможности протокола собственной разработки могут быть расширены.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Низкая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Средняя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8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Транзакция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Поддерживает механизмы обработки транзакций, такие как пробный запуск, откат при ошибках и откат конфигурации.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Не поддерживается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Поддерживается частично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76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Безопасная передача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Несколько протоколов безопасности: SSH, TLS, BEEP/TLS и SOAP/HTTP/TLS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Только SNMPv3 поддерживает безопасную передачу.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SSH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A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0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pPr fontAlgn="auto"/>
            <a:r>
              <a:rPr lang="ru-RU">
                <a:latin typeface="Huawei Sans" panose="020C0503030203020204" pitchFamily="34" charset="0"/>
              </a:rPr>
              <a:t>Типовые операции NETCONF</a:t>
            </a:r>
          </a:p>
        </p:txBody>
      </p:sp>
      <p:pic>
        <p:nvPicPr>
          <p:cNvPr id="14" name="图片 13" descr="接入交换机.png">
            <a:extLst>
              <a:ext uri="{FF2B5EF4-FFF2-40B4-BE49-F238E27FC236}">
                <a16:creationId xmlns="" xmlns:a16="http://schemas.microsoft.com/office/drawing/2014/main" id="{49235A04-8CF7-4862-861C-7B174330C2F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2310" y="1541775"/>
            <a:ext cx="540000" cy="441818"/>
          </a:xfrm>
          <a:prstGeom prst="rect">
            <a:avLst/>
          </a:prstGeom>
        </p:spPr>
      </p:pic>
      <p:sp>
        <p:nvSpPr>
          <p:cNvPr id="57" name="内容占位符 2"/>
          <p:cNvSpPr txBox="1">
            <a:spLocks/>
          </p:cNvSpPr>
          <p:nvPr/>
        </p:nvSpPr>
        <p:spPr>
          <a:xfrm>
            <a:off x="795636" y="2709108"/>
            <a:ext cx="6304412" cy="3674453"/>
          </a:xfrm>
          <a:prstGeom prst="rect">
            <a:avLst/>
          </a:prstGeom>
          <a:solidFill>
            <a:srgbClr val="F2FBFE"/>
          </a:solidFill>
          <a:ln w="9525">
            <a:solidFill>
              <a:srgbClr val="99DFF9"/>
            </a:solidFill>
          </a:ln>
        </p:spPr>
        <p:txBody>
          <a:bodyPr wrap="square"/>
          <a:lstStyle>
            <a:lvl1pPr marL="342877" indent="-34287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Char char="•"/>
              <a:defRPr sz="2400" b="1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01" indent="-2857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›"/>
              <a:defRPr sz="2000">
                <a:solidFill>
                  <a:schemeClr val="tx1"/>
                </a:solidFill>
                <a:latin typeface="Arial"/>
                <a:ea typeface="+mn-ea"/>
              </a:defRPr>
            </a:lvl2pPr>
            <a:lvl3pPr marL="1142923" indent="-228584" algn="l" rtl="0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  <a:defRPr>
                <a:solidFill>
                  <a:schemeClr val="tx1"/>
                </a:solidFill>
                <a:latin typeface="Arial"/>
                <a:ea typeface="+mn-ea"/>
              </a:defRPr>
            </a:lvl3pPr>
            <a:lvl4pPr marL="1600093" indent="-22858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/>
                <a:ea typeface="+mn-ea"/>
              </a:defRPr>
            </a:lvl4pPr>
            <a:lvl5pPr marL="2057263" indent="-22858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Arial"/>
                <a:ea typeface="+mn-ea"/>
              </a:defRPr>
            </a:lvl5pPr>
            <a:lvl6pPr marL="2514432" indent="-22858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Arial"/>
                <a:ea typeface="+mn-ea"/>
              </a:defRPr>
            </a:lvl6pPr>
            <a:lvl7pPr marL="2971602" indent="-22858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Arial"/>
                <a:ea typeface="+mn-ea"/>
              </a:defRPr>
            </a:lvl7pPr>
            <a:lvl8pPr marL="3428771" indent="-22858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Arial"/>
                <a:ea typeface="+mn-ea"/>
              </a:defRPr>
            </a:lvl8pPr>
            <a:lvl9pPr marL="3885941" indent="-228584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>
                <a:solidFill>
                  <a:schemeClr val="tx1"/>
                </a:solidFill>
                <a:latin typeface="Arial"/>
                <a:ea typeface="+mn-ea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&lt;?xml version="1.0" encoding="UTF-8"?&gt;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&lt;rpc xmlns="urn:ietf:params:xml:ns:netconf:base:1.0" message-id= "101"&gt;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  &lt;edit-config&gt;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    &lt;target&gt;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      &lt;running/&gt;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    &lt;/target&gt;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    &lt;config&gt;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	</a:t>
            </a:r>
            <a:r>
              <a:rPr lang="ru-RU" sz="1800" b="0">
                <a:solidFill>
                  <a:srgbClr val="EC7061"/>
                </a:solidFill>
                <a:latin typeface="Huawei Sans" panose="020C0503030203020204" pitchFamily="34" charset="0"/>
              </a:rPr>
              <a:t>Содержание конфигурации в формате XML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    &lt;/config&gt;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  &lt;/edit-config&gt; 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ru-RU" sz="1600" b="0">
                <a:latin typeface="Huawei Sans" panose="020C0503030203020204" pitchFamily="34" charset="0"/>
              </a:rPr>
              <a:t>&lt;/rpc&gt;</a:t>
            </a:r>
          </a:p>
        </p:txBody>
      </p:sp>
      <p:sp>
        <p:nvSpPr>
          <p:cNvPr id="64" name="Right Arrow 157"/>
          <p:cNvSpPr/>
          <p:nvPr/>
        </p:nvSpPr>
        <p:spPr>
          <a:xfrm>
            <a:off x="1594177" y="2314769"/>
            <a:ext cx="3771900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accent1">
                  <a:lumMod val="5000"/>
                  <a:lumOff val="95000"/>
                  <a:alpha val="0"/>
                </a:schemeClr>
              </a:gs>
              <a:gs pos="81000">
                <a:srgbClr val="99DFF9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65" name="直接箭头连接符 64">
            <a:extLst>
              <a:ext uri="{FF2B5EF4-FFF2-40B4-BE49-F238E27FC236}">
                <a16:creationId xmlns="" xmlns:a16="http://schemas.microsoft.com/office/drawing/2014/main" id="{7556BEAA-F6AC-4A68-B0F4-0DE64087E5D2}"/>
              </a:ext>
            </a:extLst>
          </p:cNvPr>
          <p:cNvCxnSpPr/>
          <p:nvPr/>
        </p:nvCxnSpPr>
        <p:spPr>
          <a:xfrm>
            <a:off x="2305976" y="3748282"/>
            <a:ext cx="1530366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/>
          <p:cNvSpPr/>
          <p:nvPr/>
        </p:nvSpPr>
        <p:spPr>
          <a:xfrm>
            <a:off x="4021416" y="3489185"/>
            <a:ext cx="2300253" cy="654739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 cmpd="sng" algn="ctr">
            <a:solidFill>
              <a:srgbClr val="1AABE2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solidFill>
                  <a:srgbClr val="1D1D1A"/>
                </a:solidFill>
                <a:latin typeface="Huawei Sans" panose="020C0503030203020204" pitchFamily="34" charset="0"/>
              </a:rPr>
              <a:t>Эта операция позволяет изменить конфигурацию.</a:t>
            </a:r>
          </a:p>
        </p:txBody>
      </p:sp>
      <p:sp>
        <p:nvSpPr>
          <p:cNvPr id="74" name="内容占位符 2"/>
          <p:cNvSpPr txBox="1">
            <a:spLocks/>
          </p:cNvSpPr>
          <p:nvPr/>
        </p:nvSpPr>
        <p:spPr>
          <a:xfrm>
            <a:off x="5908932" y="4565699"/>
            <a:ext cx="5646575" cy="1525288"/>
          </a:xfrm>
          <a:prstGeom prst="rect">
            <a:avLst/>
          </a:prstGeom>
          <a:solidFill>
            <a:srgbClr val="FFFFCC"/>
          </a:solidFill>
          <a:ln w="9525">
            <a:solidFill>
              <a:srgbClr val="FFD17D"/>
            </a:solidFill>
          </a:ln>
        </p:spPr>
        <p:txBody>
          <a:bodyPr wrap="square"/>
          <a:lstStyle>
            <a:defPPr>
              <a:defRPr lang="en-US"/>
            </a:defPPr>
            <a:lvl1pPr marL="342877" indent="-342877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Tx/>
              <a:buNone/>
              <a:defRPr sz="1600" b="0" kern="0"/>
            </a:lvl1pPr>
            <a:lvl2pPr marL="742901" indent="-28573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›"/>
              <a:defRPr sz="2000"/>
            </a:lvl2pPr>
            <a:lvl3pPr marL="1142923" indent="-228584" eaLnBrk="0" fontAlgn="base" hangingPunct="0">
              <a:spcBef>
                <a:spcPct val="20000"/>
              </a:spcBef>
              <a:spcAft>
                <a:spcPct val="0"/>
              </a:spcAft>
              <a:buFont typeface="FrutigerNext LT Medium" pitchFamily="34" charset="0"/>
              <a:buChar char="»"/>
            </a:lvl3pPr>
            <a:lvl4pPr marL="1600093" indent="-228584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/>
            </a:lvl4pPr>
            <a:lvl5pPr marL="2057263" indent="-228584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/>
            </a:lvl5pPr>
            <a:lvl6pPr marL="2514432" indent="-228584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/>
            </a:lvl6pPr>
            <a:lvl7pPr marL="2971602" indent="-228584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/>
            </a:lvl7pPr>
            <a:lvl8pPr marL="3428771" indent="-228584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/>
            </a:lvl8pPr>
            <a:lvl9pPr marL="3885941" indent="-228584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~"/>
              <a:defRPr sz="1600"/>
            </a:lvl9pPr>
          </a:lstStyle>
          <a:p>
            <a:r>
              <a:rPr lang="ru-RU">
                <a:latin typeface="Huawei Sans" panose="020C0503030203020204" pitchFamily="34" charset="0"/>
              </a:rPr>
              <a:t>&lt;?xml version="1.0" encoding="UTF-8"?&gt; </a:t>
            </a:r>
          </a:p>
          <a:p>
            <a:r>
              <a:rPr lang="ru-RU">
                <a:latin typeface="Huawei Sans" panose="020C0503030203020204" pitchFamily="34" charset="0"/>
              </a:rPr>
              <a:t>&lt;rpc-reply message-id="101" xmlns="urn:ietf:params:xml:ns:netconf:base:1.0"&gt; </a:t>
            </a:r>
          </a:p>
          <a:p>
            <a:r>
              <a:rPr lang="ru-RU">
                <a:latin typeface="Huawei Sans" panose="020C0503030203020204" pitchFamily="34" charset="0"/>
              </a:rPr>
              <a:t>  &lt;ok/&gt; </a:t>
            </a:r>
          </a:p>
          <a:p>
            <a:r>
              <a:rPr lang="ru-RU">
                <a:latin typeface="Huawei Sans" panose="020C0503030203020204" pitchFamily="34" charset="0"/>
              </a:rPr>
              <a:t>&lt;/rpc-reply&gt;</a:t>
            </a:r>
          </a:p>
        </p:txBody>
      </p:sp>
      <p:sp>
        <p:nvSpPr>
          <p:cNvPr id="81" name="Right Arrow 157"/>
          <p:cNvSpPr/>
          <p:nvPr/>
        </p:nvSpPr>
        <p:spPr>
          <a:xfrm flipH="1">
            <a:off x="6508057" y="4143925"/>
            <a:ext cx="3771900" cy="356242"/>
          </a:xfrm>
          <a:prstGeom prst="rightArrow">
            <a:avLst>
              <a:gd name="adj1" fmla="val 40000"/>
              <a:gd name="adj2" fmla="val 50000"/>
            </a:avLst>
          </a:prstGeom>
          <a:gradFill flip="none" rotWithShape="1">
            <a:gsLst>
              <a:gs pos="15000">
                <a:schemeClr val="bg1"/>
              </a:gs>
              <a:gs pos="81000">
                <a:srgbClr val="FFFFCC"/>
              </a:gs>
            </a:gsLst>
            <a:lin ang="0" scaled="1"/>
            <a:tileRect/>
          </a:gradFill>
          <a:ln w="15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FD17D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94083" y="2051205"/>
            <a:ext cx="89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RPC</a:t>
            </a:r>
          </a:p>
        </p:txBody>
      </p:sp>
      <p:cxnSp>
        <p:nvCxnSpPr>
          <p:cNvPr id="32" name="直接连接符 31"/>
          <p:cNvCxnSpPr>
            <a:endCxn id="14" idx="1"/>
          </p:cNvCxnSpPr>
          <p:nvPr/>
        </p:nvCxnSpPr>
        <p:spPr>
          <a:xfrm>
            <a:off x="2486526" y="1758516"/>
            <a:ext cx="6785784" cy="416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800862" y="1428559"/>
            <a:ext cx="238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Соединение SSH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8156028" y="3803600"/>
            <a:ext cx="156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RPC-</a:t>
            </a:r>
            <a:r>
              <a:rPr lang="ru-RU" dirty="0" err="1">
                <a:latin typeface="Huawei Sans" panose="020C0503030203020204" pitchFamily="34" charset="0"/>
              </a:rPr>
              <a:t>Reply</a:t>
            </a:r>
            <a:endParaRPr lang="ru-RU" dirty="0">
              <a:latin typeface="Huawei Sans" panose="020C0503030203020204" pitchFamily="34" charset="0"/>
            </a:endParaRPr>
          </a:p>
        </p:txBody>
      </p:sp>
      <p:cxnSp>
        <p:nvCxnSpPr>
          <p:cNvPr id="87" name="直接箭头连接符 86">
            <a:extLst>
              <a:ext uri="{FF2B5EF4-FFF2-40B4-BE49-F238E27FC236}">
                <a16:creationId xmlns="" xmlns:a16="http://schemas.microsoft.com/office/drawing/2014/main" id="{7556BEAA-F6AC-4A68-B0F4-0DE64087E5D2}"/>
              </a:ext>
            </a:extLst>
          </p:cNvPr>
          <p:cNvCxnSpPr/>
          <p:nvPr/>
        </p:nvCxnSpPr>
        <p:spPr>
          <a:xfrm>
            <a:off x="6792234" y="5566220"/>
            <a:ext cx="1530366" cy="0"/>
          </a:xfrm>
          <a:prstGeom prst="straightConnector1">
            <a:avLst/>
          </a:prstGeom>
          <a:ln w="25400">
            <a:solidFill>
              <a:srgbClr val="FFD1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圆角矩形 87"/>
          <p:cNvSpPr/>
          <p:nvPr/>
        </p:nvSpPr>
        <p:spPr>
          <a:xfrm>
            <a:off x="8507675" y="5390662"/>
            <a:ext cx="2095848" cy="360000"/>
          </a:xfrm>
          <a:prstGeom prst="roundRect">
            <a:avLst>
              <a:gd name="adj" fmla="val 15000"/>
            </a:avLst>
          </a:prstGeom>
          <a:solidFill>
            <a:schemeClr val="bg1"/>
          </a:solidFill>
          <a:ln w="12700" cap="flat" cmpd="sng" algn="ctr">
            <a:solidFill>
              <a:srgbClr val="FFD17D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Изменено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515" y="1531941"/>
            <a:ext cx="1155441" cy="6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400" dirty="0"/>
              <a:t>YANG — язык моделирования данных, который стандартизирует содержание данных NETCONF.</a:t>
            </a:r>
          </a:p>
          <a:p>
            <a:r>
              <a:rPr lang="ru-RU" sz="1400" dirty="0"/>
              <a:t>Модель YANG определяет иерархическую структуру данных и может быть использована для операций на основе NETCONF. Объекты моделирования включают конфигурацию, данные статуса, удаленные вызовы процедур и уведомления. Это обеспечивает полное описание всех данных, которыми клиент и сервер NETCONF обмениваются друг с другом.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791191-941D-4A32-957A-EBFC36DF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Обзор языка YANG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909D5843-0B8C-4793-9509-7EF309CFB63C}"/>
              </a:ext>
            </a:extLst>
          </p:cNvPr>
          <p:cNvSpPr/>
          <p:nvPr/>
        </p:nvSpPr>
        <p:spPr>
          <a:xfrm>
            <a:off x="2919962" y="3441603"/>
            <a:ext cx="6357257" cy="611859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ts val="2200"/>
              </a:lnSpc>
            </a:pPr>
            <a:r>
              <a:rPr lang="ru-RU" sz="1600" dirty="0">
                <a:solidFill>
                  <a:schemeClr val="tx1"/>
                </a:solidFill>
                <a:latin typeface="Huawei Sans" panose="020C0503030203020204" pitchFamily="34" charset="0"/>
              </a:rPr>
              <a:t>Модель данных является абстракцией и выражением элементов данных.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09D5843-0B8C-4793-9509-7EF309CFB63C}"/>
              </a:ext>
            </a:extLst>
          </p:cNvPr>
          <p:cNvSpPr/>
          <p:nvPr/>
        </p:nvSpPr>
        <p:spPr>
          <a:xfrm>
            <a:off x="2351314" y="2849033"/>
            <a:ext cx="7387772" cy="562710"/>
          </a:xfrm>
          <a:prstGeom prst="rect">
            <a:avLst/>
          </a:prstGeom>
          <a:solidFill>
            <a:srgbClr val="FFFFCC"/>
          </a:solidFill>
          <a:ln w="12700">
            <a:solidFill>
              <a:srgbClr val="FFD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>
              <a:lnSpc>
                <a:spcPts val="2200"/>
              </a:lnSpc>
            </a:pPr>
            <a:r>
              <a:rPr lang="ru-RU" sz="1600" dirty="0">
                <a:solidFill>
                  <a:schemeClr val="tx1"/>
                </a:solidFill>
                <a:latin typeface="Huawei Sans" panose="020C0503030203020204" pitchFamily="34" charset="0"/>
              </a:rPr>
              <a:t>Модель — это абстракция и выражение </a:t>
            </a:r>
            <a:r>
              <a:rPr lang="ru-RU" sz="1600" dirty="0" smtClean="0">
                <a:solidFill>
                  <a:schemeClr val="tx1"/>
                </a:solidFill>
                <a:latin typeface="Huawei Sans" panose="020C0503030203020204" pitchFamily="34" charset="0"/>
              </a:rPr>
              <a:t>какого-либо предмета или явления.</a:t>
            </a:r>
            <a:endParaRPr lang="ru-RU" sz="1600" dirty="0">
              <a:solidFill>
                <a:schemeClr val="tx1"/>
              </a:solidFill>
              <a:latin typeface="Huawei Sans" panose="020C0503030203020204" pitchFamily="34" charset="0"/>
            </a:endParaRPr>
          </a:p>
        </p:txBody>
      </p:sp>
      <p:sp>
        <p:nvSpPr>
          <p:cNvPr id="8" name="adult-man-with-moustache_57083"/>
          <p:cNvSpPr>
            <a:spLocks noChangeAspect="1"/>
          </p:cNvSpPr>
          <p:nvPr/>
        </p:nvSpPr>
        <p:spPr bwMode="auto">
          <a:xfrm>
            <a:off x="3406344" y="4242677"/>
            <a:ext cx="1274717" cy="1666087"/>
          </a:xfrm>
          <a:custGeom>
            <a:avLst/>
            <a:gdLst>
              <a:gd name="connsiteX0" fmla="*/ 231454 w 464038"/>
              <a:gd name="connsiteY0" fmla="*/ 522255 h 606510"/>
              <a:gd name="connsiteX1" fmla="*/ 248813 w 464038"/>
              <a:gd name="connsiteY1" fmla="*/ 539544 h 606510"/>
              <a:gd name="connsiteX2" fmla="*/ 231454 w 464038"/>
              <a:gd name="connsiteY2" fmla="*/ 556833 h 606510"/>
              <a:gd name="connsiteX3" fmla="*/ 214095 w 464038"/>
              <a:gd name="connsiteY3" fmla="*/ 539544 h 606510"/>
              <a:gd name="connsiteX4" fmla="*/ 231454 w 464038"/>
              <a:gd name="connsiteY4" fmla="*/ 522255 h 606510"/>
              <a:gd name="connsiteX5" fmla="*/ 103999 w 464038"/>
              <a:gd name="connsiteY5" fmla="*/ 443759 h 606510"/>
              <a:gd name="connsiteX6" fmla="*/ 29674 w 464038"/>
              <a:gd name="connsiteY6" fmla="*/ 514504 h 606510"/>
              <a:gd name="connsiteX7" fmla="*/ 29674 w 464038"/>
              <a:gd name="connsiteY7" fmla="*/ 576782 h 606510"/>
              <a:gd name="connsiteX8" fmla="*/ 231642 w 464038"/>
              <a:gd name="connsiteY8" fmla="*/ 576782 h 606510"/>
              <a:gd name="connsiteX9" fmla="*/ 232019 w 464038"/>
              <a:gd name="connsiteY9" fmla="*/ 576782 h 606510"/>
              <a:gd name="connsiteX10" fmla="*/ 232396 w 464038"/>
              <a:gd name="connsiteY10" fmla="*/ 576782 h 606510"/>
              <a:gd name="connsiteX11" fmla="*/ 434270 w 464038"/>
              <a:gd name="connsiteY11" fmla="*/ 576782 h 606510"/>
              <a:gd name="connsiteX12" fmla="*/ 434270 w 464038"/>
              <a:gd name="connsiteY12" fmla="*/ 514504 h 606510"/>
              <a:gd name="connsiteX13" fmla="*/ 360039 w 464038"/>
              <a:gd name="connsiteY13" fmla="*/ 443759 h 606510"/>
              <a:gd name="connsiteX14" fmla="*/ 349866 w 464038"/>
              <a:gd name="connsiteY14" fmla="*/ 447804 h 606510"/>
              <a:gd name="connsiteX15" fmla="*/ 232773 w 464038"/>
              <a:gd name="connsiteY15" fmla="*/ 497100 h 606510"/>
              <a:gd name="connsiteX16" fmla="*/ 232584 w 464038"/>
              <a:gd name="connsiteY16" fmla="*/ 497100 h 606510"/>
              <a:gd name="connsiteX17" fmla="*/ 232396 w 464038"/>
              <a:gd name="connsiteY17" fmla="*/ 497100 h 606510"/>
              <a:gd name="connsiteX18" fmla="*/ 232019 w 464038"/>
              <a:gd name="connsiteY18" fmla="*/ 497100 h 606510"/>
              <a:gd name="connsiteX19" fmla="*/ 231642 w 464038"/>
              <a:gd name="connsiteY19" fmla="*/ 497100 h 606510"/>
              <a:gd name="connsiteX20" fmla="*/ 231454 w 464038"/>
              <a:gd name="connsiteY20" fmla="*/ 497100 h 606510"/>
              <a:gd name="connsiteX21" fmla="*/ 231171 w 464038"/>
              <a:gd name="connsiteY21" fmla="*/ 497100 h 606510"/>
              <a:gd name="connsiteX22" fmla="*/ 114173 w 464038"/>
              <a:gd name="connsiteY22" fmla="*/ 447804 h 606510"/>
              <a:gd name="connsiteX23" fmla="*/ 103999 w 464038"/>
              <a:gd name="connsiteY23" fmla="*/ 443759 h 606510"/>
              <a:gd name="connsiteX24" fmla="*/ 112100 w 464038"/>
              <a:gd name="connsiteY24" fmla="*/ 413090 h 606510"/>
              <a:gd name="connsiteX25" fmla="*/ 116999 w 464038"/>
              <a:gd name="connsiteY25" fmla="*/ 413184 h 606510"/>
              <a:gd name="connsiteX26" fmla="*/ 117187 w 464038"/>
              <a:gd name="connsiteY26" fmla="*/ 413184 h 606510"/>
              <a:gd name="connsiteX27" fmla="*/ 117564 w 464038"/>
              <a:gd name="connsiteY27" fmla="*/ 413184 h 606510"/>
              <a:gd name="connsiteX28" fmla="*/ 118129 w 464038"/>
              <a:gd name="connsiteY28" fmla="*/ 413184 h 606510"/>
              <a:gd name="connsiteX29" fmla="*/ 118223 w 464038"/>
              <a:gd name="connsiteY29" fmla="*/ 413184 h 606510"/>
              <a:gd name="connsiteX30" fmla="*/ 132731 w 464038"/>
              <a:gd name="connsiteY30" fmla="*/ 422309 h 606510"/>
              <a:gd name="connsiteX31" fmla="*/ 231454 w 464038"/>
              <a:gd name="connsiteY31" fmla="*/ 467372 h 606510"/>
              <a:gd name="connsiteX32" fmla="*/ 232019 w 464038"/>
              <a:gd name="connsiteY32" fmla="*/ 467372 h 606510"/>
              <a:gd name="connsiteX33" fmla="*/ 232584 w 464038"/>
              <a:gd name="connsiteY33" fmla="*/ 467372 h 606510"/>
              <a:gd name="connsiteX34" fmla="*/ 331308 w 464038"/>
              <a:gd name="connsiteY34" fmla="*/ 422309 h 606510"/>
              <a:gd name="connsiteX35" fmla="*/ 345815 w 464038"/>
              <a:gd name="connsiteY35" fmla="*/ 413184 h 606510"/>
              <a:gd name="connsiteX36" fmla="*/ 346380 w 464038"/>
              <a:gd name="connsiteY36" fmla="*/ 413184 h 606510"/>
              <a:gd name="connsiteX37" fmla="*/ 346757 w 464038"/>
              <a:gd name="connsiteY37" fmla="*/ 413184 h 606510"/>
              <a:gd name="connsiteX38" fmla="*/ 347040 w 464038"/>
              <a:gd name="connsiteY38" fmla="*/ 413184 h 606510"/>
              <a:gd name="connsiteX39" fmla="*/ 351938 w 464038"/>
              <a:gd name="connsiteY39" fmla="*/ 413090 h 606510"/>
              <a:gd name="connsiteX40" fmla="*/ 464038 w 464038"/>
              <a:gd name="connsiteY40" fmla="*/ 514504 h 606510"/>
              <a:gd name="connsiteX41" fmla="*/ 464038 w 464038"/>
              <a:gd name="connsiteY41" fmla="*/ 606510 h 606510"/>
              <a:gd name="connsiteX42" fmla="*/ 232773 w 464038"/>
              <a:gd name="connsiteY42" fmla="*/ 606510 h 606510"/>
              <a:gd name="connsiteX43" fmla="*/ 232019 w 464038"/>
              <a:gd name="connsiteY43" fmla="*/ 606510 h 606510"/>
              <a:gd name="connsiteX44" fmla="*/ 231171 w 464038"/>
              <a:gd name="connsiteY44" fmla="*/ 606510 h 606510"/>
              <a:gd name="connsiteX45" fmla="*/ 0 w 464038"/>
              <a:gd name="connsiteY45" fmla="*/ 606510 h 606510"/>
              <a:gd name="connsiteX46" fmla="*/ 0 w 464038"/>
              <a:gd name="connsiteY46" fmla="*/ 514504 h 606510"/>
              <a:gd name="connsiteX47" fmla="*/ 112100 w 464038"/>
              <a:gd name="connsiteY47" fmla="*/ 413090 h 606510"/>
              <a:gd name="connsiteX48" fmla="*/ 230383 w 464038"/>
              <a:gd name="connsiteY48" fmla="*/ 287342 h 606510"/>
              <a:gd name="connsiteX49" fmla="*/ 230477 w 464038"/>
              <a:gd name="connsiteY49" fmla="*/ 287342 h 606510"/>
              <a:gd name="connsiteX50" fmla="*/ 230571 w 464038"/>
              <a:gd name="connsiteY50" fmla="*/ 287342 h 606510"/>
              <a:gd name="connsiteX51" fmla="*/ 231419 w 464038"/>
              <a:gd name="connsiteY51" fmla="*/ 287342 h 606510"/>
              <a:gd name="connsiteX52" fmla="*/ 232267 w 464038"/>
              <a:gd name="connsiteY52" fmla="*/ 287342 h 606510"/>
              <a:gd name="connsiteX53" fmla="*/ 232361 w 464038"/>
              <a:gd name="connsiteY53" fmla="*/ 287342 h 606510"/>
              <a:gd name="connsiteX54" fmla="*/ 232455 w 464038"/>
              <a:gd name="connsiteY54" fmla="*/ 287342 h 606510"/>
              <a:gd name="connsiteX55" fmla="*/ 313471 w 464038"/>
              <a:gd name="connsiteY55" fmla="*/ 312290 h 606510"/>
              <a:gd name="connsiteX56" fmla="*/ 317050 w 464038"/>
              <a:gd name="connsiteY56" fmla="*/ 318974 h 606510"/>
              <a:gd name="connsiteX57" fmla="*/ 309043 w 464038"/>
              <a:gd name="connsiteY57" fmla="*/ 326976 h 606510"/>
              <a:gd name="connsiteX58" fmla="*/ 308855 w 464038"/>
              <a:gd name="connsiteY58" fmla="*/ 326976 h 606510"/>
              <a:gd name="connsiteX59" fmla="*/ 232361 w 464038"/>
              <a:gd name="connsiteY59" fmla="*/ 322175 h 606510"/>
              <a:gd name="connsiteX60" fmla="*/ 231419 w 464038"/>
              <a:gd name="connsiteY60" fmla="*/ 322175 h 606510"/>
              <a:gd name="connsiteX61" fmla="*/ 230477 w 464038"/>
              <a:gd name="connsiteY61" fmla="*/ 322175 h 606510"/>
              <a:gd name="connsiteX62" fmla="*/ 153984 w 464038"/>
              <a:gd name="connsiteY62" fmla="*/ 326976 h 606510"/>
              <a:gd name="connsiteX63" fmla="*/ 153796 w 464038"/>
              <a:gd name="connsiteY63" fmla="*/ 326976 h 606510"/>
              <a:gd name="connsiteX64" fmla="*/ 145788 w 464038"/>
              <a:gd name="connsiteY64" fmla="*/ 318974 h 606510"/>
              <a:gd name="connsiteX65" fmla="*/ 149368 w 464038"/>
              <a:gd name="connsiteY65" fmla="*/ 312290 h 606510"/>
              <a:gd name="connsiteX66" fmla="*/ 230383 w 464038"/>
              <a:gd name="connsiteY66" fmla="*/ 287342 h 606510"/>
              <a:gd name="connsiteX67" fmla="*/ 293148 w 464038"/>
              <a:gd name="connsiteY67" fmla="*/ 219442 h 606510"/>
              <a:gd name="connsiteX68" fmla="*/ 277800 w 464038"/>
              <a:gd name="connsiteY68" fmla="*/ 234690 h 606510"/>
              <a:gd name="connsiteX69" fmla="*/ 293148 w 464038"/>
              <a:gd name="connsiteY69" fmla="*/ 250033 h 606510"/>
              <a:gd name="connsiteX70" fmla="*/ 308496 w 464038"/>
              <a:gd name="connsiteY70" fmla="*/ 234690 h 606510"/>
              <a:gd name="connsiteX71" fmla="*/ 293148 w 464038"/>
              <a:gd name="connsiteY71" fmla="*/ 219442 h 606510"/>
              <a:gd name="connsiteX72" fmla="*/ 169743 w 464038"/>
              <a:gd name="connsiteY72" fmla="*/ 219442 h 606510"/>
              <a:gd name="connsiteX73" fmla="*/ 154383 w 464038"/>
              <a:gd name="connsiteY73" fmla="*/ 234690 h 606510"/>
              <a:gd name="connsiteX74" fmla="*/ 169743 w 464038"/>
              <a:gd name="connsiteY74" fmla="*/ 250033 h 606510"/>
              <a:gd name="connsiteX75" fmla="*/ 185009 w 464038"/>
              <a:gd name="connsiteY75" fmla="*/ 234690 h 606510"/>
              <a:gd name="connsiteX76" fmla="*/ 169743 w 464038"/>
              <a:gd name="connsiteY76" fmla="*/ 219442 h 606510"/>
              <a:gd name="connsiteX77" fmla="*/ 299268 w 464038"/>
              <a:gd name="connsiteY77" fmla="*/ 201182 h 606510"/>
              <a:gd name="connsiteX78" fmla="*/ 329117 w 464038"/>
              <a:gd name="connsiteY78" fmla="*/ 231019 h 606510"/>
              <a:gd name="connsiteX79" fmla="*/ 299268 w 464038"/>
              <a:gd name="connsiteY79" fmla="*/ 260951 h 606510"/>
              <a:gd name="connsiteX80" fmla="*/ 269419 w 464038"/>
              <a:gd name="connsiteY80" fmla="*/ 231019 h 606510"/>
              <a:gd name="connsiteX81" fmla="*/ 299268 w 464038"/>
              <a:gd name="connsiteY81" fmla="*/ 201182 h 606510"/>
              <a:gd name="connsiteX82" fmla="*/ 163618 w 464038"/>
              <a:gd name="connsiteY82" fmla="*/ 201182 h 606510"/>
              <a:gd name="connsiteX83" fmla="*/ 193490 w 464038"/>
              <a:gd name="connsiteY83" fmla="*/ 231019 h 606510"/>
              <a:gd name="connsiteX84" fmla="*/ 163618 w 464038"/>
              <a:gd name="connsiteY84" fmla="*/ 260951 h 606510"/>
              <a:gd name="connsiteX85" fmla="*/ 133651 w 464038"/>
              <a:gd name="connsiteY85" fmla="*/ 231019 h 606510"/>
              <a:gd name="connsiteX86" fmla="*/ 163618 w 464038"/>
              <a:gd name="connsiteY86" fmla="*/ 201182 h 606510"/>
              <a:gd name="connsiteX87" fmla="*/ 168377 w 464038"/>
              <a:gd name="connsiteY87" fmla="*/ 109792 h 606510"/>
              <a:gd name="connsiteX88" fmla="*/ 157804 w 464038"/>
              <a:gd name="connsiteY88" fmla="*/ 114296 h 606510"/>
              <a:gd name="connsiteX89" fmla="*/ 59179 w 464038"/>
              <a:gd name="connsiteY89" fmla="*/ 179675 h 606510"/>
              <a:gd name="connsiteX90" fmla="*/ 52491 w 464038"/>
              <a:gd name="connsiteY90" fmla="*/ 181463 h 606510"/>
              <a:gd name="connsiteX91" fmla="*/ 27246 w 464038"/>
              <a:gd name="connsiteY91" fmla="*/ 226711 h 606510"/>
              <a:gd name="connsiteX92" fmla="*/ 58049 w 464038"/>
              <a:gd name="connsiteY92" fmla="*/ 267067 h 606510"/>
              <a:gd name="connsiteX93" fmla="*/ 59933 w 464038"/>
              <a:gd name="connsiteY93" fmla="*/ 266973 h 606510"/>
              <a:gd name="connsiteX94" fmla="*/ 69447 w 464038"/>
              <a:gd name="connsiteY94" fmla="*/ 266315 h 606510"/>
              <a:gd name="connsiteX95" fmla="*/ 73591 w 464038"/>
              <a:gd name="connsiteY95" fmla="*/ 274123 h 606510"/>
              <a:gd name="connsiteX96" fmla="*/ 232691 w 464038"/>
              <a:gd name="connsiteY96" fmla="*/ 379106 h 606510"/>
              <a:gd name="connsiteX97" fmla="*/ 391790 w 464038"/>
              <a:gd name="connsiteY97" fmla="*/ 274123 h 606510"/>
              <a:gd name="connsiteX98" fmla="*/ 395935 w 464038"/>
              <a:gd name="connsiteY98" fmla="*/ 266127 h 606510"/>
              <a:gd name="connsiteX99" fmla="*/ 404884 w 464038"/>
              <a:gd name="connsiteY99" fmla="*/ 266879 h 606510"/>
              <a:gd name="connsiteX100" fmla="*/ 407804 w 464038"/>
              <a:gd name="connsiteY100" fmla="*/ 267067 h 606510"/>
              <a:gd name="connsiteX101" fmla="*/ 435592 w 464038"/>
              <a:gd name="connsiteY101" fmla="*/ 226711 h 606510"/>
              <a:gd name="connsiteX102" fmla="*/ 412985 w 464038"/>
              <a:gd name="connsiteY102" fmla="*/ 181275 h 606510"/>
              <a:gd name="connsiteX103" fmla="*/ 411007 w 464038"/>
              <a:gd name="connsiteY103" fmla="*/ 180804 h 606510"/>
              <a:gd name="connsiteX104" fmla="*/ 178810 w 464038"/>
              <a:gd name="connsiteY104" fmla="*/ 114390 h 606510"/>
              <a:gd name="connsiteX105" fmla="*/ 168377 w 464038"/>
              <a:gd name="connsiteY105" fmla="*/ 109792 h 606510"/>
              <a:gd name="connsiteX106" fmla="*/ 229677 w 464038"/>
              <a:gd name="connsiteY106" fmla="*/ 0 h 606510"/>
              <a:gd name="connsiteX107" fmla="*/ 358821 w 464038"/>
              <a:gd name="connsiteY107" fmla="*/ 50046 h 606510"/>
              <a:gd name="connsiteX108" fmla="*/ 427491 w 464038"/>
              <a:gd name="connsiteY108" fmla="*/ 158039 h 606510"/>
              <a:gd name="connsiteX109" fmla="*/ 462344 w 464038"/>
              <a:gd name="connsiteY109" fmla="*/ 226711 h 606510"/>
              <a:gd name="connsiteX110" fmla="*/ 411572 w 464038"/>
              <a:gd name="connsiteY110" fmla="*/ 293689 h 606510"/>
              <a:gd name="connsiteX111" fmla="*/ 341960 w 464038"/>
              <a:gd name="connsiteY111" fmla="*/ 369605 h 606510"/>
              <a:gd name="connsiteX112" fmla="*/ 232691 w 464038"/>
              <a:gd name="connsiteY112" fmla="*/ 405822 h 606510"/>
              <a:gd name="connsiteX113" fmla="*/ 123422 w 464038"/>
              <a:gd name="connsiteY113" fmla="*/ 369605 h 606510"/>
              <a:gd name="connsiteX114" fmla="*/ 53716 w 464038"/>
              <a:gd name="connsiteY114" fmla="*/ 293689 h 606510"/>
              <a:gd name="connsiteX115" fmla="*/ 14530 w 464038"/>
              <a:gd name="connsiteY115" fmla="*/ 274217 h 606510"/>
              <a:gd name="connsiteX116" fmla="*/ 494 w 464038"/>
              <a:gd name="connsiteY116" fmla="*/ 226711 h 606510"/>
              <a:gd name="connsiteX117" fmla="*/ 37796 w 464038"/>
              <a:gd name="connsiteY117" fmla="*/ 158321 h 606510"/>
              <a:gd name="connsiteX118" fmla="*/ 103264 w 464038"/>
              <a:gd name="connsiteY118" fmla="*/ 50328 h 606510"/>
              <a:gd name="connsiteX119" fmla="*/ 229677 w 464038"/>
              <a:gd name="connsiteY119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64038" h="606510">
                <a:moveTo>
                  <a:pt x="231454" y="522255"/>
                </a:moveTo>
                <a:cubicBezTo>
                  <a:pt x="241041" y="522255"/>
                  <a:pt x="248813" y="529996"/>
                  <a:pt x="248813" y="539544"/>
                </a:cubicBezTo>
                <a:cubicBezTo>
                  <a:pt x="248813" y="549092"/>
                  <a:pt x="241041" y="556833"/>
                  <a:pt x="231454" y="556833"/>
                </a:cubicBezTo>
                <a:cubicBezTo>
                  <a:pt x="221867" y="556833"/>
                  <a:pt x="214095" y="549092"/>
                  <a:pt x="214095" y="539544"/>
                </a:cubicBezTo>
                <a:cubicBezTo>
                  <a:pt x="214095" y="529996"/>
                  <a:pt x="221867" y="522255"/>
                  <a:pt x="231454" y="522255"/>
                </a:cubicBezTo>
                <a:close/>
                <a:moveTo>
                  <a:pt x="103999" y="443759"/>
                </a:moveTo>
                <a:cubicBezTo>
                  <a:pt x="69239" y="448180"/>
                  <a:pt x="29674" y="479602"/>
                  <a:pt x="29674" y="514504"/>
                </a:cubicBezTo>
                <a:lnTo>
                  <a:pt x="29674" y="576782"/>
                </a:lnTo>
                <a:lnTo>
                  <a:pt x="231642" y="576782"/>
                </a:lnTo>
                <a:lnTo>
                  <a:pt x="232019" y="576782"/>
                </a:lnTo>
                <a:lnTo>
                  <a:pt x="232396" y="576782"/>
                </a:lnTo>
                <a:lnTo>
                  <a:pt x="434270" y="576782"/>
                </a:lnTo>
                <a:lnTo>
                  <a:pt x="434270" y="514504"/>
                </a:lnTo>
                <a:cubicBezTo>
                  <a:pt x="434270" y="479602"/>
                  <a:pt x="394706" y="448180"/>
                  <a:pt x="360039" y="443759"/>
                </a:cubicBezTo>
                <a:cubicBezTo>
                  <a:pt x="355518" y="443006"/>
                  <a:pt x="352409" y="444605"/>
                  <a:pt x="349866" y="447804"/>
                </a:cubicBezTo>
                <a:cubicBezTo>
                  <a:pt x="325279" y="479602"/>
                  <a:pt x="285526" y="496818"/>
                  <a:pt x="232773" y="497100"/>
                </a:cubicBezTo>
                <a:cubicBezTo>
                  <a:pt x="232773" y="497100"/>
                  <a:pt x="232679" y="497100"/>
                  <a:pt x="232584" y="497100"/>
                </a:cubicBezTo>
                <a:cubicBezTo>
                  <a:pt x="232490" y="497100"/>
                  <a:pt x="232396" y="497100"/>
                  <a:pt x="232396" y="497100"/>
                </a:cubicBezTo>
                <a:cubicBezTo>
                  <a:pt x="232208" y="497100"/>
                  <a:pt x="232113" y="497100"/>
                  <a:pt x="232019" y="497100"/>
                </a:cubicBezTo>
                <a:cubicBezTo>
                  <a:pt x="231925" y="497100"/>
                  <a:pt x="231737" y="497100"/>
                  <a:pt x="231642" y="497100"/>
                </a:cubicBezTo>
                <a:cubicBezTo>
                  <a:pt x="231548" y="497100"/>
                  <a:pt x="231548" y="497100"/>
                  <a:pt x="231454" y="497100"/>
                </a:cubicBezTo>
                <a:cubicBezTo>
                  <a:pt x="231360" y="497100"/>
                  <a:pt x="231266" y="497100"/>
                  <a:pt x="231171" y="497100"/>
                </a:cubicBezTo>
                <a:cubicBezTo>
                  <a:pt x="178513" y="496818"/>
                  <a:pt x="138665" y="479602"/>
                  <a:pt x="114173" y="447804"/>
                </a:cubicBezTo>
                <a:cubicBezTo>
                  <a:pt x="111629" y="444605"/>
                  <a:pt x="108521" y="443006"/>
                  <a:pt x="103999" y="443759"/>
                </a:cubicBezTo>
                <a:close/>
                <a:moveTo>
                  <a:pt x="112100" y="413090"/>
                </a:moveTo>
                <a:lnTo>
                  <a:pt x="116999" y="413184"/>
                </a:lnTo>
                <a:cubicBezTo>
                  <a:pt x="117093" y="413184"/>
                  <a:pt x="117093" y="413184"/>
                  <a:pt x="117187" y="413184"/>
                </a:cubicBezTo>
                <a:cubicBezTo>
                  <a:pt x="117376" y="413184"/>
                  <a:pt x="117470" y="413184"/>
                  <a:pt x="117564" y="413184"/>
                </a:cubicBezTo>
                <a:lnTo>
                  <a:pt x="118129" y="413184"/>
                </a:lnTo>
                <a:lnTo>
                  <a:pt x="118223" y="413184"/>
                </a:lnTo>
                <a:cubicBezTo>
                  <a:pt x="124441" y="413560"/>
                  <a:pt x="129810" y="417135"/>
                  <a:pt x="132731" y="422309"/>
                </a:cubicBezTo>
                <a:cubicBezTo>
                  <a:pt x="150252" y="452884"/>
                  <a:pt x="183034" y="467184"/>
                  <a:pt x="231454" y="467372"/>
                </a:cubicBezTo>
                <a:cubicBezTo>
                  <a:pt x="231642" y="467372"/>
                  <a:pt x="231831" y="467372"/>
                  <a:pt x="232019" y="467372"/>
                </a:cubicBezTo>
                <a:cubicBezTo>
                  <a:pt x="232208" y="467372"/>
                  <a:pt x="232396" y="467372"/>
                  <a:pt x="232584" y="467372"/>
                </a:cubicBezTo>
                <a:cubicBezTo>
                  <a:pt x="281004" y="467184"/>
                  <a:pt x="313786" y="452884"/>
                  <a:pt x="331308" y="422309"/>
                </a:cubicBezTo>
                <a:cubicBezTo>
                  <a:pt x="334228" y="417135"/>
                  <a:pt x="339598" y="413560"/>
                  <a:pt x="345815" y="413184"/>
                </a:cubicBezTo>
                <a:lnTo>
                  <a:pt x="346380" y="413184"/>
                </a:lnTo>
                <a:cubicBezTo>
                  <a:pt x="346569" y="413184"/>
                  <a:pt x="346663" y="413184"/>
                  <a:pt x="346757" y="413184"/>
                </a:cubicBezTo>
                <a:cubicBezTo>
                  <a:pt x="346851" y="413184"/>
                  <a:pt x="346945" y="413184"/>
                  <a:pt x="347040" y="413184"/>
                </a:cubicBezTo>
                <a:lnTo>
                  <a:pt x="351938" y="413090"/>
                </a:lnTo>
                <a:cubicBezTo>
                  <a:pt x="402713" y="413090"/>
                  <a:pt x="464038" y="458623"/>
                  <a:pt x="464038" y="514504"/>
                </a:cubicBezTo>
                <a:lnTo>
                  <a:pt x="464038" y="606510"/>
                </a:lnTo>
                <a:lnTo>
                  <a:pt x="232773" y="606510"/>
                </a:lnTo>
                <a:lnTo>
                  <a:pt x="232019" y="606510"/>
                </a:lnTo>
                <a:lnTo>
                  <a:pt x="231171" y="606510"/>
                </a:lnTo>
                <a:lnTo>
                  <a:pt x="0" y="606510"/>
                </a:lnTo>
                <a:lnTo>
                  <a:pt x="0" y="514504"/>
                </a:lnTo>
                <a:cubicBezTo>
                  <a:pt x="0" y="458623"/>
                  <a:pt x="61326" y="413090"/>
                  <a:pt x="112100" y="413090"/>
                </a:cubicBezTo>
                <a:close/>
                <a:moveTo>
                  <a:pt x="230383" y="287342"/>
                </a:moveTo>
                <a:cubicBezTo>
                  <a:pt x="230383" y="287342"/>
                  <a:pt x="230383" y="287342"/>
                  <a:pt x="230477" y="287342"/>
                </a:cubicBezTo>
                <a:cubicBezTo>
                  <a:pt x="230477" y="287342"/>
                  <a:pt x="230571" y="287342"/>
                  <a:pt x="230571" y="287342"/>
                </a:cubicBezTo>
                <a:cubicBezTo>
                  <a:pt x="230854" y="287342"/>
                  <a:pt x="231137" y="287342"/>
                  <a:pt x="231419" y="287342"/>
                </a:cubicBezTo>
                <a:cubicBezTo>
                  <a:pt x="231702" y="287342"/>
                  <a:pt x="231984" y="287342"/>
                  <a:pt x="232267" y="287342"/>
                </a:cubicBezTo>
                <a:cubicBezTo>
                  <a:pt x="232267" y="287342"/>
                  <a:pt x="232267" y="287342"/>
                  <a:pt x="232361" y="287342"/>
                </a:cubicBezTo>
                <a:cubicBezTo>
                  <a:pt x="232361" y="287342"/>
                  <a:pt x="232455" y="287342"/>
                  <a:pt x="232455" y="287342"/>
                </a:cubicBezTo>
                <a:cubicBezTo>
                  <a:pt x="272398" y="287624"/>
                  <a:pt x="305086" y="305700"/>
                  <a:pt x="313471" y="312290"/>
                </a:cubicBezTo>
                <a:cubicBezTo>
                  <a:pt x="315637" y="313702"/>
                  <a:pt x="317050" y="316150"/>
                  <a:pt x="317050" y="318974"/>
                </a:cubicBezTo>
                <a:cubicBezTo>
                  <a:pt x="317050" y="323399"/>
                  <a:pt x="313471" y="326976"/>
                  <a:pt x="309043" y="326976"/>
                </a:cubicBezTo>
                <a:cubicBezTo>
                  <a:pt x="308949" y="326976"/>
                  <a:pt x="308855" y="326976"/>
                  <a:pt x="308855" y="326976"/>
                </a:cubicBezTo>
                <a:cubicBezTo>
                  <a:pt x="302260" y="327353"/>
                  <a:pt x="259680" y="322175"/>
                  <a:pt x="232361" y="322175"/>
                </a:cubicBezTo>
                <a:cubicBezTo>
                  <a:pt x="231984" y="322175"/>
                  <a:pt x="231702" y="322175"/>
                  <a:pt x="231419" y="322175"/>
                </a:cubicBezTo>
                <a:cubicBezTo>
                  <a:pt x="231042" y="322175"/>
                  <a:pt x="230760" y="322175"/>
                  <a:pt x="230477" y="322175"/>
                </a:cubicBezTo>
                <a:cubicBezTo>
                  <a:pt x="203158" y="322175"/>
                  <a:pt x="160578" y="327353"/>
                  <a:pt x="153984" y="326976"/>
                </a:cubicBezTo>
                <a:cubicBezTo>
                  <a:pt x="153890" y="326976"/>
                  <a:pt x="153890" y="326976"/>
                  <a:pt x="153796" y="326976"/>
                </a:cubicBezTo>
                <a:cubicBezTo>
                  <a:pt x="149368" y="326976"/>
                  <a:pt x="145788" y="323399"/>
                  <a:pt x="145788" y="318974"/>
                </a:cubicBezTo>
                <a:cubicBezTo>
                  <a:pt x="145788" y="316150"/>
                  <a:pt x="147201" y="313702"/>
                  <a:pt x="149368" y="312290"/>
                </a:cubicBezTo>
                <a:cubicBezTo>
                  <a:pt x="157658" y="305700"/>
                  <a:pt x="190441" y="287624"/>
                  <a:pt x="230383" y="287342"/>
                </a:cubicBezTo>
                <a:close/>
                <a:moveTo>
                  <a:pt x="293148" y="219442"/>
                </a:moveTo>
                <a:cubicBezTo>
                  <a:pt x="284673" y="219442"/>
                  <a:pt x="277800" y="226313"/>
                  <a:pt x="277800" y="234690"/>
                </a:cubicBezTo>
                <a:cubicBezTo>
                  <a:pt x="277800" y="243161"/>
                  <a:pt x="284673" y="250033"/>
                  <a:pt x="293148" y="250033"/>
                </a:cubicBezTo>
                <a:cubicBezTo>
                  <a:pt x="301622" y="250033"/>
                  <a:pt x="308402" y="243161"/>
                  <a:pt x="308496" y="234690"/>
                </a:cubicBezTo>
                <a:cubicBezTo>
                  <a:pt x="308496" y="226313"/>
                  <a:pt x="301622" y="219442"/>
                  <a:pt x="293148" y="219442"/>
                </a:cubicBezTo>
                <a:close/>
                <a:moveTo>
                  <a:pt x="169743" y="219442"/>
                </a:moveTo>
                <a:cubicBezTo>
                  <a:pt x="161262" y="219442"/>
                  <a:pt x="154383" y="226313"/>
                  <a:pt x="154383" y="234690"/>
                </a:cubicBezTo>
                <a:cubicBezTo>
                  <a:pt x="154383" y="243161"/>
                  <a:pt x="161262" y="250033"/>
                  <a:pt x="169743" y="250033"/>
                </a:cubicBezTo>
                <a:cubicBezTo>
                  <a:pt x="178224" y="250033"/>
                  <a:pt x="185009" y="243161"/>
                  <a:pt x="185009" y="234690"/>
                </a:cubicBezTo>
                <a:cubicBezTo>
                  <a:pt x="185009" y="226313"/>
                  <a:pt x="178224" y="219442"/>
                  <a:pt x="169743" y="219442"/>
                </a:cubicBezTo>
                <a:close/>
                <a:moveTo>
                  <a:pt x="299268" y="201182"/>
                </a:moveTo>
                <a:cubicBezTo>
                  <a:pt x="315746" y="201182"/>
                  <a:pt x="329117" y="214548"/>
                  <a:pt x="329117" y="231019"/>
                </a:cubicBezTo>
                <a:cubicBezTo>
                  <a:pt x="329117" y="247491"/>
                  <a:pt x="315746" y="260951"/>
                  <a:pt x="299268" y="260951"/>
                </a:cubicBezTo>
                <a:cubicBezTo>
                  <a:pt x="282696" y="260951"/>
                  <a:pt x="269419" y="247491"/>
                  <a:pt x="269419" y="231019"/>
                </a:cubicBezTo>
                <a:cubicBezTo>
                  <a:pt x="269419" y="214548"/>
                  <a:pt x="282790" y="201182"/>
                  <a:pt x="299268" y="201182"/>
                </a:cubicBezTo>
                <a:close/>
                <a:moveTo>
                  <a:pt x="163618" y="201182"/>
                </a:moveTo>
                <a:cubicBezTo>
                  <a:pt x="180109" y="201182"/>
                  <a:pt x="193490" y="214548"/>
                  <a:pt x="193490" y="231019"/>
                </a:cubicBezTo>
                <a:cubicBezTo>
                  <a:pt x="193490" y="247585"/>
                  <a:pt x="180109" y="260951"/>
                  <a:pt x="163618" y="260951"/>
                </a:cubicBezTo>
                <a:cubicBezTo>
                  <a:pt x="147033" y="260951"/>
                  <a:pt x="133651" y="247491"/>
                  <a:pt x="133651" y="231019"/>
                </a:cubicBezTo>
                <a:cubicBezTo>
                  <a:pt x="133651" y="214548"/>
                  <a:pt x="147033" y="201182"/>
                  <a:pt x="163618" y="201182"/>
                </a:cubicBezTo>
                <a:close/>
                <a:moveTo>
                  <a:pt x="168377" y="109792"/>
                </a:moveTo>
                <a:cubicBezTo>
                  <a:pt x="164704" y="109522"/>
                  <a:pt x="161007" y="110769"/>
                  <a:pt x="157804" y="114296"/>
                </a:cubicBezTo>
                <a:cubicBezTo>
                  <a:pt x="115415" y="160767"/>
                  <a:pt x="62665" y="179299"/>
                  <a:pt x="59179" y="179675"/>
                </a:cubicBezTo>
                <a:lnTo>
                  <a:pt x="52491" y="181463"/>
                </a:lnTo>
                <a:cubicBezTo>
                  <a:pt x="29036" y="187483"/>
                  <a:pt x="27246" y="217586"/>
                  <a:pt x="27246" y="226711"/>
                </a:cubicBezTo>
                <a:cubicBezTo>
                  <a:pt x="27246" y="253521"/>
                  <a:pt x="37608" y="267067"/>
                  <a:pt x="58049" y="267067"/>
                </a:cubicBezTo>
                <a:cubicBezTo>
                  <a:pt x="58520" y="267067"/>
                  <a:pt x="59273" y="267067"/>
                  <a:pt x="59933" y="266973"/>
                </a:cubicBezTo>
                <a:lnTo>
                  <a:pt x="69447" y="266315"/>
                </a:lnTo>
                <a:lnTo>
                  <a:pt x="73591" y="274123"/>
                </a:lnTo>
                <a:cubicBezTo>
                  <a:pt x="99684" y="324733"/>
                  <a:pt x="160536" y="379106"/>
                  <a:pt x="232691" y="379106"/>
                </a:cubicBezTo>
                <a:cubicBezTo>
                  <a:pt x="304752" y="379106"/>
                  <a:pt x="365698" y="324733"/>
                  <a:pt x="391790" y="274123"/>
                </a:cubicBezTo>
                <a:lnTo>
                  <a:pt x="395935" y="266127"/>
                </a:lnTo>
                <a:lnTo>
                  <a:pt x="404884" y="266879"/>
                </a:lnTo>
                <a:cubicBezTo>
                  <a:pt x="406014" y="266973"/>
                  <a:pt x="406956" y="267067"/>
                  <a:pt x="407804" y="267067"/>
                </a:cubicBezTo>
                <a:cubicBezTo>
                  <a:pt x="416847" y="267067"/>
                  <a:pt x="435592" y="267067"/>
                  <a:pt x="435592" y="226711"/>
                </a:cubicBezTo>
                <a:cubicBezTo>
                  <a:pt x="435592" y="208555"/>
                  <a:pt x="431730" y="185884"/>
                  <a:pt x="412985" y="181275"/>
                </a:cubicBezTo>
                <a:lnTo>
                  <a:pt x="411007" y="180804"/>
                </a:lnTo>
                <a:cubicBezTo>
                  <a:pt x="403282" y="181745"/>
                  <a:pt x="278188" y="195668"/>
                  <a:pt x="178810" y="114390"/>
                </a:cubicBezTo>
                <a:cubicBezTo>
                  <a:pt x="175701" y="111850"/>
                  <a:pt x="172051" y="110063"/>
                  <a:pt x="168377" y="109792"/>
                </a:cubicBezTo>
                <a:close/>
                <a:moveTo>
                  <a:pt x="229677" y="0"/>
                </a:moveTo>
                <a:cubicBezTo>
                  <a:pt x="275457" y="0"/>
                  <a:pt x="321331" y="17779"/>
                  <a:pt x="358821" y="50046"/>
                </a:cubicBezTo>
                <a:cubicBezTo>
                  <a:pt x="392638" y="79208"/>
                  <a:pt x="416753" y="117306"/>
                  <a:pt x="427491" y="158039"/>
                </a:cubicBezTo>
                <a:cubicBezTo>
                  <a:pt x="450099" y="167446"/>
                  <a:pt x="462344" y="191528"/>
                  <a:pt x="462344" y="226711"/>
                </a:cubicBezTo>
                <a:cubicBezTo>
                  <a:pt x="462344" y="281554"/>
                  <a:pt x="432201" y="292561"/>
                  <a:pt x="411572" y="293689"/>
                </a:cubicBezTo>
                <a:cubicBezTo>
                  <a:pt x="394899" y="323134"/>
                  <a:pt x="370408" y="349850"/>
                  <a:pt x="341960" y="369605"/>
                </a:cubicBezTo>
                <a:cubicBezTo>
                  <a:pt x="307860" y="393311"/>
                  <a:pt x="269993" y="405822"/>
                  <a:pt x="232691" y="405822"/>
                </a:cubicBezTo>
                <a:cubicBezTo>
                  <a:pt x="195295" y="405822"/>
                  <a:pt x="157521" y="393311"/>
                  <a:pt x="123422" y="369605"/>
                </a:cubicBezTo>
                <a:cubicBezTo>
                  <a:pt x="94974" y="349850"/>
                  <a:pt x="70483" y="323134"/>
                  <a:pt x="53716" y="293689"/>
                </a:cubicBezTo>
                <a:cubicBezTo>
                  <a:pt x="37325" y="292655"/>
                  <a:pt x="23855" y="285976"/>
                  <a:pt x="14530" y="274217"/>
                </a:cubicBezTo>
                <a:cubicBezTo>
                  <a:pt x="5204" y="262458"/>
                  <a:pt x="494" y="246466"/>
                  <a:pt x="494" y="226711"/>
                </a:cubicBezTo>
                <a:cubicBezTo>
                  <a:pt x="494" y="193692"/>
                  <a:pt x="14624" y="168293"/>
                  <a:pt x="37796" y="158321"/>
                </a:cubicBezTo>
                <a:cubicBezTo>
                  <a:pt x="48347" y="117212"/>
                  <a:pt x="71425" y="79114"/>
                  <a:pt x="103264" y="50328"/>
                </a:cubicBezTo>
                <a:cubicBezTo>
                  <a:pt x="139247" y="17873"/>
                  <a:pt x="184085" y="0"/>
                  <a:pt x="2296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/>
          <a:lstStyle/>
          <a:p>
            <a:endParaRPr lang="zh-CN" altLang="en-US">
              <a:latin typeface="Huawei Sans" panose="020C0503030203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 bwMode="auto">
          <a:xfrm>
            <a:off x="1283304" y="4025096"/>
            <a:ext cx="2003104" cy="894205"/>
          </a:xfrm>
          <a:prstGeom prst="wedgeRoundRectCallout">
            <a:avLst>
              <a:gd name="adj1" fmla="val 58476"/>
              <a:gd name="adj2" fmla="val 82826"/>
              <a:gd name="adj3" fmla="val 16667"/>
            </a:avLst>
          </a:prstGeom>
          <a:solidFill>
            <a:srgbClr val="00B0F0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latin typeface="Huawei Sans" panose="020C0503030203020204" pitchFamily="34" charset="0"/>
              </a:rPr>
              <a:t>Имя, пол, рост, вес, возраст, цвет кожи...</a:t>
            </a:r>
          </a:p>
        </p:txBody>
      </p:sp>
      <p:grpSp>
        <p:nvGrpSpPr>
          <p:cNvPr id="10" name="组合 187"/>
          <p:cNvGrpSpPr>
            <a:grpSpLocks/>
          </p:cNvGrpSpPr>
          <p:nvPr/>
        </p:nvGrpSpPr>
        <p:grpSpPr bwMode="auto">
          <a:xfrm>
            <a:off x="6970374" y="4641057"/>
            <a:ext cx="2111149" cy="1025205"/>
            <a:chOff x="606425" y="985838"/>
            <a:chExt cx="998538" cy="327025"/>
          </a:xfrm>
          <a:solidFill>
            <a:srgbClr val="1AABE2"/>
          </a:solidFill>
        </p:grpSpPr>
        <p:sp>
          <p:nvSpPr>
            <p:cNvPr id="11" name="Freeform 49"/>
            <p:cNvSpPr>
              <a:spLocks noEditPoints="1"/>
            </p:cNvSpPr>
            <p:nvPr/>
          </p:nvSpPr>
          <p:spPr bwMode="auto">
            <a:xfrm>
              <a:off x="1123950" y="987425"/>
              <a:ext cx="481013" cy="325438"/>
            </a:xfrm>
            <a:custGeom>
              <a:avLst/>
              <a:gdLst>
                <a:gd name="T0" fmla="*/ 2147483647 w 1145"/>
                <a:gd name="T1" fmla="*/ 2147483647 h 777"/>
                <a:gd name="T2" fmla="*/ 2147483647 w 1145"/>
                <a:gd name="T3" fmla="*/ 2147483647 h 777"/>
                <a:gd name="T4" fmla="*/ 2147483647 w 1145"/>
                <a:gd name="T5" fmla="*/ 2147483647 h 777"/>
                <a:gd name="T6" fmla="*/ 2147483647 w 1145"/>
                <a:gd name="T7" fmla="*/ 2147483647 h 777"/>
                <a:gd name="T8" fmla="*/ 2147483647 w 1145"/>
                <a:gd name="T9" fmla="*/ 2147483647 h 777"/>
                <a:gd name="T10" fmla="*/ 2147483647 w 1145"/>
                <a:gd name="T11" fmla="*/ 2147483647 h 777"/>
                <a:gd name="T12" fmla="*/ 2147483647 w 1145"/>
                <a:gd name="T13" fmla="*/ 2147483647 h 777"/>
                <a:gd name="T14" fmla="*/ 2147483647 w 1145"/>
                <a:gd name="T15" fmla="*/ 2147483647 h 777"/>
                <a:gd name="T16" fmla="*/ 2147483647 w 1145"/>
                <a:gd name="T17" fmla="*/ 2147483647 h 777"/>
                <a:gd name="T18" fmla="*/ 2147483647 w 1145"/>
                <a:gd name="T19" fmla="*/ 2147483647 h 777"/>
                <a:gd name="T20" fmla="*/ 2147483647 w 1145"/>
                <a:gd name="T21" fmla="*/ 2147483647 h 777"/>
                <a:gd name="T22" fmla="*/ 2147483647 w 1145"/>
                <a:gd name="T23" fmla="*/ 2147483647 h 777"/>
                <a:gd name="T24" fmla="*/ 2147483647 w 1145"/>
                <a:gd name="T25" fmla="*/ 2147483647 h 777"/>
                <a:gd name="T26" fmla="*/ 2147483647 w 1145"/>
                <a:gd name="T27" fmla="*/ 2147483647 h 777"/>
                <a:gd name="T28" fmla="*/ 2147483647 w 1145"/>
                <a:gd name="T29" fmla="*/ 0 h 777"/>
                <a:gd name="T30" fmla="*/ 2147483647 w 1145"/>
                <a:gd name="T31" fmla="*/ 0 h 777"/>
                <a:gd name="T32" fmla="*/ 0 w 1145"/>
                <a:gd name="T33" fmla="*/ 2147483647 h 777"/>
                <a:gd name="T34" fmla="*/ 0 w 1145"/>
                <a:gd name="T35" fmla="*/ 2147483647 h 777"/>
                <a:gd name="T36" fmla="*/ 2147483647 w 1145"/>
                <a:gd name="T37" fmla="*/ 2147483647 h 777"/>
                <a:gd name="T38" fmla="*/ 0 w 1145"/>
                <a:gd name="T39" fmla="*/ 2147483647 h 777"/>
                <a:gd name="T40" fmla="*/ 0 w 1145"/>
                <a:gd name="T41" fmla="*/ 2147483647 h 777"/>
                <a:gd name="T42" fmla="*/ 2147483647 w 1145"/>
                <a:gd name="T43" fmla="*/ 2147483647 h 777"/>
                <a:gd name="T44" fmla="*/ 2147483647 w 1145"/>
                <a:gd name="T45" fmla="*/ 2147483647 h 777"/>
                <a:gd name="T46" fmla="*/ 2147483647 w 1145"/>
                <a:gd name="T47" fmla="*/ 2147483647 h 777"/>
                <a:gd name="T48" fmla="*/ 2147483647 w 1145"/>
                <a:gd name="T49" fmla="*/ 2147483647 h 777"/>
                <a:gd name="T50" fmla="*/ 2147483647 w 1145"/>
                <a:gd name="T51" fmla="*/ 2147483647 h 777"/>
                <a:gd name="T52" fmla="*/ 2147483647 w 1145"/>
                <a:gd name="T53" fmla="*/ 2147483647 h 777"/>
                <a:gd name="T54" fmla="*/ 2147483647 w 1145"/>
                <a:gd name="T55" fmla="*/ 2147483647 h 777"/>
                <a:gd name="T56" fmla="*/ 2147483647 w 1145"/>
                <a:gd name="T57" fmla="*/ 2147483647 h 777"/>
                <a:gd name="T58" fmla="*/ 2147483647 w 1145"/>
                <a:gd name="T59" fmla="*/ 2147483647 h 777"/>
                <a:gd name="T60" fmla="*/ 2147483647 w 1145"/>
                <a:gd name="T61" fmla="*/ 2147483647 h 777"/>
                <a:gd name="T62" fmla="*/ 2147483647 w 1145"/>
                <a:gd name="T63" fmla="*/ 2147483647 h 777"/>
                <a:gd name="T64" fmla="*/ 2147483647 w 1145"/>
                <a:gd name="T65" fmla="*/ 2147483647 h 777"/>
                <a:gd name="T66" fmla="*/ 2147483647 w 1145"/>
                <a:gd name="T67" fmla="*/ 2147483647 h 777"/>
                <a:gd name="T68" fmla="*/ 2147483647 w 1145"/>
                <a:gd name="T69" fmla="*/ 2147483647 h 777"/>
                <a:gd name="T70" fmla="*/ 2147483647 w 1145"/>
                <a:gd name="T71" fmla="*/ 2147483647 h 777"/>
                <a:gd name="T72" fmla="*/ 2147483647 w 1145"/>
                <a:gd name="T73" fmla="*/ 2147483647 h 777"/>
                <a:gd name="T74" fmla="*/ 2147483647 w 1145"/>
                <a:gd name="T75" fmla="*/ 2147483647 h 777"/>
                <a:gd name="T76" fmla="*/ 2147483647 w 1145"/>
                <a:gd name="T77" fmla="*/ 2147483647 h 777"/>
                <a:gd name="T78" fmla="*/ 2147483647 w 1145"/>
                <a:gd name="T79" fmla="*/ 2147483647 h 777"/>
                <a:gd name="T80" fmla="*/ 2147483647 w 1145"/>
                <a:gd name="T81" fmla="*/ 2147483647 h 777"/>
                <a:gd name="T82" fmla="*/ 2147483647 w 1145"/>
                <a:gd name="T83" fmla="*/ 2147483647 h 777"/>
                <a:gd name="T84" fmla="*/ 2147483647 w 1145"/>
                <a:gd name="T85" fmla="*/ 2147483647 h 777"/>
                <a:gd name="T86" fmla="*/ 2147483647 w 1145"/>
                <a:gd name="T87" fmla="*/ 2147483647 h 777"/>
                <a:gd name="T88" fmla="*/ 2147483647 w 1145"/>
                <a:gd name="T89" fmla="*/ 2147483647 h 777"/>
                <a:gd name="T90" fmla="*/ 2147483647 w 1145"/>
                <a:gd name="T91" fmla="*/ 2147483647 h 777"/>
                <a:gd name="T92" fmla="*/ 2147483647 w 1145"/>
                <a:gd name="T93" fmla="*/ 2147483647 h 777"/>
                <a:gd name="T94" fmla="*/ 2147483647 w 1145"/>
                <a:gd name="T95" fmla="*/ 2147483647 h 7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45"/>
                <a:gd name="T145" fmla="*/ 0 h 777"/>
                <a:gd name="T146" fmla="*/ 1145 w 1145"/>
                <a:gd name="T147" fmla="*/ 777 h 7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45" h="777">
                  <a:moveTo>
                    <a:pt x="877" y="337"/>
                  </a:moveTo>
                  <a:lnTo>
                    <a:pt x="877" y="337"/>
                  </a:lnTo>
                  <a:lnTo>
                    <a:pt x="687" y="337"/>
                  </a:lnTo>
                  <a:lnTo>
                    <a:pt x="79" y="337"/>
                  </a:lnTo>
                  <a:cubicBezTo>
                    <a:pt x="72" y="337"/>
                    <a:pt x="66" y="332"/>
                    <a:pt x="66" y="324"/>
                  </a:cubicBezTo>
                  <a:lnTo>
                    <a:pt x="66" y="80"/>
                  </a:lnTo>
                  <a:cubicBezTo>
                    <a:pt x="66" y="73"/>
                    <a:pt x="72" y="67"/>
                    <a:pt x="79" y="67"/>
                  </a:cubicBezTo>
                  <a:lnTo>
                    <a:pt x="1066" y="67"/>
                  </a:lnTo>
                  <a:cubicBezTo>
                    <a:pt x="1073" y="67"/>
                    <a:pt x="1079" y="73"/>
                    <a:pt x="1079" y="80"/>
                  </a:cubicBezTo>
                  <a:lnTo>
                    <a:pt x="1079" y="324"/>
                  </a:lnTo>
                  <a:cubicBezTo>
                    <a:pt x="1079" y="332"/>
                    <a:pt x="1073" y="337"/>
                    <a:pt x="1066" y="337"/>
                  </a:cubicBezTo>
                  <a:lnTo>
                    <a:pt x="877" y="337"/>
                  </a:lnTo>
                  <a:close/>
                  <a:moveTo>
                    <a:pt x="1145" y="80"/>
                  </a:moveTo>
                  <a:lnTo>
                    <a:pt x="1145" y="80"/>
                  </a:lnTo>
                  <a:cubicBezTo>
                    <a:pt x="1145" y="36"/>
                    <a:pt x="1110" y="0"/>
                    <a:pt x="1066" y="0"/>
                  </a:cubicBezTo>
                  <a:lnTo>
                    <a:pt x="79" y="0"/>
                  </a:lnTo>
                  <a:cubicBezTo>
                    <a:pt x="35" y="0"/>
                    <a:pt x="0" y="36"/>
                    <a:pt x="0" y="80"/>
                  </a:cubicBezTo>
                  <a:lnTo>
                    <a:pt x="0" y="324"/>
                  </a:lnTo>
                  <a:cubicBezTo>
                    <a:pt x="0" y="342"/>
                    <a:pt x="5" y="358"/>
                    <a:pt x="15" y="371"/>
                  </a:cubicBezTo>
                  <a:cubicBezTo>
                    <a:pt x="5" y="384"/>
                    <a:pt x="0" y="400"/>
                    <a:pt x="0" y="417"/>
                  </a:cubicBezTo>
                  <a:lnTo>
                    <a:pt x="0" y="662"/>
                  </a:lnTo>
                  <a:cubicBezTo>
                    <a:pt x="0" y="705"/>
                    <a:pt x="35" y="741"/>
                    <a:pt x="79" y="741"/>
                  </a:cubicBezTo>
                  <a:lnTo>
                    <a:pt x="609" y="741"/>
                  </a:lnTo>
                  <a:cubicBezTo>
                    <a:pt x="621" y="763"/>
                    <a:pt x="643" y="777"/>
                    <a:pt x="670" y="777"/>
                  </a:cubicBezTo>
                  <a:cubicBezTo>
                    <a:pt x="708" y="777"/>
                    <a:pt x="739" y="746"/>
                    <a:pt x="739" y="708"/>
                  </a:cubicBezTo>
                  <a:cubicBezTo>
                    <a:pt x="739" y="669"/>
                    <a:pt x="708" y="638"/>
                    <a:pt x="670" y="638"/>
                  </a:cubicBezTo>
                  <a:cubicBezTo>
                    <a:pt x="643" y="638"/>
                    <a:pt x="621" y="653"/>
                    <a:pt x="609" y="674"/>
                  </a:cubicBezTo>
                  <a:lnTo>
                    <a:pt x="79" y="674"/>
                  </a:lnTo>
                  <a:cubicBezTo>
                    <a:pt x="72" y="674"/>
                    <a:pt x="66" y="669"/>
                    <a:pt x="66" y="662"/>
                  </a:cubicBezTo>
                  <a:lnTo>
                    <a:pt x="66" y="417"/>
                  </a:lnTo>
                  <a:cubicBezTo>
                    <a:pt x="66" y="410"/>
                    <a:pt x="72" y="404"/>
                    <a:pt x="79" y="404"/>
                  </a:cubicBezTo>
                  <a:lnTo>
                    <a:pt x="687" y="404"/>
                  </a:lnTo>
                  <a:lnTo>
                    <a:pt x="877" y="404"/>
                  </a:lnTo>
                  <a:lnTo>
                    <a:pt x="1066" y="404"/>
                  </a:lnTo>
                  <a:cubicBezTo>
                    <a:pt x="1073" y="404"/>
                    <a:pt x="1079" y="410"/>
                    <a:pt x="1079" y="417"/>
                  </a:cubicBezTo>
                  <a:lnTo>
                    <a:pt x="1079" y="662"/>
                  </a:lnTo>
                  <a:cubicBezTo>
                    <a:pt x="1079" y="669"/>
                    <a:pt x="1073" y="674"/>
                    <a:pt x="1066" y="674"/>
                  </a:cubicBezTo>
                  <a:lnTo>
                    <a:pt x="943" y="674"/>
                  </a:lnTo>
                  <a:cubicBezTo>
                    <a:pt x="931" y="653"/>
                    <a:pt x="909" y="638"/>
                    <a:pt x="883" y="638"/>
                  </a:cubicBezTo>
                  <a:cubicBezTo>
                    <a:pt x="844" y="638"/>
                    <a:pt x="813" y="669"/>
                    <a:pt x="813" y="708"/>
                  </a:cubicBezTo>
                  <a:cubicBezTo>
                    <a:pt x="813" y="746"/>
                    <a:pt x="844" y="777"/>
                    <a:pt x="883" y="777"/>
                  </a:cubicBezTo>
                  <a:cubicBezTo>
                    <a:pt x="909" y="777"/>
                    <a:pt x="931" y="763"/>
                    <a:pt x="943" y="741"/>
                  </a:cubicBezTo>
                  <a:lnTo>
                    <a:pt x="1066" y="741"/>
                  </a:lnTo>
                  <a:cubicBezTo>
                    <a:pt x="1110" y="741"/>
                    <a:pt x="1145" y="705"/>
                    <a:pt x="1145" y="662"/>
                  </a:cubicBezTo>
                  <a:lnTo>
                    <a:pt x="1145" y="417"/>
                  </a:lnTo>
                  <a:cubicBezTo>
                    <a:pt x="1145" y="400"/>
                    <a:pt x="1140" y="384"/>
                    <a:pt x="1131" y="371"/>
                  </a:cubicBezTo>
                  <a:cubicBezTo>
                    <a:pt x="1140" y="358"/>
                    <a:pt x="1145" y="342"/>
                    <a:pt x="1145" y="324"/>
                  </a:cubicBezTo>
                  <a:lnTo>
                    <a:pt x="1145" y="8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2" name="Freeform 50"/>
            <p:cNvSpPr>
              <a:spLocks/>
            </p:cNvSpPr>
            <p:nvPr/>
          </p:nvSpPr>
          <p:spPr bwMode="auto">
            <a:xfrm>
              <a:off x="1193800" y="1055688"/>
              <a:ext cx="33338" cy="33338"/>
            </a:xfrm>
            <a:custGeom>
              <a:avLst/>
              <a:gdLst>
                <a:gd name="T0" fmla="*/ 0 w 80"/>
                <a:gd name="T1" fmla="*/ 2147483647 h 80"/>
                <a:gd name="T2" fmla="*/ 0 w 80"/>
                <a:gd name="T3" fmla="*/ 2147483647 h 80"/>
                <a:gd name="T4" fmla="*/ 2147483647 w 80"/>
                <a:gd name="T5" fmla="*/ 2147483647 h 80"/>
                <a:gd name="T6" fmla="*/ 2147483647 w 80"/>
                <a:gd name="T7" fmla="*/ 0 h 80"/>
                <a:gd name="T8" fmla="*/ 0 w 80"/>
                <a:gd name="T9" fmla="*/ 0 h 80"/>
                <a:gd name="T10" fmla="*/ 0 w 80"/>
                <a:gd name="T11" fmla="*/ 214748364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0"/>
                <a:gd name="T20" fmla="*/ 80 w 8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0">
                  <a:moveTo>
                    <a:pt x="0" y="80"/>
                  </a:move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3" name="Freeform 51"/>
            <p:cNvSpPr>
              <a:spLocks/>
            </p:cNvSpPr>
            <p:nvPr/>
          </p:nvSpPr>
          <p:spPr bwMode="auto">
            <a:xfrm>
              <a:off x="1193800" y="1196975"/>
              <a:ext cx="33338" cy="33338"/>
            </a:xfrm>
            <a:custGeom>
              <a:avLst/>
              <a:gdLst>
                <a:gd name="T0" fmla="*/ 2147483647 w 80"/>
                <a:gd name="T1" fmla="*/ 0 h 80"/>
                <a:gd name="T2" fmla="*/ 2147483647 w 80"/>
                <a:gd name="T3" fmla="*/ 0 h 80"/>
                <a:gd name="T4" fmla="*/ 0 w 80"/>
                <a:gd name="T5" fmla="*/ 0 h 80"/>
                <a:gd name="T6" fmla="*/ 0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0"/>
                <a:gd name="T20" fmla="*/ 80 w 8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0">
                  <a:moveTo>
                    <a:pt x="80" y="0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4" name="Freeform 52"/>
            <p:cNvSpPr>
              <a:spLocks/>
            </p:cNvSpPr>
            <p:nvPr/>
          </p:nvSpPr>
          <p:spPr bwMode="auto">
            <a:xfrm>
              <a:off x="1246188" y="1196975"/>
              <a:ext cx="33338" cy="33338"/>
            </a:xfrm>
            <a:custGeom>
              <a:avLst/>
              <a:gdLst>
                <a:gd name="T0" fmla="*/ 2147483647 w 80"/>
                <a:gd name="T1" fmla="*/ 0 h 80"/>
                <a:gd name="T2" fmla="*/ 2147483647 w 80"/>
                <a:gd name="T3" fmla="*/ 0 h 80"/>
                <a:gd name="T4" fmla="*/ 0 w 80"/>
                <a:gd name="T5" fmla="*/ 0 h 80"/>
                <a:gd name="T6" fmla="*/ 0 w 80"/>
                <a:gd name="T7" fmla="*/ 2147483647 h 80"/>
                <a:gd name="T8" fmla="*/ 2147483647 w 80"/>
                <a:gd name="T9" fmla="*/ 2147483647 h 80"/>
                <a:gd name="T10" fmla="*/ 2147483647 w 80"/>
                <a:gd name="T11" fmla="*/ 0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0"/>
                <a:gd name="T20" fmla="*/ 80 w 80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0">
                  <a:moveTo>
                    <a:pt x="80" y="0"/>
                  </a:move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5" name="Freeform 53"/>
            <p:cNvSpPr>
              <a:spLocks/>
            </p:cNvSpPr>
            <p:nvPr/>
          </p:nvSpPr>
          <p:spPr bwMode="auto">
            <a:xfrm>
              <a:off x="1336675" y="1057275"/>
              <a:ext cx="201613" cy="28575"/>
            </a:xfrm>
            <a:custGeom>
              <a:avLst/>
              <a:gdLst>
                <a:gd name="T0" fmla="*/ 2147483647 w 480"/>
                <a:gd name="T1" fmla="*/ 0 h 66"/>
                <a:gd name="T2" fmla="*/ 2147483647 w 480"/>
                <a:gd name="T3" fmla="*/ 0 h 66"/>
                <a:gd name="T4" fmla="*/ 2147483647 w 480"/>
                <a:gd name="T5" fmla="*/ 0 h 66"/>
                <a:gd name="T6" fmla="*/ 0 w 480"/>
                <a:gd name="T7" fmla="*/ 2147483647 h 66"/>
                <a:gd name="T8" fmla="*/ 2147483647 w 480"/>
                <a:gd name="T9" fmla="*/ 2147483647 h 66"/>
                <a:gd name="T10" fmla="*/ 2147483647 w 480"/>
                <a:gd name="T11" fmla="*/ 2147483647 h 66"/>
                <a:gd name="T12" fmla="*/ 2147483647 w 480"/>
                <a:gd name="T13" fmla="*/ 2147483647 h 66"/>
                <a:gd name="T14" fmla="*/ 2147483647 w 480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66"/>
                <a:gd name="T26" fmla="*/ 480 w 4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66">
                  <a:moveTo>
                    <a:pt x="446" y="0"/>
                  </a:moveTo>
                  <a:lnTo>
                    <a:pt x="446" y="0"/>
                  </a:ln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446" y="66"/>
                  </a:lnTo>
                  <a:cubicBezTo>
                    <a:pt x="465" y="66"/>
                    <a:pt x="480" y="51"/>
                    <a:pt x="480" y="33"/>
                  </a:cubicBezTo>
                  <a:cubicBezTo>
                    <a:pt x="480" y="15"/>
                    <a:pt x="465" y="0"/>
                    <a:pt x="446" y="0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6" name="Freeform 54"/>
            <p:cNvSpPr>
              <a:spLocks/>
            </p:cNvSpPr>
            <p:nvPr/>
          </p:nvSpPr>
          <p:spPr bwMode="auto">
            <a:xfrm>
              <a:off x="1336675" y="1200150"/>
              <a:ext cx="201613" cy="26988"/>
            </a:xfrm>
            <a:custGeom>
              <a:avLst/>
              <a:gdLst>
                <a:gd name="T0" fmla="*/ 2147483647 w 480"/>
                <a:gd name="T1" fmla="*/ 2147483647 h 66"/>
                <a:gd name="T2" fmla="*/ 2147483647 w 480"/>
                <a:gd name="T3" fmla="*/ 2147483647 h 66"/>
                <a:gd name="T4" fmla="*/ 2147483647 w 480"/>
                <a:gd name="T5" fmla="*/ 0 h 66"/>
                <a:gd name="T6" fmla="*/ 2147483647 w 480"/>
                <a:gd name="T7" fmla="*/ 0 h 66"/>
                <a:gd name="T8" fmla="*/ 0 w 480"/>
                <a:gd name="T9" fmla="*/ 2147483647 h 66"/>
                <a:gd name="T10" fmla="*/ 2147483647 w 480"/>
                <a:gd name="T11" fmla="*/ 2147483647 h 66"/>
                <a:gd name="T12" fmla="*/ 2147483647 w 480"/>
                <a:gd name="T13" fmla="*/ 2147483647 h 66"/>
                <a:gd name="T14" fmla="*/ 2147483647 w 480"/>
                <a:gd name="T15" fmla="*/ 2147483647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0"/>
                <a:gd name="T25" fmla="*/ 0 h 66"/>
                <a:gd name="T26" fmla="*/ 480 w 4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0" h="66">
                  <a:moveTo>
                    <a:pt x="480" y="33"/>
                  </a:moveTo>
                  <a:lnTo>
                    <a:pt x="480" y="33"/>
                  </a:lnTo>
                  <a:cubicBezTo>
                    <a:pt x="480" y="15"/>
                    <a:pt x="465" y="0"/>
                    <a:pt x="446" y="0"/>
                  </a:cubicBezTo>
                  <a:lnTo>
                    <a:pt x="33" y="0"/>
                  </a:ln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lnTo>
                    <a:pt x="446" y="66"/>
                  </a:lnTo>
                  <a:cubicBezTo>
                    <a:pt x="465" y="66"/>
                    <a:pt x="480" y="51"/>
                    <a:pt x="480" y="33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606425" y="1128713"/>
              <a:ext cx="466725" cy="184150"/>
            </a:xfrm>
            <a:custGeom>
              <a:avLst/>
              <a:gdLst>
                <a:gd name="T0" fmla="*/ 2147483647 w 1113"/>
                <a:gd name="T1" fmla="*/ 0 h 439"/>
                <a:gd name="T2" fmla="*/ 2147483647 w 1113"/>
                <a:gd name="T3" fmla="*/ 0 h 439"/>
                <a:gd name="T4" fmla="*/ 2147483647 w 1113"/>
                <a:gd name="T5" fmla="*/ 0 h 439"/>
                <a:gd name="T6" fmla="*/ 0 w 1113"/>
                <a:gd name="T7" fmla="*/ 2147483647 h 439"/>
                <a:gd name="T8" fmla="*/ 0 w 1113"/>
                <a:gd name="T9" fmla="*/ 2147483647 h 439"/>
                <a:gd name="T10" fmla="*/ 2147483647 w 1113"/>
                <a:gd name="T11" fmla="*/ 2147483647 h 439"/>
                <a:gd name="T12" fmla="*/ 2147483647 w 1113"/>
                <a:gd name="T13" fmla="*/ 2147483647 h 439"/>
                <a:gd name="T14" fmla="*/ 2147483647 w 1113"/>
                <a:gd name="T15" fmla="*/ 2147483647 h 439"/>
                <a:gd name="T16" fmla="*/ 2147483647 w 1113"/>
                <a:gd name="T17" fmla="*/ 2147483647 h 439"/>
                <a:gd name="T18" fmla="*/ 2147483647 w 1113"/>
                <a:gd name="T19" fmla="*/ 2147483647 h 439"/>
                <a:gd name="T20" fmla="*/ 2147483647 w 1113"/>
                <a:gd name="T21" fmla="*/ 2147483647 h 439"/>
                <a:gd name="T22" fmla="*/ 2147483647 w 1113"/>
                <a:gd name="T23" fmla="*/ 2147483647 h 439"/>
                <a:gd name="T24" fmla="*/ 2147483647 w 1113"/>
                <a:gd name="T25" fmla="*/ 2147483647 h 439"/>
                <a:gd name="T26" fmla="*/ 2147483647 w 1113"/>
                <a:gd name="T27" fmla="*/ 2147483647 h 439"/>
                <a:gd name="T28" fmla="*/ 2147483647 w 1113"/>
                <a:gd name="T29" fmla="*/ 2147483647 h 439"/>
                <a:gd name="T30" fmla="*/ 2147483647 w 1113"/>
                <a:gd name="T31" fmla="*/ 2147483647 h 439"/>
                <a:gd name="T32" fmla="*/ 2147483647 w 1113"/>
                <a:gd name="T33" fmla="*/ 2147483647 h 439"/>
                <a:gd name="T34" fmla="*/ 2147483647 w 1113"/>
                <a:gd name="T35" fmla="*/ 2147483647 h 439"/>
                <a:gd name="T36" fmla="*/ 2147483647 w 1113"/>
                <a:gd name="T37" fmla="*/ 2147483647 h 439"/>
                <a:gd name="T38" fmla="*/ 2147483647 w 1113"/>
                <a:gd name="T39" fmla="*/ 2147483647 h 439"/>
                <a:gd name="T40" fmla="*/ 2147483647 w 1113"/>
                <a:gd name="T41" fmla="*/ 2147483647 h 439"/>
                <a:gd name="T42" fmla="*/ 2147483647 w 1113"/>
                <a:gd name="T43" fmla="*/ 2147483647 h 439"/>
                <a:gd name="T44" fmla="*/ 2147483647 w 1113"/>
                <a:gd name="T45" fmla="*/ 2147483647 h 439"/>
                <a:gd name="T46" fmla="*/ 2147483647 w 1113"/>
                <a:gd name="T47" fmla="*/ 2147483647 h 439"/>
                <a:gd name="T48" fmla="*/ 2147483647 w 1113"/>
                <a:gd name="T49" fmla="*/ 2147483647 h 439"/>
                <a:gd name="T50" fmla="*/ 2147483647 w 1113"/>
                <a:gd name="T51" fmla="*/ 2147483647 h 439"/>
                <a:gd name="T52" fmla="*/ 2147483647 w 1113"/>
                <a:gd name="T53" fmla="*/ 2147483647 h 439"/>
                <a:gd name="T54" fmla="*/ 2147483647 w 1113"/>
                <a:gd name="T55" fmla="*/ 0 h 4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3"/>
                <a:gd name="T85" fmla="*/ 0 h 439"/>
                <a:gd name="T86" fmla="*/ 1113 w 1113"/>
                <a:gd name="T87" fmla="*/ 439 h 43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3" h="439">
                  <a:moveTo>
                    <a:pt x="1034" y="0"/>
                  </a:moveTo>
                  <a:lnTo>
                    <a:pt x="1034" y="0"/>
                  </a:lnTo>
                  <a:lnTo>
                    <a:pt x="79" y="0"/>
                  </a:lnTo>
                  <a:cubicBezTo>
                    <a:pt x="36" y="0"/>
                    <a:pt x="0" y="36"/>
                    <a:pt x="0" y="80"/>
                  </a:cubicBezTo>
                  <a:lnTo>
                    <a:pt x="0" y="324"/>
                  </a:lnTo>
                  <a:cubicBezTo>
                    <a:pt x="0" y="368"/>
                    <a:pt x="36" y="403"/>
                    <a:pt x="79" y="403"/>
                  </a:cubicBezTo>
                  <a:lnTo>
                    <a:pt x="597" y="403"/>
                  </a:lnTo>
                  <a:cubicBezTo>
                    <a:pt x="609" y="425"/>
                    <a:pt x="631" y="439"/>
                    <a:pt x="657" y="439"/>
                  </a:cubicBezTo>
                  <a:cubicBezTo>
                    <a:pt x="696" y="439"/>
                    <a:pt x="727" y="408"/>
                    <a:pt x="727" y="370"/>
                  </a:cubicBezTo>
                  <a:cubicBezTo>
                    <a:pt x="727" y="332"/>
                    <a:pt x="696" y="300"/>
                    <a:pt x="657" y="300"/>
                  </a:cubicBezTo>
                  <a:cubicBezTo>
                    <a:pt x="631" y="300"/>
                    <a:pt x="608" y="315"/>
                    <a:pt x="597" y="337"/>
                  </a:cubicBezTo>
                  <a:lnTo>
                    <a:pt x="79" y="337"/>
                  </a:lnTo>
                  <a:cubicBezTo>
                    <a:pt x="72" y="337"/>
                    <a:pt x="67" y="331"/>
                    <a:pt x="67" y="324"/>
                  </a:cubicBezTo>
                  <a:lnTo>
                    <a:pt x="67" y="80"/>
                  </a:lnTo>
                  <a:cubicBezTo>
                    <a:pt x="67" y="73"/>
                    <a:pt x="72" y="67"/>
                    <a:pt x="79" y="67"/>
                  </a:cubicBezTo>
                  <a:lnTo>
                    <a:pt x="1034" y="67"/>
                  </a:lnTo>
                  <a:cubicBezTo>
                    <a:pt x="1041" y="67"/>
                    <a:pt x="1046" y="73"/>
                    <a:pt x="1046" y="80"/>
                  </a:cubicBezTo>
                  <a:lnTo>
                    <a:pt x="1046" y="324"/>
                  </a:lnTo>
                  <a:cubicBezTo>
                    <a:pt x="1046" y="331"/>
                    <a:pt x="1041" y="337"/>
                    <a:pt x="1034" y="337"/>
                  </a:cubicBezTo>
                  <a:lnTo>
                    <a:pt x="931" y="337"/>
                  </a:lnTo>
                  <a:cubicBezTo>
                    <a:pt x="919" y="315"/>
                    <a:pt x="896" y="300"/>
                    <a:pt x="870" y="300"/>
                  </a:cubicBezTo>
                  <a:cubicBezTo>
                    <a:pt x="832" y="300"/>
                    <a:pt x="801" y="332"/>
                    <a:pt x="801" y="370"/>
                  </a:cubicBezTo>
                  <a:cubicBezTo>
                    <a:pt x="801" y="408"/>
                    <a:pt x="832" y="439"/>
                    <a:pt x="870" y="439"/>
                  </a:cubicBezTo>
                  <a:cubicBezTo>
                    <a:pt x="896" y="439"/>
                    <a:pt x="919" y="425"/>
                    <a:pt x="931" y="403"/>
                  </a:cubicBezTo>
                  <a:lnTo>
                    <a:pt x="1034" y="403"/>
                  </a:lnTo>
                  <a:cubicBezTo>
                    <a:pt x="1077" y="403"/>
                    <a:pt x="1113" y="368"/>
                    <a:pt x="1113" y="324"/>
                  </a:cubicBezTo>
                  <a:lnTo>
                    <a:pt x="1113" y="80"/>
                  </a:lnTo>
                  <a:cubicBezTo>
                    <a:pt x="1113" y="36"/>
                    <a:pt x="1077" y="0"/>
                    <a:pt x="1034" y="0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8" name="Freeform 56"/>
            <p:cNvSpPr>
              <a:spLocks/>
            </p:cNvSpPr>
            <p:nvPr/>
          </p:nvSpPr>
          <p:spPr bwMode="auto">
            <a:xfrm>
              <a:off x="747713" y="1196975"/>
              <a:ext cx="33338" cy="34925"/>
            </a:xfrm>
            <a:custGeom>
              <a:avLst/>
              <a:gdLst>
                <a:gd name="T0" fmla="*/ 0 w 80"/>
                <a:gd name="T1" fmla="*/ 2147483647 h 81"/>
                <a:gd name="T2" fmla="*/ 0 w 80"/>
                <a:gd name="T3" fmla="*/ 2147483647 h 81"/>
                <a:gd name="T4" fmla="*/ 2147483647 w 80"/>
                <a:gd name="T5" fmla="*/ 2147483647 h 81"/>
                <a:gd name="T6" fmla="*/ 2147483647 w 80"/>
                <a:gd name="T7" fmla="*/ 2147483647 h 81"/>
                <a:gd name="T8" fmla="*/ 2147483647 w 80"/>
                <a:gd name="T9" fmla="*/ 0 h 81"/>
                <a:gd name="T10" fmla="*/ 0 w 80"/>
                <a:gd name="T11" fmla="*/ 2147483647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1"/>
                <a:gd name="T20" fmla="*/ 80 w 80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1">
                  <a:moveTo>
                    <a:pt x="0" y="41"/>
                  </a:moveTo>
                  <a:lnTo>
                    <a:pt x="0" y="41"/>
                  </a:lnTo>
                  <a:cubicBezTo>
                    <a:pt x="0" y="63"/>
                    <a:pt x="18" y="81"/>
                    <a:pt x="40" y="81"/>
                  </a:cubicBezTo>
                  <a:cubicBezTo>
                    <a:pt x="62" y="81"/>
                    <a:pt x="80" y="63"/>
                    <a:pt x="80" y="41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677863" y="1196975"/>
              <a:ext cx="33338" cy="34925"/>
            </a:xfrm>
            <a:custGeom>
              <a:avLst/>
              <a:gdLst>
                <a:gd name="T0" fmla="*/ 0 w 80"/>
                <a:gd name="T1" fmla="*/ 2147483647 h 81"/>
                <a:gd name="T2" fmla="*/ 0 w 80"/>
                <a:gd name="T3" fmla="*/ 2147483647 h 81"/>
                <a:gd name="T4" fmla="*/ 2147483647 w 80"/>
                <a:gd name="T5" fmla="*/ 2147483647 h 81"/>
                <a:gd name="T6" fmla="*/ 2147483647 w 80"/>
                <a:gd name="T7" fmla="*/ 2147483647 h 81"/>
                <a:gd name="T8" fmla="*/ 2147483647 w 80"/>
                <a:gd name="T9" fmla="*/ 0 h 81"/>
                <a:gd name="T10" fmla="*/ 0 w 80"/>
                <a:gd name="T11" fmla="*/ 2147483647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81"/>
                <a:gd name="T20" fmla="*/ 80 w 80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81">
                  <a:moveTo>
                    <a:pt x="0" y="41"/>
                  </a:moveTo>
                  <a:lnTo>
                    <a:pt x="0" y="41"/>
                  </a:lnTo>
                  <a:cubicBezTo>
                    <a:pt x="0" y="63"/>
                    <a:pt x="18" y="81"/>
                    <a:pt x="40" y="81"/>
                  </a:cubicBezTo>
                  <a:cubicBezTo>
                    <a:pt x="62" y="81"/>
                    <a:pt x="80" y="63"/>
                    <a:pt x="80" y="41"/>
                  </a:cubicBezTo>
                  <a:cubicBezTo>
                    <a:pt x="80" y="18"/>
                    <a:pt x="62" y="0"/>
                    <a:pt x="40" y="0"/>
                  </a:cubicBezTo>
                  <a:cubicBezTo>
                    <a:pt x="18" y="0"/>
                    <a:pt x="0" y="18"/>
                    <a:pt x="0" y="41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20" name="Freeform 58"/>
            <p:cNvSpPr>
              <a:spLocks/>
            </p:cNvSpPr>
            <p:nvPr/>
          </p:nvSpPr>
          <p:spPr bwMode="auto">
            <a:xfrm>
              <a:off x="606425" y="985838"/>
              <a:ext cx="28575" cy="133350"/>
            </a:xfrm>
            <a:custGeom>
              <a:avLst/>
              <a:gdLst>
                <a:gd name="T0" fmla="*/ 2147483647 w 67"/>
                <a:gd name="T1" fmla="*/ 2147483647 h 316"/>
                <a:gd name="T2" fmla="*/ 2147483647 w 67"/>
                <a:gd name="T3" fmla="*/ 2147483647 h 316"/>
                <a:gd name="T4" fmla="*/ 2147483647 w 67"/>
                <a:gd name="T5" fmla="*/ 2147483647 h 316"/>
                <a:gd name="T6" fmla="*/ 2147483647 w 67"/>
                <a:gd name="T7" fmla="*/ 2147483647 h 316"/>
                <a:gd name="T8" fmla="*/ 2147483647 w 67"/>
                <a:gd name="T9" fmla="*/ 0 h 316"/>
                <a:gd name="T10" fmla="*/ 0 w 67"/>
                <a:gd name="T11" fmla="*/ 2147483647 h 316"/>
                <a:gd name="T12" fmla="*/ 0 w 67"/>
                <a:gd name="T13" fmla="*/ 2147483647 h 316"/>
                <a:gd name="T14" fmla="*/ 2147483647 w 67"/>
                <a:gd name="T15" fmla="*/ 2147483647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316"/>
                <a:gd name="T26" fmla="*/ 67 w 67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316">
                  <a:moveTo>
                    <a:pt x="33" y="316"/>
                  </a:moveTo>
                  <a:lnTo>
                    <a:pt x="33" y="316"/>
                  </a:lnTo>
                  <a:cubicBezTo>
                    <a:pt x="52" y="316"/>
                    <a:pt x="67" y="301"/>
                    <a:pt x="67" y="283"/>
                  </a:cubicBezTo>
                  <a:lnTo>
                    <a:pt x="67" y="33"/>
                  </a:lnTo>
                  <a:cubicBezTo>
                    <a:pt x="67" y="15"/>
                    <a:pt x="52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lnTo>
                    <a:pt x="0" y="283"/>
                  </a:lnTo>
                  <a:cubicBezTo>
                    <a:pt x="0" y="301"/>
                    <a:pt x="15" y="316"/>
                    <a:pt x="33" y="316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21" name="Freeform 59"/>
            <p:cNvSpPr>
              <a:spLocks/>
            </p:cNvSpPr>
            <p:nvPr/>
          </p:nvSpPr>
          <p:spPr bwMode="auto">
            <a:xfrm>
              <a:off x="1044575" y="985838"/>
              <a:ext cx="28575" cy="133350"/>
            </a:xfrm>
            <a:custGeom>
              <a:avLst/>
              <a:gdLst>
                <a:gd name="T0" fmla="*/ 2147483647 w 67"/>
                <a:gd name="T1" fmla="*/ 0 h 316"/>
                <a:gd name="T2" fmla="*/ 2147483647 w 67"/>
                <a:gd name="T3" fmla="*/ 0 h 316"/>
                <a:gd name="T4" fmla="*/ 0 w 67"/>
                <a:gd name="T5" fmla="*/ 2147483647 h 316"/>
                <a:gd name="T6" fmla="*/ 0 w 67"/>
                <a:gd name="T7" fmla="*/ 2147483647 h 316"/>
                <a:gd name="T8" fmla="*/ 2147483647 w 67"/>
                <a:gd name="T9" fmla="*/ 2147483647 h 316"/>
                <a:gd name="T10" fmla="*/ 2147483647 w 67"/>
                <a:gd name="T11" fmla="*/ 2147483647 h 316"/>
                <a:gd name="T12" fmla="*/ 2147483647 w 67"/>
                <a:gd name="T13" fmla="*/ 2147483647 h 316"/>
                <a:gd name="T14" fmla="*/ 2147483647 w 67"/>
                <a:gd name="T15" fmla="*/ 0 h 3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316"/>
                <a:gd name="T26" fmla="*/ 67 w 67"/>
                <a:gd name="T27" fmla="*/ 316 h 3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316">
                  <a:moveTo>
                    <a:pt x="34" y="0"/>
                  </a:moveTo>
                  <a:lnTo>
                    <a:pt x="34" y="0"/>
                  </a:lnTo>
                  <a:cubicBezTo>
                    <a:pt x="15" y="0"/>
                    <a:pt x="0" y="15"/>
                    <a:pt x="0" y="33"/>
                  </a:cubicBezTo>
                  <a:lnTo>
                    <a:pt x="0" y="283"/>
                  </a:lnTo>
                  <a:cubicBezTo>
                    <a:pt x="0" y="301"/>
                    <a:pt x="15" y="316"/>
                    <a:pt x="34" y="316"/>
                  </a:cubicBezTo>
                  <a:cubicBezTo>
                    <a:pt x="52" y="316"/>
                    <a:pt x="67" y="301"/>
                    <a:pt x="67" y="283"/>
                  </a:cubicBezTo>
                  <a:lnTo>
                    <a:pt x="67" y="33"/>
                  </a:lnTo>
                  <a:cubicBezTo>
                    <a:pt x="67" y="15"/>
                    <a:pt x="52" y="0"/>
                    <a:pt x="34" y="0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  <p:sp>
          <p:nvSpPr>
            <p:cNvPr id="22" name="Freeform 60"/>
            <p:cNvSpPr>
              <a:spLocks/>
            </p:cNvSpPr>
            <p:nvPr/>
          </p:nvSpPr>
          <p:spPr bwMode="auto">
            <a:xfrm>
              <a:off x="830263" y="1198563"/>
              <a:ext cx="168275" cy="28575"/>
            </a:xfrm>
            <a:custGeom>
              <a:avLst/>
              <a:gdLst>
                <a:gd name="T0" fmla="*/ 2147483647 w 399"/>
                <a:gd name="T1" fmla="*/ 2147483647 h 67"/>
                <a:gd name="T2" fmla="*/ 2147483647 w 399"/>
                <a:gd name="T3" fmla="*/ 2147483647 h 67"/>
                <a:gd name="T4" fmla="*/ 2147483647 w 399"/>
                <a:gd name="T5" fmla="*/ 0 h 67"/>
                <a:gd name="T6" fmla="*/ 2147483647 w 399"/>
                <a:gd name="T7" fmla="*/ 0 h 67"/>
                <a:gd name="T8" fmla="*/ 0 w 399"/>
                <a:gd name="T9" fmla="*/ 2147483647 h 67"/>
                <a:gd name="T10" fmla="*/ 2147483647 w 399"/>
                <a:gd name="T11" fmla="*/ 2147483647 h 67"/>
                <a:gd name="T12" fmla="*/ 2147483647 w 399"/>
                <a:gd name="T13" fmla="*/ 2147483647 h 67"/>
                <a:gd name="T14" fmla="*/ 2147483647 w 399"/>
                <a:gd name="T15" fmla="*/ 2147483647 h 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9"/>
                <a:gd name="T25" fmla="*/ 0 h 67"/>
                <a:gd name="T26" fmla="*/ 399 w 399"/>
                <a:gd name="T27" fmla="*/ 67 h 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9" h="67">
                  <a:moveTo>
                    <a:pt x="399" y="34"/>
                  </a:moveTo>
                  <a:lnTo>
                    <a:pt x="399" y="34"/>
                  </a:lnTo>
                  <a:cubicBezTo>
                    <a:pt x="399" y="15"/>
                    <a:pt x="384" y="0"/>
                    <a:pt x="366" y="0"/>
                  </a:cubicBezTo>
                  <a:lnTo>
                    <a:pt x="34" y="0"/>
                  </a:ln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lnTo>
                    <a:pt x="366" y="67"/>
                  </a:lnTo>
                  <a:cubicBezTo>
                    <a:pt x="384" y="67"/>
                    <a:pt x="399" y="52"/>
                    <a:pt x="399" y="34"/>
                  </a:cubicBez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3286408" y="5908764"/>
            <a:ext cx="121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Человек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625533" y="5820010"/>
            <a:ext cx="2519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Маршрутизатор</a:t>
            </a:r>
          </a:p>
        </p:txBody>
      </p:sp>
      <p:sp>
        <p:nvSpPr>
          <p:cNvPr id="26" name="圆角矩形标注 25"/>
          <p:cNvSpPr/>
          <p:nvPr/>
        </p:nvSpPr>
        <p:spPr bwMode="auto">
          <a:xfrm flipH="1">
            <a:off x="9331137" y="3797300"/>
            <a:ext cx="2009490" cy="1122002"/>
          </a:xfrm>
          <a:prstGeom prst="wedgeRoundRectCallout">
            <a:avLst>
              <a:gd name="adj1" fmla="val 58476"/>
              <a:gd name="adj2" fmla="val 82826"/>
              <a:gd name="adj3" fmla="val 16667"/>
            </a:avLst>
          </a:prstGeom>
          <a:solidFill>
            <a:srgbClr val="00B0F0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Huawei Sans" panose="020C0503030203020204" pitchFamily="34" charset="0"/>
              </a:rPr>
              <a:t>Интерфейс, протокол маршрутизации, IP-адрес, таблица маршрутизации.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22606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600"/>
              <a:t>Файл YANG загружается на клиент NETCONF (например, на контроллер NMS или SDN).</a:t>
            </a:r>
          </a:p>
          <a:p>
            <a:r>
              <a:rPr lang="ru-RU" sz="1600"/>
              <a:t>Файл YANG используется для преобразования данных в сообщения NETCONF в формате XML перед их отправкой на устройство.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YANG и XML (1)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75738" y="2393809"/>
            <a:ext cx="2679793" cy="3721693"/>
            <a:chOff x="4702129" y="2408189"/>
            <a:chExt cx="2679793" cy="3721693"/>
          </a:xfrm>
        </p:grpSpPr>
        <p:sp>
          <p:nvSpPr>
            <p:cNvPr id="32" name="矩形 31"/>
            <p:cNvSpPr/>
            <p:nvPr/>
          </p:nvSpPr>
          <p:spPr>
            <a:xfrm>
              <a:off x="4702129" y="2408189"/>
              <a:ext cx="2679793" cy="3354235"/>
            </a:xfrm>
            <a:prstGeom prst="rect">
              <a:avLst/>
            </a:prstGeom>
            <a:solidFill>
              <a:srgbClr val="F2FBFE"/>
            </a:solidFill>
            <a:ln w="9525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list server {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key "name";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unique "ip port";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leaf name {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  type string;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}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leaf ip {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  type inet:ip-address;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}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leaf port {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  type inet:port-number;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}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}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59889" y="5760550"/>
              <a:ext cx="1748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Huawei Sans" panose="020C0503030203020204" pitchFamily="34" charset="0"/>
                </a:rPr>
                <a:t>Файл YANG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4222511" y="3584380"/>
            <a:ext cx="47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latin typeface="Huawei Sans" panose="020C0503030203020204" pitchFamily="34" charset="0"/>
              </a:rPr>
              <a:t>+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381922" y="3716240"/>
            <a:ext cx="47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latin typeface="Huawei Sans" panose="020C0503030203020204" pitchFamily="34" charset="0"/>
              </a:rPr>
              <a:t>=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010375" y="2429054"/>
            <a:ext cx="2679793" cy="3698810"/>
            <a:chOff x="1413164" y="2408189"/>
            <a:chExt cx="2679793" cy="3698810"/>
          </a:xfrm>
        </p:grpSpPr>
        <p:sp>
          <p:nvSpPr>
            <p:cNvPr id="36" name="矩形 35"/>
            <p:cNvSpPr/>
            <p:nvPr/>
          </p:nvSpPr>
          <p:spPr>
            <a:xfrm>
              <a:off x="1413164" y="2408189"/>
              <a:ext cx="2679793" cy="3354235"/>
            </a:xfrm>
            <a:prstGeom prst="rect">
              <a:avLst/>
            </a:prstGeom>
            <a:solidFill>
              <a:srgbClr val="F2FBFE"/>
            </a:solidFill>
            <a:ln w="9525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&lt;server&gt;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&lt;name&gt;smtp&lt;/name&gt;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&lt;ip&gt;192.0.2.1&lt;/ip&gt;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&lt;port&gt;25&lt;/port&gt;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&lt;/server&gt;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&lt;server&gt;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&lt;name&gt;http&lt;/name&gt;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&lt;ip&gt;192.0.2.1&lt;/ip&gt;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&lt;/server&gt;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&lt;server&gt;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&lt;name&gt;ftp&lt;/name&gt;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  &lt;ip&gt;192.0.2.1&lt;/ip&gt;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&lt;/server&gt;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140389" y="5732031"/>
              <a:ext cx="961687" cy="374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Huawei Sans" panose="020C0503030203020204" pitchFamily="34" charset="0"/>
                </a:rPr>
                <a:t>XML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69037" y="2408189"/>
            <a:ext cx="2154250" cy="3719675"/>
            <a:chOff x="8044435" y="2408189"/>
            <a:chExt cx="2154250" cy="3719675"/>
          </a:xfrm>
        </p:grpSpPr>
        <p:sp>
          <p:nvSpPr>
            <p:cNvPr id="35" name="文本框 34"/>
            <p:cNvSpPr txBox="1"/>
            <p:nvPr/>
          </p:nvSpPr>
          <p:spPr>
            <a:xfrm>
              <a:off x="8438968" y="5758532"/>
              <a:ext cx="1208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Huawei Sans" panose="020C0503030203020204" pitchFamily="34" charset="0"/>
                </a:rPr>
                <a:t>Данные</a:t>
              </a: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044435" y="2408189"/>
              <a:ext cx="2154250" cy="3354235"/>
              <a:chOff x="5219727" y="1715222"/>
              <a:chExt cx="1538416" cy="3231654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5219727" y="1715222"/>
                <a:ext cx="1538416" cy="1077218"/>
              </a:xfrm>
              <a:prstGeom prst="rect">
                <a:avLst/>
              </a:prstGeom>
              <a:solidFill>
                <a:srgbClr val="F3FBFE"/>
              </a:solidFill>
              <a:ln w="9525" cap="flat" cmpd="sng" algn="ctr">
                <a:solidFill>
                  <a:srgbClr val="99DFF9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name="smtp"</a:t>
                </a:r>
              </a:p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ip=192.0.2.1</a:t>
                </a:r>
              </a:p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port=25</a:t>
                </a: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5219727" y="2792440"/>
                <a:ext cx="1538416" cy="1077218"/>
              </a:xfrm>
              <a:prstGeom prst="rect">
                <a:avLst/>
              </a:prstGeom>
              <a:solidFill>
                <a:srgbClr val="F3FBFE"/>
              </a:solidFill>
              <a:ln w="9525" cap="flat" cmpd="sng" algn="ctr">
                <a:solidFill>
                  <a:srgbClr val="99DFF9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name="http"</a:t>
                </a:r>
              </a:p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ip=192.0.2.1</a:t>
                </a:r>
              </a:p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port=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5219727" y="3869658"/>
                <a:ext cx="1538416" cy="1077218"/>
              </a:xfrm>
              <a:prstGeom prst="rect">
                <a:avLst/>
              </a:prstGeom>
              <a:solidFill>
                <a:srgbClr val="F3FBFE"/>
              </a:solidFill>
              <a:ln w="9525" cap="flat" cmpd="sng" algn="ctr">
                <a:solidFill>
                  <a:srgbClr val="99DFF9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name="ftp"</a:t>
                </a:r>
              </a:p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ip=192.0.2.1</a:t>
                </a:r>
              </a:p>
              <a:p>
                <a:r>
                  <a:rPr lang="ru-RU" sz="1600">
                    <a:solidFill>
                      <a:srgbClr val="1D1D1A"/>
                    </a:solidFill>
                    <a:latin typeface="Huawei Sans" panose="020C0503030203020204" pitchFamily="34" charset="0"/>
                  </a:rPr>
                  <a:t>port=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6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r>
              <a:rPr lang="ru-RU" sz="1500" dirty="0">
                <a:latin typeface="Huawei Sans" panose="020C0503030203020204" pitchFamily="34" charset="0"/>
              </a:rPr>
              <a:t>Файл YANG загружается на сервер NETCONF (например, маршрутизатор или коммутатор).</a:t>
            </a:r>
          </a:p>
          <a:p>
            <a:r>
              <a:rPr lang="ru-RU" sz="1500" dirty="0">
                <a:latin typeface="Huawei Sans" panose="020C0503030203020204" pitchFamily="34" charset="0"/>
              </a:rPr>
              <a:t>Файл YANG используется для преобразования полученных сообщений NETCONF в формате XML в данные для последующей обработки. </a:t>
            </a:r>
          </a:p>
          <a:p>
            <a:endParaRPr lang="zh-CN" altLang="en-US" sz="1600" dirty="0">
              <a:latin typeface="Huawei Sans" panose="020C05030302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YANG и XML (2)</a:t>
            </a:r>
          </a:p>
        </p:txBody>
      </p:sp>
      <p:sp>
        <p:nvSpPr>
          <p:cNvPr id="5" name="矩形 4"/>
          <p:cNvSpPr/>
          <p:nvPr/>
        </p:nvSpPr>
        <p:spPr>
          <a:xfrm>
            <a:off x="4702129" y="2408189"/>
            <a:ext cx="2679793" cy="3354235"/>
          </a:xfrm>
          <a:prstGeom prst="rect">
            <a:avLst/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list server {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key "name";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unique "ip port";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leaf name {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  type string;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}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leaf ip {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  type inet:ip-address;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}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leaf port {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  type inet:port-number;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}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}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61852" y="5762424"/>
            <a:ext cx="12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Файл YANG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22511" y="3584380"/>
            <a:ext cx="47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latin typeface="Huawei Sans" panose="020C0503030203020204" pitchFamily="34" charset="0"/>
              </a:rPr>
              <a:t>+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27460" y="5768457"/>
            <a:ext cx="118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Данные</a:t>
            </a:r>
          </a:p>
        </p:txBody>
      </p:sp>
      <p:sp>
        <p:nvSpPr>
          <p:cNvPr id="18" name="矩形 17"/>
          <p:cNvSpPr/>
          <p:nvPr/>
        </p:nvSpPr>
        <p:spPr>
          <a:xfrm>
            <a:off x="1413164" y="2408189"/>
            <a:ext cx="2679793" cy="3354235"/>
          </a:xfrm>
          <a:prstGeom prst="rect">
            <a:avLst/>
          </a:prstGeom>
          <a:solidFill>
            <a:srgbClr val="F3FBFE"/>
          </a:solidFill>
          <a:ln w="9525" cap="flat" cmpd="sng" algn="ctr">
            <a:solidFill>
              <a:srgbClr val="99DFF9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&lt;server&gt;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&lt;name&gt;smtp&lt;/name&gt;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&lt;ip&gt;192.0.2.1&lt;/ip&gt;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&lt;port&gt;25&lt;/port&gt;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&lt;/server&gt;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&lt;server&gt;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&lt;name&gt;http&lt;/name&gt;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&lt;ip&gt;192.0.2.1&lt;/ip&gt;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&lt;/server&gt;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&lt;server&gt;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&lt;name&gt;ftp&lt;/name&gt;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  &lt;ip&gt;192.0.2.1&lt;/ip&gt;</a:t>
            </a:r>
          </a:p>
          <a:p>
            <a:r>
              <a:rPr lang="ru-RU" sz="1600">
                <a:solidFill>
                  <a:srgbClr val="1D1D1A"/>
                </a:solidFill>
                <a:latin typeface="Huawei Sans" panose="020C0503030203020204" pitchFamily="34" charset="0"/>
              </a:rPr>
              <a:t>&lt;/server&gt;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81922" y="3716240"/>
            <a:ext cx="47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>
                <a:latin typeface="Huawei Sans" panose="020C0503030203020204" pitchFamily="34" charset="0"/>
              </a:rPr>
              <a:t>=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090057" y="5762423"/>
            <a:ext cx="814619" cy="37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XML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044435" y="2408189"/>
            <a:ext cx="2154250" cy="3354235"/>
            <a:chOff x="5219727" y="1715222"/>
            <a:chExt cx="1538416" cy="3231654"/>
          </a:xfrm>
        </p:grpSpPr>
        <p:sp>
          <p:nvSpPr>
            <p:cNvPr id="12" name="矩形 11"/>
            <p:cNvSpPr/>
            <p:nvPr/>
          </p:nvSpPr>
          <p:spPr>
            <a:xfrm>
              <a:off x="5219727" y="1715222"/>
              <a:ext cx="1538416" cy="1077218"/>
            </a:xfrm>
            <a:prstGeom prst="rect">
              <a:avLst/>
            </a:prstGeom>
            <a:solidFill>
              <a:srgbClr val="F2FBFE"/>
            </a:solidFill>
            <a:ln w="9525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name="smtp"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ip=192.0.2.1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port=25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5219727" y="2792440"/>
              <a:ext cx="1538416" cy="1077218"/>
            </a:xfrm>
            <a:prstGeom prst="rect">
              <a:avLst/>
            </a:prstGeom>
            <a:solidFill>
              <a:srgbClr val="F2FBFE"/>
            </a:solidFill>
            <a:ln w="9525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name="http"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ip=192.0.2.1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port=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5219727" y="3869658"/>
              <a:ext cx="1538416" cy="1077218"/>
            </a:xfrm>
            <a:prstGeom prst="rect">
              <a:avLst/>
            </a:prstGeom>
            <a:solidFill>
              <a:srgbClr val="F2FBFE"/>
            </a:solidFill>
            <a:ln w="9525" cap="flat" cmpd="sng" algn="ctr">
              <a:solidFill>
                <a:srgbClr val="99DFF9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44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name="ftp"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ip=192.0.2.1</a:t>
              </a:r>
            </a:p>
            <a:p>
              <a:r>
                <a:rPr lang="ru-RU" sz="1600">
                  <a:solidFill>
                    <a:srgbClr val="1D1D1A"/>
                  </a:solidFill>
                  <a:latin typeface="Huawei Sans" panose="020C0503030203020204" pitchFamily="34" charset="0"/>
                </a:rPr>
                <a:t>port=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1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08377" y="1152743"/>
            <a:ext cx="11306175" cy="4680000"/>
          </a:xfrm>
        </p:spPr>
        <p:txBody>
          <a:bodyPr/>
          <a:lstStyle/>
          <a:p>
            <a:r>
              <a:rPr lang="ru-RU" sz="1300" dirty="0"/>
              <a:t>Телеметрия, также называемая сетевой телеметрией, — это технология, которая удаленно собирает данные с физических или виртуальных устройств на высокой скорости.</a:t>
            </a:r>
          </a:p>
          <a:p>
            <a:r>
              <a:rPr lang="ru-RU" sz="1300" dirty="0"/>
              <a:t>Устройства периодически отправляют сборщикам (коллекторам) статистику трафика интерфейса, использования ЦП и памяти в </a:t>
            </a:r>
            <a:r>
              <a:rPr lang="ru-RU" sz="1300" dirty="0" err="1"/>
              <a:t>push</a:t>
            </a:r>
            <a:r>
              <a:rPr lang="ru-RU" sz="1300" dirty="0"/>
              <a:t>-режиме. По сравнению с традиционным режимом, режим </a:t>
            </a:r>
            <a:r>
              <a:rPr lang="ru-RU" sz="1300" dirty="0" err="1"/>
              <a:t>push</a:t>
            </a:r>
            <a:r>
              <a:rPr lang="ru-RU" sz="1300" dirty="0"/>
              <a:t> обеспечивает более быстрый сбор данных в реальном времени. </a:t>
            </a:r>
          </a:p>
          <a:p>
            <a:endParaRPr lang="en-US" altLang="zh-CN" sz="1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Телеметрия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A36BF851-945C-4F9A-930C-342B704FB569}"/>
              </a:ext>
            </a:extLst>
          </p:cNvPr>
          <p:cNvCxnSpPr>
            <a:cxnSpLocks/>
          </p:cNvCxnSpPr>
          <p:nvPr/>
        </p:nvCxnSpPr>
        <p:spPr>
          <a:xfrm>
            <a:off x="1964491" y="3208897"/>
            <a:ext cx="0" cy="3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="" xmlns:a16="http://schemas.microsoft.com/office/drawing/2014/main" id="{039B7F5F-BBB5-489D-BC53-2B6B09D8BAF7}"/>
              </a:ext>
            </a:extLst>
          </p:cNvPr>
          <p:cNvCxnSpPr/>
          <p:nvPr/>
        </p:nvCxnSpPr>
        <p:spPr>
          <a:xfrm>
            <a:off x="4625699" y="3222175"/>
            <a:ext cx="0" cy="3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="" xmlns:a16="http://schemas.microsoft.com/office/drawing/2014/main" id="{366D846A-1799-46FB-9CAC-D4AA43FF55B0}"/>
              </a:ext>
            </a:extLst>
          </p:cNvPr>
          <p:cNvCxnSpPr>
            <a:cxnSpLocks/>
          </p:cNvCxnSpPr>
          <p:nvPr/>
        </p:nvCxnSpPr>
        <p:spPr>
          <a:xfrm flipH="1">
            <a:off x="2128954" y="3356932"/>
            <a:ext cx="2360554" cy="359962"/>
          </a:xfrm>
          <a:prstGeom prst="straightConnector1">
            <a:avLst/>
          </a:prstGeom>
          <a:ln w="254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="" xmlns:a16="http://schemas.microsoft.com/office/drawing/2014/main" id="{AFD6B306-5283-42F1-8925-2D2A260AF0E1}"/>
              </a:ext>
            </a:extLst>
          </p:cNvPr>
          <p:cNvSpPr txBox="1"/>
          <p:nvPr/>
        </p:nvSpPr>
        <p:spPr>
          <a:xfrm rot="21120000">
            <a:off x="1999081" y="3240227"/>
            <a:ext cx="184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Huawei Sans" panose="020C0503030203020204" pitchFamily="34" charset="0"/>
              </a:rPr>
              <a:t>Request CPU usage 1.</a:t>
            </a:r>
          </a:p>
        </p:txBody>
      </p:sp>
      <p:cxnSp>
        <p:nvCxnSpPr>
          <p:cNvPr id="28" name="直接箭头连接符 27">
            <a:extLst>
              <a:ext uri="{FF2B5EF4-FFF2-40B4-BE49-F238E27FC236}">
                <a16:creationId xmlns="" xmlns:a16="http://schemas.microsoft.com/office/drawing/2014/main" id="{93409A44-99B8-449F-BEAE-C068CA00A23B}"/>
              </a:ext>
            </a:extLst>
          </p:cNvPr>
          <p:cNvCxnSpPr>
            <a:cxnSpLocks/>
          </p:cNvCxnSpPr>
          <p:nvPr/>
        </p:nvCxnSpPr>
        <p:spPr>
          <a:xfrm>
            <a:off x="2134517" y="3929916"/>
            <a:ext cx="2383263" cy="474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5B1B3C94-8C75-457B-9572-6B5DB680C0EB}"/>
              </a:ext>
            </a:extLst>
          </p:cNvPr>
          <p:cNvSpPr txBox="1"/>
          <p:nvPr/>
        </p:nvSpPr>
        <p:spPr>
          <a:xfrm rot="600000">
            <a:off x="2758042" y="3914966"/>
            <a:ext cx="184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Time 1, usage 1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="" xmlns:a16="http://schemas.microsoft.com/office/drawing/2014/main" id="{4241FFD5-12DF-4EDC-94D8-07603A5A2BC2}"/>
              </a:ext>
            </a:extLst>
          </p:cNvPr>
          <p:cNvCxnSpPr/>
          <p:nvPr/>
        </p:nvCxnSpPr>
        <p:spPr>
          <a:xfrm flipH="1">
            <a:off x="2089913" y="4466259"/>
            <a:ext cx="2421184" cy="303538"/>
          </a:xfrm>
          <a:prstGeom prst="straightConnector1">
            <a:avLst/>
          </a:prstGeom>
          <a:ln w="254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A559CC73-39EC-4792-9D07-F880064420FD}"/>
              </a:ext>
            </a:extLst>
          </p:cNvPr>
          <p:cNvSpPr txBox="1"/>
          <p:nvPr/>
        </p:nvSpPr>
        <p:spPr>
          <a:xfrm rot="21120000">
            <a:off x="1999081" y="4373260"/>
            <a:ext cx="184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Huawei Sans" panose="020C0503030203020204" pitchFamily="34" charset="0"/>
              </a:rPr>
              <a:t>Request CPU usage 2.</a:t>
            </a:r>
          </a:p>
        </p:txBody>
      </p:sp>
      <p:cxnSp>
        <p:nvCxnSpPr>
          <p:cNvPr id="35" name="直接箭头连接符 34">
            <a:extLst>
              <a:ext uri="{FF2B5EF4-FFF2-40B4-BE49-F238E27FC236}">
                <a16:creationId xmlns="" xmlns:a16="http://schemas.microsoft.com/office/drawing/2014/main" id="{6F0EC733-60BD-424F-98A7-7DF253D473CB}"/>
              </a:ext>
            </a:extLst>
          </p:cNvPr>
          <p:cNvCxnSpPr/>
          <p:nvPr/>
        </p:nvCxnSpPr>
        <p:spPr>
          <a:xfrm>
            <a:off x="2087221" y="4950935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A5D42B5F-D841-4644-94A9-550F34F96B0A}"/>
              </a:ext>
            </a:extLst>
          </p:cNvPr>
          <p:cNvSpPr txBox="1"/>
          <p:nvPr/>
        </p:nvSpPr>
        <p:spPr>
          <a:xfrm rot="600000">
            <a:off x="2758042" y="4878810"/>
            <a:ext cx="184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Time 2, usage 2</a:t>
            </a:r>
          </a:p>
        </p:txBody>
      </p:sp>
      <p:cxnSp>
        <p:nvCxnSpPr>
          <p:cNvPr id="63" name="直接箭头连接符 62">
            <a:extLst>
              <a:ext uri="{FF2B5EF4-FFF2-40B4-BE49-F238E27FC236}">
                <a16:creationId xmlns="" xmlns:a16="http://schemas.microsoft.com/office/drawing/2014/main" id="{00E37C2A-B97A-48CF-8B52-ED6999B33AD4}"/>
              </a:ext>
            </a:extLst>
          </p:cNvPr>
          <p:cNvCxnSpPr/>
          <p:nvPr/>
        </p:nvCxnSpPr>
        <p:spPr>
          <a:xfrm flipH="1">
            <a:off x="2089913" y="5376873"/>
            <a:ext cx="2421184" cy="303538"/>
          </a:xfrm>
          <a:prstGeom prst="straightConnector1">
            <a:avLst/>
          </a:prstGeom>
          <a:ln w="254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="" xmlns:a16="http://schemas.microsoft.com/office/drawing/2014/main" id="{A151BAAB-2CAE-4B05-A9D4-C99A29A7200A}"/>
              </a:ext>
            </a:extLst>
          </p:cNvPr>
          <p:cNvSpPr txBox="1"/>
          <p:nvPr/>
        </p:nvSpPr>
        <p:spPr>
          <a:xfrm rot="21120000">
            <a:off x="1999081" y="5276250"/>
            <a:ext cx="184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Huawei Sans" panose="020C0503030203020204" pitchFamily="34" charset="0"/>
              </a:rPr>
              <a:t>Request CPU usage 3.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="" xmlns:a16="http://schemas.microsoft.com/office/drawing/2014/main" id="{F27006F9-B9F7-40A3-A141-A1FCE2BAD4C0}"/>
              </a:ext>
            </a:extLst>
          </p:cNvPr>
          <p:cNvCxnSpPr/>
          <p:nvPr/>
        </p:nvCxnSpPr>
        <p:spPr>
          <a:xfrm>
            <a:off x="2087221" y="5925615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="" xmlns:a16="http://schemas.microsoft.com/office/drawing/2014/main" id="{00BA9949-DEF2-451B-86AC-FDC7078EEE00}"/>
              </a:ext>
            </a:extLst>
          </p:cNvPr>
          <p:cNvSpPr txBox="1"/>
          <p:nvPr/>
        </p:nvSpPr>
        <p:spPr>
          <a:xfrm rot="600000">
            <a:off x="2758042" y="5897436"/>
            <a:ext cx="184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Time 3, usage 3</a:t>
            </a:r>
          </a:p>
        </p:txBody>
      </p:sp>
      <p:sp>
        <p:nvSpPr>
          <p:cNvPr id="65" name="左大括号 64">
            <a:extLst>
              <a:ext uri="{FF2B5EF4-FFF2-40B4-BE49-F238E27FC236}">
                <a16:creationId xmlns="" xmlns:a16="http://schemas.microsoft.com/office/drawing/2014/main" id="{125E4458-68CE-46C0-891E-9D1CE442D88C}"/>
              </a:ext>
            </a:extLst>
          </p:cNvPr>
          <p:cNvSpPr/>
          <p:nvPr/>
        </p:nvSpPr>
        <p:spPr>
          <a:xfrm>
            <a:off x="7516229" y="3792768"/>
            <a:ext cx="135922" cy="6613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4EA5B569-6754-438F-80BB-7006689820BF}"/>
              </a:ext>
            </a:extLst>
          </p:cNvPr>
          <p:cNvSpPr txBox="1"/>
          <p:nvPr/>
        </p:nvSpPr>
        <p:spPr>
          <a:xfrm>
            <a:off x="6294719" y="3988098"/>
            <a:ext cx="11595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>
                <a:solidFill>
                  <a:srgbClr val="EC7061"/>
                </a:solidFill>
                <a:latin typeface="Huawei Sans" panose="020C0503030203020204" pitchFamily="34" charset="0"/>
              </a:rPr>
              <a:t>T &lt; 1s</a:t>
            </a:r>
          </a:p>
        </p:txBody>
      </p:sp>
      <p:cxnSp>
        <p:nvCxnSpPr>
          <p:cNvPr id="67" name="直接连接符 66">
            <a:extLst>
              <a:ext uri="{FF2B5EF4-FFF2-40B4-BE49-F238E27FC236}">
                <a16:creationId xmlns="" xmlns:a16="http://schemas.microsoft.com/office/drawing/2014/main" id="{08090B10-9667-4BC7-AB79-2CF5D7279602}"/>
              </a:ext>
            </a:extLst>
          </p:cNvPr>
          <p:cNvCxnSpPr>
            <a:cxnSpLocks/>
          </p:cNvCxnSpPr>
          <p:nvPr/>
        </p:nvCxnSpPr>
        <p:spPr>
          <a:xfrm>
            <a:off x="7751042" y="3225522"/>
            <a:ext cx="0" cy="3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="" xmlns:a16="http://schemas.microsoft.com/office/drawing/2014/main" id="{05147034-A12C-4FC6-9FB8-40E4FEF02C42}"/>
              </a:ext>
            </a:extLst>
          </p:cNvPr>
          <p:cNvCxnSpPr/>
          <p:nvPr/>
        </p:nvCxnSpPr>
        <p:spPr>
          <a:xfrm>
            <a:off x="10412251" y="3238800"/>
            <a:ext cx="0" cy="3096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>
            <a:extLst>
              <a:ext uri="{FF2B5EF4-FFF2-40B4-BE49-F238E27FC236}">
                <a16:creationId xmlns="" xmlns:a16="http://schemas.microsoft.com/office/drawing/2014/main" id="{066B6505-0D68-4696-A1AE-9D225EF56843}"/>
              </a:ext>
            </a:extLst>
          </p:cNvPr>
          <p:cNvCxnSpPr/>
          <p:nvPr/>
        </p:nvCxnSpPr>
        <p:spPr>
          <a:xfrm flipH="1">
            <a:off x="7847522" y="3346985"/>
            <a:ext cx="2421184" cy="303538"/>
          </a:xfrm>
          <a:prstGeom prst="straightConnector1">
            <a:avLst/>
          </a:prstGeom>
          <a:ln w="25400">
            <a:solidFill>
              <a:srgbClr val="EC70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="" xmlns:a16="http://schemas.microsoft.com/office/drawing/2014/main" id="{548A1559-4491-4E8A-ACCF-704C6ECD9ABB}"/>
              </a:ext>
            </a:extLst>
          </p:cNvPr>
          <p:cNvSpPr txBox="1"/>
          <p:nvPr/>
        </p:nvSpPr>
        <p:spPr>
          <a:xfrm rot="21120000">
            <a:off x="7714453" y="3049203"/>
            <a:ext cx="258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Huawei Sans" panose="020C0503030203020204" pitchFamily="34" charset="0"/>
              </a:rPr>
              <a:t>Subscribe to the CPU usage.</a:t>
            </a:r>
          </a:p>
          <a:p>
            <a:pPr algn="ctr"/>
            <a:r>
              <a:rPr lang="ru-RU" sz="1200">
                <a:solidFill>
                  <a:schemeClr val="accent2"/>
                </a:solidFill>
                <a:latin typeface="Huawei Sans" panose="020C0503030203020204" pitchFamily="34" charset="0"/>
              </a:rPr>
              <a:t>Period: 1s</a:t>
            </a:r>
          </a:p>
        </p:txBody>
      </p:sp>
      <p:cxnSp>
        <p:nvCxnSpPr>
          <p:cNvPr id="73" name="直接箭头连接符 72">
            <a:extLst>
              <a:ext uri="{FF2B5EF4-FFF2-40B4-BE49-F238E27FC236}">
                <a16:creationId xmlns="" xmlns:a16="http://schemas.microsoft.com/office/drawing/2014/main" id="{303B8F46-C0EA-4D4E-8DE5-7D6C49DB3B10}"/>
              </a:ext>
            </a:extLst>
          </p:cNvPr>
          <p:cNvCxnSpPr/>
          <p:nvPr/>
        </p:nvCxnSpPr>
        <p:spPr>
          <a:xfrm>
            <a:off x="7847522" y="3786361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="" xmlns:a16="http://schemas.microsoft.com/office/drawing/2014/main" id="{84642C95-B299-4399-8410-C49E542BD73B}"/>
              </a:ext>
            </a:extLst>
          </p:cNvPr>
          <p:cNvCxnSpPr/>
          <p:nvPr/>
        </p:nvCxnSpPr>
        <p:spPr>
          <a:xfrm>
            <a:off x="7838147" y="4454145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="" xmlns:a16="http://schemas.microsoft.com/office/drawing/2014/main" id="{85F2C35E-0AD6-4F8A-AB2D-E7D8B3815B47}"/>
              </a:ext>
            </a:extLst>
          </p:cNvPr>
          <p:cNvCxnSpPr/>
          <p:nvPr/>
        </p:nvCxnSpPr>
        <p:spPr>
          <a:xfrm>
            <a:off x="7838147" y="5121929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="" xmlns:a16="http://schemas.microsoft.com/office/drawing/2014/main" id="{63BEC29B-1208-41A4-AB61-2F47CBD00053}"/>
              </a:ext>
            </a:extLst>
          </p:cNvPr>
          <p:cNvCxnSpPr/>
          <p:nvPr/>
        </p:nvCxnSpPr>
        <p:spPr>
          <a:xfrm>
            <a:off x="7856896" y="5419399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>
            <a:extLst>
              <a:ext uri="{FF2B5EF4-FFF2-40B4-BE49-F238E27FC236}">
                <a16:creationId xmlns="" xmlns:a16="http://schemas.microsoft.com/office/drawing/2014/main" id="{CE49BA1B-2711-4833-98DA-B2A54DACC910}"/>
              </a:ext>
            </a:extLst>
          </p:cNvPr>
          <p:cNvSpPr txBox="1"/>
          <p:nvPr/>
        </p:nvSpPr>
        <p:spPr>
          <a:xfrm rot="600000">
            <a:off x="8508968" y="3717833"/>
            <a:ext cx="1840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Time 1, usage 1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="" xmlns:a16="http://schemas.microsoft.com/office/drawing/2014/main" id="{16FD6C25-AC18-4A21-BA73-5BDDE556A9F2}"/>
              </a:ext>
            </a:extLst>
          </p:cNvPr>
          <p:cNvSpPr txBox="1"/>
          <p:nvPr/>
        </p:nvSpPr>
        <p:spPr>
          <a:xfrm rot="600000">
            <a:off x="8508968" y="4409015"/>
            <a:ext cx="18403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Time 2, usage 2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="" xmlns:a16="http://schemas.microsoft.com/office/drawing/2014/main" id="{93F2176A-BB45-4D6F-8C8B-C9DAC7DAFB58}"/>
              </a:ext>
            </a:extLst>
          </p:cNvPr>
          <p:cNvSpPr txBox="1"/>
          <p:nvPr/>
        </p:nvSpPr>
        <p:spPr>
          <a:xfrm rot="600000">
            <a:off x="8508968" y="5119150"/>
            <a:ext cx="18403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Time 3, usage 3</a:t>
            </a:r>
          </a:p>
        </p:txBody>
      </p:sp>
      <p:cxnSp>
        <p:nvCxnSpPr>
          <p:cNvPr id="80" name="直接箭头连接符 79">
            <a:extLst>
              <a:ext uri="{FF2B5EF4-FFF2-40B4-BE49-F238E27FC236}">
                <a16:creationId xmlns="" xmlns:a16="http://schemas.microsoft.com/office/drawing/2014/main" id="{4E5201DE-3777-47CA-A609-BF101602037D}"/>
              </a:ext>
            </a:extLst>
          </p:cNvPr>
          <p:cNvCxnSpPr/>
          <p:nvPr/>
        </p:nvCxnSpPr>
        <p:spPr>
          <a:xfrm>
            <a:off x="7850060" y="5896647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>
            <a:extLst>
              <a:ext uri="{FF2B5EF4-FFF2-40B4-BE49-F238E27FC236}">
                <a16:creationId xmlns="" xmlns:a16="http://schemas.microsoft.com/office/drawing/2014/main" id="{0C044517-8537-4B48-B2E3-2D2687FBF411}"/>
              </a:ext>
            </a:extLst>
          </p:cNvPr>
          <p:cNvSpPr txBox="1"/>
          <p:nvPr/>
        </p:nvSpPr>
        <p:spPr>
          <a:xfrm rot="600000">
            <a:off x="8512881" y="5881871"/>
            <a:ext cx="184038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</a:rPr>
              <a:t>Time n, usage n</a:t>
            </a:r>
          </a:p>
        </p:txBody>
      </p:sp>
      <p:cxnSp>
        <p:nvCxnSpPr>
          <p:cNvPr id="82" name="直接箭头连接符 81">
            <a:extLst>
              <a:ext uri="{FF2B5EF4-FFF2-40B4-BE49-F238E27FC236}">
                <a16:creationId xmlns="" xmlns:a16="http://schemas.microsoft.com/office/drawing/2014/main" id="{4A7E224D-3627-40A3-AB47-8865DEF8AA49}"/>
              </a:ext>
            </a:extLst>
          </p:cNvPr>
          <p:cNvCxnSpPr/>
          <p:nvPr/>
        </p:nvCxnSpPr>
        <p:spPr>
          <a:xfrm>
            <a:off x="7850060" y="5322126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>
            <a:extLst>
              <a:ext uri="{FF2B5EF4-FFF2-40B4-BE49-F238E27FC236}">
                <a16:creationId xmlns="" xmlns:a16="http://schemas.microsoft.com/office/drawing/2014/main" id="{7A0608D9-7875-4B1A-931E-06FC3B259700}"/>
              </a:ext>
            </a:extLst>
          </p:cNvPr>
          <p:cNvCxnSpPr/>
          <p:nvPr/>
        </p:nvCxnSpPr>
        <p:spPr>
          <a:xfrm>
            <a:off x="7850060" y="5504249"/>
            <a:ext cx="2421184" cy="3509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本框 83">
            <a:extLst>
              <a:ext uri="{FF2B5EF4-FFF2-40B4-BE49-F238E27FC236}">
                <a16:creationId xmlns="" xmlns:a16="http://schemas.microsoft.com/office/drawing/2014/main" id="{A225CBF7-FCE1-4982-8E4E-3C5246D68E3D}"/>
              </a:ext>
            </a:extLst>
          </p:cNvPr>
          <p:cNvSpPr txBox="1"/>
          <p:nvPr/>
        </p:nvSpPr>
        <p:spPr>
          <a:xfrm>
            <a:off x="4673146" y="3724477"/>
            <a:ext cx="15349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>
                <a:solidFill>
                  <a:srgbClr val="EC7061"/>
                </a:solidFill>
                <a:latin typeface="Huawei Sans" panose="020C0503030203020204" pitchFamily="34" charset="0"/>
              </a:rPr>
              <a:t>T &gt; 5 min</a:t>
            </a:r>
          </a:p>
        </p:txBody>
      </p:sp>
      <p:sp>
        <p:nvSpPr>
          <p:cNvPr id="85" name="右大括号 84">
            <a:extLst>
              <a:ext uri="{FF2B5EF4-FFF2-40B4-BE49-F238E27FC236}">
                <a16:creationId xmlns="" xmlns:a16="http://schemas.microsoft.com/office/drawing/2014/main" id="{B4AFEE33-2511-44D7-9518-6C7E2028DD4D}"/>
              </a:ext>
            </a:extLst>
          </p:cNvPr>
          <p:cNvSpPr/>
          <p:nvPr/>
        </p:nvSpPr>
        <p:spPr>
          <a:xfrm>
            <a:off x="4695904" y="3449114"/>
            <a:ext cx="142877" cy="89954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pic>
        <p:nvPicPr>
          <p:cNvPr id="86" name="图片 85">
            <a:extLst>
              <a:ext uri="{FF2B5EF4-FFF2-40B4-BE49-F238E27FC236}">
                <a16:creationId xmlns="" xmlns:a16="http://schemas.microsoft.com/office/drawing/2014/main" id="{D78703F9-F4FC-4377-9BFF-5A192FA665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811" y="2784639"/>
            <a:ext cx="540000" cy="442800"/>
          </a:xfrm>
          <a:prstGeom prst="rect">
            <a:avLst/>
          </a:prstGeom>
        </p:spPr>
      </p:pic>
      <p:pic>
        <p:nvPicPr>
          <p:cNvPr id="87" name="图片 86">
            <a:extLst>
              <a:ext uri="{FF2B5EF4-FFF2-40B4-BE49-F238E27FC236}">
                <a16:creationId xmlns="" xmlns:a16="http://schemas.microsoft.com/office/drawing/2014/main" id="{C12FAA44-A3BC-444C-AF97-69C08189C57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906" y="2778174"/>
            <a:ext cx="540000" cy="442800"/>
          </a:xfrm>
          <a:prstGeom prst="rect">
            <a:avLst/>
          </a:prstGeom>
        </p:spPr>
      </p:pic>
      <p:pic>
        <p:nvPicPr>
          <p:cNvPr id="88" name="图片 87">
            <a:extLst>
              <a:ext uri="{FF2B5EF4-FFF2-40B4-BE49-F238E27FC236}">
                <a16:creationId xmlns="" xmlns:a16="http://schemas.microsoft.com/office/drawing/2014/main" id="{E9EF3A66-CB40-477A-99F2-F70E73393D7D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30" y="2796514"/>
            <a:ext cx="540000" cy="442800"/>
          </a:xfrm>
          <a:prstGeom prst="rect">
            <a:avLst/>
          </a:prstGeom>
        </p:spPr>
      </p:pic>
      <p:pic>
        <p:nvPicPr>
          <p:cNvPr id="89" name="图片 88">
            <a:extLst>
              <a:ext uri="{FF2B5EF4-FFF2-40B4-BE49-F238E27FC236}">
                <a16:creationId xmlns="" xmlns:a16="http://schemas.microsoft.com/office/drawing/2014/main" id="{30193E61-C453-4FCB-BC87-9F5540DFE74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24" y="2790049"/>
            <a:ext cx="540000" cy="442800"/>
          </a:xfrm>
          <a:prstGeom prst="rect">
            <a:avLst/>
          </a:prstGeom>
        </p:spPr>
      </p:pic>
      <p:sp>
        <p:nvSpPr>
          <p:cNvPr id="90" name="文本框 89">
            <a:extLst>
              <a:ext uri="{FF2B5EF4-FFF2-40B4-BE49-F238E27FC236}">
                <a16:creationId xmlns="" xmlns:a16="http://schemas.microsoft.com/office/drawing/2014/main" id="{E43076DE-3410-49BB-BDD3-AE05CD663D75}"/>
              </a:ext>
            </a:extLst>
          </p:cNvPr>
          <p:cNvSpPr txBox="1"/>
          <p:nvPr/>
        </p:nvSpPr>
        <p:spPr>
          <a:xfrm>
            <a:off x="6109756" y="4419934"/>
            <a:ext cx="1356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Arial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Huawei Sans" panose="020C0503030203020204" pitchFamily="34" charset="0"/>
              </a:rPr>
              <a:t>"</a:t>
            </a:r>
            <a:r>
              <a:rPr lang="ru-RU" sz="1400" dirty="0" err="1">
                <a:latin typeface="Huawei Sans" panose="020C0503030203020204" pitchFamily="34" charset="0"/>
              </a:rPr>
              <a:t>Subscription</a:t>
            </a:r>
            <a:r>
              <a:rPr lang="ru-RU" sz="1400" dirty="0">
                <a:latin typeface="Huawei Sans" panose="020C0503030203020204" pitchFamily="34" charset="0"/>
              </a:rPr>
              <a:t> and </a:t>
            </a:r>
            <a:r>
              <a:rPr lang="ru-RU" sz="1400" dirty="0" err="1">
                <a:latin typeface="Huawei Sans" panose="020C0503030203020204" pitchFamily="34" charset="0"/>
              </a:rPr>
              <a:t>push</a:t>
            </a:r>
            <a:r>
              <a:rPr lang="ru-RU" sz="1400" dirty="0">
                <a:latin typeface="Huawei Sans" panose="020C0503030203020204" pitchFamily="34" charset="0"/>
              </a:rPr>
              <a:t>"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="" xmlns:a16="http://schemas.microsoft.com/office/drawing/2014/main" id="{5DAF22CC-411A-4D91-8401-514A7DB4E1F9}"/>
              </a:ext>
            </a:extLst>
          </p:cNvPr>
          <p:cNvSpPr txBox="1"/>
          <p:nvPr/>
        </p:nvSpPr>
        <p:spPr>
          <a:xfrm>
            <a:off x="4728404" y="4419934"/>
            <a:ext cx="1413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Arial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Huawei Sans" panose="020C0503030203020204" pitchFamily="34" charset="0"/>
              </a:rPr>
              <a:t>"</a:t>
            </a:r>
            <a:r>
              <a:rPr lang="ru-RU" sz="1400" dirty="0" err="1">
                <a:latin typeface="Huawei Sans" panose="020C0503030203020204" pitchFamily="34" charset="0"/>
              </a:rPr>
              <a:t>Pull</a:t>
            </a:r>
            <a:r>
              <a:rPr lang="ru-RU" sz="1400" dirty="0">
                <a:latin typeface="Huawei Sans" panose="020C0503030203020204" pitchFamily="34" charset="0"/>
              </a:rPr>
              <a:t>"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="" xmlns:a16="http://schemas.microsoft.com/office/drawing/2014/main" id="{C9DFE1B4-D16C-442D-9197-4F31C5B29345}"/>
              </a:ext>
            </a:extLst>
          </p:cNvPr>
          <p:cNvSpPr txBox="1"/>
          <p:nvPr/>
        </p:nvSpPr>
        <p:spPr>
          <a:xfrm>
            <a:off x="4956532" y="5426821"/>
            <a:ext cx="2571160" cy="766047"/>
          </a:xfrm>
          <a:prstGeom prst="rect">
            <a:avLst/>
          </a:prstGeom>
          <a:solidFill>
            <a:srgbClr val="F2FBFE"/>
          </a:solidFill>
          <a:ln>
            <a:solidFill>
              <a:srgbClr val="99DFF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Huawei Sans" panose="020C0503030203020204" pitchFamily="34" charset="0"/>
              </a:rPr>
              <a:t>Телеметрия выполняет </a:t>
            </a:r>
          </a:p>
          <a:p>
            <a:pPr algn="ctr"/>
            <a:r>
              <a:rPr lang="ru-RU" sz="1400" b="1" dirty="0">
                <a:latin typeface="Huawei Sans" panose="020C0503030203020204" pitchFamily="34" charset="0"/>
              </a:rPr>
              <a:t>сбор данных  </a:t>
            </a:r>
          </a:p>
          <a:p>
            <a:pPr algn="ctr"/>
            <a:r>
              <a:rPr lang="ru-RU" sz="1400" b="1" dirty="0">
                <a:latin typeface="Huawei Sans" panose="020C0503030203020204" pitchFamily="34" charset="0"/>
              </a:rPr>
              <a:t>менее чем за секунду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65986" y="2771673"/>
            <a:ext cx="139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uawei Sans" panose="020C0503030203020204" pitchFamily="34" charset="0"/>
              </a:rPr>
              <a:t>SNMP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8152404" y="2713756"/>
            <a:ext cx="221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Huawei Sans" panose="020C0503030203020204" pitchFamily="34" charset="0"/>
              </a:rPr>
              <a:t>Телеметрия</a:t>
            </a:r>
          </a:p>
        </p:txBody>
      </p:sp>
    </p:spTree>
    <p:extLst>
      <p:ext uri="{BB962C8B-B14F-4D97-AF65-F5344CB8AC3E}">
        <p14:creationId xmlns:p14="http://schemas.microsoft.com/office/powerpoint/2010/main" val="9269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800" dirty="0"/>
              <a:t>(Единичный выбор) Что из перечисленного ниже запускает процесс управления </a:t>
            </a:r>
            <a:r>
              <a:rPr lang="ru-RU" sz="1800" dirty="0" smtClean="0"/>
              <a:t>управляемыми </a:t>
            </a:r>
            <a:r>
              <a:rPr lang="ru-RU" sz="1800" dirty="0"/>
              <a:t>устройствами в сети на основе SNMP? (      )</a:t>
            </a:r>
          </a:p>
          <a:p>
            <a:pPr lvl="1"/>
            <a:r>
              <a:rPr lang="ru-RU" sz="1600" dirty="0"/>
              <a:t>NMS</a:t>
            </a:r>
          </a:p>
          <a:p>
            <a:pPr lvl="1"/>
            <a:r>
              <a:rPr lang="ru-RU" sz="1600" dirty="0"/>
              <a:t>Процесс агента</a:t>
            </a:r>
          </a:p>
          <a:p>
            <a:pPr lvl="1"/>
            <a:r>
              <a:rPr lang="ru-RU" sz="1600" dirty="0"/>
              <a:t>MIB</a:t>
            </a:r>
          </a:p>
          <a:p>
            <a:pPr lvl="1"/>
            <a:r>
              <a:rPr lang="ru-RU" sz="1600" dirty="0"/>
              <a:t>SNMP</a:t>
            </a:r>
          </a:p>
          <a:p>
            <a:r>
              <a:rPr lang="ru-RU" sz="1800" dirty="0"/>
              <a:t>(Единичный выбор) Какая из следующих операций в SNMPv1 используется управляемым устройством для передачи ловушек?   (      )</a:t>
            </a:r>
          </a:p>
          <a:p>
            <a:pPr lvl="1"/>
            <a:r>
              <a:rPr lang="ru-RU" sz="1600" dirty="0" err="1"/>
              <a:t>Get</a:t>
            </a:r>
            <a:r>
              <a:rPr lang="ru-RU" sz="1600" dirty="0"/>
              <a:t>-Request</a:t>
            </a:r>
          </a:p>
          <a:p>
            <a:pPr lvl="1"/>
            <a:r>
              <a:rPr lang="ru-RU" sz="1600" dirty="0"/>
              <a:t>Set-Request</a:t>
            </a:r>
          </a:p>
          <a:p>
            <a:pPr lvl="1"/>
            <a:r>
              <a:rPr lang="ru-RU" sz="1600" dirty="0" err="1"/>
              <a:t>Trap</a:t>
            </a:r>
            <a:endParaRPr lang="ru-RU" sz="1600" dirty="0"/>
          </a:p>
          <a:p>
            <a:pPr lvl="1"/>
            <a:r>
              <a:rPr lang="ru-RU" sz="1600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23873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pPr marL="404813" indent="-404813">
              <a:buFont typeface="+mj-lt"/>
              <a:buAutoNum type="arabicPeriod" startAt="3"/>
            </a:pPr>
            <a:r>
              <a:rPr lang="ru-RU" sz="1800" dirty="0">
                <a:latin typeface="Huawei Sans" panose="020C0503030203020204" pitchFamily="34" charset="0"/>
              </a:rPr>
              <a:t>YANG — язык моделирования </a:t>
            </a:r>
            <a:r>
              <a:rPr lang="ru-RU" sz="1800" dirty="0" smtClean="0">
                <a:latin typeface="Huawei Sans" panose="020C0503030203020204" pitchFamily="34" charset="0"/>
              </a:rPr>
              <a:t>данных. </a:t>
            </a:r>
            <a:r>
              <a:rPr lang="ru-RU" sz="1800" dirty="0">
                <a:latin typeface="Huawei Sans" panose="020C0503030203020204" pitchFamily="34" charset="0"/>
              </a:rPr>
              <a:t>(     )</a:t>
            </a: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Верно</a:t>
            </a: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Неверно</a:t>
            </a:r>
          </a:p>
          <a:p>
            <a:pPr marL="404813" indent="-404813">
              <a:buAutoNum type="arabicPeriod" startAt="3"/>
            </a:pPr>
            <a:r>
              <a:rPr lang="ru-RU" sz="1800" dirty="0">
                <a:latin typeface="Huawei Sans" panose="020C0503030203020204" pitchFamily="34" charset="0"/>
              </a:rPr>
              <a:t>Телеметрия выполняет сбор данных </a:t>
            </a:r>
            <a:r>
              <a:rPr lang="ru-RU" sz="1800" dirty="0" smtClean="0">
                <a:latin typeface="Huawei Sans" panose="020C0503030203020204" pitchFamily="34" charset="0"/>
              </a:rPr>
              <a:t>менее </a:t>
            </a:r>
            <a:r>
              <a:rPr lang="ru-RU" sz="1800" dirty="0">
                <a:latin typeface="Huawei Sans" panose="020C0503030203020204" pitchFamily="34" charset="0"/>
              </a:rPr>
              <a:t>чем за секунду. (     )</a:t>
            </a: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Верно</a:t>
            </a:r>
          </a:p>
          <a:p>
            <a:pPr lvl="1"/>
            <a:r>
              <a:rPr lang="ru-RU" sz="1600" dirty="0">
                <a:latin typeface="Huawei Sans" panose="020C0503030203020204" pitchFamily="34" charset="0"/>
              </a:rPr>
              <a:t>Неверно</a:t>
            </a:r>
          </a:p>
          <a:p>
            <a:pPr lvl="1"/>
            <a:endParaRPr lang="en-US" altLang="zh-CN" sz="1600" dirty="0" smtClean="0">
              <a:latin typeface="Huawei Sans" panose="020C0503030203020204" pitchFamily="34" charset="0"/>
            </a:endParaRPr>
          </a:p>
          <a:p>
            <a:pPr>
              <a:buAutoNum type="arabicPeriod" startAt="3"/>
            </a:pPr>
            <a:endParaRPr lang="zh-CN" altLang="en-US" sz="1800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С развитием сетевых технологий становится доступным все больше и больше методов управления, эксплуатации и техобслуживания сети. И</a:t>
            </a:r>
            <a:r>
              <a:rPr lang="ru-RU" dirty="0" smtClean="0"/>
              <a:t>спользуются </a:t>
            </a:r>
            <a:r>
              <a:rPr lang="ru-RU" dirty="0"/>
              <a:t>следующие методы:</a:t>
            </a:r>
          </a:p>
          <a:p>
            <a:pPr lvl="1"/>
            <a:r>
              <a:rPr lang="ru-RU" dirty="0"/>
              <a:t>Режим командной строки или </a:t>
            </a:r>
            <a:r>
              <a:rPr lang="ru-RU" dirty="0" smtClean="0"/>
              <a:t>интернет-браузер</a:t>
            </a:r>
            <a:endParaRPr lang="ru-RU" dirty="0"/>
          </a:p>
          <a:p>
            <a:pPr lvl="1"/>
            <a:r>
              <a:rPr lang="ru-RU" dirty="0"/>
              <a:t>SNMP</a:t>
            </a:r>
          </a:p>
          <a:p>
            <a:pPr lvl="1"/>
            <a:r>
              <a:rPr lang="ru-RU" dirty="0"/>
              <a:t>Интеллектуальная платформа Huawei </a:t>
            </a:r>
            <a:r>
              <a:rPr lang="ru-RU" dirty="0" err="1"/>
              <a:t>iMaster</a:t>
            </a:r>
            <a:r>
              <a:rPr lang="ru-RU" dirty="0"/>
              <a:t> NCE O&amp;M (включая управление, контроль и анализ)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96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2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ru-RU" dirty="0"/>
              <a:t>По окончании данного курса </a:t>
            </a:r>
            <a:r>
              <a:rPr lang="ru-RU" dirty="0" smtClean="0"/>
              <a:t>Вы:</a:t>
            </a:r>
            <a:endParaRPr lang="ru-RU" dirty="0"/>
          </a:p>
          <a:p>
            <a:pPr lvl="1"/>
            <a:r>
              <a:rPr lang="ru-RU" dirty="0" smtClean="0"/>
              <a:t>поймете основные </a:t>
            </a:r>
            <a:r>
              <a:rPr lang="ru-RU" dirty="0"/>
              <a:t>принципы управления, эксплуатации и техобслуживания сети;</a:t>
            </a:r>
          </a:p>
          <a:p>
            <a:pPr lvl="1"/>
            <a:r>
              <a:rPr lang="ru-RU" dirty="0" smtClean="0"/>
              <a:t>изучите методы </a:t>
            </a:r>
            <a:r>
              <a:rPr lang="ru-RU" dirty="0"/>
              <a:t>управления, эксплуатации и техобслуживания сети;</a:t>
            </a:r>
          </a:p>
          <a:p>
            <a:pPr lvl="1"/>
            <a:r>
              <a:rPr lang="ru-RU" dirty="0" smtClean="0"/>
              <a:t>сможете описать основные </a:t>
            </a:r>
            <a:r>
              <a:rPr lang="ru-RU" dirty="0"/>
              <a:t>функции управления, эксплуатации и техобслуживания сети;</a:t>
            </a:r>
          </a:p>
          <a:p>
            <a:pPr lvl="1"/>
            <a:r>
              <a:rPr lang="ru-RU" dirty="0" smtClean="0"/>
              <a:t>поймете основы </a:t>
            </a:r>
            <a:r>
              <a:rPr lang="ru-RU" dirty="0"/>
              <a:t>SNMP;</a:t>
            </a:r>
          </a:p>
          <a:p>
            <a:pPr lvl="1"/>
            <a:r>
              <a:rPr lang="ru-RU" dirty="0" smtClean="0"/>
              <a:t>узнаете о платформе Huawei </a:t>
            </a:r>
            <a:r>
              <a:rPr lang="ru-RU" dirty="0" err="1"/>
              <a:t>iMaster</a:t>
            </a:r>
            <a:r>
              <a:rPr lang="ru-RU" dirty="0"/>
              <a:t> </a:t>
            </a:r>
            <a:r>
              <a:rPr lang="ru-RU" dirty="0"/>
              <a:t>NCE </a:t>
            </a:r>
            <a:r>
              <a:rPr lang="ru-RU" dirty="0" smtClean="0"/>
              <a:t>и связанных </a:t>
            </a:r>
            <a:r>
              <a:rPr lang="ru-RU" dirty="0"/>
              <a:t>с </a:t>
            </a:r>
            <a:r>
              <a:rPr lang="ru-RU" dirty="0" smtClean="0"/>
              <a:t>ней технологиях.</a:t>
            </a:r>
            <a:endParaRPr lang="ru-RU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40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/>
              <a:t>Основные концепции управления, эксплуатации и техобслуживания сети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Основы и конфигурация SNMP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</a:rPr>
              <a:t>Управление сетью на основе Huawei iMaster NCE</a:t>
            </a:r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r>
              <a:rPr lang="ru-RU" sz="2000"/>
              <a:t>Процедуры управления, эксплуатации и техобслуживания играют важную роль в сетях связи.</a:t>
            </a:r>
            <a:r>
              <a:rPr lang="ru-RU" sz="2000">
                <a:latin typeface="Huawei Sans" panose="020C0503030203020204" pitchFamily="34" charset="0"/>
              </a:rPr>
              <a:t> Они гарантирует правильную работу устройств и сети для предоставления эффективных, надежных и безопасных услуг связи.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Что такое управление, эксплуатация и техобслуживание сети?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6900490" y="6025310"/>
            <a:ext cx="437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Huawei Sans" panose="020C0503030203020204" pitchFamily="34" charset="0"/>
              </a:rPr>
              <a:t>Общая сетевая архитектура предприятия</a:t>
            </a:r>
          </a:p>
        </p:txBody>
      </p:sp>
      <p:pic>
        <p:nvPicPr>
          <p:cNvPr id="86" name="图片 8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416" y="4360028"/>
            <a:ext cx="540000" cy="442800"/>
          </a:xfrm>
          <a:prstGeom prst="rect">
            <a:avLst/>
          </a:prstGeom>
        </p:spPr>
      </p:pic>
      <p:cxnSp>
        <p:nvCxnSpPr>
          <p:cNvPr id="71" name="Straight Connector 361"/>
          <p:cNvCxnSpPr/>
          <p:nvPr/>
        </p:nvCxnSpPr>
        <p:spPr bwMode="auto">
          <a:xfrm>
            <a:off x="7198374" y="4176712"/>
            <a:ext cx="2160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365"/>
          <p:cNvCxnSpPr/>
          <p:nvPr/>
        </p:nvCxnSpPr>
        <p:spPr bwMode="auto">
          <a:xfrm>
            <a:off x="7198374" y="4113212"/>
            <a:ext cx="216024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直接连接符 52"/>
          <p:cNvCxnSpPr/>
          <p:nvPr/>
        </p:nvCxnSpPr>
        <p:spPr bwMode="auto">
          <a:xfrm>
            <a:off x="7204426" y="3029897"/>
            <a:ext cx="0" cy="1267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直接连接符 52"/>
          <p:cNvCxnSpPr/>
          <p:nvPr/>
        </p:nvCxnSpPr>
        <p:spPr bwMode="auto">
          <a:xfrm>
            <a:off x="9363426" y="3029897"/>
            <a:ext cx="0" cy="1267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Oval 370"/>
          <p:cNvSpPr/>
          <p:nvPr/>
        </p:nvSpPr>
        <p:spPr bwMode="auto">
          <a:xfrm>
            <a:off x="8214292" y="4032291"/>
            <a:ext cx="128404" cy="238043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842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ＭＳ Ｐゴシック" pitchFamily="34" charset="-128"/>
            </a:endParaRPr>
          </a:p>
        </p:txBody>
      </p:sp>
      <p:cxnSp>
        <p:nvCxnSpPr>
          <p:cNvPr id="76" name="直接连接符 64"/>
          <p:cNvCxnSpPr/>
          <p:nvPr/>
        </p:nvCxnSpPr>
        <p:spPr bwMode="auto">
          <a:xfrm>
            <a:off x="7469154" y="3273058"/>
            <a:ext cx="205222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直接连接符 52"/>
          <p:cNvCxnSpPr/>
          <p:nvPr/>
        </p:nvCxnSpPr>
        <p:spPr bwMode="auto">
          <a:xfrm flipH="1">
            <a:off x="6975974" y="4927076"/>
            <a:ext cx="39358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直接连接符 52"/>
          <p:cNvCxnSpPr/>
          <p:nvPr/>
        </p:nvCxnSpPr>
        <p:spPr bwMode="auto">
          <a:xfrm>
            <a:off x="7204426" y="4258848"/>
            <a:ext cx="0" cy="6682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直接连接符 52"/>
          <p:cNvCxnSpPr/>
          <p:nvPr/>
        </p:nvCxnSpPr>
        <p:spPr bwMode="auto">
          <a:xfrm>
            <a:off x="6975974" y="4927510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直接连接符 52"/>
          <p:cNvCxnSpPr/>
          <p:nvPr/>
        </p:nvCxnSpPr>
        <p:spPr bwMode="auto">
          <a:xfrm>
            <a:off x="8284074" y="4927510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直接连接符 52"/>
          <p:cNvCxnSpPr/>
          <p:nvPr/>
        </p:nvCxnSpPr>
        <p:spPr bwMode="auto">
          <a:xfrm>
            <a:off x="9579474" y="4927510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直接连接符 52"/>
          <p:cNvCxnSpPr/>
          <p:nvPr/>
        </p:nvCxnSpPr>
        <p:spPr bwMode="auto">
          <a:xfrm>
            <a:off x="10900274" y="4927510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直接连接符 52"/>
          <p:cNvCxnSpPr/>
          <p:nvPr/>
        </p:nvCxnSpPr>
        <p:spPr bwMode="auto">
          <a:xfrm>
            <a:off x="9363426" y="4109446"/>
            <a:ext cx="0" cy="94396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直接连接符 52"/>
          <p:cNvCxnSpPr/>
          <p:nvPr/>
        </p:nvCxnSpPr>
        <p:spPr bwMode="auto">
          <a:xfrm flipH="1">
            <a:off x="7103810" y="5056905"/>
            <a:ext cx="393582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直接连接符 52"/>
          <p:cNvCxnSpPr/>
          <p:nvPr/>
        </p:nvCxnSpPr>
        <p:spPr bwMode="auto">
          <a:xfrm>
            <a:off x="7115674" y="5063142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直接连接符 52"/>
          <p:cNvCxnSpPr/>
          <p:nvPr/>
        </p:nvCxnSpPr>
        <p:spPr bwMode="auto">
          <a:xfrm>
            <a:off x="8423774" y="5063142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直接连接符 52"/>
          <p:cNvCxnSpPr/>
          <p:nvPr/>
        </p:nvCxnSpPr>
        <p:spPr bwMode="auto">
          <a:xfrm>
            <a:off x="9719174" y="5063142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直接连接符 52"/>
          <p:cNvCxnSpPr/>
          <p:nvPr/>
        </p:nvCxnSpPr>
        <p:spPr bwMode="auto">
          <a:xfrm>
            <a:off x="11039974" y="5063142"/>
            <a:ext cx="0" cy="7350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直接连接符 52"/>
          <p:cNvCxnSpPr/>
          <p:nvPr/>
        </p:nvCxnSpPr>
        <p:spPr bwMode="auto">
          <a:xfrm>
            <a:off x="6055450" y="4529462"/>
            <a:ext cx="1130632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直接连接符 52"/>
          <p:cNvCxnSpPr/>
          <p:nvPr/>
        </p:nvCxnSpPr>
        <p:spPr bwMode="auto">
          <a:xfrm>
            <a:off x="6055450" y="4656462"/>
            <a:ext cx="330316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直接连接符 52"/>
          <p:cNvCxnSpPr>
            <a:stCxn id="117" idx="3"/>
            <a:endCxn id="107" idx="1"/>
          </p:cNvCxnSpPr>
          <p:nvPr/>
        </p:nvCxnSpPr>
        <p:spPr bwMode="auto">
          <a:xfrm flipV="1">
            <a:off x="4993074" y="4565410"/>
            <a:ext cx="954392" cy="160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5" name="图片 10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863" y="3864374"/>
            <a:ext cx="540000" cy="442800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74" y="3021766"/>
            <a:ext cx="540000" cy="442174"/>
          </a:xfrm>
          <a:prstGeom prst="rect">
            <a:avLst/>
          </a:prstGeom>
        </p:spPr>
      </p:pic>
      <p:pic>
        <p:nvPicPr>
          <p:cNvPr id="107" name="图片 10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66" y="4344010"/>
            <a:ext cx="540000" cy="442800"/>
          </a:xfrm>
          <a:prstGeom prst="rect">
            <a:avLst/>
          </a:prstGeom>
        </p:spPr>
      </p:pic>
      <p:pic>
        <p:nvPicPr>
          <p:cNvPr id="108" name="图片 10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56" y="3864374"/>
            <a:ext cx="540000" cy="4428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567" y="3021766"/>
            <a:ext cx="540000" cy="442174"/>
          </a:xfrm>
          <a:prstGeom prst="rect">
            <a:avLst/>
          </a:prstGeom>
        </p:spPr>
      </p:pic>
      <p:pic>
        <p:nvPicPr>
          <p:cNvPr id="110" name="图片 10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920" y="5479940"/>
            <a:ext cx="540000" cy="442800"/>
          </a:xfrm>
          <a:prstGeom prst="rect">
            <a:avLst/>
          </a:prstGeom>
        </p:spPr>
      </p:pic>
      <p:pic>
        <p:nvPicPr>
          <p:cNvPr id="111" name="图片 1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213" y="5479940"/>
            <a:ext cx="540000" cy="442800"/>
          </a:xfrm>
          <a:prstGeom prst="rect">
            <a:avLst/>
          </a:prstGeom>
        </p:spPr>
      </p:pic>
      <p:pic>
        <p:nvPicPr>
          <p:cNvPr id="112" name="图片 11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00" y="5479940"/>
            <a:ext cx="540000" cy="442800"/>
          </a:xfrm>
          <a:prstGeom prst="rect">
            <a:avLst/>
          </a:prstGeom>
        </p:spPr>
      </p:pic>
      <p:pic>
        <p:nvPicPr>
          <p:cNvPr id="113" name="图片 11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06" y="5479940"/>
            <a:ext cx="540000" cy="44280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5" y="2620001"/>
            <a:ext cx="810701" cy="408398"/>
          </a:xfrm>
          <a:prstGeom prst="rect">
            <a:avLst/>
          </a:prstGeom>
        </p:spPr>
      </p:pic>
      <p:cxnSp>
        <p:nvCxnSpPr>
          <p:cNvPr id="115" name="直接连接符 52"/>
          <p:cNvCxnSpPr>
            <a:stCxn id="114" idx="1"/>
            <a:endCxn id="106" idx="0"/>
          </p:cNvCxnSpPr>
          <p:nvPr/>
        </p:nvCxnSpPr>
        <p:spPr bwMode="auto">
          <a:xfrm flipH="1">
            <a:off x="7245974" y="2824200"/>
            <a:ext cx="691371" cy="1975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直接连接符 52"/>
          <p:cNvCxnSpPr>
            <a:stCxn id="114" idx="3"/>
            <a:endCxn id="109" idx="0"/>
          </p:cNvCxnSpPr>
          <p:nvPr/>
        </p:nvCxnSpPr>
        <p:spPr bwMode="auto">
          <a:xfrm>
            <a:off x="8748046" y="2824200"/>
            <a:ext cx="610521" cy="1975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7" name="图片 11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074" y="4360028"/>
            <a:ext cx="540000" cy="442800"/>
          </a:xfrm>
          <a:prstGeom prst="rect">
            <a:avLst/>
          </a:prstGeom>
        </p:spPr>
      </p:pic>
      <p:sp>
        <p:nvSpPr>
          <p:cNvPr id="120" name="TextBox 718"/>
          <p:cNvSpPr txBox="1"/>
          <p:nvPr/>
        </p:nvSpPr>
        <p:spPr>
          <a:xfrm>
            <a:off x="2612627" y="4837987"/>
            <a:ext cx="2183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>
                <a:latin typeface="Huawei Sans" panose="020C0503030203020204" pitchFamily="34" charset="0"/>
              </a:rPr>
              <a:t>Сетевой администратор</a:t>
            </a:r>
          </a:p>
        </p:txBody>
      </p:sp>
      <p:sp>
        <p:nvSpPr>
          <p:cNvPr id="43" name="圆角矩形标注 42"/>
          <p:cNvSpPr/>
          <p:nvPr/>
        </p:nvSpPr>
        <p:spPr bwMode="auto">
          <a:xfrm>
            <a:off x="1077628" y="2804593"/>
            <a:ext cx="2640130" cy="1190188"/>
          </a:xfrm>
          <a:prstGeom prst="wedgeRoundRectCallout">
            <a:avLst>
              <a:gd name="adj1" fmla="val 39252"/>
              <a:gd name="adj2" fmla="val 77164"/>
              <a:gd name="adj3" fmla="val 16667"/>
            </a:avLst>
          </a:prstGeom>
          <a:solidFill>
            <a:srgbClr val="00B0F0">
              <a:alpha val="5000"/>
            </a:srgbClr>
          </a:solidFill>
          <a:ln w="12700" cap="flat" cmpd="sng" algn="ctr">
            <a:solidFill>
              <a:srgbClr val="99DFF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fontAlgn="b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Huawei Sans" panose="020C0503030203020204" pitchFamily="34" charset="0"/>
              </a:rPr>
              <a:t>Сетевой администратор управляет </a:t>
            </a:r>
            <a:r>
              <a:rPr lang="ru-RU" sz="1400" dirty="0" smtClean="0">
                <a:latin typeface="Huawei Sans" panose="020C0503030203020204" pitchFamily="34" charset="0"/>
              </a:rPr>
              <a:t>и </a:t>
            </a:r>
            <a:r>
              <a:rPr lang="ru-RU" sz="1400" dirty="0">
                <a:latin typeface="Huawei Sans" panose="020C0503030203020204" pitchFamily="34" charset="0"/>
              </a:rPr>
              <a:t>поддерживает </a:t>
            </a:r>
            <a:r>
              <a:rPr lang="ru-RU" sz="1400" dirty="0" smtClean="0">
                <a:latin typeface="Huawei Sans" panose="020C0503030203020204" pitchFamily="34" charset="0"/>
              </a:rPr>
              <a:t>стабильную работу сети</a:t>
            </a:r>
            <a:endParaRPr lang="ru-RU" sz="1400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Основные функции управления сетью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04911" y="2787953"/>
            <a:ext cx="11144177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1400" dirty="0">
                <a:latin typeface="Huawei Sans" panose="020C0503030203020204" pitchFamily="34" charset="0"/>
              </a:rPr>
              <a:t>OSI определяет пять функциональных моделей для управления сетью:</a:t>
            </a:r>
          </a:p>
          <a:p>
            <a:pPr marL="307975" lvl="1" indent="-290513">
              <a:lnSpc>
                <a:spcPct val="14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Управление конфигурацией: отслеживание информации о конфигурации сети, чтобы сетевые администраторы могли создавать, запрашивать и изменять параметры и условия работы оборудования и программного обеспечения, а также настраивать службы.</a:t>
            </a:r>
          </a:p>
          <a:p>
            <a:pPr marL="307975" lvl="1" indent="-290513">
              <a:lnSpc>
                <a:spcPct val="14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Управление производительностью: управление производительностью </a:t>
            </a:r>
            <a:r>
              <a:rPr lang="ru-RU" sz="1400" dirty="0" smtClean="0">
                <a:latin typeface="Huawei Sans" panose="020C0503030203020204" pitchFamily="34" charset="0"/>
              </a:rPr>
              <a:t>для </a:t>
            </a:r>
            <a:r>
              <a:rPr lang="ru-RU" sz="1400" dirty="0">
                <a:latin typeface="Huawei Sans" panose="020C0503030203020204" pitchFamily="34" charset="0"/>
              </a:rPr>
              <a:t>обеспечения надежной, непрерывной связи с малой задержкой при минимальном возможном количестве сетевых ресурсов.</a:t>
            </a:r>
          </a:p>
          <a:p>
            <a:pPr marL="307975" lvl="1" indent="-290513">
              <a:lnSpc>
                <a:spcPct val="14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Управление неисправностями: гарантированная доступность сети в любое время и устранение неисправностей в кратчайшие сроки.</a:t>
            </a:r>
          </a:p>
          <a:p>
            <a:pPr marL="307975" lvl="1" indent="-290513">
              <a:lnSpc>
                <a:spcPct val="14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Управление безопасностью: защита сети и системы от несанкционированного доступа и атак.</a:t>
            </a:r>
          </a:p>
          <a:p>
            <a:pPr marL="307975" lvl="1" indent="-290513">
              <a:lnSpc>
                <a:spcPct val="140000"/>
              </a:lnSpc>
              <a:buFont typeface="Huawei Sans" panose="020C0503030203020204" pitchFamily="34" charset="0"/>
              <a:buChar char="▫"/>
            </a:pPr>
            <a:r>
              <a:rPr lang="ru-RU" sz="1400" dirty="0">
                <a:latin typeface="Huawei Sans" panose="020C0503030203020204" pitchFamily="34" charset="0"/>
              </a:rPr>
              <a:t>Управление учетом: запись использования сетевых ресурсов пользователями, тарификация пользователей и сбор статистики использования сетевых ресурсов.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964" y="1450028"/>
            <a:ext cx="1079086" cy="10790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302" y="1451354"/>
            <a:ext cx="1079086" cy="107908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640" y="1450028"/>
            <a:ext cx="1079086" cy="107908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404" y="1465342"/>
            <a:ext cx="1290984" cy="12211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316" y="1450028"/>
            <a:ext cx="1079086" cy="107908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384797" y="1732343"/>
            <a:ext cx="12177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Управление  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конфигурацией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430432" y="1732343"/>
            <a:ext cx="1167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Управление  </a:t>
            </a:r>
          </a:p>
          <a:p>
            <a:pPr algn="ctr"/>
            <a:r>
              <a:rPr lang="ru-RU" sz="1000" dirty="0" smtClean="0">
                <a:latin typeface="Huawei Sans" panose="020C0503030203020204" pitchFamily="34" charset="0"/>
              </a:rPr>
              <a:t>производитель-</a:t>
            </a:r>
            <a:br>
              <a:rPr lang="ru-RU" sz="1000" dirty="0" smtClean="0">
                <a:latin typeface="Huawei Sans" panose="020C0503030203020204" pitchFamily="34" charset="0"/>
              </a:rPr>
            </a:br>
            <a:r>
              <a:rPr lang="ru-RU" sz="1000" dirty="0" err="1" smtClean="0">
                <a:latin typeface="Huawei Sans" panose="020C0503030203020204" pitchFamily="34" charset="0"/>
              </a:rPr>
              <a:t>ностью</a:t>
            </a:r>
            <a:endParaRPr lang="ru-RU" sz="1000" dirty="0">
              <a:latin typeface="Huawei Sans" panose="020C0503030203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99841" y="1732343"/>
            <a:ext cx="132237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Управление </a:t>
            </a:r>
          </a:p>
          <a:p>
            <a:pPr algn="ctr"/>
            <a:r>
              <a:rPr lang="ru-RU" sz="950" dirty="0">
                <a:latin typeface="Huawei Sans" panose="020C0503030203020204" pitchFamily="34" charset="0"/>
              </a:rPr>
              <a:t>неисправностями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521373" y="1797453"/>
            <a:ext cx="1311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Управление  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безопасностью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514587" y="1732343"/>
            <a:ext cx="1137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Huawei Sans" panose="020C0503030203020204" pitchFamily="34" charset="0"/>
              </a:rPr>
              <a:t>Управление  </a:t>
            </a:r>
          </a:p>
          <a:p>
            <a:pPr algn="ctr"/>
            <a:r>
              <a:rPr lang="ru-RU" sz="1000" dirty="0">
                <a:latin typeface="Huawei Sans" panose="020C0503030203020204" pitchFamily="34" charset="0"/>
              </a:rPr>
              <a:t>учетом</a:t>
            </a:r>
          </a:p>
        </p:txBody>
      </p:sp>
    </p:spTree>
    <p:extLst>
      <p:ext uri="{BB962C8B-B14F-4D97-AF65-F5344CB8AC3E}">
        <p14:creationId xmlns:p14="http://schemas.microsoft.com/office/powerpoint/2010/main" val="17879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ru-RU">
                <a:latin typeface="Huawei Sans" panose="020C0503030203020204" pitchFamily="34" charset="0"/>
              </a:rPr>
              <a:t>Режимы управления сетью</a:t>
            </a:r>
          </a:p>
        </p:txBody>
      </p:sp>
      <p:sp>
        <p:nvSpPr>
          <p:cNvPr id="200" name="矩形 199"/>
          <p:cNvSpPr/>
          <p:nvPr/>
        </p:nvSpPr>
        <p:spPr>
          <a:xfrm>
            <a:off x="1150901" y="1683496"/>
            <a:ext cx="4680000" cy="4680000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t" anchorCtr="0">
            <a:noAutofit/>
          </a:bodyPr>
          <a:lstStyle/>
          <a:p>
            <a:pPr marL="177800" indent="-177800" algn="just">
              <a:lnSpc>
                <a:spcPts val="26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zh-CN" altLang="en-US" sz="1400" dirty="0">
              <a:solidFill>
                <a:prstClr val="black"/>
              </a:solidFill>
              <a:latin typeface="Huawei Sans" panose="020C0503030203020204" pitchFamily="34" charset="0"/>
            </a:endParaRPr>
          </a:p>
        </p:txBody>
      </p:sp>
      <p:grpSp>
        <p:nvGrpSpPr>
          <p:cNvPr id="442" name="组合 441"/>
          <p:cNvGrpSpPr/>
          <p:nvPr/>
        </p:nvGrpSpPr>
        <p:grpSpPr>
          <a:xfrm>
            <a:off x="963722" y="1931865"/>
            <a:ext cx="5054358" cy="4397979"/>
            <a:chOff x="655512" y="1801895"/>
            <a:chExt cx="5054358" cy="4397979"/>
          </a:xfrm>
        </p:grpSpPr>
        <p:grpSp>
          <p:nvGrpSpPr>
            <p:cNvPr id="39" name="组合 38"/>
            <p:cNvGrpSpPr/>
            <p:nvPr/>
          </p:nvGrpSpPr>
          <p:grpSpPr>
            <a:xfrm>
              <a:off x="1354962" y="1801895"/>
              <a:ext cx="3532917" cy="2872127"/>
              <a:chOff x="1382451" y="1591691"/>
              <a:chExt cx="3532917" cy="2872127"/>
            </a:xfrm>
          </p:grpSpPr>
          <p:cxnSp>
            <p:nvCxnSpPr>
              <p:cNvPr id="374" name="直接连接符 373"/>
              <p:cNvCxnSpPr>
                <a:stCxn id="405" idx="0"/>
                <a:endCxn id="372" idx="2"/>
              </p:cNvCxnSpPr>
              <p:nvPr/>
            </p:nvCxnSpPr>
            <p:spPr>
              <a:xfrm flipV="1">
                <a:off x="1580012" y="1951691"/>
                <a:ext cx="1157052" cy="4078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/>
              <p:cNvCxnSpPr>
                <a:stCxn id="404" idx="0"/>
                <a:endCxn id="425" idx="2"/>
              </p:cNvCxnSpPr>
              <p:nvPr/>
            </p:nvCxnSpPr>
            <p:spPr>
              <a:xfrm flipV="1">
                <a:off x="2288076" y="1951691"/>
                <a:ext cx="1272680" cy="4078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/>
              <p:cNvCxnSpPr>
                <a:stCxn id="384" idx="0"/>
                <a:endCxn id="372" idx="2"/>
              </p:cNvCxnSpPr>
              <p:nvPr/>
            </p:nvCxnSpPr>
            <p:spPr>
              <a:xfrm flipH="1" flipV="1">
                <a:off x="2737064" y="1951691"/>
                <a:ext cx="1272679" cy="4078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接连接符 376"/>
              <p:cNvCxnSpPr>
                <a:stCxn id="383" idx="0"/>
                <a:endCxn id="425" idx="2"/>
              </p:cNvCxnSpPr>
              <p:nvPr/>
            </p:nvCxnSpPr>
            <p:spPr>
              <a:xfrm flipH="1" flipV="1">
                <a:off x="3560756" y="1951691"/>
                <a:ext cx="1157051" cy="40788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组合 33"/>
              <p:cNvGrpSpPr/>
              <p:nvPr/>
            </p:nvGrpSpPr>
            <p:grpSpPr>
              <a:xfrm>
                <a:off x="3812182" y="2359580"/>
                <a:ext cx="1103186" cy="2104238"/>
                <a:chOff x="3397377" y="2334168"/>
                <a:chExt cx="1103186" cy="2104238"/>
              </a:xfrm>
            </p:grpSpPr>
            <p:pic>
              <p:nvPicPr>
                <p:cNvPr id="383" name="图片 38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5441" y="2334168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384" name="图片 3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7377" y="2334168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385" name="图片 38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5441" y="2869682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386" name="图片 38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7377" y="2869682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387" name="图片 38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5441" y="3486894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388" name="图片 38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5441" y="4114406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389" name="图片 38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7377" y="3486894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390" name="图片 38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97377" y="4114406"/>
                  <a:ext cx="395122" cy="324000"/>
                </a:xfrm>
                <a:prstGeom prst="rect">
                  <a:avLst/>
                </a:prstGeom>
              </p:spPr>
            </p:pic>
            <p:cxnSp>
              <p:nvCxnSpPr>
                <p:cNvPr id="391" name="直接连接符 390"/>
                <p:cNvCxnSpPr>
                  <a:stCxn id="386" idx="3"/>
                  <a:endCxn id="385" idx="1"/>
                </p:cNvCxnSpPr>
                <p:nvPr/>
              </p:nvCxnSpPr>
              <p:spPr>
                <a:xfrm>
                  <a:off x="3792499" y="3031682"/>
                  <a:ext cx="3129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直接连接符 391"/>
                <p:cNvCxnSpPr>
                  <a:stCxn id="386" idx="2"/>
                  <a:endCxn id="389" idx="0"/>
                </p:cNvCxnSpPr>
                <p:nvPr/>
              </p:nvCxnSpPr>
              <p:spPr>
                <a:xfrm>
                  <a:off x="3594938" y="3193682"/>
                  <a:ext cx="0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直接连接符 392"/>
                <p:cNvCxnSpPr>
                  <a:stCxn id="387" idx="0"/>
                  <a:endCxn id="385" idx="2"/>
                </p:cNvCxnSpPr>
                <p:nvPr/>
              </p:nvCxnSpPr>
              <p:spPr>
                <a:xfrm flipV="1">
                  <a:off x="4303002" y="3193682"/>
                  <a:ext cx="0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直接连接符 393"/>
                <p:cNvCxnSpPr>
                  <a:stCxn id="389" idx="0"/>
                  <a:endCxn id="385" idx="2"/>
                </p:cNvCxnSpPr>
                <p:nvPr/>
              </p:nvCxnSpPr>
              <p:spPr>
                <a:xfrm flipV="1">
                  <a:off x="3594938" y="3193682"/>
                  <a:ext cx="708064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直接连接符 394"/>
                <p:cNvCxnSpPr>
                  <a:stCxn id="386" idx="2"/>
                  <a:endCxn id="387" idx="0"/>
                </p:cNvCxnSpPr>
                <p:nvPr/>
              </p:nvCxnSpPr>
              <p:spPr>
                <a:xfrm>
                  <a:off x="3594938" y="3193682"/>
                  <a:ext cx="708064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直接连接符 395"/>
                <p:cNvCxnSpPr>
                  <a:stCxn id="390" idx="0"/>
                  <a:endCxn id="389" idx="2"/>
                </p:cNvCxnSpPr>
                <p:nvPr/>
              </p:nvCxnSpPr>
              <p:spPr>
                <a:xfrm flipV="1">
                  <a:off x="3594938" y="3810894"/>
                  <a:ext cx="0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直接连接符 396"/>
                <p:cNvCxnSpPr>
                  <a:stCxn id="388" idx="0"/>
                  <a:endCxn id="387" idx="2"/>
                </p:cNvCxnSpPr>
                <p:nvPr/>
              </p:nvCxnSpPr>
              <p:spPr>
                <a:xfrm flipV="1">
                  <a:off x="4303002" y="3810894"/>
                  <a:ext cx="0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直接连接符 397"/>
                <p:cNvCxnSpPr>
                  <a:stCxn id="390" idx="0"/>
                  <a:endCxn id="387" idx="2"/>
                </p:cNvCxnSpPr>
                <p:nvPr/>
              </p:nvCxnSpPr>
              <p:spPr>
                <a:xfrm flipV="1">
                  <a:off x="3594938" y="3810894"/>
                  <a:ext cx="708064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直接连接符 398"/>
                <p:cNvCxnSpPr>
                  <a:stCxn id="389" idx="2"/>
                  <a:endCxn id="388" idx="0"/>
                </p:cNvCxnSpPr>
                <p:nvPr/>
              </p:nvCxnSpPr>
              <p:spPr>
                <a:xfrm>
                  <a:off x="3594938" y="3810894"/>
                  <a:ext cx="708064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直接连接符 399"/>
                <p:cNvCxnSpPr>
                  <a:stCxn id="389" idx="3"/>
                  <a:endCxn id="387" idx="1"/>
                </p:cNvCxnSpPr>
                <p:nvPr/>
              </p:nvCxnSpPr>
              <p:spPr>
                <a:xfrm>
                  <a:off x="3792499" y="3648894"/>
                  <a:ext cx="3129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直接连接符 400"/>
                <p:cNvCxnSpPr>
                  <a:stCxn id="384" idx="3"/>
                  <a:endCxn id="383" idx="1"/>
                </p:cNvCxnSpPr>
                <p:nvPr/>
              </p:nvCxnSpPr>
              <p:spPr>
                <a:xfrm>
                  <a:off x="3792499" y="2496168"/>
                  <a:ext cx="3129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直接连接符 401"/>
                <p:cNvCxnSpPr>
                  <a:stCxn id="386" idx="0"/>
                  <a:endCxn id="384" idx="2"/>
                </p:cNvCxnSpPr>
                <p:nvPr/>
              </p:nvCxnSpPr>
              <p:spPr>
                <a:xfrm flipV="1">
                  <a:off x="3594938" y="2658168"/>
                  <a:ext cx="0" cy="2115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直接连接符 402"/>
                <p:cNvCxnSpPr>
                  <a:stCxn id="385" idx="0"/>
                  <a:endCxn id="383" idx="2"/>
                </p:cNvCxnSpPr>
                <p:nvPr/>
              </p:nvCxnSpPr>
              <p:spPr>
                <a:xfrm flipV="1">
                  <a:off x="4303002" y="2658168"/>
                  <a:ext cx="0" cy="2115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组合 32"/>
              <p:cNvGrpSpPr/>
              <p:nvPr/>
            </p:nvGrpSpPr>
            <p:grpSpPr>
              <a:xfrm>
                <a:off x="1382451" y="2359580"/>
                <a:ext cx="1103186" cy="2104238"/>
                <a:chOff x="1736483" y="2334168"/>
                <a:chExt cx="1103186" cy="2104238"/>
              </a:xfrm>
            </p:grpSpPr>
            <p:pic>
              <p:nvPicPr>
                <p:cNvPr id="404" name="图片 40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4547" y="2334168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405" name="图片 40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6483" y="2334168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406" name="图片 40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4547" y="2869682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407" name="图片 40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6483" y="2869682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408" name="图片 40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4547" y="3486894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409" name="图片 40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44547" y="4114406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410" name="图片 40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6483" y="3486894"/>
                  <a:ext cx="395122" cy="324000"/>
                </a:xfrm>
                <a:prstGeom prst="rect">
                  <a:avLst/>
                </a:prstGeom>
              </p:spPr>
            </p:pic>
            <p:pic>
              <p:nvPicPr>
                <p:cNvPr id="411" name="图片 41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6483" y="4114406"/>
                  <a:ext cx="395122" cy="324000"/>
                </a:xfrm>
                <a:prstGeom prst="rect">
                  <a:avLst/>
                </a:prstGeom>
              </p:spPr>
            </p:pic>
            <p:cxnSp>
              <p:nvCxnSpPr>
                <p:cNvPr id="412" name="直接连接符 411"/>
                <p:cNvCxnSpPr>
                  <a:stCxn id="407" idx="3"/>
                  <a:endCxn id="406" idx="1"/>
                </p:cNvCxnSpPr>
                <p:nvPr/>
              </p:nvCxnSpPr>
              <p:spPr>
                <a:xfrm>
                  <a:off x="2131605" y="3031682"/>
                  <a:ext cx="3129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直接连接符 412"/>
                <p:cNvCxnSpPr>
                  <a:stCxn id="407" idx="2"/>
                  <a:endCxn id="410" idx="0"/>
                </p:cNvCxnSpPr>
                <p:nvPr/>
              </p:nvCxnSpPr>
              <p:spPr>
                <a:xfrm>
                  <a:off x="1934044" y="3193682"/>
                  <a:ext cx="0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直接连接符 413"/>
                <p:cNvCxnSpPr>
                  <a:stCxn id="408" idx="0"/>
                  <a:endCxn id="406" idx="2"/>
                </p:cNvCxnSpPr>
                <p:nvPr/>
              </p:nvCxnSpPr>
              <p:spPr>
                <a:xfrm flipV="1">
                  <a:off x="2642108" y="3193682"/>
                  <a:ext cx="0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>
                  <a:stCxn id="410" idx="0"/>
                  <a:endCxn id="406" idx="2"/>
                </p:cNvCxnSpPr>
                <p:nvPr/>
              </p:nvCxnSpPr>
              <p:spPr>
                <a:xfrm flipV="1">
                  <a:off x="1934044" y="3193682"/>
                  <a:ext cx="708064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直接连接符 415"/>
                <p:cNvCxnSpPr>
                  <a:stCxn id="407" idx="2"/>
                  <a:endCxn id="408" idx="0"/>
                </p:cNvCxnSpPr>
                <p:nvPr/>
              </p:nvCxnSpPr>
              <p:spPr>
                <a:xfrm>
                  <a:off x="1934044" y="3193682"/>
                  <a:ext cx="708064" cy="2932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直接连接符 416"/>
                <p:cNvCxnSpPr>
                  <a:stCxn id="411" idx="0"/>
                  <a:endCxn id="410" idx="2"/>
                </p:cNvCxnSpPr>
                <p:nvPr/>
              </p:nvCxnSpPr>
              <p:spPr>
                <a:xfrm flipV="1">
                  <a:off x="1934044" y="3810894"/>
                  <a:ext cx="0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直接连接符 417"/>
                <p:cNvCxnSpPr>
                  <a:stCxn id="409" idx="0"/>
                  <a:endCxn id="408" idx="2"/>
                </p:cNvCxnSpPr>
                <p:nvPr/>
              </p:nvCxnSpPr>
              <p:spPr>
                <a:xfrm flipV="1">
                  <a:off x="2642108" y="3810894"/>
                  <a:ext cx="0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直接连接符 418"/>
                <p:cNvCxnSpPr>
                  <a:stCxn id="411" idx="0"/>
                  <a:endCxn id="408" idx="2"/>
                </p:cNvCxnSpPr>
                <p:nvPr/>
              </p:nvCxnSpPr>
              <p:spPr>
                <a:xfrm flipV="1">
                  <a:off x="1934044" y="3810894"/>
                  <a:ext cx="708064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直接连接符 419"/>
                <p:cNvCxnSpPr>
                  <a:stCxn id="410" idx="2"/>
                  <a:endCxn id="409" idx="0"/>
                </p:cNvCxnSpPr>
                <p:nvPr/>
              </p:nvCxnSpPr>
              <p:spPr>
                <a:xfrm>
                  <a:off x="1934044" y="3810894"/>
                  <a:ext cx="708064" cy="30351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直接连接符 420"/>
                <p:cNvCxnSpPr>
                  <a:stCxn id="410" idx="3"/>
                  <a:endCxn id="408" idx="1"/>
                </p:cNvCxnSpPr>
                <p:nvPr/>
              </p:nvCxnSpPr>
              <p:spPr>
                <a:xfrm>
                  <a:off x="2131605" y="3648894"/>
                  <a:ext cx="3129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直接连接符 421"/>
                <p:cNvCxnSpPr>
                  <a:stCxn id="405" idx="3"/>
                  <a:endCxn id="404" idx="1"/>
                </p:cNvCxnSpPr>
                <p:nvPr/>
              </p:nvCxnSpPr>
              <p:spPr>
                <a:xfrm>
                  <a:off x="2131605" y="2496168"/>
                  <a:ext cx="3129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直接连接符 422"/>
                <p:cNvCxnSpPr>
                  <a:stCxn id="407" idx="0"/>
                  <a:endCxn id="405" idx="2"/>
                </p:cNvCxnSpPr>
                <p:nvPr/>
              </p:nvCxnSpPr>
              <p:spPr>
                <a:xfrm flipV="1">
                  <a:off x="1934044" y="2658168"/>
                  <a:ext cx="0" cy="2115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直接连接符 423"/>
                <p:cNvCxnSpPr>
                  <a:stCxn id="406" idx="0"/>
                  <a:endCxn id="404" idx="2"/>
                </p:cNvCxnSpPr>
                <p:nvPr/>
              </p:nvCxnSpPr>
              <p:spPr>
                <a:xfrm flipV="1">
                  <a:off x="2642108" y="2658168"/>
                  <a:ext cx="0" cy="2115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组合 34"/>
              <p:cNvGrpSpPr/>
              <p:nvPr/>
            </p:nvGrpSpPr>
            <p:grpSpPr>
              <a:xfrm>
                <a:off x="2517551" y="1591691"/>
                <a:ext cx="1262717" cy="360000"/>
                <a:chOff x="2426933" y="1591691"/>
                <a:chExt cx="1262717" cy="360000"/>
              </a:xfrm>
            </p:grpSpPr>
            <p:pic>
              <p:nvPicPr>
                <p:cNvPr id="372" name="图片 37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6933" y="1591691"/>
                  <a:ext cx="439025" cy="360000"/>
                </a:xfrm>
                <a:prstGeom prst="rect">
                  <a:avLst/>
                </a:prstGeom>
              </p:spPr>
            </p:pic>
            <p:cxnSp>
              <p:nvCxnSpPr>
                <p:cNvPr id="373" name="直接连接符 372"/>
                <p:cNvCxnSpPr>
                  <a:stCxn id="372" idx="3"/>
                  <a:endCxn id="425" idx="1"/>
                </p:cNvCxnSpPr>
                <p:nvPr/>
              </p:nvCxnSpPr>
              <p:spPr>
                <a:xfrm>
                  <a:off x="2865958" y="1771691"/>
                  <a:ext cx="3846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5" name="图片 42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0625" y="1591691"/>
                  <a:ext cx="439025" cy="36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组合 35"/>
            <p:cNvGrpSpPr/>
            <p:nvPr/>
          </p:nvGrpSpPr>
          <p:grpSpPr>
            <a:xfrm>
              <a:off x="931657" y="5441437"/>
              <a:ext cx="2052165" cy="758437"/>
              <a:chOff x="456042" y="5085098"/>
              <a:chExt cx="2052165" cy="758437"/>
            </a:xfrm>
          </p:grpSpPr>
          <p:pic>
            <p:nvPicPr>
              <p:cNvPr id="426" name="图片 425" descr="交换机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196483" y="5085098"/>
                <a:ext cx="540000" cy="441817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56042" y="5566536"/>
                <a:ext cx="20521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>
                    <a:latin typeface="Huawei Sans" panose="020C0503030203020204" pitchFamily="34" charset="0"/>
                  </a:rPr>
                  <a:t>Сетевой администратор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058182" y="5468594"/>
              <a:ext cx="2651688" cy="704123"/>
              <a:chOff x="3479330" y="5077935"/>
              <a:chExt cx="2651688" cy="704123"/>
            </a:xfrm>
          </p:grpSpPr>
          <p:pic>
            <p:nvPicPr>
              <p:cNvPr id="427" name="图片 426" descr="通用网管-蓝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497157" y="5077935"/>
                <a:ext cx="540000" cy="441818"/>
              </a:xfrm>
              <a:prstGeom prst="rect">
                <a:avLst/>
              </a:prstGeom>
            </p:spPr>
          </p:pic>
          <p:sp>
            <p:nvSpPr>
              <p:cNvPr id="429" name="文本框 428"/>
              <p:cNvSpPr txBox="1"/>
              <p:nvPr/>
            </p:nvSpPr>
            <p:spPr>
              <a:xfrm>
                <a:off x="3479330" y="5505059"/>
                <a:ext cx="26516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>
                    <a:latin typeface="Huawei Sans" panose="020C0503030203020204" pitchFamily="34" charset="0"/>
                  </a:rPr>
                  <a:t>Станция управления сетью</a:t>
                </a:r>
              </a:p>
            </p:txBody>
          </p:sp>
        </p:grpSp>
        <p:cxnSp>
          <p:nvCxnSpPr>
            <p:cNvPr id="431" name="直接连接符 430"/>
            <p:cNvCxnSpPr/>
            <p:nvPr/>
          </p:nvCxnSpPr>
          <p:spPr>
            <a:xfrm flipV="1">
              <a:off x="1906555" y="4669148"/>
              <a:ext cx="0" cy="720000"/>
            </a:xfrm>
            <a:prstGeom prst="line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4" name="文本框 433"/>
            <p:cNvSpPr txBox="1"/>
            <p:nvPr/>
          </p:nvSpPr>
          <p:spPr>
            <a:xfrm>
              <a:off x="655512" y="4719731"/>
              <a:ext cx="1306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Управление </a:t>
              </a:r>
              <a:r>
                <a:rPr lang="ru-RU" sz="1200" dirty="0" smtClean="0"/>
                <a:t>через </a:t>
              </a:r>
              <a:r>
                <a:rPr lang="ru-RU" sz="1200" dirty="0"/>
                <a:t>интернет-браузер</a:t>
              </a:r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435" name="文本框 434"/>
            <p:cNvSpPr txBox="1"/>
            <p:nvPr/>
          </p:nvSpPr>
          <p:spPr>
            <a:xfrm>
              <a:off x="1847060" y="4735720"/>
              <a:ext cx="15523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Huawei Sans" panose="020C0503030203020204" pitchFamily="34" charset="0"/>
                </a:rPr>
                <a:t>Режим</a:t>
              </a:r>
            </a:p>
            <a:p>
              <a:pPr algn="ctr"/>
              <a:r>
                <a:rPr lang="ru-RU" sz="1200" dirty="0">
                  <a:latin typeface="Huawei Sans" panose="020C0503030203020204" pitchFamily="34" charset="0"/>
                </a:rPr>
                <a:t>командной строки</a:t>
              </a:r>
            </a:p>
          </p:txBody>
        </p:sp>
        <p:cxnSp>
          <p:nvCxnSpPr>
            <p:cNvPr id="436" name="直接连接符 435"/>
            <p:cNvCxnSpPr/>
            <p:nvPr/>
          </p:nvCxnSpPr>
          <p:spPr>
            <a:xfrm flipV="1">
              <a:off x="4340687" y="4669148"/>
              <a:ext cx="0" cy="720000"/>
            </a:xfrm>
            <a:prstGeom prst="line">
              <a:avLst/>
            </a:prstGeom>
            <a:ln w="254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7" name="文本框 436"/>
            <p:cNvSpPr txBox="1"/>
            <p:nvPr/>
          </p:nvSpPr>
          <p:spPr>
            <a:xfrm>
              <a:off x="4225315" y="4750832"/>
              <a:ext cx="1403421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50" dirty="0">
                  <a:latin typeface="Huawei Sans" panose="020C0503030203020204" pitchFamily="34" charset="0"/>
                </a:rPr>
                <a:t>Централизованное управление</a:t>
              </a:r>
            </a:p>
            <a:p>
              <a:pPr algn="ctr"/>
              <a:r>
                <a:rPr lang="ru-RU" sz="950" dirty="0">
                  <a:latin typeface="Huawei Sans" panose="020C0503030203020204" pitchFamily="34" charset="0"/>
                </a:rPr>
                <a:t>на основе SNMP</a:t>
              </a:r>
            </a:p>
          </p:txBody>
        </p:sp>
      </p:grpSp>
      <p:sp>
        <p:nvSpPr>
          <p:cNvPr id="440" name="圆角矩形 75"/>
          <p:cNvSpPr/>
          <p:nvPr/>
        </p:nvSpPr>
        <p:spPr>
          <a:xfrm>
            <a:off x="1150901" y="1282649"/>
            <a:ext cx="4680000" cy="354084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Huawei Sans" panose="020C0503030203020204" pitchFamily="34" charset="0"/>
              </a:rPr>
              <a:t>Традиционные </a:t>
            </a:r>
            <a:r>
              <a:rPr lang="ru-RU" sz="1200" b="1" dirty="0">
                <a:solidFill>
                  <a:prstClr val="white"/>
                </a:solidFill>
                <a:latin typeface="Huawei Sans" panose="020C0503030203020204" pitchFamily="34" charset="0"/>
              </a:rPr>
              <a:t>способы управления, эксплуатации и техобслуживания</a:t>
            </a:r>
          </a:p>
        </p:txBody>
      </p:sp>
      <p:sp>
        <p:nvSpPr>
          <p:cNvPr id="111" name="矩形 110"/>
          <p:cNvSpPr/>
          <p:nvPr/>
        </p:nvSpPr>
        <p:spPr>
          <a:xfrm>
            <a:off x="6377789" y="1683671"/>
            <a:ext cx="15431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436693"/>
            <a:r>
              <a:rPr lang="ru-RU" sz="1200">
                <a:latin typeface="Huawei Sans" panose="020C0503030203020204" pitchFamily="34" charset="0"/>
              </a:rPr>
              <a:t>ERP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341404" y="1639710"/>
            <a:ext cx="4760035" cy="4714770"/>
            <a:chOff x="6341404" y="1639710"/>
            <a:chExt cx="4760035" cy="4714770"/>
          </a:xfrm>
        </p:grpSpPr>
        <p:sp>
          <p:nvSpPr>
            <p:cNvPr id="94" name="矩形 93"/>
            <p:cNvSpPr/>
            <p:nvPr/>
          </p:nvSpPr>
          <p:spPr>
            <a:xfrm>
              <a:off x="6421439" y="1674480"/>
              <a:ext cx="4680000" cy="468000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72000" bIns="36000" rtlCol="0" anchor="t" anchorCtr="0">
              <a:noAutofit/>
            </a:bodyPr>
            <a:lstStyle/>
            <a:p>
              <a:pPr marL="177800" indent="-177800" algn="just">
                <a:lnSpc>
                  <a:spcPts val="2600"/>
                </a:lnSpc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prstClr val="black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96" name="空心弧 95"/>
            <p:cNvSpPr/>
            <p:nvPr/>
          </p:nvSpPr>
          <p:spPr>
            <a:xfrm>
              <a:off x="7136039" y="3292998"/>
              <a:ext cx="1914346" cy="1902503"/>
            </a:xfrm>
            <a:prstGeom prst="blockArc">
              <a:avLst>
                <a:gd name="adj1" fmla="val 6507477"/>
                <a:gd name="adj2" fmla="val 14644310"/>
                <a:gd name="adj3" fmla="val 2406"/>
              </a:avLst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headEnd type="none" w="sm" len="med"/>
              <a:tailEnd type="none" w="sm" len="med"/>
            </a:ln>
            <a:effectLst/>
          </p:spPr>
          <p:txBody>
            <a:bodyPr wrap="square" lIns="91396" tIns="45698" rIns="91396" bIns="45698" rtlCol="0" anchor="ctr"/>
            <a:lstStyle/>
            <a:p>
              <a:pPr algn="ctr" defTabSz="1218784">
                <a:defRPr/>
              </a:pPr>
              <a:endParaRPr lang="zh-CN" altLang="en-US" sz="1200" kern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6341404" y="3845669"/>
              <a:ext cx="1431087" cy="461665"/>
            </a:xfrm>
            <a:prstGeom prst="rect">
              <a:avLst/>
            </a:prstGeom>
            <a:solidFill>
              <a:srgbClr val="F4FBFE"/>
            </a:solidFill>
            <a:ln>
              <a:solidFill>
                <a:srgbClr val="99DFF9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 defTabSz="913898"/>
              <a:r>
                <a:rPr lang="ru-RU" sz="1200" b="1" dirty="0">
                  <a:latin typeface="Huawei Sans" panose="020C0503030203020204" pitchFamily="34" charset="0"/>
                </a:rPr>
                <a:t>Автоматизация</a:t>
              </a:r>
            </a:p>
            <a:p>
              <a:pPr algn="ctr" defTabSz="913898"/>
              <a:r>
                <a:rPr lang="ru-RU" sz="1200" b="1" dirty="0">
                  <a:latin typeface="Huawei Sans" panose="020C0503030203020204" pitchFamily="34" charset="0"/>
                </a:rPr>
                <a:t>сети</a:t>
              </a:r>
            </a:p>
          </p:txBody>
        </p:sp>
        <p:sp>
          <p:nvSpPr>
            <p:cNvPr id="98" name="空心弧 97"/>
            <p:cNvSpPr/>
            <p:nvPr/>
          </p:nvSpPr>
          <p:spPr>
            <a:xfrm rot="10800000">
              <a:off x="8445676" y="3292998"/>
              <a:ext cx="1914346" cy="1902503"/>
            </a:xfrm>
            <a:prstGeom prst="blockArc">
              <a:avLst>
                <a:gd name="adj1" fmla="val 6539102"/>
                <a:gd name="adj2" fmla="val 14868170"/>
                <a:gd name="adj3" fmla="val 2512"/>
              </a:avLst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0"/>
                  </a:sysClr>
                </a:gs>
                <a:gs pos="100000">
                  <a:sysClr val="windowText" lastClr="000000">
                    <a:lumMod val="50000"/>
                    <a:lumOff val="50000"/>
                  </a:sysClr>
                </a:gs>
              </a:gsLst>
              <a:lin ang="5400000" scaled="1"/>
              <a:tileRect/>
            </a:gradFill>
            <a:ln w="28575" cap="flat" cmpd="sng" algn="ctr">
              <a:noFill/>
              <a:prstDash val="solid"/>
              <a:headEnd type="none" w="sm" len="med"/>
              <a:tailEnd type="none" w="sm" len="med"/>
            </a:ln>
            <a:effectLst/>
          </p:spPr>
          <p:txBody>
            <a:bodyPr wrap="square" lIns="91396" tIns="45698" rIns="91396" bIns="45698" rtlCol="0" anchor="ctr"/>
            <a:lstStyle/>
            <a:p>
              <a:pPr algn="ctr" defTabSz="1218784">
                <a:defRPr/>
              </a:pPr>
              <a:endParaRPr lang="zh-CN" altLang="en-US" sz="1200" kern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9" name="梯形 98"/>
            <p:cNvSpPr/>
            <p:nvPr/>
          </p:nvSpPr>
          <p:spPr>
            <a:xfrm>
              <a:off x="7085808" y="5425154"/>
              <a:ext cx="3423240" cy="516028"/>
            </a:xfrm>
            <a:prstGeom prst="trapezoid">
              <a:avLst>
                <a:gd name="adj" fmla="val 56095"/>
              </a:avLst>
            </a:prstGeom>
            <a:noFill/>
            <a:ln w="28575" cap="flat" cmpd="sng" algn="ctr">
              <a:gradFill flip="none" rotWithShape="1">
                <a:gsLst>
                  <a:gs pos="0">
                    <a:sysClr val="window" lastClr="FFFFFF">
                      <a:lumMod val="50000"/>
                      <a:alpha val="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5400000" scaled="0"/>
                <a:tileRect/>
              </a:gradFill>
              <a:prstDash val="solid"/>
            </a:ln>
            <a:effectLst/>
          </p:spPr>
          <p:txBody>
            <a:bodyPr wrap="square" lIns="182709" tIns="91354" rIns="182709" bIns="91354" anchor="ctr"/>
            <a:lstStyle/>
            <a:p>
              <a:pPr marL="0" lvl="4" indent="-359676" defTabSz="1370586" fontAlgn="base">
                <a:spcBef>
                  <a:spcPts val="1202"/>
                </a:spcBef>
                <a:spcAft>
                  <a:spcPct val="0"/>
                </a:spcAft>
                <a:buClr>
                  <a:prstClr val="white"/>
                </a:buClr>
                <a:buSzPct val="60000"/>
                <a:defRPr/>
              </a:pPr>
              <a:endParaRPr lang="en-US" altLang="zh-CN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9981731" y="3910430"/>
              <a:ext cx="1062418" cy="461665"/>
            </a:xfrm>
            <a:prstGeom prst="rect">
              <a:avLst/>
            </a:prstGeom>
            <a:solidFill>
              <a:srgbClr val="F4FBFE"/>
            </a:solidFill>
            <a:ln>
              <a:solidFill>
                <a:srgbClr val="99DFF9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3898"/>
              <a:r>
                <a:rPr lang="ru-RU" sz="1200" b="1">
                  <a:latin typeface="Huawei Sans" panose="020C0503030203020204" pitchFamily="34" charset="0"/>
                </a:rPr>
                <a:t>Сетевая</a:t>
              </a:r>
            </a:p>
            <a:p>
              <a:pPr algn="ctr" defTabSz="913898"/>
              <a:r>
                <a:rPr lang="ru-RU" sz="1200" b="1">
                  <a:latin typeface="Huawei Sans" panose="020C0503030203020204" pitchFamily="34" charset="0"/>
                </a:rPr>
                <a:t>аналитика</a:t>
              </a:r>
            </a:p>
          </p:txBody>
        </p:sp>
        <p:sp>
          <p:nvSpPr>
            <p:cNvPr id="101" name="Shape 1207" descr="Freeform 6"/>
            <p:cNvSpPr/>
            <p:nvPr/>
          </p:nvSpPr>
          <p:spPr>
            <a:xfrm flipH="1">
              <a:off x="7552039" y="3457718"/>
              <a:ext cx="2402178" cy="1240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088"/>
                  </a:moveTo>
                  <a:cubicBezTo>
                    <a:pt x="21600" y="13059"/>
                    <a:pt x="20337" y="10577"/>
                    <a:pt x="18796" y="10577"/>
                  </a:cubicBezTo>
                  <a:cubicBezTo>
                    <a:pt x="18594" y="10577"/>
                    <a:pt x="18392" y="10626"/>
                    <a:pt x="18189" y="10726"/>
                  </a:cubicBezTo>
                  <a:cubicBezTo>
                    <a:pt x="18189" y="10577"/>
                    <a:pt x="18189" y="10428"/>
                    <a:pt x="18189" y="10279"/>
                  </a:cubicBezTo>
                  <a:cubicBezTo>
                    <a:pt x="18189" y="4618"/>
                    <a:pt x="15865" y="0"/>
                    <a:pt x="12960" y="0"/>
                  </a:cubicBezTo>
                  <a:cubicBezTo>
                    <a:pt x="10560" y="0"/>
                    <a:pt x="8539" y="3178"/>
                    <a:pt x="7907" y="7548"/>
                  </a:cubicBezTo>
                  <a:cubicBezTo>
                    <a:pt x="7200" y="6008"/>
                    <a:pt x="6164" y="5015"/>
                    <a:pt x="5002" y="5015"/>
                  </a:cubicBezTo>
                  <a:cubicBezTo>
                    <a:pt x="2829" y="5015"/>
                    <a:pt x="1061" y="8491"/>
                    <a:pt x="1061" y="12811"/>
                  </a:cubicBezTo>
                  <a:cubicBezTo>
                    <a:pt x="1061" y="13556"/>
                    <a:pt x="1112" y="14251"/>
                    <a:pt x="1213" y="14946"/>
                  </a:cubicBezTo>
                  <a:cubicBezTo>
                    <a:pt x="505" y="15393"/>
                    <a:pt x="0" y="16684"/>
                    <a:pt x="0" y="18174"/>
                  </a:cubicBezTo>
                  <a:cubicBezTo>
                    <a:pt x="0" y="20011"/>
                    <a:pt x="733" y="21501"/>
                    <a:pt x="1667" y="21600"/>
                  </a:cubicBezTo>
                  <a:cubicBezTo>
                    <a:pt x="1667" y="21600"/>
                    <a:pt x="1667" y="21600"/>
                    <a:pt x="1667" y="21600"/>
                  </a:cubicBezTo>
                  <a:cubicBezTo>
                    <a:pt x="18821" y="21600"/>
                    <a:pt x="18821" y="21600"/>
                    <a:pt x="18821" y="21600"/>
                  </a:cubicBezTo>
                  <a:cubicBezTo>
                    <a:pt x="18821" y="21600"/>
                    <a:pt x="18821" y="21600"/>
                    <a:pt x="18821" y="21600"/>
                  </a:cubicBezTo>
                  <a:cubicBezTo>
                    <a:pt x="20362" y="21550"/>
                    <a:pt x="21600" y="19117"/>
                    <a:pt x="21600" y="16088"/>
                  </a:cubicBezTo>
                  <a:close/>
                </a:path>
              </a:pathLst>
            </a:custGeom>
            <a:noFill/>
            <a:ln w="28575">
              <a:solidFill>
                <a:sysClr val="window" lastClr="FFFFFF">
                  <a:lumMod val="50000"/>
                </a:sysClr>
              </a:solidFill>
              <a:miter lim="800000"/>
              <a:headEnd/>
              <a:tailEnd/>
            </a:ln>
          </p:spPr>
          <p:txBody>
            <a:bodyPr wrap="square"/>
            <a:lstStyle/>
            <a:p>
              <a:pPr defTabSz="1218946">
                <a:defRPr/>
              </a:pPr>
              <a:r>
                <a:rPr lang="ru-RU" sz="1200">
                  <a:solidFill>
                    <a:prstClr val="black">
                      <a:lumMod val="65000"/>
                      <a:lumOff val="35000"/>
                    </a:prstClr>
                  </a:solidFill>
                  <a:latin typeface="Huawei Sans" panose="020C0503030203020204" pitchFamily="34" charset="0"/>
                </a:rPr>
                <a:t>`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8062315" y="4832298"/>
              <a:ext cx="142539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84"/>
              <a:r>
                <a:rPr lang="ru-RU" sz="1200">
                  <a:latin typeface="Huawei Sans" panose="020C0503030203020204" pitchFamily="34" charset="0"/>
                </a:rPr>
                <a:t>Облачная платформа</a:t>
              </a:r>
            </a:p>
          </p:txBody>
        </p:sp>
        <p:sp>
          <p:nvSpPr>
            <p:cNvPr id="103" name="燕尾形 102"/>
            <p:cNvSpPr/>
            <p:nvPr/>
          </p:nvSpPr>
          <p:spPr>
            <a:xfrm rot="1577045">
              <a:off x="7734568" y="5036500"/>
              <a:ext cx="168642" cy="223782"/>
            </a:xfrm>
            <a:prstGeom prst="chevron">
              <a:avLst>
                <a:gd name="adj" fmla="val 89783"/>
              </a:avLst>
            </a:prstGeom>
            <a:solidFill>
              <a:srgbClr val="C2D4EC"/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wrap="square" rtlCol="0" anchor="ctr"/>
            <a:lstStyle/>
            <a:p>
              <a:pPr algn="ctr" defTabSz="1218784">
                <a:defRPr/>
              </a:pPr>
              <a:endParaRPr lang="zh-CN" altLang="en-US" sz="1200" kern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4" name="梯形 103"/>
            <p:cNvSpPr/>
            <p:nvPr/>
          </p:nvSpPr>
          <p:spPr>
            <a:xfrm rot="10800000">
              <a:off x="7085808" y="2072712"/>
              <a:ext cx="3423240" cy="516028"/>
            </a:xfrm>
            <a:prstGeom prst="trapezoid">
              <a:avLst>
                <a:gd name="adj" fmla="val 56095"/>
              </a:avLst>
            </a:prstGeom>
            <a:noFill/>
            <a:ln w="28575" cap="flat" cmpd="sng" algn="ctr">
              <a:gradFill flip="none" rotWithShape="1">
                <a:gsLst>
                  <a:gs pos="0">
                    <a:sysClr val="window" lastClr="FFFFFF">
                      <a:lumMod val="50000"/>
                      <a:alpha val="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5400000" scaled="0"/>
                <a:tileRect/>
              </a:gradFill>
              <a:prstDash val="solid"/>
            </a:ln>
            <a:effectLst/>
          </p:spPr>
          <p:txBody>
            <a:bodyPr wrap="square" lIns="182709" tIns="91354" rIns="182709" bIns="91354" anchor="ctr"/>
            <a:lstStyle/>
            <a:p>
              <a:pPr marL="0" lvl="4" indent="-359676" defTabSz="1370586" fontAlgn="base">
                <a:spcBef>
                  <a:spcPts val="1202"/>
                </a:spcBef>
                <a:spcAft>
                  <a:spcPct val="0"/>
                </a:spcAft>
                <a:buClr>
                  <a:prstClr val="white"/>
                </a:buClr>
                <a:buSzPct val="60000"/>
                <a:defRPr/>
              </a:pPr>
              <a:endParaRPr lang="en-US" altLang="zh-CN" sz="12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7904577" y="3029011"/>
              <a:ext cx="158729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2436959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latin typeface="Huawei Sans" panose="020C0503030203020204" pitchFamily="34" charset="0"/>
                </a:rPr>
                <a:t>Северный </a:t>
              </a:r>
              <a:r>
                <a:rPr lang="ru-RU" sz="1200" b="1" dirty="0" smtClean="0">
                  <a:latin typeface="Huawei Sans" panose="020C0503030203020204" pitchFamily="34" charset="0"/>
                </a:rPr>
                <a:t/>
              </a:r>
              <a:br>
                <a:rPr lang="ru-RU" sz="1200" b="1" dirty="0" smtClean="0">
                  <a:latin typeface="Huawei Sans" panose="020C0503030203020204" pitchFamily="34" charset="0"/>
                </a:rPr>
              </a:br>
              <a:r>
                <a:rPr lang="ru-RU" sz="1200" b="1" dirty="0" smtClean="0">
                  <a:latin typeface="Huawei Sans" panose="020C0503030203020204" pitchFamily="34" charset="0"/>
                </a:rPr>
                <a:t>API-интерфейс</a:t>
              </a:r>
              <a:endParaRPr lang="ru-RU" sz="1200" b="1" dirty="0">
                <a:latin typeface="Huawei Sans" panose="020C0503030203020204" pitchFamily="34" charset="0"/>
              </a:endParaRPr>
            </a:p>
          </p:txBody>
        </p:sp>
        <p:sp>
          <p:nvSpPr>
            <p:cNvPr id="106" name="燕尾形 105"/>
            <p:cNvSpPr/>
            <p:nvPr/>
          </p:nvSpPr>
          <p:spPr>
            <a:xfrm rot="16200000">
              <a:off x="8683652" y="2737768"/>
              <a:ext cx="138954" cy="289067"/>
            </a:xfrm>
            <a:prstGeom prst="chevron">
              <a:avLst/>
            </a:prstGeom>
            <a:noFill/>
            <a:ln w="28575" cap="flat" cmpd="sng" algn="ctr">
              <a:gradFill flip="none" rotWithShape="1">
                <a:gsLst>
                  <a:gs pos="0">
                    <a:sysClr val="window" lastClr="FFFFFF">
                      <a:lumMod val="50000"/>
                      <a:alpha val="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wrap="square" lIns="182709" tIns="91354" rIns="182709" bIns="91354" anchor="ctr"/>
            <a:lstStyle/>
            <a:p>
              <a:pPr defTabSz="1218784">
                <a:defRPr/>
              </a:pPr>
              <a:endParaRPr lang="zh-CN" altLang="en-US" sz="2000" kern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7" name="燕尾形 106"/>
            <p:cNvSpPr/>
            <p:nvPr/>
          </p:nvSpPr>
          <p:spPr>
            <a:xfrm rot="5400000">
              <a:off x="8683652" y="5116044"/>
              <a:ext cx="138954" cy="289067"/>
            </a:xfrm>
            <a:prstGeom prst="chevron">
              <a:avLst/>
            </a:prstGeom>
            <a:noFill/>
            <a:ln w="28575" cap="flat" cmpd="sng" algn="ctr">
              <a:gradFill flip="none" rotWithShape="1">
                <a:gsLst>
                  <a:gs pos="0">
                    <a:sysClr val="window" lastClr="FFFFFF">
                      <a:lumMod val="50000"/>
                      <a:alpha val="0"/>
                    </a:sysClr>
                  </a:gs>
                  <a:gs pos="100000">
                    <a:sysClr val="window" lastClr="FFFFFF">
                      <a:lumMod val="50000"/>
                    </a:sysClr>
                  </a:gs>
                </a:gsLst>
                <a:lin ang="0" scaled="1"/>
                <a:tileRect/>
              </a:gradFill>
              <a:prstDash val="solid"/>
            </a:ln>
            <a:effectLst/>
          </p:spPr>
          <p:txBody>
            <a:bodyPr wrap="square" lIns="182709" tIns="91354" rIns="182709" bIns="91354" anchor="ctr"/>
            <a:lstStyle/>
            <a:p>
              <a:pPr defTabSz="1218784">
                <a:defRPr/>
              </a:pPr>
              <a:endParaRPr lang="zh-CN" altLang="en-US" sz="2000" kern="0">
                <a:solidFill>
                  <a:prstClr val="black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247784" y="2822611"/>
              <a:ext cx="3196311" cy="440458"/>
              <a:chOff x="7413248" y="2624315"/>
              <a:chExt cx="3196311" cy="440458"/>
            </a:xfrm>
          </p:grpSpPr>
          <p:sp>
            <p:nvSpPr>
              <p:cNvPr id="108" name="弧形 107"/>
              <p:cNvSpPr/>
              <p:nvPr/>
            </p:nvSpPr>
            <p:spPr>
              <a:xfrm>
                <a:off x="7413248" y="2624315"/>
                <a:ext cx="3196310" cy="440458"/>
              </a:xfrm>
              <a:prstGeom prst="arc">
                <a:avLst>
                  <a:gd name="adj1" fmla="val 10293130"/>
                  <a:gd name="adj2" fmla="val 11134386"/>
                </a:avLst>
              </a:prstGeom>
              <a:noFill/>
              <a:ln w="9525" cap="flat" cmpd="sng" algn="ctr">
                <a:solidFill>
                  <a:srgbClr val="EC7061"/>
                </a:solidFill>
                <a:prstDash val="solid"/>
              </a:ln>
              <a:effectLst/>
            </p:spPr>
            <p:txBody>
              <a:bodyPr wrap="square" rtlCol="0" anchor="ctr"/>
              <a:lstStyle/>
              <a:p>
                <a:pPr algn="ctr" defTabSz="1218784">
                  <a:defRPr/>
                </a:pPr>
                <a:endParaRPr lang="zh-CN" altLang="en-US" sz="120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09" name="弧形 108"/>
              <p:cNvSpPr/>
              <p:nvPr/>
            </p:nvSpPr>
            <p:spPr>
              <a:xfrm>
                <a:off x="7413249" y="2624315"/>
                <a:ext cx="3196310" cy="440458"/>
              </a:xfrm>
              <a:prstGeom prst="arc">
                <a:avLst>
                  <a:gd name="adj1" fmla="val 20999992"/>
                  <a:gd name="adj2" fmla="val 579589"/>
                </a:avLst>
              </a:prstGeom>
              <a:noFill/>
              <a:ln w="9525" cap="flat" cmpd="sng" algn="ctr">
                <a:solidFill>
                  <a:srgbClr val="EC7061"/>
                </a:solidFill>
                <a:prstDash val="solid"/>
              </a:ln>
              <a:effectLst/>
            </p:spPr>
            <p:txBody>
              <a:bodyPr wrap="square" rtlCol="0" anchor="ctr"/>
              <a:lstStyle/>
              <a:p>
                <a:pPr algn="ctr" defTabSz="1218784">
                  <a:defRPr/>
                </a:pPr>
                <a:endParaRPr lang="zh-CN" altLang="en-US" sz="1200" kern="0">
                  <a:solidFill>
                    <a:prstClr val="black">
                      <a:lumMod val="65000"/>
                      <a:lumOff val="35000"/>
                    </a:prstClr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7527587" y="2239087"/>
              <a:ext cx="260515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436693"/>
              <a:r>
                <a:rPr lang="ru-RU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Huawei Sans" panose="020C0503030203020204" pitchFamily="34" charset="0"/>
                </a:rPr>
                <a:t>Коммерческое </a:t>
              </a:r>
              <a:endPara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endParaRPr>
            </a:p>
            <a:p>
              <a:pPr algn="ctr" defTabSz="2436693"/>
              <a:r>
                <a:rPr lang="ru-RU" sz="12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Huawei Sans" panose="020C0503030203020204" pitchFamily="34" charset="0"/>
                </a:rPr>
                <a:t>применение</a:t>
              </a:r>
              <a:endParaRPr lang="ru-RU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344186" y="1710047"/>
              <a:ext cx="260515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436693"/>
              <a:endParaRPr lang="en-US" altLang="zh-CN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3" name="apps_169254"/>
            <p:cNvSpPr>
              <a:spLocks noChangeAspect="1"/>
            </p:cNvSpPr>
            <p:nvPr/>
          </p:nvSpPr>
          <p:spPr bwMode="auto">
            <a:xfrm>
              <a:off x="9747812" y="2262883"/>
              <a:ext cx="265315" cy="262022"/>
            </a:xfrm>
            <a:custGeom>
              <a:avLst/>
              <a:gdLst>
                <a:gd name="connsiteX0" fmla="*/ 394962 w 608274"/>
                <a:gd name="connsiteY0" fmla="*/ 349184 h 604464"/>
                <a:gd name="connsiteX1" fmla="*/ 352608 w 608274"/>
                <a:gd name="connsiteY1" fmla="*/ 391474 h 604464"/>
                <a:gd name="connsiteX2" fmla="*/ 352608 w 608274"/>
                <a:gd name="connsiteY2" fmla="*/ 538035 h 604464"/>
                <a:gd name="connsiteX3" fmla="*/ 394962 w 608274"/>
                <a:gd name="connsiteY3" fmla="*/ 580324 h 604464"/>
                <a:gd name="connsiteX4" fmla="*/ 541654 w 608274"/>
                <a:gd name="connsiteY4" fmla="*/ 580324 h 604464"/>
                <a:gd name="connsiteX5" fmla="*/ 584098 w 608274"/>
                <a:gd name="connsiteY5" fmla="*/ 538035 h 604464"/>
                <a:gd name="connsiteX6" fmla="*/ 584098 w 608274"/>
                <a:gd name="connsiteY6" fmla="*/ 391474 h 604464"/>
                <a:gd name="connsiteX7" fmla="*/ 541654 w 608274"/>
                <a:gd name="connsiteY7" fmla="*/ 349184 h 604464"/>
                <a:gd name="connsiteX8" fmla="*/ 66620 w 608274"/>
                <a:gd name="connsiteY8" fmla="*/ 349184 h 604464"/>
                <a:gd name="connsiteX9" fmla="*/ 24267 w 608274"/>
                <a:gd name="connsiteY9" fmla="*/ 391474 h 604464"/>
                <a:gd name="connsiteX10" fmla="*/ 24267 w 608274"/>
                <a:gd name="connsiteY10" fmla="*/ 538035 h 604464"/>
                <a:gd name="connsiteX11" fmla="*/ 66620 w 608274"/>
                <a:gd name="connsiteY11" fmla="*/ 580324 h 604464"/>
                <a:gd name="connsiteX12" fmla="*/ 213312 w 608274"/>
                <a:gd name="connsiteY12" fmla="*/ 580324 h 604464"/>
                <a:gd name="connsiteX13" fmla="*/ 255757 w 608274"/>
                <a:gd name="connsiteY13" fmla="*/ 538035 h 604464"/>
                <a:gd name="connsiteX14" fmla="*/ 255757 w 608274"/>
                <a:gd name="connsiteY14" fmla="*/ 391474 h 604464"/>
                <a:gd name="connsiteX15" fmla="*/ 213312 w 608274"/>
                <a:gd name="connsiteY15" fmla="*/ 349184 h 604464"/>
                <a:gd name="connsiteX16" fmla="*/ 394962 w 608274"/>
                <a:gd name="connsiteY16" fmla="*/ 324954 h 604464"/>
                <a:gd name="connsiteX17" fmla="*/ 541654 w 608274"/>
                <a:gd name="connsiteY17" fmla="*/ 324954 h 604464"/>
                <a:gd name="connsiteX18" fmla="*/ 608274 w 608274"/>
                <a:gd name="connsiteY18" fmla="*/ 391474 h 604464"/>
                <a:gd name="connsiteX19" fmla="*/ 608274 w 608274"/>
                <a:gd name="connsiteY19" fmla="*/ 538035 h 604464"/>
                <a:gd name="connsiteX20" fmla="*/ 541654 w 608274"/>
                <a:gd name="connsiteY20" fmla="*/ 604464 h 604464"/>
                <a:gd name="connsiteX21" fmla="*/ 394962 w 608274"/>
                <a:gd name="connsiteY21" fmla="*/ 604464 h 604464"/>
                <a:gd name="connsiteX22" fmla="*/ 328341 w 608274"/>
                <a:gd name="connsiteY22" fmla="*/ 538035 h 604464"/>
                <a:gd name="connsiteX23" fmla="*/ 328341 w 608274"/>
                <a:gd name="connsiteY23" fmla="*/ 391474 h 604464"/>
                <a:gd name="connsiteX24" fmla="*/ 394962 w 608274"/>
                <a:gd name="connsiteY24" fmla="*/ 324954 h 604464"/>
                <a:gd name="connsiteX25" fmla="*/ 66620 w 608274"/>
                <a:gd name="connsiteY25" fmla="*/ 324954 h 604464"/>
                <a:gd name="connsiteX26" fmla="*/ 213312 w 608274"/>
                <a:gd name="connsiteY26" fmla="*/ 324954 h 604464"/>
                <a:gd name="connsiteX27" fmla="*/ 279933 w 608274"/>
                <a:gd name="connsiteY27" fmla="*/ 391474 h 604464"/>
                <a:gd name="connsiteX28" fmla="*/ 279933 w 608274"/>
                <a:gd name="connsiteY28" fmla="*/ 538035 h 604464"/>
                <a:gd name="connsiteX29" fmla="*/ 213312 w 608274"/>
                <a:gd name="connsiteY29" fmla="*/ 604464 h 604464"/>
                <a:gd name="connsiteX30" fmla="*/ 66620 w 608274"/>
                <a:gd name="connsiteY30" fmla="*/ 604464 h 604464"/>
                <a:gd name="connsiteX31" fmla="*/ 0 w 608274"/>
                <a:gd name="connsiteY31" fmla="*/ 538035 h 604464"/>
                <a:gd name="connsiteX32" fmla="*/ 0 w 608274"/>
                <a:gd name="connsiteY32" fmla="*/ 391474 h 604464"/>
                <a:gd name="connsiteX33" fmla="*/ 66620 w 608274"/>
                <a:gd name="connsiteY33" fmla="*/ 324954 h 604464"/>
                <a:gd name="connsiteX34" fmla="*/ 56830 w 608274"/>
                <a:gd name="connsiteY34" fmla="*/ 166676 h 604464"/>
                <a:gd name="connsiteX35" fmla="*/ 69013 w 608274"/>
                <a:gd name="connsiteY35" fmla="*/ 178833 h 604464"/>
                <a:gd name="connsiteX36" fmla="*/ 69013 w 608274"/>
                <a:gd name="connsiteY36" fmla="*/ 206596 h 604464"/>
                <a:gd name="connsiteX37" fmla="*/ 56830 w 608274"/>
                <a:gd name="connsiteY37" fmla="*/ 218753 h 604464"/>
                <a:gd name="connsiteX38" fmla="*/ 44738 w 608274"/>
                <a:gd name="connsiteY38" fmla="*/ 206596 h 604464"/>
                <a:gd name="connsiteX39" fmla="*/ 44738 w 608274"/>
                <a:gd name="connsiteY39" fmla="*/ 178833 h 604464"/>
                <a:gd name="connsiteX40" fmla="*/ 56830 w 608274"/>
                <a:gd name="connsiteY40" fmla="*/ 166676 h 604464"/>
                <a:gd name="connsiteX41" fmla="*/ 77459 w 608274"/>
                <a:gd name="connsiteY41" fmla="*/ 44597 h 604464"/>
                <a:gd name="connsiteX42" fmla="*/ 104273 w 608274"/>
                <a:gd name="connsiteY42" fmla="*/ 44597 h 604464"/>
                <a:gd name="connsiteX43" fmla="*/ 116362 w 608274"/>
                <a:gd name="connsiteY43" fmla="*/ 56666 h 604464"/>
                <a:gd name="connsiteX44" fmla="*/ 104273 w 608274"/>
                <a:gd name="connsiteY44" fmla="*/ 68826 h 604464"/>
                <a:gd name="connsiteX45" fmla="*/ 77459 w 608274"/>
                <a:gd name="connsiteY45" fmla="*/ 68826 h 604464"/>
                <a:gd name="connsiteX46" fmla="*/ 69006 w 608274"/>
                <a:gd name="connsiteY46" fmla="*/ 77265 h 604464"/>
                <a:gd name="connsiteX47" fmla="*/ 69006 w 608274"/>
                <a:gd name="connsiteY47" fmla="*/ 133981 h 604464"/>
                <a:gd name="connsiteX48" fmla="*/ 56827 w 608274"/>
                <a:gd name="connsiteY48" fmla="*/ 146141 h 604464"/>
                <a:gd name="connsiteX49" fmla="*/ 44738 w 608274"/>
                <a:gd name="connsiteY49" fmla="*/ 133981 h 604464"/>
                <a:gd name="connsiteX50" fmla="*/ 44738 w 608274"/>
                <a:gd name="connsiteY50" fmla="*/ 77265 h 604464"/>
                <a:gd name="connsiteX51" fmla="*/ 77459 w 608274"/>
                <a:gd name="connsiteY51" fmla="*/ 44597 h 604464"/>
                <a:gd name="connsiteX52" fmla="*/ 394962 w 608274"/>
                <a:gd name="connsiteY52" fmla="*/ 24230 h 604464"/>
                <a:gd name="connsiteX53" fmla="*/ 352608 w 608274"/>
                <a:gd name="connsiteY53" fmla="*/ 66520 h 604464"/>
                <a:gd name="connsiteX54" fmla="*/ 352608 w 608274"/>
                <a:gd name="connsiteY54" fmla="*/ 212990 h 604464"/>
                <a:gd name="connsiteX55" fmla="*/ 394962 w 608274"/>
                <a:gd name="connsiteY55" fmla="*/ 255370 h 604464"/>
                <a:gd name="connsiteX56" fmla="*/ 541654 w 608274"/>
                <a:gd name="connsiteY56" fmla="*/ 255370 h 604464"/>
                <a:gd name="connsiteX57" fmla="*/ 584098 w 608274"/>
                <a:gd name="connsiteY57" fmla="*/ 212990 h 604464"/>
                <a:gd name="connsiteX58" fmla="*/ 584098 w 608274"/>
                <a:gd name="connsiteY58" fmla="*/ 66520 h 604464"/>
                <a:gd name="connsiteX59" fmla="*/ 541654 w 608274"/>
                <a:gd name="connsiteY59" fmla="*/ 24230 h 604464"/>
                <a:gd name="connsiteX60" fmla="*/ 66620 w 608274"/>
                <a:gd name="connsiteY60" fmla="*/ 24230 h 604464"/>
                <a:gd name="connsiteX61" fmla="*/ 24267 w 608274"/>
                <a:gd name="connsiteY61" fmla="*/ 66520 h 604464"/>
                <a:gd name="connsiteX62" fmla="*/ 24267 w 608274"/>
                <a:gd name="connsiteY62" fmla="*/ 212990 h 604464"/>
                <a:gd name="connsiteX63" fmla="*/ 66620 w 608274"/>
                <a:gd name="connsiteY63" fmla="*/ 255370 h 604464"/>
                <a:gd name="connsiteX64" fmla="*/ 213312 w 608274"/>
                <a:gd name="connsiteY64" fmla="*/ 255370 h 604464"/>
                <a:gd name="connsiteX65" fmla="*/ 255757 w 608274"/>
                <a:gd name="connsiteY65" fmla="*/ 212990 h 604464"/>
                <a:gd name="connsiteX66" fmla="*/ 255757 w 608274"/>
                <a:gd name="connsiteY66" fmla="*/ 66520 h 604464"/>
                <a:gd name="connsiteX67" fmla="*/ 213312 w 608274"/>
                <a:gd name="connsiteY67" fmla="*/ 24230 h 604464"/>
                <a:gd name="connsiteX68" fmla="*/ 394962 w 608274"/>
                <a:gd name="connsiteY68" fmla="*/ 0 h 604464"/>
                <a:gd name="connsiteX69" fmla="*/ 541654 w 608274"/>
                <a:gd name="connsiteY69" fmla="*/ 0 h 604464"/>
                <a:gd name="connsiteX70" fmla="*/ 608274 w 608274"/>
                <a:gd name="connsiteY70" fmla="*/ 66520 h 604464"/>
                <a:gd name="connsiteX71" fmla="*/ 608274 w 608274"/>
                <a:gd name="connsiteY71" fmla="*/ 212990 h 604464"/>
                <a:gd name="connsiteX72" fmla="*/ 541654 w 608274"/>
                <a:gd name="connsiteY72" fmla="*/ 279510 h 604464"/>
                <a:gd name="connsiteX73" fmla="*/ 394962 w 608274"/>
                <a:gd name="connsiteY73" fmla="*/ 279510 h 604464"/>
                <a:gd name="connsiteX74" fmla="*/ 328341 w 608274"/>
                <a:gd name="connsiteY74" fmla="*/ 212990 h 604464"/>
                <a:gd name="connsiteX75" fmla="*/ 328341 w 608274"/>
                <a:gd name="connsiteY75" fmla="*/ 66520 h 604464"/>
                <a:gd name="connsiteX76" fmla="*/ 394962 w 608274"/>
                <a:gd name="connsiteY76" fmla="*/ 0 h 604464"/>
                <a:gd name="connsiteX77" fmla="*/ 66620 w 608274"/>
                <a:gd name="connsiteY77" fmla="*/ 0 h 604464"/>
                <a:gd name="connsiteX78" fmla="*/ 213312 w 608274"/>
                <a:gd name="connsiteY78" fmla="*/ 0 h 604464"/>
                <a:gd name="connsiteX79" fmla="*/ 279933 w 608274"/>
                <a:gd name="connsiteY79" fmla="*/ 66520 h 604464"/>
                <a:gd name="connsiteX80" fmla="*/ 279933 w 608274"/>
                <a:gd name="connsiteY80" fmla="*/ 212990 h 604464"/>
                <a:gd name="connsiteX81" fmla="*/ 213312 w 608274"/>
                <a:gd name="connsiteY81" fmla="*/ 279510 h 604464"/>
                <a:gd name="connsiteX82" fmla="*/ 66620 w 608274"/>
                <a:gd name="connsiteY82" fmla="*/ 279510 h 604464"/>
                <a:gd name="connsiteX83" fmla="*/ 0 w 608274"/>
                <a:gd name="connsiteY83" fmla="*/ 212990 h 604464"/>
                <a:gd name="connsiteX84" fmla="*/ 0 w 608274"/>
                <a:gd name="connsiteY84" fmla="*/ 66520 h 604464"/>
                <a:gd name="connsiteX85" fmla="*/ 66620 w 608274"/>
                <a:gd name="connsiteY85" fmla="*/ 0 h 60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8274" h="604464">
                  <a:moveTo>
                    <a:pt x="394962" y="349184"/>
                  </a:moveTo>
                  <a:cubicBezTo>
                    <a:pt x="371604" y="349184"/>
                    <a:pt x="352608" y="368151"/>
                    <a:pt x="352608" y="391474"/>
                  </a:cubicBezTo>
                  <a:lnTo>
                    <a:pt x="352608" y="538035"/>
                  </a:lnTo>
                  <a:cubicBezTo>
                    <a:pt x="352608" y="561358"/>
                    <a:pt x="371604" y="580324"/>
                    <a:pt x="394962" y="580324"/>
                  </a:cubicBezTo>
                  <a:lnTo>
                    <a:pt x="541654" y="580324"/>
                  </a:lnTo>
                  <a:cubicBezTo>
                    <a:pt x="565103" y="580324"/>
                    <a:pt x="584098" y="561358"/>
                    <a:pt x="584098" y="538035"/>
                  </a:cubicBezTo>
                  <a:lnTo>
                    <a:pt x="584098" y="391474"/>
                  </a:lnTo>
                  <a:cubicBezTo>
                    <a:pt x="584098" y="368151"/>
                    <a:pt x="565103" y="349184"/>
                    <a:pt x="541654" y="349184"/>
                  </a:cubicBezTo>
                  <a:close/>
                  <a:moveTo>
                    <a:pt x="66620" y="349184"/>
                  </a:moveTo>
                  <a:cubicBezTo>
                    <a:pt x="43262" y="349184"/>
                    <a:pt x="24267" y="368151"/>
                    <a:pt x="24267" y="391474"/>
                  </a:cubicBezTo>
                  <a:lnTo>
                    <a:pt x="24267" y="538035"/>
                  </a:lnTo>
                  <a:cubicBezTo>
                    <a:pt x="24267" y="561358"/>
                    <a:pt x="43262" y="580324"/>
                    <a:pt x="66620" y="580324"/>
                  </a:cubicBezTo>
                  <a:lnTo>
                    <a:pt x="213312" y="580324"/>
                  </a:lnTo>
                  <a:cubicBezTo>
                    <a:pt x="236761" y="580324"/>
                    <a:pt x="255757" y="561358"/>
                    <a:pt x="255757" y="538035"/>
                  </a:cubicBezTo>
                  <a:lnTo>
                    <a:pt x="255757" y="391474"/>
                  </a:lnTo>
                  <a:cubicBezTo>
                    <a:pt x="255757" y="368151"/>
                    <a:pt x="236761" y="349184"/>
                    <a:pt x="213312" y="349184"/>
                  </a:cubicBezTo>
                  <a:close/>
                  <a:moveTo>
                    <a:pt x="394962" y="324954"/>
                  </a:moveTo>
                  <a:lnTo>
                    <a:pt x="541654" y="324954"/>
                  </a:lnTo>
                  <a:cubicBezTo>
                    <a:pt x="578463" y="324954"/>
                    <a:pt x="608274" y="354811"/>
                    <a:pt x="608274" y="391474"/>
                  </a:cubicBezTo>
                  <a:lnTo>
                    <a:pt x="608274" y="538035"/>
                  </a:lnTo>
                  <a:cubicBezTo>
                    <a:pt x="608274" y="574698"/>
                    <a:pt x="578463" y="604464"/>
                    <a:pt x="541654" y="604464"/>
                  </a:cubicBezTo>
                  <a:lnTo>
                    <a:pt x="394962" y="604464"/>
                  </a:lnTo>
                  <a:cubicBezTo>
                    <a:pt x="358243" y="604464"/>
                    <a:pt x="328341" y="574698"/>
                    <a:pt x="328341" y="538035"/>
                  </a:cubicBezTo>
                  <a:lnTo>
                    <a:pt x="328341" y="391474"/>
                  </a:lnTo>
                  <a:cubicBezTo>
                    <a:pt x="328341" y="354811"/>
                    <a:pt x="358243" y="324954"/>
                    <a:pt x="394962" y="324954"/>
                  </a:cubicBezTo>
                  <a:close/>
                  <a:moveTo>
                    <a:pt x="66620" y="324954"/>
                  </a:moveTo>
                  <a:lnTo>
                    <a:pt x="213312" y="324954"/>
                  </a:lnTo>
                  <a:cubicBezTo>
                    <a:pt x="250122" y="324954"/>
                    <a:pt x="279933" y="354811"/>
                    <a:pt x="279933" y="391474"/>
                  </a:cubicBezTo>
                  <a:lnTo>
                    <a:pt x="279933" y="538035"/>
                  </a:lnTo>
                  <a:cubicBezTo>
                    <a:pt x="279933" y="574698"/>
                    <a:pt x="250122" y="604464"/>
                    <a:pt x="213312" y="604464"/>
                  </a:cubicBezTo>
                  <a:lnTo>
                    <a:pt x="66620" y="604464"/>
                  </a:lnTo>
                  <a:cubicBezTo>
                    <a:pt x="29902" y="604464"/>
                    <a:pt x="0" y="574698"/>
                    <a:pt x="0" y="538035"/>
                  </a:cubicBezTo>
                  <a:lnTo>
                    <a:pt x="0" y="391474"/>
                  </a:lnTo>
                  <a:cubicBezTo>
                    <a:pt x="0" y="354811"/>
                    <a:pt x="29902" y="324954"/>
                    <a:pt x="66620" y="324954"/>
                  </a:cubicBezTo>
                  <a:close/>
                  <a:moveTo>
                    <a:pt x="56830" y="166676"/>
                  </a:moveTo>
                  <a:cubicBezTo>
                    <a:pt x="63558" y="166676"/>
                    <a:pt x="69013" y="172120"/>
                    <a:pt x="69013" y="178833"/>
                  </a:cubicBezTo>
                  <a:lnTo>
                    <a:pt x="69013" y="206596"/>
                  </a:lnTo>
                  <a:cubicBezTo>
                    <a:pt x="69013" y="213309"/>
                    <a:pt x="63558" y="218753"/>
                    <a:pt x="56830" y="218753"/>
                  </a:cubicBezTo>
                  <a:cubicBezTo>
                    <a:pt x="50193" y="218753"/>
                    <a:pt x="44738" y="213309"/>
                    <a:pt x="44738" y="206596"/>
                  </a:cubicBezTo>
                  <a:lnTo>
                    <a:pt x="44738" y="178833"/>
                  </a:lnTo>
                  <a:cubicBezTo>
                    <a:pt x="44738" y="172120"/>
                    <a:pt x="50193" y="166676"/>
                    <a:pt x="56830" y="166676"/>
                  </a:cubicBezTo>
                  <a:close/>
                  <a:moveTo>
                    <a:pt x="77459" y="44597"/>
                  </a:moveTo>
                  <a:lnTo>
                    <a:pt x="104273" y="44597"/>
                  </a:lnTo>
                  <a:cubicBezTo>
                    <a:pt x="110908" y="44597"/>
                    <a:pt x="116362" y="50042"/>
                    <a:pt x="116362" y="56666"/>
                  </a:cubicBezTo>
                  <a:cubicBezTo>
                    <a:pt x="116362" y="63381"/>
                    <a:pt x="110908" y="68826"/>
                    <a:pt x="104273" y="68826"/>
                  </a:cubicBezTo>
                  <a:lnTo>
                    <a:pt x="77459" y="68826"/>
                  </a:lnTo>
                  <a:cubicBezTo>
                    <a:pt x="72824" y="68826"/>
                    <a:pt x="69006" y="72637"/>
                    <a:pt x="69006" y="77265"/>
                  </a:cubicBezTo>
                  <a:lnTo>
                    <a:pt x="69006" y="133981"/>
                  </a:lnTo>
                  <a:cubicBezTo>
                    <a:pt x="69006" y="140696"/>
                    <a:pt x="63553" y="146141"/>
                    <a:pt x="56827" y="146141"/>
                  </a:cubicBezTo>
                  <a:cubicBezTo>
                    <a:pt x="50191" y="146141"/>
                    <a:pt x="44738" y="140696"/>
                    <a:pt x="44738" y="133981"/>
                  </a:cubicBezTo>
                  <a:lnTo>
                    <a:pt x="44738" y="77265"/>
                  </a:lnTo>
                  <a:cubicBezTo>
                    <a:pt x="44738" y="59207"/>
                    <a:pt x="59372" y="44597"/>
                    <a:pt x="77459" y="44597"/>
                  </a:cubicBezTo>
                  <a:close/>
                  <a:moveTo>
                    <a:pt x="394962" y="24230"/>
                  </a:moveTo>
                  <a:cubicBezTo>
                    <a:pt x="371604" y="24230"/>
                    <a:pt x="352608" y="43197"/>
                    <a:pt x="352608" y="66520"/>
                  </a:cubicBezTo>
                  <a:lnTo>
                    <a:pt x="352608" y="212990"/>
                  </a:lnTo>
                  <a:cubicBezTo>
                    <a:pt x="352608" y="236404"/>
                    <a:pt x="371604" y="255370"/>
                    <a:pt x="394962" y="255370"/>
                  </a:cubicBezTo>
                  <a:lnTo>
                    <a:pt x="541654" y="255370"/>
                  </a:lnTo>
                  <a:cubicBezTo>
                    <a:pt x="565103" y="255370"/>
                    <a:pt x="584098" y="236404"/>
                    <a:pt x="584098" y="212990"/>
                  </a:cubicBezTo>
                  <a:lnTo>
                    <a:pt x="584098" y="66520"/>
                  </a:lnTo>
                  <a:cubicBezTo>
                    <a:pt x="584098" y="43197"/>
                    <a:pt x="565103" y="24230"/>
                    <a:pt x="541654" y="24230"/>
                  </a:cubicBezTo>
                  <a:close/>
                  <a:moveTo>
                    <a:pt x="66620" y="24230"/>
                  </a:moveTo>
                  <a:cubicBezTo>
                    <a:pt x="43262" y="24230"/>
                    <a:pt x="24267" y="43197"/>
                    <a:pt x="24267" y="66520"/>
                  </a:cubicBezTo>
                  <a:lnTo>
                    <a:pt x="24267" y="212990"/>
                  </a:lnTo>
                  <a:cubicBezTo>
                    <a:pt x="24267" y="236404"/>
                    <a:pt x="43262" y="255370"/>
                    <a:pt x="66620" y="255370"/>
                  </a:cubicBezTo>
                  <a:lnTo>
                    <a:pt x="213312" y="255370"/>
                  </a:lnTo>
                  <a:cubicBezTo>
                    <a:pt x="236761" y="255370"/>
                    <a:pt x="255757" y="236404"/>
                    <a:pt x="255757" y="212990"/>
                  </a:cubicBezTo>
                  <a:lnTo>
                    <a:pt x="255757" y="66520"/>
                  </a:lnTo>
                  <a:cubicBezTo>
                    <a:pt x="255757" y="43197"/>
                    <a:pt x="236761" y="24230"/>
                    <a:pt x="213312" y="24230"/>
                  </a:cubicBezTo>
                  <a:close/>
                  <a:moveTo>
                    <a:pt x="394962" y="0"/>
                  </a:moveTo>
                  <a:lnTo>
                    <a:pt x="541654" y="0"/>
                  </a:lnTo>
                  <a:cubicBezTo>
                    <a:pt x="578463" y="0"/>
                    <a:pt x="608274" y="29857"/>
                    <a:pt x="608274" y="66520"/>
                  </a:cubicBezTo>
                  <a:lnTo>
                    <a:pt x="608274" y="212990"/>
                  </a:lnTo>
                  <a:cubicBezTo>
                    <a:pt x="608274" y="249744"/>
                    <a:pt x="578463" y="279510"/>
                    <a:pt x="541654" y="279510"/>
                  </a:cubicBezTo>
                  <a:lnTo>
                    <a:pt x="394962" y="279510"/>
                  </a:lnTo>
                  <a:cubicBezTo>
                    <a:pt x="358243" y="279510"/>
                    <a:pt x="328341" y="249744"/>
                    <a:pt x="328341" y="212990"/>
                  </a:cubicBezTo>
                  <a:lnTo>
                    <a:pt x="328341" y="66520"/>
                  </a:lnTo>
                  <a:cubicBezTo>
                    <a:pt x="328341" y="29857"/>
                    <a:pt x="358243" y="0"/>
                    <a:pt x="394962" y="0"/>
                  </a:cubicBezTo>
                  <a:close/>
                  <a:moveTo>
                    <a:pt x="66620" y="0"/>
                  </a:moveTo>
                  <a:lnTo>
                    <a:pt x="213312" y="0"/>
                  </a:lnTo>
                  <a:cubicBezTo>
                    <a:pt x="250122" y="0"/>
                    <a:pt x="279933" y="29857"/>
                    <a:pt x="279933" y="66520"/>
                  </a:cubicBezTo>
                  <a:lnTo>
                    <a:pt x="279933" y="212990"/>
                  </a:lnTo>
                  <a:cubicBezTo>
                    <a:pt x="279933" y="249744"/>
                    <a:pt x="250122" y="279510"/>
                    <a:pt x="213312" y="279510"/>
                  </a:cubicBezTo>
                  <a:lnTo>
                    <a:pt x="66620" y="279510"/>
                  </a:lnTo>
                  <a:cubicBezTo>
                    <a:pt x="29902" y="279510"/>
                    <a:pt x="0" y="249744"/>
                    <a:pt x="0" y="212990"/>
                  </a:cubicBezTo>
                  <a:lnTo>
                    <a:pt x="0" y="66520"/>
                  </a:lnTo>
                  <a:cubicBezTo>
                    <a:pt x="0" y="29857"/>
                    <a:pt x="29902" y="0"/>
                    <a:pt x="66620" y="0"/>
                  </a:cubicBez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4" name="apps_169254"/>
            <p:cNvSpPr>
              <a:spLocks noChangeAspect="1"/>
            </p:cNvSpPr>
            <p:nvPr/>
          </p:nvSpPr>
          <p:spPr bwMode="auto">
            <a:xfrm>
              <a:off x="7632220" y="2274652"/>
              <a:ext cx="326770" cy="237401"/>
            </a:xfrm>
            <a:custGeom>
              <a:avLst/>
              <a:gdLst>
                <a:gd name="connsiteX0" fmla="*/ 261727 w 607356"/>
                <a:gd name="connsiteY0" fmla="*/ 372656 h 443998"/>
                <a:gd name="connsiteX1" fmla="*/ 345488 w 607356"/>
                <a:gd name="connsiteY1" fmla="*/ 372656 h 443998"/>
                <a:gd name="connsiteX2" fmla="*/ 345488 w 607356"/>
                <a:gd name="connsiteY2" fmla="*/ 391568 h 443998"/>
                <a:gd name="connsiteX3" fmla="*/ 261727 w 607356"/>
                <a:gd name="connsiteY3" fmla="*/ 391568 h 443998"/>
                <a:gd name="connsiteX4" fmla="*/ 127300 w 607356"/>
                <a:gd name="connsiteY4" fmla="*/ 333140 h 443998"/>
                <a:gd name="connsiteX5" fmla="*/ 480056 w 607356"/>
                <a:gd name="connsiteY5" fmla="*/ 333140 h 443998"/>
                <a:gd name="connsiteX6" fmla="*/ 480056 w 607356"/>
                <a:gd name="connsiteY6" fmla="*/ 352052 h 443998"/>
                <a:gd name="connsiteX7" fmla="*/ 127300 w 607356"/>
                <a:gd name="connsiteY7" fmla="*/ 352052 h 443998"/>
                <a:gd name="connsiteX8" fmla="*/ 100128 w 607356"/>
                <a:gd name="connsiteY8" fmla="*/ 303582 h 443998"/>
                <a:gd name="connsiteX9" fmla="*/ 32308 w 607356"/>
                <a:gd name="connsiteY9" fmla="*/ 424980 h 443998"/>
                <a:gd name="connsiteX10" fmla="*/ 574959 w 607356"/>
                <a:gd name="connsiteY10" fmla="*/ 424980 h 443998"/>
                <a:gd name="connsiteX11" fmla="*/ 507139 w 607356"/>
                <a:gd name="connsiteY11" fmla="*/ 303582 h 443998"/>
                <a:gd name="connsiteX12" fmla="*/ 254986 w 607356"/>
                <a:gd name="connsiteY12" fmla="*/ 193316 h 443998"/>
                <a:gd name="connsiteX13" fmla="*/ 234960 w 607356"/>
                <a:gd name="connsiteY13" fmla="*/ 213317 h 443998"/>
                <a:gd name="connsiteX14" fmla="*/ 254986 w 607356"/>
                <a:gd name="connsiteY14" fmla="*/ 233319 h 443998"/>
                <a:gd name="connsiteX15" fmla="*/ 275102 w 607356"/>
                <a:gd name="connsiteY15" fmla="*/ 213317 h 443998"/>
                <a:gd name="connsiteX16" fmla="*/ 254986 w 607356"/>
                <a:gd name="connsiteY16" fmla="*/ 193316 h 443998"/>
                <a:gd name="connsiteX17" fmla="*/ 373188 w 607356"/>
                <a:gd name="connsiteY17" fmla="*/ 133046 h 443998"/>
                <a:gd name="connsiteX18" fmla="*/ 353072 w 607356"/>
                <a:gd name="connsiteY18" fmla="*/ 153047 h 443998"/>
                <a:gd name="connsiteX19" fmla="*/ 373188 w 607356"/>
                <a:gd name="connsiteY19" fmla="*/ 173048 h 443998"/>
                <a:gd name="connsiteX20" fmla="*/ 393215 w 607356"/>
                <a:gd name="connsiteY20" fmla="*/ 153047 h 443998"/>
                <a:gd name="connsiteX21" fmla="*/ 373188 w 607356"/>
                <a:gd name="connsiteY21" fmla="*/ 133046 h 443998"/>
                <a:gd name="connsiteX22" fmla="*/ 254986 w 607356"/>
                <a:gd name="connsiteY22" fmla="*/ 72776 h 443998"/>
                <a:gd name="connsiteX23" fmla="*/ 234960 w 607356"/>
                <a:gd name="connsiteY23" fmla="*/ 92866 h 443998"/>
                <a:gd name="connsiteX24" fmla="*/ 254986 w 607356"/>
                <a:gd name="connsiteY24" fmla="*/ 112867 h 443998"/>
                <a:gd name="connsiteX25" fmla="*/ 275102 w 607356"/>
                <a:gd name="connsiteY25" fmla="*/ 92866 h 443998"/>
                <a:gd name="connsiteX26" fmla="*/ 254986 w 607356"/>
                <a:gd name="connsiteY26" fmla="*/ 72776 h 443998"/>
                <a:gd name="connsiteX27" fmla="*/ 254986 w 607356"/>
                <a:gd name="connsiteY27" fmla="*/ 53841 h 443998"/>
                <a:gd name="connsiteX28" fmla="*/ 294061 w 607356"/>
                <a:gd name="connsiteY28" fmla="*/ 92866 h 443998"/>
                <a:gd name="connsiteX29" fmla="*/ 292815 w 607356"/>
                <a:gd name="connsiteY29" fmla="*/ 102200 h 443998"/>
                <a:gd name="connsiteX30" fmla="*/ 344706 w 607356"/>
                <a:gd name="connsiteY30" fmla="*/ 126557 h 443998"/>
                <a:gd name="connsiteX31" fmla="*/ 373188 w 607356"/>
                <a:gd name="connsiteY31" fmla="*/ 114111 h 443998"/>
                <a:gd name="connsiteX32" fmla="*/ 412173 w 607356"/>
                <a:gd name="connsiteY32" fmla="*/ 153136 h 443998"/>
                <a:gd name="connsiteX33" fmla="*/ 373188 w 607356"/>
                <a:gd name="connsiteY33" fmla="*/ 192072 h 443998"/>
                <a:gd name="connsiteX34" fmla="*/ 346308 w 607356"/>
                <a:gd name="connsiteY34" fmla="*/ 181316 h 443998"/>
                <a:gd name="connsiteX35" fmla="*/ 293349 w 607356"/>
                <a:gd name="connsiteY35" fmla="*/ 206117 h 443998"/>
                <a:gd name="connsiteX36" fmla="*/ 294061 w 607356"/>
                <a:gd name="connsiteY36" fmla="*/ 213317 h 443998"/>
                <a:gd name="connsiteX37" fmla="*/ 254986 w 607356"/>
                <a:gd name="connsiteY37" fmla="*/ 252342 h 443998"/>
                <a:gd name="connsiteX38" fmla="*/ 216001 w 607356"/>
                <a:gd name="connsiteY38" fmla="*/ 213317 h 443998"/>
                <a:gd name="connsiteX39" fmla="*/ 254986 w 607356"/>
                <a:gd name="connsiteY39" fmla="*/ 174382 h 443998"/>
                <a:gd name="connsiteX40" fmla="*/ 285249 w 607356"/>
                <a:gd name="connsiteY40" fmla="*/ 188960 h 443998"/>
                <a:gd name="connsiteX41" fmla="*/ 336161 w 607356"/>
                <a:gd name="connsiteY41" fmla="*/ 165048 h 443998"/>
                <a:gd name="connsiteX42" fmla="*/ 334114 w 607356"/>
                <a:gd name="connsiteY42" fmla="*/ 153136 h 443998"/>
                <a:gd name="connsiteX43" fmla="*/ 335538 w 607356"/>
                <a:gd name="connsiteY43" fmla="*/ 143269 h 443998"/>
                <a:gd name="connsiteX44" fmla="*/ 283736 w 607356"/>
                <a:gd name="connsiteY44" fmla="*/ 119001 h 443998"/>
                <a:gd name="connsiteX45" fmla="*/ 254986 w 607356"/>
                <a:gd name="connsiteY45" fmla="*/ 131801 h 443998"/>
                <a:gd name="connsiteX46" fmla="*/ 216001 w 607356"/>
                <a:gd name="connsiteY46" fmla="*/ 92866 h 443998"/>
                <a:gd name="connsiteX47" fmla="*/ 254986 w 607356"/>
                <a:gd name="connsiteY47" fmla="*/ 53841 h 443998"/>
                <a:gd name="connsiteX48" fmla="*/ 104044 w 607356"/>
                <a:gd name="connsiteY48" fmla="*/ 18929 h 443998"/>
                <a:gd name="connsiteX49" fmla="*/ 104044 w 607356"/>
                <a:gd name="connsiteY49" fmla="*/ 284653 h 443998"/>
                <a:gd name="connsiteX50" fmla="*/ 503223 w 607356"/>
                <a:gd name="connsiteY50" fmla="*/ 284653 h 443998"/>
                <a:gd name="connsiteX51" fmla="*/ 503223 w 607356"/>
                <a:gd name="connsiteY51" fmla="*/ 18929 h 443998"/>
                <a:gd name="connsiteX52" fmla="*/ 85087 w 607356"/>
                <a:gd name="connsiteY52" fmla="*/ 0 h 443998"/>
                <a:gd name="connsiteX53" fmla="*/ 522269 w 607356"/>
                <a:gd name="connsiteY53" fmla="*/ 0 h 443998"/>
                <a:gd name="connsiteX54" fmla="*/ 522269 w 607356"/>
                <a:gd name="connsiteY54" fmla="*/ 291585 h 443998"/>
                <a:gd name="connsiteX55" fmla="*/ 607356 w 607356"/>
                <a:gd name="connsiteY55" fmla="*/ 443998 h 443998"/>
                <a:gd name="connsiteX56" fmla="*/ 0 w 607356"/>
                <a:gd name="connsiteY56" fmla="*/ 443998 h 443998"/>
                <a:gd name="connsiteX57" fmla="*/ 85087 w 607356"/>
                <a:gd name="connsiteY57" fmla="*/ 291585 h 443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356" h="443998">
                  <a:moveTo>
                    <a:pt x="261727" y="372656"/>
                  </a:moveTo>
                  <a:lnTo>
                    <a:pt x="345488" y="372656"/>
                  </a:lnTo>
                  <a:lnTo>
                    <a:pt x="345488" y="391568"/>
                  </a:lnTo>
                  <a:lnTo>
                    <a:pt x="261727" y="391568"/>
                  </a:lnTo>
                  <a:close/>
                  <a:moveTo>
                    <a:pt x="127300" y="333140"/>
                  </a:moveTo>
                  <a:lnTo>
                    <a:pt x="480056" y="333140"/>
                  </a:lnTo>
                  <a:lnTo>
                    <a:pt x="480056" y="352052"/>
                  </a:lnTo>
                  <a:lnTo>
                    <a:pt x="127300" y="352052"/>
                  </a:lnTo>
                  <a:close/>
                  <a:moveTo>
                    <a:pt x="100128" y="303582"/>
                  </a:moveTo>
                  <a:lnTo>
                    <a:pt x="32308" y="424980"/>
                  </a:lnTo>
                  <a:lnTo>
                    <a:pt x="574959" y="424980"/>
                  </a:lnTo>
                  <a:lnTo>
                    <a:pt x="507139" y="303582"/>
                  </a:lnTo>
                  <a:close/>
                  <a:moveTo>
                    <a:pt x="254986" y="193316"/>
                  </a:moveTo>
                  <a:cubicBezTo>
                    <a:pt x="243950" y="193316"/>
                    <a:pt x="234960" y="202295"/>
                    <a:pt x="234960" y="213317"/>
                  </a:cubicBezTo>
                  <a:cubicBezTo>
                    <a:pt x="234960" y="224340"/>
                    <a:pt x="243950" y="233319"/>
                    <a:pt x="254986" y="233319"/>
                  </a:cubicBezTo>
                  <a:cubicBezTo>
                    <a:pt x="266112" y="233319"/>
                    <a:pt x="275102" y="224340"/>
                    <a:pt x="275102" y="213317"/>
                  </a:cubicBezTo>
                  <a:cubicBezTo>
                    <a:pt x="275102" y="202295"/>
                    <a:pt x="266023" y="193316"/>
                    <a:pt x="254986" y="193316"/>
                  </a:cubicBezTo>
                  <a:close/>
                  <a:moveTo>
                    <a:pt x="373188" y="133046"/>
                  </a:moveTo>
                  <a:cubicBezTo>
                    <a:pt x="362062" y="133046"/>
                    <a:pt x="353072" y="142024"/>
                    <a:pt x="353072" y="153047"/>
                  </a:cubicBezTo>
                  <a:cubicBezTo>
                    <a:pt x="353072" y="164159"/>
                    <a:pt x="362062" y="173048"/>
                    <a:pt x="373188" y="173048"/>
                  </a:cubicBezTo>
                  <a:cubicBezTo>
                    <a:pt x="384225" y="173048"/>
                    <a:pt x="393215" y="164159"/>
                    <a:pt x="393215" y="153047"/>
                  </a:cubicBezTo>
                  <a:cubicBezTo>
                    <a:pt x="393215" y="142024"/>
                    <a:pt x="384225" y="133046"/>
                    <a:pt x="373188" y="133046"/>
                  </a:cubicBezTo>
                  <a:close/>
                  <a:moveTo>
                    <a:pt x="254986" y="72776"/>
                  </a:moveTo>
                  <a:cubicBezTo>
                    <a:pt x="243950" y="72776"/>
                    <a:pt x="234960" y="81754"/>
                    <a:pt x="234960" y="92866"/>
                  </a:cubicBezTo>
                  <a:cubicBezTo>
                    <a:pt x="234960" y="103889"/>
                    <a:pt x="243950" y="112867"/>
                    <a:pt x="254986" y="112867"/>
                  </a:cubicBezTo>
                  <a:cubicBezTo>
                    <a:pt x="266112" y="112867"/>
                    <a:pt x="275102" y="103889"/>
                    <a:pt x="275102" y="92866"/>
                  </a:cubicBezTo>
                  <a:cubicBezTo>
                    <a:pt x="275102" y="81754"/>
                    <a:pt x="266023" y="72776"/>
                    <a:pt x="254986" y="72776"/>
                  </a:cubicBezTo>
                  <a:close/>
                  <a:moveTo>
                    <a:pt x="254986" y="53841"/>
                  </a:moveTo>
                  <a:cubicBezTo>
                    <a:pt x="276526" y="53841"/>
                    <a:pt x="294061" y="71353"/>
                    <a:pt x="294061" y="92866"/>
                  </a:cubicBezTo>
                  <a:cubicBezTo>
                    <a:pt x="294061" y="96155"/>
                    <a:pt x="293527" y="99266"/>
                    <a:pt x="292815" y="102200"/>
                  </a:cubicBezTo>
                  <a:lnTo>
                    <a:pt x="344706" y="126557"/>
                  </a:lnTo>
                  <a:cubicBezTo>
                    <a:pt x="351826" y="118912"/>
                    <a:pt x="361884" y="114111"/>
                    <a:pt x="373188" y="114111"/>
                  </a:cubicBezTo>
                  <a:cubicBezTo>
                    <a:pt x="394728" y="114111"/>
                    <a:pt x="412173" y="131535"/>
                    <a:pt x="412173" y="153136"/>
                  </a:cubicBezTo>
                  <a:cubicBezTo>
                    <a:pt x="412173" y="174560"/>
                    <a:pt x="394728" y="192072"/>
                    <a:pt x="373188" y="192072"/>
                  </a:cubicBezTo>
                  <a:cubicBezTo>
                    <a:pt x="362774" y="192072"/>
                    <a:pt x="353339" y="187894"/>
                    <a:pt x="346308" y="181316"/>
                  </a:cubicBezTo>
                  <a:lnTo>
                    <a:pt x="293349" y="206117"/>
                  </a:lnTo>
                  <a:cubicBezTo>
                    <a:pt x="293794" y="208517"/>
                    <a:pt x="294061" y="210828"/>
                    <a:pt x="294061" y="213317"/>
                  </a:cubicBezTo>
                  <a:cubicBezTo>
                    <a:pt x="294061" y="234830"/>
                    <a:pt x="276526" y="252342"/>
                    <a:pt x="254986" y="252342"/>
                  </a:cubicBezTo>
                  <a:cubicBezTo>
                    <a:pt x="233536" y="252342"/>
                    <a:pt x="216001" y="234830"/>
                    <a:pt x="216001" y="213317"/>
                  </a:cubicBezTo>
                  <a:cubicBezTo>
                    <a:pt x="216001" y="191805"/>
                    <a:pt x="233536" y="174382"/>
                    <a:pt x="254986" y="174382"/>
                  </a:cubicBezTo>
                  <a:cubicBezTo>
                    <a:pt x="267269" y="174382"/>
                    <a:pt x="278039" y="180160"/>
                    <a:pt x="285249" y="188960"/>
                  </a:cubicBezTo>
                  <a:lnTo>
                    <a:pt x="336161" y="165048"/>
                  </a:lnTo>
                  <a:cubicBezTo>
                    <a:pt x="334915" y="161314"/>
                    <a:pt x="334114" y="157314"/>
                    <a:pt x="334114" y="153136"/>
                  </a:cubicBezTo>
                  <a:cubicBezTo>
                    <a:pt x="334114" y="149669"/>
                    <a:pt x="334737" y="146380"/>
                    <a:pt x="335538" y="143269"/>
                  </a:cubicBezTo>
                  <a:lnTo>
                    <a:pt x="283736" y="119001"/>
                  </a:lnTo>
                  <a:cubicBezTo>
                    <a:pt x="276615" y="126823"/>
                    <a:pt x="266468" y="131801"/>
                    <a:pt x="254986" y="131801"/>
                  </a:cubicBezTo>
                  <a:cubicBezTo>
                    <a:pt x="233536" y="131801"/>
                    <a:pt x="216001" y="114378"/>
                    <a:pt x="216001" y="92866"/>
                  </a:cubicBezTo>
                  <a:cubicBezTo>
                    <a:pt x="216001" y="71353"/>
                    <a:pt x="233536" y="53841"/>
                    <a:pt x="254986" y="53841"/>
                  </a:cubicBezTo>
                  <a:close/>
                  <a:moveTo>
                    <a:pt x="104044" y="18929"/>
                  </a:moveTo>
                  <a:lnTo>
                    <a:pt x="104044" y="284653"/>
                  </a:lnTo>
                  <a:lnTo>
                    <a:pt x="503223" y="284653"/>
                  </a:lnTo>
                  <a:lnTo>
                    <a:pt x="503223" y="18929"/>
                  </a:lnTo>
                  <a:close/>
                  <a:moveTo>
                    <a:pt x="85087" y="0"/>
                  </a:moveTo>
                  <a:lnTo>
                    <a:pt x="522269" y="0"/>
                  </a:lnTo>
                  <a:lnTo>
                    <a:pt x="522269" y="291585"/>
                  </a:lnTo>
                  <a:lnTo>
                    <a:pt x="607356" y="443998"/>
                  </a:lnTo>
                  <a:lnTo>
                    <a:pt x="0" y="443998"/>
                  </a:lnTo>
                  <a:lnTo>
                    <a:pt x="85087" y="291585"/>
                  </a:lnTo>
                  <a:close/>
                </a:path>
              </a:pathLst>
            </a:custGeom>
            <a:solidFill>
              <a:sysClr val="windowText" lastClr="000000">
                <a:lumMod val="65000"/>
                <a:lumOff val="35000"/>
              </a:sysClr>
            </a:solidFill>
            <a:ln>
              <a:noFill/>
            </a:ln>
          </p:spPr>
          <p:txBody>
            <a:bodyPr wrap="square"/>
            <a:lstStyle/>
            <a:p>
              <a:pPr defTabSz="1218784">
                <a:defRPr/>
              </a:pPr>
              <a:endParaRPr lang="zh-CN" altLang="en-US" sz="1200" kern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5" name="燕尾形 114"/>
            <p:cNvSpPr/>
            <p:nvPr/>
          </p:nvSpPr>
          <p:spPr>
            <a:xfrm rot="12370901">
              <a:off x="9575596" y="3227114"/>
              <a:ext cx="168642" cy="223782"/>
            </a:xfrm>
            <a:prstGeom prst="chevron">
              <a:avLst>
                <a:gd name="adj" fmla="val 89783"/>
              </a:avLst>
            </a:prstGeom>
            <a:solidFill>
              <a:srgbClr val="C2D4EC"/>
            </a:solidFill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</a:ln>
            <a:effectLst/>
          </p:spPr>
          <p:txBody>
            <a:bodyPr wrap="square" rtlCol="0" anchor="ctr"/>
            <a:lstStyle/>
            <a:p>
              <a:pPr algn="ctr" defTabSz="1218784">
                <a:defRPr/>
              </a:pPr>
              <a:endParaRPr lang="zh-CN" altLang="en-US" sz="1200" kern="0">
                <a:solidFill>
                  <a:prstClr val="black">
                    <a:lumMod val="65000"/>
                    <a:lumOff val="35000"/>
                  </a:prst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8001769" y="4501342"/>
              <a:ext cx="15584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 defTabSz="2436959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>
                  <a:solidFill>
                    <a:srgbClr val="EC7061"/>
                  </a:solidFill>
                  <a:latin typeface="Huawei Sans" panose="020C0503030203020204" pitchFamily="34" charset="0"/>
                </a:rPr>
                <a:t>iMaster NCE</a:t>
              </a:r>
            </a:p>
          </p:txBody>
        </p:sp>
        <p:grpSp>
          <p:nvGrpSpPr>
            <p:cNvPr id="121" name="组合 7191"/>
            <p:cNvGrpSpPr/>
            <p:nvPr/>
          </p:nvGrpSpPr>
          <p:grpSpPr>
            <a:xfrm>
              <a:off x="7571548" y="5441938"/>
              <a:ext cx="344778" cy="383229"/>
              <a:chOff x="2270125" y="2087563"/>
              <a:chExt cx="517525" cy="576263"/>
            </a:xfrm>
            <a:solidFill>
              <a:srgbClr val="3C3C3B"/>
            </a:solidFill>
          </p:grpSpPr>
          <p:sp>
            <p:nvSpPr>
              <p:cNvPr id="170" name="Freeform 16"/>
              <p:cNvSpPr>
                <a:spLocks noEditPoints="1"/>
              </p:cNvSpPr>
              <p:nvPr/>
            </p:nvSpPr>
            <p:spPr bwMode="auto">
              <a:xfrm>
                <a:off x="2270125" y="2087563"/>
                <a:ext cx="517525" cy="576263"/>
              </a:xfrm>
              <a:custGeom>
                <a:avLst/>
                <a:gdLst>
                  <a:gd name="T0" fmla="*/ 841 w 1191"/>
                  <a:gd name="T1" fmla="*/ 440 h 1321"/>
                  <a:gd name="T2" fmla="*/ 841 w 1191"/>
                  <a:gd name="T3" fmla="*/ 186 h 1321"/>
                  <a:gd name="T4" fmla="*/ 371 w 1191"/>
                  <a:gd name="T5" fmla="*/ 974 h 1321"/>
                  <a:gd name="T6" fmla="*/ 371 w 1191"/>
                  <a:gd name="T7" fmla="*/ 1252 h 1321"/>
                  <a:gd name="T8" fmla="*/ 371 w 1191"/>
                  <a:gd name="T9" fmla="*/ 368 h 1321"/>
                  <a:gd name="T10" fmla="*/ 625 w 1191"/>
                  <a:gd name="T11" fmla="*/ 407 h 1321"/>
                  <a:gd name="T12" fmla="*/ 625 w 1191"/>
                  <a:gd name="T13" fmla="*/ 677 h 1321"/>
                  <a:gd name="T14" fmla="*/ 625 w 1191"/>
                  <a:gd name="T15" fmla="*/ 420 h 1321"/>
                  <a:gd name="T16" fmla="*/ 841 w 1191"/>
                  <a:gd name="T17" fmla="*/ 678 h 1321"/>
                  <a:gd name="T18" fmla="*/ 841 w 1191"/>
                  <a:gd name="T19" fmla="*/ 453 h 1321"/>
                  <a:gd name="T20" fmla="*/ 1005 w 1191"/>
                  <a:gd name="T21" fmla="*/ 478 h 1321"/>
                  <a:gd name="T22" fmla="*/ 881 w 1191"/>
                  <a:gd name="T23" fmla="*/ 459 h 1321"/>
                  <a:gd name="T24" fmla="*/ 1005 w 1191"/>
                  <a:gd name="T25" fmla="*/ 465 h 1321"/>
                  <a:gd name="T26" fmla="*/ 1005 w 1191"/>
                  <a:gd name="T27" fmla="*/ 226 h 1321"/>
                  <a:gd name="T28" fmla="*/ 1137 w 1191"/>
                  <a:gd name="T29" fmla="*/ 485 h 1321"/>
                  <a:gd name="T30" fmla="*/ 1137 w 1191"/>
                  <a:gd name="T31" fmla="*/ 259 h 1321"/>
                  <a:gd name="T32" fmla="*/ 1045 w 1191"/>
                  <a:gd name="T33" fmla="*/ 912 h 1321"/>
                  <a:gd name="T34" fmla="*/ 1045 w 1191"/>
                  <a:gd name="T35" fmla="*/ 1137 h 1321"/>
                  <a:gd name="T36" fmla="*/ 881 w 1191"/>
                  <a:gd name="T37" fmla="*/ 927 h 1321"/>
                  <a:gd name="T38" fmla="*/ 881 w 1191"/>
                  <a:gd name="T39" fmla="*/ 1165 h 1321"/>
                  <a:gd name="T40" fmla="*/ 841 w 1191"/>
                  <a:gd name="T41" fmla="*/ 931 h 1321"/>
                  <a:gd name="T42" fmla="*/ 665 w 1191"/>
                  <a:gd name="T43" fmla="*/ 947 h 1321"/>
                  <a:gd name="T44" fmla="*/ 1005 w 1191"/>
                  <a:gd name="T45" fmla="*/ 903 h 1321"/>
                  <a:gd name="T46" fmla="*/ 1005 w 1191"/>
                  <a:gd name="T47" fmla="*/ 692 h 1321"/>
                  <a:gd name="T48" fmla="*/ 1137 w 1191"/>
                  <a:gd name="T49" fmla="*/ 693 h 1321"/>
                  <a:gd name="T50" fmla="*/ 1045 w 1191"/>
                  <a:gd name="T51" fmla="*/ 692 h 1321"/>
                  <a:gd name="T52" fmla="*/ 1137 w 1191"/>
                  <a:gd name="T53" fmla="*/ 680 h 1321"/>
                  <a:gd name="T54" fmla="*/ 1137 w 1191"/>
                  <a:gd name="T55" fmla="*/ 499 h 1321"/>
                  <a:gd name="T56" fmla="*/ 665 w 1191"/>
                  <a:gd name="T57" fmla="*/ 691 h 1321"/>
                  <a:gd name="T58" fmla="*/ 665 w 1191"/>
                  <a:gd name="T59" fmla="*/ 933 h 1321"/>
                  <a:gd name="T60" fmla="*/ 371 w 1191"/>
                  <a:gd name="T61" fmla="*/ 689 h 1321"/>
                  <a:gd name="T62" fmla="*/ 371 w 1191"/>
                  <a:gd name="T63" fmla="*/ 960 h 1321"/>
                  <a:gd name="T64" fmla="*/ 657 w 1191"/>
                  <a:gd name="T65" fmla="*/ 72 h 1321"/>
                  <a:gd name="T66" fmla="*/ 359 w 1191"/>
                  <a:gd name="T67" fmla="*/ 0 h 1321"/>
                  <a:gd name="T68" fmla="*/ 37 w 1191"/>
                  <a:gd name="T69" fmla="*/ 829 h 1321"/>
                  <a:gd name="T70" fmla="*/ 139 w 1191"/>
                  <a:gd name="T71" fmla="*/ 890 h 1321"/>
                  <a:gd name="T72" fmla="*/ 305 w 1191"/>
                  <a:gd name="T73" fmla="*/ 67 h 1321"/>
                  <a:gd name="T74" fmla="*/ 305 w 1191"/>
                  <a:gd name="T75" fmla="*/ 1255 h 1321"/>
                  <a:gd name="T76" fmla="*/ 140 w 1191"/>
                  <a:gd name="T77" fmla="*/ 1091 h 1321"/>
                  <a:gd name="T78" fmla="*/ 37 w 1191"/>
                  <a:gd name="T79" fmla="*/ 1151 h 1321"/>
                  <a:gd name="T80" fmla="*/ 338 w 1191"/>
                  <a:gd name="T81" fmla="*/ 1321 h 1321"/>
                  <a:gd name="T82" fmla="*/ 362 w 1191"/>
                  <a:gd name="T83" fmla="*/ 1321 h 1321"/>
                  <a:gd name="T84" fmla="*/ 1191 w 1191"/>
                  <a:gd name="T85" fmla="*/ 1155 h 1321"/>
                  <a:gd name="T86" fmla="*/ 1160 w 1191"/>
                  <a:gd name="T87" fmla="*/ 196 h 1321"/>
                  <a:gd name="T88" fmla="*/ 657 w 1191"/>
                  <a:gd name="T89" fmla="*/ 72 h 1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1" h="1321">
                    <a:moveTo>
                      <a:pt x="841" y="186"/>
                    </a:moveTo>
                    <a:lnTo>
                      <a:pt x="841" y="186"/>
                    </a:lnTo>
                    <a:lnTo>
                      <a:pt x="841" y="440"/>
                    </a:lnTo>
                    <a:lnTo>
                      <a:pt x="665" y="413"/>
                    </a:lnTo>
                    <a:lnTo>
                      <a:pt x="665" y="143"/>
                    </a:lnTo>
                    <a:lnTo>
                      <a:pt x="841" y="186"/>
                    </a:lnTo>
                    <a:close/>
                    <a:moveTo>
                      <a:pt x="371" y="1252"/>
                    </a:moveTo>
                    <a:lnTo>
                      <a:pt x="371" y="1252"/>
                    </a:lnTo>
                    <a:lnTo>
                      <a:pt x="371" y="974"/>
                    </a:lnTo>
                    <a:lnTo>
                      <a:pt x="625" y="951"/>
                    </a:lnTo>
                    <a:lnTo>
                      <a:pt x="625" y="1209"/>
                    </a:lnTo>
                    <a:lnTo>
                      <a:pt x="371" y="1252"/>
                    </a:lnTo>
                    <a:lnTo>
                      <a:pt x="371" y="1252"/>
                    </a:lnTo>
                    <a:close/>
                    <a:moveTo>
                      <a:pt x="371" y="368"/>
                    </a:moveTo>
                    <a:lnTo>
                      <a:pt x="371" y="368"/>
                    </a:lnTo>
                    <a:lnTo>
                      <a:pt x="371" y="70"/>
                    </a:lnTo>
                    <a:lnTo>
                      <a:pt x="625" y="133"/>
                    </a:lnTo>
                    <a:lnTo>
                      <a:pt x="625" y="407"/>
                    </a:lnTo>
                    <a:lnTo>
                      <a:pt x="371" y="368"/>
                    </a:lnTo>
                    <a:close/>
                    <a:moveTo>
                      <a:pt x="625" y="677"/>
                    </a:moveTo>
                    <a:lnTo>
                      <a:pt x="625" y="677"/>
                    </a:lnTo>
                    <a:lnTo>
                      <a:pt x="371" y="676"/>
                    </a:lnTo>
                    <a:lnTo>
                      <a:pt x="371" y="381"/>
                    </a:lnTo>
                    <a:lnTo>
                      <a:pt x="625" y="420"/>
                    </a:lnTo>
                    <a:lnTo>
                      <a:pt x="625" y="677"/>
                    </a:lnTo>
                    <a:close/>
                    <a:moveTo>
                      <a:pt x="841" y="678"/>
                    </a:moveTo>
                    <a:lnTo>
                      <a:pt x="841" y="678"/>
                    </a:lnTo>
                    <a:lnTo>
                      <a:pt x="665" y="677"/>
                    </a:lnTo>
                    <a:lnTo>
                      <a:pt x="665" y="426"/>
                    </a:lnTo>
                    <a:lnTo>
                      <a:pt x="841" y="453"/>
                    </a:lnTo>
                    <a:lnTo>
                      <a:pt x="841" y="678"/>
                    </a:lnTo>
                    <a:close/>
                    <a:moveTo>
                      <a:pt x="1005" y="478"/>
                    </a:moveTo>
                    <a:lnTo>
                      <a:pt x="1005" y="478"/>
                    </a:lnTo>
                    <a:lnTo>
                      <a:pt x="1005" y="679"/>
                    </a:lnTo>
                    <a:lnTo>
                      <a:pt x="881" y="678"/>
                    </a:lnTo>
                    <a:lnTo>
                      <a:pt x="881" y="459"/>
                    </a:lnTo>
                    <a:lnTo>
                      <a:pt x="1005" y="478"/>
                    </a:lnTo>
                    <a:close/>
                    <a:moveTo>
                      <a:pt x="1005" y="465"/>
                    </a:moveTo>
                    <a:lnTo>
                      <a:pt x="1005" y="465"/>
                    </a:lnTo>
                    <a:lnTo>
                      <a:pt x="881" y="446"/>
                    </a:lnTo>
                    <a:lnTo>
                      <a:pt x="881" y="196"/>
                    </a:lnTo>
                    <a:lnTo>
                      <a:pt x="1005" y="226"/>
                    </a:lnTo>
                    <a:lnTo>
                      <a:pt x="1005" y="465"/>
                    </a:lnTo>
                    <a:close/>
                    <a:moveTo>
                      <a:pt x="1137" y="485"/>
                    </a:moveTo>
                    <a:lnTo>
                      <a:pt x="1137" y="485"/>
                    </a:lnTo>
                    <a:lnTo>
                      <a:pt x="1045" y="471"/>
                    </a:lnTo>
                    <a:lnTo>
                      <a:pt x="1045" y="236"/>
                    </a:lnTo>
                    <a:lnTo>
                      <a:pt x="1137" y="259"/>
                    </a:lnTo>
                    <a:lnTo>
                      <a:pt x="1137" y="485"/>
                    </a:lnTo>
                    <a:close/>
                    <a:moveTo>
                      <a:pt x="1045" y="912"/>
                    </a:moveTo>
                    <a:lnTo>
                      <a:pt x="1045" y="912"/>
                    </a:lnTo>
                    <a:lnTo>
                      <a:pt x="1137" y="904"/>
                    </a:lnTo>
                    <a:lnTo>
                      <a:pt x="1137" y="1121"/>
                    </a:lnTo>
                    <a:lnTo>
                      <a:pt x="1045" y="1137"/>
                    </a:lnTo>
                    <a:lnTo>
                      <a:pt x="1045" y="912"/>
                    </a:lnTo>
                    <a:close/>
                    <a:moveTo>
                      <a:pt x="881" y="927"/>
                    </a:moveTo>
                    <a:lnTo>
                      <a:pt x="881" y="927"/>
                    </a:lnTo>
                    <a:lnTo>
                      <a:pt x="1005" y="916"/>
                    </a:lnTo>
                    <a:lnTo>
                      <a:pt x="1005" y="1144"/>
                    </a:lnTo>
                    <a:lnTo>
                      <a:pt x="881" y="1165"/>
                    </a:lnTo>
                    <a:lnTo>
                      <a:pt x="881" y="927"/>
                    </a:lnTo>
                    <a:close/>
                    <a:moveTo>
                      <a:pt x="841" y="931"/>
                    </a:moveTo>
                    <a:lnTo>
                      <a:pt x="841" y="931"/>
                    </a:lnTo>
                    <a:lnTo>
                      <a:pt x="841" y="1172"/>
                    </a:lnTo>
                    <a:lnTo>
                      <a:pt x="665" y="1202"/>
                    </a:lnTo>
                    <a:lnTo>
                      <a:pt x="665" y="947"/>
                    </a:lnTo>
                    <a:lnTo>
                      <a:pt x="841" y="931"/>
                    </a:lnTo>
                    <a:close/>
                    <a:moveTo>
                      <a:pt x="1005" y="903"/>
                    </a:moveTo>
                    <a:lnTo>
                      <a:pt x="1005" y="903"/>
                    </a:lnTo>
                    <a:lnTo>
                      <a:pt x="881" y="914"/>
                    </a:lnTo>
                    <a:lnTo>
                      <a:pt x="881" y="692"/>
                    </a:lnTo>
                    <a:lnTo>
                      <a:pt x="1005" y="692"/>
                    </a:lnTo>
                    <a:lnTo>
                      <a:pt x="1005" y="903"/>
                    </a:lnTo>
                    <a:close/>
                    <a:moveTo>
                      <a:pt x="1137" y="693"/>
                    </a:moveTo>
                    <a:lnTo>
                      <a:pt x="1137" y="693"/>
                    </a:lnTo>
                    <a:lnTo>
                      <a:pt x="1137" y="890"/>
                    </a:lnTo>
                    <a:lnTo>
                      <a:pt x="1045" y="899"/>
                    </a:lnTo>
                    <a:lnTo>
                      <a:pt x="1045" y="692"/>
                    </a:lnTo>
                    <a:lnTo>
                      <a:pt x="1137" y="693"/>
                    </a:lnTo>
                    <a:close/>
                    <a:moveTo>
                      <a:pt x="1137" y="680"/>
                    </a:moveTo>
                    <a:lnTo>
                      <a:pt x="1137" y="680"/>
                    </a:lnTo>
                    <a:lnTo>
                      <a:pt x="1045" y="679"/>
                    </a:lnTo>
                    <a:lnTo>
                      <a:pt x="1045" y="485"/>
                    </a:lnTo>
                    <a:lnTo>
                      <a:pt x="1137" y="499"/>
                    </a:lnTo>
                    <a:lnTo>
                      <a:pt x="1137" y="680"/>
                    </a:lnTo>
                    <a:close/>
                    <a:moveTo>
                      <a:pt x="665" y="691"/>
                    </a:moveTo>
                    <a:lnTo>
                      <a:pt x="665" y="691"/>
                    </a:lnTo>
                    <a:lnTo>
                      <a:pt x="841" y="691"/>
                    </a:lnTo>
                    <a:lnTo>
                      <a:pt x="841" y="917"/>
                    </a:lnTo>
                    <a:lnTo>
                      <a:pt x="665" y="933"/>
                    </a:lnTo>
                    <a:lnTo>
                      <a:pt x="665" y="691"/>
                    </a:lnTo>
                    <a:close/>
                    <a:moveTo>
                      <a:pt x="371" y="689"/>
                    </a:moveTo>
                    <a:lnTo>
                      <a:pt x="371" y="689"/>
                    </a:lnTo>
                    <a:lnTo>
                      <a:pt x="625" y="690"/>
                    </a:lnTo>
                    <a:lnTo>
                      <a:pt x="625" y="937"/>
                    </a:lnTo>
                    <a:lnTo>
                      <a:pt x="371" y="960"/>
                    </a:lnTo>
                    <a:lnTo>
                      <a:pt x="371" y="689"/>
                    </a:lnTo>
                    <a:close/>
                    <a:moveTo>
                      <a:pt x="657" y="72"/>
                    </a:moveTo>
                    <a:lnTo>
                      <a:pt x="657" y="72"/>
                    </a:lnTo>
                    <a:lnTo>
                      <a:pt x="367" y="1"/>
                    </a:lnTo>
                    <a:lnTo>
                      <a:pt x="363" y="0"/>
                    </a:lnTo>
                    <a:lnTo>
                      <a:pt x="359" y="0"/>
                    </a:lnTo>
                    <a:lnTo>
                      <a:pt x="70" y="0"/>
                    </a:lnTo>
                    <a:cubicBezTo>
                      <a:pt x="52" y="0"/>
                      <a:pt x="37" y="15"/>
                      <a:pt x="37" y="33"/>
                    </a:cubicBezTo>
                    <a:lnTo>
                      <a:pt x="37" y="829"/>
                    </a:lnTo>
                    <a:cubicBezTo>
                      <a:pt x="15" y="841"/>
                      <a:pt x="0" y="864"/>
                      <a:pt x="0" y="890"/>
                    </a:cubicBezTo>
                    <a:cubicBezTo>
                      <a:pt x="0" y="928"/>
                      <a:pt x="32" y="959"/>
                      <a:pt x="70" y="959"/>
                    </a:cubicBezTo>
                    <a:cubicBezTo>
                      <a:pt x="108" y="959"/>
                      <a:pt x="139" y="928"/>
                      <a:pt x="139" y="890"/>
                    </a:cubicBezTo>
                    <a:cubicBezTo>
                      <a:pt x="139" y="864"/>
                      <a:pt x="125" y="841"/>
                      <a:pt x="104" y="830"/>
                    </a:cubicBezTo>
                    <a:lnTo>
                      <a:pt x="104" y="67"/>
                    </a:lnTo>
                    <a:lnTo>
                      <a:pt x="305" y="67"/>
                    </a:lnTo>
                    <a:cubicBezTo>
                      <a:pt x="305" y="68"/>
                      <a:pt x="305" y="68"/>
                      <a:pt x="305" y="69"/>
                    </a:cubicBezTo>
                    <a:lnTo>
                      <a:pt x="305" y="1252"/>
                    </a:lnTo>
                    <a:cubicBezTo>
                      <a:pt x="305" y="1253"/>
                      <a:pt x="305" y="1254"/>
                      <a:pt x="305" y="1255"/>
                    </a:cubicBezTo>
                    <a:lnTo>
                      <a:pt x="104" y="1255"/>
                    </a:lnTo>
                    <a:lnTo>
                      <a:pt x="104" y="1151"/>
                    </a:lnTo>
                    <a:cubicBezTo>
                      <a:pt x="125" y="1139"/>
                      <a:pt x="140" y="1117"/>
                      <a:pt x="140" y="1091"/>
                    </a:cubicBezTo>
                    <a:cubicBezTo>
                      <a:pt x="140" y="1052"/>
                      <a:pt x="109" y="1021"/>
                      <a:pt x="71" y="1021"/>
                    </a:cubicBezTo>
                    <a:cubicBezTo>
                      <a:pt x="32" y="1021"/>
                      <a:pt x="1" y="1052"/>
                      <a:pt x="1" y="1091"/>
                    </a:cubicBezTo>
                    <a:cubicBezTo>
                      <a:pt x="1" y="1116"/>
                      <a:pt x="16" y="1139"/>
                      <a:pt x="37" y="1151"/>
                    </a:cubicBezTo>
                    <a:lnTo>
                      <a:pt x="37" y="1288"/>
                    </a:lnTo>
                    <a:cubicBezTo>
                      <a:pt x="37" y="1307"/>
                      <a:pt x="52" y="1321"/>
                      <a:pt x="70" y="1321"/>
                    </a:cubicBezTo>
                    <a:lnTo>
                      <a:pt x="338" y="1321"/>
                    </a:lnTo>
                    <a:cubicBezTo>
                      <a:pt x="341" y="1321"/>
                      <a:pt x="344" y="1321"/>
                      <a:pt x="347" y="1320"/>
                    </a:cubicBezTo>
                    <a:cubicBezTo>
                      <a:pt x="351" y="1321"/>
                      <a:pt x="355" y="1321"/>
                      <a:pt x="359" y="1321"/>
                    </a:cubicBezTo>
                    <a:lnTo>
                      <a:pt x="362" y="1321"/>
                    </a:lnTo>
                    <a:lnTo>
                      <a:pt x="1158" y="1185"/>
                    </a:lnTo>
                    <a:cubicBezTo>
                      <a:pt x="1162" y="1185"/>
                      <a:pt x="1166" y="1183"/>
                      <a:pt x="1169" y="1181"/>
                    </a:cubicBezTo>
                    <a:cubicBezTo>
                      <a:pt x="1181" y="1179"/>
                      <a:pt x="1191" y="1168"/>
                      <a:pt x="1191" y="1155"/>
                    </a:cubicBezTo>
                    <a:lnTo>
                      <a:pt x="1191" y="231"/>
                    </a:lnTo>
                    <a:cubicBezTo>
                      <a:pt x="1191" y="223"/>
                      <a:pt x="1187" y="215"/>
                      <a:pt x="1180" y="210"/>
                    </a:cubicBezTo>
                    <a:cubicBezTo>
                      <a:pt x="1176" y="203"/>
                      <a:pt x="1169" y="198"/>
                      <a:pt x="1160" y="196"/>
                    </a:cubicBezTo>
                    <a:lnTo>
                      <a:pt x="665" y="74"/>
                    </a:lnTo>
                    <a:lnTo>
                      <a:pt x="665" y="72"/>
                    </a:lnTo>
                    <a:lnTo>
                      <a:pt x="657" y="7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1" name="Freeform 17"/>
              <p:cNvSpPr>
                <a:spLocks noEditPoints="1"/>
              </p:cNvSpPr>
              <p:nvPr/>
            </p:nvSpPr>
            <p:spPr bwMode="auto">
              <a:xfrm>
                <a:off x="2454275" y="2160588"/>
                <a:ext cx="68263" cy="79375"/>
              </a:xfrm>
              <a:custGeom>
                <a:avLst/>
                <a:gdLst>
                  <a:gd name="T0" fmla="*/ 132 w 159"/>
                  <a:gd name="T1" fmla="*/ 146 h 181"/>
                  <a:gd name="T2" fmla="*/ 132 w 159"/>
                  <a:gd name="T3" fmla="*/ 146 h 181"/>
                  <a:gd name="T4" fmla="*/ 130 w 159"/>
                  <a:gd name="T5" fmla="*/ 154 h 181"/>
                  <a:gd name="T6" fmla="*/ 29 w 159"/>
                  <a:gd name="T7" fmla="*/ 142 h 181"/>
                  <a:gd name="T8" fmla="*/ 27 w 159"/>
                  <a:gd name="T9" fmla="*/ 130 h 181"/>
                  <a:gd name="T10" fmla="*/ 27 w 159"/>
                  <a:gd name="T11" fmla="*/ 37 h 181"/>
                  <a:gd name="T12" fmla="*/ 28 w 159"/>
                  <a:gd name="T13" fmla="*/ 27 h 181"/>
                  <a:gd name="T14" fmla="*/ 128 w 159"/>
                  <a:gd name="T15" fmla="*/ 52 h 181"/>
                  <a:gd name="T16" fmla="*/ 132 w 159"/>
                  <a:gd name="T17" fmla="*/ 62 h 181"/>
                  <a:gd name="T18" fmla="*/ 132 w 159"/>
                  <a:gd name="T19" fmla="*/ 146 h 181"/>
                  <a:gd name="T20" fmla="*/ 135 w 159"/>
                  <a:gd name="T21" fmla="*/ 26 h 181"/>
                  <a:gd name="T22" fmla="*/ 135 w 159"/>
                  <a:gd name="T23" fmla="*/ 26 h 181"/>
                  <a:gd name="T24" fmla="*/ 29 w 159"/>
                  <a:gd name="T25" fmla="*/ 0 h 181"/>
                  <a:gd name="T26" fmla="*/ 26 w 159"/>
                  <a:gd name="T27" fmla="*/ 0 h 181"/>
                  <a:gd name="T28" fmla="*/ 0 w 159"/>
                  <a:gd name="T29" fmla="*/ 37 h 181"/>
                  <a:gd name="T30" fmla="*/ 0 w 159"/>
                  <a:gd name="T31" fmla="*/ 130 h 181"/>
                  <a:gd name="T32" fmla="*/ 6 w 159"/>
                  <a:gd name="T33" fmla="*/ 154 h 181"/>
                  <a:gd name="T34" fmla="*/ 27 w 159"/>
                  <a:gd name="T35" fmla="*/ 168 h 181"/>
                  <a:gd name="T36" fmla="*/ 131 w 159"/>
                  <a:gd name="T37" fmla="*/ 181 h 181"/>
                  <a:gd name="T38" fmla="*/ 132 w 159"/>
                  <a:gd name="T39" fmla="*/ 181 h 181"/>
                  <a:gd name="T40" fmla="*/ 159 w 159"/>
                  <a:gd name="T41" fmla="*/ 146 h 181"/>
                  <a:gd name="T42" fmla="*/ 159 w 159"/>
                  <a:gd name="T43" fmla="*/ 62 h 181"/>
                  <a:gd name="T44" fmla="*/ 135 w 159"/>
                  <a:gd name="T45" fmla="*/ 2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9" h="181">
                    <a:moveTo>
                      <a:pt x="132" y="146"/>
                    </a:moveTo>
                    <a:lnTo>
                      <a:pt x="132" y="146"/>
                    </a:lnTo>
                    <a:cubicBezTo>
                      <a:pt x="132" y="150"/>
                      <a:pt x="131" y="152"/>
                      <a:pt x="130" y="154"/>
                    </a:cubicBezTo>
                    <a:lnTo>
                      <a:pt x="29" y="142"/>
                    </a:lnTo>
                    <a:cubicBezTo>
                      <a:pt x="28" y="140"/>
                      <a:pt x="27" y="136"/>
                      <a:pt x="27" y="130"/>
                    </a:cubicBezTo>
                    <a:lnTo>
                      <a:pt x="27" y="37"/>
                    </a:lnTo>
                    <a:cubicBezTo>
                      <a:pt x="27" y="33"/>
                      <a:pt x="28" y="29"/>
                      <a:pt x="28" y="27"/>
                    </a:cubicBezTo>
                    <a:lnTo>
                      <a:pt x="128" y="52"/>
                    </a:lnTo>
                    <a:cubicBezTo>
                      <a:pt x="129" y="53"/>
                      <a:pt x="132" y="57"/>
                      <a:pt x="132" y="62"/>
                    </a:cubicBezTo>
                    <a:lnTo>
                      <a:pt x="132" y="146"/>
                    </a:lnTo>
                    <a:close/>
                    <a:moveTo>
                      <a:pt x="135" y="26"/>
                    </a:moveTo>
                    <a:lnTo>
                      <a:pt x="135" y="26"/>
                    </a:lnTo>
                    <a:lnTo>
                      <a:pt x="29" y="0"/>
                    </a:lnTo>
                    <a:lnTo>
                      <a:pt x="26" y="0"/>
                    </a:lnTo>
                    <a:cubicBezTo>
                      <a:pt x="11" y="0"/>
                      <a:pt x="0" y="16"/>
                      <a:pt x="0" y="37"/>
                    </a:cubicBezTo>
                    <a:lnTo>
                      <a:pt x="0" y="130"/>
                    </a:lnTo>
                    <a:cubicBezTo>
                      <a:pt x="0" y="139"/>
                      <a:pt x="2" y="147"/>
                      <a:pt x="6" y="154"/>
                    </a:cubicBezTo>
                    <a:cubicBezTo>
                      <a:pt x="10" y="163"/>
                      <a:pt x="18" y="168"/>
                      <a:pt x="27" y="168"/>
                    </a:cubicBezTo>
                    <a:lnTo>
                      <a:pt x="131" y="181"/>
                    </a:lnTo>
                    <a:lnTo>
                      <a:pt x="132" y="181"/>
                    </a:lnTo>
                    <a:cubicBezTo>
                      <a:pt x="147" y="180"/>
                      <a:pt x="159" y="165"/>
                      <a:pt x="159" y="146"/>
                    </a:cubicBezTo>
                    <a:lnTo>
                      <a:pt x="159" y="62"/>
                    </a:lnTo>
                    <a:cubicBezTo>
                      <a:pt x="159" y="44"/>
                      <a:pt x="148" y="28"/>
                      <a:pt x="135" y="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2" name="Freeform 18"/>
              <p:cNvSpPr>
                <a:spLocks noEditPoints="1"/>
              </p:cNvSpPr>
              <p:nvPr/>
            </p:nvSpPr>
            <p:spPr bwMode="auto">
              <a:xfrm>
                <a:off x="2571750" y="2189163"/>
                <a:ext cx="57150" cy="66675"/>
              </a:xfrm>
              <a:custGeom>
                <a:avLst/>
                <a:gdLst>
                  <a:gd name="T0" fmla="*/ 26 w 131"/>
                  <a:gd name="T1" fmla="*/ 35 h 155"/>
                  <a:gd name="T2" fmla="*/ 26 w 131"/>
                  <a:gd name="T3" fmla="*/ 35 h 155"/>
                  <a:gd name="T4" fmla="*/ 27 w 131"/>
                  <a:gd name="T5" fmla="*/ 28 h 155"/>
                  <a:gd name="T6" fmla="*/ 100 w 131"/>
                  <a:gd name="T7" fmla="*/ 50 h 155"/>
                  <a:gd name="T8" fmla="*/ 101 w 131"/>
                  <a:gd name="T9" fmla="*/ 50 h 155"/>
                  <a:gd name="T10" fmla="*/ 104 w 131"/>
                  <a:gd name="T11" fmla="*/ 58 h 155"/>
                  <a:gd name="T12" fmla="*/ 104 w 131"/>
                  <a:gd name="T13" fmla="*/ 121 h 155"/>
                  <a:gd name="T14" fmla="*/ 103 w 131"/>
                  <a:gd name="T15" fmla="*/ 128 h 155"/>
                  <a:gd name="T16" fmla="*/ 29 w 131"/>
                  <a:gd name="T17" fmla="*/ 117 h 155"/>
                  <a:gd name="T18" fmla="*/ 28 w 131"/>
                  <a:gd name="T19" fmla="*/ 117 h 155"/>
                  <a:gd name="T20" fmla="*/ 26 w 131"/>
                  <a:gd name="T21" fmla="*/ 107 h 155"/>
                  <a:gd name="T22" fmla="*/ 26 w 131"/>
                  <a:gd name="T23" fmla="*/ 35 h 155"/>
                  <a:gd name="T24" fmla="*/ 5 w 131"/>
                  <a:gd name="T25" fmla="*/ 130 h 155"/>
                  <a:gd name="T26" fmla="*/ 5 w 131"/>
                  <a:gd name="T27" fmla="*/ 130 h 155"/>
                  <a:gd name="T28" fmla="*/ 25 w 131"/>
                  <a:gd name="T29" fmla="*/ 143 h 155"/>
                  <a:gd name="T30" fmla="*/ 103 w 131"/>
                  <a:gd name="T31" fmla="*/ 155 h 155"/>
                  <a:gd name="T32" fmla="*/ 105 w 131"/>
                  <a:gd name="T33" fmla="*/ 155 h 155"/>
                  <a:gd name="T34" fmla="*/ 131 w 131"/>
                  <a:gd name="T35" fmla="*/ 121 h 155"/>
                  <a:gd name="T36" fmla="*/ 131 w 131"/>
                  <a:gd name="T37" fmla="*/ 58 h 155"/>
                  <a:gd name="T38" fmla="*/ 107 w 131"/>
                  <a:gd name="T39" fmla="*/ 24 h 155"/>
                  <a:gd name="T40" fmla="*/ 31 w 131"/>
                  <a:gd name="T41" fmla="*/ 1 h 155"/>
                  <a:gd name="T42" fmla="*/ 26 w 131"/>
                  <a:gd name="T43" fmla="*/ 0 h 155"/>
                  <a:gd name="T44" fmla="*/ 0 w 131"/>
                  <a:gd name="T45" fmla="*/ 35 h 155"/>
                  <a:gd name="T46" fmla="*/ 0 w 131"/>
                  <a:gd name="T47" fmla="*/ 107 h 155"/>
                  <a:gd name="T48" fmla="*/ 5 w 131"/>
                  <a:gd name="T49" fmla="*/ 13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1" h="155">
                    <a:moveTo>
                      <a:pt x="26" y="35"/>
                    </a:moveTo>
                    <a:lnTo>
                      <a:pt x="26" y="35"/>
                    </a:lnTo>
                    <a:cubicBezTo>
                      <a:pt x="26" y="32"/>
                      <a:pt x="27" y="29"/>
                      <a:pt x="27" y="28"/>
                    </a:cubicBezTo>
                    <a:lnTo>
                      <a:pt x="100" y="50"/>
                    </a:lnTo>
                    <a:lnTo>
                      <a:pt x="101" y="50"/>
                    </a:lnTo>
                    <a:cubicBezTo>
                      <a:pt x="102" y="50"/>
                      <a:pt x="104" y="53"/>
                      <a:pt x="104" y="58"/>
                    </a:cubicBezTo>
                    <a:lnTo>
                      <a:pt x="104" y="121"/>
                    </a:lnTo>
                    <a:cubicBezTo>
                      <a:pt x="104" y="124"/>
                      <a:pt x="103" y="127"/>
                      <a:pt x="103" y="128"/>
                    </a:cubicBezTo>
                    <a:lnTo>
                      <a:pt x="29" y="117"/>
                    </a:lnTo>
                    <a:lnTo>
                      <a:pt x="28" y="117"/>
                    </a:lnTo>
                    <a:cubicBezTo>
                      <a:pt x="27" y="115"/>
                      <a:pt x="26" y="112"/>
                      <a:pt x="26" y="107"/>
                    </a:cubicBezTo>
                    <a:lnTo>
                      <a:pt x="26" y="35"/>
                    </a:lnTo>
                    <a:close/>
                    <a:moveTo>
                      <a:pt x="5" y="130"/>
                    </a:moveTo>
                    <a:lnTo>
                      <a:pt x="5" y="130"/>
                    </a:lnTo>
                    <a:cubicBezTo>
                      <a:pt x="10" y="138"/>
                      <a:pt x="16" y="142"/>
                      <a:pt x="25" y="143"/>
                    </a:cubicBezTo>
                    <a:lnTo>
                      <a:pt x="103" y="155"/>
                    </a:lnTo>
                    <a:lnTo>
                      <a:pt x="105" y="155"/>
                    </a:lnTo>
                    <a:cubicBezTo>
                      <a:pt x="119" y="154"/>
                      <a:pt x="131" y="139"/>
                      <a:pt x="131" y="121"/>
                    </a:cubicBezTo>
                    <a:lnTo>
                      <a:pt x="131" y="58"/>
                    </a:lnTo>
                    <a:cubicBezTo>
                      <a:pt x="131" y="41"/>
                      <a:pt x="121" y="27"/>
                      <a:pt x="107" y="24"/>
                    </a:cubicBezTo>
                    <a:lnTo>
                      <a:pt x="31" y="1"/>
                    </a:lnTo>
                    <a:lnTo>
                      <a:pt x="26" y="0"/>
                    </a:lnTo>
                    <a:cubicBezTo>
                      <a:pt x="11" y="0"/>
                      <a:pt x="0" y="15"/>
                      <a:pt x="0" y="35"/>
                    </a:cubicBezTo>
                    <a:lnTo>
                      <a:pt x="0" y="107"/>
                    </a:lnTo>
                    <a:cubicBezTo>
                      <a:pt x="0" y="116"/>
                      <a:pt x="2" y="124"/>
                      <a:pt x="5" y="13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3" name="Freeform 19"/>
              <p:cNvSpPr>
                <a:spLocks noEditPoints="1"/>
              </p:cNvSpPr>
              <p:nvPr/>
            </p:nvSpPr>
            <p:spPr bwMode="auto">
              <a:xfrm>
                <a:off x="2454275" y="2284413"/>
                <a:ext cx="68263" cy="73025"/>
              </a:xfrm>
              <a:custGeom>
                <a:avLst/>
                <a:gdLst>
                  <a:gd name="T0" fmla="*/ 27 w 159"/>
                  <a:gd name="T1" fmla="*/ 37 h 168"/>
                  <a:gd name="T2" fmla="*/ 27 w 159"/>
                  <a:gd name="T3" fmla="*/ 37 h 168"/>
                  <a:gd name="T4" fmla="*/ 29 w 159"/>
                  <a:gd name="T5" fmla="*/ 27 h 168"/>
                  <a:gd name="T6" fmla="*/ 129 w 159"/>
                  <a:gd name="T7" fmla="*/ 35 h 168"/>
                  <a:gd name="T8" fmla="*/ 132 w 159"/>
                  <a:gd name="T9" fmla="*/ 45 h 168"/>
                  <a:gd name="T10" fmla="*/ 132 w 159"/>
                  <a:gd name="T11" fmla="*/ 132 h 168"/>
                  <a:gd name="T12" fmla="*/ 129 w 159"/>
                  <a:gd name="T13" fmla="*/ 141 h 168"/>
                  <a:gd name="T14" fmla="*/ 29 w 159"/>
                  <a:gd name="T15" fmla="*/ 141 h 168"/>
                  <a:gd name="T16" fmla="*/ 27 w 159"/>
                  <a:gd name="T17" fmla="*/ 130 h 168"/>
                  <a:gd name="T18" fmla="*/ 27 w 159"/>
                  <a:gd name="T19" fmla="*/ 37 h 168"/>
                  <a:gd name="T20" fmla="*/ 27 w 159"/>
                  <a:gd name="T21" fmla="*/ 168 h 168"/>
                  <a:gd name="T22" fmla="*/ 27 w 159"/>
                  <a:gd name="T23" fmla="*/ 168 h 168"/>
                  <a:gd name="T24" fmla="*/ 132 w 159"/>
                  <a:gd name="T25" fmla="*/ 167 h 168"/>
                  <a:gd name="T26" fmla="*/ 159 w 159"/>
                  <a:gd name="T27" fmla="*/ 132 h 168"/>
                  <a:gd name="T28" fmla="*/ 159 w 159"/>
                  <a:gd name="T29" fmla="*/ 45 h 168"/>
                  <a:gd name="T30" fmla="*/ 132 w 159"/>
                  <a:gd name="T31" fmla="*/ 9 h 168"/>
                  <a:gd name="T32" fmla="*/ 29 w 159"/>
                  <a:gd name="T33" fmla="*/ 0 h 168"/>
                  <a:gd name="T34" fmla="*/ 26 w 159"/>
                  <a:gd name="T35" fmla="*/ 0 h 168"/>
                  <a:gd name="T36" fmla="*/ 0 w 159"/>
                  <a:gd name="T37" fmla="*/ 37 h 168"/>
                  <a:gd name="T38" fmla="*/ 0 w 159"/>
                  <a:gd name="T39" fmla="*/ 130 h 168"/>
                  <a:gd name="T40" fmla="*/ 27 w 159"/>
                  <a:gd name="T4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68">
                    <a:moveTo>
                      <a:pt x="27" y="37"/>
                    </a:moveTo>
                    <a:lnTo>
                      <a:pt x="27" y="37"/>
                    </a:lnTo>
                    <a:cubicBezTo>
                      <a:pt x="27" y="32"/>
                      <a:pt x="28" y="28"/>
                      <a:pt x="29" y="27"/>
                    </a:cubicBezTo>
                    <a:lnTo>
                      <a:pt x="129" y="35"/>
                    </a:lnTo>
                    <a:cubicBezTo>
                      <a:pt x="130" y="36"/>
                      <a:pt x="132" y="40"/>
                      <a:pt x="132" y="45"/>
                    </a:cubicBezTo>
                    <a:lnTo>
                      <a:pt x="132" y="132"/>
                    </a:lnTo>
                    <a:cubicBezTo>
                      <a:pt x="132" y="136"/>
                      <a:pt x="130" y="139"/>
                      <a:pt x="129" y="141"/>
                    </a:cubicBezTo>
                    <a:lnTo>
                      <a:pt x="29" y="141"/>
                    </a:lnTo>
                    <a:cubicBezTo>
                      <a:pt x="28" y="139"/>
                      <a:pt x="27" y="135"/>
                      <a:pt x="27" y="130"/>
                    </a:cubicBezTo>
                    <a:lnTo>
                      <a:pt x="27" y="37"/>
                    </a:lnTo>
                    <a:close/>
                    <a:moveTo>
                      <a:pt x="27" y="168"/>
                    </a:moveTo>
                    <a:lnTo>
                      <a:pt x="27" y="168"/>
                    </a:lnTo>
                    <a:lnTo>
                      <a:pt x="132" y="167"/>
                    </a:lnTo>
                    <a:cubicBezTo>
                      <a:pt x="147" y="166"/>
                      <a:pt x="159" y="151"/>
                      <a:pt x="159" y="132"/>
                    </a:cubicBezTo>
                    <a:lnTo>
                      <a:pt x="159" y="45"/>
                    </a:lnTo>
                    <a:cubicBezTo>
                      <a:pt x="159" y="27"/>
                      <a:pt x="148" y="11"/>
                      <a:pt x="132" y="9"/>
                    </a:cubicBezTo>
                    <a:lnTo>
                      <a:pt x="29" y="0"/>
                    </a:lnTo>
                    <a:lnTo>
                      <a:pt x="26" y="0"/>
                    </a:lnTo>
                    <a:cubicBezTo>
                      <a:pt x="11" y="0"/>
                      <a:pt x="0" y="15"/>
                      <a:pt x="0" y="37"/>
                    </a:cubicBezTo>
                    <a:lnTo>
                      <a:pt x="0" y="130"/>
                    </a:lnTo>
                    <a:cubicBezTo>
                      <a:pt x="0" y="152"/>
                      <a:pt x="11" y="168"/>
                      <a:pt x="27" y="16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4" name="Freeform 20"/>
              <p:cNvSpPr>
                <a:spLocks noEditPoints="1"/>
              </p:cNvSpPr>
              <p:nvPr/>
            </p:nvSpPr>
            <p:spPr bwMode="auto">
              <a:xfrm>
                <a:off x="2571750" y="2295525"/>
                <a:ext cx="57150" cy="65088"/>
              </a:xfrm>
              <a:custGeom>
                <a:avLst/>
                <a:gdLst>
                  <a:gd name="T0" fmla="*/ 26 w 131"/>
                  <a:gd name="T1" fmla="*/ 33 h 146"/>
                  <a:gd name="T2" fmla="*/ 26 w 131"/>
                  <a:gd name="T3" fmla="*/ 33 h 146"/>
                  <a:gd name="T4" fmla="*/ 27 w 131"/>
                  <a:gd name="T5" fmla="*/ 27 h 146"/>
                  <a:gd name="T6" fmla="*/ 102 w 131"/>
                  <a:gd name="T7" fmla="*/ 39 h 146"/>
                  <a:gd name="T8" fmla="*/ 104 w 131"/>
                  <a:gd name="T9" fmla="*/ 45 h 146"/>
                  <a:gd name="T10" fmla="*/ 104 w 131"/>
                  <a:gd name="T11" fmla="*/ 114 h 146"/>
                  <a:gd name="T12" fmla="*/ 104 w 131"/>
                  <a:gd name="T13" fmla="*/ 119 h 146"/>
                  <a:gd name="T14" fmla="*/ 28 w 131"/>
                  <a:gd name="T15" fmla="*/ 120 h 146"/>
                  <a:gd name="T16" fmla="*/ 26 w 131"/>
                  <a:gd name="T17" fmla="*/ 112 h 146"/>
                  <a:gd name="T18" fmla="*/ 26 w 131"/>
                  <a:gd name="T19" fmla="*/ 33 h 146"/>
                  <a:gd name="T20" fmla="*/ 26 w 131"/>
                  <a:gd name="T21" fmla="*/ 146 h 146"/>
                  <a:gd name="T22" fmla="*/ 26 w 131"/>
                  <a:gd name="T23" fmla="*/ 146 h 146"/>
                  <a:gd name="T24" fmla="*/ 105 w 131"/>
                  <a:gd name="T25" fmla="*/ 146 h 146"/>
                  <a:gd name="T26" fmla="*/ 131 w 131"/>
                  <a:gd name="T27" fmla="*/ 114 h 146"/>
                  <a:gd name="T28" fmla="*/ 131 w 131"/>
                  <a:gd name="T29" fmla="*/ 45 h 146"/>
                  <a:gd name="T30" fmla="*/ 106 w 131"/>
                  <a:gd name="T31" fmla="*/ 12 h 146"/>
                  <a:gd name="T32" fmla="*/ 28 w 131"/>
                  <a:gd name="T33" fmla="*/ 0 h 146"/>
                  <a:gd name="T34" fmla="*/ 26 w 131"/>
                  <a:gd name="T35" fmla="*/ 0 h 146"/>
                  <a:gd name="T36" fmla="*/ 0 w 131"/>
                  <a:gd name="T37" fmla="*/ 33 h 146"/>
                  <a:gd name="T38" fmla="*/ 0 w 131"/>
                  <a:gd name="T39" fmla="*/ 112 h 146"/>
                  <a:gd name="T40" fmla="*/ 26 w 131"/>
                  <a:gd name="T4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146">
                    <a:moveTo>
                      <a:pt x="26" y="33"/>
                    </a:moveTo>
                    <a:lnTo>
                      <a:pt x="26" y="33"/>
                    </a:lnTo>
                    <a:cubicBezTo>
                      <a:pt x="26" y="30"/>
                      <a:pt x="27" y="28"/>
                      <a:pt x="27" y="27"/>
                    </a:cubicBezTo>
                    <a:lnTo>
                      <a:pt x="102" y="39"/>
                    </a:lnTo>
                    <a:cubicBezTo>
                      <a:pt x="102" y="39"/>
                      <a:pt x="104" y="42"/>
                      <a:pt x="104" y="45"/>
                    </a:cubicBezTo>
                    <a:lnTo>
                      <a:pt x="104" y="114"/>
                    </a:lnTo>
                    <a:cubicBezTo>
                      <a:pt x="104" y="117"/>
                      <a:pt x="103" y="119"/>
                      <a:pt x="104" y="119"/>
                    </a:cubicBezTo>
                    <a:lnTo>
                      <a:pt x="28" y="120"/>
                    </a:lnTo>
                    <a:cubicBezTo>
                      <a:pt x="27" y="118"/>
                      <a:pt x="26" y="116"/>
                      <a:pt x="26" y="112"/>
                    </a:cubicBezTo>
                    <a:lnTo>
                      <a:pt x="26" y="33"/>
                    </a:lnTo>
                    <a:close/>
                    <a:moveTo>
                      <a:pt x="26" y="146"/>
                    </a:moveTo>
                    <a:lnTo>
                      <a:pt x="26" y="146"/>
                    </a:lnTo>
                    <a:lnTo>
                      <a:pt x="105" y="146"/>
                    </a:lnTo>
                    <a:cubicBezTo>
                      <a:pt x="119" y="145"/>
                      <a:pt x="131" y="131"/>
                      <a:pt x="131" y="114"/>
                    </a:cubicBezTo>
                    <a:lnTo>
                      <a:pt x="131" y="45"/>
                    </a:lnTo>
                    <a:cubicBezTo>
                      <a:pt x="131" y="29"/>
                      <a:pt x="120" y="14"/>
                      <a:pt x="106" y="12"/>
                    </a:cubicBezTo>
                    <a:lnTo>
                      <a:pt x="28" y="0"/>
                    </a:lnTo>
                    <a:lnTo>
                      <a:pt x="26" y="0"/>
                    </a:lnTo>
                    <a:cubicBezTo>
                      <a:pt x="11" y="0"/>
                      <a:pt x="0" y="14"/>
                      <a:pt x="0" y="33"/>
                    </a:cubicBezTo>
                    <a:lnTo>
                      <a:pt x="0" y="112"/>
                    </a:lnTo>
                    <a:cubicBezTo>
                      <a:pt x="0" y="131"/>
                      <a:pt x="11" y="146"/>
                      <a:pt x="26" y="14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5" name="Freeform 21"/>
              <p:cNvSpPr>
                <a:spLocks noEditPoints="1"/>
              </p:cNvSpPr>
              <p:nvPr/>
            </p:nvSpPr>
            <p:spPr bwMode="auto">
              <a:xfrm>
                <a:off x="2454275" y="2409825"/>
                <a:ext cx="68263" cy="73025"/>
              </a:xfrm>
              <a:custGeom>
                <a:avLst/>
                <a:gdLst>
                  <a:gd name="T0" fmla="*/ 132 w 159"/>
                  <a:gd name="T1" fmla="*/ 125 h 168"/>
                  <a:gd name="T2" fmla="*/ 132 w 159"/>
                  <a:gd name="T3" fmla="*/ 125 h 168"/>
                  <a:gd name="T4" fmla="*/ 129 w 159"/>
                  <a:gd name="T5" fmla="*/ 134 h 168"/>
                  <a:gd name="T6" fmla="*/ 29 w 159"/>
                  <a:gd name="T7" fmla="*/ 141 h 168"/>
                  <a:gd name="T8" fmla="*/ 27 w 159"/>
                  <a:gd name="T9" fmla="*/ 130 h 168"/>
                  <a:gd name="T10" fmla="*/ 27 w 159"/>
                  <a:gd name="T11" fmla="*/ 37 h 168"/>
                  <a:gd name="T12" fmla="*/ 29 w 159"/>
                  <a:gd name="T13" fmla="*/ 27 h 168"/>
                  <a:gd name="T14" fmla="*/ 129 w 159"/>
                  <a:gd name="T15" fmla="*/ 29 h 168"/>
                  <a:gd name="T16" fmla="*/ 132 w 159"/>
                  <a:gd name="T17" fmla="*/ 38 h 168"/>
                  <a:gd name="T18" fmla="*/ 132 w 159"/>
                  <a:gd name="T19" fmla="*/ 125 h 168"/>
                  <a:gd name="T20" fmla="*/ 133 w 159"/>
                  <a:gd name="T21" fmla="*/ 2 h 168"/>
                  <a:gd name="T22" fmla="*/ 133 w 159"/>
                  <a:gd name="T23" fmla="*/ 2 h 168"/>
                  <a:gd name="T24" fmla="*/ 28 w 159"/>
                  <a:gd name="T25" fmla="*/ 0 h 168"/>
                  <a:gd name="T26" fmla="*/ 26 w 159"/>
                  <a:gd name="T27" fmla="*/ 0 h 168"/>
                  <a:gd name="T28" fmla="*/ 0 w 159"/>
                  <a:gd name="T29" fmla="*/ 37 h 168"/>
                  <a:gd name="T30" fmla="*/ 0 w 159"/>
                  <a:gd name="T31" fmla="*/ 130 h 168"/>
                  <a:gd name="T32" fmla="*/ 27 w 159"/>
                  <a:gd name="T33" fmla="*/ 168 h 168"/>
                  <a:gd name="T34" fmla="*/ 132 w 159"/>
                  <a:gd name="T35" fmla="*/ 160 h 168"/>
                  <a:gd name="T36" fmla="*/ 159 w 159"/>
                  <a:gd name="T37" fmla="*/ 125 h 168"/>
                  <a:gd name="T38" fmla="*/ 159 w 159"/>
                  <a:gd name="T39" fmla="*/ 38 h 168"/>
                  <a:gd name="T40" fmla="*/ 133 w 159"/>
                  <a:gd name="T41" fmla="*/ 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68">
                    <a:moveTo>
                      <a:pt x="132" y="125"/>
                    </a:moveTo>
                    <a:lnTo>
                      <a:pt x="132" y="125"/>
                    </a:lnTo>
                    <a:cubicBezTo>
                      <a:pt x="132" y="130"/>
                      <a:pt x="130" y="133"/>
                      <a:pt x="129" y="134"/>
                    </a:cubicBezTo>
                    <a:lnTo>
                      <a:pt x="29" y="141"/>
                    </a:lnTo>
                    <a:cubicBezTo>
                      <a:pt x="28" y="139"/>
                      <a:pt x="27" y="135"/>
                      <a:pt x="27" y="130"/>
                    </a:cubicBezTo>
                    <a:lnTo>
                      <a:pt x="27" y="37"/>
                    </a:lnTo>
                    <a:cubicBezTo>
                      <a:pt x="27" y="32"/>
                      <a:pt x="28" y="28"/>
                      <a:pt x="29" y="27"/>
                    </a:cubicBezTo>
                    <a:lnTo>
                      <a:pt x="129" y="29"/>
                    </a:lnTo>
                    <a:cubicBezTo>
                      <a:pt x="130" y="30"/>
                      <a:pt x="132" y="34"/>
                      <a:pt x="132" y="38"/>
                    </a:cubicBezTo>
                    <a:lnTo>
                      <a:pt x="132" y="125"/>
                    </a:lnTo>
                    <a:close/>
                    <a:moveTo>
                      <a:pt x="133" y="2"/>
                    </a:moveTo>
                    <a:lnTo>
                      <a:pt x="133" y="2"/>
                    </a:lnTo>
                    <a:lnTo>
                      <a:pt x="28" y="0"/>
                    </a:lnTo>
                    <a:lnTo>
                      <a:pt x="26" y="0"/>
                    </a:lnTo>
                    <a:cubicBezTo>
                      <a:pt x="11" y="0"/>
                      <a:pt x="0" y="15"/>
                      <a:pt x="0" y="37"/>
                    </a:cubicBezTo>
                    <a:lnTo>
                      <a:pt x="0" y="130"/>
                    </a:lnTo>
                    <a:cubicBezTo>
                      <a:pt x="0" y="152"/>
                      <a:pt x="11" y="168"/>
                      <a:pt x="27" y="168"/>
                    </a:cubicBezTo>
                    <a:lnTo>
                      <a:pt x="132" y="160"/>
                    </a:lnTo>
                    <a:cubicBezTo>
                      <a:pt x="147" y="159"/>
                      <a:pt x="159" y="144"/>
                      <a:pt x="159" y="125"/>
                    </a:cubicBezTo>
                    <a:lnTo>
                      <a:pt x="159" y="38"/>
                    </a:lnTo>
                    <a:cubicBezTo>
                      <a:pt x="159" y="20"/>
                      <a:pt x="148" y="4"/>
                      <a:pt x="13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6" name="Freeform 22"/>
              <p:cNvSpPr>
                <a:spLocks noEditPoints="1"/>
              </p:cNvSpPr>
              <p:nvPr/>
            </p:nvSpPr>
            <p:spPr bwMode="auto">
              <a:xfrm>
                <a:off x="2568575" y="2409825"/>
                <a:ext cx="60325" cy="61913"/>
              </a:xfrm>
              <a:custGeom>
                <a:avLst/>
                <a:gdLst>
                  <a:gd name="T0" fmla="*/ 109 w 136"/>
                  <a:gd name="T1" fmla="*/ 105 h 143"/>
                  <a:gd name="T2" fmla="*/ 109 w 136"/>
                  <a:gd name="T3" fmla="*/ 105 h 143"/>
                  <a:gd name="T4" fmla="*/ 108 w 136"/>
                  <a:gd name="T5" fmla="*/ 110 h 143"/>
                  <a:gd name="T6" fmla="*/ 28 w 136"/>
                  <a:gd name="T7" fmla="*/ 116 h 143"/>
                  <a:gd name="T8" fmla="*/ 27 w 136"/>
                  <a:gd name="T9" fmla="*/ 109 h 143"/>
                  <a:gd name="T10" fmla="*/ 27 w 136"/>
                  <a:gd name="T11" fmla="*/ 33 h 143"/>
                  <a:gd name="T12" fmla="*/ 28 w 136"/>
                  <a:gd name="T13" fmla="*/ 26 h 143"/>
                  <a:gd name="T14" fmla="*/ 108 w 136"/>
                  <a:gd name="T15" fmla="*/ 28 h 143"/>
                  <a:gd name="T16" fmla="*/ 109 w 136"/>
                  <a:gd name="T17" fmla="*/ 34 h 143"/>
                  <a:gd name="T18" fmla="*/ 109 w 136"/>
                  <a:gd name="T19" fmla="*/ 105 h 143"/>
                  <a:gd name="T20" fmla="*/ 113 w 136"/>
                  <a:gd name="T21" fmla="*/ 2 h 143"/>
                  <a:gd name="T22" fmla="*/ 113 w 136"/>
                  <a:gd name="T23" fmla="*/ 2 h 143"/>
                  <a:gd name="T24" fmla="*/ 26 w 136"/>
                  <a:gd name="T25" fmla="*/ 0 h 143"/>
                  <a:gd name="T26" fmla="*/ 24 w 136"/>
                  <a:gd name="T27" fmla="*/ 0 h 143"/>
                  <a:gd name="T28" fmla="*/ 0 w 136"/>
                  <a:gd name="T29" fmla="*/ 33 h 143"/>
                  <a:gd name="T30" fmla="*/ 0 w 136"/>
                  <a:gd name="T31" fmla="*/ 109 h 143"/>
                  <a:gd name="T32" fmla="*/ 25 w 136"/>
                  <a:gd name="T33" fmla="*/ 143 h 143"/>
                  <a:gd name="T34" fmla="*/ 112 w 136"/>
                  <a:gd name="T35" fmla="*/ 137 h 143"/>
                  <a:gd name="T36" fmla="*/ 136 w 136"/>
                  <a:gd name="T37" fmla="*/ 105 h 143"/>
                  <a:gd name="T38" fmla="*/ 136 w 136"/>
                  <a:gd name="T39" fmla="*/ 34 h 143"/>
                  <a:gd name="T40" fmla="*/ 113 w 136"/>
                  <a:gd name="T41" fmla="*/ 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6" h="143">
                    <a:moveTo>
                      <a:pt x="109" y="105"/>
                    </a:moveTo>
                    <a:lnTo>
                      <a:pt x="109" y="105"/>
                    </a:lnTo>
                    <a:cubicBezTo>
                      <a:pt x="109" y="108"/>
                      <a:pt x="108" y="109"/>
                      <a:pt x="108" y="110"/>
                    </a:cubicBezTo>
                    <a:lnTo>
                      <a:pt x="28" y="116"/>
                    </a:lnTo>
                    <a:cubicBezTo>
                      <a:pt x="27" y="115"/>
                      <a:pt x="27" y="112"/>
                      <a:pt x="27" y="109"/>
                    </a:cubicBezTo>
                    <a:lnTo>
                      <a:pt x="27" y="33"/>
                    </a:lnTo>
                    <a:cubicBezTo>
                      <a:pt x="27" y="30"/>
                      <a:pt x="27" y="28"/>
                      <a:pt x="28" y="26"/>
                    </a:cubicBezTo>
                    <a:lnTo>
                      <a:pt x="108" y="28"/>
                    </a:lnTo>
                    <a:cubicBezTo>
                      <a:pt x="108" y="29"/>
                      <a:pt x="109" y="31"/>
                      <a:pt x="109" y="34"/>
                    </a:cubicBezTo>
                    <a:lnTo>
                      <a:pt x="109" y="105"/>
                    </a:lnTo>
                    <a:close/>
                    <a:moveTo>
                      <a:pt x="113" y="2"/>
                    </a:moveTo>
                    <a:lnTo>
                      <a:pt x="113" y="2"/>
                    </a:lnTo>
                    <a:lnTo>
                      <a:pt x="26" y="0"/>
                    </a:lnTo>
                    <a:lnTo>
                      <a:pt x="24" y="0"/>
                    </a:lnTo>
                    <a:cubicBezTo>
                      <a:pt x="10" y="0"/>
                      <a:pt x="0" y="14"/>
                      <a:pt x="0" y="33"/>
                    </a:cubicBezTo>
                    <a:lnTo>
                      <a:pt x="0" y="109"/>
                    </a:lnTo>
                    <a:cubicBezTo>
                      <a:pt x="0" y="129"/>
                      <a:pt x="10" y="143"/>
                      <a:pt x="25" y="143"/>
                    </a:cubicBezTo>
                    <a:lnTo>
                      <a:pt x="112" y="137"/>
                    </a:lnTo>
                    <a:cubicBezTo>
                      <a:pt x="125" y="136"/>
                      <a:pt x="136" y="122"/>
                      <a:pt x="136" y="105"/>
                    </a:cubicBezTo>
                    <a:lnTo>
                      <a:pt x="136" y="34"/>
                    </a:lnTo>
                    <a:cubicBezTo>
                      <a:pt x="136" y="17"/>
                      <a:pt x="126" y="4"/>
                      <a:pt x="113" y="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7" name="Freeform 23"/>
              <p:cNvSpPr>
                <a:spLocks/>
              </p:cNvSpPr>
              <p:nvPr/>
            </p:nvSpPr>
            <p:spPr bwMode="auto">
              <a:xfrm>
                <a:off x="2451100" y="2532063"/>
                <a:ext cx="74613" cy="25400"/>
              </a:xfrm>
              <a:custGeom>
                <a:avLst/>
                <a:gdLst>
                  <a:gd name="T0" fmla="*/ 16 w 173"/>
                  <a:gd name="T1" fmla="*/ 59 h 59"/>
                  <a:gd name="T2" fmla="*/ 16 w 173"/>
                  <a:gd name="T3" fmla="*/ 59 h 59"/>
                  <a:gd name="T4" fmla="*/ 16 w 173"/>
                  <a:gd name="T5" fmla="*/ 59 h 59"/>
                  <a:gd name="T6" fmla="*/ 157 w 173"/>
                  <a:gd name="T7" fmla="*/ 44 h 59"/>
                  <a:gd name="T8" fmla="*/ 173 w 173"/>
                  <a:gd name="T9" fmla="*/ 22 h 59"/>
                  <a:gd name="T10" fmla="*/ 156 w 173"/>
                  <a:gd name="T11" fmla="*/ 0 h 59"/>
                  <a:gd name="T12" fmla="*/ 16 w 173"/>
                  <a:gd name="T13" fmla="*/ 15 h 59"/>
                  <a:gd name="T14" fmla="*/ 0 w 173"/>
                  <a:gd name="T15" fmla="*/ 37 h 59"/>
                  <a:gd name="T16" fmla="*/ 16 w 173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3" h="59">
                    <a:moveTo>
                      <a:pt x="16" y="59"/>
                    </a:moveTo>
                    <a:lnTo>
                      <a:pt x="16" y="59"/>
                    </a:lnTo>
                    <a:lnTo>
                      <a:pt x="16" y="59"/>
                    </a:lnTo>
                    <a:lnTo>
                      <a:pt x="157" y="44"/>
                    </a:lnTo>
                    <a:cubicBezTo>
                      <a:pt x="165" y="44"/>
                      <a:pt x="173" y="34"/>
                      <a:pt x="173" y="22"/>
                    </a:cubicBezTo>
                    <a:cubicBezTo>
                      <a:pt x="173" y="10"/>
                      <a:pt x="165" y="0"/>
                      <a:pt x="156" y="0"/>
                    </a:cubicBezTo>
                    <a:lnTo>
                      <a:pt x="16" y="15"/>
                    </a:lnTo>
                    <a:cubicBezTo>
                      <a:pt x="7" y="15"/>
                      <a:pt x="0" y="25"/>
                      <a:pt x="0" y="37"/>
                    </a:cubicBezTo>
                    <a:cubicBezTo>
                      <a:pt x="0" y="49"/>
                      <a:pt x="7" y="59"/>
                      <a:pt x="16" y="5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8" name="Freeform 24"/>
              <p:cNvSpPr>
                <a:spLocks/>
              </p:cNvSpPr>
              <p:nvPr/>
            </p:nvSpPr>
            <p:spPr bwMode="auto">
              <a:xfrm>
                <a:off x="2451100" y="2566988"/>
                <a:ext cx="74613" cy="26988"/>
              </a:xfrm>
              <a:custGeom>
                <a:avLst/>
                <a:gdLst>
                  <a:gd name="T0" fmla="*/ 156 w 173"/>
                  <a:gd name="T1" fmla="*/ 0 h 64"/>
                  <a:gd name="T2" fmla="*/ 156 w 173"/>
                  <a:gd name="T3" fmla="*/ 0 h 64"/>
                  <a:gd name="T4" fmla="*/ 156 w 173"/>
                  <a:gd name="T5" fmla="*/ 0 h 64"/>
                  <a:gd name="T6" fmla="*/ 16 w 173"/>
                  <a:gd name="T7" fmla="*/ 21 h 64"/>
                  <a:gd name="T8" fmla="*/ 0 w 173"/>
                  <a:gd name="T9" fmla="*/ 42 h 64"/>
                  <a:gd name="T10" fmla="*/ 16 w 173"/>
                  <a:gd name="T11" fmla="*/ 64 h 64"/>
                  <a:gd name="T12" fmla="*/ 16 w 173"/>
                  <a:gd name="T13" fmla="*/ 64 h 64"/>
                  <a:gd name="T14" fmla="*/ 157 w 173"/>
                  <a:gd name="T15" fmla="*/ 43 h 64"/>
                  <a:gd name="T16" fmla="*/ 173 w 173"/>
                  <a:gd name="T17" fmla="*/ 22 h 64"/>
                  <a:gd name="T18" fmla="*/ 156 w 173"/>
                  <a:gd name="T1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64">
                    <a:moveTo>
                      <a:pt x="156" y="0"/>
                    </a:moveTo>
                    <a:lnTo>
                      <a:pt x="156" y="0"/>
                    </a:lnTo>
                    <a:lnTo>
                      <a:pt x="156" y="0"/>
                    </a:lnTo>
                    <a:lnTo>
                      <a:pt x="16" y="21"/>
                    </a:lnTo>
                    <a:cubicBezTo>
                      <a:pt x="7" y="21"/>
                      <a:pt x="0" y="30"/>
                      <a:pt x="0" y="42"/>
                    </a:cubicBezTo>
                    <a:cubicBezTo>
                      <a:pt x="0" y="54"/>
                      <a:pt x="7" y="64"/>
                      <a:pt x="16" y="64"/>
                    </a:cubicBezTo>
                    <a:lnTo>
                      <a:pt x="16" y="64"/>
                    </a:lnTo>
                    <a:lnTo>
                      <a:pt x="157" y="43"/>
                    </a:lnTo>
                    <a:cubicBezTo>
                      <a:pt x="165" y="43"/>
                      <a:pt x="173" y="34"/>
                      <a:pt x="173" y="22"/>
                    </a:cubicBezTo>
                    <a:cubicBezTo>
                      <a:pt x="173" y="10"/>
                      <a:pt x="166" y="0"/>
                      <a:pt x="156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79" name="Freeform 25"/>
              <p:cNvSpPr>
                <a:spLocks/>
              </p:cNvSpPr>
              <p:nvPr/>
            </p:nvSpPr>
            <p:spPr bwMode="auto">
              <a:xfrm>
                <a:off x="2570163" y="2522538"/>
                <a:ext cx="57150" cy="19050"/>
              </a:xfrm>
              <a:custGeom>
                <a:avLst/>
                <a:gdLst>
                  <a:gd name="T0" fmla="*/ 12 w 132"/>
                  <a:gd name="T1" fmla="*/ 44 h 44"/>
                  <a:gd name="T2" fmla="*/ 12 w 132"/>
                  <a:gd name="T3" fmla="*/ 44 h 44"/>
                  <a:gd name="T4" fmla="*/ 12 w 132"/>
                  <a:gd name="T5" fmla="*/ 44 h 44"/>
                  <a:gd name="T6" fmla="*/ 120 w 132"/>
                  <a:gd name="T7" fmla="*/ 33 h 44"/>
                  <a:gd name="T8" fmla="*/ 132 w 132"/>
                  <a:gd name="T9" fmla="*/ 16 h 44"/>
                  <a:gd name="T10" fmla="*/ 120 w 132"/>
                  <a:gd name="T11" fmla="*/ 0 h 44"/>
                  <a:gd name="T12" fmla="*/ 12 w 132"/>
                  <a:gd name="T13" fmla="*/ 11 h 44"/>
                  <a:gd name="T14" fmla="*/ 0 w 132"/>
                  <a:gd name="T15" fmla="*/ 28 h 44"/>
                  <a:gd name="T16" fmla="*/ 12 w 132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44">
                    <a:moveTo>
                      <a:pt x="12" y="44"/>
                    </a:moveTo>
                    <a:lnTo>
                      <a:pt x="12" y="44"/>
                    </a:lnTo>
                    <a:lnTo>
                      <a:pt x="12" y="44"/>
                    </a:lnTo>
                    <a:lnTo>
                      <a:pt x="120" y="33"/>
                    </a:lnTo>
                    <a:cubicBezTo>
                      <a:pt x="127" y="33"/>
                      <a:pt x="132" y="25"/>
                      <a:pt x="132" y="16"/>
                    </a:cubicBezTo>
                    <a:cubicBezTo>
                      <a:pt x="132" y="7"/>
                      <a:pt x="127" y="0"/>
                      <a:pt x="120" y="0"/>
                    </a:cubicBezTo>
                    <a:lnTo>
                      <a:pt x="12" y="11"/>
                    </a:lnTo>
                    <a:cubicBezTo>
                      <a:pt x="5" y="11"/>
                      <a:pt x="0" y="19"/>
                      <a:pt x="0" y="28"/>
                    </a:cubicBezTo>
                    <a:cubicBezTo>
                      <a:pt x="0" y="37"/>
                      <a:pt x="5" y="44"/>
                      <a:pt x="12" y="44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0" name="Freeform 26"/>
              <p:cNvSpPr>
                <a:spLocks/>
              </p:cNvSpPr>
              <p:nvPr/>
            </p:nvSpPr>
            <p:spPr bwMode="auto">
              <a:xfrm>
                <a:off x="2570163" y="2547938"/>
                <a:ext cx="57150" cy="20638"/>
              </a:xfrm>
              <a:custGeom>
                <a:avLst/>
                <a:gdLst>
                  <a:gd name="T0" fmla="*/ 119 w 132"/>
                  <a:gd name="T1" fmla="*/ 0 h 49"/>
                  <a:gd name="T2" fmla="*/ 119 w 132"/>
                  <a:gd name="T3" fmla="*/ 0 h 49"/>
                  <a:gd name="T4" fmla="*/ 119 w 132"/>
                  <a:gd name="T5" fmla="*/ 0 h 49"/>
                  <a:gd name="T6" fmla="*/ 12 w 132"/>
                  <a:gd name="T7" fmla="*/ 16 h 49"/>
                  <a:gd name="T8" fmla="*/ 0 w 132"/>
                  <a:gd name="T9" fmla="*/ 32 h 49"/>
                  <a:gd name="T10" fmla="*/ 12 w 132"/>
                  <a:gd name="T11" fmla="*/ 49 h 49"/>
                  <a:gd name="T12" fmla="*/ 12 w 132"/>
                  <a:gd name="T13" fmla="*/ 49 h 49"/>
                  <a:gd name="T14" fmla="*/ 120 w 132"/>
                  <a:gd name="T15" fmla="*/ 33 h 49"/>
                  <a:gd name="T16" fmla="*/ 132 w 132"/>
                  <a:gd name="T17" fmla="*/ 17 h 49"/>
                  <a:gd name="T18" fmla="*/ 119 w 132"/>
                  <a:gd name="T1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49">
                    <a:moveTo>
                      <a:pt x="119" y="0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2" y="16"/>
                    </a:lnTo>
                    <a:cubicBezTo>
                      <a:pt x="5" y="16"/>
                      <a:pt x="0" y="23"/>
                      <a:pt x="0" y="32"/>
                    </a:cubicBezTo>
                    <a:cubicBezTo>
                      <a:pt x="0" y="42"/>
                      <a:pt x="5" y="49"/>
                      <a:pt x="12" y="49"/>
                    </a:cubicBezTo>
                    <a:lnTo>
                      <a:pt x="12" y="49"/>
                    </a:lnTo>
                    <a:lnTo>
                      <a:pt x="120" y="33"/>
                    </a:lnTo>
                    <a:cubicBezTo>
                      <a:pt x="127" y="33"/>
                      <a:pt x="132" y="26"/>
                      <a:pt x="132" y="17"/>
                    </a:cubicBezTo>
                    <a:cubicBezTo>
                      <a:pt x="132" y="8"/>
                      <a:pt x="127" y="0"/>
                      <a:pt x="11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1" name="Freeform 27"/>
              <p:cNvSpPr>
                <a:spLocks noEditPoints="1"/>
              </p:cNvSpPr>
              <p:nvPr/>
            </p:nvSpPr>
            <p:spPr bwMode="auto">
              <a:xfrm>
                <a:off x="2662238" y="2209800"/>
                <a:ext cx="38100" cy="52388"/>
              </a:xfrm>
              <a:custGeom>
                <a:avLst/>
                <a:gdLst>
                  <a:gd name="T0" fmla="*/ 20 w 91"/>
                  <a:gd name="T1" fmla="*/ 31 h 120"/>
                  <a:gd name="T2" fmla="*/ 20 w 91"/>
                  <a:gd name="T3" fmla="*/ 31 h 120"/>
                  <a:gd name="T4" fmla="*/ 21 w 91"/>
                  <a:gd name="T5" fmla="*/ 21 h 120"/>
                  <a:gd name="T6" fmla="*/ 68 w 91"/>
                  <a:gd name="T7" fmla="*/ 36 h 120"/>
                  <a:gd name="T8" fmla="*/ 71 w 91"/>
                  <a:gd name="T9" fmla="*/ 47 h 120"/>
                  <a:gd name="T10" fmla="*/ 71 w 91"/>
                  <a:gd name="T11" fmla="*/ 90 h 120"/>
                  <a:gd name="T12" fmla="*/ 69 w 91"/>
                  <a:gd name="T13" fmla="*/ 100 h 120"/>
                  <a:gd name="T14" fmla="*/ 22 w 91"/>
                  <a:gd name="T15" fmla="*/ 96 h 120"/>
                  <a:gd name="T16" fmla="*/ 20 w 91"/>
                  <a:gd name="T17" fmla="*/ 83 h 120"/>
                  <a:gd name="T18" fmla="*/ 20 w 91"/>
                  <a:gd name="T19" fmla="*/ 31 h 120"/>
                  <a:gd name="T20" fmla="*/ 3 w 91"/>
                  <a:gd name="T21" fmla="*/ 103 h 120"/>
                  <a:gd name="T22" fmla="*/ 3 w 91"/>
                  <a:gd name="T23" fmla="*/ 103 h 120"/>
                  <a:gd name="T24" fmla="*/ 19 w 91"/>
                  <a:gd name="T25" fmla="*/ 116 h 120"/>
                  <a:gd name="T26" fmla="*/ 71 w 91"/>
                  <a:gd name="T27" fmla="*/ 120 h 120"/>
                  <a:gd name="T28" fmla="*/ 72 w 91"/>
                  <a:gd name="T29" fmla="*/ 120 h 120"/>
                  <a:gd name="T30" fmla="*/ 91 w 91"/>
                  <a:gd name="T31" fmla="*/ 90 h 120"/>
                  <a:gd name="T32" fmla="*/ 91 w 91"/>
                  <a:gd name="T33" fmla="*/ 47 h 120"/>
                  <a:gd name="T34" fmla="*/ 74 w 91"/>
                  <a:gd name="T35" fmla="*/ 17 h 120"/>
                  <a:gd name="T36" fmla="*/ 23 w 91"/>
                  <a:gd name="T37" fmla="*/ 0 h 120"/>
                  <a:gd name="T38" fmla="*/ 19 w 91"/>
                  <a:gd name="T39" fmla="*/ 0 h 120"/>
                  <a:gd name="T40" fmla="*/ 0 w 91"/>
                  <a:gd name="T41" fmla="*/ 31 h 120"/>
                  <a:gd name="T42" fmla="*/ 0 w 91"/>
                  <a:gd name="T43" fmla="*/ 83 h 120"/>
                  <a:gd name="T44" fmla="*/ 3 w 91"/>
                  <a:gd name="T45" fmla="*/ 10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120">
                    <a:moveTo>
                      <a:pt x="20" y="31"/>
                    </a:moveTo>
                    <a:lnTo>
                      <a:pt x="20" y="31"/>
                    </a:lnTo>
                    <a:cubicBezTo>
                      <a:pt x="20" y="27"/>
                      <a:pt x="20" y="23"/>
                      <a:pt x="21" y="21"/>
                    </a:cubicBezTo>
                    <a:lnTo>
                      <a:pt x="68" y="36"/>
                    </a:lnTo>
                    <a:cubicBezTo>
                      <a:pt x="69" y="37"/>
                      <a:pt x="71" y="41"/>
                      <a:pt x="71" y="47"/>
                    </a:cubicBezTo>
                    <a:lnTo>
                      <a:pt x="71" y="90"/>
                    </a:lnTo>
                    <a:cubicBezTo>
                      <a:pt x="71" y="95"/>
                      <a:pt x="70" y="99"/>
                      <a:pt x="69" y="100"/>
                    </a:cubicBezTo>
                    <a:lnTo>
                      <a:pt x="22" y="96"/>
                    </a:lnTo>
                    <a:cubicBezTo>
                      <a:pt x="21" y="94"/>
                      <a:pt x="20" y="90"/>
                      <a:pt x="20" y="83"/>
                    </a:cubicBezTo>
                    <a:lnTo>
                      <a:pt x="20" y="31"/>
                    </a:lnTo>
                    <a:close/>
                    <a:moveTo>
                      <a:pt x="3" y="103"/>
                    </a:moveTo>
                    <a:lnTo>
                      <a:pt x="3" y="103"/>
                    </a:lnTo>
                    <a:cubicBezTo>
                      <a:pt x="8" y="113"/>
                      <a:pt x="14" y="116"/>
                      <a:pt x="19" y="116"/>
                    </a:cubicBezTo>
                    <a:lnTo>
                      <a:pt x="71" y="120"/>
                    </a:lnTo>
                    <a:lnTo>
                      <a:pt x="72" y="120"/>
                    </a:lnTo>
                    <a:cubicBezTo>
                      <a:pt x="83" y="119"/>
                      <a:pt x="91" y="107"/>
                      <a:pt x="91" y="90"/>
                    </a:cubicBezTo>
                    <a:lnTo>
                      <a:pt x="91" y="47"/>
                    </a:lnTo>
                    <a:cubicBezTo>
                      <a:pt x="91" y="34"/>
                      <a:pt x="85" y="19"/>
                      <a:pt x="74" y="17"/>
                    </a:cubicBezTo>
                    <a:lnTo>
                      <a:pt x="23" y="0"/>
                    </a:lnTo>
                    <a:lnTo>
                      <a:pt x="19" y="0"/>
                    </a:lnTo>
                    <a:cubicBezTo>
                      <a:pt x="7" y="0"/>
                      <a:pt x="0" y="12"/>
                      <a:pt x="0" y="31"/>
                    </a:cubicBezTo>
                    <a:lnTo>
                      <a:pt x="0" y="83"/>
                    </a:lnTo>
                    <a:cubicBezTo>
                      <a:pt x="0" y="91"/>
                      <a:pt x="1" y="98"/>
                      <a:pt x="3" y="10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2" name="Freeform 28"/>
              <p:cNvSpPr>
                <a:spLocks noEditPoints="1"/>
              </p:cNvSpPr>
              <p:nvPr/>
            </p:nvSpPr>
            <p:spPr bwMode="auto">
              <a:xfrm>
                <a:off x="2662238" y="2311400"/>
                <a:ext cx="38100" cy="55563"/>
              </a:xfrm>
              <a:custGeom>
                <a:avLst/>
                <a:gdLst>
                  <a:gd name="T0" fmla="*/ 20 w 91"/>
                  <a:gd name="T1" fmla="*/ 30 h 126"/>
                  <a:gd name="T2" fmla="*/ 20 w 91"/>
                  <a:gd name="T3" fmla="*/ 30 h 126"/>
                  <a:gd name="T4" fmla="*/ 21 w 91"/>
                  <a:gd name="T5" fmla="*/ 20 h 126"/>
                  <a:gd name="T6" fmla="*/ 68 w 91"/>
                  <a:gd name="T7" fmla="*/ 32 h 126"/>
                  <a:gd name="T8" fmla="*/ 71 w 91"/>
                  <a:gd name="T9" fmla="*/ 42 h 126"/>
                  <a:gd name="T10" fmla="*/ 71 w 91"/>
                  <a:gd name="T11" fmla="*/ 97 h 126"/>
                  <a:gd name="T12" fmla="*/ 69 w 91"/>
                  <a:gd name="T13" fmla="*/ 105 h 126"/>
                  <a:gd name="T14" fmla="*/ 22 w 91"/>
                  <a:gd name="T15" fmla="*/ 106 h 126"/>
                  <a:gd name="T16" fmla="*/ 20 w 91"/>
                  <a:gd name="T17" fmla="*/ 95 h 126"/>
                  <a:gd name="T18" fmla="*/ 20 w 91"/>
                  <a:gd name="T19" fmla="*/ 30 h 126"/>
                  <a:gd name="T20" fmla="*/ 19 w 91"/>
                  <a:gd name="T21" fmla="*/ 126 h 126"/>
                  <a:gd name="T22" fmla="*/ 19 w 91"/>
                  <a:gd name="T23" fmla="*/ 126 h 126"/>
                  <a:gd name="T24" fmla="*/ 72 w 91"/>
                  <a:gd name="T25" fmla="*/ 125 h 126"/>
                  <a:gd name="T26" fmla="*/ 91 w 91"/>
                  <a:gd name="T27" fmla="*/ 97 h 126"/>
                  <a:gd name="T28" fmla="*/ 91 w 91"/>
                  <a:gd name="T29" fmla="*/ 42 h 126"/>
                  <a:gd name="T30" fmla="*/ 73 w 91"/>
                  <a:gd name="T31" fmla="*/ 13 h 126"/>
                  <a:gd name="T32" fmla="*/ 21 w 91"/>
                  <a:gd name="T33" fmla="*/ 0 h 126"/>
                  <a:gd name="T34" fmla="*/ 19 w 91"/>
                  <a:gd name="T35" fmla="*/ 0 h 126"/>
                  <a:gd name="T36" fmla="*/ 0 w 91"/>
                  <a:gd name="T37" fmla="*/ 30 h 126"/>
                  <a:gd name="T38" fmla="*/ 0 w 91"/>
                  <a:gd name="T39" fmla="*/ 95 h 126"/>
                  <a:gd name="T40" fmla="*/ 19 w 91"/>
                  <a:gd name="T41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126">
                    <a:moveTo>
                      <a:pt x="20" y="30"/>
                    </a:moveTo>
                    <a:lnTo>
                      <a:pt x="20" y="30"/>
                    </a:lnTo>
                    <a:cubicBezTo>
                      <a:pt x="20" y="25"/>
                      <a:pt x="20" y="22"/>
                      <a:pt x="21" y="20"/>
                    </a:cubicBezTo>
                    <a:lnTo>
                      <a:pt x="68" y="32"/>
                    </a:lnTo>
                    <a:cubicBezTo>
                      <a:pt x="69" y="32"/>
                      <a:pt x="71" y="36"/>
                      <a:pt x="71" y="42"/>
                    </a:cubicBezTo>
                    <a:lnTo>
                      <a:pt x="71" y="97"/>
                    </a:lnTo>
                    <a:cubicBezTo>
                      <a:pt x="71" y="101"/>
                      <a:pt x="70" y="104"/>
                      <a:pt x="69" y="105"/>
                    </a:cubicBezTo>
                    <a:lnTo>
                      <a:pt x="22" y="106"/>
                    </a:lnTo>
                    <a:cubicBezTo>
                      <a:pt x="21" y="104"/>
                      <a:pt x="20" y="100"/>
                      <a:pt x="20" y="95"/>
                    </a:cubicBezTo>
                    <a:lnTo>
                      <a:pt x="20" y="30"/>
                    </a:lnTo>
                    <a:close/>
                    <a:moveTo>
                      <a:pt x="19" y="126"/>
                    </a:moveTo>
                    <a:lnTo>
                      <a:pt x="19" y="126"/>
                    </a:lnTo>
                    <a:lnTo>
                      <a:pt x="72" y="125"/>
                    </a:lnTo>
                    <a:cubicBezTo>
                      <a:pt x="83" y="124"/>
                      <a:pt x="91" y="112"/>
                      <a:pt x="91" y="97"/>
                    </a:cubicBezTo>
                    <a:lnTo>
                      <a:pt x="91" y="42"/>
                    </a:lnTo>
                    <a:cubicBezTo>
                      <a:pt x="91" y="29"/>
                      <a:pt x="85" y="14"/>
                      <a:pt x="73" y="13"/>
                    </a:cubicBezTo>
                    <a:lnTo>
                      <a:pt x="21" y="0"/>
                    </a:lnTo>
                    <a:lnTo>
                      <a:pt x="19" y="0"/>
                    </a:lnTo>
                    <a:cubicBezTo>
                      <a:pt x="7" y="0"/>
                      <a:pt x="0" y="12"/>
                      <a:pt x="0" y="30"/>
                    </a:cubicBezTo>
                    <a:lnTo>
                      <a:pt x="0" y="95"/>
                    </a:lnTo>
                    <a:cubicBezTo>
                      <a:pt x="0" y="113"/>
                      <a:pt x="8" y="126"/>
                      <a:pt x="19" y="12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3" name="Freeform 29"/>
              <p:cNvSpPr>
                <a:spLocks noEditPoints="1"/>
              </p:cNvSpPr>
              <p:nvPr/>
            </p:nvSpPr>
            <p:spPr bwMode="auto">
              <a:xfrm>
                <a:off x="2659063" y="2413000"/>
                <a:ext cx="41275" cy="53975"/>
              </a:xfrm>
              <a:custGeom>
                <a:avLst/>
                <a:gdLst>
                  <a:gd name="T0" fmla="*/ 20 w 94"/>
                  <a:gd name="T1" fmla="*/ 30 h 123"/>
                  <a:gd name="T2" fmla="*/ 20 w 94"/>
                  <a:gd name="T3" fmla="*/ 30 h 123"/>
                  <a:gd name="T4" fmla="*/ 21 w 94"/>
                  <a:gd name="T5" fmla="*/ 20 h 123"/>
                  <a:gd name="T6" fmla="*/ 72 w 94"/>
                  <a:gd name="T7" fmla="*/ 22 h 123"/>
                  <a:gd name="T8" fmla="*/ 74 w 94"/>
                  <a:gd name="T9" fmla="*/ 31 h 123"/>
                  <a:gd name="T10" fmla="*/ 74 w 94"/>
                  <a:gd name="T11" fmla="*/ 89 h 123"/>
                  <a:gd name="T12" fmla="*/ 72 w 94"/>
                  <a:gd name="T13" fmla="*/ 97 h 123"/>
                  <a:gd name="T14" fmla="*/ 21 w 94"/>
                  <a:gd name="T15" fmla="*/ 103 h 123"/>
                  <a:gd name="T16" fmla="*/ 20 w 94"/>
                  <a:gd name="T17" fmla="*/ 93 h 123"/>
                  <a:gd name="T18" fmla="*/ 20 w 94"/>
                  <a:gd name="T19" fmla="*/ 30 h 123"/>
                  <a:gd name="T20" fmla="*/ 18 w 94"/>
                  <a:gd name="T21" fmla="*/ 123 h 123"/>
                  <a:gd name="T22" fmla="*/ 18 w 94"/>
                  <a:gd name="T23" fmla="*/ 123 h 123"/>
                  <a:gd name="T24" fmla="*/ 77 w 94"/>
                  <a:gd name="T25" fmla="*/ 117 h 123"/>
                  <a:gd name="T26" fmla="*/ 94 w 94"/>
                  <a:gd name="T27" fmla="*/ 89 h 123"/>
                  <a:gd name="T28" fmla="*/ 94 w 94"/>
                  <a:gd name="T29" fmla="*/ 31 h 123"/>
                  <a:gd name="T30" fmla="*/ 78 w 94"/>
                  <a:gd name="T31" fmla="*/ 2 h 123"/>
                  <a:gd name="T32" fmla="*/ 19 w 94"/>
                  <a:gd name="T33" fmla="*/ 0 h 123"/>
                  <a:gd name="T34" fmla="*/ 17 w 94"/>
                  <a:gd name="T35" fmla="*/ 0 h 123"/>
                  <a:gd name="T36" fmla="*/ 0 w 94"/>
                  <a:gd name="T37" fmla="*/ 30 h 123"/>
                  <a:gd name="T38" fmla="*/ 0 w 94"/>
                  <a:gd name="T39" fmla="*/ 93 h 123"/>
                  <a:gd name="T40" fmla="*/ 18 w 94"/>
                  <a:gd name="T41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4" h="123">
                    <a:moveTo>
                      <a:pt x="20" y="30"/>
                    </a:moveTo>
                    <a:lnTo>
                      <a:pt x="20" y="30"/>
                    </a:lnTo>
                    <a:cubicBezTo>
                      <a:pt x="20" y="26"/>
                      <a:pt x="20" y="22"/>
                      <a:pt x="21" y="20"/>
                    </a:cubicBezTo>
                    <a:lnTo>
                      <a:pt x="72" y="22"/>
                    </a:lnTo>
                    <a:cubicBezTo>
                      <a:pt x="73" y="24"/>
                      <a:pt x="74" y="27"/>
                      <a:pt x="74" y="31"/>
                    </a:cubicBezTo>
                    <a:lnTo>
                      <a:pt x="74" y="89"/>
                    </a:lnTo>
                    <a:cubicBezTo>
                      <a:pt x="74" y="93"/>
                      <a:pt x="73" y="96"/>
                      <a:pt x="72" y="97"/>
                    </a:cubicBezTo>
                    <a:lnTo>
                      <a:pt x="21" y="103"/>
                    </a:lnTo>
                    <a:cubicBezTo>
                      <a:pt x="20" y="101"/>
                      <a:pt x="20" y="97"/>
                      <a:pt x="20" y="93"/>
                    </a:cubicBezTo>
                    <a:lnTo>
                      <a:pt x="20" y="30"/>
                    </a:lnTo>
                    <a:close/>
                    <a:moveTo>
                      <a:pt x="18" y="123"/>
                    </a:moveTo>
                    <a:lnTo>
                      <a:pt x="18" y="123"/>
                    </a:lnTo>
                    <a:lnTo>
                      <a:pt x="77" y="117"/>
                    </a:lnTo>
                    <a:cubicBezTo>
                      <a:pt x="87" y="116"/>
                      <a:pt x="94" y="105"/>
                      <a:pt x="94" y="89"/>
                    </a:cubicBezTo>
                    <a:lnTo>
                      <a:pt x="94" y="31"/>
                    </a:lnTo>
                    <a:cubicBezTo>
                      <a:pt x="94" y="19"/>
                      <a:pt x="89" y="5"/>
                      <a:pt x="78" y="2"/>
                    </a:cubicBezTo>
                    <a:lnTo>
                      <a:pt x="19" y="0"/>
                    </a:lnTo>
                    <a:lnTo>
                      <a:pt x="17" y="0"/>
                    </a:lnTo>
                    <a:cubicBezTo>
                      <a:pt x="7" y="0"/>
                      <a:pt x="0" y="12"/>
                      <a:pt x="0" y="30"/>
                    </a:cubicBezTo>
                    <a:lnTo>
                      <a:pt x="0" y="93"/>
                    </a:lnTo>
                    <a:cubicBezTo>
                      <a:pt x="0" y="111"/>
                      <a:pt x="7" y="123"/>
                      <a:pt x="18" y="12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4" name="Freeform 30"/>
              <p:cNvSpPr>
                <a:spLocks/>
              </p:cNvSpPr>
              <p:nvPr/>
            </p:nvSpPr>
            <p:spPr bwMode="auto">
              <a:xfrm>
                <a:off x="2662238" y="2511425"/>
                <a:ext cx="36513" cy="15875"/>
              </a:xfrm>
              <a:custGeom>
                <a:avLst/>
                <a:gdLst>
                  <a:gd name="T0" fmla="*/ 7 w 87"/>
                  <a:gd name="T1" fmla="*/ 37 h 37"/>
                  <a:gd name="T2" fmla="*/ 7 w 87"/>
                  <a:gd name="T3" fmla="*/ 37 h 37"/>
                  <a:gd name="T4" fmla="*/ 7 w 87"/>
                  <a:gd name="T5" fmla="*/ 37 h 37"/>
                  <a:gd name="T6" fmla="*/ 80 w 87"/>
                  <a:gd name="T7" fmla="*/ 30 h 37"/>
                  <a:gd name="T8" fmla="*/ 87 w 87"/>
                  <a:gd name="T9" fmla="*/ 15 h 37"/>
                  <a:gd name="T10" fmla="*/ 79 w 87"/>
                  <a:gd name="T11" fmla="*/ 0 h 37"/>
                  <a:gd name="T12" fmla="*/ 7 w 87"/>
                  <a:gd name="T13" fmla="*/ 7 h 37"/>
                  <a:gd name="T14" fmla="*/ 0 w 87"/>
                  <a:gd name="T15" fmla="*/ 22 h 37"/>
                  <a:gd name="T16" fmla="*/ 7 w 87"/>
                  <a:gd name="T17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37">
                    <a:moveTo>
                      <a:pt x="7" y="37"/>
                    </a:moveTo>
                    <a:lnTo>
                      <a:pt x="7" y="37"/>
                    </a:lnTo>
                    <a:lnTo>
                      <a:pt x="7" y="37"/>
                    </a:lnTo>
                    <a:lnTo>
                      <a:pt x="80" y="30"/>
                    </a:lnTo>
                    <a:cubicBezTo>
                      <a:pt x="84" y="30"/>
                      <a:pt x="87" y="23"/>
                      <a:pt x="87" y="15"/>
                    </a:cubicBezTo>
                    <a:cubicBezTo>
                      <a:pt x="87" y="6"/>
                      <a:pt x="84" y="0"/>
                      <a:pt x="79" y="0"/>
                    </a:cubicBezTo>
                    <a:lnTo>
                      <a:pt x="7" y="7"/>
                    </a:lnTo>
                    <a:cubicBezTo>
                      <a:pt x="3" y="7"/>
                      <a:pt x="0" y="14"/>
                      <a:pt x="0" y="22"/>
                    </a:cubicBezTo>
                    <a:cubicBezTo>
                      <a:pt x="0" y="31"/>
                      <a:pt x="3" y="37"/>
                      <a:pt x="7" y="3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5" name="Freeform 31"/>
              <p:cNvSpPr>
                <a:spLocks/>
              </p:cNvSpPr>
              <p:nvPr/>
            </p:nvSpPr>
            <p:spPr bwMode="auto">
              <a:xfrm>
                <a:off x="2662238" y="2535238"/>
                <a:ext cx="36513" cy="19050"/>
              </a:xfrm>
              <a:custGeom>
                <a:avLst/>
                <a:gdLst>
                  <a:gd name="T0" fmla="*/ 79 w 87"/>
                  <a:gd name="T1" fmla="*/ 0 h 41"/>
                  <a:gd name="T2" fmla="*/ 79 w 87"/>
                  <a:gd name="T3" fmla="*/ 0 h 41"/>
                  <a:gd name="T4" fmla="*/ 7 w 87"/>
                  <a:gd name="T5" fmla="*/ 11 h 41"/>
                  <a:gd name="T6" fmla="*/ 0 w 87"/>
                  <a:gd name="T7" fmla="*/ 26 h 41"/>
                  <a:gd name="T8" fmla="*/ 7 w 87"/>
                  <a:gd name="T9" fmla="*/ 41 h 41"/>
                  <a:gd name="T10" fmla="*/ 8 w 87"/>
                  <a:gd name="T11" fmla="*/ 41 h 41"/>
                  <a:gd name="T12" fmla="*/ 80 w 87"/>
                  <a:gd name="T13" fmla="*/ 30 h 41"/>
                  <a:gd name="T14" fmla="*/ 87 w 87"/>
                  <a:gd name="T15" fmla="*/ 15 h 41"/>
                  <a:gd name="T16" fmla="*/ 79 w 87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41">
                    <a:moveTo>
                      <a:pt x="79" y="0"/>
                    </a:moveTo>
                    <a:lnTo>
                      <a:pt x="79" y="0"/>
                    </a:lnTo>
                    <a:lnTo>
                      <a:pt x="7" y="11"/>
                    </a:lnTo>
                    <a:cubicBezTo>
                      <a:pt x="3" y="11"/>
                      <a:pt x="0" y="18"/>
                      <a:pt x="0" y="26"/>
                    </a:cubicBezTo>
                    <a:cubicBezTo>
                      <a:pt x="0" y="34"/>
                      <a:pt x="3" y="41"/>
                      <a:pt x="7" y="41"/>
                    </a:cubicBezTo>
                    <a:lnTo>
                      <a:pt x="8" y="41"/>
                    </a:lnTo>
                    <a:lnTo>
                      <a:pt x="80" y="30"/>
                    </a:lnTo>
                    <a:cubicBezTo>
                      <a:pt x="84" y="30"/>
                      <a:pt x="87" y="23"/>
                      <a:pt x="87" y="15"/>
                    </a:cubicBezTo>
                    <a:cubicBezTo>
                      <a:pt x="87" y="7"/>
                      <a:pt x="84" y="0"/>
                      <a:pt x="79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6" name="Freeform 32"/>
              <p:cNvSpPr>
                <a:spLocks/>
              </p:cNvSpPr>
              <p:nvPr/>
            </p:nvSpPr>
            <p:spPr bwMode="auto">
              <a:xfrm>
                <a:off x="2730500" y="2511425"/>
                <a:ext cx="25400" cy="11113"/>
              </a:xfrm>
              <a:custGeom>
                <a:avLst/>
                <a:gdLst>
                  <a:gd name="T0" fmla="*/ 6 w 60"/>
                  <a:gd name="T1" fmla="*/ 25 h 25"/>
                  <a:gd name="T2" fmla="*/ 6 w 60"/>
                  <a:gd name="T3" fmla="*/ 25 h 25"/>
                  <a:gd name="T4" fmla="*/ 6 w 60"/>
                  <a:gd name="T5" fmla="*/ 25 h 25"/>
                  <a:gd name="T6" fmla="*/ 55 w 60"/>
                  <a:gd name="T7" fmla="*/ 20 h 25"/>
                  <a:gd name="T8" fmla="*/ 60 w 60"/>
                  <a:gd name="T9" fmla="*/ 10 h 25"/>
                  <a:gd name="T10" fmla="*/ 55 w 60"/>
                  <a:gd name="T11" fmla="*/ 0 h 25"/>
                  <a:gd name="T12" fmla="*/ 6 w 60"/>
                  <a:gd name="T13" fmla="*/ 5 h 25"/>
                  <a:gd name="T14" fmla="*/ 0 w 60"/>
                  <a:gd name="T15" fmla="*/ 15 h 25"/>
                  <a:gd name="T16" fmla="*/ 6 w 60"/>
                  <a:gd name="T1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25">
                    <a:moveTo>
                      <a:pt x="6" y="25"/>
                    </a:moveTo>
                    <a:lnTo>
                      <a:pt x="6" y="25"/>
                    </a:lnTo>
                    <a:lnTo>
                      <a:pt x="6" y="25"/>
                    </a:lnTo>
                    <a:lnTo>
                      <a:pt x="55" y="20"/>
                    </a:lnTo>
                    <a:cubicBezTo>
                      <a:pt x="58" y="20"/>
                      <a:pt x="60" y="16"/>
                      <a:pt x="60" y="10"/>
                    </a:cubicBezTo>
                    <a:cubicBezTo>
                      <a:pt x="60" y="4"/>
                      <a:pt x="58" y="0"/>
                      <a:pt x="55" y="0"/>
                    </a:cubicBezTo>
                    <a:lnTo>
                      <a:pt x="6" y="5"/>
                    </a:lnTo>
                    <a:cubicBezTo>
                      <a:pt x="3" y="5"/>
                      <a:pt x="0" y="9"/>
                      <a:pt x="0" y="15"/>
                    </a:cubicBezTo>
                    <a:cubicBezTo>
                      <a:pt x="0" y="21"/>
                      <a:pt x="3" y="25"/>
                      <a:pt x="6" y="25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7" name="Freeform 33"/>
              <p:cNvSpPr>
                <a:spLocks/>
              </p:cNvSpPr>
              <p:nvPr/>
            </p:nvSpPr>
            <p:spPr bwMode="auto">
              <a:xfrm>
                <a:off x="2730500" y="2527300"/>
                <a:ext cx="25400" cy="12700"/>
              </a:xfrm>
              <a:custGeom>
                <a:avLst/>
                <a:gdLst>
                  <a:gd name="T0" fmla="*/ 55 w 60"/>
                  <a:gd name="T1" fmla="*/ 0 h 28"/>
                  <a:gd name="T2" fmla="*/ 55 w 60"/>
                  <a:gd name="T3" fmla="*/ 0 h 28"/>
                  <a:gd name="T4" fmla="*/ 55 w 60"/>
                  <a:gd name="T5" fmla="*/ 0 h 28"/>
                  <a:gd name="T6" fmla="*/ 6 w 60"/>
                  <a:gd name="T7" fmla="*/ 8 h 28"/>
                  <a:gd name="T8" fmla="*/ 0 w 60"/>
                  <a:gd name="T9" fmla="*/ 18 h 28"/>
                  <a:gd name="T10" fmla="*/ 6 w 60"/>
                  <a:gd name="T11" fmla="*/ 28 h 28"/>
                  <a:gd name="T12" fmla="*/ 6 w 60"/>
                  <a:gd name="T13" fmla="*/ 28 h 28"/>
                  <a:gd name="T14" fmla="*/ 55 w 60"/>
                  <a:gd name="T15" fmla="*/ 21 h 28"/>
                  <a:gd name="T16" fmla="*/ 60 w 60"/>
                  <a:gd name="T17" fmla="*/ 11 h 28"/>
                  <a:gd name="T18" fmla="*/ 55 w 60"/>
                  <a:gd name="T1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28">
                    <a:moveTo>
                      <a:pt x="55" y="0"/>
                    </a:moveTo>
                    <a:lnTo>
                      <a:pt x="55" y="0"/>
                    </a:lnTo>
                    <a:lnTo>
                      <a:pt x="55" y="0"/>
                    </a:lnTo>
                    <a:lnTo>
                      <a:pt x="6" y="8"/>
                    </a:lnTo>
                    <a:cubicBezTo>
                      <a:pt x="3" y="8"/>
                      <a:pt x="0" y="12"/>
                      <a:pt x="0" y="18"/>
                    </a:cubicBezTo>
                    <a:cubicBezTo>
                      <a:pt x="0" y="24"/>
                      <a:pt x="3" y="28"/>
                      <a:pt x="6" y="28"/>
                    </a:cubicBezTo>
                    <a:lnTo>
                      <a:pt x="6" y="28"/>
                    </a:lnTo>
                    <a:lnTo>
                      <a:pt x="55" y="21"/>
                    </a:lnTo>
                    <a:cubicBezTo>
                      <a:pt x="58" y="21"/>
                      <a:pt x="60" y="16"/>
                      <a:pt x="60" y="11"/>
                    </a:cubicBezTo>
                    <a:cubicBezTo>
                      <a:pt x="60" y="5"/>
                      <a:pt x="58" y="0"/>
                      <a:pt x="55" y="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8" name="Freeform 34"/>
              <p:cNvSpPr>
                <a:spLocks noEditPoints="1"/>
              </p:cNvSpPr>
              <p:nvPr/>
            </p:nvSpPr>
            <p:spPr bwMode="auto">
              <a:xfrm>
                <a:off x="2730500" y="2232025"/>
                <a:ext cx="28575" cy="36513"/>
              </a:xfrm>
              <a:custGeom>
                <a:avLst/>
                <a:gdLst>
                  <a:gd name="T0" fmla="*/ 14 w 63"/>
                  <a:gd name="T1" fmla="*/ 21 h 83"/>
                  <a:gd name="T2" fmla="*/ 14 w 63"/>
                  <a:gd name="T3" fmla="*/ 21 h 83"/>
                  <a:gd name="T4" fmla="*/ 15 w 63"/>
                  <a:gd name="T5" fmla="*/ 14 h 83"/>
                  <a:gd name="T6" fmla="*/ 48 w 63"/>
                  <a:gd name="T7" fmla="*/ 24 h 83"/>
                  <a:gd name="T8" fmla="*/ 50 w 63"/>
                  <a:gd name="T9" fmla="*/ 32 h 83"/>
                  <a:gd name="T10" fmla="*/ 50 w 63"/>
                  <a:gd name="T11" fmla="*/ 62 h 83"/>
                  <a:gd name="T12" fmla="*/ 48 w 63"/>
                  <a:gd name="T13" fmla="*/ 69 h 83"/>
                  <a:gd name="T14" fmla="*/ 16 w 63"/>
                  <a:gd name="T15" fmla="*/ 66 h 83"/>
                  <a:gd name="T16" fmla="*/ 14 w 63"/>
                  <a:gd name="T17" fmla="*/ 57 h 83"/>
                  <a:gd name="T18" fmla="*/ 14 w 63"/>
                  <a:gd name="T19" fmla="*/ 21 h 83"/>
                  <a:gd name="T20" fmla="*/ 3 w 63"/>
                  <a:gd name="T21" fmla="*/ 71 h 83"/>
                  <a:gd name="T22" fmla="*/ 3 w 63"/>
                  <a:gd name="T23" fmla="*/ 71 h 83"/>
                  <a:gd name="T24" fmla="*/ 14 w 63"/>
                  <a:gd name="T25" fmla="*/ 79 h 83"/>
                  <a:gd name="T26" fmla="*/ 50 w 63"/>
                  <a:gd name="T27" fmla="*/ 83 h 83"/>
                  <a:gd name="T28" fmla="*/ 50 w 63"/>
                  <a:gd name="T29" fmla="*/ 83 h 83"/>
                  <a:gd name="T30" fmla="*/ 63 w 63"/>
                  <a:gd name="T31" fmla="*/ 62 h 83"/>
                  <a:gd name="T32" fmla="*/ 63 w 63"/>
                  <a:gd name="T33" fmla="*/ 32 h 83"/>
                  <a:gd name="T34" fmla="*/ 52 w 63"/>
                  <a:gd name="T35" fmla="*/ 12 h 83"/>
                  <a:gd name="T36" fmla="*/ 15 w 63"/>
                  <a:gd name="T37" fmla="*/ 0 h 83"/>
                  <a:gd name="T38" fmla="*/ 14 w 63"/>
                  <a:gd name="T39" fmla="*/ 0 h 83"/>
                  <a:gd name="T40" fmla="*/ 0 w 63"/>
                  <a:gd name="T41" fmla="*/ 21 h 83"/>
                  <a:gd name="T42" fmla="*/ 0 w 63"/>
                  <a:gd name="T43" fmla="*/ 57 h 83"/>
                  <a:gd name="T44" fmla="*/ 3 w 63"/>
                  <a:gd name="T45" fmla="*/ 7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3" h="83">
                    <a:moveTo>
                      <a:pt x="14" y="21"/>
                    </a:moveTo>
                    <a:lnTo>
                      <a:pt x="14" y="21"/>
                    </a:lnTo>
                    <a:cubicBezTo>
                      <a:pt x="14" y="18"/>
                      <a:pt x="14" y="15"/>
                      <a:pt x="15" y="14"/>
                    </a:cubicBezTo>
                    <a:lnTo>
                      <a:pt x="48" y="24"/>
                    </a:lnTo>
                    <a:cubicBezTo>
                      <a:pt x="48" y="25"/>
                      <a:pt x="50" y="28"/>
                      <a:pt x="50" y="32"/>
                    </a:cubicBezTo>
                    <a:lnTo>
                      <a:pt x="50" y="62"/>
                    </a:lnTo>
                    <a:cubicBezTo>
                      <a:pt x="50" y="66"/>
                      <a:pt x="49" y="68"/>
                      <a:pt x="48" y="69"/>
                    </a:cubicBezTo>
                    <a:lnTo>
                      <a:pt x="16" y="66"/>
                    </a:lnTo>
                    <a:cubicBezTo>
                      <a:pt x="15" y="65"/>
                      <a:pt x="14" y="62"/>
                      <a:pt x="14" y="57"/>
                    </a:cubicBezTo>
                    <a:lnTo>
                      <a:pt x="14" y="21"/>
                    </a:lnTo>
                    <a:close/>
                    <a:moveTo>
                      <a:pt x="3" y="71"/>
                    </a:moveTo>
                    <a:lnTo>
                      <a:pt x="3" y="71"/>
                    </a:lnTo>
                    <a:cubicBezTo>
                      <a:pt x="6" y="79"/>
                      <a:pt x="12" y="80"/>
                      <a:pt x="14" y="79"/>
                    </a:cubicBezTo>
                    <a:lnTo>
                      <a:pt x="50" y="83"/>
                    </a:lnTo>
                    <a:lnTo>
                      <a:pt x="50" y="83"/>
                    </a:lnTo>
                    <a:cubicBezTo>
                      <a:pt x="58" y="82"/>
                      <a:pt x="63" y="73"/>
                      <a:pt x="63" y="62"/>
                    </a:cubicBezTo>
                    <a:lnTo>
                      <a:pt x="63" y="32"/>
                    </a:lnTo>
                    <a:cubicBezTo>
                      <a:pt x="63" y="23"/>
                      <a:pt x="59" y="13"/>
                      <a:pt x="52" y="12"/>
                    </a:cubicBezTo>
                    <a:lnTo>
                      <a:pt x="15" y="0"/>
                    </a:lnTo>
                    <a:lnTo>
                      <a:pt x="14" y="0"/>
                    </a:lnTo>
                    <a:cubicBezTo>
                      <a:pt x="6" y="0"/>
                      <a:pt x="0" y="8"/>
                      <a:pt x="0" y="21"/>
                    </a:cubicBezTo>
                    <a:lnTo>
                      <a:pt x="0" y="57"/>
                    </a:lnTo>
                    <a:cubicBezTo>
                      <a:pt x="0" y="62"/>
                      <a:pt x="1" y="67"/>
                      <a:pt x="3" y="7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89" name="Freeform 35"/>
              <p:cNvSpPr>
                <a:spLocks noEditPoints="1"/>
              </p:cNvSpPr>
              <p:nvPr/>
            </p:nvSpPr>
            <p:spPr bwMode="auto">
              <a:xfrm>
                <a:off x="2732088" y="2328863"/>
                <a:ext cx="25400" cy="36513"/>
              </a:xfrm>
              <a:custGeom>
                <a:avLst/>
                <a:gdLst>
                  <a:gd name="T0" fmla="*/ 14 w 59"/>
                  <a:gd name="T1" fmla="*/ 20 h 81"/>
                  <a:gd name="T2" fmla="*/ 14 w 59"/>
                  <a:gd name="T3" fmla="*/ 20 h 81"/>
                  <a:gd name="T4" fmla="*/ 15 w 59"/>
                  <a:gd name="T5" fmla="*/ 14 h 81"/>
                  <a:gd name="T6" fmla="*/ 44 w 59"/>
                  <a:gd name="T7" fmla="*/ 21 h 81"/>
                  <a:gd name="T8" fmla="*/ 46 w 59"/>
                  <a:gd name="T9" fmla="*/ 27 h 81"/>
                  <a:gd name="T10" fmla="*/ 46 w 59"/>
                  <a:gd name="T11" fmla="*/ 62 h 81"/>
                  <a:gd name="T12" fmla="*/ 45 w 59"/>
                  <a:gd name="T13" fmla="*/ 67 h 81"/>
                  <a:gd name="T14" fmla="*/ 15 w 59"/>
                  <a:gd name="T15" fmla="*/ 68 h 81"/>
                  <a:gd name="T16" fmla="*/ 14 w 59"/>
                  <a:gd name="T17" fmla="*/ 61 h 81"/>
                  <a:gd name="T18" fmla="*/ 14 w 59"/>
                  <a:gd name="T19" fmla="*/ 20 h 81"/>
                  <a:gd name="T20" fmla="*/ 13 w 59"/>
                  <a:gd name="T21" fmla="*/ 81 h 81"/>
                  <a:gd name="T22" fmla="*/ 13 w 59"/>
                  <a:gd name="T23" fmla="*/ 81 h 81"/>
                  <a:gd name="T24" fmla="*/ 47 w 59"/>
                  <a:gd name="T25" fmla="*/ 81 h 81"/>
                  <a:gd name="T26" fmla="*/ 59 w 59"/>
                  <a:gd name="T27" fmla="*/ 62 h 81"/>
                  <a:gd name="T28" fmla="*/ 59 w 59"/>
                  <a:gd name="T29" fmla="*/ 27 h 81"/>
                  <a:gd name="T30" fmla="*/ 48 w 59"/>
                  <a:gd name="T31" fmla="*/ 8 h 81"/>
                  <a:gd name="T32" fmla="*/ 15 w 59"/>
                  <a:gd name="T33" fmla="*/ 0 h 81"/>
                  <a:gd name="T34" fmla="*/ 13 w 59"/>
                  <a:gd name="T35" fmla="*/ 0 h 81"/>
                  <a:gd name="T36" fmla="*/ 0 w 59"/>
                  <a:gd name="T37" fmla="*/ 20 h 81"/>
                  <a:gd name="T38" fmla="*/ 0 w 59"/>
                  <a:gd name="T39" fmla="*/ 61 h 81"/>
                  <a:gd name="T40" fmla="*/ 13 w 59"/>
                  <a:gd name="T4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81">
                    <a:moveTo>
                      <a:pt x="14" y="20"/>
                    </a:moveTo>
                    <a:lnTo>
                      <a:pt x="14" y="20"/>
                    </a:lnTo>
                    <a:cubicBezTo>
                      <a:pt x="14" y="17"/>
                      <a:pt x="14" y="15"/>
                      <a:pt x="15" y="14"/>
                    </a:cubicBezTo>
                    <a:lnTo>
                      <a:pt x="44" y="21"/>
                    </a:lnTo>
                    <a:cubicBezTo>
                      <a:pt x="45" y="21"/>
                      <a:pt x="46" y="24"/>
                      <a:pt x="46" y="27"/>
                    </a:cubicBezTo>
                    <a:lnTo>
                      <a:pt x="46" y="62"/>
                    </a:lnTo>
                    <a:cubicBezTo>
                      <a:pt x="46" y="65"/>
                      <a:pt x="45" y="67"/>
                      <a:pt x="45" y="67"/>
                    </a:cubicBezTo>
                    <a:lnTo>
                      <a:pt x="15" y="68"/>
                    </a:lnTo>
                    <a:cubicBezTo>
                      <a:pt x="14" y="67"/>
                      <a:pt x="14" y="64"/>
                      <a:pt x="14" y="61"/>
                    </a:cubicBezTo>
                    <a:lnTo>
                      <a:pt x="14" y="20"/>
                    </a:lnTo>
                    <a:close/>
                    <a:moveTo>
                      <a:pt x="13" y="81"/>
                    </a:moveTo>
                    <a:lnTo>
                      <a:pt x="13" y="81"/>
                    </a:lnTo>
                    <a:lnTo>
                      <a:pt x="47" y="81"/>
                    </a:lnTo>
                    <a:cubicBezTo>
                      <a:pt x="54" y="80"/>
                      <a:pt x="59" y="72"/>
                      <a:pt x="59" y="62"/>
                    </a:cubicBezTo>
                    <a:lnTo>
                      <a:pt x="59" y="27"/>
                    </a:lnTo>
                    <a:cubicBezTo>
                      <a:pt x="59" y="17"/>
                      <a:pt x="54" y="9"/>
                      <a:pt x="48" y="8"/>
                    </a:cubicBezTo>
                    <a:lnTo>
                      <a:pt x="15" y="0"/>
                    </a:lnTo>
                    <a:lnTo>
                      <a:pt x="13" y="0"/>
                    </a:lnTo>
                    <a:cubicBezTo>
                      <a:pt x="6" y="0"/>
                      <a:pt x="0" y="8"/>
                      <a:pt x="0" y="20"/>
                    </a:cubicBezTo>
                    <a:lnTo>
                      <a:pt x="0" y="61"/>
                    </a:lnTo>
                    <a:cubicBezTo>
                      <a:pt x="0" y="73"/>
                      <a:pt x="6" y="81"/>
                      <a:pt x="13" y="81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90" name="Freeform 36"/>
              <p:cNvSpPr>
                <a:spLocks noEditPoints="1"/>
              </p:cNvSpPr>
              <p:nvPr/>
            </p:nvSpPr>
            <p:spPr bwMode="auto">
              <a:xfrm>
                <a:off x="2730500" y="2419350"/>
                <a:ext cx="26988" cy="34925"/>
              </a:xfrm>
              <a:custGeom>
                <a:avLst/>
                <a:gdLst>
                  <a:gd name="T0" fmla="*/ 13 w 61"/>
                  <a:gd name="T1" fmla="*/ 19 h 80"/>
                  <a:gd name="T2" fmla="*/ 13 w 61"/>
                  <a:gd name="T3" fmla="*/ 19 h 80"/>
                  <a:gd name="T4" fmla="*/ 14 w 61"/>
                  <a:gd name="T5" fmla="*/ 13 h 80"/>
                  <a:gd name="T6" fmla="*/ 47 w 61"/>
                  <a:gd name="T7" fmla="*/ 14 h 80"/>
                  <a:gd name="T8" fmla="*/ 48 w 61"/>
                  <a:gd name="T9" fmla="*/ 20 h 80"/>
                  <a:gd name="T10" fmla="*/ 48 w 61"/>
                  <a:gd name="T11" fmla="*/ 58 h 80"/>
                  <a:gd name="T12" fmla="*/ 47 w 61"/>
                  <a:gd name="T13" fmla="*/ 63 h 80"/>
                  <a:gd name="T14" fmla="*/ 14 w 61"/>
                  <a:gd name="T15" fmla="*/ 66 h 80"/>
                  <a:gd name="T16" fmla="*/ 13 w 61"/>
                  <a:gd name="T17" fmla="*/ 60 h 80"/>
                  <a:gd name="T18" fmla="*/ 13 w 61"/>
                  <a:gd name="T19" fmla="*/ 19 h 80"/>
                  <a:gd name="T20" fmla="*/ 12 w 61"/>
                  <a:gd name="T21" fmla="*/ 80 h 80"/>
                  <a:gd name="T22" fmla="*/ 12 w 61"/>
                  <a:gd name="T23" fmla="*/ 80 h 80"/>
                  <a:gd name="T24" fmla="*/ 50 w 61"/>
                  <a:gd name="T25" fmla="*/ 76 h 80"/>
                  <a:gd name="T26" fmla="*/ 61 w 61"/>
                  <a:gd name="T27" fmla="*/ 58 h 80"/>
                  <a:gd name="T28" fmla="*/ 61 w 61"/>
                  <a:gd name="T29" fmla="*/ 20 h 80"/>
                  <a:gd name="T30" fmla="*/ 49 w 61"/>
                  <a:gd name="T31" fmla="*/ 1 h 80"/>
                  <a:gd name="T32" fmla="*/ 13 w 61"/>
                  <a:gd name="T33" fmla="*/ 0 h 80"/>
                  <a:gd name="T34" fmla="*/ 11 w 61"/>
                  <a:gd name="T35" fmla="*/ 0 h 80"/>
                  <a:gd name="T36" fmla="*/ 0 w 61"/>
                  <a:gd name="T37" fmla="*/ 19 h 80"/>
                  <a:gd name="T38" fmla="*/ 0 w 61"/>
                  <a:gd name="T39" fmla="*/ 60 h 80"/>
                  <a:gd name="T40" fmla="*/ 12 w 61"/>
                  <a:gd name="T4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80">
                    <a:moveTo>
                      <a:pt x="13" y="19"/>
                    </a:moveTo>
                    <a:lnTo>
                      <a:pt x="13" y="19"/>
                    </a:lnTo>
                    <a:cubicBezTo>
                      <a:pt x="13" y="17"/>
                      <a:pt x="13" y="15"/>
                      <a:pt x="14" y="13"/>
                    </a:cubicBezTo>
                    <a:lnTo>
                      <a:pt x="47" y="14"/>
                    </a:lnTo>
                    <a:cubicBezTo>
                      <a:pt x="47" y="15"/>
                      <a:pt x="48" y="17"/>
                      <a:pt x="48" y="20"/>
                    </a:cubicBezTo>
                    <a:lnTo>
                      <a:pt x="48" y="58"/>
                    </a:lnTo>
                    <a:cubicBezTo>
                      <a:pt x="48" y="60"/>
                      <a:pt x="47" y="62"/>
                      <a:pt x="47" y="63"/>
                    </a:cubicBezTo>
                    <a:lnTo>
                      <a:pt x="14" y="66"/>
                    </a:lnTo>
                    <a:cubicBezTo>
                      <a:pt x="14" y="65"/>
                      <a:pt x="13" y="63"/>
                      <a:pt x="13" y="60"/>
                    </a:cubicBezTo>
                    <a:lnTo>
                      <a:pt x="13" y="19"/>
                    </a:lnTo>
                    <a:close/>
                    <a:moveTo>
                      <a:pt x="12" y="80"/>
                    </a:moveTo>
                    <a:lnTo>
                      <a:pt x="12" y="80"/>
                    </a:lnTo>
                    <a:lnTo>
                      <a:pt x="50" y="76"/>
                    </a:lnTo>
                    <a:cubicBezTo>
                      <a:pt x="56" y="75"/>
                      <a:pt x="61" y="68"/>
                      <a:pt x="61" y="58"/>
                    </a:cubicBezTo>
                    <a:lnTo>
                      <a:pt x="61" y="20"/>
                    </a:lnTo>
                    <a:cubicBezTo>
                      <a:pt x="61" y="12"/>
                      <a:pt x="58" y="3"/>
                      <a:pt x="49" y="1"/>
                    </a:cubicBezTo>
                    <a:lnTo>
                      <a:pt x="13" y="0"/>
                    </a:lnTo>
                    <a:lnTo>
                      <a:pt x="11" y="0"/>
                    </a:lnTo>
                    <a:cubicBezTo>
                      <a:pt x="4" y="0"/>
                      <a:pt x="0" y="8"/>
                      <a:pt x="0" y="19"/>
                    </a:cubicBezTo>
                    <a:lnTo>
                      <a:pt x="0" y="60"/>
                    </a:lnTo>
                    <a:cubicBezTo>
                      <a:pt x="0" y="72"/>
                      <a:pt x="4" y="80"/>
                      <a:pt x="12" y="8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 sz="160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22" name="组合 7193"/>
            <p:cNvGrpSpPr/>
            <p:nvPr/>
          </p:nvGrpSpPr>
          <p:grpSpPr>
            <a:xfrm>
              <a:off x="8226835" y="5451828"/>
              <a:ext cx="518513" cy="374481"/>
              <a:chOff x="6848475" y="2165350"/>
              <a:chExt cx="688975" cy="498475"/>
            </a:xfrm>
            <a:solidFill>
              <a:srgbClr val="3C3C3B"/>
            </a:solidFill>
          </p:grpSpPr>
          <p:sp>
            <p:nvSpPr>
              <p:cNvPr id="157" name="Freeform 40"/>
              <p:cNvSpPr>
                <a:spLocks/>
              </p:cNvSpPr>
              <p:nvPr/>
            </p:nvSpPr>
            <p:spPr bwMode="auto">
              <a:xfrm>
                <a:off x="6848475" y="2165350"/>
                <a:ext cx="688975" cy="498475"/>
              </a:xfrm>
              <a:custGeom>
                <a:avLst/>
                <a:gdLst>
                  <a:gd name="T0" fmla="*/ 33 w 1582"/>
                  <a:gd name="T1" fmla="*/ 1108 h 1145"/>
                  <a:gd name="T2" fmla="*/ 33 w 1582"/>
                  <a:gd name="T3" fmla="*/ 1108 h 1145"/>
                  <a:gd name="T4" fmla="*/ 838 w 1582"/>
                  <a:gd name="T5" fmla="*/ 1108 h 1145"/>
                  <a:gd name="T6" fmla="*/ 898 w 1582"/>
                  <a:gd name="T7" fmla="*/ 1145 h 1145"/>
                  <a:gd name="T8" fmla="*/ 968 w 1582"/>
                  <a:gd name="T9" fmla="*/ 1075 h 1145"/>
                  <a:gd name="T10" fmla="*/ 898 w 1582"/>
                  <a:gd name="T11" fmla="*/ 1006 h 1145"/>
                  <a:gd name="T12" fmla="*/ 838 w 1582"/>
                  <a:gd name="T13" fmla="*/ 1042 h 1145"/>
                  <a:gd name="T14" fmla="*/ 80 w 1582"/>
                  <a:gd name="T15" fmla="*/ 1042 h 1145"/>
                  <a:gd name="T16" fmla="*/ 128 w 1582"/>
                  <a:gd name="T17" fmla="*/ 908 h 1145"/>
                  <a:gd name="T18" fmla="*/ 194 w 1582"/>
                  <a:gd name="T19" fmla="*/ 908 h 1145"/>
                  <a:gd name="T20" fmla="*/ 194 w 1582"/>
                  <a:gd name="T21" fmla="*/ 260 h 1145"/>
                  <a:gd name="T22" fmla="*/ 319 w 1582"/>
                  <a:gd name="T23" fmla="*/ 260 h 1145"/>
                  <a:gd name="T24" fmla="*/ 319 w 1582"/>
                  <a:gd name="T25" fmla="*/ 176 h 1145"/>
                  <a:gd name="T26" fmla="*/ 440 w 1582"/>
                  <a:gd name="T27" fmla="*/ 132 h 1145"/>
                  <a:gd name="T28" fmla="*/ 440 w 1582"/>
                  <a:gd name="T29" fmla="*/ 260 h 1145"/>
                  <a:gd name="T30" fmla="*/ 514 w 1582"/>
                  <a:gd name="T31" fmla="*/ 260 h 1145"/>
                  <a:gd name="T32" fmla="*/ 514 w 1582"/>
                  <a:gd name="T33" fmla="*/ 914 h 1145"/>
                  <a:gd name="T34" fmla="*/ 709 w 1582"/>
                  <a:gd name="T35" fmla="*/ 914 h 1145"/>
                  <a:gd name="T36" fmla="*/ 709 w 1582"/>
                  <a:gd name="T37" fmla="*/ 541 h 1145"/>
                  <a:gd name="T38" fmla="*/ 875 w 1582"/>
                  <a:gd name="T39" fmla="*/ 488 h 1145"/>
                  <a:gd name="T40" fmla="*/ 875 w 1582"/>
                  <a:gd name="T41" fmla="*/ 550 h 1145"/>
                  <a:gd name="T42" fmla="*/ 931 w 1582"/>
                  <a:gd name="T43" fmla="*/ 550 h 1145"/>
                  <a:gd name="T44" fmla="*/ 931 w 1582"/>
                  <a:gd name="T45" fmla="*/ 908 h 1145"/>
                  <a:gd name="T46" fmla="*/ 1128 w 1582"/>
                  <a:gd name="T47" fmla="*/ 908 h 1145"/>
                  <a:gd name="T48" fmla="*/ 1128 w 1582"/>
                  <a:gd name="T49" fmla="*/ 67 h 1145"/>
                  <a:gd name="T50" fmla="*/ 1345 w 1582"/>
                  <a:gd name="T51" fmla="*/ 67 h 1145"/>
                  <a:gd name="T52" fmla="*/ 1345 w 1582"/>
                  <a:gd name="T53" fmla="*/ 908 h 1145"/>
                  <a:gd name="T54" fmla="*/ 1437 w 1582"/>
                  <a:gd name="T55" fmla="*/ 908 h 1145"/>
                  <a:gd name="T56" fmla="*/ 1502 w 1582"/>
                  <a:gd name="T57" fmla="*/ 1034 h 1145"/>
                  <a:gd name="T58" fmla="*/ 1229 w 1582"/>
                  <a:gd name="T59" fmla="*/ 1034 h 1145"/>
                  <a:gd name="T60" fmla="*/ 1174 w 1582"/>
                  <a:gd name="T61" fmla="*/ 1006 h 1145"/>
                  <a:gd name="T62" fmla="*/ 1105 w 1582"/>
                  <a:gd name="T63" fmla="*/ 1075 h 1145"/>
                  <a:gd name="T64" fmla="*/ 1174 w 1582"/>
                  <a:gd name="T65" fmla="*/ 1145 h 1145"/>
                  <a:gd name="T66" fmla="*/ 1239 w 1582"/>
                  <a:gd name="T67" fmla="*/ 1100 h 1145"/>
                  <a:gd name="T68" fmla="*/ 1582 w 1582"/>
                  <a:gd name="T69" fmla="*/ 1100 h 1145"/>
                  <a:gd name="T70" fmla="*/ 1582 w 1582"/>
                  <a:gd name="T71" fmla="*/ 1042 h 1145"/>
                  <a:gd name="T72" fmla="*/ 1478 w 1582"/>
                  <a:gd name="T73" fmla="*/ 842 h 1145"/>
                  <a:gd name="T74" fmla="*/ 1412 w 1582"/>
                  <a:gd name="T75" fmla="*/ 842 h 1145"/>
                  <a:gd name="T76" fmla="*/ 1412 w 1582"/>
                  <a:gd name="T77" fmla="*/ 0 h 1145"/>
                  <a:gd name="T78" fmla="*/ 1061 w 1582"/>
                  <a:gd name="T79" fmla="*/ 0 h 1145"/>
                  <a:gd name="T80" fmla="*/ 1061 w 1582"/>
                  <a:gd name="T81" fmla="*/ 842 h 1145"/>
                  <a:gd name="T82" fmla="*/ 997 w 1582"/>
                  <a:gd name="T83" fmla="*/ 842 h 1145"/>
                  <a:gd name="T84" fmla="*/ 997 w 1582"/>
                  <a:gd name="T85" fmla="*/ 483 h 1145"/>
                  <a:gd name="T86" fmla="*/ 941 w 1582"/>
                  <a:gd name="T87" fmla="*/ 483 h 1145"/>
                  <a:gd name="T88" fmla="*/ 941 w 1582"/>
                  <a:gd name="T89" fmla="*/ 397 h 1145"/>
                  <a:gd name="T90" fmla="*/ 643 w 1582"/>
                  <a:gd name="T91" fmla="*/ 492 h 1145"/>
                  <a:gd name="T92" fmla="*/ 643 w 1582"/>
                  <a:gd name="T93" fmla="*/ 847 h 1145"/>
                  <a:gd name="T94" fmla="*/ 581 w 1582"/>
                  <a:gd name="T95" fmla="*/ 847 h 1145"/>
                  <a:gd name="T96" fmla="*/ 581 w 1582"/>
                  <a:gd name="T97" fmla="*/ 193 h 1145"/>
                  <a:gd name="T98" fmla="*/ 506 w 1582"/>
                  <a:gd name="T99" fmla="*/ 193 h 1145"/>
                  <a:gd name="T100" fmla="*/ 506 w 1582"/>
                  <a:gd name="T101" fmla="*/ 37 h 1145"/>
                  <a:gd name="T102" fmla="*/ 253 w 1582"/>
                  <a:gd name="T103" fmla="*/ 129 h 1145"/>
                  <a:gd name="T104" fmla="*/ 253 w 1582"/>
                  <a:gd name="T105" fmla="*/ 193 h 1145"/>
                  <a:gd name="T106" fmla="*/ 128 w 1582"/>
                  <a:gd name="T107" fmla="*/ 193 h 1145"/>
                  <a:gd name="T108" fmla="*/ 128 w 1582"/>
                  <a:gd name="T109" fmla="*/ 842 h 1145"/>
                  <a:gd name="T110" fmla="*/ 81 w 1582"/>
                  <a:gd name="T111" fmla="*/ 842 h 1145"/>
                  <a:gd name="T112" fmla="*/ 10 w 1582"/>
                  <a:gd name="T113" fmla="*/ 1039 h 1145"/>
                  <a:gd name="T114" fmla="*/ 8 w 1582"/>
                  <a:gd name="T115" fmla="*/ 1053 h 1145"/>
                  <a:gd name="T116" fmla="*/ 0 w 1582"/>
                  <a:gd name="T117" fmla="*/ 1075 h 1145"/>
                  <a:gd name="T118" fmla="*/ 33 w 1582"/>
                  <a:gd name="T119" fmla="*/ 1108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82" h="1145">
                    <a:moveTo>
                      <a:pt x="33" y="1108"/>
                    </a:moveTo>
                    <a:lnTo>
                      <a:pt x="33" y="1108"/>
                    </a:lnTo>
                    <a:lnTo>
                      <a:pt x="838" y="1108"/>
                    </a:lnTo>
                    <a:cubicBezTo>
                      <a:pt x="849" y="1130"/>
                      <a:pt x="872" y="1145"/>
                      <a:pt x="898" y="1145"/>
                    </a:cubicBezTo>
                    <a:cubicBezTo>
                      <a:pt x="936" y="1145"/>
                      <a:pt x="968" y="1113"/>
                      <a:pt x="968" y="1075"/>
                    </a:cubicBezTo>
                    <a:cubicBezTo>
                      <a:pt x="968" y="1037"/>
                      <a:pt x="936" y="1006"/>
                      <a:pt x="898" y="1006"/>
                    </a:cubicBezTo>
                    <a:cubicBezTo>
                      <a:pt x="872" y="1006"/>
                      <a:pt x="849" y="1020"/>
                      <a:pt x="838" y="1042"/>
                    </a:cubicBezTo>
                    <a:lnTo>
                      <a:pt x="80" y="1042"/>
                    </a:lnTo>
                    <a:lnTo>
                      <a:pt x="128" y="908"/>
                    </a:lnTo>
                    <a:lnTo>
                      <a:pt x="194" y="908"/>
                    </a:lnTo>
                    <a:lnTo>
                      <a:pt x="194" y="260"/>
                    </a:lnTo>
                    <a:lnTo>
                      <a:pt x="319" y="260"/>
                    </a:lnTo>
                    <a:lnTo>
                      <a:pt x="319" y="176"/>
                    </a:lnTo>
                    <a:lnTo>
                      <a:pt x="440" y="132"/>
                    </a:lnTo>
                    <a:lnTo>
                      <a:pt x="440" y="260"/>
                    </a:lnTo>
                    <a:lnTo>
                      <a:pt x="514" y="260"/>
                    </a:lnTo>
                    <a:lnTo>
                      <a:pt x="514" y="914"/>
                    </a:lnTo>
                    <a:lnTo>
                      <a:pt x="709" y="914"/>
                    </a:lnTo>
                    <a:lnTo>
                      <a:pt x="709" y="541"/>
                    </a:lnTo>
                    <a:lnTo>
                      <a:pt x="875" y="488"/>
                    </a:lnTo>
                    <a:lnTo>
                      <a:pt x="875" y="550"/>
                    </a:lnTo>
                    <a:lnTo>
                      <a:pt x="931" y="550"/>
                    </a:lnTo>
                    <a:lnTo>
                      <a:pt x="931" y="908"/>
                    </a:lnTo>
                    <a:lnTo>
                      <a:pt x="1128" y="908"/>
                    </a:lnTo>
                    <a:lnTo>
                      <a:pt x="1128" y="67"/>
                    </a:lnTo>
                    <a:lnTo>
                      <a:pt x="1345" y="67"/>
                    </a:lnTo>
                    <a:lnTo>
                      <a:pt x="1345" y="908"/>
                    </a:lnTo>
                    <a:lnTo>
                      <a:pt x="1437" y="908"/>
                    </a:lnTo>
                    <a:lnTo>
                      <a:pt x="1502" y="1034"/>
                    </a:lnTo>
                    <a:lnTo>
                      <a:pt x="1229" y="1034"/>
                    </a:lnTo>
                    <a:cubicBezTo>
                      <a:pt x="1217" y="1017"/>
                      <a:pt x="1197" y="1006"/>
                      <a:pt x="1174" y="1006"/>
                    </a:cubicBezTo>
                    <a:cubicBezTo>
                      <a:pt x="1136" y="1006"/>
                      <a:pt x="1105" y="1037"/>
                      <a:pt x="1105" y="1075"/>
                    </a:cubicBezTo>
                    <a:cubicBezTo>
                      <a:pt x="1105" y="1113"/>
                      <a:pt x="1136" y="1145"/>
                      <a:pt x="1174" y="1145"/>
                    </a:cubicBezTo>
                    <a:cubicBezTo>
                      <a:pt x="1203" y="1145"/>
                      <a:pt x="1228" y="1126"/>
                      <a:pt x="1239" y="1100"/>
                    </a:cubicBezTo>
                    <a:lnTo>
                      <a:pt x="1582" y="1100"/>
                    </a:lnTo>
                    <a:lnTo>
                      <a:pt x="1582" y="1042"/>
                    </a:lnTo>
                    <a:lnTo>
                      <a:pt x="1478" y="842"/>
                    </a:lnTo>
                    <a:lnTo>
                      <a:pt x="1412" y="842"/>
                    </a:lnTo>
                    <a:lnTo>
                      <a:pt x="1412" y="0"/>
                    </a:lnTo>
                    <a:lnTo>
                      <a:pt x="1061" y="0"/>
                    </a:lnTo>
                    <a:lnTo>
                      <a:pt x="1061" y="842"/>
                    </a:lnTo>
                    <a:lnTo>
                      <a:pt x="997" y="842"/>
                    </a:lnTo>
                    <a:lnTo>
                      <a:pt x="997" y="483"/>
                    </a:lnTo>
                    <a:lnTo>
                      <a:pt x="941" y="483"/>
                    </a:lnTo>
                    <a:lnTo>
                      <a:pt x="941" y="397"/>
                    </a:lnTo>
                    <a:lnTo>
                      <a:pt x="643" y="492"/>
                    </a:lnTo>
                    <a:lnTo>
                      <a:pt x="643" y="847"/>
                    </a:lnTo>
                    <a:lnTo>
                      <a:pt x="581" y="847"/>
                    </a:lnTo>
                    <a:lnTo>
                      <a:pt x="581" y="193"/>
                    </a:lnTo>
                    <a:lnTo>
                      <a:pt x="506" y="193"/>
                    </a:lnTo>
                    <a:lnTo>
                      <a:pt x="506" y="37"/>
                    </a:lnTo>
                    <a:lnTo>
                      <a:pt x="253" y="129"/>
                    </a:lnTo>
                    <a:lnTo>
                      <a:pt x="253" y="193"/>
                    </a:lnTo>
                    <a:lnTo>
                      <a:pt x="128" y="193"/>
                    </a:lnTo>
                    <a:lnTo>
                      <a:pt x="128" y="842"/>
                    </a:lnTo>
                    <a:lnTo>
                      <a:pt x="81" y="842"/>
                    </a:lnTo>
                    <a:lnTo>
                      <a:pt x="10" y="1039"/>
                    </a:lnTo>
                    <a:cubicBezTo>
                      <a:pt x="8" y="1044"/>
                      <a:pt x="8" y="1048"/>
                      <a:pt x="8" y="1053"/>
                    </a:cubicBezTo>
                    <a:cubicBezTo>
                      <a:pt x="3" y="1059"/>
                      <a:pt x="0" y="1067"/>
                      <a:pt x="0" y="1075"/>
                    </a:cubicBezTo>
                    <a:cubicBezTo>
                      <a:pt x="0" y="1093"/>
                      <a:pt x="15" y="1108"/>
                      <a:pt x="33" y="1108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58" name="Freeform 41"/>
              <p:cNvSpPr>
                <a:spLocks/>
              </p:cNvSpPr>
              <p:nvPr/>
            </p:nvSpPr>
            <p:spPr bwMode="auto">
              <a:xfrm>
                <a:off x="6962775" y="2339975"/>
                <a:ext cx="28575" cy="28575"/>
              </a:xfrm>
              <a:custGeom>
                <a:avLst/>
                <a:gdLst>
                  <a:gd name="T0" fmla="*/ 64 w 64"/>
                  <a:gd name="T1" fmla="*/ 0 h 64"/>
                  <a:gd name="T2" fmla="*/ 64 w 64"/>
                  <a:gd name="T3" fmla="*/ 0 h 64"/>
                  <a:gd name="T4" fmla="*/ 0 w 64"/>
                  <a:gd name="T5" fmla="*/ 0 h 64"/>
                  <a:gd name="T6" fmla="*/ 0 w 64"/>
                  <a:gd name="T7" fmla="*/ 64 h 64"/>
                  <a:gd name="T8" fmla="*/ 64 w 64"/>
                  <a:gd name="T9" fmla="*/ 64 h 64"/>
                  <a:gd name="T10" fmla="*/ 64 w 64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4">
                    <a:moveTo>
                      <a:pt x="64" y="0"/>
                    </a:moveTo>
                    <a:lnTo>
                      <a:pt x="64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4" y="64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59" name="Freeform 42"/>
              <p:cNvSpPr>
                <a:spLocks/>
              </p:cNvSpPr>
              <p:nvPr/>
            </p:nvSpPr>
            <p:spPr bwMode="auto">
              <a:xfrm>
                <a:off x="7010400" y="2387600"/>
                <a:ext cx="28575" cy="26988"/>
              </a:xfrm>
              <a:custGeom>
                <a:avLst/>
                <a:gdLst>
                  <a:gd name="T0" fmla="*/ 63 w 63"/>
                  <a:gd name="T1" fmla="*/ 0 h 64"/>
                  <a:gd name="T2" fmla="*/ 63 w 63"/>
                  <a:gd name="T3" fmla="*/ 0 h 64"/>
                  <a:gd name="T4" fmla="*/ 0 w 63"/>
                  <a:gd name="T5" fmla="*/ 0 h 64"/>
                  <a:gd name="T6" fmla="*/ 0 w 63"/>
                  <a:gd name="T7" fmla="*/ 64 h 64"/>
                  <a:gd name="T8" fmla="*/ 63 w 63"/>
                  <a:gd name="T9" fmla="*/ 64 h 64"/>
                  <a:gd name="T10" fmla="*/ 63 w 63"/>
                  <a:gd name="T1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4">
                    <a:moveTo>
                      <a:pt x="63" y="0"/>
                    </a:moveTo>
                    <a:lnTo>
                      <a:pt x="63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3" y="64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0" name="Freeform 43"/>
              <p:cNvSpPr>
                <a:spLocks/>
              </p:cNvSpPr>
              <p:nvPr/>
            </p:nvSpPr>
            <p:spPr bwMode="auto">
              <a:xfrm>
                <a:off x="6962775" y="2435225"/>
                <a:ext cx="28575" cy="26988"/>
              </a:xfrm>
              <a:custGeom>
                <a:avLst/>
                <a:gdLst>
                  <a:gd name="T0" fmla="*/ 0 w 64"/>
                  <a:gd name="T1" fmla="*/ 64 h 64"/>
                  <a:gd name="T2" fmla="*/ 0 w 64"/>
                  <a:gd name="T3" fmla="*/ 64 h 64"/>
                  <a:gd name="T4" fmla="*/ 64 w 64"/>
                  <a:gd name="T5" fmla="*/ 64 h 64"/>
                  <a:gd name="T6" fmla="*/ 64 w 64"/>
                  <a:gd name="T7" fmla="*/ 0 h 64"/>
                  <a:gd name="T8" fmla="*/ 0 w 64"/>
                  <a:gd name="T9" fmla="*/ 0 h 64"/>
                  <a:gd name="T10" fmla="*/ 0 w 64"/>
                  <a:gd name="T1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4">
                    <a:moveTo>
                      <a:pt x="0" y="64"/>
                    </a:moveTo>
                    <a:lnTo>
                      <a:pt x="0" y="64"/>
                    </a:lnTo>
                    <a:lnTo>
                      <a:pt x="64" y="64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1" name="Freeform 44"/>
              <p:cNvSpPr>
                <a:spLocks/>
              </p:cNvSpPr>
              <p:nvPr/>
            </p:nvSpPr>
            <p:spPr bwMode="auto">
              <a:xfrm>
                <a:off x="7010400" y="2478088"/>
                <a:ext cx="28575" cy="26988"/>
              </a:xfrm>
              <a:custGeom>
                <a:avLst/>
                <a:gdLst>
                  <a:gd name="T0" fmla="*/ 0 w 63"/>
                  <a:gd name="T1" fmla="*/ 64 h 64"/>
                  <a:gd name="T2" fmla="*/ 0 w 63"/>
                  <a:gd name="T3" fmla="*/ 64 h 64"/>
                  <a:gd name="T4" fmla="*/ 63 w 63"/>
                  <a:gd name="T5" fmla="*/ 64 h 64"/>
                  <a:gd name="T6" fmla="*/ 63 w 63"/>
                  <a:gd name="T7" fmla="*/ 0 h 64"/>
                  <a:gd name="T8" fmla="*/ 0 w 63"/>
                  <a:gd name="T9" fmla="*/ 0 h 64"/>
                  <a:gd name="T10" fmla="*/ 0 w 63"/>
                  <a:gd name="T1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4">
                    <a:moveTo>
                      <a:pt x="0" y="64"/>
                    </a:moveTo>
                    <a:lnTo>
                      <a:pt x="0" y="64"/>
                    </a:lnTo>
                    <a:lnTo>
                      <a:pt x="63" y="64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2" name="Freeform 45"/>
              <p:cNvSpPr>
                <a:spLocks/>
              </p:cNvSpPr>
              <p:nvPr/>
            </p:nvSpPr>
            <p:spPr bwMode="auto">
              <a:xfrm>
                <a:off x="7173913" y="2435225"/>
                <a:ext cx="9525" cy="20638"/>
              </a:xfrm>
              <a:custGeom>
                <a:avLst/>
                <a:gdLst>
                  <a:gd name="T0" fmla="*/ 22 w 22"/>
                  <a:gd name="T1" fmla="*/ 0 h 50"/>
                  <a:gd name="T2" fmla="*/ 22 w 22"/>
                  <a:gd name="T3" fmla="*/ 0 h 50"/>
                  <a:gd name="T4" fmla="*/ 0 w 22"/>
                  <a:gd name="T5" fmla="*/ 0 h 50"/>
                  <a:gd name="T6" fmla="*/ 0 w 22"/>
                  <a:gd name="T7" fmla="*/ 50 h 50"/>
                  <a:gd name="T8" fmla="*/ 22 w 22"/>
                  <a:gd name="T9" fmla="*/ 50 h 50"/>
                  <a:gd name="T10" fmla="*/ 22 w 22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0">
                    <a:moveTo>
                      <a:pt x="22" y="0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2" y="5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3" name="Freeform 46"/>
              <p:cNvSpPr>
                <a:spLocks/>
              </p:cNvSpPr>
              <p:nvPr/>
            </p:nvSpPr>
            <p:spPr bwMode="auto">
              <a:xfrm>
                <a:off x="7227888" y="2435225"/>
                <a:ext cx="9525" cy="20638"/>
              </a:xfrm>
              <a:custGeom>
                <a:avLst/>
                <a:gdLst>
                  <a:gd name="T0" fmla="*/ 0 w 22"/>
                  <a:gd name="T1" fmla="*/ 50 h 50"/>
                  <a:gd name="T2" fmla="*/ 0 w 22"/>
                  <a:gd name="T3" fmla="*/ 50 h 50"/>
                  <a:gd name="T4" fmla="*/ 22 w 22"/>
                  <a:gd name="T5" fmla="*/ 50 h 50"/>
                  <a:gd name="T6" fmla="*/ 22 w 22"/>
                  <a:gd name="T7" fmla="*/ 0 h 50"/>
                  <a:gd name="T8" fmla="*/ 0 w 22"/>
                  <a:gd name="T9" fmla="*/ 0 h 50"/>
                  <a:gd name="T10" fmla="*/ 0 w 22"/>
                  <a:gd name="T1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lnTo>
                      <a:pt x="0" y="50"/>
                    </a:lnTo>
                    <a:lnTo>
                      <a:pt x="22" y="5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4" name="Freeform 47"/>
              <p:cNvSpPr>
                <a:spLocks/>
              </p:cNvSpPr>
              <p:nvPr/>
            </p:nvSpPr>
            <p:spPr bwMode="auto">
              <a:xfrm>
                <a:off x="7196138" y="2435225"/>
                <a:ext cx="19050" cy="20638"/>
              </a:xfrm>
              <a:custGeom>
                <a:avLst/>
                <a:gdLst>
                  <a:gd name="T0" fmla="*/ 43 w 43"/>
                  <a:gd name="T1" fmla="*/ 0 h 50"/>
                  <a:gd name="T2" fmla="*/ 43 w 43"/>
                  <a:gd name="T3" fmla="*/ 0 h 50"/>
                  <a:gd name="T4" fmla="*/ 0 w 43"/>
                  <a:gd name="T5" fmla="*/ 0 h 50"/>
                  <a:gd name="T6" fmla="*/ 0 w 43"/>
                  <a:gd name="T7" fmla="*/ 50 h 50"/>
                  <a:gd name="T8" fmla="*/ 43 w 43"/>
                  <a:gd name="T9" fmla="*/ 50 h 50"/>
                  <a:gd name="T10" fmla="*/ 43 w 43"/>
                  <a:gd name="T1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50">
                    <a:moveTo>
                      <a:pt x="43" y="0"/>
                    </a:moveTo>
                    <a:lnTo>
                      <a:pt x="43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43" y="5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5" name="Freeform 48"/>
              <p:cNvSpPr>
                <a:spLocks/>
              </p:cNvSpPr>
              <p:nvPr/>
            </p:nvSpPr>
            <p:spPr bwMode="auto">
              <a:xfrm>
                <a:off x="7359650" y="2214563"/>
                <a:ext cx="7938" cy="350838"/>
              </a:xfrm>
              <a:custGeom>
                <a:avLst/>
                <a:gdLst>
                  <a:gd name="T0" fmla="*/ 0 w 18"/>
                  <a:gd name="T1" fmla="*/ 802 h 802"/>
                  <a:gd name="T2" fmla="*/ 0 w 18"/>
                  <a:gd name="T3" fmla="*/ 802 h 802"/>
                  <a:gd name="T4" fmla="*/ 18 w 18"/>
                  <a:gd name="T5" fmla="*/ 802 h 802"/>
                  <a:gd name="T6" fmla="*/ 18 w 18"/>
                  <a:gd name="T7" fmla="*/ 0 h 802"/>
                  <a:gd name="T8" fmla="*/ 0 w 18"/>
                  <a:gd name="T9" fmla="*/ 0 h 802"/>
                  <a:gd name="T10" fmla="*/ 0 w 18"/>
                  <a:gd name="T11" fmla="*/ 80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02">
                    <a:moveTo>
                      <a:pt x="0" y="802"/>
                    </a:moveTo>
                    <a:lnTo>
                      <a:pt x="0" y="802"/>
                    </a:lnTo>
                    <a:lnTo>
                      <a:pt x="18" y="80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8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6" name="Freeform 49"/>
              <p:cNvSpPr>
                <a:spLocks/>
              </p:cNvSpPr>
              <p:nvPr/>
            </p:nvSpPr>
            <p:spPr bwMode="auto">
              <a:xfrm>
                <a:off x="7381875" y="2214563"/>
                <a:ext cx="6350" cy="350838"/>
              </a:xfrm>
              <a:custGeom>
                <a:avLst/>
                <a:gdLst>
                  <a:gd name="T0" fmla="*/ 0 w 18"/>
                  <a:gd name="T1" fmla="*/ 802 h 802"/>
                  <a:gd name="T2" fmla="*/ 0 w 18"/>
                  <a:gd name="T3" fmla="*/ 802 h 802"/>
                  <a:gd name="T4" fmla="*/ 18 w 18"/>
                  <a:gd name="T5" fmla="*/ 802 h 802"/>
                  <a:gd name="T6" fmla="*/ 18 w 18"/>
                  <a:gd name="T7" fmla="*/ 0 h 802"/>
                  <a:gd name="T8" fmla="*/ 0 w 18"/>
                  <a:gd name="T9" fmla="*/ 0 h 802"/>
                  <a:gd name="T10" fmla="*/ 0 w 18"/>
                  <a:gd name="T11" fmla="*/ 80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02">
                    <a:moveTo>
                      <a:pt x="0" y="802"/>
                    </a:moveTo>
                    <a:lnTo>
                      <a:pt x="0" y="802"/>
                    </a:lnTo>
                    <a:lnTo>
                      <a:pt x="18" y="80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8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7" name="Freeform 50"/>
              <p:cNvSpPr>
                <a:spLocks/>
              </p:cNvSpPr>
              <p:nvPr/>
            </p:nvSpPr>
            <p:spPr bwMode="auto">
              <a:xfrm>
                <a:off x="7402513" y="2214563"/>
                <a:ext cx="7938" cy="350838"/>
              </a:xfrm>
              <a:custGeom>
                <a:avLst/>
                <a:gdLst>
                  <a:gd name="T0" fmla="*/ 0 w 17"/>
                  <a:gd name="T1" fmla="*/ 802 h 802"/>
                  <a:gd name="T2" fmla="*/ 0 w 17"/>
                  <a:gd name="T3" fmla="*/ 802 h 802"/>
                  <a:gd name="T4" fmla="*/ 17 w 17"/>
                  <a:gd name="T5" fmla="*/ 802 h 802"/>
                  <a:gd name="T6" fmla="*/ 17 w 17"/>
                  <a:gd name="T7" fmla="*/ 0 h 802"/>
                  <a:gd name="T8" fmla="*/ 0 w 17"/>
                  <a:gd name="T9" fmla="*/ 0 h 802"/>
                  <a:gd name="T10" fmla="*/ 0 w 17"/>
                  <a:gd name="T11" fmla="*/ 802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802">
                    <a:moveTo>
                      <a:pt x="0" y="802"/>
                    </a:moveTo>
                    <a:lnTo>
                      <a:pt x="0" y="802"/>
                    </a:lnTo>
                    <a:lnTo>
                      <a:pt x="17" y="80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80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8" name="Freeform 51"/>
              <p:cNvSpPr>
                <a:spLocks/>
              </p:cNvSpPr>
              <p:nvPr/>
            </p:nvSpPr>
            <p:spPr bwMode="auto">
              <a:xfrm>
                <a:off x="7151688" y="2233613"/>
                <a:ext cx="95250" cy="33338"/>
              </a:xfrm>
              <a:custGeom>
                <a:avLst/>
                <a:gdLst>
                  <a:gd name="T0" fmla="*/ 0 w 222"/>
                  <a:gd name="T1" fmla="*/ 39 h 77"/>
                  <a:gd name="T2" fmla="*/ 0 w 222"/>
                  <a:gd name="T3" fmla="*/ 39 h 77"/>
                  <a:gd name="T4" fmla="*/ 38 w 222"/>
                  <a:gd name="T5" fmla="*/ 77 h 77"/>
                  <a:gd name="T6" fmla="*/ 111 w 222"/>
                  <a:gd name="T7" fmla="*/ 53 h 77"/>
                  <a:gd name="T8" fmla="*/ 184 w 222"/>
                  <a:gd name="T9" fmla="*/ 77 h 77"/>
                  <a:gd name="T10" fmla="*/ 222 w 222"/>
                  <a:gd name="T11" fmla="*/ 39 h 77"/>
                  <a:gd name="T12" fmla="*/ 111 w 222"/>
                  <a:gd name="T13" fmla="*/ 0 h 77"/>
                  <a:gd name="T14" fmla="*/ 0 w 222"/>
                  <a:gd name="T15" fmla="*/ 3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77">
                    <a:moveTo>
                      <a:pt x="0" y="39"/>
                    </a:moveTo>
                    <a:lnTo>
                      <a:pt x="0" y="39"/>
                    </a:lnTo>
                    <a:lnTo>
                      <a:pt x="38" y="77"/>
                    </a:lnTo>
                    <a:cubicBezTo>
                      <a:pt x="52" y="62"/>
                      <a:pt x="81" y="53"/>
                      <a:pt x="111" y="53"/>
                    </a:cubicBezTo>
                    <a:cubicBezTo>
                      <a:pt x="142" y="53"/>
                      <a:pt x="170" y="62"/>
                      <a:pt x="184" y="77"/>
                    </a:cubicBezTo>
                    <a:lnTo>
                      <a:pt x="222" y="39"/>
                    </a:lnTo>
                    <a:cubicBezTo>
                      <a:pt x="198" y="15"/>
                      <a:pt x="157" y="0"/>
                      <a:pt x="111" y="0"/>
                    </a:cubicBezTo>
                    <a:cubicBezTo>
                      <a:pt x="66" y="0"/>
                      <a:pt x="24" y="15"/>
                      <a:pt x="0" y="39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9" name="Freeform 52"/>
              <p:cNvSpPr>
                <a:spLocks/>
              </p:cNvSpPr>
              <p:nvPr/>
            </p:nvSpPr>
            <p:spPr bwMode="auto">
              <a:xfrm>
                <a:off x="7116763" y="2184400"/>
                <a:ext cx="165100" cy="42863"/>
              </a:xfrm>
              <a:custGeom>
                <a:avLst/>
                <a:gdLst>
                  <a:gd name="T0" fmla="*/ 190 w 380"/>
                  <a:gd name="T1" fmla="*/ 53 h 99"/>
                  <a:gd name="T2" fmla="*/ 190 w 380"/>
                  <a:gd name="T3" fmla="*/ 53 h 99"/>
                  <a:gd name="T4" fmla="*/ 344 w 380"/>
                  <a:gd name="T5" fmla="*/ 98 h 99"/>
                  <a:gd name="T6" fmla="*/ 380 w 380"/>
                  <a:gd name="T7" fmla="*/ 59 h 99"/>
                  <a:gd name="T8" fmla="*/ 190 w 380"/>
                  <a:gd name="T9" fmla="*/ 0 h 99"/>
                  <a:gd name="T10" fmla="*/ 0 w 380"/>
                  <a:gd name="T11" fmla="*/ 59 h 99"/>
                  <a:gd name="T12" fmla="*/ 36 w 380"/>
                  <a:gd name="T13" fmla="*/ 99 h 99"/>
                  <a:gd name="T14" fmla="*/ 190 w 380"/>
                  <a:gd name="T15" fmla="*/ 5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99">
                    <a:moveTo>
                      <a:pt x="190" y="53"/>
                    </a:moveTo>
                    <a:lnTo>
                      <a:pt x="190" y="53"/>
                    </a:lnTo>
                    <a:cubicBezTo>
                      <a:pt x="255" y="53"/>
                      <a:pt x="314" y="71"/>
                      <a:pt x="344" y="98"/>
                    </a:cubicBezTo>
                    <a:lnTo>
                      <a:pt x="380" y="59"/>
                    </a:lnTo>
                    <a:cubicBezTo>
                      <a:pt x="339" y="22"/>
                      <a:pt x="268" y="0"/>
                      <a:pt x="190" y="0"/>
                    </a:cubicBezTo>
                    <a:cubicBezTo>
                      <a:pt x="112" y="0"/>
                      <a:pt x="41" y="22"/>
                      <a:pt x="0" y="59"/>
                    </a:cubicBezTo>
                    <a:lnTo>
                      <a:pt x="36" y="99"/>
                    </a:lnTo>
                    <a:cubicBezTo>
                      <a:pt x="67" y="71"/>
                      <a:pt x="126" y="53"/>
                      <a:pt x="190" y="5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wrap="square"/>
              <a:lstStyle/>
              <a:p>
                <a:pPr defTabSz="511816">
                  <a:defRPr/>
                </a:pPr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23" name="组合 3"/>
            <p:cNvGrpSpPr>
              <a:grpSpLocks/>
            </p:cNvGrpSpPr>
            <p:nvPr/>
          </p:nvGrpSpPr>
          <p:grpSpPr bwMode="auto">
            <a:xfrm>
              <a:off x="9002215" y="5451382"/>
              <a:ext cx="373850" cy="382024"/>
              <a:chOff x="3668486" y="2384430"/>
              <a:chExt cx="430644" cy="439372"/>
            </a:xfrm>
            <a:solidFill>
              <a:srgbClr val="474747"/>
            </a:solidFill>
          </p:grpSpPr>
          <p:sp>
            <p:nvSpPr>
              <p:cNvPr id="144" name="Freeform 764"/>
              <p:cNvSpPr>
                <a:spLocks/>
              </p:cNvSpPr>
              <p:nvPr/>
            </p:nvSpPr>
            <p:spPr bwMode="auto">
              <a:xfrm>
                <a:off x="3668486" y="2384430"/>
                <a:ext cx="430644" cy="427735"/>
              </a:xfrm>
              <a:custGeom>
                <a:avLst/>
                <a:gdLst>
                  <a:gd name="T0" fmla="*/ 2147483646 w 1343"/>
                  <a:gd name="T1" fmla="*/ 2147483646 h 1338"/>
                  <a:gd name="T2" fmla="*/ 2147483646 w 1343"/>
                  <a:gd name="T3" fmla="*/ 2147483646 h 1338"/>
                  <a:gd name="T4" fmla="*/ 2147483646 w 1343"/>
                  <a:gd name="T5" fmla="*/ 2147483646 h 1338"/>
                  <a:gd name="T6" fmla="*/ 0 w 1343"/>
                  <a:gd name="T7" fmla="*/ 2147483646 h 1338"/>
                  <a:gd name="T8" fmla="*/ 2147483646 w 1343"/>
                  <a:gd name="T9" fmla="*/ 0 h 1338"/>
                  <a:gd name="T10" fmla="*/ 2147483646 w 1343"/>
                  <a:gd name="T11" fmla="*/ 2147483646 h 1338"/>
                  <a:gd name="T12" fmla="*/ 2147483646 w 1343"/>
                  <a:gd name="T13" fmla="*/ 2147483646 h 1338"/>
                  <a:gd name="T14" fmla="*/ 2147483646 w 1343"/>
                  <a:gd name="T15" fmla="*/ 2147483646 h 1338"/>
                  <a:gd name="T16" fmla="*/ 2147483646 w 1343"/>
                  <a:gd name="T17" fmla="*/ 2147483646 h 1338"/>
                  <a:gd name="T18" fmla="*/ 2147483646 w 1343"/>
                  <a:gd name="T19" fmla="*/ 2147483646 h 1338"/>
                  <a:gd name="T20" fmla="*/ 2147483646 w 1343"/>
                  <a:gd name="T21" fmla="*/ 2147483646 h 1338"/>
                  <a:gd name="T22" fmla="*/ 2147483646 w 1343"/>
                  <a:gd name="T23" fmla="*/ 2147483646 h 1338"/>
                  <a:gd name="T24" fmla="*/ 2147483646 w 1343"/>
                  <a:gd name="T25" fmla="*/ 2147483646 h 1338"/>
                  <a:gd name="T26" fmla="*/ 2147483646 w 1343"/>
                  <a:gd name="T27" fmla="*/ 2147483646 h 1338"/>
                  <a:gd name="T28" fmla="*/ 2147483646 w 1343"/>
                  <a:gd name="T29" fmla="*/ 2147483646 h 13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43" h="1338">
                    <a:moveTo>
                      <a:pt x="576" y="1336"/>
                    </a:moveTo>
                    <a:lnTo>
                      <a:pt x="576" y="1336"/>
                    </a:lnTo>
                    <a:cubicBezTo>
                      <a:pt x="574" y="1336"/>
                      <a:pt x="573" y="1335"/>
                      <a:pt x="571" y="1335"/>
                    </a:cubicBezTo>
                    <a:cubicBezTo>
                      <a:pt x="246" y="1286"/>
                      <a:pt x="0" y="1001"/>
                      <a:pt x="0" y="671"/>
                    </a:cubicBezTo>
                    <a:cubicBezTo>
                      <a:pt x="0" y="301"/>
                      <a:pt x="301" y="0"/>
                      <a:pt x="672" y="0"/>
                    </a:cubicBezTo>
                    <a:cubicBezTo>
                      <a:pt x="1042" y="0"/>
                      <a:pt x="1343" y="301"/>
                      <a:pt x="1343" y="671"/>
                    </a:cubicBezTo>
                    <a:cubicBezTo>
                      <a:pt x="1343" y="1001"/>
                      <a:pt x="1098" y="1286"/>
                      <a:pt x="772" y="1335"/>
                    </a:cubicBezTo>
                    <a:cubicBezTo>
                      <a:pt x="754" y="1338"/>
                      <a:pt x="737" y="1325"/>
                      <a:pt x="734" y="1307"/>
                    </a:cubicBezTo>
                    <a:cubicBezTo>
                      <a:pt x="732" y="1289"/>
                      <a:pt x="744" y="1272"/>
                      <a:pt x="762" y="1269"/>
                    </a:cubicBezTo>
                    <a:cubicBezTo>
                      <a:pt x="1055" y="1225"/>
                      <a:pt x="1276" y="968"/>
                      <a:pt x="1276" y="671"/>
                    </a:cubicBezTo>
                    <a:cubicBezTo>
                      <a:pt x="1276" y="338"/>
                      <a:pt x="1005" y="67"/>
                      <a:pt x="672" y="67"/>
                    </a:cubicBezTo>
                    <a:cubicBezTo>
                      <a:pt x="338" y="67"/>
                      <a:pt x="67" y="338"/>
                      <a:pt x="67" y="671"/>
                    </a:cubicBezTo>
                    <a:cubicBezTo>
                      <a:pt x="67" y="968"/>
                      <a:pt x="288" y="1225"/>
                      <a:pt x="581" y="1269"/>
                    </a:cubicBezTo>
                    <a:cubicBezTo>
                      <a:pt x="599" y="1272"/>
                      <a:pt x="612" y="1289"/>
                      <a:pt x="609" y="1307"/>
                    </a:cubicBezTo>
                    <a:cubicBezTo>
                      <a:pt x="606" y="1324"/>
                      <a:pt x="592" y="1336"/>
                      <a:pt x="576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5" name="Freeform 765"/>
              <p:cNvSpPr>
                <a:spLocks/>
              </p:cNvSpPr>
              <p:nvPr/>
            </p:nvSpPr>
            <p:spPr bwMode="auto">
              <a:xfrm>
                <a:off x="3825612" y="2777246"/>
                <a:ext cx="43645" cy="46556"/>
              </a:xfrm>
              <a:custGeom>
                <a:avLst/>
                <a:gdLst>
                  <a:gd name="T0" fmla="*/ 2147483646 w 138"/>
                  <a:gd name="T1" fmla="*/ 2147483646 h 138"/>
                  <a:gd name="T2" fmla="*/ 2147483646 w 138"/>
                  <a:gd name="T3" fmla="*/ 2147483646 h 138"/>
                  <a:gd name="T4" fmla="*/ 0 w 138"/>
                  <a:gd name="T5" fmla="*/ 2147483646 h 138"/>
                  <a:gd name="T6" fmla="*/ 2147483646 w 138"/>
                  <a:gd name="T7" fmla="*/ 0 h 138"/>
                  <a:gd name="T8" fmla="*/ 2147483646 w 138"/>
                  <a:gd name="T9" fmla="*/ 2147483646 h 138"/>
                  <a:gd name="T10" fmla="*/ 2147483646 w 138"/>
                  <a:gd name="T11" fmla="*/ 214748364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8" h="138">
                    <a:moveTo>
                      <a:pt x="69" y="138"/>
                    </a:moveTo>
                    <a:lnTo>
                      <a:pt x="69" y="138"/>
                    </a:lnTo>
                    <a:cubicBezTo>
                      <a:pt x="30" y="138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8" y="31"/>
                      <a:pt x="138" y="69"/>
                    </a:cubicBezTo>
                    <a:cubicBezTo>
                      <a:pt x="138" y="107"/>
                      <a:pt x="107" y="138"/>
                      <a:pt x="69" y="1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6" name="Freeform 766"/>
              <p:cNvSpPr>
                <a:spLocks/>
              </p:cNvSpPr>
              <p:nvPr/>
            </p:nvSpPr>
            <p:spPr bwMode="auto">
              <a:xfrm>
                <a:off x="3898357" y="2777246"/>
                <a:ext cx="43645" cy="46556"/>
              </a:xfrm>
              <a:custGeom>
                <a:avLst/>
                <a:gdLst>
                  <a:gd name="T0" fmla="*/ 2147483646 w 139"/>
                  <a:gd name="T1" fmla="*/ 2147483646 h 139"/>
                  <a:gd name="T2" fmla="*/ 2147483646 w 139"/>
                  <a:gd name="T3" fmla="*/ 2147483646 h 139"/>
                  <a:gd name="T4" fmla="*/ 0 w 139"/>
                  <a:gd name="T5" fmla="*/ 2147483646 h 139"/>
                  <a:gd name="T6" fmla="*/ 2147483646 w 139"/>
                  <a:gd name="T7" fmla="*/ 0 h 139"/>
                  <a:gd name="T8" fmla="*/ 2147483646 w 139"/>
                  <a:gd name="T9" fmla="*/ 2147483646 h 139"/>
                  <a:gd name="T10" fmla="*/ 2147483646 w 139"/>
                  <a:gd name="T11" fmla="*/ 2147483646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9" h="139">
                    <a:moveTo>
                      <a:pt x="69" y="139"/>
                    </a:moveTo>
                    <a:lnTo>
                      <a:pt x="69" y="139"/>
                    </a:lnTo>
                    <a:cubicBezTo>
                      <a:pt x="30" y="139"/>
                      <a:pt x="0" y="107"/>
                      <a:pt x="0" y="69"/>
                    </a:cubicBezTo>
                    <a:cubicBezTo>
                      <a:pt x="0" y="31"/>
                      <a:pt x="30" y="0"/>
                      <a:pt x="69" y="0"/>
                    </a:cubicBezTo>
                    <a:cubicBezTo>
                      <a:pt x="107" y="0"/>
                      <a:pt x="139" y="31"/>
                      <a:pt x="139" y="69"/>
                    </a:cubicBezTo>
                    <a:cubicBezTo>
                      <a:pt x="139" y="107"/>
                      <a:pt x="107" y="139"/>
                      <a:pt x="69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7" name="Freeform 767"/>
              <p:cNvSpPr>
                <a:spLocks/>
              </p:cNvSpPr>
              <p:nvPr/>
            </p:nvSpPr>
            <p:spPr bwMode="auto">
              <a:xfrm>
                <a:off x="3805245" y="2390249"/>
                <a:ext cx="180405" cy="395727"/>
              </a:xfrm>
              <a:custGeom>
                <a:avLst/>
                <a:gdLst>
                  <a:gd name="T0" fmla="*/ 2147483646 w 572"/>
                  <a:gd name="T1" fmla="*/ 2147483646 h 1242"/>
                  <a:gd name="T2" fmla="*/ 2147483646 w 572"/>
                  <a:gd name="T3" fmla="*/ 2147483646 h 1242"/>
                  <a:gd name="T4" fmla="*/ 2147483646 w 572"/>
                  <a:gd name="T5" fmla="*/ 2147483646 h 1242"/>
                  <a:gd name="T6" fmla="*/ 2147483646 w 572"/>
                  <a:gd name="T7" fmla="*/ 2147483646 h 1242"/>
                  <a:gd name="T8" fmla="*/ 2147483646 w 572"/>
                  <a:gd name="T9" fmla="*/ 2147483646 h 1242"/>
                  <a:gd name="T10" fmla="*/ 2147483646 w 572"/>
                  <a:gd name="T11" fmla="*/ 2147483646 h 1242"/>
                  <a:gd name="T12" fmla="*/ 2147483646 w 572"/>
                  <a:gd name="T13" fmla="*/ 2147483646 h 1242"/>
                  <a:gd name="T14" fmla="*/ 2147483646 w 572"/>
                  <a:gd name="T15" fmla="*/ 2147483646 h 1242"/>
                  <a:gd name="T16" fmla="*/ 2147483646 w 572"/>
                  <a:gd name="T17" fmla="*/ 2147483646 h 1242"/>
                  <a:gd name="T18" fmla="*/ 2147483646 w 572"/>
                  <a:gd name="T19" fmla="*/ 2147483646 h 1242"/>
                  <a:gd name="T20" fmla="*/ 2147483646 w 572"/>
                  <a:gd name="T21" fmla="*/ 2147483646 h 12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2" h="1242">
                    <a:moveTo>
                      <a:pt x="541" y="1242"/>
                    </a:moveTo>
                    <a:lnTo>
                      <a:pt x="541" y="1242"/>
                    </a:lnTo>
                    <a:cubicBezTo>
                      <a:pt x="537" y="1242"/>
                      <a:pt x="533" y="1241"/>
                      <a:pt x="529" y="1239"/>
                    </a:cubicBezTo>
                    <a:cubicBezTo>
                      <a:pt x="105" y="1016"/>
                      <a:pt x="10" y="695"/>
                      <a:pt x="5" y="466"/>
                    </a:cubicBezTo>
                    <a:cubicBezTo>
                      <a:pt x="0" y="218"/>
                      <a:pt x="94" y="27"/>
                      <a:pt x="98" y="19"/>
                    </a:cubicBezTo>
                    <a:cubicBezTo>
                      <a:pt x="104" y="6"/>
                      <a:pt x="120" y="0"/>
                      <a:pt x="134" y="7"/>
                    </a:cubicBezTo>
                    <a:cubicBezTo>
                      <a:pt x="147" y="13"/>
                      <a:pt x="152" y="29"/>
                      <a:pt x="146" y="42"/>
                    </a:cubicBezTo>
                    <a:cubicBezTo>
                      <a:pt x="145" y="44"/>
                      <a:pt x="53" y="232"/>
                      <a:pt x="59" y="467"/>
                    </a:cubicBezTo>
                    <a:cubicBezTo>
                      <a:pt x="66" y="778"/>
                      <a:pt x="232" y="1023"/>
                      <a:pt x="554" y="1192"/>
                    </a:cubicBezTo>
                    <a:cubicBezTo>
                      <a:pt x="567" y="1199"/>
                      <a:pt x="572" y="1215"/>
                      <a:pt x="565" y="1228"/>
                    </a:cubicBezTo>
                    <a:cubicBezTo>
                      <a:pt x="560" y="1237"/>
                      <a:pt x="551" y="1242"/>
                      <a:pt x="541" y="1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8" name="Freeform 768"/>
              <p:cNvSpPr>
                <a:spLocks/>
              </p:cNvSpPr>
              <p:nvPr/>
            </p:nvSpPr>
            <p:spPr bwMode="auto">
              <a:xfrm>
                <a:off x="3741230" y="2428075"/>
                <a:ext cx="337532" cy="261878"/>
              </a:xfrm>
              <a:custGeom>
                <a:avLst/>
                <a:gdLst>
                  <a:gd name="T0" fmla="*/ 2147483646 w 1060"/>
                  <a:gd name="T1" fmla="*/ 2147483646 h 821"/>
                  <a:gd name="T2" fmla="*/ 2147483646 w 1060"/>
                  <a:gd name="T3" fmla="*/ 2147483646 h 821"/>
                  <a:gd name="T4" fmla="*/ 2147483646 w 1060"/>
                  <a:gd name="T5" fmla="*/ 2147483646 h 821"/>
                  <a:gd name="T6" fmla="*/ 2147483646 w 1060"/>
                  <a:gd name="T7" fmla="*/ 2147483646 h 821"/>
                  <a:gd name="T8" fmla="*/ 2147483646 w 1060"/>
                  <a:gd name="T9" fmla="*/ 2147483646 h 821"/>
                  <a:gd name="T10" fmla="*/ 2147483646 w 1060"/>
                  <a:gd name="T11" fmla="*/ 2147483646 h 821"/>
                  <a:gd name="T12" fmla="*/ 2147483646 w 1060"/>
                  <a:gd name="T13" fmla="*/ 2147483646 h 821"/>
                  <a:gd name="T14" fmla="*/ 2147483646 w 1060"/>
                  <a:gd name="T15" fmla="*/ 2147483646 h 821"/>
                  <a:gd name="T16" fmla="*/ 2147483646 w 1060"/>
                  <a:gd name="T17" fmla="*/ 2147483646 h 821"/>
                  <a:gd name="T18" fmla="*/ 2147483646 w 1060"/>
                  <a:gd name="T19" fmla="*/ 2147483646 h 821"/>
                  <a:gd name="T20" fmla="*/ 2147483646 w 1060"/>
                  <a:gd name="T21" fmla="*/ 2147483646 h 8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60" h="821">
                    <a:moveTo>
                      <a:pt x="1031" y="821"/>
                    </a:moveTo>
                    <a:lnTo>
                      <a:pt x="1031" y="821"/>
                    </a:lnTo>
                    <a:cubicBezTo>
                      <a:pt x="1018" y="821"/>
                      <a:pt x="1007" y="812"/>
                      <a:pt x="1004" y="799"/>
                    </a:cubicBezTo>
                    <a:cubicBezTo>
                      <a:pt x="938" y="464"/>
                      <a:pt x="768" y="241"/>
                      <a:pt x="500" y="136"/>
                    </a:cubicBezTo>
                    <a:cubicBezTo>
                      <a:pt x="291" y="54"/>
                      <a:pt x="89" y="72"/>
                      <a:pt x="32" y="79"/>
                    </a:cubicBezTo>
                    <a:cubicBezTo>
                      <a:pt x="17" y="81"/>
                      <a:pt x="4" y="71"/>
                      <a:pt x="2" y="56"/>
                    </a:cubicBezTo>
                    <a:cubicBezTo>
                      <a:pt x="0" y="41"/>
                      <a:pt x="10" y="28"/>
                      <a:pt x="25" y="26"/>
                    </a:cubicBezTo>
                    <a:cubicBezTo>
                      <a:pt x="85" y="18"/>
                      <a:pt x="299" y="0"/>
                      <a:pt x="520" y="87"/>
                    </a:cubicBezTo>
                    <a:cubicBezTo>
                      <a:pt x="806" y="199"/>
                      <a:pt x="986" y="435"/>
                      <a:pt x="1057" y="789"/>
                    </a:cubicBezTo>
                    <a:cubicBezTo>
                      <a:pt x="1060" y="803"/>
                      <a:pt x="1050" y="817"/>
                      <a:pt x="1036" y="820"/>
                    </a:cubicBezTo>
                    <a:cubicBezTo>
                      <a:pt x="1034" y="820"/>
                      <a:pt x="1032" y="821"/>
                      <a:pt x="1031" y="8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9" name="Freeform 769"/>
              <p:cNvSpPr>
                <a:spLocks/>
              </p:cNvSpPr>
              <p:nvPr/>
            </p:nvSpPr>
            <p:spPr bwMode="auto">
              <a:xfrm>
                <a:off x="3674305" y="2561924"/>
                <a:ext cx="421914" cy="128029"/>
              </a:xfrm>
              <a:custGeom>
                <a:avLst/>
                <a:gdLst>
                  <a:gd name="T0" fmla="*/ 2147483646 w 1321"/>
                  <a:gd name="T1" fmla="*/ 2147483646 h 397"/>
                  <a:gd name="T2" fmla="*/ 2147483646 w 1321"/>
                  <a:gd name="T3" fmla="*/ 2147483646 h 397"/>
                  <a:gd name="T4" fmla="*/ 2147483646 w 1321"/>
                  <a:gd name="T5" fmla="*/ 2147483646 h 397"/>
                  <a:gd name="T6" fmla="*/ 2147483646 w 1321"/>
                  <a:gd name="T7" fmla="*/ 2147483646 h 397"/>
                  <a:gd name="T8" fmla="*/ 2147483646 w 1321"/>
                  <a:gd name="T9" fmla="*/ 2147483646 h 397"/>
                  <a:gd name="T10" fmla="*/ 2147483646 w 1321"/>
                  <a:gd name="T11" fmla="*/ 2147483646 h 397"/>
                  <a:gd name="T12" fmla="*/ 2147483646 w 1321"/>
                  <a:gd name="T13" fmla="*/ 2147483646 h 397"/>
                  <a:gd name="T14" fmla="*/ 2147483646 w 1321"/>
                  <a:gd name="T15" fmla="*/ 2147483646 h 397"/>
                  <a:gd name="T16" fmla="*/ 2147483646 w 1321"/>
                  <a:gd name="T17" fmla="*/ 2147483646 h 397"/>
                  <a:gd name="T18" fmla="*/ 2147483646 w 1321"/>
                  <a:gd name="T19" fmla="*/ 2147483646 h 397"/>
                  <a:gd name="T20" fmla="*/ 2147483646 w 1321"/>
                  <a:gd name="T21" fmla="*/ 2147483646 h 397"/>
                  <a:gd name="T22" fmla="*/ 2147483646 w 1321"/>
                  <a:gd name="T23" fmla="*/ 2147483646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21" h="397">
                    <a:moveTo>
                      <a:pt x="613" y="397"/>
                    </a:moveTo>
                    <a:lnTo>
                      <a:pt x="613" y="397"/>
                    </a:lnTo>
                    <a:cubicBezTo>
                      <a:pt x="261" y="397"/>
                      <a:pt x="20" y="154"/>
                      <a:pt x="10" y="143"/>
                    </a:cubicBezTo>
                    <a:cubicBezTo>
                      <a:pt x="0" y="133"/>
                      <a:pt x="0" y="116"/>
                      <a:pt x="10" y="106"/>
                    </a:cubicBezTo>
                    <a:cubicBezTo>
                      <a:pt x="21" y="95"/>
                      <a:pt x="38" y="96"/>
                      <a:pt x="48" y="106"/>
                    </a:cubicBezTo>
                    <a:cubicBezTo>
                      <a:pt x="50" y="109"/>
                      <a:pt x="284" y="344"/>
                      <a:pt x="613" y="344"/>
                    </a:cubicBezTo>
                    <a:cubicBezTo>
                      <a:pt x="615" y="344"/>
                      <a:pt x="617" y="344"/>
                      <a:pt x="619" y="344"/>
                    </a:cubicBezTo>
                    <a:cubicBezTo>
                      <a:pt x="846" y="342"/>
                      <a:pt x="1066" y="230"/>
                      <a:pt x="1272" y="11"/>
                    </a:cubicBezTo>
                    <a:cubicBezTo>
                      <a:pt x="1282" y="0"/>
                      <a:pt x="1299" y="0"/>
                      <a:pt x="1310" y="10"/>
                    </a:cubicBezTo>
                    <a:cubicBezTo>
                      <a:pt x="1321" y="20"/>
                      <a:pt x="1321" y="37"/>
                      <a:pt x="1311" y="47"/>
                    </a:cubicBezTo>
                    <a:cubicBezTo>
                      <a:pt x="1094" y="278"/>
                      <a:pt x="861" y="395"/>
                      <a:pt x="619" y="397"/>
                    </a:cubicBezTo>
                    <a:cubicBezTo>
                      <a:pt x="617" y="397"/>
                      <a:pt x="615" y="397"/>
                      <a:pt x="613" y="3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0" name="Freeform 770"/>
              <p:cNvSpPr>
                <a:spLocks/>
              </p:cNvSpPr>
              <p:nvPr/>
            </p:nvSpPr>
            <p:spPr bwMode="auto">
              <a:xfrm>
                <a:off x="3747050" y="2425166"/>
                <a:ext cx="267698" cy="343351"/>
              </a:xfrm>
              <a:custGeom>
                <a:avLst/>
                <a:gdLst>
                  <a:gd name="T0" fmla="*/ 2147483646 w 832"/>
                  <a:gd name="T1" fmla="*/ 2147483646 h 1073"/>
                  <a:gd name="T2" fmla="*/ 2147483646 w 832"/>
                  <a:gd name="T3" fmla="*/ 2147483646 h 1073"/>
                  <a:gd name="T4" fmla="*/ 2147483646 w 832"/>
                  <a:gd name="T5" fmla="*/ 2147483646 h 1073"/>
                  <a:gd name="T6" fmla="*/ 2147483646 w 832"/>
                  <a:gd name="T7" fmla="*/ 2147483646 h 1073"/>
                  <a:gd name="T8" fmla="*/ 2147483646 w 832"/>
                  <a:gd name="T9" fmla="*/ 2147483646 h 1073"/>
                  <a:gd name="T10" fmla="*/ 2147483646 w 832"/>
                  <a:gd name="T11" fmla="*/ 2147483646 h 1073"/>
                  <a:gd name="T12" fmla="*/ 2147483646 w 832"/>
                  <a:gd name="T13" fmla="*/ 2147483646 h 1073"/>
                  <a:gd name="T14" fmla="*/ 2147483646 w 832"/>
                  <a:gd name="T15" fmla="*/ 2147483646 h 1073"/>
                  <a:gd name="T16" fmla="*/ 2147483646 w 832"/>
                  <a:gd name="T17" fmla="*/ 2147483646 h 1073"/>
                  <a:gd name="T18" fmla="*/ 2147483646 w 832"/>
                  <a:gd name="T19" fmla="*/ 2147483646 h 1073"/>
                  <a:gd name="T20" fmla="*/ 2147483646 w 832"/>
                  <a:gd name="T21" fmla="*/ 2147483646 h 10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32" h="1073">
                    <a:moveTo>
                      <a:pt x="63" y="1073"/>
                    </a:moveTo>
                    <a:lnTo>
                      <a:pt x="63" y="1073"/>
                    </a:lnTo>
                    <a:cubicBezTo>
                      <a:pt x="51" y="1073"/>
                      <a:pt x="39" y="1064"/>
                      <a:pt x="37" y="1051"/>
                    </a:cubicBezTo>
                    <a:cubicBezTo>
                      <a:pt x="36" y="1042"/>
                      <a:pt x="0" y="832"/>
                      <a:pt x="75" y="596"/>
                    </a:cubicBezTo>
                    <a:cubicBezTo>
                      <a:pt x="145" y="377"/>
                      <a:pt x="327" y="97"/>
                      <a:pt x="797" y="3"/>
                    </a:cubicBezTo>
                    <a:cubicBezTo>
                      <a:pt x="812" y="0"/>
                      <a:pt x="826" y="10"/>
                      <a:pt x="829" y="24"/>
                    </a:cubicBezTo>
                    <a:cubicBezTo>
                      <a:pt x="832" y="39"/>
                      <a:pt x="822" y="53"/>
                      <a:pt x="808" y="56"/>
                    </a:cubicBezTo>
                    <a:cubicBezTo>
                      <a:pt x="451" y="127"/>
                      <a:pt x="221" y="314"/>
                      <a:pt x="126" y="612"/>
                    </a:cubicBezTo>
                    <a:cubicBezTo>
                      <a:pt x="55" y="836"/>
                      <a:pt x="89" y="1040"/>
                      <a:pt x="90" y="1042"/>
                    </a:cubicBezTo>
                    <a:cubicBezTo>
                      <a:pt x="92" y="1056"/>
                      <a:pt x="83" y="1070"/>
                      <a:pt x="68" y="1073"/>
                    </a:cubicBezTo>
                    <a:cubicBezTo>
                      <a:pt x="67" y="1073"/>
                      <a:pt x="65" y="1073"/>
                      <a:pt x="63" y="10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1" name="Freeform 771"/>
              <p:cNvSpPr>
                <a:spLocks/>
              </p:cNvSpPr>
              <p:nvPr/>
            </p:nvSpPr>
            <p:spPr bwMode="auto">
              <a:xfrm>
                <a:off x="3840162" y="2657947"/>
                <a:ext cx="40737" cy="43647"/>
              </a:xfrm>
              <a:custGeom>
                <a:avLst/>
                <a:gdLst>
                  <a:gd name="T0" fmla="*/ 2147483646 w 130"/>
                  <a:gd name="T1" fmla="*/ 2147483646 h 130"/>
                  <a:gd name="T2" fmla="*/ 2147483646 w 130"/>
                  <a:gd name="T3" fmla="*/ 2147483646 h 130"/>
                  <a:gd name="T4" fmla="*/ 0 w 130"/>
                  <a:gd name="T5" fmla="*/ 2147483646 h 130"/>
                  <a:gd name="T6" fmla="*/ 2147483646 w 130"/>
                  <a:gd name="T7" fmla="*/ 0 h 130"/>
                  <a:gd name="T8" fmla="*/ 2147483646 w 130"/>
                  <a:gd name="T9" fmla="*/ 2147483646 h 130"/>
                  <a:gd name="T10" fmla="*/ 2147483646 w 130"/>
                  <a:gd name="T11" fmla="*/ 2147483646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29" y="130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100" y="0"/>
                      <a:pt x="130" y="29"/>
                      <a:pt x="130" y="65"/>
                    </a:cubicBezTo>
                    <a:cubicBezTo>
                      <a:pt x="130" y="100"/>
                      <a:pt x="100" y="130"/>
                      <a:pt x="6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2" name="Freeform 772"/>
              <p:cNvSpPr>
                <a:spLocks/>
              </p:cNvSpPr>
              <p:nvPr/>
            </p:nvSpPr>
            <p:spPr bwMode="auto">
              <a:xfrm>
                <a:off x="4026386" y="2585202"/>
                <a:ext cx="40737" cy="40737"/>
              </a:xfrm>
              <a:custGeom>
                <a:avLst/>
                <a:gdLst>
                  <a:gd name="T0" fmla="*/ 2147483646 w 130"/>
                  <a:gd name="T1" fmla="*/ 2147483646 h 130"/>
                  <a:gd name="T2" fmla="*/ 2147483646 w 130"/>
                  <a:gd name="T3" fmla="*/ 2147483646 h 130"/>
                  <a:gd name="T4" fmla="*/ 0 w 130"/>
                  <a:gd name="T5" fmla="*/ 2147483646 h 130"/>
                  <a:gd name="T6" fmla="*/ 2147483646 w 130"/>
                  <a:gd name="T7" fmla="*/ 0 h 130"/>
                  <a:gd name="T8" fmla="*/ 2147483646 w 130"/>
                  <a:gd name="T9" fmla="*/ 2147483646 h 130"/>
                  <a:gd name="T10" fmla="*/ 2147483646 w 130"/>
                  <a:gd name="T11" fmla="*/ 2147483646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28" y="130"/>
                      <a:pt x="0" y="101"/>
                      <a:pt x="0" y="65"/>
                    </a:cubicBezTo>
                    <a:cubicBezTo>
                      <a:pt x="0" y="29"/>
                      <a:pt x="28" y="0"/>
                      <a:pt x="65" y="0"/>
                    </a:cubicBezTo>
                    <a:cubicBezTo>
                      <a:pt x="100" y="0"/>
                      <a:pt x="130" y="29"/>
                      <a:pt x="130" y="65"/>
                    </a:cubicBezTo>
                    <a:cubicBezTo>
                      <a:pt x="130" y="101"/>
                      <a:pt x="100" y="130"/>
                      <a:pt x="6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3" name="Freeform 773"/>
              <p:cNvSpPr>
                <a:spLocks/>
              </p:cNvSpPr>
              <p:nvPr/>
            </p:nvSpPr>
            <p:spPr bwMode="auto">
              <a:xfrm>
                <a:off x="3889627" y="2445534"/>
                <a:ext cx="40737" cy="40737"/>
              </a:xfrm>
              <a:custGeom>
                <a:avLst/>
                <a:gdLst>
                  <a:gd name="T0" fmla="*/ 2147483646 w 130"/>
                  <a:gd name="T1" fmla="*/ 2147483646 h 130"/>
                  <a:gd name="T2" fmla="*/ 2147483646 w 130"/>
                  <a:gd name="T3" fmla="*/ 2147483646 h 130"/>
                  <a:gd name="T4" fmla="*/ 0 w 130"/>
                  <a:gd name="T5" fmla="*/ 2147483646 h 130"/>
                  <a:gd name="T6" fmla="*/ 2147483646 w 130"/>
                  <a:gd name="T7" fmla="*/ 0 h 130"/>
                  <a:gd name="T8" fmla="*/ 2147483646 w 130"/>
                  <a:gd name="T9" fmla="*/ 2147483646 h 130"/>
                  <a:gd name="T10" fmla="*/ 2147483646 w 130"/>
                  <a:gd name="T11" fmla="*/ 2147483646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29" y="130"/>
                      <a:pt x="0" y="101"/>
                      <a:pt x="0" y="65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101" y="0"/>
                      <a:pt x="130" y="29"/>
                      <a:pt x="130" y="65"/>
                    </a:cubicBezTo>
                    <a:cubicBezTo>
                      <a:pt x="130" y="101"/>
                      <a:pt x="101" y="130"/>
                      <a:pt x="6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4" name="Freeform 774"/>
              <p:cNvSpPr>
                <a:spLocks/>
              </p:cNvSpPr>
              <p:nvPr/>
            </p:nvSpPr>
            <p:spPr bwMode="auto">
              <a:xfrm>
                <a:off x="3805245" y="2425166"/>
                <a:ext cx="40737" cy="40737"/>
              </a:xfrm>
              <a:custGeom>
                <a:avLst/>
                <a:gdLst>
                  <a:gd name="T0" fmla="*/ 2147483646 w 130"/>
                  <a:gd name="T1" fmla="*/ 2147483646 h 130"/>
                  <a:gd name="T2" fmla="*/ 2147483646 w 130"/>
                  <a:gd name="T3" fmla="*/ 2147483646 h 130"/>
                  <a:gd name="T4" fmla="*/ 0 w 130"/>
                  <a:gd name="T5" fmla="*/ 2147483646 h 130"/>
                  <a:gd name="T6" fmla="*/ 2147483646 w 130"/>
                  <a:gd name="T7" fmla="*/ 0 h 130"/>
                  <a:gd name="T8" fmla="*/ 2147483646 w 130"/>
                  <a:gd name="T9" fmla="*/ 2147483646 h 130"/>
                  <a:gd name="T10" fmla="*/ 2147483646 w 130"/>
                  <a:gd name="T11" fmla="*/ 2147483646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29" y="130"/>
                      <a:pt x="0" y="101"/>
                      <a:pt x="0" y="65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101" y="0"/>
                      <a:pt x="130" y="29"/>
                      <a:pt x="130" y="65"/>
                    </a:cubicBezTo>
                    <a:cubicBezTo>
                      <a:pt x="130" y="101"/>
                      <a:pt x="101" y="130"/>
                      <a:pt x="6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5" name="Freeform 775"/>
              <p:cNvSpPr>
                <a:spLocks/>
              </p:cNvSpPr>
              <p:nvPr/>
            </p:nvSpPr>
            <p:spPr bwMode="auto">
              <a:xfrm>
                <a:off x="3793606" y="2527007"/>
                <a:ext cx="40737" cy="43647"/>
              </a:xfrm>
              <a:custGeom>
                <a:avLst/>
                <a:gdLst>
                  <a:gd name="T0" fmla="*/ 2147483646 w 130"/>
                  <a:gd name="T1" fmla="*/ 2147483646 h 130"/>
                  <a:gd name="T2" fmla="*/ 2147483646 w 130"/>
                  <a:gd name="T3" fmla="*/ 2147483646 h 130"/>
                  <a:gd name="T4" fmla="*/ 0 w 130"/>
                  <a:gd name="T5" fmla="*/ 2147483646 h 130"/>
                  <a:gd name="T6" fmla="*/ 2147483646 w 130"/>
                  <a:gd name="T7" fmla="*/ 0 h 130"/>
                  <a:gd name="T8" fmla="*/ 2147483646 w 130"/>
                  <a:gd name="T9" fmla="*/ 2147483646 h 130"/>
                  <a:gd name="T10" fmla="*/ 2147483646 w 130"/>
                  <a:gd name="T11" fmla="*/ 2147483646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29" y="130"/>
                      <a:pt x="0" y="101"/>
                      <a:pt x="0" y="65"/>
                    </a:cubicBezTo>
                    <a:cubicBezTo>
                      <a:pt x="0" y="30"/>
                      <a:pt x="29" y="0"/>
                      <a:pt x="65" y="0"/>
                    </a:cubicBezTo>
                    <a:cubicBezTo>
                      <a:pt x="100" y="0"/>
                      <a:pt x="130" y="30"/>
                      <a:pt x="130" y="65"/>
                    </a:cubicBezTo>
                    <a:cubicBezTo>
                      <a:pt x="130" y="101"/>
                      <a:pt x="100" y="130"/>
                      <a:pt x="6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6" name="Freeform 776"/>
              <p:cNvSpPr>
                <a:spLocks/>
              </p:cNvSpPr>
              <p:nvPr/>
            </p:nvSpPr>
            <p:spPr bwMode="auto">
              <a:xfrm>
                <a:off x="3749959" y="2637577"/>
                <a:ext cx="40737" cy="40737"/>
              </a:xfrm>
              <a:custGeom>
                <a:avLst/>
                <a:gdLst>
                  <a:gd name="T0" fmla="*/ 2147483646 w 130"/>
                  <a:gd name="T1" fmla="*/ 2147483646 h 130"/>
                  <a:gd name="T2" fmla="*/ 2147483646 w 130"/>
                  <a:gd name="T3" fmla="*/ 2147483646 h 130"/>
                  <a:gd name="T4" fmla="*/ 0 w 130"/>
                  <a:gd name="T5" fmla="*/ 2147483646 h 130"/>
                  <a:gd name="T6" fmla="*/ 2147483646 w 130"/>
                  <a:gd name="T7" fmla="*/ 0 h 130"/>
                  <a:gd name="T8" fmla="*/ 2147483646 w 130"/>
                  <a:gd name="T9" fmla="*/ 2147483646 h 130"/>
                  <a:gd name="T10" fmla="*/ 2147483646 w 130"/>
                  <a:gd name="T11" fmla="*/ 2147483646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0" h="130">
                    <a:moveTo>
                      <a:pt x="65" y="130"/>
                    </a:moveTo>
                    <a:lnTo>
                      <a:pt x="65" y="130"/>
                    </a:lnTo>
                    <a:cubicBezTo>
                      <a:pt x="29" y="130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5" y="0"/>
                    </a:cubicBezTo>
                    <a:cubicBezTo>
                      <a:pt x="101" y="0"/>
                      <a:pt x="130" y="29"/>
                      <a:pt x="130" y="65"/>
                    </a:cubicBezTo>
                    <a:cubicBezTo>
                      <a:pt x="130" y="100"/>
                      <a:pt x="101" y="130"/>
                      <a:pt x="65" y="1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24" name="组合 730"/>
            <p:cNvGrpSpPr>
              <a:grpSpLocks/>
            </p:cNvGrpSpPr>
            <p:nvPr/>
          </p:nvGrpSpPr>
          <p:grpSpPr bwMode="auto">
            <a:xfrm>
              <a:off x="9620662" y="5416212"/>
              <a:ext cx="302248" cy="403195"/>
              <a:chOff x="1884363" y="3563938"/>
              <a:chExt cx="612775" cy="817563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132" name="Freeform 92"/>
              <p:cNvSpPr>
                <a:spLocks/>
              </p:cNvSpPr>
              <p:nvPr/>
            </p:nvSpPr>
            <p:spPr bwMode="auto">
              <a:xfrm>
                <a:off x="2312988" y="4322763"/>
                <a:ext cx="58738" cy="58738"/>
              </a:xfrm>
              <a:custGeom>
                <a:avLst/>
                <a:gdLst>
                  <a:gd name="T0" fmla="*/ 2147483646 w 139"/>
                  <a:gd name="T1" fmla="*/ 0 h 139"/>
                  <a:gd name="T2" fmla="*/ 2147483646 w 139"/>
                  <a:gd name="T3" fmla="*/ 0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0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69" y="0"/>
                    </a:moveTo>
                    <a:lnTo>
                      <a:pt x="69" y="0"/>
                    </a:lnTo>
                    <a:cubicBezTo>
                      <a:pt x="108" y="0"/>
                      <a:pt x="139" y="31"/>
                      <a:pt x="139" y="69"/>
                    </a:cubicBezTo>
                    <a:cubicBezTo>
                      <a:pt x="139" y="108"/>
                      <a:pt x="108" y="139"/>
                      <a:pt x="69" y="139"/>
                    </a:cubicBezTo>
                    <a:cubicBezTo>
                      <a:pt x="31" y="139"/>
                      <a:pt x="0" y="108"/>
                      <a:pt x="0" y="69"/>
                    </a:cubicBezTo>
                    <a:cubicBezTo>
                      <a:pt x="0" y="31"/>
                      <a:pt x="31" y="0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3" name="Freeform 93"/>
              <p:cNvSpPr>
                <a:spLocks/>
              </p:cNvSpPr>
              <p:nvPr/>
            </p:nvSpPr>
            <p:spPr bwMode="auto">
              <a:xfrm>
                <a:off x="2224088" y="4322763"/>
                <a:ext cx="57150" cy="58738"/>
              </a:xfrm>
              <a:custGeom>
                <a:avLst/>
                <a:gdLst>
                  <a:gd name="T0" fmla="*/ 2147483646 w 139"/>
                  <a:gd name="T1" fmla="*/ 0 h 139"/>
                  <a:gd name="T2" fmla="*/ 2147483646 w 139"/>
                  <a:gd name="T3" fmla="*/ 0 h 139"/>
                  <a:gd name="T4" fmla="*/ 2147483646 w 139"/>
                  <a:gd name="T5" fmla="*/ 2147483646 h 139"/>
                  <a:gd name="T6" fmla="*/ 2147483646 w 139"/>
                  <a:gd name="T7" fmla="*/ 2147483646 h 139"/>
                  <a:gd name="T8" fmla="*/ 0 w 139"/>
                  <a:gd name="T9" fmla="*/ 2147483646 h 139"/>
                  <a:gd name="T10" fmla="*/ 2147483646 w 139"/>
                  <a:gd name="T11" fmla="*/ 0 h 1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39"/>
                  <a:gd name="T20" fmla="*/ 139 w 139"/>
                  <a:gd name="T21" fmla="*/ 139 h 1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39">
                    <a:moveTo>
                      <a:pt x="70" y="0"/>
                    </a:moveTo>
                    <a:lnTo>
                      <a:pt x="70" y="0"/>
                    </a:lnTo>
                    <a:cubicBezTo>
                      <a:pt x="108" y="0"/>
                      <a:pt x="139" y="31"/>
                      <a:pt x="139" y="69"/>
                    </a:cubicBezTo>
                    <a:cubicBezTo>
                      <a:pt x="139" y="108"/>
                      <a:pt x="108" y="139"/>
                      <a:pt x="70" y="139"/>
                    </a:cubicBezTo>
                    <a:cubicBezTo>
                      <a:pt x="31" y="139"/>
                      <a:pt x="0" y="108"/>
                      <a:pt x="0" y="69"/>
                    </a:cubicBezTo>
                    <a:cubicBezTo>
                      <a:pt x="0" y="31"/>
                      <a:pt x="31" y="0"/>
                      <a:pt x="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4" name="Freeform 94"/>
              <p:cNvSpPr>
                <a:spLocks/>
              </p:cNvSpPr>
              <p:nvPr/>
            </p:nvSpPr>
            <p:spPr bwMode="auto">
              <a:xfrm>
                <a:off x="1944688" y="3794126"/>
                <a:ext cx="182563" cy="511175"/>
              </a:xfrm>
              <a:custGeom>
                <a:avLst/>
                <a:gdLst>
                  <a:gd name="T0" fmla="*/ 2147483646 w 435"/>
                  <a:gd name="T1" fmla="*/ 2147483646 h 1217"/>
                  <a:gd name="T2" fmla="*/ 2147483646 w 435"/>
                  <a:gd name="T3" fmla="*/ 2147483646 h 1217"/>
                  <a:gd name="T4" fmla="*/ 2147483646 w 435"/>
                  <a:gd name="T5" fmla="*/ 2147483646 h 1217"/>
                  <a:gd name="T6" fmla="*/ 2147483646 w 435"/>
                  <a:gd name="T7" fmla="*/ 2147483646 h 1217"/>
                  <a:gd name="T8" fmla="*/ 2147483646 w 435"/>
                  <a:gd name="T9" fmla="*/ 2147483646 h 1217"/>
                  <a:gd name="T10" fmla="*/ 2147483646 w 435"/>
                  <a:gd name="T11" fmla="*/ 2147483646 h 1217"/>
                  <a:gd name="T12" fmla="*/ 2147483646 w 435"/>
                  <a:gd name="T13" fmla="*/ 2147483646 h 1217"/>
                  <a:gd name="T14" fmla="*/ 0 w 435"/>
                  <a:gd name="T15" fmla="*/ 2147483646 h 1217"/>
                  <a:gd name="T16" fmla="*/ 0 w 435"/>
                  <a:gd name="T17" fmla="*/ 2147483646 h 1217"/>
                  <a:gd name="T18" fmla="*/ 2147483646 w 435"/>
                  <a:gd name="T19" fmla="*/ 2147483646 h 1217"/>
                  <a:gd name="T20" fmla="*/ 2147483646 w 435"/>
                  <a:gd name="T21" fmla="*/ 2147483646 h 1217"/>
                  <a:gd name="T22" fmla="*/ 2147483646 w 435"/>
                  <a:gd name="T23" fmla="*/ 2147483646 h 1217"/>
                  <a:gd name="T24" fmla="*/ 2147483646 w 435"/>
                  <a:gd name="T25" fmla="*/ 2147483646 h 1217"/>
                  <a:gd name="T26" fmla="*/ 2147483646 w 435"/>
                  <a:gd name="T27" fmla="*/ 2147483646 h 1217"/>
                  <a:gd name="T28" fmla="*/ 2147483646 w 435"/>
                  <a:gd name="T29" fmla="*/ 2147483646 h 12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5"/>
                  <a:gd name="T46" fmla="*/ 0 h 1217"/>
                  <a:gd name="T47" fmla="*/ 435 w 435"/>
                  <a:gd name="T48" fmla="*/ 1217 h 12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5" h="1217">
                    <a:moveTo>
                      <a:pt x="402" y="1217"/>
                    </a:moveTo>
                    <a:lnTo>
                      <a:pt x="402" y="1217"/>
                    </a:lnTo>
                    <a:cubicBezTo>
                      <a:pt x="383" y="1217"/>
                      <a:pt x="368" y="1202"/>
                      <a:pt x="368" y="1184"/>
                    </a:cubicBezTo>
                    <a:lnTo>
                      <a:pt x="368" y="86"/>
                    </a:lnTo>
                    <a:lnTo>
                      <a:pt x="67" y="222"/>
                    </a:lnTo>
                    <a:lnTo>
                      <a:pt x="67" y="1184"/>
                    </a:lnTo>
                    <a:cubicBezTo>
                      <a:pt x="67" y="1202"/>
                      <a:pt x="52" y="1217"/>
                      <a:pt x="33" y="1217"/>
                    </a:cubicBezTo>
                    <a:cubicBezTo>
                      <a:pt x="15" y="1217"/>
                      <a:pt x="0" y="1202"/>
                      <a:pt x="0" y="1184"/>
                    </a:cubicBezTo>
                    <a:lnTo>
                      <a:pt x="0" y="201"/>
                    </a:lnTo>
                    <a:cubicBezTo>
                      <a:pt x="0" y="187"/>
                      <a:pt x="8" y="176"/>
                      <a:pt x="20" y="170"/>
                    </a:cubicBezTo>
                    <a:lnTo>
                      <a:pt x="388" y="5"/>
                    </a:lnTo>
                    <a:cubicBezTo>
                      <a:pt x="398" y="0"/>
                      <a:pt x="410" y="1"/>
                      <a:pt x="420" y="7"/>
                    </a:cubicBezTo>
                    <a:cubicBezTo>
                      <a:pt x="429" y="13"/>
                      <a:pt x="435" y="24"/>
                      <a:pt x="435" y="35"/>
                    </a:cubicBezTo>
                    <a:lnTo>
                      <a:pt x="435" y="1184"/>
                    </a:lnTo>
                    <a:cubicBezTo>
                      <a:pt x="435" y="1202"/>
                      <a:pt x="420" y="1217"/>
                      <a:pt x="402" y="12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5" name="Freeform 95"/>
              <p:cNvSpPr>
                <a:spLocks/>
              </p:cNvSpPr>
              <p:nvPr/>
            </p:nvSpPr>
            <p:spPr bwMode="auto">
              <a:xfrm>
                <a:off x="2098675" y="3563938"/>
                <a:ext cx="182563" cy="741363"/>
              </a:xfrm>
              <a:custGeom>
                <a:avLst/>
                <a:gdLst>
                  <a:gd name="T0" fmla="*/ 2147483646 w 435"/>
                  <a:gd name="T1" fmla="*/ 2147483646 h 1764"/>
                  <a:gd name="T2" fmla="*/ 2147483646 w 435"/>
                  <a:gd name="T3" fmla="*/ 2147483646 h 1764"/>
                  <a:gd name="T4" fmla="*/ 2147483646 w 435"/>
                  <a:gd name="T5" fmla="*/ 2147483646 h 1764"/>
                  <a:gd name="T6" fmla="*/ 2147483646 w 435"/>
                  <a:gd name="T7" fmla="*/ 2147483646 h 1764"/>
                  <a:gd name="T8" fmla="*/ 2147483646 w 435"/>
                  <a:gd name="T9" fmla="*/ 2147483646 h 1764"/>
                  <a:gd name="T10" fmla="*/ 2147483646 w 435"/>
                  <a:gd name="T11" fmla="*/ 2147483646 h 1764"/>
                  <a:gd name="T12" fmla="*/ 2147483646 w 435"/>
                  <a:gd name="T13" fmla="*/ 2147483646 h 1764"/>
                  <a:gd name="T14" fmla="*/ 0 w 435"/>
                  <a:gd name="T15" fmla="*/ 2147483646 h 1764"/>
                  <a:gd name="T16" fmla="*/ 0 w 435"/>
                  <a:gd name="T17" fmla="*/ 2147483646 h 1764"/>
                  <a:gd name="T18" fmla="*/ 2147483646 w 435"/>
                  <a:gd name="T19" fmla="*/ 2147483646 h 1764"/>
                  <a:gd name="T20" fmla="*/ 2147483646 w 435"/>
                  <a:gd name="T21" fmla="*/ 2147483646 h 1764"/>
                  <a:gd name="T22" fmla="*/ 2147483646 w 435"/>
                  <a:gd name="T23" fmla="*/ 2147483646 h 1764"/>
                  <a:gd name="T24" fmla="*/ 2147483646 w 435"/>
                  <a:gd name="T25" fmla="*/ 2147483646 h 1764"/>
                  <a:gd name="T26" fmla="*/ 2147483646 w 435"/>
                  <a:gd name="T27" fmla="*/ 2147483646 h 1764"/>
                  <a:gd name="T28" fmla="*/ 2147483646 w 435"/>
                  <a:gd name="T29" fmla="*/ 2147483646 h 176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5"/>
                  <a:gd name="T46" fmla="*/ 0 h 1764"/>
                  <a:gd name="T47" fmla="*/ 435 w 435"/>
                  <a:gd name="T48" fmla="*/ 1764 h 176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5" h="1764">
                    <a:moveTo>
                      <a:pt x="402" y="1764"/>
                    </a:moveTo>
                    <a:lnTo>
                      <a:pt x="402" y="1764"/>
                    </a:lnTo>
                    <a:cubicBezTo>
                      <a:pt x="384" y="1764"/>
                      <a:pt x="369" y="1749"/>
                      <a:pt x="369" y="1731"/>
                    </a:cubicBezTo>
                    <a:lnTo>
                      <a:pt x="369" y="87"/>
                    </a:lnTo>
                    <a:lnTo>
                      <a:pt x="67" y="222"/>
                    </a:lnTo>
                    <a:lnTo>
                      <a:pt x="67" y="1731"/>
                    </a:lnTo>
                    <a:cubicBezTo>
                      <a:pt x="67" y="1749"/>
                      <a:pt x="52" y="1764"/>
                      <a:pt x="34" y="1764"/>
                    </a:cubicBezTo>
                    <a:cubicBezTo>
                      <a:pt x="15" y="1764"/>
                      <a:pt x="0" y="1749"/>
                      <a:pt x="0" y="1731"/>
                    </a:cubicBezTo>
                    <a:lnTo>
                      <a:pt x="0" y="201"/>
                    </a:lnTo>
                    <a:cubicBezTo>
                      <a:pt x="0" y="188"/>
                      <a:pt x="8" y="176"/>
                      <a:pt x="20" y="170"/>
                    </a:cubicBezTo>
                    <a:lnTo>
                      <a:pt x="388" y="5"/>
                    </a:lnTo>
                    <a:cubicBezTo>
                      <a:pt x="399" y="0"/>
                      <a:pt x="411" y="1"/>
                      <a:pt x="420" y="7"/>
                    </a:cubicBezTo>
                    <a:cubicBezTo>
                      <a:pt x="430" y="13"/>
                      <a:pt x="435" y="24"/>
                      <a:pt x="435" y="35"/>
                    </a:cubicBezTo>
                    <a:lnTo>
                      <a:pt x="435" y="1731"/>
                    </a:lnTo>
                    <a:cubicBezTo>
                      <a:pt x="435" y="1749"/>
                      <a:pt x="421" y="1764"/>
                      <a:pt x="402" y="17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6" name="Freeform 96"/>
              <p:cNvSpPr>
                <a:spLocks/>
              </p:cNvSpPr>
              <p:nvPr/>
            </p:nvSpPr>
            <p:spPr bwMode="auto">
              <a:xfrm>
                <a:off x="2003425" y="3932238"/>
                <a:ext cx="15875" cy="311150"/>
              </a:xfrm>
              <a:custGeom>
                <a:avLst/>
                <a:gdLst>
                  <a:gd name="T0" fmla="*/ 2147483646 w 40"/>
                  <a:gd name="T1" fmla="*/ 2147483646 h 740"/>
                  <a:gd name="T2" fmla="*/ 2147483646 w 40"/>
                  <a:gd name="T3" fmla="*/ 2147483646 h 740"/>
                  <a:gd name="T4" fmla="*/ 0 w 40"/>
                  <a:gd name="T5" fmla="*/ 2147483646 h 740"/>
                  <a:gd name="T6" fmla="*/ 0 w 40"/>
                  <a:gd name="T7" fmla="*/ 2147483646 h 740"/>
                  <a:gd name="T8" fmla="*/ 2147483646 w 40"/>
                  <a:gd name="T9" fmla="*/ 0 h 740"/>
                  <a:gd name="T10" fmla="*/ 2147483646 w 40"/>
                  <a:gd name="T11" fmla="*/ 2147483646 h 740"/>
                  <a:gd name="T12" fmla="*/ 2147483646 w 40"/>
                  <a:gd name="T13" fmla="*/ 2147483646 h 740"/>
                  <a:gd name="T14" fmla="*/ 2147483646 w 40"/>
                  <a:gd name="T15" fmla="*/ 2147483646 h 7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740"/>
                  <a:gd name="T26" fmla="*/ 40 w 40"/>
                  <a:gd name="T27" fmla="*/ 740 h 7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740">
                    <a:moveTo>
                      <a:pt x="20" y="740"/>
                    </a:moveTo>
                    <a:lnTo>
                      <a:pt x="20" y="740"/>
                    </a:lnTo>
                    <a:cubicBezTo>
                      <a:pt x="9" y="740"/>
                      <a:pt x="0" y="731"/>
                      <a:pt x="0" y="720"/>
                    </a:cubicBezTo>
                    <a:lnTo>
                      <a:pt x="0" y="20"/>
                    </a:ln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40" y="8"/>
                      <a:pt x="40" y="20"/>
                    </a:cubicBezTo>
                    <a:lnTo>
                      <a:pt x="40" y="720"/>
                    </a:lnTo>
                    <a:cubicBezTo>
                      <a:pt x="40" y="731"/>
                      <a:pt x="31" y="740"/>
                      <a:pt x="20" y="7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7" name="Freeform 97"/>
              <p:cNvSpPr>
                <a:spLocks/>
              </p:cNvSpPr>
              <p:nvPr/>
            </p:nvSpPr>
            <p:spPr bwMode="auto">
              <a:xfrm>
                <a:off x="2052638" y="3895726"/>
                <a:ext cx="17463" cy="347663"/>
              </a:xfrm>
              <a:custGeom>
                <a:avLst/>
                <a:gdLst>
                  <a:gd name="T0" fmla="*/ 2147483646 w 40"/>
                  <a:gd name="T1" fmla="*/ 2147483646 h 828"/>
                  <a:gd name="T2" fmla="*/ 2147483646 w 40"/>
                  <a:gd name="T3" fmla="*/ 2147483646 h 828"/>
                  <a:gd name="T4" fmla="*/ 0 w 40"/>
                  <a:gd name="T5" fmla="*/ 2147483646 h 828"/>
                  <a:gd name="T6" fmla="*/ 0 w 40"/>
                  <a:gd name="T7" fmla="*/ 2147483646 h 828"/>
                  <a:gd name="T8" fmla="*/ 2147483646 w 40"/>
                  <a:gd name="T9" fmla="*/ 0 h 828"/>
                  <a:gd name="T10" fmla="*/ 2147483646 w 40"/>
                  <a:gd name="T11" fmla="*/ 2147483646 h 828"/>
                  <a:gd name="T12" fmla="*/ 2147483646 w 40"/>
                  <a:gd name="T13" fmla="*/ 2147483646 h 828"/>
                  <a:gd name="T14" fmla="*/ 2147483646 w 40"/>
                  <a:gd name="T15" fmla="*/ 2147483646 h 8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828"/>
                  <a:gd name="T26" fmla="*/ 40 w 40"/>
                  <a:gd name="T27" fmla="*/ 828 h 8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828">
                    <a:moveTo>
                      <a:pt x="20" y="828"/>
                    </a:moveTo>
                    <a:lnTo>
                      <a:pt x="20" y="828"/>
                    </a:lnTo>
                    <a:cubicBezTo>
                      <a:pt x="9" y="828"/>
                      <a:pt x="0" y="819"/>
                      <a:pt x="0" y="808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808"/>
                    </a:lnTo>
                    <a:cubicBezTo>
                      <a:pt x="40" y="819"/>
                      <a:pt x="31" y="828"/>
                      <a:pt x="20" y="8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8" name="Freeform 98"/>
              <p:cNvSpPr>
                <a:spLocks/>
              </p:cNvSpPr>
              <p:nvPr/>
            </p:nvSpPr>
            <p:spPr bwMode="auto">
              <a:xfrm>
                <a:off x="2254250" y="3884613"/>
                <a:ext cx="182563" cy="420688"/>
              </a:xfrm>
              <a:custGeom>
                <a:avLst/>
                <a:gdLst>
                  <a:gd name="T0" fmla="*/ 2147483646 w 435"/>
                  <a:gd name="T1" fmla="*/ 2147483646 h 1002"/>
                  <a:gd name="T2" fmla="*/ 2147483646 w 435"/>
                  <a:gd name="T3" fmla="*/ 2147483646 h 1002"/>
                  <a:gd name="T4" fmla="*/ 2147483646 w 435"/>
                  <a:gd name="T5" fmla="*/ 2147483646 h 1002"/>
                  <a:gd name="T6" fmla="*/ 2147483646 w 435"/>
                  <a:gd name="T7" fmla="*/ 2147483646 h 1002"/>
                  <a:gd name="T8" fmla="*/ 2147483646 w 435"/>
                  <a:gd name="T9" fmla="*/ 2147483646 h 1002"/>
                  <a:gd name="T10" fmla="*/ 2147483646 w 435"/>
                  <a:gd name="T11" fmla="*/ 2147483646 h 1002"/>
                  <a:gd name="T12" fmla="*/ 2147483646 w 435"/>
                  <a:gd name="T13" fmla="*/ 2147483646 h 1002"/>
                  <a:gd name="T14" fmla="*/ 0 w 435"/>
                  <a:gd name="T15" fmla="*/ 2147483646 h 1002"/>
                  <a:gd name="T16" fmla="*/ 0 w 435"/>
                  <a:gd name="T17" fmla="*/ 2147483646 h 1002"/>
                  <a:gd name="T18" fmla="*/ 2147483646 w 435"/>
                  <a:gd name="T19" fmla="*/ 2147483646 h 1002"/>
                  <a:gd name="T20" fmla="*/ 2147483646 w 435"/>
                  <a:gd name="T21" fmla="*/ 2147483646 h 1002"/>
                  <a:gd name="T22" fmla="*/ 2147483646 w 435"/>
                  <a:gd name="T23" fmla="*/ 2147483646 h 1002"/>
                  <a:gd name="T24" fmla="*/ 2147483646 w 435"/>
                  <a:gd name="T25" fmla="*/ 2147483646 h 1002"/>
                  <a:gd name="T26" fmla="*/ 2147483646 w 435"/>
                  <a:gd name="T27" fmla="*/ 2147483646 h 1002"/>
                  <a:gd name="T28" fmla="*/ 2147483646 w 435"/>
                  <a:gd name="T29" fmla="*/ 2147483646 h 100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5"/>
                  <a:gd name="T46" fmla="*/ 0 h 1002"/>
                  <a:gd name="T47" fmla="*/ 435 w 435"/>
                  <a:gd name="T48" fmla="*/ 1002 h 100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5" h="1002">
                    <a:moveTo>
                      <a:pt x="401" y="1002"/>
                    </a:moveTo>
                    <a:lnTo>
                      <a:pt x="401" y="1002"/>
                    </a:lnTo>
                    <a:cubicBezTo>
                      <a:pt x="383" y="1002"/>
                      <a:pt x="368" y="987"/>
                      <a:pt x="368" y="969"/>
                    </a:cubicBezTo>
                    <a:lnTo>
                      <a:pt x="368" y="223"/>
                    </a:lnTo>
                    <a:lnTo>
                      <a:pt x="66" y="87"/>
                    </a:lnTo>
                    <a:lnTo>
                      <a:pt x="66" y="969"/>
                    </a:lnTo>
                    <a:cubicBezTo>
                      <a:pt x="66" y="987"/>
                      <a:pt x="52" y="1002"/>
                      <a:pt x="33" y="1002"/>
                    </a:cubicBezTo>
                    <a:cubicBezTo>
                      <a:pt x="15" y="1002"/>
                      <a:pt x="0" y="987"/>
                      <a:pt x="0" y="969"/>
                    </a:cubicBezTo>
                    <a:lnTo>
                      <a:pt x="0" y="35"/>
                    </a:lnTo>
                    <a:cubicBezTo>
                      <a:pt x="0" y="24"/>
                      <a:pt x="6" y="13"/>
                      <a:pt x="15" y="7"/>
                    </a:cubicBezTo>
                    <a:cubicBezTo>
                      <a:pt x="25" y="1"/>
                      <a:pt x="36" y="0"/>
                      <a:pt x="47" y="5"/>
                    </a:cubicBezTo>
                    <a:lnTo>
                      <a:pt x="415" y="171"/>
                    </a:lnTo>
                    <a:cubicBezTo>
                      <a:pt x="427" y="176"/>
                      <a:pt x="435" y="188"/>
                      <a:pt x="435" y="201"/>
                    </a:cubicBezTo>
                    <a:lnTo>
                      <a:pt x="435" y="969"/>
                    </a:lnTo>
                    <a:cubicBezTo>
                      <a:pt x="435" y="987"/>
                      <a:pt x="420" y="1002"/>
                      <a:pt x="401" y="10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9" name="Freeform 99"/>
              <p:cNvSpPr>
                <a:spLocks/>
              </p:cNvSpPr>
              <p:nvPr/>
            </p:nvSpPr>
            <p:spPr bwMode="auto">
              <a:xfrm>
                <a:off x="2362200" y="4022726"/>
                <a:ext cx="15875" cy="220663"/>
              </a:xfrm>
              <a:custGeom>
                <a:avLst/>
                <a:gdLst>
                  <a:gd name="T0" fmla="*/ 2147483646 w 40"/>
                  <a:gd name="T1" fmla="*/ 2147483646 h 525"/>
                  <a:gd name="T2" fmla="*/ 2147483646 w 40"/>
                  <a:gd name="T3" fmla="*/ 2147483646 h 525"/>
                  <a:gd name="T4" fmla="*/ 0 w 40"/>
                  <a:gd name="T5" fmla="*/ 2147483646 h 525"/>
                  <a:gd name="T6" fmla="*/ 0 w 40"/>
                  <a:gd name="T7" fmla="*/ 2147483646 h 525"/>
                  <a:gd name="T8" fmla="*/ 2147483646 w 40"/>
                  <a:gd name="T9" fmla="*/ 0 h 525"/>
                  <a:gd name="T10" fmla="*/ 2147483646 w 40"/>
                  <a:gd name="T11" fmla="*/ 2147483646 h 525"/>
                  <a:gd name="T12" fmla="*/ 2147483646 w 40"/>
                  <a:gd name="T13" fmla="*/ 2147483646 h 525"/>
                  <a:gd name="T14" fmla="*/ 2147483646 w 40"/>
                  <a:gd name="T15" fmla="*/ 2147483646 h 5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525"/>
                  <a:gd name="T26" fmla="*/ 40 w 40"/>
                  <a:gd name="T27" fmla="*/ 525 h 52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525">
                    <a:moveTo>
                      <a:pt x="20" y="525"/>
                    </a:moveTo>
                    <a:lnTo>
                      <a:pt x="20" y="525"/>
                    </a:lnTo>
                    <a:cubicBezTo>
                      <a:pt x="9" y="525"/>
                      <a:pt x="0" y="516"/>
                      <a:pt x="0" y="505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505"/>
                    </a:lnTo>
                    <a:cubicBezTo>
                      <a:pt x="40" y="516"/>
                      <a:pt x="31" y="525"/>
                      <a:pt x="20" y="5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0" name="Freeform 100"/>
              <p:cNvSpPr>
                <a:spLocks/>
              </p:cNvSpPr>
              <p:nvPr/>
            </p:nvSpPr>
            <p:spPr bwMode="auto">
              <a:xfrm>
                <a:off x="2311400" y="3986213"/>
                <a:ext cx="17463" cy="257175"/>
              </a:xfrm>
              <a:custGeom>
                <a:avLst/>
                <a:gdLst>
                  <a:gd name="T0" fmla="*/ 2147483646 w 40"/>
                  <a:gd name="T1" fmla="*/ 2147483646 h 612"/>
                  <a:gd name="T2" fmla="*/ 2147483646 w 40"/>
                  <a:gd name="T3" fmla="*/ 2147483646 h 612"/>
                  <a:gd name="T4" fmla="*/ 0 w 40"/>
                  <a:gd name="T5" fmla="*/ 2147483646 h 612"/>
                  <a:gd name="T6" fmla="*/ 0 w 40"/>
                  <a:gd name="T7" fmla="*/ 2147483646 h 612"/>
                  <a:gd name="T8" fmla="*/ 2147483646 w 40"/>
                  <a:gd name="T9" fmla="*/ 0 h 612"/>
                  <a:gd name="T10" fmla="*/ 2147483646 w 40"/>
                  <a:gd name="T11" fmla="*/ 2147483646 h 612"/>
                  <a:gd name="T12" fmla="*/ 2147483646 w 40"/>
                  <a:gd name="T13" fmla="*/ 2147483646 h 612"/>
                  <a:gd name="T14" fmla="*/ 2147483646 w 40"/>
                  <a:gd name="T15" fmla="*/ 2147483646 h 6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612"/>
                  <a:gd name="T26" fmla="*/ 40 w 40"/>
                  <a:gd name="T27" fmla="*/ 612 h 6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612">
                    <a:moveTo>
                      <a:pt x="20" y="612"/>
                    </a:moveTo>
                    <a:lnTo>
                      <a:pt x="20" y="612"/>
                    </a:lnTo>
                    <a:cubicBezTo>
                      <a:pt x="9" y="612"/>
                      <a:pt x="0" y="603"/>
                      <a:pt x="0" y="592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592"/>
                    </a:lnTo>
                    <a:cubicBezTo>
                      <a:pt x="40" y="603"/>
                      <a:pt x="31" y="612"/>
                      <a:pt x="20" y="6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1" name="Freeform 101"/>
              <p:cNvSpPr>
                <a:spLocks/>
              </p:cNvSpPr>
              <p:nvPr/>
            </p:nvSpPr>
            <p:spPr bwMode="auto">
              <a:xfrm>
                <a:off x="2159000" y="3681413"/>
                <a:ext cx="15875" cy="561975"/>
              </a:xfrm>
              <a:custGeom>
                <a:avLst/>
                <a:gdLst>
                  <a:gd name="T0" fmla="*/ 2147483646 w 40"/>
                  <a:gd name="T1" fmla="*/ 2147483646 h 1338"/>
                  <a:gd name="T2" fmla="*/ 2147483646 w 40"/>
                  <a:gd name="T3" fmla="*/ 2147483646 h 1338"/>
                  <a:gd name="T4" fmla="*/ 0 w 40"/>
                  <a:gd name="T5" fmla="*/ 2147483646 h 1338"/>
                  <a:gd name="T6" fmla="*/ 0 w 40"/>
                  <a:gd name="T7" fmla="*/ 2147483646 h 1338"/>
                  <a:gd name="T8" fmla="*/ 2147483646 w 40"/>
                  <a:gd name="T9" fmla="*/ 0 h 1338"/>
                  <a:gd name="T10" fmla="*/ 2147483646 w 40"/>
                  <a:gd name="T11" fmla="*/ 2147483646 h 1338"/>
                  <a:gd name="T12" fmla="*/ 2147483646 w 40"/>
                  <a:gd name="T13" fmla="*/ 2147483646 h 1338"/>
                  <a:gd name="T14" fmla="*/ 2147483646 w 40"/>
                  <a:gd name="T15" fmla="*/ 2147483646 h 13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1338"/>
                  <a:gd name="T26" fmla="*/ 40 w 40"/>
                  <a:gd name="T27" fmla="*/ 1338 h 13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1338">
                    <a:moveTo>
                      <a:pt x="20" y="1338"/>
                    </a:moveTo>
                    <a:lnTo>
                      <a:pt x="20" y="1338"/>
                    </a:lnTo>
                    <a:cubicBezTo>
                      <a:pt x="9" y="1338"/>
                      <a:pt x="0" y="1329"/>
                      <a:pt x="0" y="1318"/>
                    </a:cubicBezTo>
                    <a:lnTo>
                      <a:pt x="0" y="20"/>
                    </a:ln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40" y="8"/>
                      <a:pt x="40" y="20"/>
                    </a:cubicBezTo>
                    <a:lnTo>
                      <a:pt x="40" y="1318"/>
                    </a:lnTo>
                    <a:cubicBezTo>
                      <a:pt x="40" y="1329"/>
                      <a:pt x="31" y="1338"/>
                      <a:pt x="20" y="1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2" name="Freeform 102"/>
              <p:cNvSpPr>
                <a:spLocks/>
              </p:cNvSpPr>
              <p:nvPr/>
            </p:nvSpPr>
            <p:spPr bwMode="auto">
              <a:xfrm>
                <a:off x="2206625" y="3659188"/>
                <a:ext cx="15875" cy="584200"/>
              </a:xfrm>
              <a:custGeom>
                <a:avLst/>
                <a:gdLst>
                  <a:gd name="T0" fmla="*/ 2147483646 w 40"/>
                  <a:gd name="T1" fmla="*/ 2147483646 h 1388"/>
                  <a:gd name="T2" fmla="*/ 2147483646 w 40"/>
                  <a:gd name="T3" fmla="*/ 2147483646 h 1388"/>
                  <a:gd name="T4" fmla="*/ 0 w 40"/>
                  <a:gd name="T5" fmla="*/ 2147483646 h 1388"/>
                  <a:gd name="T6" fmla="*/ 0 w 40"/>
                  <a:gd name="T7" fmla="*/ 2147483646 h 1388"/>
                  <a:gd name="T8" fmla="*/ 2147483646 w 40"/>
                  <a:gd name="T9" fmla="*/ 0 h 1388"/>
                  <a:gd name="T10" fmla="*/ 2147483646 w 40"/>
                  <a:gd name="T11" fmla="*/ 2147483646 h 1388"/>
                  <a:gd name="T12" fmla="*/ 2147483646 w 40"/>
                  <a:gd name="T13" fmla="*/ 2147483646 h 1388"/>
                  <a:gd name="T14" fmla="*/ 2147483646 w 40"/>
                  <a:gd name="T15" fmla="*/ 2147483646 h 13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1388"/>
                  <a:gd name="T26" fmla="*/ 40 w 40"/>
                  <a:gd name="T27" fmla="*/ 1388 h 138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1388">
                    <a:moveTo>
                      <a:pt x="20" y="1388"/>
                    </a:moveTo>
                    <a:lnTo>
                      <a:pt x="20" y="1388"/>
                    </a:lnTo>
                    <a:cubicBezTo>
                      <a:pt x="9" y="1388"/>
                      <a:pt x="0" y="1379"/>
                      <a:pt x="0" y="1368"/>
                    </a:cubicBezTo>
                    <a:lnTo>
                      <a:pt x="0" y="20"/>
                    </a:ln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lnTo>
                      <a:pt x="40" y="1368"/>
                    </a:lnTo>
                    <a:cubicBezTo>
                      <a:pt x="40" y="1379"/>
                      <a:pt x="31" y="1388"/>
                      <a:pt x="20" y="13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3" name="Freeform 103"/>
              <p:cNvSpPr>
                <a:spLocks/>
              </p:cNvSpPr>
              <p:nvPr/>
            </p:nvSpPr>
            <p:spPr bwMode="auto">
              <a:xfrm>
                <a:off x="1884363" y="4276726"/>
                <a:ext cx="612775" cy="88900"/>
              </a:xfrm>
              <a:custGeom>
                <a:avLst/>
                <a:gdLst>
                  <a:gd name="T0" fmla="*/ 2147483646 w 1458"/>
                  <a:gd name="T1" fmla="*/ 2147483646 h 213"/>
                  <a:gd name="T2" fmla="*/ 2147483646 w 1458"/>
                  <a:gd name="T3" fmla="*/ 2147483646 h 213"/>
                  <a:gd name="T4" fmla="*/ 2147483646 w 1458"/>
                  <a:gd name="T5" fmla="*/ 2147483646 h 213"/>
                  <a:gd name="T6" fmla="*/ 2147483646 w 1458"/>
                  <a:gd name="T7" fmla="*/ 2147483646 h 213"/>
                  <a:gd name="T8" fmla="*/ 2147483646 w 1458"/>
                  <a:gd name="T9" fmla="*/ 2147483646 h 213"/>
                  <a:gd name="T10" fmla="*/ 2147483646 w 1458"/>
                  <a:gd name="T11" fmla="*/ 2147483646 h 213"/>
                  <a:gd name="T12" fmla="*/ 2147483646 w 1458"/>
                  <a:gd name="T13" fmla="*/ 2147483646 h 213"/>
                  <a:gd name="T14" fmla="*/ 2147483646 w 1458"/>
                  <a:gd name="T15" fmla="*/ 2147483646 h 213"/>
                  <a:gd name="T16" fmla="*/ 2147483646 w 1458"/>
                  <a:gd name="T17" fmla="*/ 2147483646 h 213"/>
                  <a:gd name="T18" fmla="*/ 2147483646 w 1458"/>
                  <a:gd name="T19" fmla="*/ 2147483646 h 213"/>
                  <a:gd name="T20" fmla="*/ 2147483646 w 1458"/>
                  <a:gd name="T21" fmla="*/ 2147483646 h 213"/>
                  <a:gd name="T22" fmla="*/ 2147483646 w 1458"/>
                  <a:gd name="T23" fmla="*/ 2147483646 h 213"/>
                  <a:gd name="T24" fmla="*/ 2147483646 w 1458"/>
                  <a:gd name="T25" fmla="*/ 2147483646 h 213"/>
                  <a:gd name="T26" fmla="*/ 0 w 1458"/>
                  <a:gd name="T27" fmla="*/ 2147483646 h 213"/>
                  <a:gd name="T28" fmla="*/ 0 w 1458"/>
                  <a:gd name="T29" fmla="*/ 2147483646 h 213"/>
                  <a:gd name="T30" fmla="*/ 2147483646 w 1458"/>
                  <a:gd name="T31" fmla="*/ 0 h 213"/>
                  <a:gd name="T32" fmla="*/ 2147483646 w 1458"/>
                  <a:gd name="T33" fmla="*/ 0 h 213"/>
                  <a:gd name="T34" fmla="*/ 2147483646 w 1458"/>
                  <a:gd name="T35" fmla="*/ 2147483646 h 213"/>
                  <a:gd name="T36" fmla="*/ 2147483646 w 1458"/>
                  <a:gd name="T37" fmla="*/ 2147483646 h 213"/>
                  <a:gd name="T38" fmla="*/ 2147483646 w 1458"/>
                  <a:gd name="T39" fmla="*/ 2147483646 h 2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8"/>
                  <a:gd name="T61" fmla="*/ 0 h 213"/>
                  <a:gd name="T62" fmla="*/ 1458 w 1458"/>
                  <a:gd name="T63" fmla="*/ 213 h 2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8" h="213">
                    <a:moveTo>
                      <a:pt x="1425" y="213"/>
                    </a:moveTo>
                    <a:lnTo>
                      <a:pt x="1425" y="213"/>
                    </a:lnTo>
                    <a:lnTo>
                      <a:pt x="1106" y="213"/>
                    </a:lnTo>
                    <a:cubicBezTo>
                      <a:pt x="1088" y="213"/>
                      <a:pt x="1073" y="198"/>
                      <a:pt x="1073" y="180"/>
                    </a:cubicBezTo>
                    <a:cubicBezTo>
                      <a:pt x="1073" y="161"/>
                      <a:pt x="1088" y="147"/>
                      <a:pt x="1106" y="147"/>
                    </a:cubicBezTo>
                    <a:lnTo>
                      <a:pt x="1392" y="147"/>
                    </a:lnTo>
                    <a:lnTo>
                      <a:pt x="1392" y="67"/>
                    </a:lnTo>
                    <a:lnTo>
                      <a:pt x="66" y="67"/>
                    </a:lnTo>
                    <a:lnTo>
                      <a:pt x="66" y="147"/>
                    </a:lnTo>
                    <a:lnTo>
                      <a:pt x="864" y="147"/>
                    </a:lnTo>
                    <a:cubicBezTo>
                      <a:pt x="883" y="147"/>
                      <a:pt x="898" y="161"/>
                      <a:pt x="898" y="180"/>
                    </a:cubicBezTo>
                    <a:cubicBezTo>
                      <a:pt x="898" y="198"/>
                      <a:pt x="883" y="213"/>
                      <a:pt x="864" y="213"/>
                    </a:cubicBezTo>
                    <a:lnTo>
                      <a:pt x="33" y="213"/>
                    </a:lnTo>
                    <a:cubicBezTo>
                      <a:pt x="14" y="213"/>
                      <a:pt x="0" y="198"/>
                      <a:pt x="0" y="180"/>
                    </a:cubicBezTo>
                    <a:lnTo>
                      <a:pt x="0" y="34"/>
                    </a:lnTo>
                    <a:cubicBezTo>
                      <a:pt x="0" y="15"/>
                      <a:pt x="14" y="0"/>
                      <a:pt x="33" y="0"/>
                    </a:cubicBezTo>
                    <a:lnTo>
                      <a:pt x="1425" y="0"/>
                    </a:lnTo>
                    <a:cubicBezTo>
                      <a:pt x="1443" y="0"/>
                      <a:pt x="1458" y="15"/>
                      <a:pt x="1458" y="34"/>
                    </a:cubicBezTo>
                    <a:lnTo>
                      <a:pt x="1458" y="180"/>
                    </a:lnTo>
                    <a:cubicBezTo>
                      <a:pt x="1458" y="198"/>
                      <a:pt x="1443" y="213"/>
                      <a:pt x="1425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/>
              <a:lstStyle/>
              <a:p>
                <a:endParaRPr lang="zh-CN" altLang="en-US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25" name="矩形 124"/>
            <p:cNvSpPr/>
            <p:nvPr/>
          </p:nvSpPr>
          <p:spPr>
            <a:xfrm>
              <a:off x="6900502" y="6025537"/>
              <a:ext cx="11432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84"/>
              <a:r>
                <a:rPr lang="ru-RU" sz="1200">
                  <a:latin typeface="Huawei Sans" panose="020C0503030203020204" pitchFamily="34" charset="0"/>
                </a:rPr>
                <a:t>ЦОД</a:t>
              </a:r>
            </a:p>
          </p:txBody>
        </p:sp>
        <p:sp>
          <p:nvSpPr>
            <p:cNvPr id="126" name="矩形 125"/>
            <p:cNvSpPr/>
            <p:nvPr/>
          </p:nvSpPr>
          <p:spPr>
            <a:xfrm>
              <a:off x="8037491" y="6025537"/>
              <a:ext cx="83869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84"/>
              <a:r>
                <a:rPr lang="ru-RU" sz="1200">
                  <a:latin typeface="Huawei Sans" panose="020C0503030203020204" pitchFamily="34" charset="0"/>
                </a:rPr>
                <a:t>Кампус</a:t>
              </a:r>
            </a:p>
          </p:txBody>
        </p:sp>
        <p:sp>
          <p:nvSpPr>
            <p:cNvPr id="127" name="矩形 126"/>
            <p:cNvSpPr/>
            <p:nvPr/>
          </p:nvSpPr>
          <p:spPr>
            <a:xfrm>
              <a:off x="8879480" y="6025537"/>
              <a:ext cx="61427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84"/>
              <a:r>
                <a:rPr lang="ru-RU" sz="1200">
                  <a:latin typeface="Huawei Sans" panose="020C0503030203020204" pitchFamily="34" charset="0"/>
                </a:rPr>
                <a:t>WAN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9456814" y="6025538"/>
              <a:ext cx="903207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784"/>
              <a:r>
                <a:rPr lang="ru-RU" sz="1200" dirty="0">
                  <a:latin typeface="Huawei Sans" panose="020C0503030203020204" pitchFamily="34" charset="0"/>
                </a:rPr>
                <a:t>Филиал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7353558" y="1639710"/>
              <a:ext cx="13537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436693"/>
              <a:r>
                <a:rPr lang="ru-RU" sz="1000" dirty="0">
                  <a:latin typeface="Huawei Sans" panose="020C0503030203020204" pitchFamily="34" charset="0"/>
                </a:rPr>
                <a:t>Видеоконференц-связь</a:t>
              </a:r>
            </a:p>
          </p:txBody>
        </p:sp>
        <p:sp>
          <p:nvSpPr>
            <p:cNvPr id="130" name="矩形 129"/>
            <p:cNvSpPr/>
            <p:nvPr/>
          </p:nvSpPr>
          <p:spPr>
            <a:xfrm>
              <a:off x="9326197" y="1648503"/>
              <a:ext cx="15431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436693"/>
              <a:r>
                <a:rPr lang="ru-RU" sz="1200">
                  <a:latin typeface="Huawei Sans" panose="020C0503030203020204" pitchFamily="34" charset="0"/>
                </a:rPr>
                <a:t>Рекламные операции</a:t>
              </a:r>
            </a:p>
          </p:txBody>
        </p:sp>
        <p:sp>
          <p:nvSpPr>
            <p:cNvPr id="131" name="矩形 130"/>
            <p:cNvSpPr/>
            <p:nvPr/>
          </p:nvSpPr>
          <p:spPr>
            <a:xfrm>
              <a:off x="8317111" y="1723197"/>
              <a:ext cx="154310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2436693"/>
              <a:r>
                <a:rPr lang="ru-RU" sz="1200" dirty="0">
                  <a:latin typeface="Huawei Sans" panose="020C0503030203020204" pitchFamily="34" charset="0"/>
                </a:rPr>
                <a:t>Офисная ОС</a:t>
              </a:r>
            </a:p>
          </p:txBody>
        </p:sp>
        <p:sp>
          <p:nvSpPr>
            <p:cNvPr id="320" name="TextBox 63"/>
            <p:cNvSpPr txBox="1"/>
            <p:nvPr/>
          </p:nvSpPr>
          <p:spPr>
            <a:xfrm>
              <a:off x="8215113" y="3542316"/>
              <a:ext cx="8159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12"/>
              <a:r>
                <a:rPr lang="ru-RU" sz="1200">
                  <a:solidFill>
                    <a:srgbClr val="EC7061"/>
                  </a:solidFill>
                  <a:latin typeface="Huawei Sans" panose="020C0503030203020204" pitchFamily="34" charset="0"/>
                </a:rPr>
                <a:t>Анализ</a:t>
              </a:r>
            </a:p>
          </p:txBody>
        </p:sp>
        <p:sp>
          <p:nvSpPr>
            <p:cNvPr id="321" name="TextBox 63"/>
            <p:cNvSpPr txBox="1"/>
            <p:nvPr/>
          </p:nvSpPr>
          <p:spPr>
            <a:xfrm>
              <a:off x="7460513" y="4270403"/>
              <a:ext cx="1177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12"/>
              <a:r>
                <a:rPr lang="ru-RU" sz="1200">
                  <a:solidFill>
                    <a:srgbClr val="EC7061"/>
                  </a:solidFill>
                  <a:latin typeface="Huawei Sans" panose="020C0503030203020204" pitchFamily="34" charset="0"/>
                </a:rPr>
                <a:t>Управление</a:t>
              </a:r>
            </a:p>
          </p:txBody>
        </p:sp>
        <p:sp>
          <p:nvSpPr>
            <p:cNvPr id="322" name="TextBox 63"/>
            <p:cNvSpPr txBox="1"/>
            <p:nvPr/>
          </p:nvSpPr>
          <p:spPr>
            <a:xfrm>
              <a:off x="8879480" y="4278872"/>
              <a:ext cx="10953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112"/>
              <a:r>
                <a:rPr lang="ru-RU" sz="1200" dirty="0">
                  <a:solidFill>
                    <a:srgbClr val="EC7061"/>
                  </a:solidFill>
                  <a:latin typeface="Huawei Sans" panose="020C0503030203020204" pitchFamily="34" charset="0"/>
                </a:rPr>
                <a:t>Управление</a:t>
              </a:r>
            </a:p>
          </p:txBody>
        </p:sp>
        <p:pic>
          <p:nvPicPr>
            <p:cNvPr id="316" name="图片 315" descr="NB-IoT 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32705" y="3825318"/>
              <a:ext cx="792000" cy="720000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317" name="图片 316" descr="形状 63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629840" y="3877492"/>
              <a:ext cx="200915" cy="136988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18" name="图片 317" descr="形状 6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51385" y="4177043"/>
              <a:ext cx="154275" cy="132911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19" name="图片 318" descr="形状 64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18162" y="4169405"/>
              <a:ext cx="172213" cy="122310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23" name="browser-setting-interface-circular-symbol-of-a-wrench-in-a-window-outlines-inside-a-circle_41892"/>
            <p:cNvSpPr>
              <a:spLocks noChangeAspect="1"/>
            </p:cNvSpPr>
            <p:nvPr/>
          </p:nvSpPr>
          <p:spPr bwMode="auto">
            <a:xfrm>
              <a:off x="8400354" y="4165960"/>
              <a:ext cx="227214" cy="164403"/>
            </a:xfrm>
            <a:custGeom>
              <a:avLst/>
              <a:gdLst>
                <a:gd name="connsiteX0" fmla="*/ 311666 w 576804"/>
                <a:gd name="connsiteY0" fmla="*/ 251897 h 459094"/>
                <a:gd name="connsiteX1" fmla="*/ 302194 w 576804"/>
                <a:gd name="connsiteY1" fmla="*/ 262214 h 459094"/>
                <a:gd name="connsiteX2" fmla="*/ 291861 w 576804"/>
                <a:gd name="connsiteY2" fmla="*/ 271672 h 459094"/>
                <a:gd name="connsiteX3" fmla="*/ 381414 w 576804"/>
                <a:gd name="connsiteY3" fmla="*/ 361090 h 459094"/>
                <a:gd name="connsiteX4" fmla="*/ 401219 w 576804"/>
                <a:gd name="connsiteY4" fmla="*/ 341315 h 459094"/>
                <a:gd name="connsiteX5" fmla="*/ 239334 w 576804"/>
                <a:gd name="connsiteY5" fmla="*/ 147002 h 459094"/>
                <a:gd name="connsiteX6" fmla="*/ 271195 w 576804"/>
                <a:gd name="connsiteY6" fmla="*/ 178815 h 459094"/>
                <a:gd name="connsiteX7" fmla="*/ 271195 w 576804"/>
                <a:gd name="connsiteY7" fmla="*/ 194291 h 459094"/>
                <a:gd name="connsiteX8" fmla="*/ 234168 w 576804"/>
                <a:gd name="connsiteY8" fmla="*/ 230402 h 459094"/>
                <a:gd name="connsiteX9" fmla="*/ 218668 w 576804"/>
                <a:gd name="connsiteY9" fmla="*/ 230402 h 459094"/>
                <a:gd name="connsiteX10" fmla="*/ 186808 w 576804"/>
                <a:gd name="connsiteY10" fmla="*/ 199449 h 459094"/>
                <a:gd name="connsiteX11" fmla="*/ 203169 w 576804"/>
                <a:gd name="connsiteY11" fmla="*/ 245878 h 459094"/>
                <a:gd name="connsiteX12" fmla="*/ 244501 w 576804"/>
                <a:gd name="connsiteY12" fmla="*/ 263074 h 459094"/>
                <a:gd name="connsiteX13" fmla="*/ 285833 w 576804"/>
                <a:gd name="connsiteY13" fmla="*/ 245878 h 459094"/>
                <a:gd name="connsiteX14" fmla="*/ 285833 w 576804"/>
                <a:gd name="connsiteY14" fmla="*/ 163338 h 459094"/>
                <a:gd name="connsiteX15" fmla="*/ 239334 w 576804"/>
                <a:gd name="connsiteY15" fmla="*/ 147002 h 459094"/>
                <a:gd name="connsiteX16" fmla="*/ 244501 w 576804"/>
                <a:gd name="connsiteY16" fmla="*/ 123788 h 459094"/>
                <a:gd name="connsiteX17" fmla="*/ 302194 w 576804"/>
                <a:gd name="connsiteY17" fmla="*/ 147002 h 459094"/>
                <a:gd name="connsiteX18" fmla="*/ 321999 w 576804"/>
                <a:gd name="connsiteY18" fmla="*/ 229542 h 459094"/>
                <a:gd name="connsiteX19" fmla="*/ 426191 w 576804"/>
                <a:gd name="connsiteY19" fmla="*/ 333577 h 459094"/>
                <a:gd name="connsiteX20" fmla="*/ 426191 w 576804"/>
                <a:gd name="connsiteY20" fmla="*/ 349913 h 459094"/>
                <a:gd name="connsiteX21" fmla="*/ 390025 w 576804"/>
                <a:gd name="connsiteY21" fmla="*/ 386024 h 459094"/>
                <a:gd name="connsiteX22" fmla="*/ 381414 w 576804"/>
                <a:gd name="connsiteY22" fmla="*/ 389463 h 459094"/>
                <a:gd name="connsiteX23" fmla="*/ 373664 w 576804"/>
                <a:gd name="connsiteY23" fmla="*/ 386024 h 459094"/>
                <a:gd name="connsiteX24" fmla="*/ 269473 w 576804"/>
                <a:gd name="connsiteY24" fmla="*/ 281989 h 459094"/>
                <a:gd name="connsiteX25" fmla="*/ 244501 w 576804"/>
                <a:gd name="connsiteY25" fmla="*/ 285428 h 459094"/>
                <a:gd name="connsiteX26" fmla="*/ 186808 w 576804"/>
                <a:gd name="connsiteY26" fmla="*/ 262214 h 459094"/>
                <a:gd name="connsiteX27" fmla="*/ 170447 w 576804"/>
                <a:gd name="connsiteY27" fmla="*/ 172796 h 459094"/>
                <a:gd name="connsiteX28" fmla="*/ 178197 w 576804"/>
                <a:gd name="connsiteY28" fmla="*/ 165918 h 459094"/>
                <a:gd name="connsiteX29" fmla="*/ 188530 w 576804"/>
                <a:gd name="connsiteY29" fmla="*/ 168497 h 459094"/>
                <a:gd name="connsiteX30" fmla="*/ 226418 w 576804"/>
                <a:gd name="connsiteY30" fmla="*/ 206328 h 459094"/>
                <a:gd name="connsiteX31" fmla="*/ 246223 w 576804"/>
                <a:gd name="connsiteY31" fmla="*/ 186553 h 459094"/>
                <a:gd name="connsiteX32" fmla="*/ 208335 w 576804"/>
                <a:gd name="connsiteY32" fmla="*/ 148722 h 459094"/>
                <a:gd name="connsiteX33" fmla="*/ 205752 w 576804"/>
                <a:gd name="connsiteY33" fmla="*/ 138404 h 459094"/>
                <a:gd name="connsiteX34" fmla="*/ 212641 w 576804"/>
                <a:gd name="connsiteY34" fmla="*/ 129807 h 459094"/>
                <a:gd name="connsiteX35" fmla="*/ 244501 w 576804"/>
                <a:gd name="connsiteY35" fmla="*/ 123788 h 459094"/>
                <a:gd name="connsiteX36" fmla="*/ 55153 w 576804"/>
                <a:gd name="connsiteY36" fmla="*/ 100587 h 459094"/>
                <a:gd name="connsiteX37" fmla="*/ 55153 w 576804"/>
                <a:gd name="connsiteY37" fmla="*/ 220985 h 459094"/>
                <a:gd name="connsiteX38" fmla="*/ 55153 w 576804"/>
                <a:gd name="connsiteY38" fmla="*/ 294083 h 459094"/>
                <a:gd name="connsiteX39" fmla="*/ 55153 w 576804"/>
                <a:gd name="connsiteY39" fmla="*/ 403300 h 459094"/>
                <a:gd name="connsiteX40" fmla="*/ 160158 w 576804"/>
                <a:gd name="connsiteY40" fmla="*/ 403300 h 459094"/>
                <a:gd name="connsiteX41" fmla="*/ 233317 w 576804"/>
                <a:gd name="connsiteY41" fmla="*/ 403300 h 459094"/>
                <a:gd name="connsiteX42" fmla="*/ 521651 w 576804"/>
                <a:gd name="connsiteY42" fmla="*/ 403300 h 459094"/>
                <a:gd name="connsiteX43" fmla="*/ 521651 w 576804"/>
                <a:gd name="connsiteY43" fmla="*/ 100587 h 459094"/>
                <a:gd name="connsiteX44" fmla="*/ 43964 w 576804"/>
                <a:gd name="connsiteY44" fmla="*/ 77368 h 459094"/>
                <a:gd name="connsiteX45" fmla="*/ 533701 w 576804"/>
                <a:gd name="connsiteY45" fmla="*/ 77368 h 459094"/>
                <a:gd name="connsiteX46" fmla="*/ 544890 w 576804"/>
                <a:gd name="connsiteY46" fmla="*/ 88548 h 459094"/>
                <a:gd name="connsiteX47" fmla="*/ 544890 w 576804"/>
                <a:gd name="connsiteY47" fmla="*/ 414480 h 459094"/>
                <a:gd name="connsiteX48" fmla="*/ 533701 w 576804"/>
                <a:gd name="connsiteY48" fmla="*/ 425660 h 459094"/>
                <a:gd name="connsiteX49" fmla="*/ 233317 w 576804"/>
                <a:gd name="connsiteY49" fmla="*/ 425660 h 459094"/>
                <a:gd name="connsiteX50" fmla="*/ 160158 w 576804"/>
                <a:gd name="connsiteY50" fmla="*/ 425660 h 459094"/>
                <a:gd name="connsiteX51" fmla="*/ 43964 w 576804"/>
                <a:gd name="connsiteY51" fmla="*/ 425660 h 459094"/>
                <a:gd name="connsiteX52" fmla="*/ 31914 w 576804"/>
                <a:gd name="connsiteY52" fmla="*/ 414480 h 459094"/>
                <a:gd name="connsiteX53" fmla="*/ 31914 w 576804"/>
                <a:gd name="connsiteY53" fmla="*/ 294083 h 459094"/>
                <a:gd name="connsiteX54" fmla="*/ 31914 w 576804"/>
                <a:gd name="connsiteY54" fmla="*/ 220985 h 459094"/>
                <a:gd name="connsiteX55" fmla="*/ 31914 w 576804"/>
                <a:gd name="connsiteY55" fmla="*/ 88548 h 459094"/>
                <a:gd name="connsiteX56" fmla="*/ 43964 w 576804"/>
                <a:gd name="connsiteY56" fmla="*/ 77368 h 459094"/>
                <a:gd name="connsiteX57" fmla="*/ 520864 w 576804"/>
                <a:gd name="connsiteY57" fmla="*/ 39513 h 459094"/>
                <a:gd name="connsiteX58" fmla="*/ 533791 w 576804"/>
                <a:gd name="connsiteY58" fmla="*/ 39513 h 459094"/>
                <a:gd name="connsiteX59" fmla="*/ 545857 w 576804"/>
                <a:gd name="connsiteY59" fmla="*/ 50704 h 459094"/>
                <a:gd name="connsiteX60" fmla="*/ 533791 w 576804"/>
                <a:gd name="connsiteY60" fmla="*/ 61894 h 459094"/>
                <a:gd name="connsiteX61" fmla="*/ 520864 w 576804"/>
                <a:gd name="connsiteY61" fmla="*/ 61894 h 459094"/>
                <a:gd name="connsiteX62" fmla="*/ 509660 w 576804"/>
                <a:gd name="connsiteY62" fmla="*/ 50704 h 459094"/>
                <a:gd name="connsiteX63" fmla="*/ 520864 w 576804"/>
                <a:gd name="connsiteY63" fmla="*/ 39513 h 459094"/>
                <a:gd name="connsiteX64" fmla="*/ 465739 w 576804"/>
                <a:gd name="connsiteY64" fmla="*/ 39513 h 459094"/>
                <a:gd name="connsiteX65" fmla="*/ 478666 w 576804"/>
                <a:gd name="connsiteY65" fmla="*/ 39513 h 459094"/>
                <a:gd name="connsiteX66" fmla="*/ 490732 w 576804"/>
                <a:gd name="connsiteY66" fmla="*/ 50704 h 459094"/>
                <a:gd name="connsiteX67" fmla="*/ 478666 w 576804"/>
                <a:gd name="connsiteY67" fmla="*/ 61894 h 459094"/>
                <a:gd name="connsiteX68" fmla="*/ 465739 w 576804"/>
                <a:gd name="connsiteY68" fmla="*/ 61894 h 459094"/>
                <a:gd name="connsiteX69" fmla="*/ 454535 w 576804"/>
                <a:gd name="connsiteY69" fmla="*/ 50704 h 459094"/>
                <a:gd name="connsiteX70" fmla="*/ 465739 w 576804"/>
                <a:gd name="connsiteY70" fmla="*/ 39513 h 459094"/>
                <a:gd name="connsiteX71" fmla="*/ 411477 w 576804"/>
                <a:gd name="connsiteY71" fmla="*/ 39513 h 459094"/>
                <a:gd name="connsiteX72" fmla="*/ 423542 w 576804"/>
                <a:gd name="connsiteY72" fmla="*/ 39513 h 459094"/>
                <a:gd name="connsiteX73" fmla="*/ 435608 w 576804"/>
                <a:gd name="connsiteY73" fmla="*/ 50704 h 459094"/>
                <a:gd name="connsiteX74" fmla="*/ 423542 w 576804"/>
                <a:gd name="connsiteY74" fmla="*/ 61894 h 459094"/>
                <a:gd name="connsiteX75" fmla="*/ 411477 w 576804"/>
                <a:gd name="connsiteY75" fmla="*/ 61894 h 459094"/>
                <a:gd name="connsiteX76" fmla="*/ 399411 w 576804"/>
                <a:gd name="connsiteY76" fmla="*/ 50704 h 459094"/>
                <a:gd name="connsiteX77" fmla="*/ 411477 w 576804"/>
                <a:gd name="connsiteY77" fmla="*/ 39513 h 459094"/>
                <a:gd name="connsiteX78" fmla="*/ 23244 w 576804"/>
                <a:gd name="connsiteY78" fmla="*/ 23213 h 459094"/>
                <a:gd name="connsiteX79" fmla="*/ 23244 w 576804"/>
                <a:gd name="connsiteY79" fmla="*/ 256199 h 459094"/>
                <a:gd name="connsiteX80" fmla="*/ 23244 w 576804"/>
                <a:gd name="connsiteY80" fmla="*/ 300045 h 459094"/>
                <a:gd name="connsiteX81" fmla="*/ 23244 w 576804"/>
                <a:gd name="connsiteY81" fmla="*/ 435881 h 459094"/>
                <a:gd name="connsiteX82" fmla="*/ 153240 w 576804"/>
                <a:gd name="connsiteY82" fmla="*/ 435881 h 459094"/>
                <a:gd name="connsiteX83" fmla="*/ 197146 w 576804"/>
                <a:gd name="connsiteY83" fmla="*/ 435881 h 459094"/>
                <a:gd name="connsiteX84" fmla="*/ 554421 w 576804"/>
                <a:gd name="connsiteY84" fmla="*/ 435881 h 459094"/>
                <a:gd name="connsiteX85" fmla="*/ 554421 w 576804"/>
                <a:gd name="connsiteY85" fmla="*/ 23213 h 459094"/>
                <a:gd name="connsiteX86" fmla="*/ 11192 w 576804"/>
                <a:gd name="connsiteY86" fmla="*/ 0 h 459094"/>
                <a:gd name="connsiteX87" fmla="*/ 565612 w 576804"/>
                <a:gd name="connsiteY87" fmla="*/ 0 h 459094"/>
                <a:gd name="connsiteX88" fmla="*/ 576804 w 576804"/>
                <a:gd name="connsiteY88" fmla="*/ 12036 h 459094"/>
                <a:gd name="connsiteX89" fmla="*/ 576804 w 576804"/>
                <a:gd name="connsiteY89" fmla="*/ 447918 h 459094"/>
                <a:gd name="connsiteX90" fmla="*/ 565612 w 576804"/>
                <a:gd name="connsiteY90" fmla="*/ 459094 h 459094"/>
                <a:gd name="connsiteX91" fmla="*/ 197146 w 576804"/>
                <a:gd name="connsiteY91" fmla="*/ 459094 h 459094"/>
                <a:gd name="connsiteX92" fmla="*/ 153240 w 576804"/>
                <a:gd name="connsiteY92" fmla="*/ 459094 h 459094"/>
                <a:gd name="connsiteX93" fmla="*/ 11192 w 576804"/>
                <a:gd name="connsiteY93" fmla="*/ 459094 h 459094"/>
                <a:gd name="connsiteX94" fmla="*/ 0 w 576804"/>
                <a:gd name="connsiteY94" fmla="*/ 447918 h 459094"/>
                <a:gd name="connsiteX95" fmla="*/ 0 w 576804"/>
                <a:gd name="connsiteY95" fmla="*/ 300045 h 459094"/>
                <a:gd name="connsiteX96" fmla="*/ 0 w 576804"/>
                <a:gd name="connsiteY96" fmla="*/ 256199 h 459094"/>
                <a:gd name="connsiteX97" fmla="*/ 0 w 576804"/>
                <a:gd name="connsiteY97" fmla="*/ 12036 h 459094"/>
                <a:gd name="connsiteX98" fmla="*/ 11192 w 576804"/>
                <a:gd name="connsiteY98" fmla="*/ 0 h 45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576804" h="459094">
                  <a:moveTo>
                    <a:pt x="311666" y="251897"/>
                  </a:moveTo>
                  <a:lnTo>
                    <a:pt x="302194" y="262214"/>
                  </a:lnTo>
                  <a:lnTo>
                    <a:pt x="291861" y="271672"/>
                  </a:lnTo>
                  <a:lnTo>
                    <a:pt x="381414" y="361090"/>
                  </a:lnTo>
                  <a:lnTo>
                    <a:pt x="401219" y="341315"/>
                  </a:lnTo>
                  <a:close/>
                  <a:moveTo>
                    <a:pt x="239334" y="147002"/>
                  </a:moveTo>
                  <a:lnTo>
                    <a:pt x="271195" y="178815"/>
                  </a:lnTo>
                  <a:cubicBezTo>
                    <a:pt x="275500" y="183113"/>
                    <a:pt x="275500" y="189992"/>
                    <a:pt x="271195" y="194291"/>
                  </a:cubicBezTo>
                  <a:lnTo>
                    <a:pt x="234168" y="230402"/>
                  </a:lnTo>
                  <a:cubicBezTo>
                    <a:pt x="229862" y="234701"/>
                    <a:pt x="222974" y="234701"/>
                    <a:pt x="218668" y="230402"/>
                  </a:cubicBezTo>
                  <a:lnTo>
                    <a:pt x="186808" y="199449"/>
                  </a:lnTo>
                  <a:cubicBezTo>
                    <a:pt x="185086" y="215785"/>
                    <a:pt x="191114" y="232981"/>
                    <a:pt x="203169" y="245878"/>
                  </a:cubicBezTo>
                  <a:cubicBezTo>
                    <a:pt x="214363" y="257055"/>
                    <a:pt x="229001" y="263074"/>
                    <a:pt x="244501" y="263074"/>
                  </a:cubicBezTo>
                  <a:cubicBezTo>
                    <a:pt x="260001" y="263074"/>
                    <a:pt x="274639" y="257055"/>
                    <a:pt x="285833" y="245878"/>
                  </a:cubicBezTo>
                  <a:cubicBezTo>
                    <a:pt x="308222" y="222664"/>
                    <a:pt x="308222" y="185693"/>
                    <a:pt x="285833" y="163338"/>
                  </a:cubicBezTo>
                  <a:cubicBezTo>
                    <a:pt x="273778" y="151301"/>
                    <a:pt x="256556" y="145283"/>
                    <a:pt x="239334" y="147002"/>
                  </a:cubicBezTo>
                  <a:close/>
                  <a:moveTo>
                    <a:pt x="244501" y="123788"/>
                  </a:moveTo>
                  <a:cubicBezTo>
                    <a:pt x="266028" y="123788"/>
                    <a:pt x="286694" y="131526"/>
                    <a:pt x="302194" y="147002"/>
                  </a:cubicBezTo>
                  <a:cubicBezTo>
                    <a:pt x="324582" y="169357"/>
                    <a:pt x="330610" y="201169"/>
                    <a:pt x="321999" y="229542"/>
                  </a:cubicBezTo>
                  <a:lnTo>
                    <a:pt x="426191" y="333577"/>
                  </a:lnTo>
                  <a:cubicBezTo>
                    <a:pt x="430496" y="337876"/>
                    <a:pt x="430496" y="344754"/>
                    <a:pt x="426191" y="349913"/>
                  </a:cubicBezTo>
                  <a:lnTo>
                    <a:pt x="390025" y="386024"/>
                  </a:lnTo>
                  <a:cubicBezTo>
                    <a:pt x="387442" y="387743"/>
                    <a:pt x="384858" y="389463"/>
                    <a:pt x="381414" y="389463"/>
                  </a:cubicBezTo>
                  <a:cubicBezTo>
                    <a:pt x="378831" y="389463"/>
                    <a:pt x="375386" y="387743"/>
                    <a:pt x="373664" y="386024"/>
                  </a:cubicBezTo>
                  <a:lnTo>
                    <a:pt x="269473" y="281989"/>
                  </a:lnTo>
                  <a:cubicBezTo>
                    <a:pt x="261723" y="284569"/>
                    <a:pt x="253112" y="285428"/>
                    <a:pt x="244501" y="285428"/>
                  </a:cubicBezTo>
                  <a:cubicBezTo>
                    <a:pt x="222974" y="285428"/>
                    <a:pt x="202308" y="277690"/>
                    <a:pt x="186808" y="262214"/>
                  </a:cubicBezTo>
                  <a:cubicBezTo>
                    <a:pt x="163559" y="238140"/>
                    <a:pt x="156670" y="202889"/>
                    <a:pt x="170447" y="172796"/>
                  </a:cubicBezTo>
                  <a:cubicBezTo>
                    <a:pt x="171308" y="168497"/>
                    <a:pt x="174753" y="166777"/>
                    <a:pt x="178197" y="165918"/>
                  </a:cubicBezTo>
                  <a:cubicBezTo>
                    <a:pt x="182503" y="165058"/>
                    <a:pt x="185947" y="165918"/>
                    <a:pt x="188530" y="168497"/>
                  </a:cubicBezTo>
                  <a:lnTo>
                    <a:pt x="226418" y="206328"/>
                  </a:lnTo>
                  <a:lnTo>
                    <a:pt x="246223" y="186553"/>
                  </a:lnTo>
                  <a:lnTo>
                    <a:pt x="208335" y="148722"/>
                  </a:lnTo>
                  <a:cubicBezTo>
                    <a:pt x="205752" y="146143"/>
                    <a:pt x="204891" y="142703"/>
                    <a:pt x="205752" y="138404"/>
                  </a:cubicBezTo>
                  <a:cubicBezTo>
                    <a:pt x="206613" y="134965"/>
                    <a:pt x="209196" y="131526"/>
                    <a:pt x="212641" y="129807"/>
                  </a:cubicBezTo>
                  <a:cubicBezTo>
                    <a:pt x="222974" y="125508"/>
                    <a:pt x="233307" y="123788"/>
                    <a:pt x="244501" y="123788"/>
                  </a:cubicBezTo>
                  <a:close/>
                  <a:moveTo>
                    <a:pt x="55153" y="100587"/>
                  </a:moveTo>
                  <a:lnTo>
                    <a:pt x="55153" y="220985"/>
                  </a:lnTo>
                  <a:lnTo>
                    <a:pt x="55153" y="294083"/>
                  </a:lnTo>
                  <a:lnTo>
                    <a:pt x="55153" y="403300"/>
                  </a:lnTo>
                  <a:lnTo>
                    <a:pt x="160158" y="403300"/>
                  </a:lnTo>
                  <a:lnTo>
                    <a:pt x="233317" y="403300"/>
                  </a:lnTo>
                  <a:lnTo>
                    <a:pt x="521651" y="403300"/>
                  </a:lnTo>
                  <a:lnTo>
                    <a:pt x="521651" y="100587"/>
                  </a:lnTo>
                  <a:close/>
                  <a:moveTo>
                    <a:pt x="43964" y="77368"/>
                  </a:moveTo>
                  <a:lnTo>
                    <a:pt x="533701" y="77368"/>
                  </a:lnTo>
                  <a:cubicBezTo>
                    <a:pt x="539726" y="77368"/>
                    <a:pt x="544890" y="82528"/>
                    <a:pt x="544890" y="88548"/>
                  </a:cubicBezTo>
                  <a:lnTo>
                    <a:pt x="544890" y="414480"/>
                  </a:lnTo>
                  <a:cubicBezTo>
                    <a:pt x="544890" y="420500"/>
                    <a:pt x="539726" y="425660"/>
                    <a:pt x="533701" y="425660"/>
                  </a:cubicBezTo>
                  <a:lnTo>
                    <a:pt x="233317" y="425660"/>
                  </a:lnTo>
                  <a:lnTo>
                    <a:pt x="160158" y="425660"/>
                  </a:lnTo>
                  <a:lnTo>
                    <a:pt x="43964" y="425660"/>
                  </a:lnTo>
                  <a:cubicBezTo>
                    <a:pt x="37078" y="425660"/>
                    <a:pt x="31914" y="420500"/>
                    <a:pt x="31914" y="414480"/>
                  </a:cubicBezTo>
                  <a:lnTo>
                    <a:pt x="31914" y="294083"/>
                  </a:lnTo>
                  <a:lnTo>
                    <a:pt x="31914" y="220985"/>
                  </a:lnTo>
                  <a:lnTo>
                    <a:pt x="31914" y="88548"/>
                  </a:lnTo>
                  <a:cubicBezTo>
                    <a:pt x="31914" y="82528"/>
                    <a:pt x="37078" y="77368"/>
                    <a:pt x="43964" y="77368"/>
                  </a:cubicBezTo>
                  <a:close/>
                  <a:moveTo>
                    <a:pt x="520864" y="39513"/>
                  </a:moveTo>
                  <a:lnTo>
                    <a:pt x="533791" y="39513"/>
                  </a:lnTo>
                  <a:cubicBezTo>
                    <a:pt x="540686" y="39513"/>
                    <a:pt x="545857" y="44678"/>
                    <a:pt x="545857" y="50704"/>
                  </a:cubicBezTo>
                  <a:cubicBezTo>
                    <a:pt x="545857" y="56729"/>
                    <a:pt x="540686" y="61894"/>
                    <a:pt x="533791" y="61894"/>
                  </a:cubicBezTo>
                  <a:lnTo>
                    <a:pt x="520864" y="61894"/>
                  </a:lnTo>
                  <a:cubicBezTo>
                    <a:pt x="514831" y="61894"/>
                    <a:pt x="509660" y="56729"/>
                    <a:pt x="509660" y="50704"/>
                  </a:cubicBezTo>
                  <a:cubicBezTo>
                    <a:pt x="509660" y="44678"/>
                    <a:pt x="514831" y="39513"/>
                    <a:pt x="520864" y="39513"/>
                  </a:cubicBezTo>
                  <a:close/>
                  <a:moveTo>
                    <a:pt x="465739" y="39513"/>
                  </a:moveTo>
                  <a:lnTo>
                    <a:pt x="478666" y="39513"/>
                  </a:lnTo>
                  <a:cubicBezTo>
                    <a:pt x="485561" y="39513"/>
                    <a:pt x="490732" y="44678"/>
                    <a:pt x="490732" y="50704"/>
                  </a:cubicBezTo>
                  <a:cubicBezTo>
                    <a:pt x="490732" y="56729"/>
                    <a:pt x="485561" y="61894"/>
                    <a:pt x="478666" y="61894"/>
                  </a:cubicBezTo>
                  <a:lnTo>
                    <a:pt x="465739" y="61894"/>
                  </a:lnTo>
                  <a:cubicBezTo>
                    <a:pt x="459706" y="61894"/>
                    <a:pt x="454535" y="56729"/>
                    <a:pt x="454535" y="50704"/>
                  </a:cubicBezTo>
                  <a:cubicBezTo>
                    <a:pt x="454535" y="44678"/>
                    <a:pt x="459706" y="39513"/>
                    <a:pt x="465739" y="39513"/>
                  </a:cubicBezTo>
                  <a:close/>
                  <a:moveTo>
                    <a:pt x="411477" y="39513"/>
                  </a:moveTo>
                  <a:lnTo>
                    <a:pt x="423542" y="39513"/>
                  </a:lnTo>
                  <a:cubicBezTo>
                    <a:pt x="430437" y="39513"/>
                    <a:pt x="435608" y="44678"/>
                    <a:pt x="435608" y="50704"/>
                  </a:cubicBezTo>
                  <a:cubicBezTo>
                    <a:pt x="435608" y="56729"/>
                    <a:pt x="430437" y="61894"/>
                    <a:pt x="423542" y="61894"/>
                  </a:cubicBezTo>
                  <a:lnTo>
                    <a:pt x="411477" y="61894"/>
                  </a:lnTo>
                  <a:cubicBezTo>
                    <a:pt x="404582" y="61894"/>
                    <a:pt x="399411" y="56729"/>
                    <a:pt x="399411" y="50704"/>
                  </a:cubicBezTo>
                  <a:cubicBezTo>
                    <a:pt x="399411" y="44678"/>
                    <a:pt x="404582" y="39513"/>
                    <a:pt x="411477" y="39513"/>
                  </a:cubicBezTo>
                  <a:close/>
                  <a:moveTo>
                    <a:pt x="23244" y="23213"/>
                  </a:moveTo>
                  <a:lnTo>
                    <a:pt x="23244" y="256199"/>
                  </a:lnTo>
                  <a:lnTo>
                    <a:pt x="23244" y="300045"/>
                  </a:lnTo>
                  <a:lnTo>
                    <a:pt x="23244" y="435881"/>
                  </a:lnTo>
                  <a:lnTo>
                    <a:pt x="153240" y="435881"/>
                  </a:lnTo>
                  <a:lnTo>
                    <a:pt x="197146" y="435881"/>
                  </a:lnTo>
                  <a:lnTo>
                    <a:pt x="554421" y="435881"/>
                  </a:lnTo>
                  <a:lnTo>
                    <a:pt x="554421" y="23213"/>
                  </a:lnTo>
                  <a:close/>
                  <a:moveTo>
                    <a:pt x="11192" y="0"/>
                  </a:moveTo>
                  <a:lnTo>
                    <a:pt x="565612" y="0"/>
                  </a:lnTo>
                  <a:cubicBezTo>
                    <a:pt x="571639" y="0"/>
                    <a:pt x="576804" y="5158"/>
                    <a:pt x="576804" y="12036"/>
                  </a:cubicBezTo>
                  <a:lnTo>
                    <a:pt x="576804" y="447918"/>
                  </a:lnTo>
                  <a:cubicBezTo>
                    <a:pt x="576804" y="453936"/>
                    <a:pt x="571639" y="459094"/>
                    <a:pt x="565612" y="459094"/>
                  </a:cubicBezTo>
                  <a:lnTo>
                    <a:pt x="197146" y="459094"/>
                  </a:lnTo>
                  <a:lnTo>
                    <a:pt x="153240" y="459094"/>
                  </a:lnTo>
                  <a:lnTo>
                    <a:pt x="11192" y="459094"/>
                  </a:lnTo>
                  <a:cubicBezTo>
                    <a:pt x="5165" y="459094"/>
                    <a:pt x="0" y="453936"/>
                    <a:pt x="0" y="447918"/>
                  </a:cubicBezTo>
                  <a:lnTo>
                    <a:pt x="0" y="300045"/>
                  </a:lnTo>
                  <a:lnTo>
                    <a:pt x="0" y="256199"/>
                  </a:lnTo>
                  <a:lnTo>
                    <a:pt x="0" y="12036"/>
                  </a:lnTo>
                  <a:cubicBezTo>
                    <a:pt x="0" y="5158"/>
                    <a:pt x="5165" y="0"/>
                    <a:pt x="11192" y="0"/>
                  </a:cubicBezTo>
                  <a:close/>
                </a:path>
              </a:pathLst>
            </a:custGeom>
            <a:solidFill>
              <a:srgbClr val="EC7061"/>
            </a:solidFill>
            <a:ln>
              <a:noFill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4" name="browser-setting-interface-circular-symbol-of-a-wrench-in-a-window-outlines-inside-a-circle_41892"/>
            <p:cNvSpPr>
              <a:spLocks noChangeAspect="1"/>
            </p:cNvSpPr>
            <p:nvPr/>
          </p:nvSpPr>
          <p:spPr bwMode="auto">
            <a:xfrm>
              <a:off x="8562114" y="3842408"/>
              <a:ext cx="284144" cy="189934"/>
            </a:xfrm>
            <a:custGeom>
              <a:avLst/>
              <a:gdLst>
                <a:gd name="connsiteX0" fmla="*/ 153550 w 609602"/>
                <a:gd name="connsiteY0" fmla="*/ 121725 h 448232"/>
                <a:gd name="connsiteX1" fmla="*/ 171615 w 609602"/>
                <a:gd name="connsiteY1" fmla="*/ 139767 h 448232"/>
                <a:gd name="connsiteX2" fmla="*/ 171615 w 609602"/>
                <a:gd name="connsiteY2" fmla="*/ 199159 h 448232"/>
                <a:gd name="connsiteX3" fmla="*/ 153550 w 609602"/>
                <a:gd name="connsiteY3" fmla="*/ 217200 h 448232"/>
                <a:gd name="connsiteX4" fmla="*/ 135486 w 609602"/>
                <a:gd name="connsiteY4" fmla="*/ 199159 h 448232"/>
                <a:gd name="connsiteX5" fmla="*/ 135486 w 609602"/>
                <a:gd name="connsiteY5" fmla="*/ 139767 h 448232"/>
                <a:gd name="connsiteX6" fmla="*/ 153550 w 609602"/>
                <a:gd name="connsiteY6" fmla="*/ 121725 h 448232"/>
                <a:gd name="connsiteX7" fmla="*/ 18064 w 609602"/>
                <a:gd name="connsiteY7" fmla="*/ 121725 h 448232"/>
                <a:gd name="connsiteX8" fmla="*/ 36129 w 609602"/>
                <a:gd name="connsiteY8" fmla="*/ 139767 h 448232"/>
                <a:gd name="connsiteX9" fmla="*/ 36129 w 609602"/>
                <a:gd name="connsiteY9" fmla="*/ 199159 h 448232"/>
                <a:gd name="connsiteX10" fmla="*/ 18064 w 609602"/>
                <a:gd name="connsiteY10" fmla="*/ 217200 h 448232"/>
                <a:gd name="connsiteX11" fmla="*/ 0 w 609602"/>
                <a:gd name="connsiteY11" fmla="*/ 199159 h 448232"/>
                <a:gd name="connsiteX12" fmla="*/ 0 w 609602"/>
                <a:gd name="connsiteY12" fmla="*/ 139767 h 448232"/>
                <a:gd name="connsiteX13" fmla="*/ 18064 w 609602"/>
                <a:gd name="connsiteY13" fmla="*/ 121725 h 448232"/>
                <a:gd name="connsiteX14" fmla="*/ 221314 w 609602"/>
                <a:gd name="connsiteY14" fmla="*/ 47279 h 448232"/>
                <a:gd name="connsiteX15" fmla="*/ 239287 w 609602"/>
                <a:gd name="connsiteY15" fmla="*/ 65325 h 448232"/>
                <a:gd name="connsiteX16" fmla="*/ 239287 w 609602"/>
                <a:gd name="connsiteY16" fmla="*/ 199155 h 448232"/>
                <a:gd name="connsiteX17" fmla="*/ 221314 w 609602"/>
                <a:gd name="connsiteY17" fmla="*/ 217201 h 448232"/>
                <a:gd name="connsiteX18" fmla="*/ 203228 w 609602"/>
                <a:gd name="connsiteY18" fmla="*/ 199155 h 448232"/>
                <a:gd name="connsiteX19" fmla="*/ 203228 w 609602"/>
                <a:gd name="connsiteY19" fmla="*/ 65325 h 448232"/>
                <a:gd name="connsiteX20" fmla="*/ 221314 w 609602"/>
                <a:gd name="connsiteY20" fmla="*/ 47279 h 448232"/>
                <a:gd name="connsiteX21" fmla="*/ 85751 w 609602"/>
                <a:gd name="connsiteY21" fmla="*/ 47279 h 448232"/>
                <a:gd name="connsiteX22" fmla="*/ 103801 w 609602"/>
                <a:gd name="connsiteY22" fmla="*/ 65325 h 448232"/>
                <a:gd name="connsiteX23" fmla="*/ 103801 w 609602"/>
                <a:gd name="connsiteY23" fmla="*/ 199155 h 448232"/>
                <a:gd name="connsiteX24" fmla="*/ 85751 w 609602"/>
                <a:gd name="connsiteY24" fmla="*/ 217201 h 448232"/>
                <a:gd name="connsiteX25" fmla="*/ 67813 w 609602"/>
                <a:gd name="connsiteY25" fmla="*/ 199155 h 448232"/>
                <a:gd name="connsiteX26" fmla="*/ 67813 w 609602"/>
                <a:gd name="connsiteY26" fmla="*/ 65325 h 448232"/>
                <a:gd name="connsiteX27" fmla="*/ 85751 w 609602"/>
                <a:gd name="connsiteY27" fmla="*/ 47279 h 448232"/>
                <a:gd name="connsiteX28" fmla="*/ 338920 w 609602"/>
                <a:gd name="connsiteY28" fmla="*/ 19970 h 448232"/>
                <a:gd name="connsiteX29" fmla="*/ 450806 w 609602"/>
                <a:gd name="connsiteY29" fmla="*/ 66248 h 448232"/>
                <a:gd name="connsiteX30" fmla="*/ 497155 w 609602"/>
                <a:gd name="connsiteY30" fmla="*/ 177963 h 448232"/>
                <a:gd name="connsiteX31" fmla="*/ 468538 w 609602"/>
                <a:gd name="connsiteY31" fmla="*/ 268613 h 448232"/>
                <a:gd name="connsiteX32" fmla="*/ 601523 w 609602"/>
                <a:gd name="connsiteY32" fmla="*/ 401395 h 448232"/>
                <a:gd name="connsiteX33" fmla="*/ 601523 w 609602"/>
                <a:gd name="connsiteY33" fmla="*/ 440165 h 448232"/>
                <a:gd name="connsiteX34" fmla="*/ 582108 w 609602"/>
                <a:gd name="connsiteY34" fmla="*/ 448232 h 448232"/>
                <a:gd name="connsiteX35" fmla="*/ 562693 w 609602"/>
                <a:gd name="connsiteY35" fmla="*/ 440165 h 448232"/>
                <a:gd name="connsiteX36" fmla="*/ 429708 w 609602"/>
                <a:gd name="connsiteY36" fmla="*/ 307383 h 448232"/>
                <a:gd name="connsiteX37" fmla="*/ 338920 w 609602"/>
                <a:gd name="connsiteY37" fmla="*/ 335956 h 448232"/>
                <a:gd name="connsiteX38" fmla="*/ 227033 w 609602"/>
                <a:gd name="connsiteY38" fmla="*/ 289679 h 448232"/>
                <a:gd name="connsiteX39" fmla="*/ 186857 w 609602"/>
                <a:gd name="connsiteY39" fmla="*/ 222224 h 448232"/>
                <a:gd name="connsiteX40" fmla="*/ 187418 w 609602"/>
                <a:gd name="connsiteY40" fmla="*/ 221551 h 448232"/>
                <a:gd name="connsiteX41" fmla="*/ 221310 w 609602"/>
                <a:gd name="connsiteY41" fmla="*/ 239704 h 448232"/>
                <a:gd name="connsiteX42" fmla="*/ 241510 w 609602"/>
                <a:gd name="connsiteY42" fmla="*/ 234325 h 448232"/>
                <a:gd name="connsiteX43" fmla="*/ 259353 w 609602"/>
                <a:gd name="connsiteY43" fmla="*/ 257408 h 448232"/>
                <a:gd name="connsiteX44" fmla="*/ 338920 w 609602"/>
                <a:gd name="connsiteY44" fmla="*/ 290351 h 448232"/>
                <a:gd name="connsiteX45" fmla="*/ 418486 w 609602"/>
                <a:gd name="connsiteY45" fmla="*/ 257408 h 448232"/>
                <a:gd name="connsiteX46" fmla="*/ 451480 w 609602"/>
                <a:gd name="connsiteY46" fmla="*/ 177963 h 448232"/>
                <a:gd name="connsiteX47" fmla="*/ 418486 w 609602"/>
                <a:gd name="connsiteY47" fmla="*/ 98519 h 448232"/>
                <a:gd name="connsiteX48" fmla="*/ 338920 w 609602"/>
                <a:gd name="connsiteY48" fmla="*/ 65575 h 448232"/>
                <a:gd name="connsiteX49" fmla="*/ 329605 w 609602"/>
                <a:gd name="connsiteY49" fmla="*/ 66024 h 448232"/>
                <a:gd name="connsiteX50" fmla="*/ 329605 w 609602"/>
                <a:gd name="connsiteY50" fmla="*/ 20194 h 448232"/>
                <a:gd name="connsiteX51" fmla="*/ 338920 w 609602"/>
                <a:gd name="connsiteY51" fmla="*/ 19970 h 448232"/>
                <a:gd name="connsiteX52" fmla="*/ 288966 w 609602"/>
                <a:gd name="connsiteY52" fmla="*/ 0 h 448232"/>
                <a:gd name="connsiteX53" fmla="*/ 307030 w 609602"/>
                <a:gd name="connsiteY53" fmla="*/ 18044 h 448232"/>
                <a:gd name="connsiteX54" fmla="*/ 307030 w 609602"/>
                <a:gd name="connsiteY54" fmla="*/ 199157 h 448232"/>
                <a:gd name="connsiteX55" fmla="*/ 288966 w 609602"/>
                <a:gd name="connsiteY55" fmla="*/ 217201 h 448232"/>
                <a:gd name="connsiteX56" fmla="*/ 270901 w 609602"/>
                <a:gd name="connsiteY56" fmla="*/ 199157 h 448232"/>
                <a:gd name="connsiteX57" fmla="*/ 270901 w 609602"/>
                <a:gd name="connsiteY57" fmla="*/ 18044 h 448232"/>
                <a:gd name="connsiteX58" fmla="*/ 288966 w 609602"/>
                <a:gd name="connsiteY58" fmla="*/ 0 h 44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09602" h="448232">
                  <a:moveTo>
                    <a:pt x="153550" y="121725"/>
                  </a:moveTo>
                  <a:cubicBezTo>
                    <a:pt x="163536" y="121725"/>
                    <a:pt x="171615" y="129794"/>
                    <a:pt x="171615" y="139767"/>
                  </a:cubicBezTo>
                  <a:lnTo>
                    <a:pt x="171615" y="199159"/>
                  </a:lnTo>
                  <a:cubicBezTo>
                    <a:pt x="171615" y="209132"/>
                    <a:pt x="163536" y="217200"/>
                    <a:pt x="153550" y="217200"/>
                  </a:cubicBezTo>
                  <a:cubicBezTo>
                    <a:pt x="143565" y="217200"/>
                    <a:pt x="135486" y="209132"/>
                    <a:pt x="135486" y="199159"/>
                  </a:cubicBezTo>
                  <a:lnTo>
                    <a:pt x="135486" y="139767"/>
                  </a:lnTo>
                  <a:cubicBezTo>
                    <a:pt x="135486" y="129794"/>
                    <a:pt x="143565" y="121725"/>
                    <a:pt x="153550" y="121725"/>
                  </a:cubicBezTo>
                  <a:close/>
                  <a:moveTo>
                    <a:pt x="18064" y="121725"/>
                  </a:moveTo>
                  <a:cubicBezTo>
                    <a:pt x="28050" y="121725"/>
                    <a:pt x="36129" y="129794"/>
                    <a:pt x="36129" y="139767"/>
                  </a:cubicBezTo>
                  <a:lnTo>
                    <a:pt x="36129" y="199159"/>
                  </a:lnTo>
                  <a:cubicBezTo>
                    <a:pt x="36129" y="209132"/>
                    <a:pt x="28050" y="217200"/>
                    <a:pt x="18064" y="217200"/>
                  </a:cubicBezTo>
                  <a:cubicBezTo>
                    <a:pt x="8079" y="217200"/>
                    <a:pt x="0" y="209132"/>
                    <a:pt x="0" y="199159"/>
                  </a:cubicBezTo>
                  <a:lnTo>
                    <a:pt x="0" y="139767"/>
                  </a:lnTo>
                  <a:cubicBezTo>
                    <a:pt x="0" y="129794"/>
                    <a:pt x="8079" y="121725"/>
                    <a:pt x="18064" y="121725"/>
                  </a:cubicBezTo>
                  <a:close/>
                  <a:moveTo>
                    <a:pt x="221314" y="47279"/>
                  </a:moveTo>
                  <a:cubicBezTo>
                    <a:pt x="231199" y="47279"/>
                    <a:pt x="239287" y="55349"/>
                    <a:pt x="239287" y="65325"/>
                  </a:cubicBezTo>
                  <a:lnTo>
                    <a:pt x="239287" y="199155"/>
                  </a:lnTo>
                  <a:cubicBezTo>
                    <a:pt x="239287" y="209131"/>
                    <a:pt x="231199" y="217201"/>
                    <a:pt x="221314" y="217201"/>
                  </a:cubicBezTo>
                  <a:cubicBezTo>
                    <a:pt x="211316" y="217201"/>
                    <a:pt x="203228" y="209131"/>
                    <a:pt x="203228" y="199155"/>
                  </a:cubicBezTo>
                  <a:lnTo>
                    <a:pt x="203228" y="65325"/>
                  </a:lnTo>
                  <a:cubicBezTo>
                    <a:pt x="203228" y="55349"/>
                    <a:pt x="211316" y="47279"/>
                    <a:pt x="221314" y="47279"/>
                  </a:cubicBezTo>
                  <a:close/>
                  <a:moveTo>
                    <a:pt x="85751" y="47279"/>
                  </a:moveTo>
                  <a:cubicBezTo>
                    <a:pt x="95729" y="47279"/>
                    <a:pt x="103801" y="55349"/>
                    <a:pt x="103801" y="65325"/>
                  </a:cubicBezTo>
                  <a:lnTo>
                    <a:pt x="103801" y="199155"/>
                  </a:lnTo>
                  <a:cubicBezTo>
                    <a:pt x="103801" y="209131"/>
                    <a:pt x="95729" y="217201"/>
                    <a:pt x="85751" y="217201"/>
                  </a:cubicBezTo>
                  <a:cubicBezTo>
                    <a:pt x="75885" y="217201"/>
                    <a:pt x="67813" y="209131"/>
                    <a:pt x="67813" y="199155"/>
                  </a:cubicBezTo>
                  <a:lnTo>
                    <a:pt x="67813" y="65325"/>
                  </a:lnTo>
                  <a:cubicBezTo>
                    <a:pt x="67813" y="55349"/>
                    <a:pt x="75885" y="47279"/>
                    <a:pt x="85751" y="47279"/>
                  </a:cubicBezTo>
                  <a:close/>
                  <a:moveTo>
                    <a:pt x="338920" y="19970"/>
                  </a:moveTo>
                  <a:cubicBezTo>
                    <a:pt x="381228" y="19970"/>
                    <a:pt x="420955" y="36329"/>
                    <a:pt x="450806" y="66248"/>
                  </a:cubicBezTo>
                  <a:cubicBezTo>
                    <a:pt x="480770" y="96053"/>
                    <a:pt x="497155" y="135720"/>
                    <a:pt x="497155" y="177963"/>
                  </a:cubicBezTo>
                  <a:cubicBezTo>
                    <a:pt x="497155" y="210907"/>
                    <a:pt x="487167" y="242281"/>
                    <a:pt x="468538" y="268613"/>
                  </a:cubicBezTo>
                  <a:lnTo>
                    <a:pt x="601523" y="401395"/>
                  </a:lnTo>
                  <a:cubicBezTo>
                    <a:pt x="612296" y="412152"/>
                    <a:pt x="612296" y="429520"/>
                    <a:pt x="601523" y="440165"/>
                  </a:cubicBezTo>
                  <a:cubicBezTo>
                    <a:pt x="596248" y="445543"/>
                    <a:pt x="589178" y="448232"/>
                    <a:pt x="582108" y="448232"/>
                  </a:cubicBezTo>
                  <a:cubicBezTo>
                    <a:pt x="575150" y="448232"/>
                    <a:pt x="568080" y="445543"/>
                    <a:pt x="562693" y="440165"/>
                  </a:cubicBezTo>
                  <a:lnTo>
                    <a:pt x="429708" y="307383"/>
                  </a:lnTo>
                  <a:cubicBezTo>
                    <a:pt x="403336" y="325984"/>
                    <a:pt x="371913" y="335956"/>
                    <a:pt x="338920" y="335956"/>
                  </a:cubicBezTo>
                  <a:cubicBezTo>
                    <a:pt x="296612" y="335956"/>
                    <a:pt x="256884" y="319597"/>
                    <a:pt x="227033" y="289679"/>
                  </a:cubicBezTo>
                  <a:cubicBezTo>
                    <a:pt x="207843" y="270630"/>
                    <a:pt x="194264" y="247435"/>
                    <a:pt x="186857" y="222224"/>
                  </a:cubicBezTo>
                  <a:cubicBezTo>
                    <a:pt x="187081" y="222000"/>
                    <a:pt x="187194" y="221776"/>
                    <a:pt x="187418" y="221551"/>
                  </a:cubicBezTo>
                  <a:cubicBezTo>
                    <a:pt x="194713" y="232533"/>
                    <a:pt x="207169" y="239704"/>
                    <a:pt x="221310" y="239704"/>
                  </a:cubicBezTo>
                  <a:cubicBezTo>
                    <a:pt x="228604" y="239704"/>
                    <a:pt x="235562" y="237687"/>
                    <a:pt x="241510" y="234325"/>
                  </a:cubicBezTo>
                  <a:cubicBezTo>
                    <a:pt x="246335" y="242617"/>
                    <a:pt x="252283" y="250349"/>
                    <a:pt x="259353" y="257408"/>
                  </a:cubicBezTo>
                  <a:cubicBezTo>
                    <a:pt x="280564" y="278586"/>
                    <a:pt x="308844" y="290351"/>
                    <a:pt x="338920" y="290351"/>
                  </a:cubicBezTo>
                  <a:cubicBezTo>
                    <a:pt x="368996" y="290351"/>
                    <a:pt x="397164" y="278586"/>
                    <a:pt x="418486" y="257408"/>
                  </a:cubicBezTo>
                  <a:cubicBezTo>
                    <a:pt x="439696" y="236230"/>
                    <a:pt x="451480" y="207993"/>
                    <a:pt x="451480" y="177963"/>
                  </a:cubicBezTo>
                  <a:cubicBezTo>
                    <a:pt x="451480" y="147933"/>
                    <a:pt x="439696" y="119696"/>
                    <a:pt x="418486" y="98519"/>
                  </a:cubicBezTo>
                  <a:cubicBezTo>
                    <a:pt x="397164" y="77229"/>
                    <a:pt x="368996" y="65575"/>
                    <a:pt x="338920" y="65575"/>
                  </a:cubicBezTo>
                  <a:cubicBezTo>
                    <a:pt x="335777" y="65575"/>
                    <a:pt x="332747" y="65799"/>
                    <a:pt x="329605" y="66024"/>
                  </a:cubicBezTo>
                  <a:lnTo>
                    <a:pt x="329605" y="20194"/>
                  </a:lnTo>
                  <a:cubicBezTo>
                    <a:pt x="332747" y="19970"/>
                    <a:pt x="335777" y="19970"/>
                    <a:pt x="338920" y="19970"/>
                  </a:cubicBezTo>
                  <a:close/>
                  <a:moveTo>
                    <a:pt x="288966" y="0"/>
                  </a:moveTo>
                  <a:cubicBezTo>
                    <a:pt x="298951" y="0"/>
                    <a:pt x="307030" y="8069"/>
                    <a:pt x="307030" y="18044"/>
                  </a:cubicBezTo>
                  <a:lnTo>
                    <a:pt x="307030" y="199157"/>
                  </a:lnTo>
                  <a:cubicBezTo>
                    <a:pt x="307030" y="209132"/>
                    <a:pt x="298951" y="217201"/>
                    <a:pt x="288966" y="217201"/>
                  </a:cubicBezTo>
                  <a:cubicBezTo>
                    <a:pt x="278980" y="217201"/>
                    <a:pt x="270901" y="209132"/>
                    <a:pt x="270901" y="199157"/>
                  </a:cubicBezTo>
                  <a:lnTo>
                    <a:pt x="270901" y="18044"/>
                  </a:lnTo>
                  <a:cubicBezTo>
                    <a:pt x="270901" y="8069"/>
                    <a:pt x="278980" y="0"/>
                    <a:pt x="288966" y="0"/>
                  </a:cubicBezTo>
                  <a:close/>
                </a:path>
              </a:pathLst>
            </a:custGeom>
            <a:solidFill>
              <a:srgbClr val="EC7061"/>
            </a:solidFill>
            <a:ln>
              <a:noFill/>
            </a:ln>
          </p:spPr>
          <p:txBody>
            <a:bodyPr wrap="square"/>
            <a:lstStyle/>
            <a:p>
              <a:pPr defTabSz="914112"/>
              <a:endParaRPr lang="zh-CN" altLang="en-US" sz="1600">
                <a:solidFill>
                  <a:srgbClr val="1D1D1A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25" name="cogwheel-outline_45304"/>
            <p:cNvSpPr>
              <a:spLocks noChangeAspect="1"/>
            </p:cNvSpPr>
            <p:nvPr/>
          </p:nvSpPr>
          <p:spPr bwMode="auto">
            <a:xfrm>
              <a:off x="8807277" y="4143048"/>
              <a:ext cx="215666" cy="194191"/>
            </a:xfrm>
            <a:custGeom>
              <a:avLst/>
              <a:gdLst>
                <a:gd name="connsiteX0" fmla="*/ 304497 w 608758"/>
                <a:gd name="connsiteY0" fmla="*/ 217983 h 602955"/>
                <a:gd name="connsiteX1" fmla="*/ 231788 w 608758"/>
                <a:gd name="connsiteY1" fmla="*/ 259998 h 602955"/>
                <a:gd name="connsiteX2" fmla="*/ 262812 w 608758"/>
                <a:gd name="connsiteY2" fmla="*/ 373958 h 602955"/>
                <a:gd name="connsiteX3" fmla="*/ 304257 w 608758"/>
                <a:gd name="connsiteY3" fmla="*/ 385002 h 602955"/>
                <a:gd name="connsiteX4" fmla="*/ 376966 w 608758"/>
                <a:gd name="connsiteY4" fmla="*/ 342907 h 602955"/>
                <a:gd name="connsiteX5" fmla="*/ 385063 w 608758"/>
                <a:gd name="connsiteY5" fmla="*/ 279605 h 602955"/>
                <a:gd name="connsiteX6" fmla="*/ 345942 w 608758"/>
                <a:gd name="connsiteY6" fmla="*/ 229027 h 602955"/>
                <a:gd name="connsiteX7" fmla="*/ 304497 w 608758"/>
                <a:gd name="connsiteY7" fmla="*/ 217983 h 602955"/>
                <a:gd name="connsiteX8" fmla="*/ 304497 w 608758"/>
                <a:gd name="connsiteY8" fmla="*/ 169006 h 602955"/>
                <a:gd name="connsiteX9" fmla="*/ 370312 w 608758"/>
                <a:gd name="connsiteY9" fmla="*/ 186532 h 602955"/>
                <a:gd name="connsiteX10" fmla="*/ 432360 w 608758"/>
                <a:gd name="connsiteY10" fmla="*/ 266720 h 602955"/>
                <a:gd name="connsiteX11" fmla="*/ 419534 w 608758"/>
                <a:gd name="connsiteY11" fmla="*/ 367236 h 602955"/>
                <a:gd name="connsiteX12" fmla="*/ 304257 w 608758"/>
                <a:gd name="connsiteY12" fmla="*/ 433979 h 602955"/>
                <a:gd name="connsiteX13" fmla="*/ 238442 w 608758"/>
                <a:gd name="connsiteY13" fmla="*/ 416453 h 602955"/>
                <a:gd name="connsiteX14" fmla="*/ 189221 w 608758"/>
                <a:gd name="connsiteY14" fmla="*/ 235669 h 602955"/>
                <a:gd name="connsiteX15" fmla="*/ 304497 w 608758"/>
                <a:gd name="connsiteY15" fmla="*/ 169006 h 602955"/>
                <a:gd name="connsiteX16" fmla="*/ 391705 w 608758"/>
                <a:gd name="connsiteY16" fmla="*/ 57902 h 602955"/>
                <a:gd name="connsiteX17" fmla="*/ 363091 w 608758"/>
                <a:gd name="connsiteY17" fmla="*/ 107845 h 602955"/>
                <a:gd name="connsiteX18" fmla="*/ 337442 w 608758"/>
                <a:gd name="connsiteY18" fmla="*/ 119771 h 602955"/>
                <a:gd name="connsiteX19" fmla="*/ 269873 w 608758"/>
                <a:gd name="connsiteY19" fmla="*/ 119931 h 602955"/>
                <a:gd name="connsiteX20" fmla="*/ 244145 w 608758"/>
                <a:gd name="connsiteY20" fmla="*/ 108166 h 602955"/>
                <a:gd name="connsiteX21" fmla="*/ 215209 w 608758"/>
                <a:gd name="connsiteY21" fmla="*/ 58543 h 602955"/>
                <a:gd name="connsiteX22" fmla="*/ 136820 w 608758"/>
                <a:gd name="connsiteY22" fmla="*/ 104164 h 602955"/>
                <a:gd name="connsiteX23" fmla="*/ 165755 w 608758"/>
                <a:gd name="connsiteY23" fmla="*/ 153867 h 602955"/>
                <a:gd name="connsiteX24" fmla="*/ 163271 w 608758"/>
                <a:gd name="connsiteY24" fmla="*/ 182040 h 602955"/>
                <a:gd name="connsiteX25" fmla="*/ 143713 w 608758"/>
                <a:gd name="connsiteY25" fmla="*/ 209653 h 602955"/>
                <a:gd name="connsiteX26" fmla="*/ 129687 w 608758"/>
                <a:gd name="connsiteY26" fmla="*/ 240467 h 602955"/>
                <a:gd name="connsiteX27" fmla="*/ 106683 w 608758"/>
                <a:gd name="connsiteY27" fmla="*/ 256874 h 602955"/>
                <a:gd name="connsiteX28" fmla="*/ 49134 w 608758"/>
                <a:gd name="connsiteY28" fmla="*/ 257115 h 602955"/>
                <a:gd name="connsiteX29" fmla="*/ 49454 w 608758"/>
                <a:gd name="connsiteY29" fmla="*/ 347797 h 602955"/>
                <a:gd name="connsiteX30" fmla="*/ 107004 w 608758"/>
                <a:gd name="connsiteY30" fmla="*/ 347557 h 602955"/>
                <a:gd name="connsiteX31" fmla="*/ 107084 w 608758"/>
                <a:gd name="connsiteY31" fmla="*/ 347557 h 602955"/>
                <a:gd name="connsiteX32" fmla="*/ 130168 w 608758"/>
                <a:gd name="connsiteY32" fmla="*/ 363804 h 602955"/>
                <a:gd name="connsiteX33" fmla="*/ 164152 w 608758"/>
                <a:gd name="connsiteY33" fmla="*/ 421991 h 602955"/>
                <a:gd name="connsiteX34" fmla="*/ 166878 w 608758"/>
                <a:gd name="connsiteY34" fmla="*/ 450164 h 602955"/>
                <a:gd name="connsiteX35" fmla="*/ 138263 w 608758"/>
                <a:gd name="connsiteY35" fmla="*/ 500027 h 602955"/>
                <a:gd name="connsiteX36" fmla="*/ 217053 w 608758"/>
                <a:gd name="connsiteY36" fmla="*/ 545088 h 602955"/>
                <a:gd name="connsiteX37" fmla="*/ 245667 w 608758"/>
                <a:gd name="connsiteY37" fmla="*/ 495145 h 602955"/>
                <a:gd name="connsiteX38" fmla="*/ 271316 w 608758"/>
                <a:gd name="connsiteY38" fmla="*/ 483219 h 602955"/>
                <a:gd name="connsiteX39" fmla="*/ 338805 w 608758"/>
                <a:gd name="connsiteY39" fmla="*/ 483059 h 602955"/>
                <a:gd name="connsiteX40" fmla="*/ 364533 w 608758"/>
                <a:gd name="connsiteY40" fmla="*/ 494745 h 602955"/>
                <a:gd name="connsiteX41" fmla="*/ 393549 w 608758"/>
                <a:gd name="connsiteY41" fmla="*/ 544368 h 602955"/>
                <a:gd name="connsiteX42" fmla="*/ 471938 w 608758"/>
                <a:gd name="connsiteY42" fmla="*/ 498747 h 602955"/>
                <a:gd name="connsiteX43" fmla="*/ 443003 w 608758"/>
                <a:gd name="connsiteY43" fmla="*/ 449204 h 602955"/>
                <a:gd name="connsiteX44" fmla="*/ 445487 w 608758"/>
                <a:gd name="connsiteY44" fmla="*/ 421031 h 602955"/>
                <a:gd name="connsiteX45" fmla="*/ 465125 w 608758"/>
                <a:gd name="connsiteY45" fmla="*/ 393338 h 602955"/>
                <a:gd name="connsiteX46" fmla="*/ 479071 w 608758"/>
                <a:gd name="connsiteY46" fmla="*/ 362443 h 602955"/>
                <a:gd name="connsiteX47" fmla="*/ 502155 w 608758"/>
                <a:gd name="connsiteY47" fmla="*/ 346036 h 602955"/>
                <a:gd name="connsiteX48" fmla="*/ 559625 w 608758"/>
                <a:gd name="connsiteY48" fmla="*/ 345876 h 602955"/>
                <a:gd name="connsiteX49" fmla="*/ 559304 w 608758"/>
                <a:gd name="connsiteY49" fmla="*/ 255194 h 602955"/>
                <a:gd name="connsiteX50" fmla="*/ 501754 w 608758"/>
                <a:gd name="connsiteY50" fmla="*/ 255434 h 602955"/>
                <a:gd name="connsiteX51" fmla="*/ 501674 w 608758"/>
                <a:gd name="connsiteY51" fmla="*/ 255434 h 602955"/>
                <a:gd name="connsiteX52" fmla="*/ 478590 w 608758"/>
                <a:gd name="connsiteY52" fmla="*/ 239186 h 602955"/>
                <a:gd name="connsiteX53" fmla="*/ 444526 w 608758"/>
                <a:gd name="connsiteY53" fmla="*/ 180919 h 602955"/>
                <a:gd name="connsiteX54" fmla="*/ 441881 w 608758"/>
                <a:gd name="connsiteY54" fmla="*/ 152826 h 602955"/>
                <a:gd name="connsiteX55" fmla="*/ 470495 w 608758"/>
                <a:gd name="connsiteY55" fmla="*/ 102963 h 602955"/>
                <a:gd name="connsiteX56" fmla="*/ 376156 w 608758"/>
                <a:gd name="connsiteY56" fmla="*/ 836 h 602955"/>
                <a:gd name="connsiteX57" fmla="*/ 394751 w 608758"/>
                <a:gd name="connsiteY57" fmla="*/ 3237 h 602955"/>
                <a:gd name="connsiteX58" fmla="*/ 516102 w 608758"/>
                <a:gd name="connsiteY58" fmla="*/ 72629 h 602955"/>
                <a:gd name="connsiteX59" fmla="*/ 525239 w 608758"/>
                <a:gd name="connsiteY59" fmla="*/ 106005 h 602955"/>
                <a:gd name="connsiteX60" fmla="*/ 492697 w 608758"/>
                <a:gd name="connsiteY60" fmla="*/ 162751 h 602955"/>
                <a:gd name="connsiteX61" fmla="*/ 518186 w 608758"/>
                <a:gd name="connsiteY61" fmla="*/ 206371 h 602955"/>
                <a:gd name="connsiteX62" fmla="*/ 583590 w 608758"/>
                <a:gd name="connsiteY62" fmla="*/ 206131 h 602955"/>
                <a:gd name="connsiteX63" fmla="*/ 583670 w 608758"/>
                <a:gd name="connsiteY63" fmla="*/ 206131 h 602955"/>
                <a:gd name="connsiteX64" fmla="*/ 600983 w 608758"/>
                <a:gd name="connsiteY64" fmla="*/ 213254 h 602955"/>
                <a:gd name="connsiteX65" fmla="*/ 608197 w 608758"/>
                <a:gd name="connsiteY65" fmla="*/ 230542 h 602955"/>
                <a:gd name="connsiteX66" fmla="*/ 608758 w 608758"/>
                <a:gd name="connsiteY66" fmla="*/ 370127 h 602955"/>
                <a:gd name="connsiteX67" fmla="*/ 601624 w 608758"/>
                <a:gd name="connsiteY67" fmla="*/ 387495 h 602955"/>
                <a:gd name="connsiteX68" fmla="*/ 584311 w 608758"/>
                <a:gd name="connsiteY68" fmla="*/ 394698 h 602955"/>
                <a:gd name="connsiteX69" fmla="*/ 518987 w 608758"/>
                <a:gd name="connsiteY69" fmla="*/ 394938 h 602955"/>
                <a:gd name="connsiteX70" fmla="*/ 507686 w 608758"/>
                <a:gd name="connsiteY70" fmla="*/ 417669 h 602955"/>
                <a:gd name="connsiteX71" fmla="*/ 493819 w 608758"/>
                <a:gd name="connsiteY71" fmla="*/ 438959 h 602955"/>
                <a:gd name="connsiteX72" fmla="*/ 526682 w 608758"/>
                <a:gd name="connsiteY72" fmla="*/ 495305 h 602955"/>
                <a:gd name="connsiteX73" fmla="*/ 529167 w 608758"/>
                <a:gd name="connsiteY73" fmla="*/ 513874 h 602955"/>
                <a:gd name="connsiteX74" fmla="*/ 517865 w 608758"/>
                <a:gd name="connsiteY74" fmla="*/ 528761 h 602955"/>
                <a:gd name="connsiteX75" fmla="*/ 396995 w 608758"/>
                <a:gd name="connsiteY75" fmla="*/ 599033 h 602955"/>
                <a:gd name="connsiteX76" fmla="*/ 378400 w 608758"/>
                <a:gd name="connsiteY76" fmla="*/ 601594 h 602955"/>
                <a:gd name="connsiteX77" fmla="*/ 363491 w 608758"/>
                <a:gd name="connsiteY77" fmla="*/ 590229 h 602955"/>
                <a:gd name="connsiteX78" fmla="*/ 330549 w 608758"/>
                <a:gd name="connsiteY78" fmla="*/ 533803 h 602955"/>
                <a:gd name="connsiteX79" fmla="*/ 279973 w 608758"/>
                <a:gd name="connsiteY79" fmla="*/ 533883 h 602955"/>
                <a:gd name="connsiteX80" fmla="*/ 247431 w 608758"/>
                <a:gd name="connsiteY80" fmla="*/ 590629 h 602955"/>
                <a:gd name="connsiteX81" fmla="*/ 226110 w 608758"/>
                <a:gd name="connsiteY81" fmla="*/ 602955 h 602955"/>
                <a:gd name="connsiteX82" fmla="*/ 214007 w 608758"/>
                <a:gd name="connsiteY82" fmla="*/ 599753 h 602955"/>
                <a:gd name="connsiteX83" fmla="*/ 92656 w 608758"/>
                <a:gd name="connsiteY83" fmla="*/ 530361 h 602955"/>
                <a:gd name="connsiteX84" fmla="*/ 81195 w 608758"/>
                <a:gd name="connsiteY84" fmla="*/ 515554 h 602955"/>
                <a:gd name="connsiteX85" fmla="*/ 83519 w 608758"/>
                <a:gd name="connsiteY85" fmla="*/ 496986 h 602955"/>
                <a:gd name="connsiteX86" fmla="*/ 116061 w 608758"/>
                <a:gd name="connsiteY86" fmla="*/ 440239 h 602955"/>
                <a:gd name="connsiteX87" fmla="*/ 90572 w 608758"/>
                <a:gd name="connsiteY87" fmla="*/ 396619 h 602955"/>
                <a:gd name="connsiteX88" fmla="*/ 25168 w 608758"/>
                <a:gd name="connsiteY88" fmla="*/ 396859 h 602955"/>
                <a:gd name="connsiteX89" fmla="*/ 25008 w 608758"/>
                <a:gd name="connsiteY89" fmla="*/ 396859 h 602955"/>
                <a:gd name="connsiteX90" fmla="*/ 7775 w 608758"/>
                <a:gd name="connsiteY90" fmla="*/ 389736 h 602955"/>
                <a:gd name="connsiteX91" fmla="*/ 481 w 608758"/>
                <a:gd name="connsiteY91" fmla="*/ 372448 h 602955"/>
                <a:gd name="connsiteX92" fmla="*/ 0 w 608758"/>
                <a:gd name="connsiteY92" fmla="*/ 232783 h 602955"/>
                <a:gd name="connsiteX93" fmla="*/ 24447 w 608758"/>
                <a:gd name="connsiteY93" fmla="*/ 208212 h 602955"/>
                <a:gd name="connsiteX94" fmla="*/ 89771 w 608758"/>
                <a:gd name="connsiteY94" fmla="*/ 207972 h 602955"/>
                <a:gd name="connsiteX95" fmla="*/ 101072 w 608758"/>
                <a:gd name="connsiteY95" fmla="*/ 185321 h 602955"/>
                <a:gd name="connsiteX96" fmla="*/ 114939 w 608758"/>
                <a:gd name="connsiteY96" fmla="*/ 164031 h 602955"/>
                <a:gd name="connsiteX97" fmla="*/ 82076 w 608758"/>
                <a:gd name="connsiteY97" fmla="*/ 107685 h 602955"/>
                <a:gd name="connsiteX98" fmla="*/ 90893 w 608758"/>
                <a:gd name="connsiteY98" fmla="*/ 74230 h 602955"/>
                <a:gd name="connsiteX99" fmla="*/ 211763 w 608758"/>
                <a:gd name="connsiteY99" fmla="*/ 3957 h 602955"/>
                <a:gd name="connsiteX100" fmla="*/ 230358 w 608758"/>
                <a:gd name="connsiteY100" fmla="*/ 1396 h 602955"/>
                <a:gd name="connsiteX101" fmla="*/ 245267 w 608758"/>
                <a:gd name="connsiteY101" fmla="*/ 12761 h 602955"/>
                <a:gd name="connsiteX102" fmla="*/ 278209 w 608758"/>
                <a:gd name="connsiteY102" fmla="*/ 69187 h 602955"/>
                <a:gd name="connsiteX103" fmla="*/ 328785 w 608758"/>
                <a:gd name="connsiteY103" fmla="*/ 69027 h 602955"/>
                <a:gd name="connsiteX104" fmla="*/ 361327 w 608758"/>
                <a:gd name="connsiteY104" fmla="*/ 12361 h 602955"/>
                <a:gd name="connsiteX105" fmla="*/ 376156 w 608758"/>
                <a:gd name="connsiteY105" fmla="*/ 836 h 60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608758" h="602955">
                  <a:moveTo>
                    <a:pt x="304497" y="217983"/>
                  </a:moveTo>
                  <a:cubicBezTo>
                    <a:pt x="274516" y="217983"/>
                    <a:pt x="246699" y="234069"/>
                    <a:pt x="231788" y="259998"/>
                  </a:cubicBezTo>
                  <a:cubicBezTo>
                    <a:pt x="208941" y="299932"/>
                    <a:pt x="222810" y="351070"/>
                    <a:pt x="262812" y="373958"/>
                  </a:cubicBezTo>
                  <a:cubicBezTo>
                    <a:pt x="275478" y="381160"/>
                    <a:pt x="289827" y="385002"/>
                    <a:pt x="304257" y="385002"/>
                  </a:cubicBezTo>
                  <a:cubicBezTo>
                    <a:pt x="334238" y="385002"/>
                    <a:pt x="362056" y="368836"/>
                    <a:pt x="376966" y="342907"/>
                  </a:cubicBezTo>
                  <a:cubicBezTo>
                    <a:pt x="388029" y="323620"/>
                    <a:pt x="390915" y="301052"/>
                    <a:pt x="385063" y="279605"/>
                  </a:cubicBezTo>
                  <a:cubicBezTo>
                    <a:pt x="379211" y="258077"/>
                    <a:pt x="365262" y="240151"/>
                    <a:pt x="345942" y="229027"/>
                  </a:cubicBezTo>
                  <a:cubicBezTo>
                    <a:pt x="333276" y="221825"/>
                    <a:pt x="318927" y="217983"/>
                    <a:pt x="304497" y="217983"/>
                  </a:cubicBezTo>
                  <a:close/>
                  <a:moveTo>
                    <a:pt x="304497" y="169006"/>
                  </a:moveTo>
                  <a:cubicBezTo>
                    <a:pt x="327505" y="169006"/>
                    <a:pt x="350191" y="175088"/>
                    <a:pt x="370312" y="186532"/>
                  </a:cubicBezTo>
                  <a:cubicBezTo>
                    <a:pt x="401016" y="204138"/>
                    <a:pt x="423061" y="232548"/>
                    <a:pt x="432360" y="266720"/>
                  </a:cubicBezTo>
                  <a:cubicBezTo>
                    <a:pt x="441659" y="300892"/>
                    <a:pt x="437090" y="336585"/>
                    <a:pt x="419534" y="367236"/>
                  </a:cubicBezTo>
                  <a:cubicBezTo>
                    <a:pt x="395965" y="408370"/>
                    <a:pt x="351794" y="433979"/>
                    <a:pt x="304257" y="433979"/>
                  </a:cubicBezTo>
                  <a:cubicBezTo>
                    <a:pt x="281250" y="433979"/>
                    <a:pt x="258563" y="427897"/>
                    <a:pt x="238442" y="416453"/>
                  </a:cubicBezTo>
                  <a:cubicBezTo>
                    <a:pt x="174951" y="380120"/>
                    <a:pt x="152906" y="299052"/>
                    <a:pt x="189221" y="235669"/>
                  </a:cubicBezTo>
                  <a:cubicBezTo>
                    <a:pt x="212789" y="194535"/>
                    <a:pt x="256960" y="169006"/>
                    <a:pt x="304497" y="169006"/>
                  </a:cubicBezTo>
                  <a:close/>
                  <a:moveTo>
                    <a:pt x="391705" y="57902"/>
                  </a:moveTo>
                  <a:lnTo>
                    <a:pt x="363091" y="107845"/>
                  </a:lnTo>
                  <a:cubicBezTo>
                    <a:pt x="357961" y="116810"/>
                    <a:pt x="347621" y="121612"/>
                    <a:pt x="337442" y="119771"/>
                  </a:cubicBezTo>
                  <a:cubicBezTo>
                    <a:pt x="315160" y="115689"/>
                    <a:pt x="292076" y="115769"/>
                    <a:pt x="269873" y="119931"/>
                  </a:cubicBezTo>
                  <a:cubicBezTo>
                    <a:pt x="259694" y="121852"/>
                    <a:pt x="249354" y="117130"/>
                    <a:pt x="244145" y="108166"/>
                  </a:cubicBezTo>
                  <a:lnTo>
                    <a:pt x="215209" y="58543"/>
                  </a:lnTo>
                  <a:lnTo>
                    <a:pt x="136820" y="104164"/>
                  </a:lnTo>
                  <a:lnTo>
                    <a:pt x="165755" y="153867"/>
                  </a:lnTo>
                  <a:cubicBezTo>
                    <a:pt x="170965" y="162831"/>
                    <a:pt x="170003" y="174116"/>
                    <a:pt x="163271" y="182040"/>
                  </a:cubicBezTo>
                  <a:cubicBezTo>
                    <a:pt x="155496" y="191084"/>
                    <a:pt x="149164" y="200128"/>
                    <a:pt x="143713" y="209653"/>
                  </a:cubicBezTo>
                  <a:cubicBezTo>
                    <a:pt x="138263" y="219097"/>
                    <a:pt x="133694" y="229262"/>
                    <a:pt x="129687" y="240467"/>
                  </a:cubicBezTo>
                  <a:cubicBezTo>
                    <a:pt x="126320" y="250311"/>
                    <a:pt x="117023" y="256874"/>
                    <a:pt x="106683" y="256874"/>
                  </a:cubicBezTo>
                  <a:lnTo>
                    <a:pt x="49134" y="257115"/>
                  </a:lnTo>
                  <a:lnTo>
                    <a:pt x="49454" y="347797"/>
                  </a:lnTo>
                  <a:lnTo>
                    <a:pt x="107004" y="347557"/>
                  </a:lnTo>
                  <a:lnTo>
                    <a:pt x="107084" y="347557"/>
                  </a:lnTo>
                  <a:cubicBezTo>
                    <a:pt x="117423" y="347557"/>
                    <a:pt x="126721" y="354039"/>
                    <a:pt x="130168" y="363804"/>
                  </a:cubicBezTo>
                  <a:cubicBezTo>
                    <a:pt x="137782" y="385094"/>
                    <a:pt x="149244" y="404703"/>
                    <a:pt x="164152" y="421991"/>
                  </a:cubicBezTo>
                  <a:cubicBezTo>
                    <a:pt x="170965" y="429915"/>
                    <a:pt x="172087" y="441120"/>
                    <a:pt x="166878" y="450164"/>
                  </a:cubicBezTo>
                  <a:lnTo>
                    <a:pt x="138263" y="500027"/>
                  </a:lnTo>
                  <a:lnTo>
                    <a:pt x="217053" y="545088"/>
                  </a:lnTo>
                  <a:lnTo>
                    <a:pt x="245667" y="495145"/>
                  </a:lnTo>
                  <a:cubicBezTo>
                    <a:pt x="250797" y="486181"/>
                    <a:pt x="261057" y="481379"/>
                    <a:pt x="271316" y="483219"/>
                  </a:cubicBezTo>
                  <a:cubicBezTo>
                    <a:pt x="293679" y="487301"/>
                    <a:pt x="316763" y="487221"/>
                    <a:pt x="338805" y="483059"/>
                  </a:cubicBezTo>
                  <a:cubicBezTo>
                    <a:pt x="348984" y="481058"/>
                    <a:pt x="359324" y="485781"/>
                    <a:pt x="364533" y="494745"/>
                  </a:cubicBezTo>
                  <a:lnTo>
                    <a:pt x="393549" y="544368"/>
                  </a:lnTo>
                  <a:lnTo>
                    <a:pt x="471938" y="498747"/>
                  </a:lnTo>
                  <a:lnTo>
                    <a:pt x="443003" y="449204"/>
                  </a:lnTo>
                  <a:cubicBezTo>
                    <a:pt x="437793" y="440239"/>
                    <a:pt x="438755" y="428954"/>
                    <a:pt x="445487" y="421031"/>
                  </a:cubicBezTo>
                  <a:cubicBezTo>
                    <a:pt x="453262" y="411826"/>
                    <a:pt x="459674" y="402782"/>
                    <a:pt x="465125" y="393338"/>
                  </a:cubicBezTo>
                  <a:cubicBezTo>
                    <a:pt x="470495" y="383893"/>
                    <a:pt x="475064" y="373809"/>
                    <a:pt x="479071" y="362443"/>
                  </a:cubicBezTo>
                  <a:cubicBezTo>
                    <a:pt x="482518" y="352679"/>
                    <a:pt x="491735" y="346116"/>
                    <a:pt x="502155" y="346036"/>
                  </a:cubicBezTo>
                  <a:lnTo>
                    <a:pt x="559625" y="345876"/>
                  </a:lnTo>
                  <a:lnTo>
                    <a:pt x="559304" y="255194"/>
                  </a:lnTo>
                  <a:lnTo>
                    <a:pt x="501754" y="255434"/>
                  </a:lnTo>
                  <a:lnTo>
                    <a:pt x="501674" y="255434"/>
                  </a:lnTo>
                  <a:cubicBezTo>
                    <a:pt x="491335" y="255434"/>
                    <a:pt x="482117" y="248951"/>
                    <a:pt x="478590" y="239186"/>
                  </a:cubicBezTo>
                  <a:cubicBezTo>
                    <a:pt x="470896" y="217896"/>
                    <a:pt x="459514" y="198287"/>
                    <a:pt x="444526" y="180919"/>
                  </a:cubicBezTo>
                  <a:cubicBezTo>
                    <a:pt x="437793" y="173076"/>
                    <a:pt x="436751" y="161790"/>
                    <a:pt x="441881" y="152826"/>
                  </a:cubicBezTo>
                  <a:lnTo>
                    <a:pt x="470495" y="102963"/>
                  </a:lnTo>
                  <a:close/>
                  <a:moveTo>
                    <a:pt x="376156" y="836"/>
                  </a:moveTo>
                  <a:cubicBezTo>
                    <a:pt x="382407" y="-845"/>
                    <a:pt x="389140" y="35"/>
                    <a:pt x="394751" y="3237"/>
                  </a:cubicBezTo>
                  <a:lnTo>
                    <a:pt x="516102" y="72629"/>
                  </a:lnTo>
                  <a:cubicBezTo>
                    <a:pt x="527884" y="79272"/>
                    <a:pt x="531972" y="94239"/>
                    <a:pt x="525239" y="106005"/>
                  </a:cubicBezTo>
                  <a:lnTo>
                    <a:pt x="492697" y="162751"/>
                  </a:lnTo>
                  <a:cubicBezTo>
                    <a:pt x="502796" y="176357"/>
                    <a:pt x="511373" y="190924"/>
                    <a:pt x="518186" y="206371"/>
                  </a:cubicBezTo>
                  <a:lnTo>
                    <a:pt x="583590" y="206131"/>
                  </a:lnTo>
                  <a:lnTo>
                    <a:pt x="583670" y="206131"/>
                  </a:lnTo>
                  <a:cubicBezTo>
                    <a:pt x="590163" y="206131"/>
                    <a:pt x="596415" y="208692"/>
                    <a:pt x="600983" y="213254"/>
                  </a:cubicBezTo>
                  <a:cubicBezTo>
                    <a:pt x="605632" y="217816"/>
                    <a:pt x="608197" y="224059"/>
                    <a:pt x="608197" y="230542"/>
                  </a:cubicBezTo>
                  <a:lnTo>
                    <a:pt x="608758" y="370127"/>
                  </a:lnTo>
                  <a:cubicBezTo>
                    <a:pt x="608758" y="376610"/>
                    <a:pt x="606193" y="382853"/>
                    <a:pt x="601624" y="387495"/>
                  </a:cubicBezTo>
                  <a:cubicBezTo>
                    <a:pt x="597056" y="392137"/>
                    <a:pt x="590804" y="394698"/>
                    <a:pt x="584311" y="394698"/>
                  </a:cubicBezTo>
                  <a:lnTo>
                    <a:pt x="518987" y="394938"/>
                  </a:lnTo>
                  <a:cubicBezTo>
                    <a:pt x="515541" y="402942"/>
                    <a:pt x="511854" y="410386"/>
                    <a:pt x="507686" y="417669"/>
                  </a:cubicBezTo>
                  <a:cubicBezTo>
                    <a:pt x="503518" y="424952"/>
                    <a:pt x="498949" y="431996"/>
                    <a:pt x="493819" y="438959"/>
                  </a:cubicBezTo>
                  <a:lnTo>
                    <a:pt x="526682" y="495305"/>
                  </a:lnTo>
                  <a:cubicBezTo>
                    <a:pt x="529968" y="500908"/>
                    <a:pt x="530850" y="507551"/>
                    <a:pt x="529167" y="513874"/>
                  </a:cubicBezTo>
                  <a:cubicBezTo>
                    <a:pt x="527564" y="520117"/>
                    <a:pt x="523476" y="525479"/>
                    <a:pt x="517865" y="528761"/>
                  </a:cubicBezTo>
                  <a:lnTo>
                    <a:pt x="396995" y="599033"/>
                  </a:lnTo>
                  <a:cubicBezTo>
                    <a:pt x="391385" y="602315"/>
                    <a:pt x="384732" y="603195"/>
                    <a:pt x="378400" y="601594"/>
                  </a:cubicBezTo>
                  <a:cubicBezTo>
                    <a:pt x="372148" y="599913"/>
                    <a:pt x="366778" y="595832"/>
                    <a:pt x="363491" y="590229"/>
                  </a:cubicBezTo>
                  <a:lnTo>
                    <a:pt x="330549" y="533803"/>
                  </a:lnTo>
                  <a:cubicBezTo>
                    <a:pt x="313797" y="535644"/>
                    <a:pt x="296885" y="535724"/>
                    <a:pt x="279973" y="533883"/>
                  </a:cubicBezTo>
                  <a:lnTo>
                    <a:pt x="247431" y="590629"/>
                  </a:lnTo>
                  <a:cubicBezTo>
                    <a:pt x="242942" y="598553"/>
                    <a:pt x="234687" y="602955"/>
                    <a:pt x="226110" y="602955"/>
                  </a:cubicBezTo>
                  <a:cubicBezTo>
                    <a:pt x="222022" y="602955"/>
                    <a:pt x="217855" y="601914"/>
                    <a:pt x="214007" y="599753"/>
                  </a:cubicBezTo>
                  <a:lnTo>
                    <a:pt x="92656" y="530361"/>
                  </a:lnTo>
                  <a:cubicBezTo>
                    <a:pt x="86966" y="527160"/>
                    <a:pt x="82878" y="521797"/>
                    <a:pt x="81195" y="515554"/>
                  </a:cubicBezTo>
                  <a:cubicBezTo>
                    <a:pt x="79431" y="509311"/>
                    <a:pt x="80313" y="502588"/>
                    <a:pt x="83519" y="496986"/>
                  </a:cubicBezTo>
                  <a:lnTo>
                    <a:pt x="116061" y="440239"/>
                  </a:lnTo>
                  <a:cubicBezTo>
                    <a:pt x="105962" y="426633"/>
                    <a:pt x="97385" y="411986"/>
                    <a:pt x="90572" y="396619"/>
                  </a:cubicBezTo>
                  <a:lnTo>
                    <a:pt x="25168" y="396859"/>
                  </a:lnTo>
                  <a:lnTo>
                    <a:pt x="25008" y="396859"/>
                  </a:lnTo>
                  <a:cubicBezTo>
                    <a:pt x="18596" y="396859"/>
                    <a:pt x="12344" y="394298"/>
                    <a:pt x="7775" y="389736"/>
                  </a:cubicBezTo>
                  <a:cubicBezTo>
                    <a:pt x="3126" y="385174"/>
                    <a:pt x="561" y="378931"/>
                    <a:pt x="481" y="372448"/>
                  </a:cubicBezTo>
                  <a:lnTo>
                    <a:pt x="0" y="232783"/>
                  </a:lnTo>
                  <a:cubicBezTo>
                    <a:pt x="-80" y="219257"/>
                    <a:pt x="10901" y="208292"/>
                    <a:pt x="24447" y="208212"/>
                  </a:cubicBezTo>
                  <a:lnTo>
                    <a:pt x="89771" y="207972"/>
                  </a:lnTo>
                  <a:cubicBezTo>
                    <a:pt x="93137" y="200128"/>
                    <a:pt x="96904" y="192605"/>
                    <a:pt x="101072" y="185321"/>
                  </a:cubicBezTo>
                  <a:cubicBezTo>
                    <a:pt x="105240" y="178038"/>
                    <a:pt x="109889" y="170995"/>
                    <a:pt x="114939" y="164031"/>
                  </a:cubicBezTo>
                  <a:lnTo>
                    <a:pt x="82076" y="107685"/>
                  </a:lnTo>
                  <a:cubicBezTo>
                    <a:pt x="75263" y="96000"/>
                    <a:pt x="79191" y="81033"/>
                    <a:pt x="90893" y="74230"/>
                  </a:cubicBezTo>
                  <a:lnTo>
                    <a:pt x="211763" y="3957"/>
                  </a:lnTo>
                  <a:cubicBezTo>
                    <a:pt x="217374" y="676"/>
                    <a:pt x="224026" y="-285"/>
                    <a:pt x="230358" y="1396"/>
                  </a:cubicBezTo>
                  <a:cubicBezTo>
                    <a:pt x="236610" y="3077"/>
                    <a:pt x="241980" y="7159"/>
                    <a:pt x="245267" y="12761"/>
                  </a:cubicBezTo>
                  <a:lnTo>
                    <a:pt x="278209" y="69187"/>
                  </a:lnTo>
                  <a:cubicBezTo>
                    <a:pt x="294961" y="67347"/>
                    <a:pt x="311953" y="67267"/>
                    <a:pt x="328785" y="69027"/>
                  </a:cubicBezTo>
                  <a:lnTo>
                    <a:pt x="361327" y="12361"/>
                  </a:lnTo>
                  <a:cubicBezTo>
                    <a:pt x="364533" y="6678"/>
                    <a:pt x="369904" y="2597"/>
                    <a:pt x="376156" y="836"/>
                  </a:cubicBezTo>
                  <a:close/>
                </a:path>
              </a:pathLst>
            </a:custGeom>
            <a:solidFill>
              <a:srgbClr val="EC7061"/>
            </a:solidFill>
            <a:ln>
              <a:noFill/>
            </a:ln>
          </p:spPr>
          <p:txBody>
            <a:bodyPr wrap="square"/>
            <a:lstStyle/>
            <a:p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sp>
        <p:nvSpPr>
          <p:cNvPr id="443" name="圆角矩形 75"/>
          <p:cNvSpPr/>
          <p:nvPr/>
        </p:nvSpPr>
        <p:spPr>
          <a:xfrm>
            <a:off x="6421439" y="1276728"/>
            <a:ext cx="4680000" cy="354084"/>
          </a:xfrm>
          <a:prstGeom prst="roundRect">
            <a:avLst>
              <a:gd name="adj" fmla="val 1060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  <a:latin typeface="Huawei Sans" panose="020C0503030203020204" pitchFamily="34" charset="0"/>
              </a:rPr>
              <a:t>Управление, эксплуатация и техобслуживание на базе </a:t>
            </a:r>
            <a:r>
              <a:rPr lang="ru-RU" sz="1200" b="1" dirty="0" err="1">
                <a:solidFill>
                  <a:prstClr val="white"/>
                </a:solidFill>
                <a:latin typeface="Huawei Sans" panose="020C0503030203020204" pitchFamily="34" charset="0"/>
              </a:rPr>
              <a:t>iMaster</a:t>
            </a:r>
            <a:r>
              <a:rPr lang="ru-RU" sz="1200" b="1" dirty="0">
                <a:solidFill>
                  <a:prstClr val="white"/>
                </a:solidFill>
                <a:latin typeface="Huawei Sans" panose="020C0503030203020204" pitchFamily="34" charset="0"/>
              </a:rPr>
              <a:t> NCE</a:t>
            </a:r>
          </a:p>
        </p:txBody>
      </p:sp>
    </p:spTree>
    <p:extLst>
      <p:ext uri="{BB962C8B-B14F-4D97-AF65-F5344CB8AC3E}">
        <p14:creationId xmlns:p14="http://schemas.microsoft.com/office/powerpoint/2010/main" val="19768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Основные концепции управления, эксплуатации и техобслуживания сети</a:t>
            </a:r>
          </a:p>
          <a:p>
            <a:r>
              <a:rPr lang="ru-RU" b="1">
                <a:latin typeface="Huawei Sans" panose="020C0503030203020204" pitchFamily="34" charset="0"/>
              </a:rPr>
              <a:t>Традиционное управление сетью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Управление сетью на основе Huawei iMaster NCE</a:t>
            </a:r>
          </a:p>
          <a:p>
            <a:endParaRPr lang="zh-CN" altLang="en-US" dirty="0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5B4B712841F4C8A7AAEE2CD191271" ma:contentTypeVersion="1" ma:contentTypeDescription="Create a new document." ma:contentTypeScope="" ma:versionID="fd4f534fc22f1d982cc2e0e62ad2af45">
  <xsd:schema xmlns:xsd="http://www.w3.org/2001/XMLSchema" xmlns:xs="http://www.w3.org/2001/XMLSchema" xmlns:p="http://schemas.microsoft.com/office/2006/metadata/properties" xmlns:ns2="475f1e55-3009-46d8-9566-5d569a2b3a98" targetNamespace="http://schemas.microsoft.com/office/2006/metadata/properties" ma:root="true" ma:fieldsID="1d095aabec1d15598815726bd4b054a7" ns2:_="">
    <xsd:import namespace="475f1e55-3009-46d8-9566-5d569a2b3a9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f1e55-3009-46d8-9566-5d569a2b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A40C3D-0D20-4103-9B4A-F89033E645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59D2257-A761-442A-B1B1-0D5231CF39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5f1e55-3009-46d8-9566-5d569a2b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1169C9-FB3C-45FF-9062-2D5EDE46AC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5234</Words>
  <Application>Microsoft Office PowerPoint</Application>
  <PresentationFormat>Widescreen</PresentationFormat>
  <Paragraphs>616</Paragraphs>
  <Slides>39</Slides>
  <Notes>39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微软雅黑</vt:lpstr>
      <vt:lpstr>方正兰亭黑简体</vt:lpstr>
      <vt:lpstr>Arial</vt:lpstr>
      <vt:lpstr>MS PGothic</vt:lpstr>
      <vt:lpstr>Huawei Sans</vt:lpstr>
      <vt:lpstr>Courier New</vt:lpstr>
      <vt:lpstr>Wingdings</vt:lpstr>
      <vt:lpstr>1_自定义设计方案</vt:lpstr>
      <vt:lpstr>PowerPoint Presentation</vt:lpstr>
      <vt:lpstr>Управление, эксплуатация и техобслуживание сети</vt:lpstr>
      <vt:lpstr>PowerPoint Presentation</vt:lpstr>
      <vt:lpstr>PowerPoint Presentation</vt:lpstr>
      <vt:lpstr>PowerPoint Presentation</vt:lpstr>
      <vt:lpstr>Что такое управление, эксплуатация и техобслуживание сети?</vt:lpstr>
      <vt:lpstr>Основные функции управления сетью</vt:lpstr>
      <vt:lpstr>Режимы управления сетью</vt:lpstr>
      <vt:lpstr>PowerPoint Presentation</vt:lpstr>
      <vt:lpstr>Управление через интерфейс командной строки или интернет-браузер</vt:lpstr>
      <vt:lpstr>Централизованное управление на основе SNMP</vt:lpstr>
      <vt:lpstr>Типовая архитектура SNMP</vt:lpstr>
      <vt:lpstr>Обмен сообщениями SNMP</vt:lpstr>
      <vt:lpstr>MIB</vt:lpstr>
      <vt:lpstr>Общие объекты MIB</vt:lpstr>
      <vt:lpstr>Модель управления SNMP</vt:lpstr>
      <vt:lpstr>SNMPv1</vt:lpstr>
      <vt:lpstr>SNMPv2c</vt:lpstr>
      <vt:lpstr>SNMPv3</vt:lpstr>
      <vt:lpstr>Краткие сведения о SNMP</vt:lpstr>
      <vt:lpstr>Базовые конфигурации SNMP (1)</vt:lpstr>
      <vt:lpstr>Базовые конфигурации SNMP (2)</vt:lpstr>
      <vt:lpstr>Базовые конфигурации SNMP (3)</vt:lpstr>
      <vt:lpstr>Пример конфигурации SNMP (на стороне сетевого устройства)</vt:lpstr>
      <vt:lpstr>PowerPoint Presentation</vt:lpstr>
      <vt:lpstr>Трансформация и проблемы сетевой индустрии</vt:lpstr>
      <vt:lpstr>Huawei iMaster NCE</vt:lpstr>
      <vt:lpstr>PowerPoint Presentation</vt:lpstr>
      <vt:lpstr>Обзор NETCONF</vt:lpstr>
      <vt:lpstr>Преимущества NETCONF</vt:lpstr>
      <vt:lpstr>Типовые операции NETCONF</vt:lpstr>
      <vt:lpstr>Обзор языка YANG</vt:lpstr>
      <vt:lpstr>YANG и XML (1)</vt:lpstr>
      <vt:lpstr>YANG и XML (2)</vt:lpstr>
      <vt:lpstr>Телеметрия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Ekaterina Avras</cp:lastModifiedBy>
  <cp:revision>159</cp:revision>
  <dcterms:created xsi:type="dcterms:W3CDTF">2018-11-29T10:16:29Z</dcterms:created>
  <dcterms:modified xsi:type="dcterms:W3CDTF">2021-03-08T11:42:25Z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(3)PVdZBtiIZTpmZHIY/HFgz/A0RDzsUSKbJxsx8AehnGx2VeT2n2vBOKTFzTsZyexJkxNcIatx
5b2pQOCSVm07ksBNx+F868c4NA+B/pM4QwI/wN2x+E7/CK3iqRhVkZsz8YmFxlB3N07fYWk3
RDi8x72a+IdsJRzPmKkoXfgzfr8J3c174HMxlkHupzINSNldOTVdJYJlICZCCQWb7LJYdjhC
wliy7wE3gPexCWfxSr</vt:lpwstr>
  </property>
  <property fmtid="{D5CDD505-2E9C-101B-9397-08002B2CF9AE}" pid="3" name="_2015_ms_pID_7253431">
    <vt:lpwstr>SbFQ23QEuqpptglBzSVWq9SN60guA9FRFtjsnXUKQXSCOvudbo/zoo
vvBNGF3nb4kP42pYK1Pz4OQTZudmexfpM3kYoeklS9eovvJH4fXcCXCLg7bgnxEl4JAVrXoU
IGmVq5neOjHzOAAZU4cRu/OcbxVGV15u7rvj7K+9FjHGzFUBw1ljWQY8JmylSjI+GnCnwyjr
hJ680zHTXRIEwewa7L945qTMFaE9F2SS/F20</vt:lpwstr>
  </property>
  <property fmtid="{D5CDD505-2E9C-101B-9397-08002B2CF9AE}" pid="4" name="_2015_ms_pID_7253432">
    <vt:lpwstr>IQ==</vt:lpwstr>
  </property>
  <property fmtid="{D5CDD505-2E9C-101B-9397-08002B2CF9AE}" pid="5" name="ContentTypeId">
    <vt:lpwstr>0x01010002C5B4B712841F4C8A7AAEE2CD191271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1614918855</vt:lpwstr>
  </property>
</Properties>
</file>