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25" r:id="rId4"/>
  </p:sldMasterIdLst>
  <p:notesMasterIdLst>
    <p:notesMasterId r:id="rId49"/>
  </p:notesMasterIdLst>
  <p:handoutMasterIdLst>
    <p:handoutMasterId r:id="rId50"/>
  </p:handoutMasterIdLst>
  <p:sldIdLst>
    <p:sldId id="30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6797675" cy="9926638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840" userDrawn="1">
          <p15:clr>
            <a:srgbClr val="A4A3A4"/>
          </p15:clr>
        </p15:guide>
        <p15:guide id="6" orient="horz" pos="23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linruizjhw (Leroy)" initials="Z(" lastIdx="84" clrIdx="0">
    <p:extLst>
      <p:ext uri="{19B8F6BF-5375-455C-9EA6-DF929625EA0E}">
        <p15:presenceInfo xmlns:p15="http://schemas.microsoft.com/office/powerpoint/2012/main" userId="S-1-5-21-147214757-305610072-1517763936-5615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D17D"/>
    <a:srgbClr val="BDE7F6"/>
    <a:srgbClr val="F4FBFE"/>
    <a:srgbClr val="F3FBFE"/>
    <a:srgbClr val="99DFF9"/>
    <a:srgbClr val="FFF2CC"/>
    <a:srgbClr val="EC7061"/>
    <a:srgbClr val="151515"/>
    <a:srgbClr val="C7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515" autoAdjust="0"/>
  </p:normalViewPr>
  <p:slideViewPr>
    <p:cSldViewPr snapToGrid="0" snapToObjects="1">
      <p:cViewPr varScale="1">
        <p:scale>
          <a:sx n="56" d="100"/>
          <a:sy n="56" d="100"/>
        </p:scale>
        <p:origin x="1714" y="53"/>
      </p:cViewPr>
      <p:guideLst>
        <p:guide pos="3840"/>
        <p:guide orient="horz" pos="2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124" y="60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437" y="779463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2437" y="4596397"/>
            <a:ext cx="5932800" cy="5108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40000" indent="-180000" algn="l" defTabSz="1219304" rtl="0" eaLnBrk="1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00000" indent="-180000" algn="l" defTabSz="1219304" rtl="0" eaLnBrk="1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60000" indent="-180000" algn="l" defTabSz="1219304" rtl="0" eaLnBrk="1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000" indent="-180000" algn="l" defTabSz="1219304" rtl="0" eaLnBrk="1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0707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1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33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24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5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Проект </a:t>
            </a:r>
            <a:r>
              <a:rPr lang="ru-RU" sz="900" dirty="0" err="1"/>
              <a:t>кампусной</a:t>
            </a:r>
            <a:r>
              <a:rPr lang="ru-RU" sz="900" dirty="0"/>
              <a:t> сети начинается с планирования и проектирования сети. Комплексное и детальное планирование сети является прочной основой для последующей реализации проекта.</a:t>
            </a:r>
          </a:p>
          <a:p>
            <a:pPr lvl="0"/>
            <a:r>
              <a:rPr lang="ru-RU" sz="900" dirty="0"/>
              <a:t>Реализация проекта — это особая последовательность операций, выполняемых инженерами, ответственными за реализацию проекта. Систематическое управление и отлаженный процесс имеют решающее значение для успешной реализации проекта.</a:t>
            </a:r>
          </a:p>
          <a:p>
            <a:pPr lvl="0"/>
            <a:r>
              <a:rPr lang="ru-RU" sz="900" dirty="0"/>
              <a:t>Регулярное обслуживание и ремонт </a:t>
            </a:r>
            <a:r>
              <a:rPr lang="ru-RU" sz="900" dirty="0" smtClean="0"/>
              <a:t>необходимы </a:t>
            </a:r>
            <a:r>
              <a:rPr lang="ru-RU" sz="900" dirty="0"/>
              <a:t>для обеспечения нормальной работы сетевых функций и поддержки бесперебойного предоставления пользовательских сервисов.</a:t>
            </a:r>
          </a:p>
          <a:p>
            <a:pPr lvl="0"/>
            <a:r>
              <a:rPr lang="ru-RU" sz="900" dirty="0"/>
              <a:t>По мере развития пользовательских сервисов требования пользователей к сетевым функциям возрастают. Если текущая сеть не удовлетворяет </a:t>
            </a:r>
            <a:r>
              <a:rPr lang="ru-RU" sz="900" dirty="0" smtClean="0"/>
              <a:t>требованиям </a:t>
            </a:r>
            <a:r>
              <a:rPr lang="ru-RU" sz="900" dirty="0"/>
              <a:t>к обслуживанию или во время работы сети возникают проблемы, значит сеть </a:t>
            </a:r>
            <a:r>
              <a:rPr lang="ru-RU" sz="900" dirty="0" smtClean="0"/>
              <a:t>нуждается в оптимизации.</a:t>
            </a:r>
            <a:endParaRPr lang="ru-RU" sz="900" dirty="0"/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2552278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0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 сети используется трехуровневая архитектура.</a:t>
            </a:r>
          </a:p>
          <a:p>
            <a:pPr lvl="1"/>
            <a:r>
              <a:rPr lang="ru-RU" sz="900" dirty="0"/>
              <a:t>S3700 работает как коммутатор доступа для обеспечения доступа к сети со скоростью 100 Мбит/с для ПК и принтеров сотрудников.</a:t>
            </a:r>
          </a:p>
          <a:p>
            <a:pPr lvl="1"/>
            <a:r>
              <a:rPr lang="ru-RU" sz="900" dirty="0"/>
              <a:t>S5700 развернут на уровне агрегации в качестве шлюза сети уровня 2.</a:t>
            </a:r>
          </a:p>
          <a:p>
            <a:pPr lvl="1"/>
            <a:r>
              <a:rPr lang="ru-RU" sz="900" dirty="0"/>
              <a:t>AR2240 развернут в ядре и на выходе </a:t>
            </a:r>
            <a:r>
              <a:rPr lang="ru-RU" sz="900" dirty="0" err="1"/>
              <a:t>кампусной</a:t>
            </a:r>
            <a:r>
              <a:rPr lang="ru-RU" sz="900" dirty="0"/>
              <a:t> сети.</a:t>
            </a:r>
          </a:p>
          <a:p>
            <a:pPr lvl="0"/>
            <a:r>
              <a:rPr lang="ru-RU" sz="900" dirty="0"/>
              <a:t>Примечание: </a:t>
            </a:r>
            <a:r>
              <a:rPr lang="ru-RU" sz="900" dirty="0" err="1"/>
              <a:t>Agg</a:t>
            </a:r>
            <a:r>
              <a:rPr lang="ru-RU" sz="900" dirty="0"/>
              <a:t> означает устройство на уровне агрегации. </a:t>
            </a:r>
            <a:r>
              <a:rPr lang="ru-RU" sz="900" dirty="0" err="1"/>
              <a:t>Acc</a:t>
            </a:r>
            <a:r>
              <a:rPr lang="ru-RU" sz="900" dirty="0"/>
              <a:t> означает устройство доступа.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16481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57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02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28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0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0157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Для назначения IP-адреса можно использовать назначение динамического IP-адреса или привязку статического IP-адреса. В небольшой или средней </a:t>
            </a:r>
            <a:r>
              <a:rPr lang="ru-RU" sz="900" dirty="0" err="1"/>
              <a:t>кампусной</a:t>
            </a:r>
            <a:r>
              <a:rPr lang="ru-RU" sz="900" dirty="0"/>
              <a:t> сети IP-адреса назначаются на основе следующих принципов:</a:t>
            </a:r>
          </a:p>
          <a:p>
            <a:pPr lvl="0"/>
            <a:r>
              <a:rPr lang="ru-RU" sz="900" dirty="0"/>
              <a:t>IP-адреса WAN-интерфейсов на выходных шлюзах назначаются оператором связи в статическом, DHCP или PPPoE режиме. IP-адреса выходных шлюзов необходимо заранее получить у оператора связи.</a:t>
            </a:r>
          </a:p>
          <a:p>
            <a:pPr lvl="0"/>
            <a:r>
              <a:rPr lang="ru-RU" sz="900" dirty="0"/>
              <a:t>Рекомендуется, чтобы серверы и специальные терминалы (например, перфокарточные машины, серверы печати и IP-камеры видеонаблюдения) использовали </a:t>
            </a:r>
            <a:r>
              <a:rPr lang="ru-RU" sz="900" b="0" i="0" u="none" dirty="0"/>
              <a:t>статические привязанные IP-адреса.</a:t>
            </a:r>
          </a:p>
          <a:p>
            <a:pPr lvl="0"/>
            <a:r>
              <a:rPr lang="ru-RU" sz="900" dirty="0"/>
              <a:t>Пользовательский терминал: </a:t>
            </a:r>
            <a:r>
              <a:rPr lang="ru-RU" sz="900" dirty="0" smtClean="0"/>
              <a:t>для </a:t>
            </a:r>
            <a:r>
              <a:rPr lang="ru-RU" sz="900" dirty="0"/>
              <a:t>динамического назначения IP-адресов пользовательским терминалам, например, ПК и IP-телефонам, с использованием DHCP, рекомендуется развернуть DHCP-сервер на шлюзе.</a:t>
            </a:r>
          </a:p>
          <a:p>
            <a:endParaRPr lang="zh-CN" altLang="en-US" dirty="0"/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3809823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34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Схема маршрутизации небольшой или средней </a:t>
            </a:r>
            <a:r>
              <a:rPr lang="ru-RU" sz="900" dirty="0" err="1"/>
              <a:t>кампусной</a:t>
            </a:r>
            <a:r>
              <a:rPr lang="ru-RU" sz="900" dirty="0"/>
              <a:t> сети включает в себя проектирование внутренних маршрутов и маршрутов между выходом кампуса и Интернетом или устройствами WAN.</a:t>
            </a:r>
          </a:p>
          <a:p>
            <a:pPr lvl="0"/>
            <a:r>
              <a:rPr lang="ru-RU" sz="900" dirty="0"/>
              <a:t>Проектирование внутренней маршрутизации небольшой или средней </a:t>
            </a:r>
            <a:r>
              <a:rPr lang="ru-RU" sz="900" dirty="0" err="1"/>
              <a:t>кампусной</a:t>
            </a:r>
            <a:r>
              <a:rPr lang="ru-RU" sz="900" dirty="0"/>
              <a:t> сети </a:t>
            </a:r>
            <a:r>
              <a:rPr lang="ru-RU" sz="900" dirty="0" smtClean="0"/>
              <a:t>должно </a:t>
            </a:r>
            <a:r>
              <a:rPr lang="ru-RU" sz="900" dirty="0"/>
              <a:t>соответствовать требованиям к связи устройств и терминалов </a:t>
            </a:r>
            <a:r>
              <a:rPr lang="ru-RU" sz="900" dirty="0" err="1"/>
              <a:t>кампусной</a:t>
            </a:r>
            <a:r>
              <a:rPr lang="ru-RU" sz="900" dirty="0"/>
              <a:t> сети и обеспечивать взаимодействие с внешними маршрутами. Поскольку </a:t>
            </a:r>
            <a:r>
              <a:rPr lang="ru-RU" sz="900" dirty="0" err="1"/>
              <a:t>кампусная</a:t>
            </a:r>
            <a:r>
              <a:rPr lang="ru-RU" sz="900" dirty="0"/>
              <a:t> сеть имеет небольшой размер, структура сети проста.</a:t>
            </a:r>
          </a:p>
          <a:p>
            <a:pPr lvl="1"/>
            <a:r>
              <a:rPr lang="ru-RU" sz="900" dirty="0"/>
              <a:t>AP: </a:t>
            </a:r>
            <a:r>
              <a:rPr lang="ru-RU" sz="900" dirty="0" smtClean="0"/>
              <a:t>после </a:t>
            </a:r>
            <a:r>
              <a:rPr lang="ru-RU" sz="900" dirty="0"/>
              <a:t>назначения IP-адреса </a:t>
            </a:r>
            <a:r>
              <a:rPr lang="ru-RU" sz="900" dirty="0" smtClean="0"/>
              <a:t>посредством </a:t>
            </a:r>
            <a:r>
              <a:rPr lang="ru-RU" sz="900" dirty="0"/>
              <a:t>DHCP по умолчанию создается маршрут по умолчанию.</a:t>
            </a:r>
          </a:p>
          <a:p>
            <a:pPr lvl="1"/>
            <a:r>
              <a:rPr lang="ru-RU" sz="900" dirty="0"/>
              <a:t>Коммутатор и шлюз: </a:t>
            </a:r>
            <a:r>
              <a:rPr lang="ru-RU" sz="900" dirty="0" smtClean="0"/>
              <a:t>статические </a:t>
            </a:r>
            <a:r>
              <a:rPr lang="ru-RU" sz="900" dirty="0"/>
              <a:t>маршруты могут использоваться для удовлетворения требований. Не нужно использовать сложный протокол маршрутизации.</a:t>
            </a:r>
          </a:p>
          <a:p>
            <a:pPr lvl="0"/>
            <a:r>
              <a:rPr lang="ru-RU" sz="900" dirty="0"/>
              <a:t>Проектирование маршрутизации на выходе отвечает требованиям пользователей интрасети, предъявляемым к доступу в Интернет и WAN. Если выходное устройство подключено к Интернету или глобальной сети, на выходном устройстве рекомендуется настроить статические маршруты.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2345765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планирования сети и режима пересылки данных, также необходимо выполнить следующие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действия:</a:t>
            </a:r>
            <a:endParaRPr lang="ru-RU" sz="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Проектирование сетевого </a:t>
            </a:r>
            <a:r>
              <a:rPr lang="ru-RU" sz="9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покрытия.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спроектировать и спланировать зоны для покрытия сигналами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Wi-Fi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чтобы гарантировать, что уровень сигнала в каждой зоне отвечает требованиям пользователей и минимизировать межканальные помехи между соседними точками доступа.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Проектирование емкости </a:t>
            </a:r>
            <a:r>
              <a:rPr lang="ru-RU" sz="9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сети.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спроектировать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определенное количество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точек доступа на основе требований к пропускной способности, количества терминалов, числа одновременных подключений и производительности каждой точки доступа. Это гарантирует соответствие производительности WLAN требованиям доступа в Интернет </a:t>
            </a:r>
            <a:r>
              <a:rPr lang="ru-RU" sz="9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всех терминалов.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Проектирование развертывания точки </a:t>
            </a:r>
            <a:r>
              <a:rPr lang="ru-RU" sz="9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доступа.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зависимости от схемы покрытия сети и фактических условий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изменить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подтвердить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фактическое положение для развертывания точки доступа, режим развертывания и правила прокладки кабелей.</a:t>
            </a:r>
          </a:p>
          <a:p>
            <a:pPr lvl="1"/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требуется спроектировать систему безопасности WLAN и систему роуминга.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027622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79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23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2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54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Примечание: </a:t>
            </a:r>
            <a:r>
              <a:rPr lang="ru-RU" sz="900" dirty="0" smtClean="0"/>
              <a:t>проектирование </a:t>
            </a:r>
            <a:r>
              <a:rPr lang="ru-RU" sz="900" dirty="0"/>
              <a:t>безопасности в этом случае реализуется только в зависимости от маршрутизаторов или коммутаторов.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1962163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01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908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288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70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02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73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749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904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672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0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74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4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1577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605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ru-RU" sz="900" dirty="0"/>
              <a:t>Планирование и проектирование сети, развертывание и внедрение, эксплуатация и </a:t>
            </a:r>
            <a:r>
              <a:rPr lang="ru-RU" sz="900" dirty="0" smtClean="0"/>
              <a:t>техобслуживание, </a:t>
            </a:r>
            <a:r>
              <a:rPr lang="ru-RU" sz="900" dirty="0"/>
              <a:t>оптимизация.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900" dirty="0"/>
              <a:t>IP-адрес, используемый администратором сети для управления устройством.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24302905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670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21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 зависимости от требований масштаб </a:t>
            </a:r>
            <a:r>
              <a:rPr lang="ru-RU" sz="900" dirty="0" err="1"/>
              <a:t>кампусной</a:t>
            </a:r>
            <a:r>
              <a:rPr lang="ru-RU" sz="900" dirty="0"/>
              <a:t> сети может гибко изменяться. Это может быть небольшой домашний офис (SOHO), школьный кампус, </a:t>
            </a:r>
            <a:r>
              <a:rPr lang="ru-RU" sz="900" dirty="0" smtClean="0"/>
              <a:t>городок предприятия, </a:t>
            </a:r>
            <a:r>
              <a:rPr lang="ru-RU" sz="900" dirty="0"/>
              <a:t>парк или торговый центр. Однако </a:t>
            </a:r>
            <a:r>
              <a:rPr lang="ru-RU" sz="900" dirty="0" err="1"/>
              <a:t>кампусную</a:t>
            </a:r>
            <a:r>
              <a:rPr lang="ru-RU" sz="900" dirty="0"/>
              <a:t> сеть нельзя масштабировать до бесконечности. Обычно большие кампусы, такие как университетские городки и промышленные городки, ограничены несколькими квадратными километрами. Такие </a:t>
            </a:r>
            <a:r>
              <a:rPr lang="ru-RU" sz="900" dirty="0" err="1"/>
              <a:t>кампусные</a:t>
            </a:r>
            <a:r>
              <a:rPr lang="ru-RU" sz="900" dirty="0"/>
              <a:t> сети могут быть построены с использованием технологии локальной вычислительной сети (LAN). </a:t>
            </a:r>
            <a:r>
              <a:rPr lang="ru-RU" sz="900" dirty="0" err="1"/>
              <a:t>Кампусная</a:t>
            </a:r>
            <a:r>
              <a:rPr lang="ru-RU" sz="900" dirty="0"/>
              <a:t> сеть за пределами этой области обычно рассматривается как городская сеть (MAN) и строится с использованием технологии WAN.</a:t>
            </a:r>
          </a:p>
          <a:p>
            <a:pPr lvl="0"/>
            <a:r>
              <a:rPr lang="ru-RU" sz="900" dirty="0"/>
              <a:t>К стандартным технологиям LAN, используемым в </a:t>
            </a:r>
            <a:r>
              <a:rPr lang="ru-RU" sz="900" dirty="0" err="1"/>
              <a:t>кампусных</a:t>
            </a:r>
            <a:r>
              <a:rPr lang="ru-RU" sz="900" dirty="0"/>
              <a:t> сетях, относятся Ethernet (</a:t>
            </a:r>
            <a:r>
              <a:rPr lang="ru-RU" sz="900" dirty="0" smtClean="0"/>
              <a:t>проводные подключения) </a:t>
            </a:r>
            <a:r>
              <a:rPr lang="ru-RU" sz="900" dirty="0"/>
              <a:t>в соответствии с IEEE 802.3, и </a:t>
            </a:r>
            <a:r>
              <a:rPr lang="ru-RU" sz="900" dirty="0" err="1"/>
              <a:t>Wi-Fi</a:t>
            </a:r>
            <a:r>
              <a:rPr lang="ru-RU" sz="900" dirty="0"/>
              <a:t> (</a:t>
            </a:r>
            <a:r>
              <a:rPr lang="ru-RU" sz="900" dirty="0" smtClean="0"/>
              <a:t>беспроводные подключения) </a:t>
            </a:r>
            <a:r>
              <a:rPr lang="ru-RU" sz="900" dirty="0"/>
              <a:t>в соответствии с IEEE 802.11.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7100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Уровни и зоны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сети</a:t>
            </a:r>
            <a:endParaRPr lang="ru-RU" sz="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Базовый уровень:</a:t>
            </a:r>
            <a:r>
              <a:rPr lang="ru-RU" sz="9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магистральная зона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сети, которая является ядром коммутации данных.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Соединяет части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сети, такие как центр обработки данных, центр управления и выходная зона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сети.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 агрегации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средний уровень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сети, который выполняет агрегацию или коммутацию данных. Некоторые фундаментальные сетевые функции, такие как маршрутизация, QoS и безопасность, также предоставляются на этом уровне.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 доступа: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являясь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границей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сети,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соединяет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конечных пользователей с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сетью.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Выходная зона: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граница, которая соединяет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кампусную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сеть с внешней сетью, эта зона обеспечивает взаимный доступ между двумя сетями. Как правило, в этой зоне развертывается большое количество устройств сетевой безопасности,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устройства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предотвращения вторжений (IPS), устройства защиты от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DDoS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межсетевые экраны для защиты от атак из внешних сетей.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Зона центра обработки данных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серверы и системы приложений, развернутые для предоставления услуг передачи данных и приложений для внутренних и внешних пользователей предприятия.</a:t>
            </a:r>
          </a:p>
          <a:p>
            <a:pPr lvl="1"/>
            <a:r>
              <a:rPr lang="ru-RU" sz="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Зона управления сетью: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управления сетью, включая контроллер SDN, WAC и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eLog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(сервер журналов), развернуты в этой зоне для управления и мониторинга всей </a:t>
            </a:r>
            <a:r>
              <a:rPr lang="ru-RU" sz="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кампусной</a:t>
            </a:r>
            <a:r>
              <a:rPr lang="ru-RU" sz="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сети.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</p:spTree>
    <p:extLst>
      <p:ext uri="{BB962C8B-B14F-4D97-AF65-F5344CB8AC3E}">
        <p14:creationId xmlns:p14="http://schemas.microsoft.com/office/powerpoint/2010/main" val="9589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50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0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551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1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1" baseline="0" dirty="0" smtClean="0">
              <a:solidFill>
                <a:schemeClr val="tx1"/>
              </a:solidFill>
              <a:latin typeface="Huawei Sans" panose="020C0503030203020204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D4D4D"/>
              </a:solidFill>
              <a:latin typeface="Huawei Sans" panose="020C0503030203020204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7274522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Код курса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Продукт 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Версия продукта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Версия кура</a:t>
                      </a:r>
                      <a:endParaRPr lang="en-US" altLang="zh-CN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98086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Составлено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/ID</a:t>
                      </a: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 сотрудника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Дата 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Проверено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/ID</a:t>
                      </a: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 сотрудника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Новый</a:t>
                      </a:r>
                      <a:r>
                        <a:rPr lang="zh-CN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/</a:t>
                      </a:r>
                      <a:r>
                        <a:rPr lang="ru-RU" altLang="zh-CN" sz="1600" kern="1200" baseline="0" dirty="0" smtClean="0">
                          <a:solidFill>
                            <a:schemeClr val="tx1"/>
                          </a:solidFill>
                          <a:latin typeface="Huawei Sans" panose="020C0503030203020204"/>
                          <a:ea typeface="方正兰亭黑简体" panose="02000000000000000000" pitchFamily="2" charset="-122"/>
                          <a:cs typeface="+mn-cs"/>
                        </a:rPr>
                        <a:t>Обновление</a:t>
                      </a:r>
                      <a:endParaRPr lang="zh-CN" altLang="en-US" sz="1600" kern="1200" baseline="0" dirty="0">
                        <a:solidFill>
                          <a:schemeClr val="tx1"/>
                        </a:solidFill>
                        <a:latin typeface="Huawei Sans" panose="020C0503030203020204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Product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 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4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46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8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0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44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/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39853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auto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 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5" name="Freeform 6"/>
          <p:cNvSpPr>
            <a:spLocks/>
          </p:cNvSpPr>
          <p:nvPr userDrawn="1"/>
        </p:nvSpPr>
        <p:spPr bwMode="auto">
          <a:xfrm>
            <a:off x="4166558" y="296368"/>
            <a:ext cx="801397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933195" y="33160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94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2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5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31293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More information for trainees</a:t>
            </a:r>
            <a:endParaRPr lang="zh-CN" alt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133221" y="2637135"/>
            <a:ext cx="7925568" cy="1598831"/>
            <a:chOff x="2286453" y="2345035"/>
            <a:chExt cx="7928663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2286453" y="2345035"/>
              <a:ext cx="7928663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Спасибо за внимание!</a:t>
              </a:r>
              <a:endParaRPr lang="en-US" altLang="zh-CN" sz="5398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3483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/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367" rtl="0" eaLnBrk="0" fontAlgn="auto" hangingPunct="0">
              <a:spcBef>
                <a:spcPct val="0"/>
              </a:spcBef>
              <a:spcAft>
                <a:spcPct val="0"/>
              </a:spcAft>
              <a:defRPr lang="zh-CN" altLang="en-US" sz="4298" b="1" kern="1200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</p:spPr>
        <p:txBody>
          <a:bodyPr/>
          <a:lstStyle>
            <a:lvl1pPr marL="0" indent="0" algn="l" defTabSz="801367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1999" kern="1200" dirty="0" smtClean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  <p:sp>
        <p:nvSpPr>
          <p:cNvPr id="7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6240482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565" y="1233488"/>
            <a:ext cx="11274935" cy="4679788"/>
          </a:xfrm>
        </p:spPr>
        <p:txBody>
          <a:bodyPr/>
          <a:lstStyle>
            <a:lvl1pPr algn="just" fontAlgn="auto">
              <a:buClrTx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fontAlgn="auto">
              <a:buClrTx/>
              <a:buSzPct val="100000"/>
              <a:buFont typeface="Huawei Sans" panose="020C0503030203020204" pitchFamily="34" charset="0"/>
              <a:buChar char="▫"/>
              <a:defRPr>
                <a:solidFill>
                  <a:schemeClr val="tx1"/>
                </a:solidFill>
                <a:latin typeface="+mn-lt"/>
              </a:defRPr>
            </a:lvl2pPr>
            <a:lvl3pPr fontAlgn="auto">
              <a:defRPr lang="zh-CN" altLang="en-US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fontAlgn="auto">
              <a:defRPr>
                <a:latin typeface="+mn-lt"/>
              </a:defRPr>
            </a:lvl4pPr>
            <a:lvl5pPr marL="1802879" indent="-201519" fontAlgn="auto">
              <a:buClrTx/>
              <a:buFont typeface="Huawei Sans" panose="020C0503030203020204" pitchFamily="34" charset="0"/>
              <a:buChar char="~"/>
              <a:defRPr>
                <a:latin typeface="+mn-lt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sp>
        <p:nvSpPr>
          <p:cNvPr id="17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42507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 </a:t>
            </a:r>
            <a:endParaRPr lang="zh-CN" altLang="en-US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5137100" y="296368"/>
            <a:ext cx="7042736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920382" y="282644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5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 </a:t>
            </a:r>
            <a:endParaRPr lang="en-US" altLang="zh-CN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76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565" y="1233487"/>
            <a:ext cx="11274935" cy="4680000"/>
          </a:xfrm>
        </p:spPr>
        <p:txBody>
          <a:bodyPr/>
          <a:lstStyle>
            <a:lvl1pPr marL="457017" marR="0" indent="-457017" algn="just" defTabSz="801367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auto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39919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 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4994694" y="296368"/>
            <a:ext cx="7185142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721500" y="301836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63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4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4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5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99">
                <a:latin typeface="+mn-lt"/>
                <a:ea typeface="+mn-ea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55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/>
          </p:cNvSpPr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+mn-lt"/>
              <a:ea typeface="+mn-ea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434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25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221" y="1248074"/>
            <a:ext cx="1127986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2AEB80E-D574-4C1A-9EB9-3369A2BB96C5}"/>
              </a:ext>
            </a:extLst>
          </p:cNvPr>
          <p:cNvSpPr/>
          <p:nvPr userDrawn="1"/>
        </p:nvSpPr>
        <p:spPr>
          <a:xfrm>
            <a:off x="12246898" y="3916624"/>
            <a:ext cx="919908" cy="288726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94F5345-F49B-42D0-B35C-CA4FB19A3DA6}"/>
              </a:ext>
            </a:extLst>
          </p:cNvPr>
          <p:cNvSpPr/>
          <p:nvPr userDrawn="1"/>
        </p:nvSpPr>
        <p:spPr>
          <a:xfrm>
            <a:off x="12246898" y="4205452"/>
            <a:ext cx="919908" cy="288000"/>
          </a:xfrm>
          <a:prstGeom prst="rect">
            <a:avLst/>
          </a:prstGeom>
          <a:solidFill>
            <a:srgbClr val="99DFF9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A62EB75-581F-4CD2-92A6-87BDFE3BDBC3}"/>
              </a:ext>
            </a:extLst>
          </p:cNvPr>
          <p:cNvSpPr/>
          <p:nvPr userDrawn="1"/>
        </p:nvSpPr>
        <p:spPr>
          <a:xfrm>
            <a:off x="12246898" y="4493554"/>
            <a:ext cx="919908" cy="288000"/>
          </a:xfrm>
          <a:prstGeom prst="rect">
            <a:avLst/>
          </a:prstGeom>
          <a:solidFill>
            <a:srgbClr val="D9D9D9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947DE7E3-EC9F-4331-B252-7BCE51B7F0DA}"/>
              </a:ext>
            </a:extLst>
          </p:cNvPr>
          <p:cNvSpPr/>
          <p:nvPr userDrawn="1"/>
        </p:nvSpPr>
        <p:spPr>
          <a:xfrm>
            <a:off x="12246898" y="4781656"/>
            <a:ext cx="919908" cy="288000"/>
          </a:xfrm>
          <a:prstGeom prst="rect">
            <a:avLst/>
          </a:prstGeom>
          <a:solidFill>
            <a:schemeClr val="accent2">
              <a:lumMod val="100000"/>
            </a:schemeClr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E210CD8-3823-4C2E-B3EA-E42C40CFB29F}"/>
              </a:ext>
            </a:extLst>
          </p:cNvPr>
          <p:cNvSpPr/>
          <p:nvPr userDrawn="1"/>
        </p:nvSpPr>
        <p:spPr>
          <a:xfrm>
            <a:off x="12246898" y="5069758"/>
            <a:ext cx="919908" cy="288000"/>
          </a:xfrm>
          <a:prstGeom prst="rect">
            <a:avLst/>
          </a:prstGeom>
          <a:solidFill>
            <a:srgbClr val="F4FBFE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98A3A11A-AB61-497E-B3AE-12E999A6BBBA}"/>
              </a:ext>
            </a:extLst>
          </p:cNvPr>
          <p:cNvSpPr txBox="1"/>
          <p:nvPr userDrawn="1"/>
        </p:nvSpPr>
        <p:spPr bwMode="auto">
          <a:xfrm>
            <a:off x="12162529" y="3947408"/>
            <a:ext cx="1088651" cy="227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</a:rPr>
              <a:t>表格表头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CF824ACE-31EE-452D-A81D-32E189AFE158}"/>
              </a:ext>
            </a:extLst>
          </p:cNvPr>
          <p:cNvSpPr txBox="1"/>
          <p:nvPr userDrawn="1"/>
        </p:nvSpPr>
        <p:spPr bwMode="auto">
          <a:xfrm>
            <a:off x="12249538" y="4235890"/>
            <a:ext cx="914633" cy="2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 smtClean="0">
                <a:latin typeface="+mn-lt"/>
                <a:ea typeface="+mn-ea"/>
              </a:rPr>
              <a:t>表格</a:t>
            </a:r>
            <a:r>
              <a:rPr lang="en-US" altLang="zh-CN" sz="900" dirty="0" smtClean="0">
                <a:latin typeface="+mn-lt"/>
                <a:ea typeface="+mn-ea"/>
              </a:rPr>
              <a:t>/</a:t>
            </a:r>
            <a:r>
              <a:rPr lang="zh-CN" altLang="en-US" sz="900" dirty="0" smtClean="0">
                <a:latin typeface="+mn-lt"/>
                <a:ea typeface="+mn-ea"/>
              </a:rPr>
              <a:t>文字边框</a:t>
            </a:r>
            <a:endParaRPr lang="zh-CN" altLang="en-US" sz="900" dirty="0">
              <a:latin typeface="+mn-lt"/>
              <a:ea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7399143C-FDAD-45F1-BC44-030BD92ABA98}"/>
              </a:ext>
            </a:extLst>
          </p:cNvPr>
          <p:cNvSpPr txBox="1"/>
          <p:nvPr userDrawn="1"/>
        </p:nvSpPr>
        <p:spPr bwMode="auto">
          <a:xfrm>
            <a:off x="12162526" y="4523977"/>
            <a:ext cx="1088651" cy="227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>
                <a:latin typeface="+mn-lt"/>
                <a:ea typeface="+mn-ea"/>
              </a:rPr>
              <a:t>导航灰底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308D80BD-0AC4-4D30-BDF8-F241047905A7}"/>
              </a:ext>
            </a:extLst>
          </p:cNvPr>
          <p:cNvSpPr txBox="1"/>
          <p:nvPr userDrawn="1"/>
        </p:nvSpPr>
        <p:spPr bwMode="auto">
          <a:xfrm>
            <a:off x="12457445" y="4812094"/>
            <a:ext cx="498816" cy="2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红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B9CBC549-23CA-4012-B493-FF768D1829F1}"/>
              </a:ext>
            </a:extLst>
          </p:cNvPr>
          <p:cNvSpPr txBox="1"/>
          <p:nvPr userDrawn="1"/>
        </p:nvSpPr>
        <p:spPr bwMode="auto">
          <a:xfrm>
            <a:off x="12249538" y="5100196"/>
            <a:ext cx="914633" cy="2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 smtClean="0">
                <a:latin typeface="+mn-lt"/>
                <a:ea typeface="+mn-ea"/>
              </a:rPr>
              <a:t>表格</a:t>
            </a:r>
            <a:r>
              <a:rPr lang="en-US" altLang="zh-CN" sz="900" dirty="0" smtClean="0">
                <a:latin typeface="+mn-lt"/>
                <a:ea typeface="+mn-ea"/>
              </a:rPr>
              <a:t>/</a:t>
            </a:r>
            <a:r>
              <a:rPr lang="zh-CN" altLang="en-US" sz="900" dirty="0" smtClean="0">
                <a:latin typeface="+mn-lt"/>
                <a:ea typeface="+mn-ea"/>
              </a:rPr>
              <a:t>文字</a:t>
            </a:r>
            <a:r>
              <a:rPr lang="zh-CN" altLang="en-US" sz="900" dirty="0">
                <a:latin typeface="+mn-lt"/>
                <a:ea typeface="+mn-ea"/>
              </a:rPr>
              <a:t>底色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BE210CD8-3823-4C2E-B3EA-E42C40CFB29F}"/>
              </a:ext>
            </a:extLst>
          </p:cNvPr>
          <p:cNvSpPr/>
          <p:nvPr userDrawn="1"/>
        </p:nvSpPr>
        <p:spPr>
          <a:xfrm>
            <a:off x="12246898" y="5485453"/>
            <a:ext cx="461833" cy="288000"/>
          </a:xfrm>
          <a:prstGeom prst="rect">
            <a:avLst/>
          </a:prstGeom>
          <a:solidFill>
            <a:srgbClr val="FFF2CC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E210CD8-3823-4C2E-B3EA-E42C40CFB29F}"/>
              </a:ext>
            </a:extLst>
          </p:cNvPr>
          <p:cNvSpPr/>
          <p:nvPr userDrawn="1"/>
        </p:nvSpPr>
        <p:spPr>
          <a:xfrm>
            <a:off x="12708730" y="5485453"/>
            <a:ext cx="458075" cy="288000"/>
          </a:xfrm>
          <a:prstGeom prst="rect">
            <a:avLst/>
          </a:prstGeom>
          <a:solidFill>
            <a:srgbClr val="FFD17D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B9CBC549-23CA-4012-B493-FF768D1829F1}"/>
              </a:ext>
            </a:extLst>
          </p:cNvPr>
          <p:cNvSpPr txBox="1"/>
          <p:nvPr userDrawn="1"/>
        </p:nvSpPr>
        <p:spPr bwMode="auto">
          <a:xfrm>
            <a:off x="12502813" y="5515891"/>
            <a:ext cx="408083" cy="2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 smtClean="0">
                <a:latin typeface="+mn-lt"/>
                <a:ea typeface="+mn-ea"/>
              </a:rPr>
              <a:t>备用</a:t>
            </a:r>
            <a:endParaRPr lang="zh-CN" altLang="en-US" sz="900" dirty="0">
              <a:latin typeface="+mn-lt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947DE7E3-EC9F-4331-B252-7BCE51B7F0DA}"/>
              </a:ext>
            </a:extLst>
          </p:cNvPr>
          <p:cNvSpPr/>
          <p:nvPr userDrawn="1"/>
        </p:nvSpPr>
        <p:spPr>
          <a:xfrm>
            <a:off x="12246898" y="5773453"/>
            <a:ext cx="919908" cy="288000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marL="342763" indent="-342763" algn="ctr" fontAlgn="auto">
              <a:buFont typeface="+mj-lt"/>
              <a:buAutoNum type="arabicPeriod"/>
            </a:pPr>
            <a:endParaRPr lang="zh-CN" altLang="en-US" sz="900">
              <a:latin typeface="+mn-lt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08D80BD-0AC4-4D30-BDF8-F241047905A7}"/>
              </a:ext>
            </a:extLst>
          </p:cNvPr>
          <p:cNvSpPr txBox="1"/>
          <p:nvPr userDrawn="1"/>
        </p:nvSpPr>
        <p:spPr bwMode="auto">
          <a:xfrm>
            <a:off x="12560520" y="5813738"/>
            <a:ext cx="292666" cy="2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/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绿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</a:t>
            </a:r>
            <a:endParaRPr lang="zh-CN" altLang="en-US" dirty="0"/>
          </a:p>
        </p:txBody>
      </p:sp>
      <p:sp>
        <p:nvSpPr>
          <p:cNvPr id="37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16405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8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6206819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права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2" r:id="rId1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279" indent="-302279" algn="l" defTabSz="914034" rtl="0" eaLnBrk="1" latinLnBrk="0" hangingPunct="1">
        <a:lnSpc>
          <a:spcPct val="140000"/>
        </a:lnSpc>
        <a:spcBef>
          <a:spcPts val="792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54938" indent="-251899" algn="l" defTabSz="914034" rtl="0" eaLnBrk="1" latinLnBrk="0" hangingPunct="1">
        <a:lnSpc>
          <a:spcPct val="140000"/>
        </a:lnSpc>
        <a:spcBef>
          <a:spcPts val="720"/>
        </a:spcBef>
        <a:buClrTx/>
        <a:buFont typeface="Huawei Sans" panose="020C0503030203020204" pitchFamily="34" charset="0"/>
        <a:buChar char="▫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003998" indent="-201519" algn="l" defTabSz="914034" rtl="0" eaLnBrk="1" latinLnBrk="0" hangingPunct="1">
        <a:lnSpc>
          <a:spcPct val="140000"/>
        </a:lnSpc>
        <a:spcBef>
          <a:spcPts val="648"/>
        </a:spcBef>
        <a:buClrTx/>
        <a:buFont typeface="微软雅黑" panose="020B0503020204020204" pitchFamily="34" charset="-122"/>
        <a:buChar char="▪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99840" indent="-197921" algn="l" defTabSz="914034" rtl="0" eaLnBrk="1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802879" indent="-201519" algn="l" defTabSz="914034" rtl="0" eaLnBrk="1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1" userDrawn="1">
          <p15:clr>
            <a:srgbClr val="F26B43"/>
          </p15:clr>
        </p15:guide>
        <p15:guide id="4" pos="7399" userDrawn="1">
          <p15:clr>
            <a:srgbClr val="F26B43"/>
          </p15:clr>
        </p15:guide>
        <p15:guide id="5" orient="horz" pos="2341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41.png"/><Relationship Id="rId15" Type="http://schemas.openxmlformats.org/officeDocument/2006/relationships/image" Target="../media/image35.png"/><Relationship Id="rId10" Type="http://schemas.openxmlformats.org/officeDocument/2006/relationships/image" Target="../media/image44.png"/><Relationship Id="rId19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49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26.png"/><Relationship Id="rId5" Type="http://schemas.openxmlformats.org/officeDocument/2006/relationships/image" Target="../media/image56.png"/><Relationship Id="rId10" Type="http://schemas.openxmlformats.org/officeDocument/2006/relationships/image" Target="../media/image54.png"/><Relationship Id="rId4" Type="http://schemas.openxmlformats.org/officeDocument/2006/relationships/image" Target="../media/image31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12.png"/><Relationship Id="rId4" Type="http://schemas.openxmlformats.org/officeDocument/2006/relationships/image" Target="../media/image56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1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12.png"/><Relationship Id="rId4" Type="http://schemas.openxmlformats.org/officeDocument/2006/relationships/image" Target="../media/image56.png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Чжан Линьжуй (</a:t>
            </a:r>
            <a:r>
              <a:rPr lang="ru-RU" dirty="0" err="1"/>
              <a:t>Zhang</a:t>
            </a:r>
            <a:r>
              <a:rPr lang="ru-RU" dirty="0"/>
              <a:t> </a:t>
            </a:r>
            <a:r>
              <a:rPr lang="ru-RU" dirty="0" err="1"/>
              <a:t>Linrui</a:t>
            </a:r>
            <a:r>
              <a:rPr lang="ru-RU" dirty="0"/>
              <a:t>) /zwx570554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5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799" y="452604"/>
            <a:ext cx="10151113" cy="640800"/>
          </a:xfrm>
        </p:spPr>
        <p:txBody>
          <a:bodyPr/>
          <a:lstStyle/>
          <a:p>
            <a:r>
              <a:rPr lang="ru-RU" sz="3200">
                <a:sym typeface="Huawei Sans" panose="020C0503030203020204" pitchFamily="34" charset="0"/>
              </a:rPr>
              <a:t>Типовая архитектура крупной кампусной сети</a:t>
            </a:r>
          </a:p>
        </p:txBody>
      </p:sp>
      <p:sp>
        <p:nvSpPr>
          <p:cNvPr id="209" name="文本占位符 112"/>
          <p:cNvSpPr>
            <a:spLocks noGrp="1"/>
          </p:cNvSpPr>
          <p:nvPr>
            <p:ph type="body" sz="quarter" idx="4294967295"/>
          </p:nvPr>
        </p:nvSpPr>
        <p:spPr>
          <a:xfrm>
            <a:off x="6517830" y="1468438"/>
            <a:ext cx="5316537" cy="4108450"/>
          </a:xfrm>
        </p:spPr>
        <p:txBody>
          <a:bodyPr/>
          <a:lstStyle/>
          <a:p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Крупная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кампусная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сеть может охватывать несколько зданий и подключаться к нескольким кампусам в городе через глобальные сети. Как правило, крупная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кампусная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сеть предоставляет услуги доступа и позволяет перемещающимся сотрудникам подключаться к внутренней сети своей компании с помощью таких технологий, как виртуальная частная сеть (VPN).</a:t>
            </a:r>
          </a:p>
          <a:p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Характеристики крупной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кампусной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сети:</a:t>
            </a:r>
          </a:p>
          <a:p>
            <a:pPr lvl="1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Широкая зона покрытия</a:t>
            </a:r>
          </a:p>
          <a:p>
            <a:pPr lvl="1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Большое </a:t>
            </a:r>
            <a:r>
              <a:rPr lang="ru-RU" sz="12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количество</a:t>
            </a:r>
          </a:p>
          <a:p>
            <a:pPr marL="403039" lvl="1" indent="0">
              <a:buNone/>
            </a:pPr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</a:t>
            </a:r>
            <a:r>
              <a:rPr lang="ru-RU" sz="12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    </a:t>
            </a:r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пользователей</a:t>
            </a:r>
          </a:p>
          <a:p>
            <a:pPr lvl="1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Сложные требования к сети</a:t>
            </a:r>
          </a:p>
          <a:p>
            <a:pPr lvl="1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Комплексные функциональные модули</a:t>
            </a:r>
          </a:p>
          <a:p>
            <a:pPr lvl="1"/>
            <a:r>
              <a:rPr lang="ru-RU" sz="12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Сложная </a:t>
            </a:r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архитектура сети</a:t>
            </a:r>
          </a:p>
        </p:txBody>
      </p:sp>
      <p:sp>
        <p:nvSpPr>
          <p:cNvPr id="217" name="圆角矩形 216"/>
          <p:cNvSpPr/>
          <p:nvPr/>
        </p:nvSpPr>
        <p:spPr>
          <a:xfrm>
            <a:off x="6246020" y="1698919"/>
            <a:ext cx="5130223" cy="337373"/>
          </a:xfrm>
          <a:prstGeom prst="roundRect">
            <a:avLst>
              <a:gd name="adj" fmla="val 87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10" tIns="40055" rIns="80110" bIns="40055" numCol="1" anchor="t" anchorCtr="0" compatLnSpc="1">
            <a:prstTxWarp prst="textNoShape">
              <a:avLst/>
            </a:prstTxWarp>
            <a:spAutoFit/>
          </a:bodyPr>
          <a:lstStyle/>
          <a:p>
            <a:pPr marL="228503" indent="-228503" algn="just">
              <a:lnSpc>
                <a:spcPts val="1999"/>
              </a:lnSpc>
              <a:spcBef>
                <a:spcPts val="79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aphicFrame>
        <p:nvGraphicFramePr>
          <p:cNvPr id="101" name="表格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2415"/>
              </p:ext>
            </p:extLst>
          </p:nvPr>
        </p:nvGraphicFramePr>
        <p:xfrm>
          <a:off x="9568529" y="4444720"/>
          <a:ext cx="242320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Количество терминалов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&gt; 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Количество элементов сети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&gt;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3" name="圆角矩形 122"/>
          <p:cNvSpPr/>
          <p:nvPr/>
        </p:nvSpPr>
        <p:spPr>
          <a:xfrm>
            <a:off x="4367645" y="2779355"/>
            <a:ext cx="1881675" cy="1872629"/>
          </a:xfrm>
          <a:prstGeom prst="roundRect">
            <a:avLst>
              <a:gd name="adj" fmla="val 7511"/>
            </a:avLst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95300" y="2779355"/>
            <a:ext cx="3814445" cy="2634744"/>
          </a:xfrm>
          <a:prstGeom prst="roundRect">
            <a:avLst>
              <a:gd name="adj" fmla="val 3652"/>
            </a:avLst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rot="5400000">
            <a:off x="5087317" y="3491042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图片 105" descr="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413" y="3703759"/>
            <a:ext cx="318792" cy="279391"/>
          </a:xfrm>
          <a:prstGeom prst="rect">
            <a:avLst/>
          </a:prstGeom>
        </p:spPr>
      </p:pic>
      <p:cxnSp>
        <p:nvCxnSpPr>
          <p:cNvPr id="19" name="直接连接符 18"/>
          <p:cNvCxnSpPr>
            <a:endCxn id="311" idx="0"/>
          </p:cNvCxnSpPr>
          <p:nvPr/>
        </p:nvCxnSpPr>
        <p:spPr>
          <a:xfrm>
            <a:off x="5360453" y="3879981"/>
            <a:ext cx="585490" cy="2639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rot="5400000">
            <a:off x="3399102" y="4785032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图片 105" descr="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668" y="4997749"/>
            <a:ext cx="318792" cy="279391"/>
          </a:xfrm>
          <a:prstGeom prst="rect">
            <a:avLst/>
          </a:prstGeom>
        </p:spPr>
      </p:pic>
      <p:cxnSp>
        <p:nvCxnSpPr>
          <p:cNvPr id="106" name="直接连接符 105"/>
          <p:cNvCxnSpPr/>
          <p:nvPr/>
        </p:nvCxnSpPr>
        <p:spPr>
          <a:xfrm>
            <a:off x="2115674" y="1864762"/>
            <a:ext cx="897040" cy="6537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图片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2" y="1393835"/>
            <a:ext cx="518347" cy="425044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64" y="1393835"/>
            <a:ext cx="518347" cy="425044"/>
          </a:xfrm>
          <a:prstGeom prst="rect">
            <a:avLst/>
          </a:prstGeom>
        </p:spPr>
      </p:pic>
      <p:sp>
        <p:nvSpPr>
          <p:cNvPr id="115" name="TextBox 135"/>
          <p:cNvSpPr txBox="1"/>
          <p:nvPr/>
        </p:nvSpPr>
        <p:spPr>
          <a:xfrm>
            <a:off x="4896169" y="1834597"/>
            <a:ext cx="14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ru-RU" sz="1000" b="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Перемещающиеся сотрудники</a:t>
            </a:r>
          </a:p>
        </p:txBody>
      </p:sp>
      <p:cxnSp>
        <p:nvCxnSpPr>
          <p:cNvPr id="118" name="直接连接符 117"/>
          <p:cNvCxnSpPr>
            <a:stCxn id="113" idx="2"/>
          </p:cNvCxnSpPr>
          <p:nvPr/>
        </p:nvCxnSpPr>
        <p:spPr>
          <a:xfrm flipH="1">
            <a:off x="3565058" y="1818879"/>
            <a:ext cx="761618" cy="1036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14" idx="2"/>
          </p:cNvCxnSpPr>
          <p:nvPr/>
        </p:nvCxnSpPr>
        <p:spPr>
          <a:xfrm flipH="1">
            <a:off x="3577695" y="1818879"/>
            <a:ext cx="1486443" cy="1036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endCxn id="173" idx="0"/>
          </p:cNvCxnSpPr>
          <p:nvPr/>
        </p:nvCxnSpPr>
        <p:spPr>
          <a:xfrm flipH="1">
            <a:off x="2490498" y="2705524"/>
            <a:ext cx="681941" cy="509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35"/>
          <p:cNvSpPr txBox="1"/>
          <p:nvPr/>
        </p:nvSpPr>
        <p:spPr>
          <a:xfrm>
            <a:off x="619793" y="2835719"/>
            <a:ext cx="118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ru-RU" b="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 </a:t>
            </a:r>
            <a:r>
              <a:rPr lang="ru-RU" b="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головного офиса</a:t>
            </a:r>
            <a:endParaRPr lang="ru-RU" b="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26" name="TextBox 135"/>
          <p:cNvSpPr txBox="1"/>
          <p:nvPr/>
        </p:nvSpPr>
        <p:spPr>
          <a:xfrm>
            <a:off x="4989370" y="2757997"/>
            <a:ext cx="130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+mn-ea"/>
              </a:defRPr>
            </a:lvl1pPr>
          </a:lstStyle>
          <a:p>
            <a:r>
              <a:rPr lang="ru-RU" sz="1000" b="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 филиала компании</a:t>
            </a:r>
          </a:p>
        </p:txBody>
      </p:sp>
      <p:cxnSp>
        <p:nvCxnSpPr>
          <p:cNvPr id="127" name="直接连接符 126"/>
          <p:cNvCxnSpPr/>
          <p:nvPr/>
        </p:nvCxnSpPr>
        <p:spPr>
          <a:xfrm flipH="1">
            <a:off x="1824450" y="2705524"/>
            <a:ext cx="1056927" cy="637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843031" y="3429248"/>
            <a:ext cx="0" cy="635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2491694" y="3429549"/>
            <a:ext cx="0" cy="635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rot="5400000">
            <a:off x="2196545" y="3009914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rot="5400000">
            <a:off x="2196545" y="3805393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rot="5400000">
            <a:off x="2196545" y="3415662"/>
            <a:ext cx="0" cy="66587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图片 86" descr="核心交换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764" y="4001390"/>
            <a:ext cx="319762" cy="261624"/>
          </a:xfrm>
          <a:prstGeom prst="rect">
            <a:avLst/>
          </a:prstGeom>
        </p:spPr>
      </p:pic>
      <p:pic>
        <p:nvPicPr>
          <p:cNvPr id="148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683764" y="3211332"/>
            <a:ext cx="321472" cy="263022"/>
          </a:xfrm>
          <a:prstGeom prst="rect">
            <a:avLst/>
          </a:prstGeom>
          <a:noFill/>
        </p:spPr>
      </p:pic>
      <p:pic>
        <p:nvPicPr>
          <p:cNvPr id="172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4" y="3617421"/>
            <a:ext cx="321472" cy="263022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34" y="3214584"/>
            <a:ext cx="321127" cy="263323"/>
          </a:xfrm>
          <a:prstGeom prst="rect">
            <a:avLst/>
          </a:prstGeom>
        </p:spPr>
      </p:pic>
      <p:pic>
        <p:nvPicPr>
          <p:cNvPr id="174" name="图片 1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39" y="3617420"/>
            <a:ext cx="321127" cy="263323"/>
          </a:xfrm>
          <a:prstGeom prst="rect">
            <a:avLst/>
          </a:prstGeom>
        </p:spPr>
      </p:pic>
      <p:cxnSp>
        <p:nvCxnSpPr>
          <p:cNvPr id="175" name="直接连接符 174"/>
          <p:cNvCxnSpPr>
            <a:stCxn id="147" idx="2"/>
            <a:endCxn id="231" idx="0"/>
          </p:cNvCxnSpPr>
          <p:nvPr/>
        </p:nvCxnSpPr>
        <p:spPr>
          <a:xfrm flipH="1">
            <a:off x="1224123" y="4263015"/>
            <a:ext cx="619522" cy="314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>
            <a:stCxn id="254" idx="2"/>
            <a:endCxn id="232" idx="0"/>
          </p:cNvCxnSpPr>
          <p:nvPr/>
        </p:nvCxnSpPr>
        <p:spPr>
          <a:xfrm flipH="1">
            <a:off x="1841683" y="4264713"/>
            <a:ext cx="652820" cy="312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 rot="5400000">
            <a:off x="1550712" y="4378630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endCxn id="226" idx="0"/>
          </p:cNvCxnSpPr>
          <p:nvPr/>
        </p:nvCxnSpPr>
        <p:spPr>
          <a:xfrm>
            <a:off x="1232696" y="4711568"/>
            <a:ext cx="0" cy="270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>
            <a:endCxn id="227" idx="0"/>
          </p:cNvCxnSpPr>
          <p:nvPr/>
        </p:nvCxnSpPr>
        <p:spPr>
          <a:xfrm>
            <a:off x="1232696" y="4711568"/>
            <a:ext cx="620477" cy="286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>
            <a:endCxn id="226" idx="0"/>
          </p:cNvCxnSpPr>
          <p:nvPr/>
        </p:nvCxnSpPr>
        <p:spPr>
          <a:xfrm flipH="1">
            <a:off x="1232696" y="4711569"/>
            <a:ext cx="608987" cy="270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>
          <a:xfrm>
            <a:off x="1841683" y="4711568"/>
            <a:ext cx="0" cy="270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7" name="图片 76" descr="接入交换机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1329" y="4997749"/>
            <a:ext cx="323687" cy="264836"/>
          </a:xfrm>
          <a:prstGeom prst="rect">
            <a:avLst/>
          </a:prstGeom>
        </p:spPr>
      </p:pic>
      <p:pic>
        <p:nvPicPr>
          <p:cNvPr id="231" name="图片 87" descr="汇聚交换机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280" y="4577080"/>
            <a:ext cx="323687" cy="264836"/>
          </a:xfrm>
          <a:prstGeom prst="rect">
            <a:avLst/>
          </a:prstGeom>
        </p:spPr>
      </p:pic>
      <p:pic>
        <p:nvPicPr>
          <p:cNvPr id="232" name="图片 87" descr="汇聚交换机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9839" y="4577080"/>
            <a:ext cx="323687" cy="264836"/>
          </a:xfrm>
          <a:prstGeom prst="rect">
            <a:avLst/>
          </a:prstGeom>
        </p:spPr>
      </p:pic>
      <p:cxnSp>
        <p:nvCxnSpPr>
          <p:cNvPr id="245" name="直接连接符 244"/>
          <p:cNvCxnSpPr/>
          <p:nvPr/>
        </p:nvCxnSpPr>
        <p:spPr>
          <a:xfrm rot="5400000">
            <a:off x="2821152" y="4378630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>
            <a:endCxn id="250" idx="0"/>
          </p:cNvCxnSpPr>
          <p:nvPr/>
        </p:nvCxnSpPr>
        <p:spPr>
          <a:xfrm>
            <a:off x="2503137" y="4711568"/>
            <a:ext cx="620477" cy="286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/>
          <p:cNvCxnSpPr>
            <a:endCxn id="249" idx="0"/>
          </p:cNvCxnSpPr>
          <p:nvPr/>
        </p:nvCxnSpPr>
        <p:spPr>
          <a:xfrm flipH="1">
            <a:off x="2503137" y="4711568"/>
            <a:ext cx="608987" cy="270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/>
          <p:nvPr/>
        </p:nvCxnSpPr>
        <p:spPr>
          <a:xfrm>
            <a:off x="3112124" y="4711568"/>
            <a:ext cx="0" cy="270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9" name="图片 76" descr="接入交换机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1293" y="4982321"/>
            <a:ext cx="323687" cy="264836"/>
          </a:xfrm>
          <a:prstGeom prst="rect">
            <a:avLst/>
          </a:prstGeom>
        </p:spPr>
      </p:pic>
      <p:pic>
        <p:nvPicPr>
          <p:cNvPr id="250" name="图片 76" descr="接入交换机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1770" y="4997749"/>
            <a:ext cx="323687" cy="264836"/>
          </a:xfrm>
          <a:prstGeom prst="rect">
            <a:avLst/>
          </a:prstGeom>
        </p:spPr>
      </p:pic>
      <p:pic>
        <p:nvPicPr>
          <p:cNvPr id="251" name="图片 87" descr="汇聚交换机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2720" y="4577080"/>
            <a:ext cx="323687" cy="264836"/>
          </a:xfrm>
          <a:prstGeom prst="rect">
            <a:avLst/>
          </a:prstGeom>
        </p:spPr>
      </p:pic>
      <p:pic>
        <p:nvPicPr>
          <p:cNvPr id="252" name="图片 87" descr="汇聚交换机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0280" y="4577080"/>
            <a:ext cx="323687" cy="264836"/>
          </a:xfrm>
          <a:prstGeom prst="rect">
            <a:avLst/>
          </a:prstGeom>
        </p:spPr>
      </p:pic>
      <p:cxnSp>
        <p:nvCxnSpPr>
          <p:cNvPr id="253" name="直接连接符 252"/>
          <p:cNvCxnSpPr>
            <a:endCxn id="252" idx="0"/>
          </p:cNvCxnSpPr>
          <p:nvPr/>
        </p:nvCxnSpPr>
        <p:spPr>
          <a:xfrm>
            <a:off x="2488215" y="4264713"/>
            <a:ext cx="623908" cy="3123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>
            <a:off x="1863607" y="4263015"/>
            <a:ext cx="639529" cy="314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/>
          <p:cNvCxnSpPr/>
          <p:nvPr/>
        </p:nvCxnSpPr>
        <p:spPr>
          <a:xfrm>
            <a:off x="5335948" y="3284696"/>
            <a:ext cx="0" cy="635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175212" y="3214885"/>
            <a:ext cx="321472" cy="263022"/>
          </a:xfrm>
          <a:prstGeom prst="rect">
            <a:avLst/>
          </a:prstGeom>
          <a:noFill/>
        </p:spPr>
      </p:pic>
      <p:pic>
        <p:nvPicPr>
          <p:cNvPr id="274" name="图片 76" descr="接入交换机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0099" y="3686062"/>
            <a:ext cx="323687" cy="264836"/>
          </a:xfrm>
          <a:prstGeom prst="rect">
            <a:avLst/>
          </a:prstGeom>
        </p:spPr>
      </p:pic>
      <p:cxnSp>
        <p:nvCxnSpPr>
          <p:cNvPr id="284" name="直接连接符 283"/>
          <p:cNvCxnSpPr/>
          <p:nvPr/>
        </p:nvCxnSpPr>
        <p:spPr>
          <a:xfrm>
            <a:off x="4149044" y="2653609"/>
            <a:ext cx="1186904" cy="5577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接连接符 285"/>
          <p:cNvCxnSpPr>
            <a:stCxn id="251" idx="2"/>
          </p:cNvCxnSpPr>
          <p:nvPr/>
        </p:nvCxnSpPr>
        <p:spPr>
          <a:xfrm>
            <a:off x="2494564" y="4841915"/>
            <a:ext cx="0" cy="140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677566" y="2187295"/>
            <a:ext cx="1678188" cy="836117"/>
            <a:chOff x="2582279" y="3609840"/>
            <a:chExt cx="1678844" cy="836444"/>
          </a:xfrm>
        </p:grpSpPr>
        <p:pic>
          <p:nvPicPr>
            <p:cNvPr id="290" name="图片 289" descr="网络云4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82279" y="3609840"/>
              <a:ext cx="1678844" cy="836444"/>
            </a:xfrm>
            <a:prstGeom prst="rect">
              <a:avLst/>
            </a:prstGeom>
          </p:spPr>
        </p:pic>
        <p:sp>
          <p:nvSpPr>
            <p:cNvPr id="291" name="TextBox 135"/>
            <p:cNvSpPr txBox="1"/>
            <p:nvPr/>
          </p:nvSpPr>
          <p:spPr>
            <a:xfrm>
              <a:off x="2747781" y="3894234"/>
              <a:ext cx="1370990" cy="2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ru-RU" b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Интернет/WAN</a:t>
              </a:r>
            </a:p>
          </p:txBody>
        </p:sp>
      </p:grpSp>
      <p:grpSp>
        <p:nvGrpSpPr>
          <p:cNvPr id="295" name="Group 108"/>
          <p:cNvGrpSpPr/>
          <p:nvPr/>
        </p:nvGrpSpPr>
        <p:grpSpPr>
          <a:xfrm rot="459792">
            <a:off x="1503201" y="1517561"/>
            <a:ext cx="1113611" cy="785583"/>
            <a:chOff x="2696200" y="1240782"/>
            <a:chExt cx="1227728" cy="866087"/>
          </a:xfrm>
        </p:grpSpPr>
        <p:grpSp>
          <p:nvGrpSpPr>
            <p:cNvPr id="296" name="Group 109"/>
            <p:cNvGrpSpPr/>
            <p:nvPr/>
          </p:nvGrpSpPr>
          <p:grpSpPr>
            <a:xfrm>
              <a:off x="2696200" y="1240782"/>
              <a:ext cx="1227728" cy="866087"/>
              <a:chOff x="-1522822" y="4185006"/>
              <a:chExt cx="1936869" cy="1366339"/>
            </a:xfrm>
          </p:grpSpPr>
          <p:sp>
            <p:nvSpPr>
              <p:cNvPr id="302" name="Oval 115"/>
              <p:cNvSpPr/>
              <p:nvPr/>
            </p:nvSpPr>
            <p:spPr bwMode="auto">
              <a:xfrm>
                <a:off x="-1101084" y="4185006"/>
                <a:ext cx="1080119" cy="991006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03" name="Oval 116"/>
              <p:cNvSpPr/>
              <p:nvPr/>
            </p:nvSpPr>
            <p:spPr bwMode="auto">
              <a:xfrm>
                <a:off x="-1522822" y="4461234"/>
                <a:ext cx="1080118" cy="1090111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04" name="Oval 117"/>
              <p:cNvSpPr/>
              <p:nvPr/>
            </p:nvSpPr>
            <p:spPr bwMode="auto">
              <a:xfrm>
                <a:off x="-567879" y="4460517"/>
                <a:ext cx="981926" cy="991006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05" name="Oval 118"/>
              <p:cNvSpPr/>
              <p:nvPr/>
            </p:nvSpPr>
            <p:spPr bwMode="auto">
              <a:xfrm>
                <a:off x="-999737" y="4789628"/>
                <a:ext cx="981926" cy="744556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97" name="Group 110"/>
            <p:cNvGrpSpPr/>
            <p:nvPr/>
          </p:nvGrpSpPr>
          <p:grpSpPr>
            <a:xfrm>
              <a:off x="2733886" y="1270774"/>
              <a:ext cx="1145442" cy="819238"/>
              <a:chOff x="-1662646" y="4347484"/>
              <a:chExt cx="1834952" cy="1312381"/>
            </a:xfrm>
            <a:solidFill>
              <a:sysClr val="window" lastClr="FFFFFF"/>
            </a:solidFill>
          </p:grpSpPr>
          <p:sp>
            <p:nvSpPr>
              <p:cNvPr id="298" name="Oval 111"/>
              <p:cNvSpPr/>
              <p:nvPr/>
            </p:nvSpPr>
            <p:spPr bwMode="auto">
              <a:xfrm>
                <a:off x="-1153463" y="4347484"/>
                <a:ext cx="909705" cy="68979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99" name="Oval 112"/>
              <p:cNvSpPr/>
              <p:nvPr/>
            </p:nvSpPr>
            <p:spPr bwMode="auto">
              <a:xfrm>
                <a:off x="-1662646" y="4666787"/>
                <a:ext cx="1082378" cy="993078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00" name="Oval 113"/>
              <p:cNvSpPr/>
              <p:nvPr/>
            </p:nvSpPr>
            <p:spPr bwMode="auto">
              <a:xfrm>
                <a:off x="-508146" y="4654882"/>
                <a:ext cx="680452" cy="83095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01" name="Oval 114"/>
              <p:cNvSpPr/>
              <p:nvPr/>
            </p:nvSpPr>
            <p:spPr bwMode="auto">
              <a:xfrm>
                <a:off x="-1017510" y="4837389"/>
                <a:ext cx="823347" cy="755417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872" tIns="60936" rIns="121872" bIns="60936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51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66" kern="0">
                  <a:solidFill>
                    <a:prstClr val="black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</p:grpSp>
      </p:grpSp>
      <p:sp>
        <p:nvSpPr>
          <p:cNvPr id="306" name="TextBox 135"/>
          <p:cNvSpPr txBox="1"/>
          <p:nvPr/>
        </p:nvSpPr>
        <p:spPr>
          <a:xfrm>
            <a:off x="1470125" y="1790503"/>
            <a:ext cx="1194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ru-RU" b="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Облачный ЦОД</a:t>
            </a:r>
          </a:p>
        </p:txBody>
      </p:sp>
      <p:pic>
        <p:nvPicPr>
          <p:cNvPr id="307" name="图片 306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5365" y="5455657"/>
            <a:ext cx="379279" cy="291286"/>
          </a:xfrm>
          <a:prstGeom prst="rect">
            <a:avLst/>
          </a:prstGeom>
        </p:spPr>
      </p:pic>
      <p:pic>
        <p:nvPicPr>
          <p:cNvPr id="308" name="图片 307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64887" y="5455657"/>
            <a:ext cx="379279" cy="291286"/>
          </a:xfrm>
          <a:prstGeom prst="rect">
            <a:avLst/>
          </a:prstGeom>
        </p:spPr>
      </p:pic>
      <p:pic>
        <p:nvPicPr>
          <p:cNvPr id="309" name="图片 308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07464" y="5455657"/>
            <a:ext cx="379279" cy="291286"/>
          </a:xfrm>
          <a:prstGeom prst="rect">
            <a:avLst/>
          </a:prstGeom>
        </p:spPr>
      </p:pic>
      <p:pic>
        <p:nvPicPr>
          <p:cNvPr id="310" name="图片 309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33974" y="5455657"/>
            <a:ext cx="379279" cy="291286"/>
          </a:xfrm>
          <a:prstGeom prst="rect">
            <a:avLst/>
          </a:prstGeom>
        </p:spPr>
      </p:pic>
      <p:pic>
        <p:nvPicPr>
          <p:cNvPr id="311" name="图片 310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56303" y="4143970"/>
            <a:ext cx="379279" cy="291286"/>
          </a:xfrm>
          <a:prstGeom prst="rect">
            <a:avLst/>
          </a:prstGeom>
        </p:spPr>
      </p:pic>
      <p:pic>
        <p:nvPicPr>
          <p:cNvPr id="312" name="图片 311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82640" y="4143970"/>
            <a:ext cx="379279" cy="291286"/>
          </a:xfrm>
          <a:prstGeom prst="rect">
            <a:avLst/>
          </a:prstGeom>
        </p:spPr>
      </p:pic>
      <p:cxnSp>
        <p:nvCxnSpPr>
          <p:cNvPr id="5" name="直接连接符 4"/>
          <p:cNvCxnSpPr>
            <a:stCxn id="226" idx="2"/>
            <a:endCxn id="307" idx="0"/>
          </p:cNvCxnSpPr>
          <p:nvPr/>
        </p:nvCxnSpPr>
        <p:spPr>
          <a:xfrm>
            <a:off x="1232696" y="5247156"/>
            <a:ext cx="2309" cy="208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308" idx="0"/>
            <a:endCxn id="227" idx="2"/>
          </p:cNvCxnSpPr>
          <p:nvPr/>
        </p:nvCxnSpPr>
        <p:spPr>
          <a:xfrm flipH="1" flipV="1">
            <a:off x="1853173" y="5262584"/>
            <a:ext cx="1354" cy="1930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49" idx="2"/>
            <a:endCxn id="309" idx="0"/>
          </p:cNvCxnSpPr>
          <p:nvPr/>
        </p:nvCxnSpPr>
        <p:spPr>
          <a:xfrm flipH="1">
            <a:off x="2497104" y="5247156"/>
            <a:ext cx="6033" cy="208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250" idx="2"/>
            <a:endCxn id="310" idx="0"/>
          </p:cNvCxnSpPr>
          <p:nvPr/>
        </p:nvCxnSpPr>
        <p:spPr>
          <a:xfrm>
            <a:off x="3123613" y="5262584"/>
            <a:ext cx="0" cy="1930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274" idx="2"/>
            <a:endCxn id="312" idx="0"/>
          </p:cNvCxnSpPr>
          <p:nvPr/>
        </p:nvCxnSpPr>
        <p:spPr>
          <a:xfrm>
            <a:off x="5371943" y="3950897"/>
            <a:ext cx="337" cy="1930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 descr="笔记本电脑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67602" y="5471555"/>
            <a:ext cx="401963" cy="252000"/>
          </a:xfrm>
          <a:prstGeom prst="rect">
            <a:avLst/>
          </a:prstGeom>
        </p:spPr>
      </p:pic>
      <p:pic>
        <p:nvPicPr>
          <p:cNvPr id="135" name="图片 134" descr="笔记本电脑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31304" y="4177518"/>
            <a:ext cx="401963" cy="252000"/>
          </a:xfrm>
          <a:prstGeom prst="rect">
            <a:avLst/>
          </a:prstGeom>
        </p:spPr>
      </p:pic>
      <p:pic>
        <p:nvPicPr>
          <p:cNvPr id="136" name="图片 135" descr="SAN网络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40584" y="3734225"/>
            <a:ext cx="188629" cy="309031"/>
          </a:xfrm>
          <a:prstGeom prst="rect">
            <a:avLst/>
          </a:prstGeom>
        </p:spPr>
      </p:pic>
      <p:sp>
        <p:nvSpPr>
          <p:cNvPr id="137" name="圆角矩形 136"/>
          <p:cNvSpPr/>
          <p:nvPr/>
        </p:nvSpPr>
        <p:spPr bwMode="auto">
          <a:xfrm>
            <a:off x="2922028" y="3326904"/>
            <a:ext cx="1196200" cy="1048010"/>
          </a:xfrm>
          <a:prstGeom prst="roundRect">
            <a:avLst>
              <a:gd name="adj" fmla="val 895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138" name="图片 137" descr="Agile controller蓝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0675" y="4001390"/>
            <a:ext cx="321200" cy="262800"/>
          </a:xfrm>
          <a:prstGeom prst="rect">
            <a:avLst/>
          </a:prstGeom>
        </p:spPr>
      </p:pic>
      <p:pic>
        <p:nvPicPr>
          <p:cNvPr id="139" name="图片 138" descr="大型网管-蓝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36532" y="3681921"/>
            <a:ext cx="321200" cy="262800"/>
          </a:xfrm>
          <a:prstGeom prst="rect">
            <a:avLst/>
          </a:prstGeom>
        </p:spPr>
      </p:pic>
      <p:sp>
        <p:nvSpPr>
          <p:cNvPr id="144" name="TextBox 82"/>
          <p:cNvSpPr txBox="1"/>
          <p:nvPr/>
        </p:nvSpPr>
        <p:spPr>
          <a:xfrm>
            <a:off x="2924843" y="3325218"/>
            <a:ext cx="1161061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Управление сетью</a:t>
            </a:r>
          </a:p>
        </p:txBody>
      </p:sp>
      <p:cxnSp>
        <p:nvCxnSpPr>
          <p:cNvPr id="149" name="直接连接符 148"/>
          <p:cNvCxnSpPr/>
          <p:nvPr/>
        </p:nvCxnSpPr>
        <p:spPr>
          <a:xfrm rot="5400000">
            <a:off x="2870001" y="3817896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>
            <a:stCxn id="139" idx="1"/>
            <a:endCxn id="142" idx="3"/>
          </p:cNvCxnSpPr>
          <p:nvPr/>
        </p:nvCxnSpPr>
        <p:spPr>
          <a:xfrm flipH="1">
            <a:off x="3343856" y="3813321"/>
            <a:ext cx="292676" cy="3150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4" name="图片 2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39" y="4001390"/>
            <a:ext cx="321127" cy="263323"/>
          </a:xfrm>
          <a:prstGeom prst="rect">
            <a:avLst/>
          </a:prstGeom>
        </p:spPr>
      </p:pic>
      <p:pic>
        <p:nvPicPr>
          <p:cNvPr id="142" name="图片 141" descr="接入交换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22656" y="3997012"/>
            <a:ext cx="321200" cy="262800"/>
          </a:xfrm>
          <a:prstGeom prst="rect">
            <a:avLst/>
          </a:prstGeom>
        </p:spPr>
      </p:pic>
      <p:cxnSp>
        <p:nvCxnSpPr>
          <p:cNvPr id="153" name="直接连接符 152"/>
          <p:cNvCxnSpPr>
            <a:stCxn id="138" idx="1"/>
            <a:endCxn id="142" idx="3"/>
          </p:cNvCxnSpPr>
          <p:nvPr/>
        </p:nvCxnSpPr>
        <p:spPr>
          <a:xfrm flipH="1" flipV="1">
            <a:off x="3343856" y="4128412"/>
            <a:ext cx="2968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图片 157" descr="AC-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76206" y="4019434"/>
            <a:ext cx="321200" cy="262800"/>
          </a:xfrm>
          <a:prstGeom prst="rect">
            <a:avLst/>
          </a:prstGeom>
        </p:spPr>
      </p:pic>
      <p:cxnSp>
        <p:nvCxnSpPr>
          <p:cNvPr id="159" name="Straight Connector 52"/>
          <p:cNvCxnSpPr>
            <a:stCxn id="147" idx="1"/>
          </p:cNvCxnSpPr>
          <p:nvPr/>
        </p:nvCxnSpPr>
        <p:spPr>
          <a:xfrm flipH="1">
            <a:off x="1479583" y="4132202"/>
            <a:ext cx="2041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rot="5400000">
            <a:off x="968346" y="4778263"/>
            <a:ext cx="0" cy="665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图片 105" descr="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435" y="4990979"/>
            <a:ext cx="318792" cy="279391"/>
          </a:xfrm>
          <a:prstGeom prst="rect">
            <a:avLst/>
          </a:prstGeom>
        </p:spPr>
      </p:pic>
      <p:pic>
        <p:nvPicPr>
          <p:cNvPr id="226" name="图片 76" descr="接入交换机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852" y="4982321"/>
            <a:ext cx="323687" cy="264836"/>
          </a:xfrm>
          <a:prstGeom prst="rect">
            <a:avLst/>
          </a:prstGeom>
        </p:spPr>
      </p:pic>
      <p:pic>
        <p:nvPicPr>
          <p:cNvPr id="102" name="图片 101" descr="SAN网络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3929599" y="5023215"/>
            <a:ext cx="188629" cy="309031"/>
          </a:xfrm>
          <a:prstGeom prst="rect">
            <a:avLst/>
          </a:prstGeom>
        </p:spPr>
      </p:pic>
      <p:pic>
        <p:nvPicPr>
          <p:cNvPr id="103" name="图片 102" descr="SAN网络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3929599" y="5414099"/>
            <a:ext cx="188629" cy="309031"/>
          </a:xfrm>
          <a:prstGeom prst="rect">
            <a:avLst/>
          </a:prstGeom>
        </p:spPr>
      </p:pic>
      <p:pic>
        <p:nvPicPr>
          <p:cNvPr id="104" name="图片 103" descr="SAN网络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3929599" y="4653795"/>
            <a:ext cx="188629" cy="309031"/>
          </a:xfrm>
          <a:prstGeom prst="rect">
            <a:avLst/>
          </a:prstGeom>
        </p:spPr>
      </p:pic>
      <p:pic>
        <p:nvPicPr>
          <p:cNvPr id="105" name="图片 104" descr="SAN网络-蓝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5692" y="5473423"/>
            <a:ext cx="188629" cy="309031"/>
          </a:xfrm>
          <a:prstGeom prst="rect">
            <a:avLst/>
          </a:prstGeom>
        </p:spPr>
      </p:pic>
      <p:sp>
        <p:nvSpPr>
          <p:cNvPr id="107" name="文本框 106"/>
          <p:cNvSpPr txBox="1"/>
          <p:nvPr/>
        </p:nvSpPr>
        <p:spPr>
          <a:xfrm>
            <a:off x="1608245" y="5805910"/>
            <a:ext cx="4079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latin typeface="+mj-lt"/>
                <a:cs typeface="Arial" panose="020B0604020202020204" pitchFamily="34" charset="0"/>
              </a:rPr>
              <a:t>Топология сети крупного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4361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799" y="452604"/>
            <a:ext cx="10484988" cy="640800"/>
          </a:xfrm>
        </p:spPr>
        <p:txBody>
          <a:bodyPr/>
          <a:lstStyle/>
          <a:p>
            <a:r>
              <a:rPr lang="ru-RU" sz="3000"/>
              <a:t>Основные топологии и технологии кампусных сетей</a:t>
            </a:r>
          </a:p>
        </p:txBody>
      </p:sp>
      <p:sp>
        <p:nvSpPr>
          <p:cNvPr id="108" name="矩形 107"/>
          <p:cNvSpPr/>
          <p:nvPr/>
        </p:nvSpPr>
        <p:spPr bwMode="auto">
          <a:xfrm>
            <a:off x="7015205" y="1288801"/>
            <a:ext cx="3487386" cy="4790804"/>
          </a:xfrm>
          <a:prstGeom prst="rect">
            <a:avLst/>
          </a:prstGeom>
          <a:gradFill flip="none" rotWithShape="1">
            <a:gsLst>
              <a:gs pos="59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82124" tIns="41061" rIns="82124" bIns="41061" numCol="1" rtlCol="0" anchor="t" anchorCtr="0" compatLnSpc="1">
            <a:prstTxWarp prst="textNoShape">
              <a:avLst/>
            </a:prstTxWarp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chemeClr val="accent2"/>
              </a:solidFill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Обычные протоколы/технологии</a:t>
            </a:r>
          </a:p>
        </p:txBody>
      </p:sp>
      <p:sp>
        <p:nvSpPr>
          <p:cNvPr id="207" name="Rectangle 44"/>
          <p:cNvSpPr>
            <a:spLocks noChangeArrowheads="1"/>
          </p:cNvSpPr>
          <p:nvPr/>
        </p:nvSpPr>
        <p:spPr bwMode="auto">
          <a:xfrm>
            <a:off x="10530834" y="2329933"/>
            <a:ext cx="1059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Выходная</a:t>
            </a:r>
          </a:p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зона</a:t>
            </a:r>
            <a:endParaRPr lang="ru-RU" sz="14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5439717" y="2966001"/>
            <a:ext cx="6140843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44"/>
          <p:cNvSpPr>
            <a:spLocks noChangeArrowheads="1"/>
          </p:cNvSpPr>
          <p:nvPr/>
        </p:nvSpPr>
        <p:spPr bwMode="auto">
          <a:xfrm>
            <a:off x="10585161" y="3220144"/>
            <a:ext cx="979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Базовый</a:t>
            </a:r>
          </a:p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уровень</a:t>
            </a:r>
            <a:endParaRPr lang="ru-RU" sz="14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5422777" y="3745877"/>
            <a:ext cx="6140843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44"/>
          <p:cNvSpPr>
            <a:spLocks noChangeArrowheads="1"/>
          </p:cNvSpPr>
          <p:nvPr/>
        </p:nvSpPr>
        <p:spPr bwMode="auto">
          <a:xfrm>
            <a:off x="10572511" y="4207313"/>
            <a:ext cx="1096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Уровень</a:t>
            </a:r>
          </a:p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агрегации</a:t>
            </a:r>
            <a:endParaRPr lang="ru-RU" sz="14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6176888" y="4820579"/>
            <a:ext cx="5403672" cy="268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44"/>
          <p:cNvSpPr>
            <a:spLocks noChangeArrowheads="1"/>
          </p:cNvSpPr>
          <p:nvPr/>
        </p:nvSpPr>
        <p:spPr bwMode="auto">
          <a:xfrm>
            <a:off x="10603594" y="5276494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Уровень</a:t>
            </a:r>
          </a:p>
          <a:p>
            <a:pPr algn="l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доступа</a:t>
            </a:r>
            <a:endParaRPr lang="ru-RU" sz="14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35" name="直接连接符 134"/>
          <p:cNvCxnSpPr/>
          <p:nvPr/>
        </p:nvCxnSpPr>
        <p:spPr>
          <a:xfrm>
            <a:off x="7045977" y="5892448"/>
            <a:ext cx="4545509" cy="672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图片 164" descr="防火墙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1332" y="2670338"/>
            <a:ext cx="401785" cy="328733"/>
          </a:xfrm>
          <a:prstGeom prst="rect">
            <a:avLst/>
          </a:prstGeom>
        </p:spPr>
      </p:pic>
      <p:pic>
        <p:nvPicPr>
          <p:cNvPr id="166" name="图片 165" descr="防火墙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019" y="2674147"/>
            <a:ext cx="401785" cy="328733"/>
          </a:xfrm>
          <a:prstGeom prst="rect">
            <a:avLst/>
          </a:prstGeom>
        </p:spPr>
      </p:pic>
      <p:pic>
        <p:nvPicPr>
          <p:cNvPr id="168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332" y="1948891"/>
            <a:ext cx="403758" cy="330347"/>
          </a:xfrm>
          <a:prstGeom prst="rect">
            <a:avLst/>
          </a:prstGeom>
          <a:noFill/>
        </p:spPr>
      </p:pic>
      <p:pic>
        <p:nvPicPr>
          <p:cNvPr id="169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019" y="1948891"/>
            <a:ext cx="403758" cy="330347"/>
          </a:xfrm>
          <a:prstGeom prst="rect">
            <a:avLst/>
          </a:prstGeom>
          <a:noFill/>
        </p:spPr>
      </p:pic>
      <p:cxnSp>
        <p:nvCxnSpPr>
          <p:cNvPr id="170" name="直接连接符 169"/>
          <p:cNvCxnSpPr>
            <a:stCxn id="168" idx="3"/>
            <a:endCxn id="169" idx="1"/>
          </p:cNvCxnSpPr>
          <p:nvPr/>
        </p:nvCxnSpPr>
        <p:spPr>
          <a:xfrm>
            <a:off x="3415090" y="2114065"/>
            <a:ext cx="16039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miter lim="800000"/>
          </a:ln>
          <a:effectLst/>
        </p:spPr>
      </p:cxnSp>
      <p:cxnSp>
        <p:nvCxnSpPr>
          <p:cNvPr id="171" name="直接连接符 170"/>
          <p:cNvCxnSpPr>
            <a:stCxn id="168" idx="2"/>
            <a:endCxn id="165" idx="0"/>
          </p:cNvCxnSpPr>
          <p:nvPr/>
        </p:nvCxnSpPr>
        <p:spPr>
          <a:xfrm flipH="1">
            <a:off x="3212225" y="2279238"/>
            <a:ext cx="986" cy="391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72" name="直接连接符 171"/>
          <p:cNvCxnSpPr>
            <a:stCxn id="169" idx="2"/>
            <a:endCxn id="166" idx="0"/>
          </p:cNvCxnSpPr>
          <p:nvPr/>
        </p:nvCxnSpPr>
        <p:spPr>
          <a:xfrm flipH="1">
            <a:off x="5219912" y="2279238"/>
            <a:ext cx="986" cy="39490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73" name="直接连接符 172"/>
          <p:cNvCxnSpPr>
            <a:stCxn id="165" idx="3"/>
            <a:endCxn id="166" idx="1"/>
          </p:cNvCxnSpPr>
          <p:nvPr/>
        </p:nvCxnSpPr>
        <p:spPr>
          <a:xfrm>
            <a:off x="3413117" y="2834705"/>
            <a:ext cx="1605902" cy="380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miter lim="800000"/>
          </a:ln>
          <a:effectLst/>
        </p:spPr>
      </p:cxnSp>
      <p:cxnSp>
        <p:nvCxnSpPr>
          <p:cNvPr id="174" name="直接连接符 173"/>
          <p:cNvCxnSpPr>
            <a:stCxn id="165" idx="2"/>
            <a:endCxn id="106" idx="0"/>
          </p:cNvCxnSpPr>
          <p:nvPr/>
        </p:nvCxnSpPr>
        <p:spPr>
          <a:xfrm flipH="1">
            <a:off x="3207138" y="2999071"/>
            <a:ext cx="5087" cy="39905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75" name="直接连接符 174"/>
          <p:cNvCxnSpPr>
            <a:stCxn id="106" idx="2"/>
            <a:endCxn id="136" idx="0"/>
          </p:cNvCxnSpPr>
          <p:nvPr/>
        </p:nvCxnSpPr>
        <p:spPr>
          <a:xfrm flipH="1">
            <a:off x="2574014" y="3735184"/>
            <a:ext cx="633124" cy="7423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76" name="直接连接符 175"/>
          <p:cNvCxnSpPr>
            <a:stCxn id="110" idx="0"/>
            <a:endCxn id="107" idx="2"/>
          </p:cNvCxnSpPr>
          <p:nvPr/>
        </p:nvCxnSpPr>
        <p:spPr>
          <a:xfrm flipH="1" flipV="1">
            <a:off x="5214824" y="3738841"/>
            <a:ext cx="185108" cy="7387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82" name="直接连接符 181"/>
          <p:cNvCxnSpPr>
            <a:stCxn id="166" idx="2"/>
            <a:endCxn id="107" idx="0"/>
          </p:cNvCxnSpPr>
          <p:nvPr/>
        </p:nvCxnSpPr>
        <p:spPr>
          <a:xfrm flipH="1">
            <a:off x="5214824" y="3002880"/>
            <a:ext cx="5088" cy="3989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85" name="直接连接符 184"/>
          <p:cNvCxnSpPr>
            <a:stCxn id="136" idx="2"/>
            <a:endCxn id="153" idx="0"/>
          </p:cNvCxnSpPr>
          <p:nvPr/>
        </p:nvCxnSpPr>
        <p:spPr>
          <a:xfrm flipH="1">
            <a:off x="2417741" y="4806289"/>
            <a:ext cx="156273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86" name="直接连接符 185"/>
          <p:cNvCxnSpPr>
            <a:stCxn id="136" idx="2"/>
            <a:endCxn id="161" idx="0"/>
          </p:cNvCxnSpPr>
          <p:nvPr/>
        </p:nvCxnSpPr>
        <p:spPr>
          <a:xfrm>
            <a:off x="2574014" y="4806289"/>
            <a:ext cx="712469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00" name="直接连接符 199"/>
          <p:cNvCxnSpPr>
            <a:stCxn id="110" idx="2"/>
            <a:endCxn id="163" idx="0"/>
          </p:cNvCxnSpPr>
          <p:nvPr/>
        </p:nvCxnSpPr>
        <p:spPr>
          <a:xfrm flipH="1">
            <a:off x="5276184" y="4806289"/>
            <a:ext cx="123748" cy="7738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01" name="直接连接符 200"/>
          <p:cNvCxnSpPr>
            <a:stCxn id="110" idx="2"/>
            <a:endCxn id="164" idx="0"/>
          </p:cNvCxnSpPr>
          <p:nvPr/>
        </p:nvCxnSpPr>
        <p:spPr>
          <a:xfrm>
            <a:off x="5399932" y="4806289"/>
            <a:ext cx="737757" cy="7753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02" name="直接连接符 201"/>
          <p:cNvCxnSpPr>
            <a:stCxn id="136" idx="0"/>
            <a:endCxn id="107" idx="2"/>
          </p:cNvCxnSpPr>
          <p:nvPr/>
        </p:nvCxnSpPr>
        <p:spPr>
          <a:xfrm flipV="1">
            <a:off x="2574014" y="3738841"/>
            <a:ext cx="2640810" cy="7387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03" name="直接连接符 202"/>
          <p:cNvCxnSpPr>
            <a:stCxn id="106" idx="2"/>
            <a:endCxn id="110" idx="0"/>
          </p:cNvCxnSpPr>
          <p:nvPr/>
        </p:nvCxnSpPr>
        <p:spPr>
          <a:xfrm>
            <a:off x="3207138" y="3735184"/>
            <a:ext cx="2192794" cy="7423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11" name="直接连接符 210"/>
          <p:cNvCxnSpPr>
            <a:stCxn id="168" idx="2"/>
            <a:endCxn id="166" idx="0"/>
          </p:cNvCxnSpPr>
          <p:nvPr/>
        </p:nvCxnSpPr>
        <p:spPr>
          <a:xfrm>
            <a:off x="3213211" y="2279238"/>
            <a:ext cx="2006701" cy="39490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12" name="直接连接符 211"/>
          <p:cNvCxnSpPr>
            <a:stCxn id="165" idx="0"/>
            <a:endCxn id="169" idx="2"/>
          </p:cNvCxnSpPr>
          <p:nvPr/>
        </p:nvCxnSpPr>
        <p:spPr>
          <a:xfrm flipV="1">
            <a:off x="3212225" y="2279238"/>
            <a:ext cx="2008673" cy="3911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13" name="直接连接符 212"/>
          <p:cNvCxnSpPr>
            <a:stCxn id="106" idx="0"/>
            <a:endCxn id="166" idx="2"/>
          </p:cNvCxnSpPr>
          <p:nvPr/>
        </p:nvCxnSpPr>
        <p:spPr>
          <a:xfrm flipV="1">
            <a:off x="3207138" y="3002880"/>
            <a:ext cx="2012774" cy="39524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14" name="直接连接符 213"/>
          <p:cNvCxnSpPr>
            <a:stCxn id="165" idx="2"/>
            <a:endCxn id="107" idx="0"/>
          </p:cNvCxnSpPr>
          <p:nvPr/>
        </p:nvCxnSpPr>
        <p:spPr>
          <a:xfrm>
            <a:off x="3212225" y="2999071"/>
            <a:ext cx="2002599" cy="40271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1" name="直接连接符 220"/>
          <p:cNvCxnSpPr>
            <a:stCxn id="106" idx="2"/>
            <a:endCxn id="217" idx="0"/>
          </p:cNvCxnSpPr>
          <p:nvPr/>
        </p:nvCxnSpPr>
        <p:spPr>
          <a:xfrm flipH="1">
            <a:off x="3144337" y="3735184"/>
            <a:ext cx="62801" cy="7423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2" name="直接连接符 221"/>
          <p:cNvCxnSpPr>
            <a:stCxn id="107" idx="2"/>
            <a:endCxn id="217" idx="0"/>
          </p:cNvCxnSpPr>
          <p:nvPr/>
        </p:nvCxnSpPr>
        <p:spPr>
          <a:xfrm flipH="1">
            <a:off x="3144337" y="3738841"/>
            <a:ext cx="2070487" cy="7387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5" name="直接连接符 224"/>
          <p:cNvCxnSpPr>
            <a:stCxn id="106" idx="2"/>
            <a:endCxn id="218" idx="0"/>
          </p:cNvCxnSpPr>
          <p:nvPr/>
        </p:nvCxnSpPr>
        <p:spPr>
          <a:xfrm>
            <a:off x="3207138" y="3735184"/>
            <a:ext cx="699024" cy="7423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6" name="直接连接符 225"/>
          <p:cNvCxnSpPr>
            <a:stCxn id="107" idx="2"/>
            <a:endCxn id="218" idx="0"/>
          </p:cNvCxnSpPr>
          <p:nvPr/>
        </p:nvCxnSpPr>
        <p:spPr>
          <a:xfrm flipH="1">
            <a:off x="3906162" y="3738841"/>
            <a:ext cx="1308662" cy="7387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7" name="直接连接符 226"/>
          <p:cNvCxnSpPr>
            <a:stCxn id="106" idx="2"/>
            <a:endCxn id="219" idx="0"/>
          </p:cNvCxnSpPr>
          <p:nvPr/>
        </p:nvCxnSpPr>
        <p:spPr>
          <a:xfrm>
            <a:off x="3207138" y="3735184"/>
            <a:ext cx="1377359" cy="7423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8" name="直接连接符 227"/>
          <p:cNvCxnSpPr>
            <a:stCxn id="107" idx="2"/>
            <a:endCxn id="219" idx="0"/>
          </p:cNvCxnSpPr>
          <p:nvPr/>
        </p:nvCxnSpPr>
        <p:spPr>
          <a:xfrm flipH="1">
            <a:off x="4584497" y="3738841"/>
            <a:ext cx="630327" cy="7387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29" name="直接连接符 228"/>
          <p:cNvCxnSpPr>
            <a:stCxn id="106" idx="2"/>
            <a:endCxn id="220" idx="0"/>
          </p:cNvCxnSpPr>
          <p:nvPr/>
        </p:nvCxnSpPr>
        <p:spPr>
          <a:xfrm>
            <a:off x="3207138" y="3735184"/>
            <a:ext cx="2745511" cy="7423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30" name="直接连接符 229"/>
          <p:cNvCxnSpPr>
            <a:stCxn id="107" idx="2"/>
            <a:endCxn id="220" idx="0"/>
          </p:cNvCxnSpPr>
          <p:nvPr/>
        </p:nvCxnSpPr>
        <p:spPr>
          <a:xfrm>
            <a:off x="5214824" y="3738841"/>
            <a:ext cx="737825" cy="7387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32" name="直接连接符 231"/>
          <p:cNvCxnSpPr>
            <a:stCxn id="136" idx="2"/>
            <a:endCxn id="231" idx="0"/>
          </p:cNvCxnSpPr>
          <p:nvPr/>
        </p:nvCxnSpPr>
        <p:spPr>
          <a:xfrm>
            <a:off x="2574014" y="4806289"/>
            <a:ext cx="280421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37" name="直接连接符 236"/>
          <p:cNvCxnSpPr>
            <a:stCxn id="217" idx="2"/>
            <a:endCxn id="153" idx="0"/>
          </p:cNvCxnSpPr>
          <p:nvPr/>
        </p:nvCxnSpPr>
        <p:spPr>
          <a:xfrm flipH="1">
            <a:off x="2417741" y="4806289"/>
            <a:ext cx="726596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38" name="直接连接符 237"/>
          <p:cNvCxnSpPr>
            <a:stCxn id="217" idx="2"/>
            <a:endCxn id="231" idx="0"/>
          </p:cNvCxnSpPr>
          <p:nvPr/>
        </p:nvCxnSpPr>
        <p:spPr>
          <a:xfrm flipH="1">
            <a:off x="2854435" y="4806289"/>
            <a:ext cx="289902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39" name="直接连接符 238"/>
          <p:cNvCxnSpPr>
            <a:stCxn id="217" idx="2"/>
            <a:endCxn id="161" idx="0"/>
          </p:cNvCxnSpPr>
          <p:nvPr/>
        </p:nvCxnSpPr>
        <p:spPr>
          <a:xfrm>
            <a:off x="3144337" y="4806289"/>
            <a:ext cx="142146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0" name="直接连接符 239"/>
          <p:cNvCxnSpPr>
            <a:stCxn id="218" idx="2"/>
            <a:endCxn id="233" idx="0"/>
          </p:cNvCxnSpPr>
          <p:nvPr/>
        </p:nvCxnSpPr>
        <p:spPr>
          <a:xfrm flipH="1">
            <a:off x="3836024" y="4806289"/>
            <a:ext cx="70138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1" name="直接连接符 240"/>
          <p:cNvCxnSpPr>
            <a:stCxn id="218" idx="2"/>
            <a:endCxn id="235" idx="0"/>
          </p:cNvCxnSpPr>
          <p:nvPr/>
        </p:nvCxnSpPr>
        <p:spPr>
          <a:xfrm>
            <a:off x="3906162" y="4806289"/>
            <a:ext cx="352429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2" name="直接连接符 241"/>
          <p:cNvCxnSpPr>
            <a:stCxn id="218" idx="2"/>
            <a:endCxn id="234" idx="0"/>
          </p:cNvCxnSpPr>
          <p:nvPr/>
        </p:nvCxnSpPr>
        <p:spPr>
          <a:xfrm>
            <a:off x="3906162" y="4806289"/>
            <a:ext cx="793958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3" name="直接连接符 242"/>
          <p:cNvCxnSpPr>
            <a:stCxn id="219" idx="2"/>
            <a:endCxn id="233" idx="0"/>
          </p:cNvCxnSpPr>
          <p:nvPr/>
        </p:nvCxnSpPr>
        <p:spPr>
          <a:xfrm flipH="1">
            <a:off x="3836024" y="4806289"/>
            <a:ext cx="748473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4" name="直接连接符 243"/>
          <p:cNvCxnSpPr>
            <a:stCxn id="219" idx="2"/>
            <a:endCxn id="235" idx="0"/>
          </p:cNvCxnSpPr>
          <p:nvPr/>
        </p:nvCxnSpPr>
        <p:spPr>
          <a:xfrm flipH="1">
            <a:off x="4258591" y="4806289"/>
            <a:ext cx="325906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5" name="直接连接符 244"/>
          <p:cNvCxnSpPr>
            <a:stCxn id="219" idx="2"/>
            <a:endCxn id="234" idx="0"/>
          </p:cNvCxnSpPr>
          <p:nvPr/>
        </p:nvCxnSpPr>
        <p:spPr>
          <a:xfrm>
            <a:off x="4584497" y="4806289"/>
            <a:ext cx="115623" cy="7753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6" name="直接连接符 245"/>
          <p:cNvCxnSpPr>
            <a:stCxn id="110" idx="2"/>
            <a:endCxn id="236" idx="0"/>
          </p:cNvCxnSpPr>
          <p:nvPr/>
        </p:nvCxnSpPr>
        <p:spPr>
          <a:xfrm>
            <a:off x="5399932" y="4806289"/>
            <a:ext cx="300398" cy="7738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7" name="直接连接符 246"/>
          <p:cNvCxnSpPr>
            <a:stCxn id="220" idx="2"/>
            <a:endCxn id="163" idx="0"/>
          </p:cNvCxnSpPr>
          <p:nvPr/>
        </p:nvCxnSpPr>
        <p:spPr>
          <a:xfrm flipH="1">
            <a:off x="5276184" y="4806289"/>
            <a:ext cx="676465" cy="7738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8" name="直接连接符 247"/>
          <p:cNvCxnSpPr>
            <a:stCxn id="220" idx="2"/>
            <a:endCxn id="236" idx="0"/>
          </p:cNvCxnSpPr>
          <p:nvPr/>
        </p:nvCxnSpPr>
        <p:spPr>
          <a:xfrm flipH="1">
            <a:off x="5700330" y="4806289"/>
            <a:ext cx="252319" cy="7738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49" name="直接连接符 248"/>
          <p:cNvCxnSpPr>
            <a:stCxn id="220" idx="2"/>
            <a:endCxn id="164" idx="0"/>
          </p:cNvCxnSpPr>
          <p:nvPr/>
        </p:nvCxnSpPr>
        <p:spPr>
          <a:xfrm>
            <a:off x="5952649" y="4806289"/>
            <a:ext cx="185040" cy="7753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52" name="组合 51"/>
          <p:cNvGrpSpPr/>
          <p:nvPr/>
        </p:nvGrpSpPr>
        <p:grpSpPr>
          <a:xfrm>
            <a:off x="3001158" y="3392467"/>
            <a:ext cx="2419646" cy="389513"/>
            <a:chOff x="2524807" y="3510462"/>
            <a:chExt cx="2419646" cy="389513"/>
          </a:xfrm>
        </p:grpSpPr>
        <p:pic>
          <p:nvPicPr>
            <p:cNvPr id="106" name="图片 105" descr="核心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4807" y="3516121"/>
              <a:ext cx="411960" cy="337058"/>
            </a:xfrm>
            <a:prstGeom prst="rect">
              <a:avLst/>
            </a:prstGeom>
          </p:spPr>
        </p:pic>
        <p:pic>
          <p:nvPicPr>
            <p:cNvPr id="107" name="图片 106" descr="核心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2493" y="3519778"/>
              <a:ext cx="411960" cy="337058"/>
            </a:xfrm>
            <a:prstGeom prst="rect">
              <a:avLst/>
            </a:prstGeom>
          </p:spPr>
        </p:pic>
        <p:cxnSp>
          <p:nvCxnSpPr>
            <p:cNvPr id="215" name="直接连接符 214"/>
            <p:cNvCxnSpPr>
              <a:stCxn id="106" idx="3"/>
              <a:endCxn id="107" idx="1"/>
            </p:cNvCxnSpPr>
            <p:nvPr/>
          </p:nvCxnSpPr>
          <p:spPr>
            <a:xfrm>
              <a:off x="2936767" y="3684650"/>
              <a:ext cx="1595726" cy="365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Dot"/>
              <a:miter lim="800000"/>
            </a:ln>
            <a:effectLst/>
          </p:spPr>
        </p:cxnSp>
        <p:sp>
          <p:nvSpPr>
            <p:cNvPr id="216" name="椭圆 215"/>
            <p:cNvSpPr/>
            <p:nvPr/>
          </p:nvSpPr>
          <p:spPr bwMode="auto">
            <a:xfrm>
              <a:off x="3661066" y="3510462"/>
              <a:ext cx="143916" cy="389513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44500" fontAlgn="base">
                <a:spcBef>
                  <a:spcPct val="0"/>
                </a:spcBef>
                <a:spcAft>
                  <a:spcPct val="0"/>
                </a:spcAft>
                <a:buClr>
                  <a:srgbClr val="A2A2A2"/>
                </a:buClr>
                <a:buSzPct val="70000"/>
                <a:buFont typeface="Monotype Sorts" pitchFamily="2" charset="2"/>
                <a:buNone/>
              </a:pPr>
              <a:endParaRPr lang="zh-CN" altLang="en-US">
                <a:solidFill>
                  <a:srgbClr val="333399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>
            <a:xfrm>
              <a:off x="2936767" y="3618474"/>
              <a:ext cx="159572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Dot"/>
              <a:miter lim="800000"/>
            </a:ln>
            <a:effectLst/>
          </p:spPr>
        </p:cxnSp>
      </p:grpSp>
      <p:grpSp>
        <p:nvGrpSpPr>
          <p:cNvPr id="51" name="组合 50"/>
          <p:cNvGrpSpPr/>
          <p:nvPr/>
        </p:nvGrpSpPr>
        <p:grpSpPr>
          <a:xfrm>
            <a:off x="2373121" y="4477556"/>
            <a:ext cx="3780420" cy="407052"/>
            <a:chOff x="1896770" y="4307620"/>
            <a:chExt cx="3780420" cy="407052"/>
          </a:xfrm>
        </p:grpSpPr>
        <p:pic>
          <p:nvPicPr>
            <p:cNvPr id="110" name="图片 109" descr="汇聚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2688" y="4307620"/>
              <a:ext cx="401785" cy="328733"/>
            </a:xfrm>
            <a:prstGeom prst="rect">
              <a:avLst/>
            </a:prstGeom>
          </p:spPr>
        </p:pic>
        <p:pic>
          <p:nvPicPr>
            <p:cNvPr id="136" name="图片 135" descr="汇聚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6770" y="4307620"/>
              <a:ext cx="401785" cy="328733"/>
            </a:xfrm>
            <a:prstGeom prst="rect">
              <a:avLst/>
            </a:prstGeom>
          </p:spPr>
        </p:pic>
        <p:cxnSp>
          <p:nvCxnSpPr>
            <p:cNvPr id="183" name="直接连接符 182"/>
            <p:cNvCxnSpPr>
              <a:stCxn id="136" idx="3"/>
              <a:endCxn id="217" idx="1"/>
            </p:cNvCxnSpPr>
            <p:nvPr/>
          </p:nvCxnSpPr>
          <p:spPr>
            <a:xfrm>
              <a:off x="2298555" y="4471987"/>
              <a:ext cx="16853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pic>
          <p:nvPicPr>
            <p:cNvPr id="217" name="图片 216" descr="汇聚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7093" y="4307620"/>
              <a:ext cx="401785" cy="328733"/>
            </a:xfrm>
            <a:prstGeom prst="rect">
              <a:avLst/>
            </a:prstGeom>
          </p:spPr>
        </p:pic>
        <p:pic>
          <p:nvPicPr>
            <p:cNvPr id="218" name="图片 217" descr="汇聚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8918" y="4307620"/>
              <a:ext cx="401785" cy="328733"/>
            </a:xfrm>
            <a:prstGeom prst="rect">
              <a:avLst/>
            </a:prstGeom>
          </p:spPr>
        </p:pic>
        <p:pic>
          <p:nvPicPr>
            <p:cNvPr id="219" name="图片 218" descr="汇聚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7253" y="4307620"/>
              <a:ext cx="401785" cy="328733"/>
            </a:xfrm>
            <a:prstGeom prst="rect">
              <a:avLst/>
            </a:prstGeom>
          </p:spPr>
        </p:pic>
        <p:pic>
          <p:nvPicPr>
            <p:cNvPr id="220" name="图片 219" descr="汇聚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5405" y="4307620"/>
              <a:ext cx="401785" cy="328733"/>
            </a:xfrm>
            <a:prstGeom prst="rect">
              <a:avLst/>
            </a:prstGeom>
          </p:spPr>
        </p:pic>
        <p:cxnSp>
          <p:nvCxnSpPr>
            <p:cNvPr id="223" name="直接连接符 222"/>
            <p:cNvCxnSpPr>
              <a:stCxn id="218" idx="3"/>
              <a:endCxn id="219" idx="1"/>
            </p:cNvCxnSpPr>
            <p:nvPr/>
          </p:nvCxnSpPr>
          <p:spPr>
            <a:xfrm>
              <a:off x="3630703" y="4471987"/>
              <a:ext cx="2765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24" name="直接连接符 223"/>
            <p:cNvCxnSpPr>
              <a:stCxn id="110" idx="3"/>
              <a:endCxn id="220" idx="1"/>
            </p:cNvCxnSpPr>
            <p:nvPr/>
          </p:nvCxnSpPr>
          <p:spPr>
            <a:xfrm>
              <a:off x="5124473" y="4471987"/>
              <a:ext cx="15093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51" name="直接连接符 250"/>
            <p:cNvCxnSpPr/>
            <p:nvPr/>
          </p:nvCxnSpPr>
          <p:spPr>
            <a:xfrm>
              <a:off x="2298555" y="4410562"/>
              <a:ext cx="16853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52" name="直接连接符 251"/>
            <p:cNvCxnSpPr/>
            <p:nvPr/>
          </p:nvCxnSpPr>
          <p:spPr>
            <a:xfrm>
              <a:off x="3630703" y="4410562"/>
              <a:ext cx="2765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53" name="直接连接符 252"/>
            <p:cNvCxnSpPr/>
            <p:nvPr/>
          </p:nvCxnSpPr>
          <p:spPr>
            <a:xfrm>
              <a:off x="5124473" y="4410562"/>
              <a:ext cx="15093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254" name="椭圆 253"/>
            <p:cNvSpPr/>
            <p:nvPr/>
          </p:nvSpPr>
          <p:spPr bwMode="auto">
            <a:xfrm>
              <a:off x="2329541" y="4325159"/>
              <a:ext cx="72000" cy="389513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44500" fontAlgn="base">
                <a:spcBef>
                  <a:spcPct val="0"/>
                </a:spcBef>
                <a:spcAft>
                  <a:spcPct val="0"/>
                </a:spcAft>
                <a:buClr>
                  <a:srgbClr val="A2A2A2"/>
                </a:buClr>
                <a:buSzPct val="70000"/>
                <a:buFont typeface="Monotype Sorts" pitchFamily="2" charset="2"/>
                <a:buNone/>
              </a:pPr>
              <a:endParaRPr lang="zh-CN" altLang="en-US">
                <a:solidFill>
                  <a:srgbClr val="333399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5" name="椭圆 254"/>
            <p:cNvSpPr/>
            <p:nvPr/>
          </p:nvSpPr>
          <p:spPr bwMode="auto">
            <a:xfrm>
              <a:off x="3719028" y="4325159"/>
              <a:ext cx="72000" cy="389513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44500" fontAlgn="base">
                <a:spcBef>
                  <a:spcPct val="0"/>
                </a:spcBef>
                <a:spcAft>
                  <a:spcPct val="0"/>
                </a:spcAft>
                <a:buClr>
                  <a:srgbClr val="A2A2A2"/>
                </a:buClr>
                <a:buSzPct val="70000"/>
                <a:buFont typeface="Monotype Sorts" pitchFamily="2" charset="2"/>
                <a:buNone/>
              </a:pPr>
              <a:endParaRPr lang="zh-CN" altLang="en-US">
                <a:solidFill>
                  <a:srgbClr val="333399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6" name="椭圆 255"/>
            <p:cNvSpPr/>
            <p:nvPr/>
          </p:nvSpPr>
          <p:spPr bwMode="auto">
            <a:xfrm>
              <a:off x="5162416" y="4325159"/>
              <a:ext cx="72000" cy="389513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44500" fontAlgn="base">
                <a:spcBef>
                  <a:spcPct val="0"/>
                </a:spcBef>
                <a:spcAft>
                  <a:spcPct val="0"/>
                </a:spcAft>
                <a:buClr>
                  <a:srgbClr val="A2A2A2"/>
                </a:buClr>
                <a:buSzPct val="70000"/>
                <a:buFont typeface="Monotype Sorts" pitchFamily="2" charset="2"/>
                <a:buNone/>
              </a:pPr>
              <a:endParaRPr lang="zh-CN" altLang="en-US">
                <a:solidFill>
                  <a:srgbClr val="333399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7" name="图片 2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59" y="1288800"/>
            <a:ext cx="810701" cy="408398"/>
          </a:xfrm>
          <a:prstGeom prst="rect">
            <a:avLst/>
          </a:prstGeom>
        </p:spPr>
      </p:pic>
      <p:pic>
        <p:nvPicPr>
          <p:cNvPr id="258" name="图片 2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06" y="1288546"/>
            <a:ext cx="798510" cy="408398"/>
          </a:xfrm>
          <a:prstGeom prst="rect">
            <a:avLst/>
          </a:prstGeom>
        </p:spPr>
      </p:pic>
      <p:cxnSp>
        <p:nvCxnSpPr>
          <p:cNvPr id="259" name="直接连接符 258"/>
          <p:cNvCxnSpPr>
            <a:stCxn id="257" idx="2"/>
            <a:endCxn id="168" idx="0"/>
          </p:cNvCxnSpPr>
          <p:nvPr/>
        </p:nvCxnSpPr>
        <p:spPr>
          <a:xfrm flipH="1">
            <a:off x="3213211" y="1697198"/>
            <a:ext cx="2199" cy="25169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60" name="直接连接符 259"/>
          <p:cNvCxnSpPr>
            <a:stCxn id="258" idx="2"/>
            <a:endCxn id="169" idx="0"/>
          </p:cNvCxnSpPr>
          <p:nvPr/>
        </p:nvCxnSpPr>
        <p:spPr>
          <a:xfrm>
            <a:off x="5215161" y="1696944"/>
            <a:ext cx="5737" cy="25194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61" name="直接连接符 260"/>
          <p:cNvCxnSpPr>
            <a:stCxn id="257" idx="2"/>
            <a:endCxn id="169" idx="0"/>
          </p:cNvCxnSpPr>
          <p:nvPr/>
        </p:nvCxnSpPr>
        <p:spPr>
          <a:xfrm>
            <a:off x="3215410" y="1697198"/>
            <a:ext cx="2005488" cy="25169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62" name="直接连接符 261"/>
          <p:cNvCxnSpPr>
            <a:stCxn id="258" idx="2"/>
            <a:endCxn id="168" idx="0"/>
          </p:cNvCxnSpPr>
          <p:nvPr/>
        </p:nvCxnSpPr>
        <p:spPr>
          <a:xfrm flipH="1">
            <a:off x="3213211" y="1696944"/>
            <a:ext cx="2001950" cy="25194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50" name="组合 49"/>
          <p:cNvGrpSpPr/>
          <p:nvPr/>
        </p:nvGrpSpPr>
        <p:grpSpPr>
          <a:xfrm>
            <a:off x="1562507" y="5580185"/>
            <a:ext cx="5472544" cy="333211"/>
            <a:chOff x="1086156" y="5698180"/>
            <a:chExt cx="5472544" cy="333211"/>
          </a:xfrm>
        </p:grpSpPr>
        <p:pic>
          <p:nvPicPr>
            <p:cNvPr id="153" name="图片 152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627" y="5699598"/>
              <a:ext cx="405525" cy="331793"/>
            </a:xfrm>
            <a:prstGeom prst="rect">
              <a:avLst/>
            </a:prstGeom>
          </p:spPr>
        </p:pic>
        <p:pic>
          <p:nvPicPr>
            <p:cNvPr id="161" name="图片 160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7369" y="5699598"/>
              <a:ext cx="405525" cy="331793"/>
            </a:xfrm>
            <a:prstGeom prst="rect">
              <a:avLst/>
            </a:prstGeom>
          </p:spPr>
        </p:pic>
        <p:pic>
          <p:nvPicPr>
            <p:cNvPr id="163" name="图片 162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7070" y="5698180"/>
              <a:ext cx="405525" cy="331793"/>
            </a:xfrm>
            <a:prstGeom prst="rect">
              <a:avLst/>
            </a:prstGeom>
          </p:spPr>
        </p:pic>
        <p:pic>
          <p:nvPicPr>
            <p:cNvPr id="164" name="图片 163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8575" y="5699597"/>
              <a:ext cx="405525" cy="331793"/>
            </a:xfrm>
            <a:prstGeom prst="rect">
              <a:avLst/>
            </a:prstGeom>
          </p:spPr>
        </p:pic>
        <p:pic>
          <p:nvPicPr>
            <p:cNvPr id="231" name="图片 230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5321" y="5699598"/>
              <a:ext cx="405525" cy="331793"/>
            </a:xfrm>
            <a:prstGeom prst="rect">
              <a:avLst/>
            </a:prstGeom>
          </p:spPr>
        </p:pic>
        <p:pic>
          <p:nvPicPr>
            <p:cNvPr id="233" name="图片 232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6910" y="5699598"/>
              <a:ext cx="405525" cy="331793"/>
            </a:xfrm>
            <a:prstGeom prst="rect">
              <a:avLst/>
            </a:prstGeom>
          </p:spPr>
        </p:pic>
        <p:pic>
          <p:nvPicPr>
            <p:cNvPr id="234" name="图片 233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1006" y="5699598"/>
              <a:ext cx="405525" cy="331793"/>
            </a:xfrm>
            <a:prstGeom prst="rect">
              <a:avLst/>
            </a:prstGeom>
          </p:spPr>
        </p:pic>
        <p:pic>
          <p:nvPicPr>
            <p:cNvPr id="235" name="图片 234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9477" y="5699598"/>
              <a:ext cx="405525" cy="331793"/>
            </a:xfrm>
            <a:prstGeom prst="rect">
              <a:avLst/>
            </a:prstGeom>
          </p:spPr>
        </p:pic>
        <p:pic>
          <p:nvPicPr>
            <p:cNvPr id="236" name="图片 235" descr="接入交换机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1216" y="5698180"/>
              <a:ext cx="405525" cy="331793"/>
            </a:xfrm>
            <a:prstGeom prst="rect">
              <a:avLst/>
            </a:prstGeom>
          </p:spPr>
        </p:pic>
        <p:pic>
          <p:nvPicPr>
            <p:cNvPr id="265" name="图片 105" descr="AP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3902" y="5698180"/>
              <a:ext cx="404798" cy="331200"/>
            </a:xfrm>
            <a:prstGeom prst="rect">
              <a:avLst/>
            </a:prstGeom>
          </p:spPr>
        </p:pic>
        <p:pic>
          <p:nvPicPr>
            <p:cNvPr id="266" name="图片 105" descr="AP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6156" y="5698180"/>
              <a:ext cx="404798" cy="331200"/>
            </a:xfrm>
            <a:prstGeom prst="rect">
              <a:avLst/>
            </a:prstGeom>
          </p:spPr>
        </p:pic>
        <p:cxnSp>
          <p:nvCxnSpPr>
            <p:cNvPr id="267" name="直接连接符 266"/>
            <p:cNvCxnSpPr>
              <a:stCxn id="265" idx="1"/>
              <a:endCxn id="164" idx="3"/>
            </p:cNvCxnSpPr>
            <p:nvPr/>
          </p:nvCxnSpPr>
          <p:spPr>
            <a:xfrm flipH="1">
              <a:off x="5864100" y="5863780"/>
              <a:ext cx="289802" cy="171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8" name="直接连接符 267"/>
            <p:cNvCxnSpPr>
              <a:stCxn id="153" idx="1"/>
              <a:endCxn id="266" idx="3"/>
            </p:cNvCxnSpPr>
            <p:nvPr/>
          </p:nvCxnSpPr>
          <p:spPr>
            <a:xfrm flipH="1" flipV="1">
              <a:off x="1490954" y="5863780"/>
              <a:ext cx="247673" cy="171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pic>
        <p:nvPicPr>
          <p:cNvPr id="269" name="图片 102" descr="AC-蓝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2208" y="1998524"/>
            <a:ext cx="404800" cy="331200"/>
          </a:xfrm>
          <a:prstGeom prst="rect">
            <a:avLst/>
          </a:prstGeom>
        </p:spPr>
      </p:pic>
      <p:cxnSp>
        <p:nvCxnSpPr>
          <p:cNvPr id="270" name="直接连接符 269"/>
          <p:cNvCxnSpPr>
            <a:stCxn id="269" idx="3"/>
            <a:endCxn id="106" idx="1"/>
          </p:cNvCxnSpPr>
          <p:nvPr/>
        </p:nvCxnSpPr>
        <p:spPr>
          <a:xfrm>
            <a:off x="2227008" y="2164124"/>
            <a:ext cx="774150" cy="140253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271" name="矩形 270"/>
          <p:cNvSpPr/>
          <p:nvPr/>
        </p:nvSpPr>
        <p:spPr>
          <a:xfrm>
            <a:off x="7047285" y="5168991"/>
            <a:ext cx="3690000" cy="68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99"/>
              </a:lnSpc>
              <a:spcAft>
                <a:spcPts val="800"/>
              </a:spcAft>
            </a:pPr>
            <a:r>
              <a:rPr lang="ru-RU" sz="1500" dirty="0">
                <a:latin typeface="+mj-lt"/>
                <a:cs typeface="Arial" panose="020B0604020202020204" pitchFamily="34" charset="0"/>
              </a:rPr>
              <a:t>VLAN, связующее дерево, </a:t>
            </a:r>
            <a:endParaRPr lang="ru-RU" sz="150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999"/>
              </a:lnSpc>
              <a:spcAft>
                <a:spcPts val="800"/>
              </a:spcAft>
            </a:pPr>
            <a:r>
              <a:rPr lang="ru-RU" sz="1500" dirty="0" smtClean="0">
                <a:latin typeface="+mj-lt"/>
                <a:cs typeface="Arial" panose="020B0604020202020204" pitchFamily="34" charset="0"/>
              </a:rPr>
              <a:t>агрегация </a:t>
            </a:r>
            <a:r>
              <a:rPr lang="ru-RU" sz="1500" dirty="0">
                <a:latin typeface="+mj-lt"/>
                <a:cs typeface="Arial" panose="020B0604020202020204" pitchFamily="34" charset="0"/>
              </a:rPr>
              <a:t>каналов и AAA</a:t>
            </a:r>
          </a:p>
        </p:txBody>
      </p:sp>
      <p:sp>
        <p:nvSpPr>
          <p:cNvPr id="272" name="矩形 271"/>
          <p:cNvSpPr/>
          <p:nvPr/>
        </p:nvSpPr>
        <p:spPr>
          <a:xfrm>
            <a:off x="7024734" y="3778713"/>
            <a:ext cx="34503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99"/>
              </a:lnSpc>
              <a:spcAft>
                <a:spcPts val="800"/>
              </a:spcAft>
            </a:pPr>
            <a:r>
              <a:rPr lang="ru-RU" sz="1500" dirty="0">
                <a:latin typeface="+mj-lt"/>
                <a:cs typeface="Arial" panose="020B0604020202020204" pitchFamily="34" charset="0"/>
              </a:rPr>
              <a:t>DHCP, стек, агрегация каналов, протокол связующего дерева, OSPF и статическая маршрутизация</a:t>
            </a:r>
          </a:p>
        </p:txBody>
      </p:sp>
      <p:sp>
        <p:nvSpPr>
          <p:cNvPr id="273" name="矩形 272"/>
          <p:cNvSpPr/>
          <p:nvPr/>
        </p:nvSpPr>
        <p:spPr>
          <a:xfrm>
            <a:off x="6999775" y="3166453"/>
            <a:ext cx="3690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99"/>
              </a:lnSpc>
              <a:spcAft>
                <a:spcPts val="800"/>
              </a:spcAft>
            </a:pPr>
            <a:r>
              <a:rPr lang="ru-RU" sz="1500" dirty="0">
                <a:latin typeface="+mj-lt"/>
                <a:cs typeface="Arial" panose="020B0604020202020204" pitchFamily="34" charset="0"/>
              </a:rPr>
              <a:t>Стек, OSPF, статическая маршрутизация и ACL</a:t>
            </a:r>
          </a:p>
        </p:txBody>
      </p:sp>
      <p:sp>
        <p:nvSpPr>
          <p:cNvPr id="274" name="矩形 273"/>
          <p:cNvSpPr/>
          <p:nvPr/>
        </p:nvSpPr>
        <p:spPr>
          <a:xfrm>
            <a:off x="7024734" y="2351495"/>
            <a:ext cx="3690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99"/>
              </a:lnSpc>
              <a:spcAft>
                <a:spcPts val="800"/>
              </a:spcAft>
            </a:pPr>
            <a:r>
              <a:rPr lang="ru-RU" sz="1500" dirty="0">
                <a:latin typeface="+mj-lt"/>
                <a:cs typeface="Arial" panose="020B0604020202020204" pitchFamily="34" charset="0"/>
              </a:rPr>
              <a:t>NAT, OSPF, статическая маршрутизация и PPPoE</a:t>
            </a:r>
          </a:p>
        </p:txBody>
      </p:sp>
      <p:pic>
        <p:nvPicPr>
          <p:cNvPr id="112" name="图片 111" descr="通用网管-蓝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00799" y="3401055"/>
            <a:ext cx="404800" cy="331200"/>
          </a:xfrm>
          <a:prstGeom prst="rect">
            <a:avLst/>
          </a:prstGeom>
        </p:spPr>
      </p:pic>
      <p:cxnSp>
        <p:nvCxnSpPr>
          <p:cNvPr id="115" name="直接连接符 114"/>
          <p:cNvCxnSpPr>
            <a:stCxn id="106" idx="1"/>
            <a:endCxn id="112" idx="3"/>
          </p:cNvCxnSpPr>
          <p:nvPr/>
        </p:nvCxnSpPr>
        <p:spPr>
          <a:xfrm flipH="1">
            <a:off x="2205599" y="3566655"/>
            <a:ext cx="79555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19" name="椭圆形标注 118"/>
          <p:cNvSpPr/>
          <p:nvPr/>
        </p:nvSpPr>
        <p:spPr>
          <a:xfrm>
            <a:off x="300407" y="1272270"/>
            <a:ext cx="2248842" cy="680194"/>
          </a:xfrm>
          <a:prstGeom prst="wedgeEllipseCallout">
            <a:avLst>
              <a:gd name="adj1" fmla="val 28961"/>
              <a:gd name="adj2" fmla="val 5589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43754" y="1345753"/>
            <a:ext cx="2105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  <a:cs typeface="Arial" panose="020B0604020202020204" pitchFamily="34" charset="0"/>
              </a:rPr>
              <a:t>Протоколы/Технологии WLAN</a:t>
            </a:r>
          </a:p>
        </p:txBody>
      </p:sp>
      <p:sp>
        <p:nvSpPr>
          <p:cNvPr id="123" name="椭圆形标注 122"/>
          <p:cNvSpPr/>
          <p:nvPr/>
        </p:nvSpPr>
        <p:spPr>
          <a:xfrm>
            <a:off x="887349" y="2808543"/>
            <a:ext cx="978842" cy="565531"/>
          </a:xfrm>
          <a:prstGeom prst="wedgeEllipseCallout">
            <a:avLst>
              <a:gd name="adj1" fmla="val 42342"/>
              <a:gd name="adj2" fmla="val 52264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10751" y="2860475"/>
            <a:ext cx="932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+mj-lt"/>
                <a:cs typeface="Arial" panose="020B0604020202020204" pitchFamily="34" charset="0"/>
              </a:rPr>
              <a:t>SNMP/</a:t>
            </a:r>
          </a:p>
          <a:p>
            <a:pPr algn="ctr"/>
            <a:r>
              <a:rPr lang="ru-RU" sz="1200">
                <a:latin typeface="+mj-lt"/>
                <a:cs typeface="Arial" panose="020B0604020202020204" pitchFamily="34" charset="0"/>
              </a:rPr>
              <a:t>NETCONF</a:t>
            </a:r>
          </a:p>
        </p:txBody>
      </p:sp>
      <p:sp>
        <p:nvSpPr>
          <p:cNvPr id="126" name="TextBox 285"/>
          <p:cNvSpPr txBox="1"/>
          <p:nvPr/>
        </p:nvSpPr>
        <p:spPr>
          <a:xfrm>
            <a:off x="1762036" y="2279696"/>
            <a:ext cx="52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AC</a:t>
            </a:r>
          </a:p>
        </p:txBody>
      </p:sp>
      <p:sp>
        <p:nvSpPr>
          <p:cNvPr id="127" name="TextBox 285"/>
          <p:cNvSpPr txBox="1"/>
          <p:nvPr/>
        </p:nvSpPr>
        <p:spPr>
          <a:xfrm>
            <a:off x="1666431" y="3663046"/>
            <a:ext cx="61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NMS</a:t>
            </a:r>
          </a:p>
        </p:txBody>
      </p:sp>
    </p:spTree>
    <p:extLst>
      <p:ext uri="{BB962C8B-B14F-4D97-AF65-F5344CB8AC3E}">
        <p14:creationId xmlns:p14="http://schemas.microsoft.com/office/powerpoint/2010/main" val="23628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Основные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концепции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кампусных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сетей</a:t>
            </a:r>
          </a:p>
          <a:p>
            <a:r>
              <a:rPr lang="ru-RU" b="1" dirty="0">
                <a:sym typeface="Huawei Sans" panose="020C0503030203020204" pitchFamily="34" charset="0"/>
              </a:rPr>
              <a:t>Практическая реализация проекта </a:t>
            </a:r>
            <a:r>
              <a:rPr lang="ru-RU" b="1" dirty="0" err="1">
                <a:sym typeface="Huawei Sans" panose="020C0503030203020204" pitchFamily="34" charset="0"/>
              </a:rPr>
              <a:t>кампусной</a:t>
            </a:r>
            <a:r>
              <a:rPr lang="ru-RU" b="1" dirty="0">
                <a:sym typeface="Huawei Sans" panose="020C0503030203020204" pitchFamily="34" charset="0"/>
              </a:rPr>
              <a:t> сети</a:t>
            </a: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Требования к организации сети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Компания (со штатом около 200 сотрудников) планирует построить новую </a:t>
            </a:r>
            <a:r>
              <a:rPr lang="ru-RU" dirty="0" err="1"/>
              <a:t>кампусную</a:t>
            </a:r>
            <a:r>
              <a:rPr lang="ru-RU" dirty="0"/>
              <a:t> сеть, </a:t>
            </a:r>
            <a:r>
              <a:rPr lang="ru-RU" dirty="0" smtClean="0"/>
              <a:t>которая обеспечит развертывание новых сервисов. </a:t>
            </a:r>
            <a:br>
              <a:rPr lang="ru-RU" dirty="0" smtClean="0"/>
            </a:br>
            <a:r>
              <a:rPr lang="ru-RU" dirty="0" smtClean="0"/>
              <a:t>Требования </a:t>
            </a:r>
            <a:r>
              <a:rPr lang="ru-RU" dirty="0"/>
              <a:t>к сети:</a:t>
            </a:r>
          </a:p>
          <a:p>
            <a:pPr lvl="1"/>
            <a:r>
              <a:rPr lang="ru-RU" dirty="0"/>
              <a:t>Соответствие текущим требованиям компании к </a:t>
            </a:r>
            <a:r>
              <a:rPr lang="ru-RU" dirty="0" smtClean="0"/>
              <a:t>обслуживанию.</a:t>
            </a:r>
            <a:endParaRPr lang="ru-RU" dirty="0"/>
          </a:p>
          <a:p>
            <a:pPr lvl="1"/>
            <a:r>
              <a:rPr lang="ru-RU" dirty="0"/>
              <a:t>Использование простой топологии сети для </a:t>
            </a:r>
            <a:r>
              <a:rPr lang="ru-RU" dirty="0" smtClean="0"/>
              <a:t>удобства эксплуатации </a:t>
            </a:r>
            <a:r>
              <a:rPr lang="ru-RU" dirty="0"/>
              <a:t>и </a:t>
            </a:r>
            <a:r>
              <a:rPr lang="ru-RU" dirty="0" smtClean="0"/>
              <a:t>техобслуживания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Предоставление проводного доступа для сотрудников и беспроводного доступа для гостей.</a:t>
            </a:r>
          </a:p>
          <a:p>
            <a:pPr lvl="1"/>
            <a:r>
              <a:rPr lang="ru-RU" dirty="0"/>
              <a:t>Реализация простого управления сетевым трафиком.</a:t>
            </a:r>
          </a:p>
          <a:p>
            <a:pPr lvl="1"/>
            <a:r>
              <a:rPr lang="ru-RU" dirty="0"/>
              <a:t>Обеспечение безопасности сети.</a:t>
            </a:r>
          </a:p>
        </p:txBody>
      </p:sp>
    </p:spTree>
    <p:extLst>
      <p:ext uri="{BB962C8B-B14F-4D97-AF65-F5344CB8AC3E}">
        <p14:creationId xmlns:p14="http://schemas.microsoft.com/office/powerpoint/2010/main" val="13389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Жизненный цикл проекта кампусной сети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53838" y="1759007"/>
            <a:ext cx="10015732" cy="4428969"/>
            <a:chOff x="1687397" y="1660842"/>
            <a:chExt cx="10015732" cy="4428969"/>
          </a:xfrm>
        </p:grpSpPr>
        <p:grpSp>
          <p:nvGrpSpPr>
            <p:cNvPr id="2" name="组合 1"/>
            <p:cNvGrpSpPr/>
            <p:nvPr/>
          </p:nvGrpSpPr>
          <p:grpSpPr>
            <a:xfrm>
              <a:off x="4584335" y="1660842"/>
              <a:ext cx="2866425" cy="2846661"/>
              <a:chOff x="3705461" y="1258566"/>
              <a:chExt cx="4465198" cy="4434411"/>
            </a:xfrm>
          </p:grpSpPr>
          <p:sp>
            <p:nvSpPr>
              <p:cNvPr id="38" name="Puzzle2"/>
              <p:cNvSpPr>
                <a:spLocks noEditPoints="1" noChangeArrowheads="1"/>
              </p:cNvSpPr>
              <p:nvPr/>
            </p:nvSpPr>
            <p:spPr bwMode="gray">
              <a:xfrm>
                <a:off x="5361344" y="3030487"/>
                <a:ext cx="2809315" cy="2146386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endParaRPr lang="zh-CN" altLang="en-US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Puzzle1"/>
              <p:cNvSpPr>
                <a:spLocks noEditPoints="1" noChangeArrowheads="1"/>
              </p:cNvSpPr>
              <p:nvPr/>
            </p:nvSpPr>
            <p:spPr bwMode="gray">
              <a:xfrm>
                <a:off x="3705461" y="1971434"/>
                <a:ext cx="2844076" cy="1635860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Puzzle3"/>
              <p:cNvSpPr>
                <a:spLocks noEditPoints="1" noChangeArrowheads="1"/>
              </p:cNvSpPr>
              <p:nvPr/>
            </p:nvSpPr>
            <p:spPr bwMode="gray">
              <a:xfrm>
                <a:off x="5885919" y="1258566"/>
                <a:ext cx="1760167" cy="2356510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Puzzle4"/>
              <p:cNvSpPr>
                <a:spLocks noEditPoints="1" noChangeArrowheads="1"/>
              </p:cNvSpPr>
              <p:nvPr/>
            </p:nvSpPr>
            <p:spPr bwMode="gray">
              <a:xfrm>
                <a:off x="4286917" y="2948903"/>
                <a:ext cx="1693805" cy="2744074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endParaRPr lang="zh-CN" altLang="en-US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035050" y="1709073"/>
              <a:ext cx="2541100" cy="1705931"/>
              <a:chOff x="1561744" y="2190510"/>
              <a:chExt cx="2541100" cy="1705931"/>
            </a:xfrm>
          </p:grpSpPr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1561744" y="2190510"/>
                <a:ext cx="2541100" cy="24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1600" b="1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Планирование и проектирование</a:t>
                </a: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1561744" y="2649946"/>
                <a:ext cx="2439758" cy="1246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Выбор модели устройства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Физическая топология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Логическая топология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Технологии и протоколы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122118" y="1853725"/>
              <a:ext cx="3458839" cy="1360950"/>
              <a:chOff x="8309783" y="2313050"/>
              <a:chExt cx="3458839" cy="1360950"/>
            </a:xfrm>
          </p:grpSpPr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8309783" y="2313050"/>
                <a:ext cx="3458839" cy="24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1600" b="1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Развертывание и внедрение</a:t>
                </a:r>
              </a:p>
            </p:txBody>
          </p:sp>
          <p:sp>
            <p:nvSpPr>
              <p:cNvPr id="62" name="Text Box 11"/>
              <p:cNvSpPr txBox="1">
                <a:spLocks noChangeArrowheads="1"/>
              </p:cNvSpPr>
              <p:nvPr/>
            </p:nvSpPr>
            <p:spPr bwMode="auto">
              <a:xfrm>
                <a:off x="8309783" y="2612171"/>
                <a:ext cx="3136189" cy="1061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Установка устройства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Ввод в эксплуатацию одного ИБП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Совместное пуско-наладочное испытание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Сетевая миграция и интеграция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687397" y="3647723"/>
              <a:ext cx="3594780" cy="2442088"/>
              <a:chOff x="7962131" y="3707201"/>
              <a:chExt cx="3594780" cy="2442088"/>
            </a:xfrm>
          </p:grpSpPr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8313143" y="3707201"/>
                <a:ext cx="2595485" cy="387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Эксплуатация </a:t>
                </a:r>
                <a:r>
                  <a:rPr lang="ru-RU" sz="1600" b="1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и </a:t>
                </a:r>
                <a:r>
                  <a:rPr lang="ru-RU" sz="1600" b="1" dirty="0" smtClean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техобслуживание </a:t>
                </a:r>
                <a:r>
                  <a:rPr lang="ru-RU" sz="1600" b="1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сети</a:t>
                </a:r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7962131" y="4164130"/>
                <a:ext cx="3594780" cy="1985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Плановое техобслуживание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Резервное копирование программного обеспечения и конфигурационных данных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Централизованный мониторинг с помощью системы управления сетью (NMS)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Обновление программного обеспечения</a:t>
                </a: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122118" y="3767756"/>
              <a:ext cx="3581011" cy="1325293"/>
              <a:chOff x="1561741" y="3827234"/>
              <a:chExt cx="3581011" cy="1325293"/>
            </a:xfrm>
          </p:grpSpPr>
          <p:sp>
            <p:nvSpPr>
              <p:cNvPr id="47" name="Text Box 11"/>
              <p:cNvSpPr txBox="1">
                <a:spLocks noChangeArrowheads="1"/>
              </p:cNvSpPr>
              <p:nvPr/>
            </p:nvSpPr>
            <p:spPr bwMode="auto">
              <a:xfrm>
                <a:off x="1561743" y="3827234"/>
                <a:ext cx="2720605" cy="24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sz="1600" b="1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Оптимизация сети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1561741" y="4167642"/>
                <a:ext cx="3581011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Повышение уровня сетевой безопасности: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Резервное копирование программного обеспечения и конфигурационных данных</a:t>
                </a:r>
              </a:p>
              <a:p>
                <a:pPr marL="285750" indent="-285750" defTabSz="914400" fontAlgn="base">
                  <a:spcBef>
                    <a:spcPts val="600"/>
                  </a:spcBef>
                  <a:spcAft>
                    <a:spcPct val="0"/>
                  </a:spcAft>
                  <a:buFont typeface="Huawei Sans" panose="020C0503030203020204" pitchFamily="34" charset="0"/>
                  <a:buChar char="•"/>
                </a:pPr>
                <a:r>
                  <a:rPr lang="ru-RU" sz="1200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</a:rPr>
                  <a:t>Улучшение пользовательского опыта</a:t>
                </a:r>
              </a:p>
            </p:txBody>
          </p:sp>
        </p:grpSp>
        <p:sp>
          <p:nvSpPr>
            <p:cNvPr id="19" name="Oval 4"/>
            <p:cNvSpPr>
              <a:spLocks noChangeAspect="1"/>
            </p:cNvSpPr>
            <p:nvPr/>
          </p:nvSpPr>
          <p:spPr>
            <a:xfrm>
              <a:off x="1687397" y="1691725"/>
              <a:ext cx="324000" cy="324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Oval 4"/>
            <p:cNvSpPr>
              <a:spLocks noChangeAspect="1"/>
            </p:cNvSpPr>
            <p:nvPr/>
          </p:nvSpPr>
          <p:spPr>
            <a:xfrm>
              <a:off x="7780813" y="1781869"/>
              <a:ext cx="324000" cy="324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Oval 4"/>
            <p:cNvSpPr>
              <a:spLocks noChangeAspect="1"/>
            </p:cNvSpPr>
            <p:nvPr/>
          </p:nvSpPr>
          <p:spPr>
            <a:xfrm>
              <a:off x="1687397" y="3678961"/>
              <a:ext cx="324000" cy="324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Oval 4"/>
            <p:cNvSpPr>
              <a:spLocks noChangeAspect="1"/>
            </p:cNvSpPr>
            <p:nvPr/>
          </p:nvSpPr>
          <p:spPr>
            <a:xfrm>
              <a:off x="7774466" y="3678961"/>
              <a:ext cx="324000" cy="324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6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590338" y="630411"/>
            <a:ext cx="9831600" cy="640800"/>
          </a:xfrm>
        </p:spPr>
        <p:txBody>
          <a:bodyPr/>
          <a:lstStyle/>
          <a:p>
            <a:r>
              <a:rPr lang="ru-RU" dirty="0"/>
              <a:t>Проектирование небольшой </a:t>
            </a:r>
            <a:r>
              <a:rPr lang="ru-RU" dirty="0" err="1"/>
              <a:t>кампусной</a:t>
            </a:r>
            <a:r>
              <a:rPr lang="ru-RU" dirty="0"/>
              <a:t> сети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445794" y="1686188"/>
            <a:ext cx="2095693" cy="5382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  1. Проектирование сетевого решения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445794" y="2351028"/>
            <a:ext cx="2095693" cy="1325853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285750" indent="-200025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604786" y="2553184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Выбор модели устройства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04786" y="3118020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Физическая топология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247940" y="1686188"/>
            <a:ext cx="2095693" cy="5382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3. Проектирование системы безопасности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247940" y="2351027"/>
            <a:ext cx="2095693" cy="2243505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285750" indent="-200025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406932" y="2437781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Безопасность на выходе сети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6406932" y="2928609"/>
            <a:ext cx="1777708" cy="748272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Безопасность </a:t>
            </a:r>
            <a:r>
              <a:rPr lang="ru-RU" sz="13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проводных подключений </a:t>
            </a:r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во внутренней сети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6406932" y="3814997"/>
            <a:ext cx="1777708" cy="679981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Безопасность </a:t>
            </a:r>
            <a:r>
              <a:rPr lang="ru-RU" sz="13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беспроводных подключений во </a:t>
            </a:r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внутренней сети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8650513" y="1686188"/>
            <a:ext cx="2658463" cy="5382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4. Проектирование системы управления, эксплуатации и </a:t>
            </a:r>
            <a:r>
              <a:rPr lang="ru-RU" sz="12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техобслуживания </a:t>
            </a:r>
            <a:r>
              <a:rPr lang="ru-RU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сети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8650513" y="2351028"/>
            <a:ext cx="2095693" cy="1325853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285750" indent="-200025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8809505" y="2553184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Управление базовой сетью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8809505" y="3118020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Интеллектуальные функции O&amp;M</a:t>
            </a:r>
            <a:endParaRPr lang="ru-RU" sz="13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845367" y="1686188"/>
            <a:ext cx="2095693" cy="5382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2. Проектирование сети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3845367" y="2351028"/>
            <a:ext cx="2095693" cy="2530543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285750" indent="-200025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004359" y="2545477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Базовые сервисы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4004359" y="3108368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WLAN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4004359" y="3676881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Предотвращение петель на уровне 2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4004359" y="4230284"/>
            <a:ext cx="1777708" cy="364249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Надежность сети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58" name="五边形 57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61" name="燕尾形 60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62" name="燕尾形 61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63" name="燕尾形 62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2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 bwMode="auto">
          <a:xfrm>
            <a:off x="3745537" y="4281179"/>
            <a:ext cx="1982396" cy="2097386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843202" y="4281179"/>
            <a:ext cx="1982396" cy="2097386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1925968" y="4696191"/>
            <a:ext cx="488172" cy="700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837881" y="1932314"/>
            <a:ext cx="0" cy="162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</a:t>
            </a:r>
            <a:r>
              <a:rPr lang="ru-RU" dirty="0"/>
              <a:t>сетевого решения</a:t>
            </a:r>
          </a:p>
        </p:txBody>
      </p:sp>
      <p:sp>
        <p:nvSpPr>
          <p:cNvPr id="88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626006" y="1363563"/>
            <a:ext cx="4170363" cy="180657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+mj-lt"/>
              </a:rPr>
              <a:t>Физическая топология разработана с учетом бюджета и требований к сервисам. На рисунке представлена </a:t>
            </a:r>
            <a:r>
              <a:rPr lang="ru-RU" sz="1800" dirty="0" smtClean="0">
                <a:latin typeface="+mj-lt"/>
              </a:rPr>
              <a:t>такая топология</a:t>
            </a:r>
            <a:r>
              <a:rPr lang="ru-RU" sz="1800" dirty="0">
                <a:latin typeface="+mj-lt"/>
              </a:rPr>
              <a:t>.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509922" y="3507684"/>
            <a:ext cx="21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881" y="3317459"/>
            <a:ext cx="540000" cy="441818"/>
          </a:xfrm>
          <a:prstGeom prst="rect">
            <a:avLst/>
          </a:prstGeom>
        </p:spPr>
      </p:pic>
      <p:pic>
        <p:nvPicPr>
          <p:cNvPr id="54" name="图片 53" descr="AC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804" y="3286775"/>
            <a:ext cx="540000" cy="441818"/>
          </a:xfrm>
          <a:prstGeom prst="rect">
            <a:avLst/>
          </a:prstGeom>
        </p:spPr>
      </p:pic>
      <p:sp>
        <p:nvSpPr>
          <p:cNvPr id="55" name="TextBox 30"/>
          <p:cNvSpPr txBox="1"/>
          <p:nvPr/>
        </p:nvSpPr>
        <p:spPr>
          <a:xfrm>
            <a:off x="3130702" y="373995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AC1</a:t>
            </a:r>
          </a:p>
        </p:txBody>
      </p:sp>
      <p:pic>
        <p:nvPicPr>
          <p:cNvPr id="7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881" y="2399689"/>
            <a:ext cx="540000" cy="441818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5354499" y="1683058"/>
            <a:ext cx="934636" cy="488562"/>
            <a:chOff x="8133063" y="1699504"/>
            <a:chExt cx="751638" cy="392903"/>
          </a:xfrm>
        </p:grpSpPr>
        <p:sp>
          <p:nvSpPr>
            <p:cNvPr id="9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166555" y="1810198"/>
              <a:ext cx="714443" cy="247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Интернет</a:t>
              </a:r>
            </a:p>
          </p:txBody>
        </p:sp>
      </p:grpSp>
      <p:sp>
        <p:nvSpPr>
          <p:cNvPr id="66" name="TextBox 30"/>
          <p:cNvSpPr txBox="1"/>
          <p:nvPr/>
        </p:nvSpPr>
        <p:spPr>
          <a:xfrm>
            <a:off x="4713995" y="244595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CORE-R1</a:t>
            </a:r>
          </a:p>
        </p:txBody>
      </p:sp>
      <p:sp>
        <p:nvSpPr>
          <p:cNvPr id="68" name="TextBox 30"/>
          <p:cNvSpPr txBox="1"/>
          <p:nvPr/>
        </p:nvSpPr>
        <p:spPr>
          <a:xfrm>
            <a:off x="6027219" y="337776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Agg-S1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1406274" y="4676274"/>
            <a:ext cx="506734" cy="660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5967" y="4423330"/>
            <a:ext cx="540000" cy="44181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1159002" y="5139144"/>
            <a:ext cx="540000" cy="793553"/>
            <a:chOff x="7942013" y="1552575"/>
            <a:chExt cx="540000" cy="793553"/>
          </a:xfrm>
        </p:grpSpPr>
        <p:pic>
          <p:nvPicPr>
            <p:cNvPr id="57" name="图片 56" descr="A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2013" y="1552575"/>
              <a:ext cx="540000" cy="441818"/>
            </a:xfrm>
            <a:prstGeom prst="rect">
              <a:avLst/>
            </a:prstGeom>
          </p:spPr>
        </p:pic>
        <p:sp>
          <p:nvSpPr>
            <p:cNvPr id="58" name="TextBox 33"/>
            <p:cNvSpPr txBox="1"/>
            <p:nvPr/>
          </p:nvSpPr>
          <p:spPr>
            <a:xfrm>
              <a:off x="7949763" y="2038351"/>
              <a:ext cx="524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AP1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152932" y="5131757"/>
            <a:ext cx="540000" cy="793553"/>
            <a:chOff x="7942013" y="1552575"/>
            <a:chExt cx="540000" cy="793553"/>
          </a:xfrm>
        </p:grpSpPr>
        <p:pic>
          <p:nvPicPr>
            <p:cNvPr id="60" name="图片 59" descr="A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2013" y="1552575"/>
              <a:ext cx="540000" cy="441818"/>
            </a:xfrm>
            <a:prstGeom prst="rect">
              <a:avLst/>
            </a:prstGeom>
          </p:spPr>
        </p:pic>
        <p:sp>
          <p:nvSpPr>
            <p:cNvPr id="61" name="TextBox 33"/>
            <p:cNvSpPr txBox="1"/>
            <p:nvPr/>
          </p:nvSpPr>
          <p:spPr>
            <a:xfrm>
              <a:off x="7949763" y="2038351"/>
              <a:ext cx="524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AP2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961997" y="5916900"/>
            <a:ext cx="1885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Центр приема посетителей</a:t>
            </a:r>
          </a:p>
        </p:txBody>
      </p:sp>
      <p:sp>
        <p:nvSpPr>
          <p:cNvPr id="69" name="TextBox 30"/>
          <p:cNvSpPr txBox="1"/>
          <p:nvPr/>
        </p:nvSpPr>
        <p:spPr>
          <a:xfrm>
            <a:off x="2135499" y="450597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Acc-S1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198624" y="4683119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220022" y="4715154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198624" y="4771404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8624" y="4469872"/>
            <a:ext cx="540000" cy="441818"/>
          </a:xfrm>
          <a:prstGeom prst="rect">
            <a:avLst/>
          </a:prstGeom>
        </p:spPr>
      </p:pic>
      <p:pic>
        <p:nvPicPr>
          <p:cNvPr id="48" name="图片 47" descr="研发部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44589" y="5200372"/>
            <a:ext cx="540000" cy="441818"/>
          </a:xfrm>
          <a:prstGeom prst="rect">
            <a:avLst/>
          </a:prstGeom>
        </p:spPr>
      </p:pic>
      <p:sp>
        <p:nvSpPr>
          <p:cNvPr id="49" name="TextBox 25"/>
          <p:cNvSpPr txBox="1"/>
          <p:nvPr/>
        </p:nvSpPr>
        <p:spPr>
          <a:xfrm>
            <a:off x="3777681" y="5916900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Отдел </a:t>
            </a:r>
            <a:r>
              <a:rPr lang="ru-RU" sz="1200" b="1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исследований</a:t>
            </a:r>
          </a:p>
          <a:p>
            <a:pPr algn="ctr"/>
            <a:r>
              <a:rPr lang="ru-RU" sz="1200" b="1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и разработок 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596059" y="5220264"/>
            <a:ext cx="943335" cy="750075"/>
            <a:chOff x="3534748" y="5334762"/>
            <a:chExt cx="943335" cy="750075"/>
          </a:xfrm>
        </p:grpSpPr>
        <p:pic>
          <p:nvPicPr>
            <p:cNvPr id="46" name="图片 45" descr="FTP服务器-蓝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6414" y="5334762"/>
              <a:ext cx="540000" cy="441818"/>
            </a:xfrm>
            <a:prstGeom prst="rect">
              <a:avLst/>
            </a:prstGeom>
          </p:spPr>
        </p:pic>
        <p:sp>
          <p:nvSpPr>
            <p:cNvPr id="47" name="TextBox 124"/>
            <p:cNvSpPr txBox="1"/>
            <p:nvPr/>
          </p:nvSpPr>
          <p:spPr>
            <a:xfrm>
              <a:off x="3534748" y="5807838"/>
              <a:ext cx="943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FTP-сервер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40553" y="4417395"/>
            <a:ext cx="654346" cy="732935"/>
            <a:chOff x="3648623" y="4551785"/>
            <a:chExt cx="654346" cy="732935"/>
          </a:xfrm>
        </p:grpSpPr>
        <p:sp>
          <p:nvSpPr>
            <p:cNvPr id="51" name="TextBox 164"/>
            <p:cNvSpPr txBox="1"/>
            <p:nvPr/>
          </p:nvSpPr>
          <p:spPr>
            <a:xfrm>
              <a:off x="3648623" y="5007721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Принтер</a:t>
              </a:r>
            </a:p>
          </p:txBody>
        </p:sp>
        <p:pic>
          <p:nvPicPr>
            <p:cNvPr id="52" name="图片 51" descr="打印机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4439" y="4551785"/>
              <a:ext cx="538191" cy="428400"/>
            </a:xfrm>
            <a:prstGeom prst="rect">
              <a:avLst/>
            </a:prstGeom>
          </p:spPr>
        </p:pic>
      </p:grpSp>
      <p:sp>
        <p:nvSpPr>
          <p:cNvPr id="70" name="TextBox 30"/>
          <p:cNvSpPr txBox="1"/>
          <p:nvPr/>
        </p:nvSpPr>
        <p:spPr>
          <a:xfrm>
            <a:off x="3260583" y="450597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Acc-S2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6606441" y="4281179"/>
            <a:ext cx="1982396" cy="1929115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449856" y="4667052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49856" y="4755337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4072" y="4459002"/>
            <a:ext cx="540000" cy="441818"/>
          </a:xfrm>
          <a:prstGeom prst="rect">
            <a:avLst/>
          </a:prstGeom>
        </p:spPr>
      </p:pic>
      <p:pic>
        <p:nvPicPr>
          <p:cNvPr id="28" name="图片 27" descr="市场部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4072" y="5164845"/>
            <a:ext cx="540000" cy="441818"/>
          </a:xfrm>
          <a:prstGeom prst="rect">
            <a:avLst/>
          </a:prstGeom>
        </p:spPr>
      </p:pic>
      <p:sp>
        <p:nvSpPr>
          <p:cNvPr id="29" name="TextBox 27"/>
          <p:cNvSpPr txBox="1"/>
          <p:nvPr/>
        </p:nvSpPr>
        <p:spPr>
          <a:xfrm>
            <a:off x="6653314" y="5916900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Отдел маркетинга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863672" y="5140188"/>
            <a:ext cx="654346" cy="744066"/>
            <a:chOff x="3650653" y="4551785"/>
            <a:chExt cx="654346" cy="744066"/>
          </a:xfrm>
        </p:grpSpPr>
        <p:sp>
          <p:nvSpPr>
            <p:cNvPr id="26" name="TextBox 164"/>
            <p:cNvSpPr txBox="1"/>
            <p:nvPr/>
          </p:nvSpPr>
          <p:spPr>
            <a:xfrm>
              <a:off x="3650653" y="5018852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Принтер</a:t>
              </a:r>
            </a:p>
          </p:txBody>
        </p:sp>
        <p:pic>
          <p:nvPicPr>
            <p:cNvPr id="27" name="图片 26" descr="打印机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4439" y="4551785"/>
              <a:ext cx="538191" cy="428400"/>
            </a:xfrm>
            <a:prstGeom prst="rect">
              <a:avLst/>
            </a:prstGeom>
          </p:spPr>
        </p:pic>
      </p:grpSp>
      <p:sp>
        <p:nvSpPr>
          <p:cNvPr id="71" name="TextBox 30"/>
          <p:cNvSpPr txBox="1"/>
          <p:nvPr/>
        </p:nvSpPr>
        <p:spPr>
          <a:xfrm>
            <a:off x="6528810" y="450940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Acc-S3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9482456" y="4281179"/>
            <a:ext cx="2105753" cy="1929115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867453" y="4607906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867453" y="4696191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行政部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97453" y="5153830"/>
            <a:ext cx="540000" cy="441818"/>
          </a:xfrm>
          <a:prstGeom prst="rect">
            <a:avLst/>
          </a:prstGeom>
        </p:spPr>
      </p:pic>
      <p:sp>
        <p:nvSpPr>
          <p:cNvPr id="22" name="TextBox 29"/>
          <p:cNvSpPr txBox="1"/>
          <p:nvPr/>
        </p:nvSpPr>
        <p:spPr>
          <a:xfrm>
            <a:off x="9454965" y="5884032"/>
            <a:ext cx="220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Административный отдел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0180451" y="5165437"/>
            <a:ext cx="1146469" cy="747154"/>
            <a:chOff x="7618538" y="1475395"/>
            <a:chExt cx="1146469" cy="747154"/>
          </a:xfrm>
        </p:grpSpPr>
        <p:pic>
          <p:nvPicPr>
            <p:cNvPr id="64" name="图片 63" descr="管理员-蓝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3717" y="1475395"/>
              <a:ext cx="540000" cy="441818"/>
            </a:xfrm>
            <a:prstGeom prst="rect">
              <a:avLst/>
            </a:prstGeom>
          </p:spPr>
        </p:pic>
        <p:sp>
          <p:nvSpPr>
            <p:cNvPr id="65" name="TextBox 37"/>
            <p:cNvSpPr txBox="1"/>
            <p:nvPr/>
          </p:nvSpPr>
          <p:spPr>
            <a:xfrm>
              <a:off x="7618538" y="1945550"/>
              <a:ext cx="11464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细黑简体" panose="02000000000000000000" pitchFamily="2" charset="-122"/>
                  <a:cs typeface="Arial" panose="020B0604020202020204" pitchFamily="34" charset="0"/>
                </a:rPr>
                <a:t>Администратор</a:t>
              </a:r>
            </a:p>
          </p:txBody>
        </p:sp>
      </p:grpSp>
      <p:sp>
        <p:nvSpPr>
          <p:cNvPr id="72" name="TextBox 30"/>
          <p:cNvSpPr txBox="1"/>
          <p:nvPr/>
        </p:nvSpPr>
        <p:spPr>
          <a:xfrm>
            <a:off x="8902656" y="450226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Acc-S4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10044324" y="4663450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97453" y="4423330"/>
            <a:ext cx="540000" cy="441818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10468458" y="4378218"/>
            <a:ext cx="654346" cy="703212"/>
            <a:chOff x="7552270" y="5205865"/>
            <a:chExt cx="654346" cy="703212"/>
          </a:xfrm>
        </p:grpSpPr>
        <p:sp>
          <p:nvSpPr>
            <p:cNvPr id="76" name="TextBox 164"/>
            <p:cNvSpPr txBox="1"/>
            <p:nvPr/>
          </p:nvSpPr>
          <p:spPr>
            <a:xfrm>
              <a:off x="7552270" y="5632078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Принтер</a:t>
              </a:r>
            </a:p>
          </p:txBody>
        </p:sp>
        <p:pic>
          <p:nvPicPr>
            <p:cNvPr id="77" name="图片 76" descr="打印机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2600" y="5205865"/>
              <a:ext cx="538191" cy="428400"/>
            </a:xfrm>
            <a:prstGeom prst="rect">
              <a:avLst/>
            </a:prstGeom>
          </p:spPr>
        </p:pic>
      </p:grpSp>
      <p:cxnSp>
        <p:nvCxnSpPr>
          <p:cNvPr id="19" name="直接连接符 18"/>
          <p:cNvCxnSpPr>
            <a:stCxn id="40" idx="2"/>
            <a:endCxn id="17" idx="0"/>
          </p:cNvCxnSpPr>
          <p:nvPr/>
        </p:nvCxnSpPr>
        <p:spPr>
          <a:xfrm>
            <a:off x="5837881" y="3759277"/>
            <a:ext cx="1616191" cy="699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40" idx="2"/>
            <a:endCxn id="38" idx="0"/>
          </p:cNvCxnSpPr>
          <p:nvPr/>
        </p:nvCxnSpPr>
        <p:spPr>
          <a:xfrm flipH="1">
            <a:off x="1925967" y="3759277"/>
            <a:ext cx="3911914" cy="664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40" idx="2"/>
            <a:endCxn id="74" idx="0"/>
          </p:cNvCxnSpPr>
          <p:nvPr/>
        </p:nvCxnSpPr>
        <p:spPr>
          <a:xfrm>
            <a:off x="5837881" y="3759277"/>
            <a:ext cx="4029572" cy="664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40" idx="2"/>
            <a:endCxn id="39" idx="0"/>
          </p:cNvCxnSpPr>
          <p:nvPr/>
        </p:nvCxnSpPr>
        <p:spPr>
          <a:xfrm flipH="1">
            <a:off x="4198624" y="3759277"/>
            <a:ext cx="1639257" cy="7105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5811862" y="309971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GE0/0/1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4902750" y="3260591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GE0/0/2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625281" y="349917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GE0/0/1</a:t>
            </a:r>
          </a:p>
        </p:txBody>
      </p:sp>
      <p:sp>
        <p:nvSpPr>
          <p:cNvPr id="104" name="文本框 103"/>
          <p:cNvSpPr txBox="1"/>
          <p:nvPr/>
        </p:nvSpPr>
        <p:spPr>
          <a:xfrm rot="21168205">
            <a:off x="4894853" y="3625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GE0/0/3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597678" y="405313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E0/0/1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3785653" y="4188074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E0/0/1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7096224" y="405313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E0/0/1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9251176" y="4049575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E0/0/1</a:t>
            </a:r>
          </a:p>
        </p:txBody>
      </p:sp>
      <p:sp>
        <p:nvSpPr>
          <p:cNvPr id="113" name="圆角矩形 112"/>
          <p:cNvSpPr/>
          <p:nvPr/>
        </p:nvSpPr>
        <p:spPr>
          <a:xfrm>
            <a:off x="7454072" y="1340903"/>
            <a:ext cx="3904809" cy="477401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Правила именования и выбора интерфейса</a:t>
            </a:r>
          </a:p>
        </p:txBody>
      </p:sp>
      <p:sp>
        <p:nvSpPr>
          <p:cNvPr id="114" name="圆角矩形 113"/>
          <p:cNvSpPr/>
          <p:nvPr/>
        </p:nvSpPr>
        <p:spPr>
          <a:xfrm>
            <a:off x="7454072" y="1862853"/>
            <a:ext cx="3904810" cy="1632399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Имена должны легко запоминаться и расширяться при необходимости.</a:t>
            </a:r>
          </a:p>
          <a:p>
            <a:pPr marL="3714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Интерфейсы должны соответствовать требованиям услуг к полосе пропускания.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5123067" y="2816659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GE0/0/1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5811861" y="2166817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GE0/0/0</a:t>
            </a:r>
          </a:p>
        </p:txBody>
      </p:sp>
      <p:sp>
        <p:nvSpPr>
          <p:cNvPr id="117" name="文本框 116"/>
          <p:cNvSpPr txBox="1"/>
          <p:nvPr/>
        </p:nvSpPr>
        <p:spPr>
          <a:xfrm rot="19556504">
            <a:off x="5169909" y="3892776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GE0/0/4</a:t>
            </a:r>
          </a:p>
        </p:txBody>
      </p:sp>
      <p:sp>
        <p:nvSpPr>
          <p:cNvPr id="118" name="文本框 117"/>
          <p:cNvSpPr txBox="1"/>
          <p:nvPr/>
        </p:nvSpPr>
        <p:spPr>
          <a:xfrm rot="1356178">
            <a:off x="5821324" y="3920141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GE0/0/5</a:t>
            </a:r>
          </a:p>
        </p:txBody>
      </p:sp>
      <p:sp>
        <p:nvSpPr>
          <p:cNvPr id="119" name="文本框 118"/>
          <p:cNvSpPr txBox="1"/>
          <p:nvPr/>
        </p:nvSpPr>
        <p:spPr>
          <a:xfrm rot="767207">
            <a:off x="6062700" y="3620777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GE0/0/6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1003319" y="4709934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E0/0/10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091102" y="4718327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E0/0/11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851390" y="492277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GE0/0/0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148943" y="4901046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GE0/0/0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95" name="五边形 9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96" name="燕尾形 9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97" name="燕尾形 9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99" name="燕尾形 98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5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7606572" y="3404261"/>
            <a:ext cx="2504806" cy="1566885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84125" y="3628256"/>
            <a:ext cx="2149700" cy="917104"/>
            <a:chOff x="6600056" y="4353447"/>
            <a:chExt cx="1296144" cy="833967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6600056" y="4353447"/>
              <a:ext cx="648072" cy="833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248128" y="4353447"/>
              <a:ext cx="648072" cy="833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573350"/>
            <a:ext cx="10163252" cy="640800"/>
          </a:xfrm>
        </p:spPr>
        <p:txBody>
          <a:bodyPr/>
          <a:lstStyle/>
          <a:p>
            <a:r>
              <a:rPr lang="ru-RU" sz="3200" dirty="0"/>
              <a:t>Проектирование базовых услуг: </a:t>
            </a:r>
            <a:r>
              <a:rPr lang="ru-RU" sz="3200" dirty="0" smtClean="0"/>
              <a:t>проект </a:t>
            </a:r>
            <a:r>
              <a:rPr lang="ru-RU" sz="3200" dirty="0"/>
              <a:t>VLAN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Рекомендуется назначать последовательные идентификаторы VLAN, чтобы обеспечить правильное использование ресурсов VLAN.</a:t>
            </a:r>
          </a:p>
          <a:p>
            <a:r>
              <a:rPr lang="ru-RU" sz="1400" dirty="0"/>
              <a:t>Виртуальные локальные сети можно разделить на сервисные VLAN, управляющие VLAN и взаимосвязанные VLAN.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ак </a:t>
            </a:r>
            <a:r>
              <a:rPr lang="ru-RU" sz="1400" dirty="0"/>
              <a:t>правило, VLAN назначаются на основе интерфейсов.</a:t>
            </a:r>
          </a:p>
          <a:p>
            <a:endParaRPr lang="zh-CN" altLang="en-US" sz="1400" dirty="0"/>
          </a:p>
        </p:txBody>
      </p:sp>
      <p:sp>
        <p:nvSpPr>
          <p:cNvPr id="3" name="圆角矩形 2"/>
          <p:cNvSpPr/>
          <p:nvPr/>
        </p:nvSpPr>
        <p:spPr>
          <a:xfrm>
            <a:off x="811878" y="2778176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Проект сервисной VLAN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11877" y="3214141"/>
            <a:ext cx="5163736" cy="3213552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37154" y="2778176"/>
            <a:ext cx="5242970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Проект управляющей VLAN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37153" y="3214140"/>
            <a:ext cx="5242972" cy="3213553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019300" y="3304406"/>
            <a:ext cx="2491476" cy="658505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Назначение VLAN по географическому местоположению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005345" y="4121089"/>
            <a:ext cx="2178568" cy="550661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Назначение VLAN по логической области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452053" y="4010903"/>
            <a:ext cx="2178568" cy="660847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Назначение VLAN в зависимости от структуры персонала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32208" y="5055037"/>
            <a:ext cx="2178568" cy="478614"/>
          </a:xfrm>
          <a:prstGeom prst="round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Назначение VLAN по типу услуги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618388" y="3520014"/>
            <a:ext cx="2457480" cy="1212360"/>
            <a:chOff x="7320136" y="3890337"/>
            <a:chExt cx="2844256" cy="1403169"/>
          </a:xfrm>
        </p:grpSpPr>
        <p:pic>
          <p:nvPicPr>
            <p:cNvPr id="19" name="图片 18" descr="接入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2264" y="3890337"/>
              <a:ext cx="540000" cy="441818"/>
            </a:xfrm>
            <a:prstGeom prst="rect">
              <a:avLst/>
            </a:prstGeom>
          </p:spPr>
        </p:pic>
        <p:pic>
          <p:nvPicPr>
            <p:cNvPr id="20" name="图片 19" descr="接入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0136" y="4851688"/>
              <a:ext cx="540000" cy="441818"/>
            </a:xfrm>
            <a:prstGeom prst="rect">
              <a:avLst/>
            </a:prstGeom>
          </p:spPr>
        </p:pic>
        <p:pic>
          <p:nvPicPr>
            <p:cNvPr id="21" name="图片 20" descr="接入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4392" y="4851688"/>
              <a:ext cx="540000" cy="441818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8044202" y="4347290"/>
            <a:ext cx="16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Управляющая VLAN 100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92269" y="4242186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VLANIF 100</a:t>
            </a:r>
          </a:p>
          <a:p>
            <a:pPr algn="r"/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036742" y="4242186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VLANIF 100</a:t>
            </a:r>
          </a:p>
          <a:p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082123" y="3317107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VLANIF 100</a:t>
            </a:r>
          </a:p>
          <a:p>
            <a:r>
              <a:rPr lang="ru-RU" sz="14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192.168.100.254</a:t>
            </a:r>
          </a:p>
        </p:txBody>
      </p:sp>
      <p:sp>
        <p:nvSpPr>
          <p:cNvPr id="34" name="矩形 33"/>
          <p:cNvSpPr/>
          <p:nvPr/>
        </p:nvSpPr>
        <p:spPr>
          <a:xfrm>
            <a:off x="6175208" y="4993256"/>
            <a:ext cx="516686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В большинстве случаев коммутаторы уровня 2 используют адреса интерфейса VLANIF в качестве адресов управления. Рекомендуется, чтобы все коммутаторы в одной сети уровня 2 использовали одну и ту же управляющую VLAN, а их IP-адреса управления находились в одном сегменте сети.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39" name="五边形 38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40" name="燕尾形 39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41" name="燕尾形 40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42" name="燕尾形 41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0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Планирование VLAN</a:t>
            </a:r>
          </a:p>
        </p:txBody>
      </p:sp>
      <p:sp>
        <p:nvSpPr>
          <p:cNvPr id="204" name="文本占位符 20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/>
              <a:t>Управляющая VLAN зарезервирована для устройств уровня 2.</a:t>
            </a:r>
          </a:p>
          <a:p>
            <a:r>
              <a:rPr lang="ru-RU" sz="1600"/>
              <a:t>Сети VLAN подразделяются на гостевую VLAN, VLAN отдела исследований и разработок, VLAN отдела маркетинга и VLAN административного отдела.</a:t>
            </a:r>
          </a:p>
          <a:p>
            <a:r>
              <a:rPr lang="ru-RU" sz="1600"/>
              <a:t>Коммутаторы уровня 3 необходимо подключать к маршрутизаторам через интерфейсы VLANIF. Следовательно, необходимо зарезервировать взаимосвязанную VLAN.</a:t>
            </a:r>
          </a:p>
          <a:p>
            <a:r>
              <a:rPr lang="ru-RU" sz="1600"/>
              <a:t>VLAN устанавливается для туннелей CAPWAP между точками доступа (AP) и контроллером доступа (AC).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06284"/>
              </p:ext>
            </p:extLst>
          </p:nvPr>
        </p:nvGraphicFramePr>
        <p:xfrm>
          <a:off x="2621257" y="3717362"/>
          <a:ext cx="6949486" cy="2515806"/>
        </p:xfrm>
        <a:graphic>
          <a:graphicData uri="http://schemas.openxmlformats.org/drawingml/2006/table">
            <a:tbl>
              <a:tblPr/>
              <a:tblGrid>
                <a:gridCol w="2371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7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9551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VLAN ID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Описание VLA</a:t>
                      </a:r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55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Гостевая VLAN или сервисная VLAN WLAN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VLAN отдела исследований и разработок (R&amp;D)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VLAN отдела маркетинга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VLAN административного отдела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Управляющая VLAN</a:t>
                      </a:r>
                      <a:r>
                        <a:rPr lang="ru-RU" sz="1400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устройств уровня </a:t>
                      </a: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Управляющая VLAN услуг WLAN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102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Взаимосвязанная </a:t>
                      </a:r>
                      <a:r>
                        <a:rPr lang="ru-RU" sz="1400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VLAN между </a:t>
                      </a: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Agg-S1 и CORE-R1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2" name="五边形 11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3" name="燕尾形 12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2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базовых услуг: </a:t>
            </a:r>
            <a:r>
              <a:rPr lang="ru-RU" dirty="0" smtClean="0"/>
              <a:t>проектирование </a:t>
            </a:r>
            <a:r>
              <a:rPr lang="ru-RU" dirty="0"/>
              <a:t>IP-адресов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204353" y="1292505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Управляющий IP-адрес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204352" y="1728470"/>
            <a:ext cx="5163736" cy="3083073"/>
          </a:xfrm>
          <a:prstGeom prst="roundRect">
            <a:avLst>
              <a:gd name="adj" fmla="val 1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1193" y="4018194"/>
            <a:ext cx="516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Устройства уровня 2 используют IP-адреса интерфейса VLANIF в качестве IP-адресов управления. Рекомендуется, чтобы все коммутаторы уровня 2, подключенные к шлюзу, использовали один и тот же сегмент сети.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204353" y="4877537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IP-адрес для подключения сетевых устройств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204351" y="5360690"/>
            <a:ext cx="5163736" cy="953375"/>
          </a:xfrm>
          <a:prstGeom prst="roundRect">
            <a:avLst>
              <a:gd name="adj" fmla="val 1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2485" y="5434752"/>
            <a:ext cx="516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Для взаимосвязанных IP-адресов рекомендуется использовать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+mj-lt"/>
                <a:cs typeface="Arial" panose="020B0604020202020204" pitchFamily="34" charset="0"/>
              </a:rPr>
            </a:br>
            <a:r>
              <a:rPr lang="ru-RU" sz="1200" dirty="0" smtClean="0">
                <a:latin typeface="+mj-lt"/>
                <a:cs typeface="Arial" panose="020B0604020202020204" pitchFamily="34" charset="0"/>
              </a:rPr>
              <a:t>30-битную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маску, а для базовых устройств использовать — IP-адреса хостов уменьшенной длины. </a:t>
            </a:r>
          </a:p>
        </p:txBody>
      </p:sp>
      <p:sp>
        <p:nvSpPr>
          <p:cNvPr id="9" name="椭圆 8"/>
          <p:cNvSpPr/>
          <p:nvPr/>
        </p:nvSpPr>
        <p:spPr>
          <a:xfrm>
            <a:off x="7572505" y="2238243"/>
            <a:ext cx="2504806" cy="1566885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750058" y="2462238"/>
            <a:ext cx="2149700" cy="917104"/>
            <a:chOff x="6600056" y="4353447"/>
            <a:chExt cx="1296144" cy="833967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6600056" y="4353447"/>
              <a:ext cx="648072" cy="833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248128" y="4353447"/>
              <a:ext cx="648072" cy="833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584321" y="2353996"/>
            <a:ext cx="2457480" cy="1212360"/>
            <a:chOff x="7320136" y="3890337"/>
            <a:chExt cx="2844256" cy="1403169"/>
          </a:xfrm>
        </p:grpSpPr>
        <p:pic>
          <p:nvPicPr>
            <p:cNvPr id="14" name="图片 13" descr="接入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2264" y="3890337"/>
              <a:ext cx="540000" cy="441818"/>
            </a:xfrm>
            <a:prstGeom prst="rect">
              <a:avLst/>
            </a:prstGeom>
          </p:spPr>
        </p:pic>
        <p:pic>
          <p:nvPicPr>
            <p:cNvPr id="15" name="图片 14" descr="接入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0136" y="4851688"/>
              <a:ext cx="540000" cy="441818"/>
            </a:xfrm>
            <a:prstGeom prst="rect">
              <a:avLst/>
            </a:prstGeom>
          </p:spPr>
        </p:pic>
        <p:pic>
          <p:nvPicPr>
            <p:cNvPr id="16" name="图片 15" descr="接入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4392" y="4851688"/>
              <a:ext cx="540000" cy="44181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8010324" y="3219688"/>
            <a:ext cx="1527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Управляющая VLAN 100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31941" y="3076168"/>
            <a:ext cx="12538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VLANIF 100</a:t>
            </a:r>
          </a:p>
          <a:p>
            <a:pPr algn="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002675" y="3076168"/>
            <a:ext cx="12538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VLANIF 100</a:t>
            </a:r>
          </a:p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48056" y="2151089"/>
            <a:ext cx="1439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VLANIF 100</a:t>
            </a:r>
          </a:p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192.168.100.254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782558" y="1251675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Сервисный IP-адрес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782557" y="1687642"/>
            <a:ext cx="5163736" cy="4633230"/>
          </a:xfrm>
          <a:prstGeom prst="roundRect">
            <a:avLst>
              <a:gd name="adj" fmla="val 1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3417" y="4595240"/>
            <a:ext cx="49803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  <a:cs typeface="Arial" panose="020B0604020202020204" pitchFamily="34" charset="0"/>
              </a:rPr>
              <a:t>Сервисные IP-адреса — IP-адреса серверов, хостов или шлюзов.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+mj-lt"/>
                <a:cs typeface="Arial" panose="020B0604020202020204" pitchFamily="34" charset="0"/>
              </a:rPr>
              <a:t>Для IP-адресов шлюзов рекомендуется использовать одни и те же самые правые значащие цифры, например .254.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+mj-lt"/>
                <a:cs typeface="Arial" panose="020B0604020202020204" pitchFamily="34" charset="0"/>
              </a:rPr>
              <a:t>Необходимо четко различать диапазоны IP-адресов различных услуг. IP-адреса каждого типа служебных терминалов должны быть непрерывными. Необходимо, чтобы их можно было объединять.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+mj-lt"/>
                <a:cs typeface="Arial" panose="020B0604020202020204" pitchFamily="34" charset="0"/>
              </a:rPr>
              <a:t>Рекомендуется использовать сегмент IP-адреса с 24-битной маской.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31213" y="2930477"/>
            <a:ext cx="1657166" cy="708608"/>
            <a:chOff x="6600056" y="4353447"/>
            <a:chExt cx="1296144" cy="833967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6600056" y="4353447"/>
              <a:ext cx="648072" cy="833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248128" y="4353447"/>
              <a:ext cx="648072" cy="8339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接连接符 33"/>
          <p:cNvCxnSpPr/>
          <p:nvPr/>
        </p:nvCxnSpPr>
        <p:spPr>
          <a:xfrm flipV="1">
            <a:off x="3359796" y="2923118"/>
            <a:ext cx="0" cy="38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56" y="1945690"/>
            <a:ext cx="446281" cy="365950"/>
          </a:xfrm>
          <a:prstGeom prst="rect">
            <a:avLst/>
          </a:prstGeom>
        </p:spPr>
      </p:pic>
      <p:pic>
        <p:nvPicPr>
          <p:cNvPr id="36" name="图片 35" descr="接入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656" y="2740549"/>
            <a:ext cx="446281" cy="36513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233974" y="3616257"/>
            <a:ext cx="276904" cy="75240"/>
            <a:chOff x="3074810" y="3664575"/>
            <a:chExt cx="276904" cy="75240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3074810" y="3664575"/>
              <a:ext cx="75240" cy="752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75642" y="3664575"/>
              <a:ext cx="75240" cy="752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276474" y="3664575"/>
              <a:ext cx="75240" cy="752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42" name="图片 41" descr="云AP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6023" y="3481298"/>
            <a:ext cx="421859" cy="345157"/>
          </a:xfrm>
          <a:prstGeom prst="rect">
            <a:avLst/>
          </a:prstGeom>
        </p:spPr>
      </p:pic>
      <p:pic>
        <p:nvPicPr>
          <p:cNvPr id="43" name="图片 42" descr="云AP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5861" y="3481298"/>
            <a:ext cx="421859" cy="345157"/>
          </a:xfrm>
          <a:prstGeom prst="rect">
            <a:avLst/>
          </a:prstGeom>
        </p:spPr>
      </p:pic>
      <p:cxnSp>
        <p:nvCxnSpPr>
          <p:cNvPr id="45" name="直接连接符 44"/>
          <p:cNvCxnSpPr>
            <a:stCxn id="35" idx="2"/>
            <a:endCxn id="36" idx="0"/>
          </p:cNvCxnSpPr>
          <p:nvPr/>
        </p:nvCxnSpPr>
        <p:spPr>
          <a:xfrm>
            <a:off x="3359797" y="2311640"/>
            <a:ext cx="0" cy="4289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263862" y="3865278"/>
            <a:ext cx="13003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Сотрудник</a:t>
            </a:r>
          </a:p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192.168.1.0/24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732852" y="3865278"/>
            <a:ext cx="13003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Партнер</a:t>
            </a:r>
          </a:p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192.168.5.0/24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283643" y="3865278"/>
            <a:ext cx="1486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Гость</a:t>
            </a:r>
          </a:p>
          <a:p>
            <a:pPr algn="ctr"/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192.168.100.0/24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595698" y="1826183"/>
            <a:ext cx="14398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192.168.1.254</a:t>
            </a:r>
          </a:p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192.168.5.254</a:t>
            </a:r>
          </a:p>
          <a:p>
            <a:r>
              <a:rPr lang="ru-RU" sz="13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192.168.100.254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55" name="五边形 5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56" name="燕尾形 5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57" name="燕尾形 5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58" name="燕尾形 5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4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ctrTitle" sz="quarter"/>
          </p:nvPr>
        </p:nvSpPr>
        <p:spPr>
          <a:xfrm>
            <a:off x="1030893" y="5107627"/>
            <a:ext cx="10437489" cy="831600"/>
          </a:xfrm>
        </p:spPr>
        <p:txBody>
          <a:bodyPr/>
          <a:lstStyle/>
          <a:p>
            <a:r>
              <a:rPr lang="ru-RU" dirty="0" smtClean="0"/>
              <a:t>Типовая архитектура и практика реализации </a:t>
            </a:r>
            <a:r>
              <a:rPr lang="ru-RU" dirty="0" err="1" smtClean="0"/>
              <a:t>кампусной</a:t>
            </a:r>
            <a:r>
              <a:rPr lang="ru-RU" dirty="0" smtClean="0"/>
              <a:t> 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Планирование IP-адресов</a:t>
            </a:r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/>
              <a:t>Зарезервировать достаточное количество IP-адресов в зависимости от количества клиентов, к которым будет осуществляться доступ, и спланировать сегменты сети и адреса шлюзов для каждого типа услуг.</a:t>
            </a:r>
          </a:p>
          <a:p>
            <a:r>
              <a:rPr lang="ru-RU" sz="1400"/>
              <a:t>Спланировать сегменты для управляющих IP-адресов.</a:t>
            </a:r>
          </a:p>
          <a:p>
            <a:r>
              <a:rPr lang="ru-RU" sz="1400"/>
              <a:t>Разделить сегменты сети для взаимосвязанных IP-адресов.</a:t>
            </a:r>
          </a:p>
        </p:txBody>
      </p:sp>
      <p:graphicFrame>
        <p:nvGraphicFramePr>
          <p:cNvPr id="77" name="表格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13311"/>
              </p:ext>
            </p:extLst>
          </p:nvPr>
        </p:nvGraphicFramePr>
        <p:xfrm>
          <a:off x="1594800" y="2737520"/>
          <a:ext cx="9552812" cy="3537462"/>
        </p:xfrm>
        <a:graphic>
          <a:graphicData uri="http://schemas.openxmlformats.org/drawingml/2006/table">
            <a:tbl>
              <a:tblPr/>
              <a:tblGrid>
                <a:gridCol w="2430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7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5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1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Сегмент/маска IP-сети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Адрес шлюза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Описание сегмента сети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192.168.1.254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сети, к которому относятся гости с беспроводным доступом, со шлюзом, расположенным на Agg-S1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192.168.2.0/24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192.168.2.254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сети, к которому </a:t>
                      </a:r>
                      <a:r>
                        <a:rPr lang="ru-RU" sz="120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относится отдел исследований и разработок, </a:t>
                      </a:r>
                      <a:r>
                        <a:rPr lang="ru-RU" sz="12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со шлюзом, расположенным на Agg-S1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192.168.3.0/24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192.168.3.254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сети, к которому относится отдел маркетинга, со шлюзом, расположенным на Agg-S1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192.168.4.0/24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192.168.4.254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сети, к которому относится административный отдел, со шлюзом, расположенным на Agg-S1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192.168.100.0/24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192.168.100.254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управляющей сети для устройств уровня 2 со шлюзом, расположенным на Agg-S1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192.168.101.0/24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—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управляющей сети услуг WLAN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192.168.102.0/30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—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сети между Agg-S1 и CORE-R1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1.1.1.1/32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—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Loopback-интерфейс на CORE-R1,</a:t>
                      </a:r>
                      <a:r>
                        <a:rPr lang="ru-RU" sz="1200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который используется в качестве управляющего IP-адреса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1" name="五边形 10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2" name="燕尾形 11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3" name="燕尾形 12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2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圆角矩形 77"/>
          <p:cNvSpPr/>
          <p:nvPr/>
        </p:nvSpPr>
        <p:spPr>
          <a:xfrm>
            <a:off x="6501592" y="4044280"/>
            <a:ext cx="2349446" cy="1889796"/>
          </a:xfrm>
          <a:prstGeom prst="roundRect">
            <a:avLst>
              <a:gd name="adj" fmla="val 2222"/>
            </a:avLst>
          </a:prstGeom>
          <a:solidFill>
            <a:schemeClr val="tx2"/>
          </a:solidFill>
          <a:ln w="1270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44000" tIns="36000" rIns="36000" bIns="36000" rtlCol="0" anchor="b" anchorCtr="1"/>
          <a:lstStyle/>
          <a:p>
            <a:pPr marL="85725">
              <a:lnSpc>
                <a:spcPts val="3000"/>
              </a:lnSpc>
              <a:spcAft>
                <a:spcPts val="600"/>
              </a:spcAft>
            </a:pPr>
            <a:endParaRPr lang="zh-CN" altLang="en-US" b="1" spc="50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Проектирование базовых услуг: </a:t>
            </a:r>
            <a:r>
              <a:rPr lang="ru-RU" sz="2800" dirty="0" smtClean="0"/>
              <a:t>проектирование </a:t>
            </a:r>
            <a:r>
              <a:rPr lang="ru-RU" sz="2800" dirty="0"/>
              <a:t>режима распределения IP-адресов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722735" y="3585152"/>
            <a:ext cx="1964568" cy="1118962"/>
          </a:xfrm>
          <a:prstGeom prst="roundRect">
            <a:avLst>
              <a:gd name="adj" fmla="val 2222"/>
            </a:avLst>
          </a:prstGeom>
          <a:solidFill>
            <a:schemeClr val="tx2"/>
          </a:solidFill>
          <a:ln w="1270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44000" tIns="36000" rIns="36000" bIns="36000" rtlCol="0" anchor="b" anchorCtr="1"/>
          <a:lstStyle/>
          <a:p>
            <a:pPr marL="85725">
              <a:lnSpc>
                <a:spcPts val="3000"/>
              </a:lnSpc>
              <a:spcAft>
                <a:spcPts val="600"/>
              </a:spcAft>
            </a:pPr>
            <a:endParaRPr lang="zh-CN" altLang="en-US" b="1" spc="50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82962" y="1277312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Выходной шлюз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782961" y="1713278"/>
            <a:ext cx="5163736" cy="4417945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846760" y="1978030"/>
            <a:ext cx="1716518" cy="727028"/>
          </a:xfrm>
          <a:custGeom>
            <a:avLst/>
            <a:gdLst>
              <a:gd name="connsiteX0" fmla="*/ 556667 w 1304010"/>
              <a:gd name="connsiteY0" fmla="*/ 0 h 871899"/>
              <a:gd name="connsiteX1" fmla="*/ 725733 w 1304010"/>
              <a:gd name="connsiteY1" fmla="*/ 51642 h 871899"/>
              <a:gd name="connsiteX2" fmla="*/ 766358 w 1304010"/>
              <a:gd name="connsiteY2" fmla="*/ 85161 h 871899"/>
              <a:gd name="connsiteX3" fmla="*/ 782904 w 1304010"/>
              <a:gd name="connsiteY3" fmla="*/ 80025 h 871899"/>
              <a:gd name="connsiteX4" fmla="*/ 829585 w 1304010"/>
              <a:gd name="connsiteY4" fmla="*/ 75319 h 871899"/>
              <a:gd name="connsiteX5" fmla="*/ 1043011 w 1304010"/>
              <a:gd name="connsiteY5" fmla="*/ 216788 h 871899"/>
              <a:gd name="connsiteX6" fmla="*/ 1048069 w 1304010"/>
              <a:gd name="connsiteY6" fmla="*/ 241838 h 871899"/>
              <a:gd name="connsiteX7" fmla="*/ 1049965 w 1304010"/>
              <a:gd name="connsiteY7" fmla="*/ 242029 h 871899"/>
              <a:gd name="connsiteX8" fmla="*/ 1304010 w 1304010"/>
              <a:gd name="connsiteY8" fmla="*/ 553732 h 871899"/>
              <a:gd name="connsiteX9" fmla="*/ 1049965 w 1304010"/>
              <a:gd name="connsiteY9" fmla="*/ 865435 h 871899"/>
              <a:gd name="connsiteX10" fmla="*/ 994859 w 1304010"/>
              <a:gd name="connsiteY10" fmla="*/ 870990 h 871899"/>
              <a:gd name="connsiteX11" fmla="*/ 994859 w 1304010"/>
              <a:gd name="connsiteY11" fmla="*/ 871898 h 871899"/>
              <a:gd name="connsiteX12" fmla="*/ 985853 w 1304010"/>
              <a:gd name="connsiteY12" fmla="*/ 871898 h 871899"/>
              <a:gd name="connsiteX13" fmla="*/ 985843 w 1304010"/>
              <a:gd name="connsiteY13" fmla="*/ 871899 h 871899"/>
              <a:gd name="connsiteX14" fmla="*/ 985833 w 1304010"/>
              <a:gd name="connsiteY14" fmla="*/ 871898 h 871899"/>
              <a:gd name="connsiteX15" fmla="*/ 351518 w 1304010"/>
              <a:gd name="connsiteY15" fmla="*/ 871898 h 871899"/>
              <a:gd name="connsiteX16" fmla="*/ 347099 w 1304010"/>
              <a:gd name="connsiteY16" fmla="*/ 871898 h 871899"/>
              <a:gd name="connsiteX17" fmla="*/ 347099 w 1304010"/>
              <a:gd name="connsiteY17" fmla="*/ 871463 h 871899"/>
              <a:gd name="connsiteX18" fmla="*/ 280675 w 1304010"/>
              <a:gd name="connsiteY18" fmla="*/ 864925 h 871899"/>
              <a:gd name="connsiteX19" fmla="*/ 0 w 1304010"/>
              <a:gd name="connsiteY19" fmla="*/ 528693 h 871899"/>
              <a:gd name="connsiteX20" fmla="*/ 214691 w 1304010"/>
              <a:gd name="connsiteY20" fmla="*/ 212459 h 871899"/>
              <a:gd name="connsiteX21" fmla="*/ 275108 w 1304010"/>
              <a:gd name="connsiteY21" fmla="*/ 194148 h 871899"/>
              <a:gd name="connsiteX22" fmla="*/ 278046 w 1304010"/>
              <a:gd name="connsiteY22" fmla="*/ 184683 h 871899"/>
              <a:gd name="connsiteX23" fmla="*/ 556667 w 1304010"/>
              <a:gd name="connsiteY23" fmla="*/ 0 h 8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04010" h="871899">
                <a:moveTo>
                  <a:pt x="556667" y="0"/>
                </a:moveTo>
                <a:cubicBezTo>
                  <a:pt x="619293" y="0"/>
                  <a:pt x="677472" y="19038"/>
                  <a:pt x="725733" y="51642"/>
                </a:cubicBezTo>
                <a:lnTo>
                  <a:pt x="766358" y="85161"/>
                </a:lnTo>
                <a:lnTo>
                  <a:pt x="782904" y="80025"/>
                </a:lnTo>
                <a:cubicBezTo>
                  <a:pt x="797982" y="76940"/>
                  <a:pt x="813594" y="75319"/>
                  <a:pt x="829585" y="75319"/>
                </a:cubicBezTo>
                <a:cubicBezTo>
                  <a:pt x="925529" y="75319"/>
                  <a:pt x="1007848" y="133653"/>
                  <a:pt x="1043011" y="216788"/>
                </a:cubicBezTo>
                <a:lnTo>
                  <a:pt x="1048069" y="241838"/>
                </a:lnTo>
                <a:lnTo>
                  <a:pt x="1049965" y="242029"/>
                </a:lnTo>
                <a:cubicBezTo>
                  <a:pt x="1194948" y="271697"/>
                  <a:pt x="1304010" y="399978"/>
                  <a:pt x="1304010" y="553732"/>
                </a:cubicBezTo>
                <a:cubicBezTo>
                  <a:pt x="1304010" y="707486"/>
                  <a:pt x="1194948" y="835767"/>
                  <a:pt x="1049965" y="865435"/>
                </a:cubicBezTo>
                <a:lnTo>
                  <a:pt x="994859" y="870990"/>
                </a:lnTo>
                <a:lnTo>
                  <a:pt x="994859" y="871898"/>
                </a:lnTo>
                <a:lnTo>
                  <a:pt x="985853" y="871898"/>
                </a:lnTo>
                <a:lnTo>
                  <a:pt x="985843" y="871899"/>
                </a:lnTo>
                <a:lnTo>
                  <a:pt x="985833" y="871898"/>
                </a:lnTo>
                <a:lnTo>
                  <a:pt x="351518" y="871898"/>
                </a:lnTo>
                <a:lnTo>
                  <a:pt x="347099" y="871898"/>
                </a:lnTo>
                <a:lnTo>
                  <a:pt x="347099" y="871463"/>
                </a:lnTo>
                <a:lnTo>
                  <a:pt x="280675" y="864925"/>
                </a:lnTo>
                <a:cubicBezTo>
                  <a:pt x="120494" y="832923"/>
                  <a:pt x="0" y="694547"/>
                  <a:pt x="0" y="528693"/>
                </a:cubicBezTo>
                <a:cubicBezTo>
                  <a:pt x="0" y="386533"/>
                  <a:pt x="88526" y="264560"/>
                  <a:pt x="214691" y="212459"/>
                </a:cubicBezTo>
                <a:lnTo>
                  <a:pt x="275108" y="194148"/>
                </a:lnTo>
                <a:lnTo>
                  <a:pt x="278046" y="184683"/>
                </a:lnTo>
                <a:cubicBezTo>
                  <a:pt x="323950" y="76153"/>
                  <a:pt x="431416" y="0"/>
                  <a:pt x="55666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 anchor="ctr"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Интернет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04029" y="2717849"/>
            <a:ext cx="15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Операторское устройство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9555" y="4240575"/>
            <a:ext cx="114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Выходной шлюз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603141" y="3032030"/>
            <a:ext cx="0" cy="98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02016" y="3572437"/>
            <a:ext cx="204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WAN-интерфейс: статический IP-адрес, DHCP или PPPoE</a:t>
            </a:r>
          </a:p>
        </p:txBody>
      </p:sp>
      <p:sp>
        <p:nvSpPr>
          <p:cNvPr id="18" name="矩形 17"/>
          <p:cNvSpPr/>
          <p:nvPr/>
        </p:nvSpPr>
        <p:spPr>
          <a:xfrm>
            <a:off x="909741" y="4834738"/>
            <a:ext cx="4705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>
                <a:latin typeface="+mj-lt"/>
                <a:cs typeface="Arial" panose="020B0604020202020204" pitchFamily="34" charset="0"/>
              </a:rPr>
              <a:t>IP-адреса интерфейсов WAN назначаются оператором связи в статическом, DHCP или PPPoE режиме. IP-адреса выходных шлюзов необходимо заранее получить у оператора связи.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6245302" y="1277312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Устройства, например, серверы и принтеры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6245301" y="1713277"/>
            <a:ext cx="5163736" cy="882858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461325" y="1704906"/>
            <a:ext cx="47056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+mj-lt"/>
                <a:cs typeface="Arial" panose="020B0604020202020204" pitchFamily="34" charset="0"/>
              </a:rPr>
              <a:t>Рекомендуется, чтобы серверы и специальные терминалы (например, перфокарточные машины, серверы печати и IP-камеры видеонаблюдения) использовали статические привязанные IP-адреса.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6245302" y="2708324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Конечные пользователи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6245301" y="3144288"/>
            <a:ext cx="5163736" cy="3018387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7669741" y="3803270"/>
            <a:ext cx="0" cy="1275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 descr="故障链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6620" y="5402207"/>
            <a:ext cx="490909" cy="366061"/>
          </a:xfrm>
          <a:prstGeom prst="rect">
            <a:avLst/>
          </a:prstGeom>
        </p:spPr>
      </p:pic>
      <p:pic>
        <p:nvPicPr>
          <p:cNvPr id="66" name="图片 65" descr="SAN网络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0507" y="5386005"/>
            <a:ext cx="243218" cy="398465"/>
          </a:xfrm>
          <a:prstGeom prst="rect">
            <a:avLst/>
          </a:prstGeom>
        </p:spPr>
      </p:pic>
      <p:pic>
        <p:nvPicPr>
          <p:cNvPr id="67" name="图片 66" descr="笔记本电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4410" y="5431419"/>
            <a:ext cx="490708" cy="307637"/>
          </a:xfrm>
          <a:prstGeom prst="rect">
            <a:avLst/>
          </a:prstGeom>
        </p:spPr>
      </p:pic>
      <p:sp>
        <p:nvSpPr>
          <p:cNvPr id="68" name="任意多边形 67"/>
          <p:cNvSpPr/>
          <p:nvPr/>
        </p:nvSpPr>
        <p:spPr>
          <a:xfrm>
            <a:off x="6827103" y="3255931"/>
            <a:ext cx="1573972" cy="654994"/>
          </a:xfrm>
          <a:custGeom>
            <a:avLst/>
            <a:gdLst>
              <a:gd name="connsiteX0" fmla="*/ 556667 w 1304010"/>
              <a:gd name="connsiteY0" fmla="*/ 0 h 871899"/>
              <a:gd name="connsiteX1" fmla="*/ 725733 w 1304010"/>
              <a:gd name="connsiteY1" fmla="*/ 51642 h 871899"/>
              <a:gd name="connsiteX2" fmla="*/ 766358 w 1304010"/>
              <a:gd name="connsiteY2" fmla="*/ 85161 h 871899"/>
              <a:gd name="connsiteX3" fmla="*/ 782904 w 1304010"/>
              <a:gd name="connsiteY3" fmla="*/ 80025 h 871899"/>
              <a:gd name="connsiteX4" fmla="*/ 829585 w 1304010"/>
              <a:gd name="connsiteY4" fmla="*/ 75319 h 871899"/>
              <a:gd name="connsiteX5" fmla="*/ 1043011 w 1304010"/>
              <a:gd name="connsiteY5" fmla="*/ 216788 h 871899"/>
              <a:gd name="connsiteX6" fmla="*/ 1048069 w 1304010"/>
              <a:gd name="connsiteY6" fmla="*/ 241838 h 871899"/>
              <a:gd name="connsiteX7" fmla="*/ 1049965 w 1304010"/>
              <a:gd name="connsiteY7" fmla="*/ 242029 h 871899"/>
              <a:gd name="connsiteX8" fmla="*/ 1304010 w 1304010"/>
              <a:gd name="connsiteY8" fmla="*/ 553732 h 871899"/>
              <a:gd name="connsiteX9" fmla="*/ 1049965 w 1304010"/>
              <a:gd name="connsiteY9" fmla="*/ 865435 h 871899"/>
              <a:gd name="connsiteX10" fmla="*/ 994859 w 1304010"/>
              <a:gd name="connsiteY10" fmla="*/ 870990 h 871899"/>
              <a:gd name="connsiteX11" fmla="*/ 994859 w 1304010"/>
              <a:gd name="connsiteY11" fmla="*/ 871898 h 871899"/>
              <a:gd name="connsiteX12" fmla="*/ 985853 w 1304010"/>
              <a:gd name="connsiteY12" fmla="*/ 871898 h 871899"/>
              <a:gd name="connsiteX13" fmla="*/ 985843 w 1304010"/>
              <a:gd name="connsiteY13" fmla="*/ 871899 h 871899"/>
              <a:gd name="connsiteX14" fmla="*/ 985833 w 1304010"/>
              <a:gd name="connsiteY14" fmla="*/ 871898 h 871899"/>
              <a:gd name="connsiteX15" fmla="*/ 351518 w 1304010"/>
              <a:gd name="connsiteY15" fmla="*/ 871898 h 871899"/>
              <a:gd name="connsiteX16" fmla="*/ 347099 w 1304010"/>
              <a:gd name="connsiteY16" fmla="*/ 871898 h 871899"/>
              <a:gd name="connsiteX17" fmla="*/ 347099 w 1304010"/>
              <a:gd name="connsiteY17" fmla="*/ 871463 h 871899"/>
              <a:gd name="connsiteX18" fmla="*/ 280675 w 1304010"/>
              <a:gd name="connsiteY18" fmla="*/ 864925 h 871899"/>
              <a:gd name="connsiteX19" fmla="*/ 0 w 1304010"/>
              <a:gd name="connsiteY19" fmla="*/ 528693 h 871899"/>
              <a:gd name="connsiteX20" fmla="*/ 214691 w 1304010"/>
              <a:gd name="connsiteY20" fmla="*/ 212459 h 871899"/>
              <a:gd name="connsiteX21" fmla="*/ 275108 w 1304010"/>
              <a:gd name="connsiteY21" fmla="*/ 194148 h 871899"/>
              <a:gd name="connsiteX22" fmla="*/ 278046 w 1304010"/>
              <a:gd name="connsiteY22" fmla="*/ 184683 h 871899"/>
              <a:gd name="connsiteX23" fmla="*/ 556667 w 1304010"/>
              <a:gd name="connsiteY23" fmla="*/ 0 h 87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04010" h="871899">
                <a:moveTo>
                  <a:pt x="556667" y="0"/>
                </a:moveTo>
                <a:cubicBezTo>
                  <a:pt x="619293" y="0"/>
                  <a:pt x="677472" y="19038"/>
                  <a:pt x="725733" y="51642"/>
                </a:cubicBezTo>
                <a:lnTo>
                  <a:pt x="766358" y="85161"/>
                </a:lnTo>
                <a:lnTo>
                  <a:pt x="782904" y="80025"/>
                </a:lnTo>
                <a:cubicBezTo>
                  <a:pt x="797982" y="76940"/>
                  <a:pt x="813594" y="75319"/>
                  <a:pt x="829585" y="75319"/>
                </a:cubicBezTo>
                <a:cubicBezTo>
                  <a:pt x="925529" y="75319"/>
                  <a:pt x="1007848" y="133653"/>
                  <a:pt x="1043011" y="216788"/>
                </a:cubicBezTo>
                <a:lnTo>
                  <a:pt x="1048069" y="241838"/>
                </a:lnTo>
                <a:lnTo>
                  <a:pt x="1049965" y="242029"/>
                </a:lnTo>
                <a:cubicBezTo>
                  <a:pt x="1194948" y="271697"/>
                  <a:pt x="1304010" y="399978"/>
                  <a:pt x="1304010" y="553732"/>
                </a:cubicBezTo>
                <a:cubicBezTo>
                  <a:pt x="1304010" y="707486"/>
                  <a:pt x="1194948" y="835767"/>
                  <a:pt x="1049965" y="865435"/>
                </a:cubicBezTo>
                <a:lnTo>
                  <a:pt x="994859" y="870990"/>
                </a:lnTo>
                <a:lnTo>
                  <a:pt x="994859" y="871898"/>
                </a:lnTo>
                <a:lnTo>
                  <a:pt x="985853" y="871898"/>
                </a:lnTo>
                <a:lnTo>
                  <a:pt x="985843" y="871899"/>
                </a:lnTo>
                <a:lnTo>
                  <a:pt x="985833" y="871898"/>
                </a:lnTo>
                <a:lnTo>
                  <a:pt x="351518" y="871898"/>
                </a:lnTo>
                <a:lnTo>
                  <a:pt x="347099" y="871898"/>
                </a:lnTo>
                <a:lnTo>
                  <a:pt x="347099" y="871463"/>
                </a:lnTo>
                <a:lnTo>
                  <a:pt x="280675" y="864925"/>
                </a:lnTo>
                <a:cubicBezTo>
                  <a:pt x="120494" y="832923"/>
                  <a:pt x="0" y="694547"/>
                  <a:pt x="0" y="528693"/>
                </a:cubicBezTo>
                <a:cubicBezTo>
                  <a:pt x="0" y="386533"/>
                  <a:pt x="88526" y="264560"/>
                  <a:pt x="214691" y="212459"/>
                </a:cubicBezTo>
                <a:lnTo>
                  <a:pt x="275108" y="194148"/>
                </a:lnTo>
                <a:lnTo>
                  <a:pt x="278046" y="184683"/>
                </a:lnTo>
                <a:cubicBezTo>
                  <a:pt x="323950" y="76153"/>
                  <a:pt x="431416" y="0"/>
                  <a:pt x="55666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 anchor="ctr"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Интернет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996797" y="475642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AP</a:t>
            </a:r>
          </a:p>
        </p:txBody>
      </p:sp>
      <p:pic>
        <p:nvPicPr>
          <p:cNvPr id="75" name="图片 74" descr="云AP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6564" y="4727881"/>
            <a:ext cx="445946" cy="36486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61" y="4141134"/>
            <a:ext cx="490909" cy="402545"/>
          </a:xfrm>
          <a:prstGeom prst="rect">
            <a:avLst/>
          </a:prstGeom>
        </p:spPr>
      </p:pic>
      <p:sp>
        <p:nvSpPr>
          <p:cNvPr id="77" name="文本框 76"/>
          <p:cNvSpPr txBox="1"/>
          <p:nvPr/>
        </p:nvSpPr>
        <p:spPr>
          <a:xfrm>
            <a:off x="8006183" y="4057731"/>
            <a:ext cx="115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Выходной шлюз</a:t>
            </a:r>
          </a:p>
        </p:txBody>
      </p:sp>
      <p:sp>
        <p:nvSpPr>
          <p:cNvPr id="80" name="矩形 79"/>
          <p:cNvSpPr/>
          <p:nvPr/>
        </p:nvSpPr>
        <p:spPr>
          <a:xfrm>
            <a:off x="9014892" y="4183547"/>
            <a:ext cx="2268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>
                <a:latin typeface="+mj-lt"/>
                <a:cs typeface="Arial" panose="020B0604020202020204" pitchFamily="34" charset="0"/>
              </a:rPr>
              <a:t>Рекомендуется, чтобы шлюзы назначали IP-адреса конечных пользователей через DHCP.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41" y="2627655"/>
            <a:ext cx="540000" cy="442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1" y="3972787"/>
            <a:ext cx="594000" cy="487080"/>
          </a:xfrm>
          <a:prstGeom prst="rect">
            <a:avLst/>
          </a:prstGeom>
        </p:spPr>
      </p:pic>
      <p:sp>
        <p:nvSpPr>
          <p:cNvPr id="36" name="下箭头 63"/>
          <p:cNvSpPr/>
          <p:nvPr/>
        </p:nvSpPr>
        <p:spPr>
          <a:xfrm rot="10800000" flipV="1">
            <a:off x="6920165" y="4219971"/>
            <a:ext cx="1495866" cy="1281312"/>
          </a:xfrm>
          <a:custGeom>
            <a:avLst/>
            <a:gdLst>
              <a:gd name="connsiteX0" fmla="*/ 0 w 1035535"/>
              <a:gd name="connsiteY0" fmla="*/ 468495 h 794114"/>
              <a:gd name="connsiteX1" fmla="*/ 258884 w 1035535"/>
              <a:gd name="connsiteY1" fmla="*/ 468495 h 794114"/>
              <a:gd name="connsiteX2" fmla="*/ 258884 w 1035535"/>
              <a:gd name="connsiteY2" fmla="*/ 0 h 794114"/>
              <a:gd name="connsiteX3" fmla="*/ 776651 w 1035535"/>
              <a:gd name="connsiteY3" fmla="*/ 0 h 794114"/>
              <a:gd name="connsiteX4" fmla="*/ 776651 w 1035535"/>
              <a:gd name="connsiteY4" fmla="*/ 468495 h 794114"/>
              <a:gd name="connsiteX5" fmla="*/ 1035535 w 1035535"/>
              <a:gd name="connsiteY5" fmla="*/ 468495 h 794114"/>
              <a:gd name="connsiteX6" fmla="*/ 517768 w 1035535"/>
              <a:gd name="connsiteY6" fmla="*/ 794114 h 794114"/>
              <a:gd name="connsiteX7" fmla="*/ 0 w 1035535"/>
              <a:gd name="connsiteY7" fmla="*/ 468495 h 794114"/>
              <a:gd name="connsiteX0" fmla="*/ 258884 w 1035535"/>
              <a:gd name="connsiteY0" fmla="*/ 0 h 794114"/>
              <a:gd name="connsiteX1" fmla="*/ 776651 w 1035535"/>
              <a:gd name="connsiteY1" fmla="*/ 0 h 794114"/>
              <a:gd name="connsiteX2" fmla="*/ 776651 w 1035535"/>
              <a:gd name="connsiteY2" fmla="*/ 468495 h 794114"/>
              <a:gd name="connsiteX3" fmla="*/ 1035535 w 1035535"/>
              <a:gd name="connsiteY3" fmla="*/ 468495 h 794114"/>
              <a:gd name="connsiteX4" fmla="*/ 517768 w 1035535"/>
              <a:gd name="connsiteY4" fmla="*/ 794114 h 794114"/>
              <a:gd name="connsiteX5" fmla="*/ 0 w 1035535"/>
              <a:gd name="connsiteY5" fmla="*/ 468495 h 794114"/>
              <a:gd name="connsiteX6" fmla="*/ 258884 w 1035535"/>
              <a:gd name="connsiteY6" fmla="*/ 468495 h 794114"/>
              <a:gd name="connsiteX7" fmla="*/ 350324 w 1035535"/>
              <a:gd name="connsiteY7" fmla="*/ 91440 h 794114"/>
              <a:gd name="connsiteX0" fmla="*/ 258884 w 1035535"/>
              <a:gd name="connsiteY0" fmla="*/ 0 h 794114"/>
              <a:gd name="connsiteX1" fmla="*/ 776651 w 1035535"/>
              <a:gd name="connsiteY1" fmla="*/ 468495 h 794114"/>
              <a:gd name="connsiteX2" fmla="*/ 1035535 w 1035535"/>
              <a:gd name="connsiteY2" fmla="*/ 468495 h 794114"/>
              <a:gd name="connsiteX3" fmla="*/ 517768 w 1035535"/>
              <a:gd name="connsiteY3" fmla="*/ 794114 h 794114"/>
              <a:gd name="connsiteX4" fmla="*/ 0 w 1035535"/>
              <a:gd name="connsiteY4" fmla="*/ 468495 h 794114"/>
              <a:gd name="connsiteX5" fmla="*/ 258884 w 1035535"/>
              <a:gd name="connsiteY5" fmla="*/ 468495 h 794114"/>
              <a:gd name="connsiteX6" fmla="*/ 350324 w 1035535"/>
              <a:gd name="connsiteY6" fmla="*/ 91440 h 794114"/>
              <a:gd name="connsiteX0" fmla="*/ 1016121 w 1035535"/>
              <a:gd name="connsiteY0" fmla="*/ 0 h 794114"/>
              <a:gd name="connsiteX1" fmla="*/ 776651 w 1035535"/>
              <a:gd name="connsiteY1" fmla="*/ 468495 h 794114"/>
              <a:gd name="connsiteX2" fmla="*/ 1035535 w 1035535"/>
              <a:gd name="connsiteY2" fmla="*/ 468495 h 794114"/>
              <a:gd name="connsiteX3" fmla="*/ 517768 w 1035535"/>
              <a:gd name="connsiteY3" fmla="*/ 794114 h 794114"/>
              <a:gd name="connsiteX4" fmla="*/ 0 w 1035535"/>
              <a:gd name="connsiteY4" fmla="*/ 468495 h 794114"/>
              <a:gd name="connsiteX5" fmla="*/ 258884 w 1035535"/>
              <a:gd name="connsiteY5" fmla="*/ 468495 h 794114"/>
              <a:gd name="connsiteX6" fmla="*/ 350324 w 1035535"/>
              <a:gd name="connsiteY6" fmla="*/ 91440 h 794114"/>
              <a:gd name="connsiteX0" fmla="*/ 1018222 w 1037636"/>
              <a:gd name="connsiteY0" fmla="*/ 0 h 794114"/>
              <a:gd name="connsiteX1" fmla="*/ 778752 w 1037636"/>
              <a:gd name="connsiteY1" fmla="*/ 468495 h 794114"/>
              <a:gd name="connsiteX2" fmla="*/ 1037636 w 1037636"/>
              <a:gd name="connsiteY2" fmla="*/ 468495 h 794114"/>
              <a:gd name="connsiteX3" fmla="*/ 519869 w 1037636"/>
              <a:gd name="connsiteY3" fmla="*/ 794114 h 794114"/>
              <a:gd name="connsiteX4" fmla="*/ 2101 w 1037636"/>
              <a:gd name="connsiteY4" fmla="*/ 468495 h 794114"/>
              <a:gd name="connsiteX5" fmla="*/ 260985 w 1037636"/>
              <a:gd name="connsiteY5" fmla="*/ 468495 h 794114"/>
              <a:gd name="connsiteX6" fmla="*/ 0 w 1037636"/>
              <a:gd name="connsiteY6" fmla="*/ 86678 h 794114"/>
              <a:gd name="connsiteX0" fmla="*/ 1027747 w 1047161"/>
              <a:gd name="connsiteY0" fmla="*/ 0 h 794114"/>
              <a:gd name="connsiteX1" fmla="*/ 788277 w 1047161"/>
              <a:gd name="connsiteY1" fmla="*/ 468495 h 794114"/>
              <a:gd name="connsiteX2" fmla="*/ 1047161 w 1047161"/>
              <a:gd name="connsiteY2" fmla="*/ 468495 h 794114"/>
              <a:gd name="connsiteX3" fmla="*/ 529394 w 1047161"/>
              <a:gd name="connsiteY3" fmla="*/ 794114 h 794114"/>
              <a:gd name="connsiteX4" fmla="*/ 11626 w 1047161"/>
              <a:gd name="connsiteY4" fmla="*/ 468495 h 794114"/>
              <a:gd name="connsiteX5" fmla="*/ 270510 w 1047161"/>
              <a:gd name="connsiteY5" fmla="*/ 468495 h 794114"/>
              <a:gd name="connsiteX6" fmla="*/ 0 w 1047161"/>
              <a:gd name="connsiteY6" fmla="*/ 10478 h 794114"/>
              <a:gd name="connsiteX0" fmla="*/ 1016121 w 1035535"/>
              <a:gd name="connsiteY0" fmla="*/ 13335 h 807449"/>
              <a:gd name="connsiteX1" fmla="*/ 776651 w 1035535"/>
              <a:gd name="connsiteY1" fmla="*/ 481830 h 807449"/>
              <a:gd name="connsiteX2" fmla="*/ 1035535 w 1035535"/>
              <a:gd name="connsiteY2" fmla="*/ 481830 h 807449"/>
              <a:gd name="connsiteX3" fmla="*/ 517768 w 1035535"/>
              <a:gd name="connsiteY3" fmla="*/ 807449 h 807449"/>
              <a:gd name="connsiteX4" fmla="*/ 0 w 1035535"/>
              <a:gd name="connsiteY4" fmla="*/ 481830 h 807449"/>
              <a:gd name="connsiteX5" fmla="*/ 258884 w 1035535"/>
              <a:gd name="connsiteY5" fmla="*/ 481830 h 807449"/>
              <a:gd name="connsiteX6" fmla="*/ 12187 w 1035535"/>
              <a:gd name="connsiteY6" fmla="*/ 0 h 807449"/>
              <a:gd name="connsiteX0" fmla="*/ 1016121 w 1035535"/>
              <a:gd name="connsiteY0" fmla="*/ 13335 h 807449"/>
              <a:gd name="connsiteX1" fmla="*/ 776651 w 1035535"/>
              <a:gd name="connsiteY1" fmla="*/ 481830 h 807449"/>
              <a:gd name="connsiteX2" fmla="*/ 1035535 w 1035535"/>
              <a:gd name="connsiteY2" fmla="*/ 481830 h 807449"/>
              <a:gd name="connsiteX3" fmla="*/ 517768 w 1035535"/>
              <a:gd name="connsiteY3" fmla="*/ 807449 h 807449"/>
              <a:gd name="connsiteX4" fmla="*/ 0 w 1035535"/>
              <a:gd name="connsiteY4" fmla="*/ 481830 h 807449"/>
              <a:gd name="connsiteX5" fmla="*/ 392234 w 1035535"/>
              <a:gd name="connsiteY5" fmla="*/ 486592 h 807449"/>
              <a:gd name="connsiteX6" fmla="*/ 12187 w 1035535"/>
              <a:gd name="connsiteY6" fmla="*/ 0 h 807449"/>
              <a:gd name="connsiteX0" fmla="*/ 1016121 w 1035535"/>
              <a:gd name="connsiteY0" fmla="*/ 13335 h 807449"/>
              <a:gd name="connsiteX1" fmla="*/ 619488 w 1035535"/>
              <a:gd name="connsiteY1" fmla="*/ 481830 h 807449"/>
              <a:gd name="connsiteX2" fmla="*/ 1035535 w 1035535"/>
              <a:gd name="connsiteY2" fmla="*/ 481830 h 807449"/>
              <a:gd name="connsiteX3" fmla="*/ 517768 w 1035535"/>
              <a:gd name="connsiteY3" fmla="*/ 807449 h 807449"/>
              <a:gd name="connsiteX4" fmla="*/ 0 w 1035535"/>
              <a:gd name="connsiteY4" fmla="*/ 481830 h 807449"/>
              <a:gd name="connsiteX5" fmla="*/ 392234 w 1035535"/>
              <a:gd name="connsiteY5" fmla="*/ 486592 h 807449"/>
              <a:gd name="connsiteX6" fmla="*/ 12187 w 1035535"/>
              <a:gd name="connsiteY6" fmla="*/ 0 h 807449"/>
              <a:gd name="connsiteX0" fmla="*/ 1016121 w 1035535"/>
              <a:gd name="connsiteY0" fmla="*/ 13335 h 807449"/>
              <a:gd name="connsiteX1" fmla="*/ 619488 w 1035535"/>
              <a:gd name="connsiteY1" fmla="*/ 481830 h 807449"/>
              <a:gd name="connsiteX2" fmla="*/ 1035535 w 1035535"/>
              <a:gd name="connsiteY2" fmla="*/ 481830 h 807449"/>
              <a:gd name="connsiteX3" fmla="*/ 517768 w 1035535"/>
              <a:gd name="connsiteY3" fmla="*/ 807449 h 807449"/>
              <a:gd name="connsiteX4" fmla="*/ 0 w 1035535"/>
              <a:gd name="connsiteY4" fmla="*/ 481830 h 807449"/>
              <a:gd name="connsiteX5" fmla="*/ 392234 w 1035535"/>
              <a:gd name="connsiteY5" fmla="*/ 486592 h 807449"/>
              <a:gd name="connsiteX6" fmla="*/ 12187 w 1035535"/>
              <a:gd name="connsiteY6" fmla="*/ 0 h 807449"/>
              <a:gd name="connsiteX0" fmla="*/ 1016121 w 1035535"/>
              <a:gd name="connsiteY0" fmla="*/ 13335 h 807449"/>
              <a:gd name="connsiteX1" fmla="*/ 619488 w 1035535"/>
              <a:gd name="connsiteY1" fmla="*/ 481830 h 807449"/>
              <a:gd name="connsiteX2" fmla="*/ 1035535 w 1035535"/>
              <a:gd name="connsiteY2" fmla="*/ 481830 h 807449"/>
              <a:gd name="connsiteX3" fmla="*/ 517768 w 1035535"/>
              <a:gd name="connsiteY3" fmla="*/ 807449 h 807449"/>
              <a:gd name="connsiteX4" fmla="*/ 0 w 1035535"/>
              <a:gd name="connsiteY4" fmla="*/ 481830 h 807449"/>
              <a:gd name="connsiteX5" fmla="*/ 392234 w 1035535"/>
              <a:gd name="connsiteY5" fmla="*/ 486592 h 807449"/>
              <a:gd name="connsiteX6" fmla="*/ 12187 w 1035535"/>
              <a:gd name="connsiteY6" fmla="*/ 0 h 807449"/>
              <a:gd name="connsiteX0" fmla="*/ 1044696 w 1044696"/>
              <a:gd name="connsiteY0" fmla="*/ 0 h 832214"/>
              <a:gd name="connsiteX1" fmla="*/ 619488 w 1044696"/>
              <a:gd name="connsiteY1" fmla="*/ 506595 h 832214"/>
              <a:gd name="connsiteX2" fmla="*/ 1035535 w 1044696"/>
              <a:gd name="connsiteY2" fmla="*/ 506595 h 832214"/>
              <a:gd name="connsiteX3" fmla="*/ 517768 w 1044696"/>
              <a:gd name="connsiteY3" fmla="*/ 832214 h 832214"/>
              <a:gd name="connsiteX4" fmla="*/ 0 w 1044696"/>
              <a:gd name="connsiteY4" fmla="*/ 506595 h 832214"/>
              <a:gd name="connsiteX5" fmla="*/ 392234 w 1044696"/>
              <a:gd name="connsiteY5" fmla="*/ 511357 h 832214"/>
              <a:gd name="connsiteX6" fmla="*/ 12187 w 1044696"/>
              <a:gd name="connsiteY6" fmla="*/ 24765 h 832214"/>
              <a:gd name="connsiteX0" fmla="*/ 1032509 w 1032509"/>
              <a:gd name="connsiteY0" fmla="*/ 0 h 832214"/>
              <a:gd name="connsiteX1" fmla="*/ 607301 w 1032509"/>
              <a:gd name="connsiteY1" fmla="*/ 506595 h 832214"/>
              <a:gd name="connsiteX2" fmla="*/ 1023348 w 1032509"/>
              <a:gd name="connsiteY2" fmla="*/ 506595 h 832214"/>
              <a:gd name="connsiteX3" fmla="*/ 505581 w 1032509"/>
              <a:gd name="connsiteY3" fmla="*/ 832214 h 832214"/>
              <a:gd name="connsiteX4" fmla="*/ 237844 w 1032509"/>
              <a:gd name="connsiteY4" fmla="*/ 508976 h 832214"/>
              <a:gd name="connsiteX5" fmla="*/ 380047 w 1032509"/>
              <a:gd name="connsiteY5" fmla="*/ 511357 h 832214"/>
              <a:gd name="connsiteX6" fmla="*/ 0 w 1032509"/>
              <a:gd name="connsiteY6" fmla="*/ 24765 h 832214"/>
              <a:gd name="connsiteX0" fmla="*/ 1032509 w 1032509"/>
              <a:gd name="connsiteY0" fmla="*/ 0 h 832214"/>
              <a:gd name="connsiteX1" fmla="*/ 607301 w 1032509"/>
              <a:gd name="connsiteY1" fmla="*/ 506595 h 832214"/>
              <a:gd name="connsiteX2" fmla="*/ 804276 w 1032509"/>
              <a:gd name="connsiteY2" fmla="*/ 513741 h 832214"/>
              <a:gd name="connsiteX3" fmla="*/ 505581 w 1032509"/>
              <a:gd name="connsiteY3" fmla="*/ 832214 h 832214"/>
              <a:gd name="connsiteX4" fmla="*/ 237844 w 1032509"/>
              <a:gd name="connsiteY4" fmla="*/ 508976 h 832214"/>
              <a:gd name="connsiteX5" fmla="*/ 380047 w 1032509"/>
              <a:gd name="connsiteY5" fmla="*/ 511357 h 832214"/>
              <a:gd name="connsiteX6" fmla="*/ 0 w 1032509"/>
              <a:gd name="connsiteY6" fmla="*/ 24765 h 832214"/>
              <a:gd name="connsiteX0" fmla="*/ 1032509 w 1032509"/>
              <a:gd name="connsiteY0" fmla="*/ 0 h 722679"/>
              <a:gd name="connsiteX1" fmla="*/ 607301 w 1032509"/>
              <a:gd name="connsiteY1" fmla="*/ 506595 h 722679"/>
              <a:gd name="connsiteX2" fmla="*/ 804276 w 1032509"/>
              <a:gd name="connsiteY2" fmla="*/ 513741 h 722679"/>
              <a:gd name="connsiteX3" fmla="*/ 507965 w 1032509"/>
              <a:gd name="connsiteY3" fmla="*/ 722679 h 722679"/>
              <a:gd name="connsiteX4" fmla="*/ 237844 w 1032509"/>
              <a:gd name="connsiteY4" fmla="*/ 508976 h 722679"/>
              <a:gd name="connsiteX5" fmla="*/ 380047 w 1032509"/>
              <a:gd name="connsiteY5" fmla="*/ 511357 h 722679"/>
              <a:gd name="connsiteX6" fmla="*/ 0 w 1032509"/>
              <a:gd name="connsiteY6" fmla="*/ 24765 h 722679"/>
              <a:gd name="connsiteX0" fmla="*/ 1032509 w 1032509"/>
              <a:gd name="connsiteY0" fmla="*/ 0 h 722679"/>
              <a:gd name="connsiteX1" fmla="*/ 607301 w 1032509"/>
              <a:gd name="connsiteY1" fmla="*/ 506595 h 722679"/>
              <a:gd name="connsiteX2" fmla="*/ 804276 w 1032509"/>
              <a:gd name="connsiteY2" fmla="*/ 513741 h 722679"/>
              <a:gd name="connsiteX3" fmla="*/ 498440 w 1032509"/>
              <a:gd name="connsiteY3" fmla="*/ 722679 h 722679"/>
              <a:gd name="connsiteX4" fmla="*/ 237844 w 1032509"/>
              <a:gd name="connsiteY4" fmla="*/ 508976 h 722679"/>
              <a:gd name="connsiteX5" fmla="*/ 380047 w 1032509"/>
              <a:gd name="connsiteY5" fmla="*/ 511357 h 722679"/>
              <a:gd name="connsiteX6" fmla="*/ 0 w 1032509"/>
              <a:gd name="connsiteY6" fmla="*/ 24765 h 722679"/>
              <a:gd name="connsiteX0" fmla="*/ 1032509 w 1032509"/>
              <a:gd name="connsiteY0" fmla="*/ 0 h 722679"/>
              <a:gd name="connsiteX1" fmla="*/ 607301 w 1032509"/>
              <a:gd name="connsiteY1" fmla="*/ 506595 h 722679"/>
              <a:gd name="connsiteX2" fmla="*/ 792369 w 1032509"/>
              <a:gd name="connsiteY2" fmla="*/ 515732 h 722679"/>
              <a:gd name="connsiteX3" fmla="*/ 498440 w 1032509"/>
              <a:gd name="connsiteY3" fmla="*/ 722679 h 722679"/>
              <a:gd name="connsiteX4" fmla="*/ 237844 w 1032509"/>
              <a:gd name="connsiteY4" fmla="*/ 508976 h 722679"/>
              <a:gd name="connsiteX5" fmla="*/ 380047 w 1032509"/>
              <a:gd name="connsiteY5" fmla="*/ 511357 h 722679"/>
              <a:gd name="connsiteX6" fmla="*/ 0 w 1032509"/>
              <a:gd name="connsiteY6" fmla="*/ 24765 h 722679"/>
              <a:gd name="connsiteX0" fmla="*/ 1032509 w 1032509"/>
              <a:gd name="connsiteY0" fmla="*/ 0 h 720688"/>
              <a:gd name="connsiteX1" fmla="*/ 607301 w 1032509"/>
              <a:gd name="connsiteY1" fmla="*/ 506595 h 720688"/>
              <a:gd name="connsiteX2" fmla="*/ 792369 w 1032509"/>
              <a:gd name="connsiteY2" fmla="*/ 515732 h 720688"/>
              <a:gd name="connsiteX3" fmla="*/ 503202 w 1032509"/>
              <a:gd name="connsiteY3" fmla="*/ 720688 h 720688"/>
              <a:gd name="connsiteX4" fmla="*/ 237844 w 1032509"/>
              <a:gd name="connsiteY4" fmla="*/ 508976 h 720688"/>
              <a:gd name="connsiteX5" fmla="*/ 380047 w 1032509"/>
              <a:gd name="connsiteY5" fmla="*/ 511357 h 720688"/>
              <a:gd name="connsiteX6" fmla="*/ 0 w 1032509"/>
              <a:gd name="connsiteY6" fmla="*/ 24765 h 720688"/>
              <a:gd name="connsiteX0" fmla="*/ 1044414 w 1044414"/>
              <a:gd name="connsiteY0" fmla="*/ 0 h 720688"/>
              <a:gd name="connsiteX1" fmla="*/ 619206 w 1044414"/>
              <a:gd name="connsiteY1" fmla="*/ 506595 h 720688"/>
              <a:gd name="connsiteX2" fmla="*/ 804274 w 1044414"/>
              <a:gd name="connsiteY2" fmla="*/ 515732 h 720688"/>
              <a:gd name="connsiteX3" fmla="*/ 515107 w 1044414"/>
              <a:gd name="connsiteY3" fmla="*/ 720688 h 720688"/>
              <a:gd name="connsiteX4" fmla="*/ 249749 w 1044414"/>
              <a:gd name="connsiteY4" fmla="*/ 508976 h 720688"/>
              <a:gd name="connsiteX5" fmla="*/ 391952 w 1044414"/>
              <a:gd name="connsiteY5" fmla="*/ 511357 h 720688"/>
              <a:gd name="connsiteX6" fmla="*/ 0 w 1044414"/>
              <a:gd name="connsiteY6" fmla="*/ 4852 h 720688"/>
              <a:gd name="connsiteX0" fmla="*/ 1082514 w 1082514"/>
              <a:gd name="connsiteY0" fmla="*/ 0 h 722679"/>
              <a:gd name="connsiteX1" fmla="*/ 619206 w 1082514"/>
              <a:gd name="connsiteY1" fmla="*/ 508586 h 722679"/>
              <a:gd name="connsiteX2" fmla="*/ 804274 w 1082514"/>
              <a:gd name="connsiteY2" fmla="*/ 517723 h 722679"/>
              <a:gd name="connsiteX3" fmla="*/ 515107 w 1082514"/>
              <a:gd name="connsiteY3" fmla="*/ 722679 h 722679"/>
              <a:gd name="connsiteX4" fmla="*/ 249749 w 1082514"/>
              <a:gd name="connsiteY4" fmla="*/ 510967 h 722679"/>
              <a:gd name="connsiteX5" fmla="*/ 391952 w 1082514"/>
              <a:gd name="connsiteY5" fmla="*/ 513348 h 722679"/>
              <a:gd name="connsiteX6" fmla="*/ 0 w 1082514"/>
              <a:gd name="connsiteY6" fmla="*/ 6843 h 722679"/>
              <a:gd name="connsiteX0" fmla="*/ 1082514 w 1082514"/>
              <a:gd name="connsiteY0" fmla="*/ 0 h 724672"/>
              <a:gd name="connsiteX1" fmla="*/ 619206 w 1082514"/>
              <a:gd name="connsiteY1" fmla="*/ 508586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49749 w 1082514"/>
              <a:gd name="connsiteY4" fmla="*/ 510967 h 724672"/>
              <a:gd name="connsiteX5" fmla="*/ 391952 w 1082514"/>
              <a:gd name="connsiteY5" fmla="*/ 513348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19206 w 1082514"/>
              <a:gd name="connsiteY1" fmla="*/ 508586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49749 w 1082514"/>
              <a:gd name="connsiteY4" fmla="*/ 510967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19206 w 1082514"/>
              <a:gd name="connsiteY1" fmla="*/ 508586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49749 w 1082514"/>
              <a:gd name="connsiteY4" fmla="*/ 510967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19206 w 1082514"/>
              <a:gd name="connsiteY1" fmla="*/ 508586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49749 w 1082514"/>
              <a:gd name="connsiteY4" fmla="*/ 510967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19206 w 1082514"/>
              <a:gd name="connsiteY1" fmla="*/ 508586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33080 w 1082514"/>
              <a:gd name="connsiteY4" fmla="*/ 526899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19206 w 1082514"/>
              <a:gd name="connsiteY1" fmla="*/ 508586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37842 w 1082514"/>
              <a:gd name="connsiteY4" fmla="*/ 532873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90644 w 1082514"/>
              <a:gd name="connsiteY1" fmla="*/ 532484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37842 w 1082514"/>
              <a:gd name="connsiteY4" fmla="*/ 532873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90644 w 1082514"/>
              <a:gd name="connsiteY1" fmla="*/ 532484 h 724672"/>
              <a:gd name="connsiteX2" fmla="*/ 804274 w 1082514"/>
              <a:gd name="connsiteY2" fmla="*/ 517723 h 724672"/>
              <a:gd name="connsiteX3" fmla="*/ 534160 w 1082514"/>
              <a:gd name="connsiteY3" fmla="*/ 724672 h 724672"/>
              <a:gd name="connsiteX4" fmla="*/ 237842 w 1082514"/>
              <a:gd name="connsiteY4" fmla="*/ 532873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90644 w 1082514"/>
              <a:gd name="connsiteY1" fmla="*/ 532484 h 724672"/>
              <a:gd name="connsiteX2" fmla="*/ 830468 w 1082514"/>
              <a:gd name="connsiteY2" fmla="*/ 531664 h 724672"/>
              <a:gd name="connsiteX3" fmla="*/ 534160 w 1082514"/>
              <a:gd name="connsiteY3" fmla="*/ 724672 h 724672"/>
              <a:gd name="connsiteX4" fmla="*/ 237842 w 1082514"/>
              <a:gd name="connsiteY4" fmla="*/ 532873 h 724672"/>
              <a:gd name="connsiteX5" fmla="*/ 380046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90644 w 1082514"/>
              <a:gd name="connsiteY1" fmla="*/ 532484 h 724672"/>
              <a:gd name="connsiteX2" fmla="*/ 830468 w 1082514"/>
              <a:gd name="connsiteY2" fmla="*/ 531664 h 724672"/>
              <a:gd name="connsiteX3" fmla="*/ 534160 w 1082514"/>
              <a:gd name="connsiteY3" fmla="*/ 724672 h 724672"/>
              <a:gd name="connsiteX4" fmla="*/ 237842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90644 w 1082514"/>
              <a:gd name="connsiteY1" fmla="*/ 532484 h 724672"/>
              <a:gd name="connsiteX2" fmla="*/ 830468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90644 w 1082514"/>
              <a:gd name="connsiteY1" fmla="*/ 532484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0" fmla="*/ 1082514 w 1082514"/>
              <a:gd name="connsiteY0" fmla="*/ 0 h 724672"/>
              <a:gd name="connsiteX1" fmla="*/ 638256 w 1082514"/>
              <a:gd name="connsiteY1" fmla="*/ 534476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4" h="724672">
                <a:moveTo>
                  <a:pt x="1082514" y="0"/>
                </a:moveTo>
                <a:cubicBezTo>
                  <a:pt x="788378" y="227602"/>
                  <a:pt x="727605" y="349736"/>
                  <a:pt x="638256" y="534476"/>
                </a:cubicBezTo>
                <a:lnTo>
                  <a:pt x="768555" y="531664"/>
                </a:lnTo>
                <a:lnTo>
                  <a:pt x="534160" y="724672"/>
                </a:lnTo>
                <a:lnTo>
                  <a:pt x="297373" y="532873"/>
                </a:lnTo>
                <a:lnTo>
                  <a:pt x="434815" y="533263"/>
                </a:lnTo>
                <a:cubicBezTo>
                  <a:pt x="434815" y="377098"/>
                  <a:pt x="0" y="6843"/>
                  <a:pt x="0" y="6843"/>
                </a:cubicBezTo>
              </a:path>
            </a:pathLst>
          </a:custGeom>
          <a:gradFill flip="none" rotWithShape="1">
            <a:gsLst>
              <a:gs pos="15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100000"/>
                    <a:alpha val="0"/>
                  </a:schemeClr>
                </a:gs>
                <a:gs pos="31000">
                  <a:schemeClr val="accent6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43" name="五边形 42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44" name="燕尾形 43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45" name="燕尾形 44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46" name="燕尾形 45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8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7800" y="476030"/>
            <a:ext cx="9831600" cy="640800"/>
          </a:xfrm>
        </p:spPr>
        <p:txBody>
          <a:bodyPr/>
          <a:lstStyle/>
          <a:p>
            <a:r>
              <a:rPr lang="ru-RU" dirty="0"/>
              <a:t>Планирование режима распределения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IP-адресов</a:t>
            </a:r>
            <a:endParaRPr lang="ru-RU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Выходной шлюз получает IP-адрес по PPPoE.</a:t>
            </a:r>
          </a:p>
          <a:p>
            <a:r>
              <a:rPr lang="ru-RU" sz="1400" dirty="0"/>
              <a:t>Все терминалы получают IP-адреса по DHCP. Серверам и принтерам назначаются фиксированные IP-адреса.</a:t>
            </a:r>
          </a:p>
          <a:p>
            <a:r>
              <a:rPr lang="ru-RU" sz="1400" dirty="0"/>
              <a:t>IP-адреса всех сетевых устройств (кроме точек доступа) настраиваются статически.</a:t>
            </a:r>
          </a:p>
        </p:txBody>
      </p:sp>
      <p:graphicFrame>
        <p:nvGraphicFramePr>
          <p:cNvPr id="143" name="表格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24199"/>
              </p:ext>
            </p:extLst>
          </p:nvPr>
        </p:nvGraphicFramePr>
        <p:xfrm>
          <a:off x="1339306" y="2591502"/>
          <a:ext cx="9727623" cy="3480000"/>
        </p:xfrm>
        <a:graphic>
          <a:graphicData uri="http://schemas.openxmlformats.org/drawingml/2006/table">
            <a:tbl>
              <a:tblPr/>
              <a:tblGrid>
                <a:gridCol w="2873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2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1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Сегмент/Интерфейс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IP-сети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  <a:sym typeface="Huawei Sans" panose="020C0503030203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Режим распределения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Описание режима распределения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192.168.1.0/24</a:t>
                      </a:r>
                    </a:p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192.168.2.0/24</a:t>
                      </a:r>
                    </a:p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192.168.3.0/24</a:t>
                      </a:r>
                    </a:p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192.168.4.0/24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DHCP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Распределяется Agg-S1.</a:t>
                      </a:r>
                      <a:r>
                        <a:rPr lang="ru-RU" sz="1400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Agg-S1 распределяет фиксированные IP-адреса фиксированным устройствам, таким как серверы и принтеры.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192.168.100.0/24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Статический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Статически настроенные IP-адреса управления устройством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192.168.101.0/24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DHCP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IP-адреса </a:t>
                      </a:r>
                      <a:r>
                        <a:rPr lang="ru-RU" sz="1400" b="0" i="0" u="none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контроллеров доступа </a:t>
                      </a:r>
                      <a:r>
                        <a:rPr lang="ru-RU" sz="14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настраиваются статически, а для точек доступа IP-адреса назначает Agg-S1.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192.168.102.0/30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Статический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Статически настроенные взаимосвязанные IP-адреса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GE0/0/0 на CORE-R1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PPPoE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IP-адрес, назначенный оператором связи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6" name="五边形 15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8" name="燕尾形 17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9" name="燕尾形 18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Проектирование базовых услуг: </a:t>
            </a:r>
            <a:r>
              <a:rPr lang="ru-RU" sz="3200" dirty="0" smtClean="0"/>
              <a:t>проектирование </a:t>
            </a:r>
            <a:r>
              <a:rPr lang="ru-RU" sz="3200" dirty="0"/>
              <a:t>маршрутизации</a:t>
            </a:r>
          </a:p>
        </p:txBody>
      </p:sp>
      <p:sp>
        <p:nvSpPr>
          <p:cNvPr id="3" name="矩形 2"/>
          <p:cNvSpPr/>
          <p:nvPr/>
        </p:nvSpPr>
        <p:spPr>
          <a:xfrm>
            <a:off x="6570632" y="1251604"/>
            <a:ext cx="5184956" cy="28777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Arial" panose="020B0604020202020204" pitchFamily="34" charset="0"/>
              </a:rPr>
              <a:t>Проектирование маршрутизации внутри </a:t>
            </a:r>
            <a:r>
              <a:rPr lang="ru-RU" sz="1400" dirty="0" err="1">
                <a:latin typeface="+mj-lt"/>
                <a:cs typeface="Arial" panose="020B0604020202020204" pitchFamily="34" charset="0"/>
              </a:rPr>
              <a:t>кампусной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 сети: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Внутрисетевой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сегмент. После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выделения IP-адреса по DHCP создается маршрут по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умолчанию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.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Agg-S1 выполняет функции шлюза уровня 3.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Межсетевой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сегмент.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Топология действующей сети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проста. Для соответствия требованиям статические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маршруты можно развернуть на всех устройствах, которым пересылают данные уровня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3.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Не нужно использовать сложный протокол маршрутизации.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Arial" panose="020B0604020202020204" pitchFamily="34" charset="0"/>
              </a:rPr>
              <a:t>Проектирование маршрутизации на выходе из кампуса: Настройте статические маршруты по умолчанию.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464494" y="2167696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 bwMode="auto">
          <a:xfrm>
            <a:off x="6944654" y="4089620"/>
            <a:ext cx="2149011" cy="2141612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4875370" y="4089620"/>
            <a:ext cx="1982396" cy="1992398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25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494" y="2572007"/>
            <a:ext cx="540000" cy="441818"/>
          </a:xfrm>
          <a:prstGeom prst="rect">
            <a:avLst/>
          </a:prstGeom>
          <a:noFill/>
        </p:spPr>
      </p:pic>
      <p:sp>
        <p:nvSpPr>
          <p:cNvPr id="26" name="Freeform 159"/>
          <p:cNvSpPr/>
          <p:nvPr/>
        </p:nvSpPr>
        <p:spPr>
          <a:xfrm flipH="1">
            <a:off x="3981112" y="1822858"/>
            <a:ext cx="934636" cy="48856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22758" y="1960502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Интернет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329651" y="4403327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329651" y="4491612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718785" y="4426801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718785" y="4515086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接入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3001" y="4218751"/>
            <a:ext cx="540000" cy="441818"/>
          </a:xfrm>
          <a:prstGeom prst="rect">
            <a:avLst/>
          </a:prstGeom>
        </p:spPr>
      </p:pic>
      <p:cxnSp>
        <p:nvCxnSpPr>
          <p:cNvPr id="33" name="直接连接符 32"/>
          <p:cNvCxnSpPr>
            <a:stCxn id="53" idx="2"/>
            <a:endCxn id="32" idx="0"/>
          </p:cNvCxnSpPr>
          <p:nvPr/>
        </p:nvCxnSpPr>
        <p:spPr>
          <a:xfrm>
            <a:off x="4465712" y="3606145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53" idx="2"/>
            <a:endCxn id="71" idx="0"/>
          </p:cNvCxnSpPr>
          <p:nvPr/>
        </p:nvCxnSpPr>
        <p:spPr>
          <a:xfrm>
            <a:off x="4465712" y="3606145"/>
            <a:ext cx="286393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行政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9651" y="4949251"/>
            <a:ext cx="540000" cy="441818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7026533" y="5708012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Административный </a:t>
            </a:r>
            <a:endParaRPr lang="ru-RU" sz="1400" dirty="0" smtClean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отдел</a:t>
            </a:r>
            <a:endParaRPr lang="ru-RU" sz="14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817282" y="4924594"/>
            <a:ext cx="2040944" cy="1088511"/>
            <a:chOff x="4468509" y="5258880"/>
            <a:chExt cx="2040944" cy="1088511"/>
          </a:xfrm>
        </p:grpSpPr>
        <p:pic>
          <p:nvPicPr>
            <p:cNvPr id="38" name="图片 37" descr="市场部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4228" y="5258880"/>
              <a:ext cx="540000" cy="441818"/>
            </a:xfrm>
            <a:prstGeom prst="rect">
              <a:avLst/>
            </a:prstGeom>
          </p:spPr>
        </p:pic>
        <p:sp>
          <p:nvSpPr>
            <p:cNvPr id="39" name="TextBox 27"/>
            <p:cNvSpPr txBox="1"/>
            <p:nvPr/>
          </p:nvSpPr>
          <p:spPr>
            <a:xfrm>
              <a:off x="4468509" y="6039614"/>
              <a:ext cx="2040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маркетинга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30571" y="4899937"/>
            <a:ext cx="654346" cy="819281"/>
            <a:chOff x="3648623" y="4551785"/>
            <a:chExt cx="654346" cy="819281"/>
          </a:xfrm>
        </p:grpSpPr>
        <p:sp>
          <p:nvSpPr>
            <p:cNvPr id="41" name="TextBox 164"/>
            <p:cNvSpPr txBox="1"/>
            <p:nvPr/>
          </p:nvSpPr>
          <p:spPr>
            <a:xfrm>
              <a:off x="3648623" y="5094067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Принтер</a:t>
              </a:r>
            </a:p>
          </p:txBody>
        </p:sp>
        <p:pic>
          <p:nvPicPr>
            <p:cNvPr id="42" name="图片 41" descr="打印机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4439" y="4551785"/>
              <a:ext cx="538191" cy="428400"/>
            </a:xfrm>
            <a:prstGeom prst="rect">
              <a:avLst/>
            </a:prstGeom>
          </p:spPr>
        </p:pic>
      </p:grpSp>
      <p:sp>
        <p:nvSpPr>
          <p:cNvPr id="43" name="圆角矩形 42"/>
          <p:cNvSpPr/>
          <p:nvPr/>
        </p:nvSpPr>
        <p:spPr bwMode="auto">
          <a:xfrm>
            <a:off x="2752098" y="4099844"/>
            <a:ext cx="1982396" cy="2336996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666234" y="4089620"/>
            <a:ext cx="1982396" cy="2141612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748999" y="4460241"/>
            <a:ext cx="488173" cy="669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229306" y="4476647"/>
            <a:ext cx="506734" cy="660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462815" y="3338467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205185" y="4444612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226583" y="4476647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205185" y="4532897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 descr="接入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999" y="4223703"/>
            <a:ext cx="540000" cy="441818"/>
          </a:xfrm>
          <a:prstGeom prst="rect">
            <a:avLst/>
          </a:prstGeom>
        </p:spPr>
      </p:pic>
      <p:pic>
        <p:nvPicPr>
          <p:cNvPr id="52" name="图片 51" descr="接入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185" y="4231365"/>
            <a:ext cx="540000" cy="441818"/>
          </a:xfrm>
          <a:prstGeom prst="rect">
            <a:avLst/>
          </a:prstGeom>
        </p:spPr>
      </p:pic>
      <p:pic>
        <p:nvPicPr>
          <p:cNvPr id="53" name="图片 52" descr="汇聚交换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5712" y="3164327"/>
            <a:ext cx="540000" cy="441818"/>
          </a:xfrm>
          <a:prstGeom prst="rect">
            <a:avLst/>
          </a:prstGeom>
        </p:spPr>
      </p:pic>
      <p:cxnSp>
        <p:nvCxnSpPr>
          <p:cNvPr id="54" name="直接连接符 53"/>
          <p:cNvCxnSpPr>
            <a:stCxn id="53" idx="2"/>
            <a:endCxn id="51" idx="0"/>
          </p:cNvCxnSpPr>
          <p:nvPr/>
        </p:nvCxnSpPr>
        <p:spPr>
          <a:xfrm flipH="1">
            <a:off x="1748999" y="3606145"/>
            <a:ext cx="2716713" cy="617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53" idx="2"/>
            <a:endCxn id="52" idx="0"/>
          </p:cNvCxnSpPr>
          <p:nvPr/>
        </p:nvCxnSpPr>
        <p:spPr>
          <a:xfrm flipH="1">
            <a:off x="3205185" y="3606145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2893516" y="4961865"/>
            <a:ext cx="1556836" cy="1474975"/>
            <a:chOff x="2825644" y="5334762"/>
            <a:chExt cx="1556836" cy="1474975"/>
          </a:xfrm>
        </p:grpSpPr>
        <p:pic>
          <p:nvPicPr>
            <p:cNvPr id="57" name="图片 56" descr="研发部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3278" y="5334762"/>
              <a:ext cx="540000" cy="441818"/>
            </a:xfrm>
            <a:prstGeom prst="rect">
              <a:avLst/>
            </a:prstGeom>
          </p:spPr>
        </p:pic>
        <p:sp>
          <p:nvSpPr>
            <p:cNvPr id="58" name="TextBox 25"/>
            <p:cNvSpPr txBox="1"/>
            <p:nvPr/>
          </p:nvSpPr>
          <p:spPr>
            <a:xfrm>
              <a:off x="2825644" y="6071073"/>
              <a:ext cx="15568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</a:t>
              </a:r>
              <a:endPara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исследований </a:t>
              </a:r>
            </a:p>
            <a:p>
              <a:pPr algn="ctr"/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и </a:t>
              </a:r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разработок 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602620" y="4981757"/>
            <a:ext cx="943335" cy="750075"/>
            <a:chOff x="3534748" y="5334762"/>
            <a:chExt cx="943335" cy="750075"/>
          </a:xfrm>
        </p:grpSpPr>
        <p:pic>
          <p:nvPicPr>
            <p:cNvPr id="60" name="图片 59" descr="FTP服务器-蓝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6414" y="5334762"/>
              <a:ext cx="540000" cy="441818"/>
            </a:xfrm>
            <a:prstGeom prst="rect">
              <a:avLst/>
            </a:prstGeom>
          </p:spPr>
        </p:pic>
        <p:sp>
          <p:nvSpPr>
            <p:cNvPr id="61" name="TextBox 124"/>
            <p:cNvSpPr txBox="1"/>
            <p:nvPr/>
          </p:nvSpPr>
          <p:spPr>
            <a:xfrm>
              <a:off x="3534748" y="5807838"/>
              <a:ext cx="943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FTP-сервер</a:t>
              </a:r>
            </a:p>
          </p:txBody>
        </p:sp>
      </p:grpSp>
      <p:sp>
        <p:nvSpPr>
          <p:cNvPr id="62" name="TextBox 164"/>
          <p:cNvSpPr txBox="1"/>
          <p:nvPr/>
        </p:nvSpPr>
        <p:spPr>
          <a:xfrm>
            <a:off x="3747114" y="4634824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Принтер</a:t>
            </a:r>
          </a:p>
        </p:txBody>
      </p:sp>
      <p:pic>
        <p:nvPicPr>
          <p:cNvPr id="63" name="图片 62" descr="打印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2930" y="4178888"/>
            <a:ext cx="538191" cy="428400"/>
          </a:xfrm>
          <a:prstGeom prst="rect">
            <a:avLst/>
          </a:prstGeom>
        </p:spPr>
      </p:pic>
      <p:pic>
        <p:nvPicPr>
          <p:cNvPr id="64" name="图片 63" descr="AC-蓝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92815" y="3164327"/>
            <a:ext cx="540000" cy="441818"/>
          </a:xfrm>
          <a:prstGeom prst="rect">
            <a:avLst/>
          </a:prstGeom>
        </p:spPr>
      </p:pic>
      <p:pic>
        <p:nvPicPr>
          <p:cNvPr id="65" name="图片 64" descr="A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82034" y="4939517"/>
            <a:ext cx="540000" cy="441818"/>
          </a:xfrm>
          <a:prstGeom prst="rect">
            <a:avLst/>
          </a:prstGeom>
        </p:spPr>
      </p:pic>
      <p:pic>
        <p:nvPicPr>
          <p:cNvPr id="66" name="图片 65" descr="A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75964" y="4932130"/>
            <a:ext cx="540000" cy="441818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675769" y="5682929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Центр </a:t>
            </a:r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приема</a:t>
            </a:r>
          </a:p>
          <a:p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посетителей</a:t>
            </a:r>
          </a:p>
        </p:txBody>
      </p:sp>
      <p:pic>
        <p:nvPicPr>
          <p:cNvPr id="68" name="图片 67" descr="管理员-蓝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87828" y="4960858"/>
            <a:ext cx="540000" cy="441818"/>
          </a:xfrm>
          <a:prstGeom prst="rect">
            <a:avLst/>
          </a:prstGeom>
        </p:spPr>
      </p:pic>
      <p:sp>
        <p:nvSpPr>
          <p:cNvPr id="69" name="TextBox 37"/>
          <p:cNvSpPr txBox="1"/>
          <p:nvPr/>
        </p:nvSpPr>
        <p:spPr>
          <a:xfrm>
            <a:off x="7684596" y="5431013"/>
            <a:ext cx="114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细黑简体" panose="02000000000000000000" pitchFamily="2" charset="-122"/>
                <a:cs typeface="Arial" panose="020B0604020202020204" pitchFamily="34" charset="0"/>
              </a:rPr>
              <a:t>Администратор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7506522" y="4458871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 descr="接入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9651" y="4218751"/>
            <a:ext cx="540000" cy="441818"/>
          </a:xfrm>
          <a:prstGeom prst="rect">
            <a:avLst/>
          </a:prstGeom>
        </p:spPr>
      </p:pic>
      <p:sp>
        <p:nvSpPr>
          <p:cNvPr id="72" name="TextBox 164"/>
          <p:cNvSpPr txBox="1"/>
          <p:nvPr/>
        </p:nvSpPr>
        <p:spPr>
          <a:xfrm>
            <a:off x="7930656" y="459985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Принтер</a:t>
            </a:r>
          </a:p>
        </p:txBody>
      </p:sp>
      <p:pic>
        <p:nvPicPr>
          <p:cNvPr id="73" name="图片 72" descr="打印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0986" y="4173639"/>
            <a:ext cx="538191" cy="4284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990767" y="3421479"/>
            <a:ext cx="4332125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50076" y="3069803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Сеть уровня 3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050075" y="3421479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cs typeface="Arial" panose="020B0604020202020204" pitchFamily="34" charset="0"/>
              </a:rPr>
              <a:t>Сеть уровня 2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75" name="五边形 7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76" name="燕尾形 7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77" name="燕尾形 7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78" name="燕尾形 7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8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2528305" y="2248780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521390" y="2189675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Проектирование WLAN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82962" y="1277312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Проектирование сети WLAN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72353" y="1713277"/>
            <a:ext cx="5274344" cy="4516073"/>
          </a:xfrm>
          <a:prstGeom prst="roundRect">
            <a:avLst>
              <a:gd name="adj" fmla="val 1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99096" y="1277312"/>
            <a:ext cx="5505715" cy="366122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Проектирование </a:t>
            </a:r>
            <a:r>
              <a:rPr lang="ru-RU" sz="16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передачи </a:t>
            </a:r>
            <a:r>
              <a:rPr lang="ru-RU" sz="16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данных WLAN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099096" y="1713277"/>
            <a:ext cx="5505716" cy="4781652"/>
          </a:xfrm>
          <a:prstGeom prst="roundRect">
            <a:avLst>
              <a:gd name="adj" fmla="val 1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2354" y="4370760"/>
            <a:ext cx="52104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В зависимости от IP-адресов контроллеров и точек доступа и того, проходит ли трафик данных через контроллер доступа, сеть можно разделить на:</a:t>
            </a:r>
          </a:p>
          <a:p>
            <a:pPr marL="742990" lvl="1" indent="-285750">
              <a:buSzPct val="50000"/>
              <a:buFont typeface="Wingdings" panose="05000000000000000000" pitchFamily="2" charset="2"/>
              <a:buChar char="p"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Линейная сеть уровня 2</a:t>
            </a:r>
          </a:p>
          <a:p>
            <a:pPr marL="742990" lvl="1" indent="-285750">
              <a:buSzPct val="50000"/>
              <a:buFont typeface="Wingdings" panose="05000000000000000000" pitchFamily="2" charset="2"/>
              <a:buChar char="p"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Обходная сеть уровня 2</a:t>
            </a:r>
          </a:p>
          <a:p>
            <a:pPr marL="742990" lvl="1" indent="-285750">
              <a:buSzPct val="50000"/>
              <a:buFont typeface="Wingdings" panose="05000000000000000000" pitchFamily="2" charset="2"/>
              <a:buChar char="p"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Линейная сеть уровня 3</a:t>
            </a:r>
          </a:p>
          <a:p>
            <a:pPr marL="742990" lvl="1" indent="-285750">
              <a:buSzPct val="50000"/>
              <a:buFont typeface="Wingdings" panose="05000000000000000000" pitchFamily="2" charset="2"/>
              <a:buChar char="p"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Обходная сеть уровня 3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В данном примере используется обходная сеть уровня 2.</a:t>
            </a:r>
          </a:p>
        </p:txBody>
      </p:sp>
      <p:pic>
        <p:nvPicPr>
          <p:cNvPr id="15" name="图片 14" descr="AC-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272" y="2040032"/>
            <a:ext cx="540000" cy="441818"/>
          </a:xfrm>
          <a:prstGeom prst="rect">
            <a:avLst/>
          </a:prstGeom>
        </p:spPr>
      </p:pic>
      <p:pic>
        <p:nvPicPr>
          <p:cNvPr id="17" name="图片 16" descr="汇聚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31" y="2044983"/>
            <a:ext cx="540000" cy="441818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3521390" y="3111194"/>
            <a:ext cx="1034373" cy="693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406265" y="3127600"/>
            <a:ext cx="1102167" cy="691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1272" y="3589582"/>
            <a:ext cx="540000" cy="441818"/>
          </a:xfrm>
          <a:prstGeom prst="rect">
            <a:avLst/>
          </a:prstGeom>
        </p:spPr>
      </p:pic>
      <p:pic>
        <p:nvPicPr>
          <p:cNvPr id="25" name="图片 24" descr="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1239" y="3587722"/>
            <a:ext cx="540000" cy="441818"/>
          </a:xfrm>
          <a:prstGeom prst="rect">
            <a:avLst/>
          </a:prstGeom>
        </p:spPr>
      </p:pic>
      <p:pic>
        <p:nvPicPr>
          <p:cNvPr id="26" name="图片 25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390" y="2874656"/>
            <a:ext cx="540000" cy="441818"/>
          </a:xfrm>
          <a:prstGeom prst="rect">
            <a:avLst/>
          </a:prstGeom>
        </p:spPr>
      </p:pic>
      <p:sp>
        <p:nvSpPr>
          <p:cNvPr id="29" name="Freeform 159"/>
          <p:cNvSpPr/>
          <p:nvPr/>
        </p:nvSpPr>
        <p:spPr>
          <a:xfrm flipH="1">
            <a:off x="4225080" y="1946682"/>
            <a:ext cx="934636" cy="48856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04052" y="2127467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Сеть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1732" y="2490553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192.168.101.1/24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96142" y="3312712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192.168.101.X/24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063765" y="3286080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192.168.101.Y/24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881362" y="1770049"/>
            <a:ext cx="108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Сервер DHCP</a:t>
            </a:r>
          </a:p>
        </p:txBody>
      </p:sp>
      <p:sp>
        <p:nvSpPr>
          <p:cNvPr id="47" name="矩形 46"/>
          <p:cNvSpPr/>
          <p:nvPr/>
        </p:nvSpPr>
        <p:spPr>
          <a:xfrm>
            <a:off x="6125460" y="4894854"/>
            <a:ext cx="51637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ru-RU" sz="1300">
                <a:latin typeface="+mj-lt"/>
                <a:cs typeface="Arial" panose="020B0604020202020204" pitchFamily="34" charset="0"/>
              </a:rPr>
              <a:t>Пакеты управления и пакеты данных передаются по WLAN.</a:t>
            </a:r>
          </a:p>
          <a:p>
            <a:pPr marL="742990" lvl="1" indent="-285750">
              <a:buSzPct val="50000"/>
              <a:buFont typeface="Wingdings" panose="05000000000000000000" pitchFamily="2" charset="2"/>
              <a:buChar char="p"/>
            </a:pPr>
            <a:r>
              <a:rPr lang="ru-RU" sz="1300">
                <a:latin typeface="+mj-lt"/>
                <a:cs typeface="Arial" panose="020B0604020202020204" pitchFamily="34" charset="0"/>
              </a:rPr>
              <a:t>Пакеты управления пересылаются по туннелям CAPWAP.</a:t>
            </a:r>
          </a:p>
          <a:p>
            <a:pPr marL="742990" lvl="1" indent="-285750">
              <a:buSzPct val="50000"/>
              <a:buFont typeface="Wingdings" panose="05000000000000000000" pitchFamily="2" charset="2"/>
              <a:buChar char="p"/>
            </a:pPr>
            <a:r>
              <a:rPr lang="ru-RU" sz="1300">
                <a:latin typeface="+mj-lt"/>
                <a:cs typeface="Arial" panose="020B0604020202020204" pitchFamily="34" charset="0"/>
              </a:rPr>
              <a:t>Пакеты данных пользователей пересылаются в туннельном или прямом режиме.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ru-RU" sz="1300">
                <a:latin typeface="+mj-lt"/>
                <a:cs typeface="Arial" panose="020B0604020202020204" pitchFamily="34" charset="0"/>
              </a:rPr>
              <a:t>В этом примере используется режим прямой пересылки.</a:t>
            </a:r>
          </a:p>
        </p:txBody>
      </p:sp>
      <p:sp>
        <p:nvSpPr>
          <p:cNvPr id="48" name="Can 225"/>
          <p:cNvSpPr/>
          <p:nvPr/>
        </p:nvSpPr>
        <p:spPr>
          <a:xfrm rot="10800000">
            <a:off x="7095709" y="2374561"/>
            <a:ext cx="493345" cy="1654979"/>
          </a:xfrm>
          <a:prstGeom prst="can">
            <a:avLst>
              <a:gd name="adj" fmla="val 34395"/>
            </a:avLst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ru-RU" sz="1200">
                <a:solidFill>
                  <a:schemeClr val="tx1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Туннель CAPWAP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7714242" y="1987732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707327" y="2041171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 descr="AC-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209" y="1778984"/>
            <a:ext cx="540000" cy="441818"/>
          </a:xfrm>
          <a:prstGeom prst="rect">
            <a:avLst/>
          </a:prstGeom>
        </p:spPr>
      </p:pic>
      <p:pic>
        <p:nvPicPr>
          <p:cNvPr id="54" name="图片 53" descr="汇聚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368" y="1783935"/>
            <a:ext cx="540000" cy="441818"/>
          </a:xfrm>
          <a:prstGeom prst="rect">
            <a:avLst/>
          </a:prstGeom>
        </p:spPr>
      </p:pic>
      <p:cxnSp>
        <p:nvCxnSpPr>
          <p:cNvPr id="55" name="直接连接符 54"/>
          <p:cNvCxnSpPr/>
          <p:nvPr/>
        </p:nvCxnSpPr>
        <p:spPr>
          <a:xfrm>
            <a:off x="8707327" y="3286250"/>
            <a:ext cx="1110118" cy="995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7597209" y="3302656"/>
            <a:ext cx="1097161" cy="1022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 descr="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7209" y="4200744"/>
            <a:ext cx="540000" cy="441818"/>
          </a:xfrm>
          <a:prstGeom prst="rect">
            <a:avLst/>
          </a:prstGeom>
        </p:spPr>
      </p:pic>
      <p:pic>
        <p:nvPicPr>
          <p:cNvPr id="58" name="图片 57" descr="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92561" y="4198884"/>
            <a:ext cx="540000" cy="441818"/>
          </a:xfrm>
          <a:prstGeom prst="rect">
            <a:avLst/>
          </a:prstGeom>
        </p:spPr>
      </p:pic>
      <p:pic>
        <p:nvPicPr>
          <p:cNvPr id="59" name="图片 58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37327" y="3049712"/>
            <a:ext cx="540000" cy="441818"/>
          </a:xfrm>
          <a:prstGeom prst="rect">
            <a:avLst/>
          </a:prstGeom>
        </p:spPr>
      </p:pic>
      <p:sp>
        <p:nvSpPr>
          <p:cNvPr id="60" name="Freeform 159"/>
          <p:cNvSpPr/>
          <p:nvPr/>
        </p:nvSpPr>
        <p:spPr>
          <a:xfrm flipH="1">
            <a:off x="9411017" y="1685634"/>
            <a:ext cx="934636" cy="48856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489989" y="1866419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Сеть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9833553" y="3214443"/>
            <a:ext cx="1091246" cy="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9833553" y="287465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Данные пользователя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9833553" y="3648853"/>
            <a:ext cx="1091246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9833553" y="3309066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Данные управления</a:t>
            </a: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7388282" y="2220802"/>
            <a:ext cx="0" cy="1944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7972838" y="3640787"/>
            <a:ext cx="510726" cy="483617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8800338" y="2303413"/>
            <a:ext cx="3743" cy="685363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9038194" y="2112396"/>
            <a:ext cx="707569" cy="1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672176" y="2093901"/>
            <a:ext cx="3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AC</a:t>
            </a:r>
          </a:p>
          <a:p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867929" y="1849232"/>
            <a:ext cx="394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AC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63" name="五边形 62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</a:t>
              </a:r>
              <a:r>
                <a:rPr lang="ru-RU" sz="8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и проектирование</a:t>
              </a:r>
            </a:p>
          </p:txBody>
        </p:sp>
        <p:sp>
          <p:nvSpPr>
            <p:cNvPr id="76" name="燕尾形 7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77" name="燕尾形 7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79" name="燕尾形 78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5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Планирование данных WLAN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29715"/>
              </p:ext>
            </p:extLst>
          </p:nvPr>
        </p:nvGraphicFramePr>
        <p:xfrm>
          <a:off x="1048871" y="1284760"/>
          <a:ext cx="10377529" cy="5107200"/>
        </p:xfrm>
        <a:graphic>
          <a:graphicData uri="http://schemas.openxmlformats.org/drawingml/2006/table">
            <a:tbl>
              <a:tblPr/>
              <a:tblGrid>
                <a:gridCol w="2613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64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Пункт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Значение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Управляющие VLAN для точек доступа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 101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Сервисная VLAN для STA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 1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Сервер DHCP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 выполняет функции DHCP-сервера для назначения IP-адресов точкам доступа. Адрес шлюза STA по умолчанию 192.168.1.254.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Пул IP-адресов для точек доступа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От 192.168.101.2 до 192.168.101.253/24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Пул IP-адресов для станций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От 192.168.1.1 до 192.168.1.253/24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Адрес интерфейса-источника контроллера доступа.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101: 192.168.101.1/24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Группа точек доступа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ap-group1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Шаблонные 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профили: </a:t>
                      </a:r>
                      <a:r>
                        <a:rPr lang="ru-RU" sz="11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и профиль регулятивного домена 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endParaRPr lang="ru-RU" sz="1100" b="1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регулятивного домена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Имя: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Код страны: CN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SSID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 SSID: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endParaRPr lang="ru-RU" sz="1100" b="1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безопасности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Политика безопасности: WPA-WPA2+PSK+AES</a:t>
                      </a:r>
                      <a:b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Пароль: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WLAN@Guest123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VAP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Режим пересылки: прямая пересылка</a:t>
                      </a:r>
                      <a:b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Сервисная VLAN: VLAN 1</a:t>
                      </a:r>
                      <a:b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Шаблонные профили: </a:t>
                      </a:r>
                      <a:r>
                        <a:rPr lang="ru-RU" sz="110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SSID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профиль безопасности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WLAN-</a:t>
                      </a:r>
                      <a:r>
                        <a:rPr lang="ru-RU" sz="1100" b="1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Guest</a:t>
                      </a:r>
                      <a:endParaRPr lang="ru-RU" sz="1100" b="1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0" name="五边形 9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8" name="燕尾形 1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4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 bwMode="auto">
          <a:xfrm>
            <a:off x="1106183" y="3719118"/>
            <a:ext cx="1982396" cy="1986481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59" name="直接连接符 58"/>
          <p:cNvCxnSpPr>
            <a:cxnSpLocks noChangeAspect="1"/>
          </p:cNvCxnSpPr>
          <p:nvPr/>
        </p:nvCxnSpPr>
        <p:spPr>
          <a:xfrm flipH="1">
            <a:off x="1958843" y="3183553"/>
            <a:ext cx="2988000" cy="679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Надежность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904443" y="1797195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 bwMode="auto">
          <a:xfrm>
            <a:off x="7384604" y="3719118"/>
            <a:ext cx="2246586" cy="1986481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315319" y="3719118"/>
            <a:ext cx="1982396" cy="1986481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9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443" y="2201506"/>
            <a:ext cx="540000" cy="441818"/>
          </a:xfrm>
          <a:prstGeom prst="rect">
            <a:avLst/>
          </a:prstGeom>
          <a:noFill/>
        </p:spPr>
      </p:pic>
      <p:sp>
        <p:nvSpPr>
          <p:cNvPr id="10" name="Freeform 159"/>
          <p:cNvSpPr/>
          <p:nvPr/>
        </p:nvSpPr>
        <p:spPr>
          <a:xfrm flipH="1">
            <a:off x="4421061" y="1452357"/>
            <a:ext cx="934636" cy="48856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62707" y="1590001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Интернет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769600" y="4032826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769600" y="4121111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58734" y="4056300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158734" y="4144585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37" idx="2"/>
            <a:endCxn id="16" idx="0"/>
          </p:cNvCxnSpPr>
          <p:nvPr/>
        </p:nvCxnSpPr>
        <p:spPr>
          <a:xfrm>
            <a:off x="4905661" y="3235644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2"/>
            <a:endCxn id="55" idx="0"/>
          </p:cNvCxnSpPr>
          <p:nvPr/>
        </p:nvCxnSpPr>
        <p:spPr>
          <a:xfrm>
            <a:off x="4905661" y="3235644"/>
            <a:ext cx="286393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行政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9600" y="4578750"/>
            <a:ext cx="540000" cy="441818"/>
          </a:xfrm>
          <a:prstGeom prst="rect">
            <a:avLst/>
          </a:prstGeom>
        </p:spPr>
      </p:pic>
      <p:sp>
        <p:nvSpPr>
          <p:cNvPr id="20" name="TextBox 29"/>
          <p:cNvSpPr txBox="1"/>
          <p:nvPr/>
        </p:nvSpPr>
        <p:spPr>
          <a:xfrm>
            <a:off x="7326095" y="5301246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Административный отдел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300976" y="4554093"/>
            <a:ext cx="2040944" cy="1040578"/>
            <a:chOff x="4512254" y="5258880"/>
            <a:chExt cx="2040944" cy="1040578"/>
          </a:xfrm>
        </p:grpSpPr>
        <p:pic>
          <p:nvPicPr>
            <p:cNvPr id="22" name="图片 21" descr="市场部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4228" y="5258880"/>
              <a:ext cx="540000" cy="441818"/>
            </a:xfrm>
            <a:prstGeom prst="rect">
              <a:avLst/>
            </a:prstGeom>
          </p:spPr>
        </p:pic>
        <p:sp>
          <p:nvSpPr>
            <p:cNvPr id="23" name="TextBox 27"/>
            <p:cNvSpPr txBox="1"/>
            <p:nvPr/>
          </p:nvSpPr>
          <p:spPr>
            <a:xfrm>
              <a:off x="4512254" y="5991681"/>
              <a:ext cx="2040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маркетинга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70520" y="4529436"/>
            <a:ext cx="654346" cy="819281"/>
            <a:chOff x="3648623" y="4551785"/>
            <a:chExt cx="654346" cy="819281"/>
          </a:xfrm>
        </p:grpSpPr>
        <p:sp>
          <p:nvSpPr>
            <p:cNvPr id="25" name="TextBox 164"/>
            <p:cNvSpPr txBox="1"/>
            <p:nvPr/>
          </p:nvSpPr>
          <p:spPr>
            <a:xfrm>
              <a:off x="3648623" y="5094067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Принтер</a:t>
              </a:r>
            </a:p>
          </p:txBody>
        </p:sp>
        <p:pic>
          <p:nvPicPr>
            <p:cNvPr id="26" name="图片 25" descr="打印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4439" y="4551785"/>
              <a:ext cx="538191" cy="428400"/>
            </a:xfrm>
            <a:prstGeom prst="rect">
              <a:avLst/>
            </a:prstGeom>
          </p:spPr>
        </p:pic>
      </p:grpSp>
      <p:sp>
        <p:nvSpPr>
          <p:cNvPr id="27" name="圆角矩形 26"/>
          <p:cNvSpPr/>
          <p:nvPr/>
        </p:nvSpPr>
        <p:spPr bwMode="auto">
          <a:xfrm>
            <a:off x="3192047" y="3729342"/>
            <a:ext cx="1982396" cy="2144505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188948" y="4089740"/>
            <a:ext cx="488173" cy="669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669255" y="4106146"/>
            <a:ext cx="506734" cy="660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02764" y="3014735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645134" y="4074111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666532" y="4106146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45134" y="4162396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37" idx="2"/>
            <a:endCxn id="35" idx="0"/>
          </p:cNvCxnSpPr>
          <p:nvPr/>
        </p:nvCxnSpPr>
        <p:spPr>
          <a:xfrm flipH="1">
            <a:off x="2188948" y="3235644"/>
            <a:ext cx="2716713" cy="617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7" idx="2"/>
            <a:endCxn id="36" idx="0"/>
          </p:cNvCxnSpPr>
          <p:nvPr/>
        </p:nvCxnSpPr>
        <p:spPr>
          <a:xfrm flipH="1">
            <a:off x="3645134" y="3235644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3090610" y="4591364"/>
            <a:ext cx="2042547" cy="1244058"/>
            <a:chOff x="2582789" y="5334762"/>
            <a:chExt cx="2042547" cy="1244058"/>
          </a:xfrm>
        </p:grpSpPr>
        <p:pic>
          <p:nvPicPr>
            <p:cNvPr id="41" name="图片 40" descr="研发部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278" y="5334762"/>
              <a:ext cx="540000" cy="441818"/>
            </a:xfrm>
            <a:prstGeom prst="rect">
              <a:avLst/>
            </a:prstGeom>
          </p:spPr>
        </p:pic>
        <p:sp>
          <p:nvSpPr>
            <p:cNvPr id="42" name="TextBox 25"/>
            <p:cNvSpPr txBox="1"/>
            <p:nvPr/>
          </p:nvSpPr>
          <p:spPr>
            <a:xfrm>
              <a:off x="2582789" y="6055600"/>
              <a:ext cx="2042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</a:t>
              </a:r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исследований</a:t>
              </a:r>
            </a:p>
            <a:p>
              <a:pPr algn="ctr"/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и </a:t>
              </a:r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разработок</a:t>
              </a:r>
              <a:endPara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42569" y="4611256"/>
            <a:ext cx="943335" cy="750075"/>
            <a:chOff x="3534748" y="5334762"/>
            <a:chExt cx="943335" cy="750075"/>
          </a:xfrm>
        </p:grpSpPr>
        <p:pic>
          <p:nvPicPr>
            <p:cNvPr id="44" name="图片 43" descr="FTP服务器-蓝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6414" y="5334762"/>
              <a:ext cx="540000" cy="441818"/>
            </a:xfrm>
            <a:prstGeom prst="rect">
              <a:avLst/>
            </a:prstGeom>
          </p:spPr>
        </p:pic>
        <p:sp>
          <p:nvSpPr>
            <p:cNvPr id="45" name="TextBox 124"/>
            <p:cNvSpPr txBox="1"/>
            <p:nvPr/>
          </p:nvSpPr>
          <p:spPr>
            <a:xfrm>
              <a:off x="3534748" y="5807838"/>
              <a:ext cx="943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FTP-сервер</a:t>
              </a:r>
            </a:p>
          </p:txBody>
        </p:sp>
      </p:grpSp>
      <p:sp>
        <p:nvSpPr>
          <p:cNvPr id="46" name="TextBox 164"/>
          <p:cNvSpPr txBox="1"/>
          <p:nvPr/>
        </p:nvSpPr>
        <p:spPr>
          <a:xfrm>
            <a:off x="4187063" y="4264323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Принтер</a:t>
            </a:r>
          </a:p>
        </p:txBody>
      </p:sp>
      <p:pic>
        <p:nvPicPr>
          <p:cNvPr id="47" name="图片 46" descr="打印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2879" y="3808387"/>
            <a:ext cx="538191" cy="428400"/>
          </a:xfrm>
          <a:prstGeom prst="rect">
            <a:avLst/>
          </a:prstGeom>
        </p:spPr>
      </p:pic>
      <p:pic>
        <p:nvPicPr>
          <p:cNvPr id="48" name="图片 47" descr="AC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2764" y="2793826"/>
            <a:ext cx="540000" cy="441818"/>
          </a:xfrm>
          <a:prstGeom prst="rect">
            <a:avLst/>
          </a:prstGeom>
        </p:spPr>
      </p:pic>
      <p:pic>
        <p:nvPicPr>
          <p:cNvPr id="49" name="图片 48" descr="A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1983" y="4569016"/>
            <a:ext cx="540000" cy="441818"/>
          </a:xfrm>
          <a:prstGeom prst="rect">
            <a:avLst/>
          </a:prstGeom>
        </p:spPr>
      </p:pic>
      <p:pic>
        <p:nvPicPr>
          <p:cNvPr id="50" name="图片 49" descr="A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5913" y="4561629"/>
            <a:ext cx="540000" cy="441818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1163851" y="5199860"/>
            <a:ext cx="2051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Центр приема посетителей</a:t>
            </a:r>
          </a:p>
        </p:txBody>
      </p:sp>
      <p:pic>
        <p:nvPicPr>
          <p:cNvPr id="52" name="图片 51" descr="管理员-蓝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27777" y="4590357"/>
            <a:ext cx="540000" cy="441818"/>
          </a:xfrm>
          <a:prstGeom prst="rect">
            <a:avLst/>
          </a:prstGeom>
        </p:spPr>
      </p:pic>
      <p:sp>
        <p:nvSpPr>
          <p:cNvPr id="53" name="TextBox 37"/>
          <p:cNvSpPr txBox="1"/>
          <p:nvPr/>
        </p:nvSpPr>
        <p:spPr>
          <a:xfrm>
            <a:off x="8124545" y="5060512"/>
            <a:ext cx="114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细黑简体" panose="02000000000000000000" pitchFamily="2" charset="-122"/>
                <a:cs typeface="Arial" panose="020B0604020202020204" pitchFamily="34" charset="0"/>
              </a:rPr>
              <a:t>Администратор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7946471" y="4088370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64"/>
          <p:cNvSpPr txBox="1"/>
          <p:nvPr/>
        </p:nvSpPr>
        <p:spPr>
          <a:xfrm>
            <a:off x="8370605" y="422935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Принтер</a:t>
            </a:r>
          </a:p>
        </p:txBody>
      </p:sp>
      <p:pic>
        <p:nvPicPr>
          <p:cNvPr id="57" name="图片 56" descr="打印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0935" y="3803138"/>
            <a:ext cx="538191" cy="4284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6204232" y="1055411"/>
            <a:ext cx="56375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Надежность на уровне порта:</a:t>
            </a:r>
          </a:p>
          <a:p>
            <a:pPr marL="457200" lvl="1">
              <a:spcAft>
                <a:spcPts val="600"/>
              </a:spcAft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Для повышения надежности между коммутаторами доступа и коммутаторами агрегации и увеличения полосы пропускания каналов используется Eth-</a:t>
            </a:r>
            <a:r>
              <a:rPr lang="ru-RU" sz="1600" dirty="0" err="1">
                <a:latin typeface="+mj-lt"/>
                <a:cs typeface="Arial" panose="020B0604020202020204" pitchFamily="34" charset="0"/>
              </a:rPr>
              <a:t>Trunk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Надежность на уровне устройств:</a:t>
            </a:r>
          </a:p>
          <a:p>
            <a:pPr lvl="1">
              <a:spcAft>
                <a:spcPts val="600"/>
              </a:spcAft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Возможно использование технологий </a:t>
            </a:r>
            <a:r>
              <a:rPr lang="ru-RU" sz="1600" dirty="0" err="1">
                <a:latin typeface="+mj-lt"/>
                <a:cs typeface="Arial" panose="020B0604020202020204" pitchFamily="34" charset="0"/>
              </a:rPr>
              <a:t>iStack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 или кластерной системы коммутации (CSS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). В данной сети не используется. 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3520543" y="3227999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040079" y="3247083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cxnSpLocks noChangeAspect="1"/>
          </p:cNvCxnSpPr>
          <p:nvPr/>
        </p:nvCxnSpPr>
        <p:spPr>
          <a:xfrm flipH="1">
            <a:off x="2097381" y="3233781"/>
            <a:ext cx="3022825" cy="687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3762546" y="3254644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805816" y="3242459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5088558" y="3227999"/>
            <a:ext cx="2863939" cy="618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849810" y="3271819"/>
            <a:ext cx="286393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92950" y="3848250"/>
            <a:ext cx="540000" cy="441818"/>
          </a:xfrm>
          <a:prstGeom prst="rect">
            <a:avLst/>
          </a:prstGeom>
        </p:spPr>
      </p:pic>
      <p:pic>
        <p:nvPicPr>
          <p:cNvPr id="35" name="图片 34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18948" y="3853202"/>
            <a:ext cx="540000" cy="441818"/>
          </a:xfrm>
          <a:prstGeom prst="rect">
            <a:avLst/>
          </a:prstGeom>
        </p:spPr>
      </p:pic>
      <p:pic>
        <p:nvPicPr>
          <p:cNvPr id="36" name="图片 35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75134" y="3860864"/>
            <a:ext cx="540000" cy="441818"/>
          </a:xfrm>
          <a:prstGeom prst="rect">
            <a:avLst/>
          </a:prstGeom>
        </p:spPr>
      </p:pic>
      <p:pic>
        <p:nvPicPr>
          <p:cNvPr id="37" name="图片 36" descr="汇聚交换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35661" y="2793826"/>
            <a:ext cx="540000" cy="441818"/>
          </a:xfrm>
          <a:prstGeom prst="rect">
            <a:avLst/>
          </a:prstGeom>
        </p:spPr>
      </p:pic>
      <p:pic>
        <p:nvPicPr>
          <p:cNvPr id="55" name="图片 54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99600" y="3848250"/>
            <a:ext cx="540000" cy="441818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70" name="五边形 69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71" name="燕尾形 70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72" name="燕尾形 71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78" name="燕尾形 7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2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72"/>
          <p:cNvSpPr/>
          <p:nvPr/>
        </p:nvSpPr>
        <p:spPr bwMode="auto">
          <a:xfrm>
            <a:off x="721428" y="4100841"/>
            <a:ext cx="1982396" cy="2033894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95" name="圆角矩形 94"/>
          <p:cNvSpPr/>
          <p:nvPr/>
        </p:nvSpPr>
        <p:spPr bwMode="auto">
          <a:xfrm>
            <a:off x="2807292" y="4111064"/>
            <a:ext cx="1982396" cy="2120269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196" name="直接连接符 195"/>
          <p:cNvCxnSpPr/>
          <p:nvPr/>
        </p:nvCxnSpPr>
        <p:spPr>
          <a:xfrm>
            <a:off x="1772825" y="4457440"/>
            <a:ext cx="1628954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arrow-loop_32161"/>
          <p:cNvSpPr>
            <a:spLocks noChangeAspect="1"/>
          </p:cNvSpPr>
          <p:nvPr/>
        </p:nvSpPr>
        <p:spPr bwMode="auto">
          <a:xfrm>
            <a:off x="2376533" y="4182078"/>
            <a:ext cx="395038" cy="243874"/>
          </a:xfrm>
          <a:custGeom>
            <a:avLst/>
            <a:gdLst>
              <a:gd name="T0" fmla="*/ 7273 w 7273"/>
              <a:gd name="T1" fmla="*/ 2210 h 4496"/>
              <a:gd name="T2" fmla="*/ 7273 w 7273"/>
              <a:gd name="T3" fmla="*/ 2316 h 4496"/>
              <a:gd name="T4" fmla="*/ 5682 w 7273"/>
              <a:gd name="T5" fmla="*/ 3908 h 4496"/>
              <a:gd name="T6" fmla="*/ 4417 w 7273"/>
              <a:gd name="T7" fmla="*/ 3908 h 4496"/>
              <a:gd name="T8" fmla="*/ 4646 w 7273"/>
              <a:gd name="T9" fmla="*/ 3286 h 4496"/>
              <a:gd name="T10" fmla="*/ 5682 w 7273"/>
              <a:gd name="T11" fmla="*/ 3286 h 4496"/>
              <a:gd name="T12" fmla="*/ 6652 w 7273"/>
              <a:gd name="T13" fmla="*/ 2316 h 4496"/>
              <a:gd name="T14" fmla="*/ 6652 w 7273"/>
              <a:gd name="T15" fmla="*/ 2210 h 4496"/>
              <a:gd name="T16" fmla="*/ 5682 w 7273"/>
              <a:gd name="T17" fmla="*/ 1240 h 4496"/>
              <a:gd name="T18" fmla="*/ 4257 w 7273"/>
              <a:gd name="T19" fmla="*/ 1240 h 4496"/>
              <a:gd name="T20" fmla="*/ 4257 w 7273"/>
              <a:gd name="T21" fmla="*/ 1240 h 4496"/>
              <a:gd name="T22" fmla="*/ 3882 w 7273"/>
              <a:gd name="T23" fmla="*/ 1240 h 4496"/>
              <a:gd name="T24" fmla="*/ 4101 w 7273"/>
              <a:gd name="T25" fmla="*/ 1795 h 4496"/>
              <a:gd name="T26" fmla="*/ 4085 w 7273"/>
              <a:gd name="T27" fmla="*/ 1849 h 4496"/>
              <a:gd name="T28" fmla="*/ 4029 w 7273"/>
              <a:gd name="T29" fmla="*/ 1849 h 4496"/>
              <a:gd name="T30" fmla="*/ 2880 w 7273"/>
              <a:gd name="T31" fmla="*/ 966 h 4496"/>
              <a:gd name="T32" fmla="*/ 2862 w 7273"/>
              <a:gd name="T33" fmla="*/ 929 h 4496"/>
              <a:gd name="T34" fmla="*/ 2880 w 7273"/>
              <a:gd name="T35" fmla="*/ 892 h 4496"/>
              <a:gd name="T36" fmla="*/ 4029 w 7273"/>
              <a:gd name="T37" fmla="*/ 9 h 4496"/>
              <a:gd name="T38" fmla="*/ 4057 w 7273"/>
              <a:gd name="T39" fmla="*/ 0 h 4496"/>
              <a:gd name="T40" fmla="*/ 4086 w 7273"/>
              <a:gd name="T41" fmla="*/ 9 h 4496"/>
              <a:gd name="T42" fmla="*/ 4101 w 7273"/>
              <a:gd name="T43" fmla="*/ 64 h 4496"/>
              <a:gd name="T44" fmla="*/ 3882 w 7273"/>
              <a:gd name="T45" fmla="*/ 619 h 4496"/>
              <a:gd name="T46" fmla="*/ 4257 w 7273"/>
              <a:gd name="T47" fmla="*/ 619 h 4496"/>
              <a:gd name="T48" fmla="*/ 4257 w 7273"/>
              <a:gd name="T49" fmla="*/ 619 h 4496"/>
              <a:gd name="T50" fmla="*/ 5682 w 7273"/>
              <a:gd name="T51" fmla="*/ 619 h 4496"/>
              <a:gd name="T52" fmla="*/ 7273 w 7273"/>
              <a:gd name="T53" fmla="*/ 2210 h 4496"/>
              <a:gd name="T54" fmla="*/ 3245 w 7273"/>
              <a:gd name="T55" fmla="*/ 2646 h 4496"/>
              <a:gd name="T56" fmla="*/ 3188 w 7273"/>
              <a:gd name="T57" fmla="*/ 2646 h 4496"/>
              <a:gd name="T58" fmla="*/ 3172 w 7273"/>
              <a:gd name="T59" fmla="*/ 2700 h 4496"/>
              <a:gd name="T60" fmla="*/ 3392 w 7273"/>
              <a:gd name="T61" fmla="*/ 3255 h 4496"/>
              <a:gd name="T62" fmla="*/ 3016 w 7273"/>
              <a:gd name="T63" fmla="*/ 3255 h 4496"/>
              <a:gd name="T64" fmla="*/ 3016 w 7273"/>
              <a:gd name="T65" fmla="*/ 3255 h 4496"/>
              <a:gd name="T66" fmla="*/ 1591 w 7273"/>
              <a:gd name="T67" fmla="*/ 3255 h 4496"/>
              <a:gd name="T68" fmla="*/ 621 w 7273"/>
              <a:gd name="T69" fmla="*/ 2285 h 4496"/>
              <a:gd name="T70" fmla="*/ 621 w 7273"/>
              <a:gd name="T71" fmla="*/ 2179 h 4496"/>
              <a:gd name="T72" fmla="*/ 1591 w 7273"/>
              <a:gd name="T73" fmla="*/ 1209 h 4496"/>
              <a:gd name="T74" fmla="*/ 2627 w 7273"/>
              <a:gd name="T75" fmla="*/ 1209 h 4496"/>
              <a:gd name="T76" fmla="*/ 2857 w 7273"/>
              <a:gd name="T77" fmla="*/ 587 h 4496"/>
              <a:gd name="T78" fmla="*/ 1591 w 7273"/>
              <a:gd name="T79" fmla="*/ 587 h 4496"/>
              <a:gd name="T80" fmla="*/ 0 w 7273"/>
              <a:gd name="T81" fmla="*/ 2179 h 4496"/>
              <a:gd name="T82" fmla="*/ 0 w 7273"/>
              <a:gd name="T83" fmla="*/ 2285 h 4496"/>
              <a:gd name="T84" fmla="*/ 1591 w 7273"/>
              <a:gd name="T85" fmla="*/ 3877 h 4496"/>
              <a:gd name="T86" fmla="*/ 3016 w 7273"/>
              <a:gd name="T87" fmla="*/ 3877 h 4496"/>
              <a:gd name="T88" fmla="*/ 3016 w 7273"/>
              <a:gd name="T89" fmla="*/ 3877 h 4496"/>
              <a:gd name="T90" fmla="*/ 3391 w 7273"/>
              <a:gd name="T91" fmla="*/ 3877 h 4496"/>
              <a:gd name="T92" fmla="*/ 3172 w 7273"/>
              <a:gd name="T93" fmla="*/ 4432 h 4496"/>
              <a:gd name="T94" fmla="*/ 3188 w 7273"/>
              <a:gd name="T95" fmla="*/ 4486 h 4496"/>
              <a:gd name="T96" fmla="*/ 3216 w 7273"/>
              <a:gd name="T97" fmla="*/ 4496 h 4496"/>
              <a:gd name="T98" fmla="*/ 3244 w 7273"/>
              <a:gd name="T99" fmla="*/ 4486 h 4496"/>
              <a:gd name="T100" fmla="*/ 4393 w 7273"/>
              <a:gd name="T101" fmla="*/ 3603 h 4496"/>
              <a:gd name="T102" fmla="*/ 4411 w 7273"/>
              <a:gd name="T103" fmla="*/ 3566 h 4496"/>
              <a:gd name="T104" fmla="*/ 4393 w 7273"/>
              <a:gd name="T105" fmla="*/ 3529 h 4496"/>
              <a:gd name="T106" fmla="*/ 3245 w 7273"/>
              <a:gd name="T107" fmla="*/ 2646 h 4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73" h="4496">
                <a:moveTo>
                  <a:pt x="7273" y="2210"/>
                </a:moveTo>
                <a:lnTo>
                  <a:pt x="7273" y="2316"/>
                </a:lnTo>
                <a:cubicBezTo>
                  <a:pt x="7273" y="3194"/>
                  <a:pt x="6559" y="3908"/>
                  <a:pt x="5682" y="3908"/>
                </a:cubicBezTo>
                <a:lnTo>
                  <a:pt x="4417" y="3908"/>
                </a:lnTo>
                <a:cubicBezTo>
                  <a:pt x="4417" y="3908"/>
                  <a:pt x="4710" y="3708"/>
                  <a:pt x="4646" y="3286"/>
                </a:cubicBezTo>
                <a:lnTo>
                  <a:pt x="5682" y="3286"/>
                </a:lnTo>
                <a:cubicBezTo>
                  <a:pt x="6217" y="3286"/>
                  <a:pt x="6652" y="2851"/>
                  <a:pt x="6652" y="2316"/>
                </a:cubicBezTo>
                <a:lnTo>
                  <a:pt x="6652" y="2210"/>
                </a:lnTo>
                <a:cubicBezTo>
                  <a:pt x="6652" y="1675"/>
                  <a:pt x="6217" y="1240"/>
                  <a:pt x="5682" y="1240"/>
                </a:cubicBezTo>
                <a:lnTo>
                  <a:pt x="4257" y="1240"/>
                </a:lnTo>
                <a:lnTo>
                  <a:pt x="4257" y="1240"/>
                </a:lnTo>
                <a:lnTo>
                  <a:pt x="3882" y="1240"/>
                </a:lnTo>
                <a:lnTo>
                  <a:pt x="4101" y="1795"/>
                </a:lnTo>
                <a:cubicBezTo>
                  <a:pt x="4109" y="1814"/>
                  <a:pt x="4102" y="1837"/>
                  <a:pt x="4085" y="1849"/>
                </a:cubicBezTo>
                <a:cubicBezTo>
                  <a:pt x="4069" y="1862"/>
                  <a:pt x="4045" y="1862"/>
                  <a:pt x="4029" y="1849"/>
                </a:cubicBezTo>
                <a:lnTo>
                  <a:pt x="2880" y="966"/>
                </a:lnTo>
                <a:cubicBezTo>
                  <a:pt x="2869" y="957"/>
                  <a:pt x="2862" y="944"/>
                  <a:pt x="2862" y="929"/>
                </a:cubicBezTo>
                <a:cubicBezTo>
                  <a:pt x="2862" y="915"/>
                  <a:pt x="2869" y="901"/>
                  <a:pt x="2880" y="892"/>
                </a:cubicBezTo>
                <a:lnTo>
                  <a:pt x="4029" y="9"/>
                </a:lnTo>
                <a:cubicBezTo>
                  <a:pt x="4037" y="3"/>
                  <a:pt x="4047" y="0"/>
                  <a:pt x="4057" y="0"/>
                </a:cubicBezTo>
                <a:cubicBezTo>
                  <a:pt x="4067" y="0"/>
                  <a:pt x="4077" y="3"/>
                  <a:pt x="4086" y="9"/>
                </a:cubicBezTo>
                <a:cubicBezTo>
                  <a:pt x="4102" y="22"/>
                  <a:pt x="4109" y="44"/>
                  <a:pt x="4101" y="64"/>
                </a:cubicBezTo>
                <a:lnTo>
                  <a:pt x="3882" y="619"/>
                </a:lnTo>
                <a:lnTo>
                  <a:pt x="4257" y="619"/>
                </a:lnTo>
                <a:lnTo>
                  <a:pt x="4257" y="619"/>
                </a:lnTo>
                <a:lnTo>
                  <a:pt x="5682" y="619"/>
                </a:lnTo>
                <a:cubicBezTo>
                  <a:pt x="6559" y="618"/>
                  <a:pt x="7273" y="1332"/>
                  <a:pt x="7273" y="2210"/>
                </a:cubicBezTo>
                <a:close/>
                <a:moveTo>
                  <a:pt x="3245" y="2646"/>
                </a:moveTo>
                <a:cubicBezTo>
                  <a:pt x="3228" y="2633"/>
                  <a:pt x="3205" y="2633"/>
                  <a:pt x="3188" y="2646"/>
                </a:cubicBezTo>
                <a:cubicBezTo>
                  <a:pt x="3171" y="2659"/>
                  <a:pt x="3165" y="2681"/>
                  <a:pt x="3172" y="2700"/>
                </a:cubicBezTo>
                <a:lnTo>
                  <a:pt x="3392" y="3255"/>
                </a:lnTo>
                <a:lnTo>
                  <a:pt x="3016" y="3255"/>
                </a:lnTo>
                <a:lnTo>
                  <a:pt x="3016" y="3255"/>
                </a:lnTo>
                <a:lnTo>
                  <a:pt x="1591" y="3255"/>
                </a:lnTo>
                <a:cubicBezTo>
                  <a:pt x="1056" y="3255"/>
                  <a:pt x="621" y="2820"/>
                  <a:pt x="621" y="2285"/>
                </a:cubicBezTo>
                <a:lnTo>
                  <a:pt x="621" y="2179"/>
                </a:lnTo>
                <a:cubicBezTo>
                  <a:pt x="621" y="1644"/>
                  <a:pt x="1056" y="1209"/>
                  <a:pt x="1591" y="1209"/>
                </a:cubicBezTo>
                <a:lnTo>
                  <a:pt x="2627" y="1209"/>
                </a:lnTo>
                <a:cubicBezTo>
                  <a:pt x="2563" y="787"/>
                  <a:pt x="2857" y="587"/>
                  <a:pt x="2857" y="587"/>
                </a:cubicBezTo>
                <a:lnTo>
                  <a:pt x="1591" y="587"/>
                </a:lnTo>
                <a:cubicBezTo>
                  <a:pt x="714" y="587"/>
                  <a:pt x="0" y="1301"/>
                  <a:pt x="0" y="2179"/>
                </a:cubicBezTo>
                <a:lnTo>
                  <a:pt x="0" y="2285"/>
                </a:lnTo>
                <a:cubicBezTo>
                  <a:pt x="0" y="3163"/>
                  <a:pt x="714" y="3877"/>
                  <a:pt x="1591" y="3877"/>
                </a:cubicBezTo>
                <a:lnTo>
                  <a:pt x="3016" y="3877"/>
                </a:lnTo>
                <a:lnTo>
                  <a:pt x="3016" y="3877"/>
                </a:lnTo>
                <a:lnTo>
                  <a:pt x="3391" y="3877"/>
                </a:lnTo>
                <a:lnTo>
                  <a:pt x="3172" y="4432"/>
                </a:lnTo>
                <a:cubicBezTo>
                  <a:pt x="3165" y="4451"/>
                  <a:pt x="3171" y="4474"/>
                  <a:pt x="3188" y="4486"/>
                </a:cubicBezTo>
                <a:cubicBezTo>
                  <a:pt x="3196" y="4493"/>
                  <a:pt x="3206" y="4496"/>
                  <a:pt x="3216" y="4496"/>
                </a:cubicBezTo>
                <a:cubicBezTo>
                  <a:pt x="3226" y="4496"/>
                  <a:pt x="3236" y="4493"/>
                  <a:pt x="3244" y="4486"/>
                </a:cubicBezTo>
                <a:lnTo>
                  <a:pt x="4393" y="3603"/>
                </a:lnTo>
                <a:cubicBezTo>
                  <a:pt x="4404" y="3594"/>
                  <a:pt x="4411" y="3581"/>
                  <a:pt x="4411" y="3566"/>
                </a:cubicBezTo>
                <a:cubicBezTo>
                  <a:pt x="4411" y="3551"/>
                  <a:pt x="4404" y="3538"/>
                  <a:pt x="4393" y="3529"/>
                </a:cubicBezTo>
                <a:lnTo>
                  <a:pt x="3245" y="26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8" name="文本框 197"/>
          <p:cNvSpPr txBox="1"/>
          <p:nvPr/>
        </p:nvSpPr>
        <p:spPr>
          <a:xfrm>
            <a:off x="2002122" y="4480994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>
                <a:latin typeface="+mj-lt"/>
                <a:cs typeface="Arial" panose="020B0604020202020204" pitchFamily="34" charset="0"/>
              </a:rPr>
              <a:t>Ошибка соединения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Предотвращение петель на уровне 2</a:t>
            </a:r>
          </a:p>
        </p:txBody>
      </p:sp>
      <p:sp>
        <p:nvSpPr>
          <p:cNvPr id="170" name="矩形 169"/>
          <p:cNvSpPr/>
          <p:nvPr/>
        </p:nvSpPr>
        <p:spPr>
          <a:xfrm>
            <a:off x="5778195" y="1512846"/>
            <a:ext cx="578013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Вопрос. Как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предотвратить петли в сети уровня 2, вызванные неправильными действиями офисного персонала, несмотря на то, что в текущем сегменте сети не предусмотрен резервный канал?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Предложение. Для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предотвращения петель использовать технологию связующего дерева в сети уровня 2. Кроме того, рекомендуется вручную настроить Agg-S1 в качестве корневого моста.</a:t>
            </a:r>
          </a:p>
        </p:txBody>
      </p:sp>
      <p:cxnSp>
        <p:nvCxnSpPr>
          <p:cNvPr id="74" name="直接连接符 73"/>
          <p:cNvCxnSpPr>
            <a:cxnSpLocks noChangeAspect="1"/>
          </p:cNvCxnSpPr>
          <p:nvPr/>
        </p:nvCxnSpPr>
        <p:spPr>
          <a:xfrm flipH="1">
            <a:off x="1574088" y="3565275"/>
            <a:ext cx="2988000" cy="679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519688" y="2178917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 bwMode="auto">
          <a:xfrm>
            <a:off x="6999849" y="4100841"/>
            <a:ext cx="2271678" cy="2033894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77" name="圆角矩形 76"/>
          <p:cNvSpPr/>
          <p:nvPr/>
        </p:nvSpPr>
        <p:spPr bwMode="auto">
          <a:xfrm>
            <a:off x="4930564" y="4100841"/>
            <a:ext cx="1982396" cy="2033894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78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688" y="2583228"/>
            <a:ext cx="540000" cy="441818"/>
          </a:xfrm>
          <a:prstGeom prst="rect">
            <a:avLst/>
          </a:prstGeom>
          <a:noFill/>
        </p:spPr>
      </p:pic>
      <p:sp>
        <p:nvSpPr>
          <p:cNvPr id="79" name="Freeform 159"/>
          <p:cNvSpPr/>
          <p:nvPr/>
        </p:nvSpPr>
        <p:spPr>
          <a:xfrm flipH="1">
            <a:off x="4036306" y="1834079"/>
            <a:ext cx="934636" cy="48856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077952" y="1971723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Интернет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7384845" y="4414548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7384845" y="4502833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5773979" y="4438022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773979" y="4526307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194" idx="2"/>
            <a:endCxn id="191" idx="0"/>
          </p:cNvCxnSpPr>
          <p:nvPr/>
        </p:nvCxnSpPr>
        <p:spPr>
          <a:xfrm>
            <a:off x="4520906" y="3617366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194" idx="2"/>
            <a:endCxn id="195" idx="0"/>
          </p:cNvCxnSpPr>
          <p:nvPr/>
        </p:nvCxnSpPr>
        <p:spPr>
          <a:xfrm>
            <a:off x="4520906" y="3617366"/>
            <a:ext cx="286393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图片 86" descr="行政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4845" y="4960472"/>
            <a:ext cx="540000" cy="441818"/>
          </a:xfrm>
          <a:prstGeom prst="rect">
            <a:avLst/>
          </a:prstGeom>
        </p:spPr>
      </p:pic>
      <p:sp>
        <p:nvSpPr>
          <p:cNvPr id="88" name="TextBox 29"/>
          <p:cNvSpPr txBox="1"/>
          <p:nvPr/>
        </p:nvSpPr>
        <p:spPr>
          <a:xfrm>
            <a:off x="6938134" y="5697295"/>
            <a:ext cx="243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Административный отдел 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4875153" y="4935815"/>
            <a:ext cx="2040944" cy="1077963"/>
            <a:chOff x="4471186" y="5258880"/>
            <a:chExt cx="2040944" cy="1077963"/>
          </a:xfrm>
        </p:grpSpPr>
        <p:pic>
          <p:nvPicPr>
            <p:cNvPr id="90" name="图片 89" descr="市场部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4228" y="5258880"/>
              <a:ext cx="540000" cy="441818"/>
            </a:xfrm>
            <a:prstGeom prst="rect">
              <a:avLst/>
            </a:prstGeom>
          </p:spPr>
        </p:pic>
        <p:sp>
          <p:nvSpPr>
            <p:cNvPr id="91" name="TextBox 27"/>
            <p:cNvSpPr txBox="1"/>
            <p:nvPr/>
          </p:nvSpPr>
          <p:spPr>
            <a:xfrm>
              <a:off x="4471186" y="6029066"/>
              <a:ext cx="2040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маркетинга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185765" y="4911158"/>
            <a:ext cx="654346" cy="819281"/>
            <a:chOff x="3648623" y="4551785"/>
            <a:chExt cx="654346" cy="819281"/>
          </a:xfrm>
        </p:grpSpPr>
        <p:sp>
          <p:nvSpPr>
            <p:cNvPr id="93" name="TextBox 164"/>
            <p:cNvSpPr txBox="1"/>
            <p:nvPr/>
          </p:nvSpPr>
          <p:spPr>
            <a:xfrm>
              <a:off x="3648623" y="5094067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Принтер</a:t>
              </a:r>
            </a:p>
          </p:txBody>
        </p:sp>
        <p:pic>
          <p:nvPicPr>
            <p:cNvPr id="94" name="图片 93" descr="打印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4439" y="4551785"/>
              <a:ext cx="538191" cy="428400"/>
            </a:xfrm>
            <a:prstGeom prst="rect">
              <a:avLst/>
            </a:prstGeom>
          </p:spPr>
        </p:pic>
      </p:grpSp>
      <p:cxnSp>
        <p:nvCxnSpPr>
          <p:cNvPr id="96" name="直接连接符 95"/>
          <p:cNvCxnSpPr/>
          <p:nvPr/>
        </p:nvCxnSpPr>
        <p:spPr>
          <a:xfrm>
            <a:off x="1804193" y="4471462"/>
            <a:ext cx="488173" cy="669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1284500" y="4487868"/>
            <a:ext cx="506734" cy="660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518009" y="3396457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260379" y="4455833"/>
            <a:ext cx="864208" cy="7580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281777" y="4487868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260379" y="4544118"/>
            <a:ext cx="0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94" idx="2"/>
            <a:endCxn id="192" idx="0"/>
          </p:cNvCxnSpPr>
          <p:nvPr/>
        </p:nvCxnSpPr>
        <p:spPr>
          <a:xfrm flipH="1">
            <a:off x="1804193" y="3617366"/>
            <a:ext cx="2716713" cy="617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194" idx="2"/>
            <a:endCxn id="193" idx="0"/>
          </p:cNvCxnSpPr>
          <p:nvPr/>
        </p:nvCxnSpPr>
        <p:spPr>
          <a:xfrm flipH="1">
            <a:off x="3260379" y="3617366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2712685" y="4973086"/>
            <a:ext cx="2095445" cy="1258248"/>
            <a:chOff x="2589619" y="5334762"/>
            <a:chExt cx="2095445" cy="1258248"/>
          </a:xfrm>
        </p:grpSpPr>
        <p:pic>
          <p:nvPicPr>
            <p:cNvPr id="105" name="图片 104" descr="研发部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278" y="5334762"/>
              <a:ext cx="540000" cy="441818"/>
            </a:xfrm>
            <a:prstGeom prst="rect">
              <a:avLst/>
            </a:prstGeom>
          </p:spPr>
        </p:pic>
        <p:sp>
          <p:nvSpPr>
            <p:cNvPr id="106" name="TextBox 25"/>
            <p:cNvSpPr txBox="1"/>
            <p:nvPr/>
          </p:nvSpPr>
          <p:spPr>
            <a:xfrm>
              <a:off x="2589619" y="6069790"/>
              <a:ext cx="2095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исследований </a:t>
              </a:r>
              <a:endPara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и разработок</a:t>
              </a:r>
              <a:endPara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657814" y="4992978"/>
            <a:ext cx="943335" cy="750075"/>
            <a:chOff x="3534748" y="5334762"/>
            <a:chExt cx="943335" cy="750075"/>
          </a:xfrm>
        </p:grpSpPr>
        <p:pic>
          <p:nvPicPr>
            <p:cNvPr id="108" name="图片 107" descr="FTP服务器-蓝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6414" y="5334762"/>
              <a:ext cx="540000" cy="441818"/>
            </a:xfrm>
            <a:prstGeom prst="rect">
              <a:avLst/>
            </a:prstGeom>
          </p:spPr>
        </p:pic>
        <p:sp>
          <p:nvSpPr>
            <p:cNvPr id="109" name="TextBox 124"/>
            <p:cNvSpPr txBox="1"/>
            <p:nvPr/>
          </p:nvSpPr>
          <p:spPr>
            <a:xfrm>
              <a:off x="3534748" y="5807838"/>
              <a:ext cx="943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FTP-сервер</a:t>
              </a:r>
            </a:p>
          </p:txBody>
        </p:sp>
      </p:grpSp>
      <p:sp>
        <p:nvSpPr>
          <p:cNvPr id="171" name="TextBox 164"/>
          <p:cNvSpPr txBox="1"/>
          <p:nvPr/>
        </p:nvSpPr>
        <p:spPr>
          <a:xfrm>
            <a:off x="3802308" y="46460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Принтер</a:t>
            </a:r>
          </a:p>
        </p:txBody>
      </p:sp>
      <p:pic>
        <p:nvPicPr>
          <p:cNvPr id="173" name="图片 172" descr="打印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8124" y="4190109"/>
            <a:ext cx="538191" cy="428400"/>
          </a:xfrm>
          <a:prstGeom prst="rect">
            <a:avLst/>
          </a:prstGeom>
        </p:spPr>
      </p:pic>
      <p:pic>
        <p:nvPicPr>
          <p:cNvPr id="175" name="图片 174" descr="AC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48009" y="3175548"/>
            <a:ext cx="540000" cy="441818"/>
          </a:xfrm>
          <a:prstGeom prst="rect">
            <a:avLst/>
          </a:prstGeom>
        </p:spPr>
      </p:pic>
      <p:pic>
        <p:nvPicPr>
          <p:cNvPr id="176" name="图片 175" descr="A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7228" y="4950738"/>
            <a:ext cx="540000" cy="441818"/>
          </a:xfrm>
          <a:prstGeom prst="rect">
            <a:avLst/>
          </a:prstGeom>
        </p:spPr>
      </p:pic>
      <p:pic>
        <p:nvPicPr>
          <p:cNvPr id="177" name="图片 176" descr="A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1158" y="4943351"/>
            <a:ext cx="540000" cy="441818"/>
          </a:xfrm>
          <a:prstGeom prst="rect">
            <a:avLst/>
          </a:prstGeom>
        </p:spPr>
      </p:pic>
      <p:sp>
        <p:nvSpPr>
          <p:cNvPr id="178" name="文本框 177"/>
          <p:cNvSpPr txBox="1"/>
          <p:nvPr/>
        </p:nvSpPr>
        <p:spPr>
          <a:xfrm>
            <a:off x="975084" y="5548937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Центр </a:t>
            </a:r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приема</a:t>
            </a:r>
          </a:p>
          <a:p>
            <a:r>
              <a:rPr lang="ru-RU" sz="14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посетителей</a:t>
            </a:r>
          </a:p>
        </p:txBody>
      </p:sp>
      <p:pic>
        <p:nvPicPr>
          <p:cNvPr id="179" name="图片 178" descr="管理员-蓝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3022" y="4972079"/>
            <a:ext cx="540000" cy="441818"/>
          </a:xfrm>
          <a:prstGeom prst="rect">
            <a:avLst/>
          </a:prstGeom>
        </p:spPr>
      </p:pic>
      <p:sp>
        <p:nvSpPr>
          <p:cNvPr id="180" name="TextBox 37"/>
          <p:cNvSpPr txBox="1"/>
          <p:nvPr/>
        </p:nvSpPr>
        <p:spPr>
          <a:xfrm>
            <a:off x="7739789" y="5442234"/>
            <a:ext cx="114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细黑简体" panose="02000000000000000000" pitchFamily="2" charset="-122"/>
                <a:cs typeface="Arial" panose="020B0604020202020204" pitchFamily="34" charset="0"/>
              </a:rPr>
              <a:t>Администратор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7561716" y="4470092"/>
            <a:ext cx="79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64"/>
          <p:cNvSpPr txBox="1"/>
          <p:nvPr/>
        </p:nvSpPr>
        <p:spPr>
          <a:xfrm>
            <a:off x="7985850" y="4611073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Принтер</a:t>
            </a:r>
          </a:p>
        </p:txBody>
      </p:sp>
      <p:pic>
        <p:nvPicPr>
          <p:cNvPr id="183" name="图片 182" descr="打印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6180" y="4184860"/>
            <a:ext cx="538191" cy="428400"/>
          </a:xfrm>
          <a:prstGeom prst="rect">
            <a:avLst/>
          </a:prstGeom>
        </p:spPr>
      </p:pic>
      <p:cxnSp>
        <p:nvCxnSpPr>
          <p:cNvPr id="184" name="直接连接符 183"/>
          <p:cNvCxnSpPr/>
          <p:nvPr/>
        </p:nvCxnSpPr>
        <p:spPr>
          <a:xfrm flipH="1">
            <a:off x="3135788" y="3609721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4655324" y="3628805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>
            <a:cxnSpLocks noChangeAspect="1"/>
          </p:cNvCxnSpPr>
          <p:nvPr/>
        </p:nvCxnSpPr>
        <p:spPr>
          <a:xfrm flipH="1">
            <a:off x="1712626" y="3615503"/>
            <a:ext cx="3022825" cy="687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>
            <a:off x="3377791" y="3636366"/>
            <a:ext cx="1260527" cy="625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4421061" y="3624181"/>
            <a:ext cx="125728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4703803" y="3609721"/>
            <a:ext cx="2863939" cy="618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>
            <a:off x="4465055" y="3653541"/>
            <a:ext cx="2863939" cy="612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图片 190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95" y="4229972"/>
            <a:ext cx="540000" cy="441818"/>
          </a:xfrm>
          <a:prstGeom prst="rect">
            <a:avLst/>
          </a:prstGeom>
        </p:spPr>
      </p:pic>
      <p:pic>
        <p:nvPicPr>
          <p:cNvPr id="192" name="图片 191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34193" y="4234924"/>
            <a:ext cx="540000" cy="441818"/>
          </a:xfrm>
          <a:prstGeom prst="rect">
            <a:avLst/>
          </a:prstGeom>
        </p:spPr>
      </p:pic>
      <p:pic>
        <p:nvPicPr>
          <p:cNvPr id="193" name="图片 192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90379" y="4242586"/>
            <a:ext cx="540000" cy="441818"/>
          </a:xfrm>
          <a:prstGeom prst="rect">
            <a:avLst/>
          </a:prstGeom>
        </p:spPr>
      </p:pic>
      <p:pic>
        <p:nvPicPr>
          <p:cNvPr id="194" name="图片 193" descr="汇聚交换机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50906" y="3175548"/>
            <a:ext cx="540000" cy="441818"/>
          </a:xfrm>
          <a:prstGeom prst="rect">
            <a:avLst/>
          </a:prstGeom>
        </p:spPr>
      </p:pic>
      <p:pic>
        <p:nvPicPr>
          <p:cNvPr id="195" name="图片 194" descr="接入交换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14845" y="4229972"/>
            <a:ext cx="540000" cy="441818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10" name="五边形 109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11" name="燕尾形 110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12" name="燕尾形 111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13" name="燕尾形 112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4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 bwMode="auto">
          <a:xfrm>
            <a:off x="4773686" y="1920195"/>
            <a:ext cx="18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/>
          <p:cNvCxnSpPr/>
          <p:nvPr/>
        </p:nvCxnSpPr>
        <p:spPr bwMode="auto">
          <a:xfrm>
            <a:off x="856538" y="1931101"/>
            <a:ext cx="14222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NAT на выходе сети </a:t>
            </a:r>
          </a:p>
        </p:txBody>
      </p:sp>
      <p:pic>
        <p:nvPicPr>
          <p:cNvPr id="3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4122" y="1710204"/>
            <a:ext cx="541200" cy="442799"/>
          </a:xfrm>
          <a:prstGeom prst="rect">
            <a:avLst/>
          </a:prstGeom>
          <a:noFill/>
        </p:spPr>
      </p:pic>
      <p:pic>
        <p:nvPicPr>
          <p:cNvPr id="4" name="图片 3" descr="internet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3331" y="1727387"/>
            <a:ext cx="804674" cy="408433"/>
          </a:xfrm>
          <a:prstGeom prst="rect">
            <a:avLst/>
          </a:prstGeom>
        </p:spPr>
      </p:pic>
      <p:sp>
        <p:nvSpPr>
          <p:cNvPr id="6" name="TextBox 77"/>
          <p:cNvSpPr txBox="1"/>
          <p:nvPr/>
        </p:nvSpPr>
        <p:spPr bwMode="auto">
          <a:xfrm>
            <a:off x="1086207" y="1682406"/>
            <a:ext cx="1088166" cy="2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6" rIns="99980" bIns="49986" rtlCol="0">
            <a:spAutoFit/>
          </a:bodyPr>
          <a:lstStyle/>
          <a:p>
            <a:pPr defTabSz="1001649" eaLnBrk="0" hangingPunct="0"/>
            <a:r>
              <a:rPr lang="ru-RU" sz="120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1.2.3.4</a:t>
            </a:r>
          </a:p>
        </p:txBody>
      </p:sp>
      <p:sp>
        <p:nvSpPr>
          <p:cNvPr id="7" name="矩形 6"/>
          <p:cNvSpPr/>
          <p:nvPr/>
        </p:nvSpPr>
        <p:spPr>
          <a:xfrm>
            <a:off x="1099472" y="2019094"/>
            <a:ext cx="1568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Точка выхода в сеть</a:t>
            </a:r>
          </a:p>
        </p:txBody>
      </p:sp>
      <p:sp>
        <p:nvSpPr>
          <p:cNvPr id="8" name="TextBox 77"/>
          <p:cNvSpPr txBox="1"/>
          <p:nvPr/>
        </p:nvSpPr>
        <p:spPr bwMode="auto">
          <a:xfrm>
            <a:off x="735276" y="2346923"/>
            <a:ext cx="2712749" cy="13011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effectLst/>
                <a:latin typeface="FrutigerNext LT Regular" pitchFamily="34" charset="0"/>
                <a:ea typeface="宋体" pitchFamily="2" charset="-122"/>
              </a:defRPr>
            </a:lvl1pPr>
          </a:lstStyle>
          <a:p>
            <a:pPr fontAlgn="auto"/>
            <a:r>
              <a:rPr lang="ru-RU" sz="12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Таблица сопоставления NAT</a:t>
            </a:r>
          </a:p>
          <a:p>
            <a:pPr fontAlgn="b"/>
            <a:r>
              <a:rPr lang="ru-RU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------------------------------------------------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824708" y="2716233"/>
          <a:ext cx="2262108" cy="953668"/>
        </p:xfrm>
        <a:graphic>
          <a:graphicData uri="http://schemas.openxmlformats.org/drawingml/2006/table">
            <a:tbl>
              <a:tblPr firstRow="1" bandRow="1"/>
              <a:tblGrid>
                <a:gridCol w="113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434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Частный IP-адрес</a:t>
                      </a: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Публичный IP-адрес</a:t>
                      </a: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434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192.168.1.1</a:t>
                      </a: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1.2.3.1</a:t>
                      </a: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434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192.168.1.2</a:t>
                      </a: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1.2.3.2</a:t>
                      </a: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0026" y="1720633"/>
            <a:ext cx="541200" cy="496502"/>
          </a:xfrm>
          <a:prstGeom prst="rect">
            <a:avLst/>
          </a:prstGeom>
          <a:noFill/>
        </p:spPr>
      </p:pic>
      <p:pic>
        <p:nvPicPr>
          <p:cNvPr id="12" name="图片 11" descr="internet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324" y="1737816"/>
            <a:ext cx="804674" cy="4579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978177" y="2034284"/>
            <a:ext cx="1568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Точка выхода в сеть</a:t>
            </a:r>
          </a:p>
        </p:txBody>
      </p:sp>
      <p:sp>
        <p:nvSpPr>
          <p:cNvPr id="15" name="TextBox 77"/>
          <p:cNvSpPr txBox="1"/>
          <p:nvPr/>
        </p:nvSpPr>
        <p:spPr bwMode="auto">
          <a:xfrm>
            <a:off x="4664333" y="2417027"/>
            <a:ext cx="1989969" cy="12675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effectLst/>
                <a:latin typeface="FrutigerNext LT Regular" pitchFamily="34" charset="0"/>
                <a:ea typeface="宋体" pitchFamily="2" charset="-122"/>
              </a:defRPr>
            </a:lvl1pPr>
          </a:lstStyle>
          <a:p>
            <a:pPr fontAlgn="b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Пул адресов NAT</a:t>
            </a:r>
          </a:p>
          <a:p>
            <a:r>
              <a:rPr lang="ru-RU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-----------------------------------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/>
          </p:nvPr>
        </p:nvGraphicFramePr>
        <p:xfrm>
          <a:off x="4756694" y="2766770"/>
          <a:ext cx="1816991" cy="857376"/>
        </p:xfrm>
        <a:graphic>
          <a:graphicData uri="http://schemas.openxmlformats.org/drawingml/2006/table">
            <a:tbl>
              <a:tblPr firstRow="1" bandRow="1"/>
              <a:tblGrid>
                <a:gridCol w="71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792">
                <a:tc>
                  <a:txBody>
                    <a:bodyPr/>
                    <a:lstStyle/>
                    <a:p>
                      <a:pPr marL="0" algn="l" defTabSz="914034" rtl="0" eaLnBrk="1" latinLnBrk="0" hangingPunct="1"/>
                      <a:r>
                        <a:rPr lang="ru-RU" sz="9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1.2.3.1</a:t>
                      </a:r>
                    </a:p>
                  </a:txBody>
                  <a:tcPr marL="45720" marR="4572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Не используется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92">
                <a:tc>
                  <a:txBody>
                    <a:bodyPr/>
                    <a:lstStyle/>
                    <a:p>
                      <a:pPr marL="0" algn="l" defTabSz="914034" rtl="0" eaLnBrk="1" latinLnBrk="0" hangingPunct="1"/>
                      <a:r>
                        <a:rPr lang="ru-RU" sz="9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1.2.3.2</a:t>
                      </a:r>
                    </a:p>
                  </a:txBody>
                  <a:tcPr marL="45720" marR="4572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Не используется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92">
                <a:tc>
                  <a:txBody>
                    <a:bodyPr/>
                    <a:lstStyle/>
                    <a:p>
                      <a:pPr marL="0" algn="l" defTabSz="914034" rtl="0" eaLnBrk="1" latinLnBrk="0" hangingPunct="1"/>
                      <a:r>
                        <a:rPr lang="ru-RU" sz="9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1.3.3.3</a:t>
                      </a:r>
                    </a:p>
                  </a:txBody>
                  <a:tcPr marL="45720" marR="4572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Не используется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圆角矩形 43"/>
          <p:cNvSpPr/>
          <p:nvPr/>
        </p:nvSpPr>
        <p:spPr>
          <a:xfrm>
            <a:off x="463816" y="1242021"/>
            <a:ext cx="3600000" cy="324000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Статический NAT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3814" y="1619930"/>
            <a:ext cx="3600000" cy="2821443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270609" y="1245493"/>
            <a:ext cx="3600000" cy="324000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Динамический NAT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270609" y="1623402"/>
            <a:ext cx="3600000" cy="2817971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>
            <a:off x="8626377" y="1993390"/>
            <a:ext cx="18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01948" y="1771991"/>
            <a:ext cx="541200" cy="442799"/>
          </a:xfrm>
          <a:prstGeom prst="rect">
            <a:avLst/>
          </a:prstGeom>
          <a:noFill/>
        </p:spPr>
      </p:pic>
      <p:pic>
        <p:nvPicPr>
          <p:cNvPr id="51" name="图片 50" descr="internet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6210" y="1785090"/>
            <a:ext cx="804674" cy="408433"/>
          </a:xfrm>
          <a:prstGeom prst="rect">
            <a:avLst/>
          </a:prstGeom>
        </p:spPr>
      </p:pic>
      <p:sp>
        <p:nvSpPr>
          <p:cNvPr id="53" name="TextBox 77"/>
          <p:cNvSpPr txBox="1"/>
          <p:nvPr/>
        </p:nvSpPr>
        <p:spPr bwMode="auto">
          <a:xfrm>
            <a:off x="8201948" y="2331547"/>
            <a:ext cx="2907470" cy="10602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effectLst/>
                <a:latin typeface="FrutigerNext LT Regular" pitchFamily="34" charset="0"/>
                <a:ea typeface="宋体" pitchFamily="2" charset="-122"/>
              </a:defRPr>
            </a:lvl1pPr>
          </a:lstStyle>
          <a:p>
            <a:pPr fontAlgn="auto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Таблица сопоставления NAT</a:t>
            </a:r>
          </a:p>
          <a:p>
            <a:r>
              <a:rPr lang="ru-RU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------------------------------------------------</a:t>
            </a:r>
          </a:p>
        </p:txBody>
      </p: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7130"/>
              </p:ext>
            </p:extLst>
          </p:nvPr>
        </p:nvGraphicFramePr>
        <p:xfrm>
          <a:off x="8289173" y="2625047"/>
          <a:ext cx="2620195" cy="594360"/>
        </p:xfrm>
        <a:graphic>
          <a:graphicData uri="http://schemas.openxmlformats.org/drawingml/2006/table">
            <a:tbl>
              <a:tblPr firstRow="1" bandRow="1"/>
              <a:tblGrid>
                <a:gridCol w="1309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7373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Частный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IP-адрес:номер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Публичный 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IP-адрес:номер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192.168.1.10:80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9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1.2.3.4:10335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7" name="圆角矩形 56"/>
          <p:cNvSpPr/>
          <p:nvPr/>
        </p:nvSpPr>
        <p:spPr>
          <a:xfrm>
            <a:off x="8036367" y="1245493"/>
            <a:ext cx="3600000" cy="324000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NAPT и Easy IP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8036367" y="1623402"/>
            <a:ext cx="3600000" cy="2817971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27603" y="3741250"/>
            <a:ext cx="3636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Статический NAT применяется в сценариях, где настроено большое количество статических IP-адресов, и клиентам необходимо использовать фиксированные IP-адреса.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463815" y="4515660"/>
            <a:ext cx="11172552" cy="324000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Сервер NAT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463813" y="4905674"/>
            <a:ext cx="11172553" cy="1530469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 bwMode="auto">
          <a:xfrm>
            <a:off x="819000" y="5568338"/>
            <a:ext cx="28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2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12984" y="5343990"/>
            <a:ext cx="541200" cy="442799"/>
          </a:xfrm>
          <a:prstGeom prst="rect">
            <a:avLst/>
          </a:prstGeom>
          <a:noFill/>
        </p:spPr>
      </p:pic>
      <p:pic>
        <p:nvPicPr>
          <p:cNvPr id="83" name="图片 82" descr="internet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9282" y="5361173"/>
            <a:ext cx="804674" cy="408433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2365407" y="5568338"/>
            <a:ext cx="1223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Точка </a:t>
            </a:r>
            <a:r>
              <a:rPr lang="ru-RU" sz="1100" b="1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выхода</a:t>
            </a:r>
          </a:p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</a:t>
            </a:r>
            <a:r>
              <a:rPr lang="ru-RU" sz="11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в сеть</a:t>
            </a:r>
          </a:p>
        </p:txBody>
      </p:sp>
      <p:sp>
        <p:nvSpPr>
          <p:cNvPr id="88" name="TextBox 77"/>
          <p:cNvSpPr txBox="1"/>
          <p:nvPr/>
        </p:nvSpPr>
        <p:spPr bwMode="auto">
          <a:xfrm>
            <a:off x="4529892" y="5028726"/>
            <a:ext cx="3252864" cy="13028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effectLst/>
                <a:latin typeface="FrutigerNext LT Regular" pitchFamily="34" charset="0"/>
                <a:ea typeface="宋体" pitchFamily="2" charset="-122"/>
              </a:defRPr>
            </a:lvl1pPr>
          </a:lstStyle>
          <a:p>
            <a:pPr fontAlgn="auto"/>
            <a:r>
              <a:rPr lang="ru-RU" sz="12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Таблица сопоставления NAT</a:t>
            </a:r>
          </a:p>
          <a:p>
            <a:r>
              <a:rPr lang="ru-RU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------------------------------------------------</a:t>
            </a:r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87274"/>
              </p:ext>
            </p:extLst>
          </p:nvPr>
        </p:nvGraphicFramePr>
        <p:xfrm>
          <a:off x="4644980" y="5412201"/>
          <a:ext cx="3022687" cy="883920"/>
        </p:xfrm>
        <a:graphic>
          <a:graphicData uri="http://schemas.openxmlformats.org/drawingml/2006/table">
            <a:tbl>
              <a:tblPr firstRow="1" bandRow="1"/>
              <a:tblGrid>
                <a:gridCol w="1510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7373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Частный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IP-адрес:номер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Публичный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IP-адрес:номер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порта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192.168.1.1:10321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1.2.3.4:1025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483"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192.168.1.2:17087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/>
                      <a:r>
                        <a:rPr lang="ru-RU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1.2.3.4:1026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0" name="矩形 89"/>
          <p:cNvSpPr/>
          <p:nvPr/>
        </p:nvSpPr>
        <p:spPr>
          <a:xfrm>
            <a:off x="8145092" y="5284412"/>
            <a:ext cx="34912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cs typeface="Arial" panose="020B0604020202020204" pitchFamily="34" charset="0"/>
              </a:rPr>
              <a:t>Сервер NAT применяется в сценариях, когда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к сервисам сервера, находящегося во внутренней сети, можно получить доступ из Интернета.</a:t>
            </a:r>
            <a:endParaRPr lang="ru-RU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229572" y="3726121"/>
            <a:ext cx="3553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Динамический NAT вводит концепцию пула адресов. Доступные IP-адреса в пуле адресов выделяются клиентам для доступа в Интернет.</a:t>
            </a:r>
          </a:p>
        </p:txBody>
      </p:sp>
      <p:sp>
        <p:nvSpPr>
          <p:cNvPr id="92" name="矩形 91"/>
          <p:cNvSpPr/>
          <p:nvPr/>
        </p:nvSpPr>
        <p:spPr>
          <a:xfrm>
            <a:off x="7986259" y="3483347"/>
            <a:ext cx="360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NAPT преобразует номера портов на основе динамического NAT для улучшения использования общедоступных адресов.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Easy</a:t>
            </a:r>
            <a:r>
              <a:rPr lang="ru-RU" sz="10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IP применяется в сценариях, где IP-адреса исходящих сетевых интерфейсов назначаются динамически.</a:t>
            </a:r>
          </a:p>
        </p:txBody>
      </p:sp>
      <p:pic>
        <p:nvPicPr>
          <p:cNvPr id="48" name="图片 47" descr="通用服务器-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104" y="5348500"/>
            <a:ext cx="540000" cy="441818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16527" y="5823272"/>
            <a:ext cx="1955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Сервер во</a:t>
            </a:r>
            <a:r>
              <a:rPr lang="en-US" sz="1000" dirty="0" smtClean="0"/>
              <a:t> </a:t>
            </a:r>
            <a:r>
              <a:rPr lang="ru-RU" sz="1000" dirty="0" smtClean="0"/>
              <a:t>внутренней сети, к </a:t>
            </a:r>
            <a:r>
              <a:rPr lang="ru-RU" sz="1000" dirty="0"/>
              <a:t>сервисам </a:t>
            </a:r>
            <a:r>
              <a:rPr lang="ru-RU" sz="1000" dirty="0" smtClean="0"/>
              <a:t>которого можно </a:t>
            </a:r>
            <a:r>
              <a:rPr lang="ru-RU" sz="1000" dirty="0"/>
              <a:t>получить доступ из </a:t>
            </a:r>
            <a:r>
              <a:rPr lang="ru-RU" sz="1000" dirty="0" smtClean="0"/>
              <a:t>Интернет</a:t>
            </a:r>
            <a:endParaRPr lang="ru-RU" sz="1000" b="1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672950" y="2008304"/>
            <a:ext cx="15680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Точка выхода в сеть</a:t>
            </a:r>
          </a:p>
        </p:txBody>
      </p:sp>
      <p:sp>
        <p:nvSpPr>
          <p:cNvPr id="59" name="TextBox 77"/>
          <p:cNvSpPr txBox="1"/>
          <p:nvPr/>
        </p:nvSpPr>
        <p:spPr bwMode="auto">
          <a:xfrm>
            <a:off x="4975796" y="1682406"/>
            <a:ext cx="1088166" cy="2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6" rIns="99980" bIns="49986" rtlCol="0">
            <a:spAutoFit/>
          </a:bodyPr>
          <a:lstStyle/>
          <a:p>
            <a:pPr defTabSz="1001649" eaLnBrk="0" hangingPunct="0"/>
            <a:r>
              <a:rPr lang="ru-RU" sz="120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1.2.3.4</a:t>
            </a:r>
          </a:p>
        </p:txBody>
      </p:sp>
      <p:sp>
        <p:nvSpPr>
          <p:cNvPr id="61" name="TextBox 77"/>
          <p:cNvSpPr txBox="1"/>
          <p:nvPr/>
        </p:nvSpPr>
        <p:spPr bwMode="auto">
          <a:xfrm>
            <a:off x="8672950" y="1746743"/>
            <a:ext cx="1088166" cy="2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6" rIns="99980" bIns="49986" rtlCol="0">
            <a:spAutoFit/>
          </a:bodyPr>
          <a:lstStyle/>
          <a:p>
            <a:pPr defTabSz="1001649" eaLnBrk="0" hangingPunct="0"/>
            <a:r>
              <a:rPr lang="ru-RU" sz="120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1.2.3.4</a:t>
            </a:r>
          </a:p>
        </p:txBody>
      </p:sp>
      <p:sp>
        <p:nvSpPr>
          <p:cNvPr id="63" name="TextBox 77"/>
          <p:cNvSpPr txBox="1"/>
          <p:nvPr/>
        </p:nvSpPr>
        <p:spPr bwMode="auto">
          <a:xfrm>
            <a:off x="2279092" y="5303961"/>
            <a:ext cx="1088166" cy="3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6" rIns="99980" bIns="49986" rtlCol="0">
            <a:spAutoFit/>
          </a:bodyPr>
          <a:lstStyle/>
          <a:p>
            <a:pPr defTabSz="1001649" eaLnBrk="0" hangingPunct="0"/>
            <a:r>
              <a:rPr lang="ru-RU" sz="140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1.2.3.4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62" name="五边形 61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64" name="燕尾形 63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72" name="燕尾形 71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73" name="燕尾形 72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9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/>
          <p:cNvSpPr/>
          <p:nvPr/>
        </p:nvSpPr>
        <p:spPr bwMode="auto">
          <a:xfrm>
            <a:off x="937031" y="1762264"/>
            <a:ext cx="1975814" cy="2980036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3678662" y="2881381"/>
            <a:ext cx="2048801" cy="1794573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22233" y="2027562"/>
            <a:ext cx="1914992" cy="1758971"/>
            <a:chOff x="1422233" y="2027562"/>
            <a:chExt cx="1914992" cy="175897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464345" y="2906592"/>
              <a:ext cx="1731531" cy="458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54318" y="3379389"/>
              <a:ext cx="1698496" cy="407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422233" y="2027562"/>
              <a:ext cx="1888729" cy="1302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endCxn id="23" idx="2"/>
            </p:cNvCxnSpPr>
            <p:nvPr/>
          </p:nvCxnSpPr>
          <p:spPr>
            <a:xfrm flipH="1" flipV="1">
              <a:off x="3337224" y="2288209"/>
              <a:ext cx="1" cy="880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2609473" y="2878367"/>
            <a:ext cx="1317587" cy="688742"/>
            <a:chOff x="4225080" y="1946682"/>
            <a:chExt cx="934636" cy="488562"/>
          </a:xfrm>
        </p:grpSpPr>
        <p:sp>
          <p:nvSpPr>
            <p:cNvPr id="103" name="Freeform 159"/>
            <p:cNvSpPr/>
            <p:nvPr/>
          </p:nvSpPr>
          <p:spPr>
            <a:xfrm flipH="1">
              <a:off x="4225080" y="1946682"/>
              <a:ext cx="934636" cy="488562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483057" y="2117260"/>
              <a:ext cx="392526" cy="218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LAN</a:t>
              </a:r>
            </a:p>
          </p:txBody>
        </p:sp>
      </p:grpSp>
      <p:cxnSp>
        <p:nvCxnSpPr>
          <p:cNvPr id="91" name="直接连接符 90"/>
          <p:cNvCxnSpPr>
            <a:endCxn id="82" idx="1"/>
          </p:cNvCxnSpPr>
          <p:nvPr/>
        </p:nvCxnSpPr>
        <p:spPr>
          <a:xfrm>
            <a:off x="7336540" y="2197385"/>
            <a:ext cx="10112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Проектирование системы безопасности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82962" y="1277312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Управление трафиком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82961" y="1713277"/>
            <a:ext cx="5163736" cy="4621367"/>
          </a:xfrm>
          <a:prstGeom prst="roundRect">
            <a:avLst>
              <a:gd name="adj" fmla="val 1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图片 15" descr="故障链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302194" y="3466607"/>
            <a:ext cx="540000" cy="402667"/>
          </a:xfrm>
          <a:prstGeom prst="rect">
            <a:avLst/>
          </a:prstGeom>
        </p:spPr>
      </p:pic>
      <p:pic>
        <p:nvPicPr>
          <p:cNvPr id="17" name="图片 16" descr="SAN网络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42041" y="4017810"/>
            <a:ext cx="267540" cy="438311"/>
          </a:xfrm>
          <a:prstGeom prst="rect">
            <a:avLst/>
          </a:prstGeom>
        </p:spPr>
      </p:pic>
      <p:pic>
        <p:nvPicPr>
          <p:cNvPr id="18" name="图片 17" descr="故障链路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10685" y="3464701"/>
            <a:ext cx="540000" cy="402667"/>
          </a:xfrm>
          <a:prstGeom prst="rect">
            <a:avLst/>
          </a:prstGeom>
        </p:spPr>
      </p:pic>
      <p:pic>
        <p:nvPicPr>
          <p:cNvPr id="19" name="图片 18" descr="SAN网络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65542" y="4012834"/>
            <a:ext cx="267540" cy="438311"/>
          </a:xfrm>
          <a:prstGeom prst="rect">
            <a:avLst/>
          </a:prstGeom>
        </p:spPr>
      </p:pic>
      <p:pic>
        <p:nvPicPr>
          <p:cNvPr id="27" name="图片 26" descr="wifi信号黄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7549195">
            <a:off x="3785374" y="3512020"/>
            <a:ext cx="421200" cy="352692"/>
          </a:xfrm>
          <a:prstGeom prst="rect">
            <a:avLst/>
          </a:prstGeom>
        </p:spPr>
      </p:pic>
      <p:pic>
        <p:nvPicPr>
          <p:cNvPr id="28" name="图片 27" descr="SAN网络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48374" y="4023960"/>
            <a:ext cx="267540" cy="4383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55178" y="3531721"/>
            <a:ext cx="1698803" cy="914880"/>
            <a:chOff x="4990042" y="5122763"/>
            <a:chExt cx="1698803" cy="914880"/>
          </a:xfrm>
        </p:grpSpPr>
        <p:pic>
          <p:nvPicPr>
            <p:cNvPr id="8" name="图片 7" descr="行政部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5857" y="5122763"/>
              <a:ext cx="540000" cy="441818"/>
            </a:xfrm>
            <a:prstGeom prst="rect">
              <a:avLst/>
            </a:prstGeom>
          </p:spPr>
        </p:pic>
        <p:sp>
          <p:nvSpPr>
            <p:cNvPr id="9" name="TextBox 29"/>
            <p:cNvSpPr txBox="1"/>
            <p:nvPr/>
          </p:nvSpPr>
          <p:spPr>
            <a:xfrm>
              <a:off x="4990042" y="5575978"/>
              <a:ext cx="1698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Административный </a:t>
              </a:r>
              <a:endParaRPr lang="ru-RU" sz="12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</a:t>
              </a:r>
              <a:endPara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45940" y="2701253"/>
            <a:ext cx="1401764" cy="823163"/>
            <a:chOff x="4665851" y="5272398"/>
            <a:chExt cx="1401764" cy="823163"/>
          </a:xfrm>
        </p:grpSpPr>
        <p:pic>
          <p:nvPicPr>
            <p:cNvPr id="11" name="图片 10" descr="市场部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4228" y="5272398"/>
              <a:ext cx="540000" cy="441818"/>
            </a:xfrm>
            <a:prstGeom prst="rect">
              <a:avLst/>
            </a:prstGeom>
          </p:spPr>
        </p:pic>
        <p:sp>
          <p:nvSpPr>
            <p:cNvPr id="12" name="TextBox 27"/>
            <p:cNvSpPr txBox="1"/>
            <p:nvPr/>
          </p:nvSpPr>
          <p:spPr>
            <a:xfrm>
              <a:off x="4665851" y="5664674"/>
              <a:ext cx="14017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маркетинга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8662" y="1794990"/>
            <a:ext cx="1106391" cy="951040"/>
            <a:chOff x="2583806" y="5280843"/>
            <a:chExt cx="1106391" cy="951040"/>
          </a:xfrm>
        </p:grpSpPr>
        <p:pic>
          <p:nvPicPr>
            <p:cNvPr id="14" name="图片 13" descr="研发部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3278" y="5280843"/>
              <a:ext cx="540000" cy="441818"/>
            </a:xfrm>
            <a:prstGeom prst="rect">
              <a:avLst/>
            </a:prstGeom>
          </p:spPr>
        </p:pic>
        <p:sp>
          <p:nvSpPr>
            <p:cNvPr id="15" name="TextBox 25"/>
            <p:cNvSpPr txBox="1"/>
            <p:nvPr/>
          </p:nvSpPr>
          <p:spPr>
            <a:xfrm>
              <a:off x="2583806" y="5677885"/>
              <a:ext cx="11063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Отдел исследований и </a:t>
              </a:r>
              <a:r>
                <a:rPr lang="ru-RU" sz="10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разработок</a:t>
              </a:r>
              <a:endParaRPr lang="ru-RU" sz="10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40508" y="1799647"/>
            <a:ext cx="940908" cy="488562"/>
            <a:chOff x="4225080" y="1946682"/>
            <a:chExt cx="940908" cy="488562"/>
          </a:xfrm>
        </p:grpSpPr>
        <p:sp>
          <p:nvSpPr>
            <p:cNvPr id="22" name="Freeform 159"/>
            <p:cNvSpPr/>
            <p:nvPr/>
          </p:nvSpPr>
          <p:spPr>
            <a:xfrm flipH="1">
              <a:off x="4225080" y="1946682"/>
              <a:ext cx="934636" cy="488562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277603" y="2127467"/>
              <a:ext cx="8883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Интернет</a:t>
              </a:r>
            </a:p>
          </p:txBody>
        </p:sp>
      </p:grpSp>
      <p:sp>
        <p:nvSpPr>
          <p:cNvPr id="41" name="TextBox 27"/>
          <p:cNvSpPr txBox="1"/>
          <p:nvPr/>
        </p:nvSpPr>
        <p:spPr>
          <a:xfrm>
            <a:off x="4023647" y="2964386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Гостевая сеть</a:t>
            </a:r>
          </a:p>
        </p:txBody>
      </p:sp>
      <p:sp>
        <p:nvSpPr>
          <p:cNvPr id="42" name="TextBox 27"/>
          <p:cNvSpPr txBox="1"/>
          <p:nvPr/>
        </p:nvSpPr>
        <p:spPr>
          <a:xfrm>
            <a:off x="1187345" y="4368107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Внутренняя сеть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4640310" y="2250234"/>
            <a:ext cx="1091246" cy="0"/>
          </a:xfrm>
          <a:prstGeom prst="line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4183898" y="1883540"/>
            <a:ext cx="2326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  <a:cs typeface="Arial" panose="020B0604020202020204" pitchFamily="34" charset="0"/>
              </a:rPr>
              <a:t>Внутренний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трафик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4640310" y="2684644"/>
            <a:ext cx="1091246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4448659" y="2412037"/>
            <a:ext cx="149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  <a:cs typeface="Arial" panose="020B0604020202020204" pitchFamily="34" charset="0"/>
              </a:rPr>
              <a:t>Данные гостей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2607191" y="4208630"/>
            <a:ext cx="1091246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任意多边形 73"/>
          <p:cNvSpPr/>
          <p:nvPr/>
        </p:nvSpPr>
        <p:spPr>
          <a:xfrm>
            <a:off x="1845127" y="3086100"/>
            <a:ext cx="963397" cy="506185"/>
          </a:xfrm>
          <a:custGeom>
            <a:avLst/>
            <a:gdLst>
              <a:gd name="connsiteX0" fmla="*/ 0 w 963397"/>
              <a:gd name="connsiteY0" fmla="*/ 506185 h 506185"/>
              <a:gd name="connsiteX1" fmla="*/ 963386 w 963397"/>
              <a:gd name="connsiteY1" fmla="*/ 293914 h 506185"/>
              <a:gd name="connsiteX2" fmla="*/ 16329 w 963397"/>
              <a:gd name="connsiteY2" fmla="*/ 0 h 5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397" h="506185">
                <a:moveTo>
                  <a:pt x="0" y="506185"/>
                </a:moveTo>
                <a:cubicBezTo>
                  <a:pt x="480332" y="442231"/>
                  <a:pt x="960665" y="378278"/>
                  <a:pt x="963386" y="293914"/>
                </a:cubicBezTo>
                <a:cubicBezTo>
                  <a:pt x="966107" y="209550"/>
                  <a:pt x="491218" y="104775"/>
                  <a:pt x="16329" y="0"/>
                </a:cubicBezTo>
              </a:path>
            </a:pathLst>
          </a:cu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3420961" y="2374900"/>
            <a:ext cx="782739" cy="1041400"/>
          </a:xfrm>
          <a:custGeom>
            <a:avLst/>
            <a:gdLst>
              <a:gd name="connsiteX0" fmla="*/ 782739 w 782739"/>
              <a:gd name="connsiteY0" fmla="*/ 1041400 h 1041400"/>
              <a:gd name="connsiteX1" fmla="*/ 96939 w 782739"/>
              <a:gd name="connsiteY1" fmla="*/ 812800 h 1041400"/>
              <a:gd name="connsiteX2" fmla="*/ 20739 w 78273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739" h="1041400">
                <a:moveTo>
                  <a:pt x="782739" y="1041400"/>
                </a:moveTo>
                <a:cubicBezTo>
                  <a:pt x="503339" y="1013883"/>
                  <a:pt x="223939" y="986367"/>
                  <a:pt x="96939" y="812800"/>
                </a:cubicBezTo>
                <a:cubicBezTo>
                  <a:pt x="-30061" y="639233"/>
                  <a:pt x="-4661" y="319616"/>
                  <a:pt x="20739" y="0"/>
                </a:cubicBezTo>
              </a:path>
            </a:pathLst>
          </a:cu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1843314" y="2135002"/>
            <a:ext cx="1427244" cy="915701"/>
          </a:xfrm>
          <a:custGeom>
            <a:avLst/>
            <a:gdLst>
              <a:gd name="connsiteX0" fmla="*/ 0 w 1397140"/>
              <a:gd name="connsiteY0" fmla="*/ 0 h 974777"/>
              <a:gd name="connsiteX1" fmla="*/ 1204686 w 1397140"/>
              <a:gd name="connsiteY1" fmla="*/ 972457 h 974777"/>
              <a:gd name="connsiteX2" fmla="*/ 1378857 w 1397140"/>
              <a:gd name="connsiteY2" fmla="*/ 217714 h 974777"/>
              <a:gd name="connsiteX0" fmla="*/ 0 w 1427244"/>
              <a:gd name="connsiteY0" fmla="*/ 0 h 915701"/>
              <a:gd name="connsiteX1" fmla="*/ 1233715 w 1427244"/>
              <a:gd name="connsiteY1" fmla="*/ 914400 h 915701"/>
              <a:gd name="connsiteX2" fmla="*/ 1407886 w 1427244"/>
              <a:gd name="connsiteY2" fmla="*/ 159657 h 915701"/>
              <a:gd name="connsiteX0" fmla="*/ 0 w 1427244"/>
              <a:gd name="connsiteY0" fmla="*/ 0 h 915701"/>
              <a:gd name="connsiteX1" fmla="*/ 1233715 w 1427244"/>
              <a:gd name="connsiteY1" fmla="*/ 914400 h 915701"/>
              <a:gd name="connsiteX2" fmla="*/ 1407886 w 1427244"/>
              <a:gd name="connsiteY2" fmla="*/ 159657 h 91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7244" h="915701">
                <a:moveTo>
                  <a:pt x="0" y="0"/>
                </a:moveTo>
                <a:cubicBezTo>
                  <a:pt x="574524" y="424543"/>
                  <a:pt x="999067" y="887790"/>
                  <a:pt x="1233715" y="914400"/>
                </a:cubicBezTo>
                <a:cubicBezTo>
                  <a:pt x="1468363" y="941010"/>
                  <a:pt x="1435705" y="555171"/>
                  <a:pt x="1407886" y="159657"/>
                </a:cubicBezTo>
              </a:path>
            </a:pathLst>
          </a:cu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62728" y="4774772"/>
            <a:ext cx="4942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>
                <a:latin typeface="+mj-lt"/>
                <a:cs typeface="Arial" panose="020B0604020202020204" pitchFamily="34" charset="0"/>
              </a:rPr>
              <a:t>Разные отделы подключаются друг к другу, но не могут получить доступ к Интернету.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>
                <a:latin typeface="+mj-lt"/>
                <a:cs typeface="Arial" panose="020B0604020202020204" pitchFamily="34" charset="0"/>
              </a:rPr>
              <a:t>Гости получают доступ в Интернет, но не могут подключиться к внутренней сети.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>
                <a:latin typeface="+mj-lt"/>
                <a:cs typeface="Arial" panose="020B0604020202020204" pitchFamily="34" charset="0"/>
              </a:rPr>
              <a:t>Чтобы изолировать внутреннюю сеть от внешней сети и использовать NAT для контроля доступа внутренней сети к Интернету можно использовать политику трафика и фильтрацию трафика.</a:t>
            </a:r>
          </a:p>
        </p:txBody>
      </p:sp>
      <p:sp>
        <p:nvSpPr>
          <p:cNvPr id="80" name="圆角矩形 79"/>
          <p:cNvSpPr/>
          <p:nvPr/>
        </p:nvSpPr>
        <p:spPr>
          <a:xfrm>
            <a:off x="6118496" y="1278040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Безопасность DHCP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6108229" y="1714005"/>
            <a:ext cx="5163736" cy="2540521"/>
          </a:xfrm>
          <a:prstGeom prst="roundRect">
            <a:avLst>
              <a:gd name="adj" fmla="val 2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214746" y="3091619"/>
            <a:ext cx="5004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+mj-lt"/>
                <a:cs typeface="Arial" panose="020B0604020202020204" pitchFamily="34" charset="0"/>
              </a:rPr>
              <a:t>В </a:t>
            </a:r>
            <a:r>
              <a:rPr lang="ru-RU" sz="1100" dirty="0" err="1">
                <a:latin typeface="+mj-lt"/>
                <a:cs typeface="Arial" panose="020B0604020202020204" pitchFamily="34" charset="0"/>
              </a:rPr>
              <a:t>кампусной</a:t>
            </a:r>
            <a:r>
              <a:rPr lang="ru-RU" sz="1100" dirty="0">
                <a:latin typeface="+mj-lt"/>
                <a:cs typeface="Arial" panose="020B0604020202020204" pitchFamily="34" charset="0"/>
              </a:rPr>
              <a:t> сети сотрудники часто подключают к сети неразрешенные беспроводные маршрутизаторы с поддержкой DHCP, что вызывает нарушения частных адресов, конфликты адресов и сбои доступа в Интернет.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>
                <a:latin typeface="+mj-lt"/>
                <a:cs typeface="Arial" panose="020B0604020202020204" pitchFamily="34" charset="0"/>
              </a:rPr>
              <a:t>В большинстве случаев для предотвращения данной проблемы на коммутаторах доступа включается защита DHCP </a:t>
            </a:r>
            <a:r>
              <a:rPr lang="ru-RU" sz="1100" dirty="0" err="1">
                <a:latin typeface="+mj-lt"/>
                <a:cs typeface="Arial" panose="020B0604020202020204" pitchFamily="34" charset="0"/>
              </a:rPr>
              <a:t>snooping</a:t>
            </a:r>
            <a:r>
              <a:rPr lang="ru-RU" sz="11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3" name="TextBox 124"/>
          <p:cNvSpPr txBox="1"/>
          <p:nvPr/>
        </p:nvSpPr>
        <p:spPr>
          <a:xfrm>
            <a:off x="6349625" y="2443806"/>
            <a:ext cx="1534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Домашний </a:t>
            </a:r>
            <a:endParaRPr lang="ru-RU" sz="1000" dirty="0" smtClean="0"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маршрутизатор</a:t>
            </a:r>
          </a:p>
          <a:p>
            <a:pPr algn="ctr"/>
            <a:r>
              <a:rPr lang="ru-RU" sz="10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с поддержкой DHCP</a:t>
            </a:r>
          </a:p>
        </p:txBody>
      </p:sp>
      <p:sp>
        <p:nvSpPr>
          <p:cNvPr id="96" name="圆角矩形 95"/>
          <p:cNvSpPr/>
          <p:nvPr/>
        </p:nvSpPr>
        <p:spPr>
          <a:xfrm>
            <a:off x="6118496" y="4335470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Безопасность управления сетью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6118494" y="4790802"/>
            <a:ext cx="5163736" cy="1543842"/>
          </a:xfrm>
          <a:prstGeom prst="roundRect">
            <a:avLst>
              <a:gd name="adj" fmla="val 200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188092" y="4841742"/>
            <a:ext cx="5004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Если управление сетевыми устройствами осуществляется через Telnet или веб-систему, можно использовать списки контроля доступа (ACL), чтобы разрешить регистрацию на устройствах только пользователям с фиксированными IP-адресами.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централизованной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NMS SNMPv3 поддерживает аутентификацию и шифрование идентификации, значительно повышая безопасность NMS.</a:t>
            </a:r>
          </a:p>
        </p:txBody>
      </p:sp>
      <p:pic>
        <p:nvPicPr>
          <p:cNvPr id="82" name="图片 81" descr="接入交换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47788" y="1976476"/>
            <a:ext cx="540000" cy="441818"/>
          </a:xfrm>
          <a:prstGeom prst="rect">
            <a:avLst/>
          </a:prstGeom>
        </p:spPr>
      </p:pic>
      <p:grpSp>
        <p:nvGrpSpPr>
          <p:cNvPr id="84" name="组合 38011"/>
          <p:cNvGrpSpPr>
            <a:grpSpLocks noChangeAspect="1"/>
          </p:cNvGrpSpPr>
          <p:nvPr/>
        </p:nvGrpSpPr>
        <p:grpSpPr bwMode="auto">
          <a:xfrm>
            <a:off x="6904540" y="1918409"/>
            <a:ext cx="432000" cy="557952"/>
            <a:chOff x="6216650" y="1025525"/>
            <a:chExt cx="519113" cy="673100"/>
          </a:xfrm>
          <a:solidFill>
            <a:srgbClr val="00B0F0"/>
          </a:solidFill>
        </p:grpSpPr>
        <p:sp>
          <p:nvSpPr>
            <p:cNvPr id="86" name="Freeform 41"/>
            <p:cNvSpPr>
              <a:spLocks noEditPoints="1"/>
            </p:cNvSpPr>
            <p:nvPr/>
          </p:nvSpPr>
          <p:spPr bwMode="auto">
            <a:xfrm>
              <a:off x="6308725" y="1317625"/>
              <a:ext cx="334963" cy="239713"/>
            </a:xfrm>
            <a:custGeom>
              <a:avLst/>
              <a:gdLst>
                <a:gd name="T0" fmla="*/ 2147483646 w 801"/>
                <a:gd name="T1" fmla="*/ 2147483646 h 571"/>
                <a:gd name="T2" fmla="*/ 2147483646 w 801"/>
                <a:gd name="T3" fmla="*/ 2147483646 h 571"/>
                <a:gd name="T4" fmla="*/ 2147483646 w 801"/>
                <a:gd name="T5" fmla="*/ 2147483646 h 571"/>
                <a:gd name="T6" fmla="*/ 2147483646 w 801"/>
                <a:gd name="T7" fmla="*/ 2147483646 h 571"/>
                <a:gd name="T8" fmla="*/ 2147483646 w 801"/>
                <a:gd name="T9" fmla="*/ 2147483646 h 571"/>
                <a:gd name="T10" fmla="*/ 2147483646 w 801"/>
                <a:gd name="T11" fmla="*/ 2147483646 h 571"/>
                <a:gd name="T12" fmla="*/ 2147483646 w 801"/>
                <a:gd name="T13" fmla="*/ 2147483646 h 571"/>
                <a:gd name="T14" fmla="*/ 2147483646 w 801"/>
                <a:gd name="T15" fmla="*/ 2147483646 h 571"/>
                <a:gd name="T16" fmla="*/ 2147483646 w 801"/>
                <a:gd name="T17" fmla="*/ 2147483646 h 571"/>
                <a:gd name="T18" fmla="*/ 2147483646 w 801"/>
                <a:gd name="T19" fmla="*/ 2147483646 h 571"/>
                <a:gd name="T20" fmla="*/ 2147483646 w 801"/>
                <a:gd name="T21" fmla="*/ 2147483646 h 571"/>
                <a:gd name="T22" fmla="*/ 2147483646 w 801"/>
                <a:gd name="T23" fmla="*/ 2147483646 h 571"/>
                <a:gd name="T24" fmla="*/ 2147483646 w 801"/>
                <a:gd name="T25" fmla="*/ 2147483646 h 571"/>
                <a:gd name="T26" fmla="*/ 2147483646 w 801"/>
                <a:gd name="T27" fmla="*/ 2147483646 h 571"/>
                <a:gd name="T28" fmla="*/ 2147483646 w 801"/>
                <a:gd name="T29" fmla="*/ 2147483646 h 571"/>
                <a:gd name="T30" fmla="*/ 2147483646 w 801"/>
                <a:gd name="T31" fmla="*/ 2147483646 h 571"/>
                <a:gd name="T32" fmla="*/ 2147483646 w 801"/>
                <a:gd name="T33" fmla="*/ 2147483646 h 571"/>
                <a:gd name="T34" fmla="*/ 2147483646 w 801"/>
                <a:gd name="T35" fmla="*/ 2147483646 h 571"/>
                <a:gd name="T36" fmla="*/ 2147483646 w 801"/>
                <a:gd name="T37" fmla="*/ 2147483646 h 571"/>
                <a:gd name="T38" fmla="*/ 2147483646 w 801"/>
                <a:gd name="T39" fmla="*/ 2147483646 h 571"/>
                <a:gd name="T40" fmla="*/ 2147483646 w 801"/>
                <a:gd name="T41" fmla="*/ 2147483646 h 571"/>
                <a:gd name="T42" fmla="*/ 2147483646 w 801"/>
                <a:gd name="T43" fmla="*/ 2147483646 h 571"/>
                <a:gd name="T44" fmla="*/ 2147483646 w 801"/>
                <a:gd name="T45" fmla="*/ 2147483646 h 571"/>
                <a:gd name="T46" fmla="*/ 2147483646 w 801"/>
                <a:gd name="T47" fmla="*/ 2147483646 h 571"/>
                <a:gd name="T48" fmla="*/ 2147483646 w 801"/>
                <a:gd name="T49" fmla="*/ 2147483646 h 571"/>
                <a:gd name="T50" fmla="*/ 2147483646 w 801"/>
                <a:gd name="T51" fmla="*/ 2147483646 h 571"/>
                <a:gd name="T52" fmla="*/ 2147483646 w 801"/>
                <a:gd name="T53" fmla="*/ 2147483646 h 571"/>
                <a:gd name="T54" fmla="*/ 2147483646 w 801"/>
                <a:gd name="T55" fmla="*/ 2147483646 h 571"/>
                <a:gd name="T56" fmla="*/ 2147483646 w 801"/>
                <a:gd name="T57" fmla="*/ 2147483646 h 571"/>
                <a:gd name="T58" fmla="*/ 2147483646 w 801"/>
                <a:gd name="T59" fmla="*/ 2147483646 h 571"/>
                <a:gd name="T60" fmla="*/ 2147483646 w 801"/>
                <a:gd name="T61" fmla="*/ 2147483646 h 571"/>
                <a:gd name="T62" fmla="*/ 2147483646 w 801"/>
                <a:gd name="T63" fmla="*/ 2147483646 h 571"/>
                <a:gd name="T64" fmla="*/ 2147483646 w 801"/>
                <a:gd name="T65" fmla="*/ 2147483646 h 571"/>
                <a:gd name="T66" fmla="*/ 0 w 801"/>
                <a:gd name="T67" fmla="*/ 2147483646 h 571"/>
                <a:gd name="T68" fmla="*/ 0 w 801"/>
                <a:gd name="T69" fmla="*/ 2147483646 h 571"/>
                <a:gd name="T70" fmla="*/ 2147483646 w 801"/>
                <a:gd name="T71" fmla="*/ 2147483646 h 5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1"/>
                <a:gd name="T109" fmla="*/ 0 h 571"/>
                <a:gd name="T110" fmla="*/ 801 w 801"/>
                <a:gd name="T111" fmla="*/ 571 h 5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1" h="571">
                  <a:moveTo>
                    <a:pt x="67" y="315"/>
                  </a:moveTo>
                  <a:lnTo>
                    <a:pt x="67" y="315"/>
                  </a:lnTo>
                  <a:cubicBezTo>
                    <a:pt x="67" y="296"/>
                    <a:pt x="82" y="281"/>
                    <a:pt x="100" y="281"/>
                  </a:cubicBezTo>
                  <a:lnTo>
                    <a:pt x="182" y="281"/>
                  </a:lnTo>
                  <a:cubicBezTo>
                    <a:pt x="182" y="281"/>
                    <a:pt x="182" y="281"/>
                    <a:pt x="182" y="281"/>
                  </a:cubicBezTo>
                  <a:lnTo>
                    <a:pt x="619" y="281"/>
                  </a:lnTo>
                  <a:cubicBezTo>
                    <a:pt x="619" y="281"/>
                    <a:pt x="619" y="281"/>
                    <a:pt x="619" y="281"/>
                  </a:cubicBezTo>
                  <a:lnTo>
                    <a:pt x="701" y="281"/>
                  </a:lnTo>
                  <a:cubicBezTo>
                    <a:pt x="719" y="281"/>
                    <a:pt x="734" y="296"/>
                    <a:pt x="734" y="315"/>
                  </a:cubicBezTo>
                  <a:lnTo>
                    <a:pt x="734" y="471"/>
                  </a:lnTo>
                  <a:cubicBezTo>
                    <a:pt x="734" y="490"/>
                    <a:pt x="719" y="505"/>
                    <a:pt x="701" y="505"/>
                  </a:cubicBezTo>
                  <a:lnTo>
                    <a:pt x="100" y="505"/>
                  </a:lnTo>
                  <a:cubicBezTo>
                    <a:pt x="82" y="505"/>
                    <a:pt x="67" y="490"/>
                    <a:pt x="67" y="471"/>
                  </a:cubicBezTo>
                  <a:lnTo>
                    <a:pt x="67" y="315"/>
                  </a:lnTo>
                  <a:close/>
                  <a:moveTo>
                    <a:pt x="100" y="571"/>
                  </a:moveTo>
                  <a:lnTo>
                    <a:pt x="100" y="571"/>
                  </a:lnTo>
                  <a:lnTo>
                    <a:pt x="701" y="571"/>
                  </a:lnTo>
                  <a:cubicBezTo>
                    <a:pt x="756" y="571"/>
                    <a:pt x="801" y="527"/>
                    <a:pt x="801" y="471"/>
                  </a:cubicBezTo>
                  <a:lnTo>
                    <a:pt x="801" y="315"/>
                  </a:lnTo>
                  <a:cubicBezTo>
                    <a:pt x="801" y="260"/>
                    <a:pt x="756" y="215"/>
                    <a:pt x="701" y="215"/>
                  </a:cubicBezTo>
                  <a:lnTo>
                    <a:pt x="670" y="215"/>
                  </a:lnTo>
                  <a:lnTo>
                    <a:pt x="740" y="51"/>
                  </a:lnTo>
                  <a:cubicBezTo>
                    <a:pt x="747" y="34"/>
                    <a:pt x="739" y="15"/>
                    <a:pt x="723" y="8"/>
                  </a:cubicBezTo>
                  <a:cubicBezTo>
                    <a:pt x="706" y="0"/>
                    <a:pt x="686" y="8"/>
                    <a:pt x="679" y="25"/>
                  </a:cubicBezTo>
                  <a:lnTo>
                    <a:pt x="597" y="215"/>
                  </a:lnTo>
                  <a:lnTo>
                    <a:pt x="204" y="215"/>
                  </a:lnTo>
                  <a:lnTo>
                    <a:pt x="122" y="25"/>
                  </a:lnTo>
                  <a:cubicBezTo>
                    <a:pt x="115" y="8"/>
                    <a:pt x="95" y="0"/>
                    <a:pt x="78" y="8"/>
                  </a:cubicBezTo>
                  <a:cubicBezTo>
                    <a:pt x="61" y="15"/>
                    <a:pt x="53" y="34"/>
                    <a:pt x="61" y="51"/>
                  </a:cubicBezTo>
                  <a:lnTo>
                    <a:pt x="131" y="215"/>
                  </a:lnTo>
                  <a:lnTo>
                    <a:pt x="100" y="215"/>
                  </a:lnTo>
                  <a:cubicBezTo>
                    <a:pt x="45" y="215"/>
                    <a:pt x="0" y="260"/>
                    <a:pt x="0" y="315"/>
                  </a:cubicBezTo>
                  <a:lnTo>
                    <a:pt x="0" y="471"/>
                  </a:lnTo>
                  <a:cubicBezTo>
                    <a:pt x="0" y="527"/>
                    <a:pt x="45" y="571"/>
                    <a:pt x="100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6402388" y="1265238"/>
              <a:ext cx="146050" cy="50800"/>
            </a:xfrm>
            <a:custGeom>
              <a:avLst/>
              <a:gdLst>
                <a:gd name="T0" fmla="*/ 2147483646 w 348"/>
                <a:gd name="T1" fmla="*/ 2147483646 h 121"/>
                <a:gd name="T2" fmla="*/ 2147483646 w 348"/>
                <a:gd name="T3" fmla="*/ 2147483646 h 121"/>
                <a:gd name="T4" fmla="*/ 2147483646 w 348"/>
                <a:gd name="T5" fmla="*/ 2147483646 h 121"/>
                <a:gd name="T6" fmla="*/ 2147483646 w 348"/>
                <a:gd name="T7" fmla="*/ 2147483646 h 121"/>
                <a:gd name="T8" fmla="*/ 2147483646 w 348"/>
                <a:gd name="T9" fmla="*/ 0 h 121"/>
                <a:gd name="T10" fmla="*/ 2147483646 w 348"/>
                <a:gd name="T11" fmla="*/ 0 h 121"/>
                <a:gd name="T12" fmla="*/ 2147483646 w 348"/>
                <a:gd name="T13" fmla="*/ 2147483646 h 121"/>
                <a:gd name="T14" fmla="*/ 2147483646 w 348"/>
                <a:gd name="T15" fmla="*/ 2147483646 h 121"/>
                <a:gd name="T16" fmla="*/ 2147483646 w 348"/>
                <a:gd name="T17" fmla="*/ 2147483646 h 121"/>
                <a:gd name="T18" fmla="*/ 2147483646 w 348"/>
                <a:gd name="T19" fmla="*/ 2147483646 h 121"/>
                <a:gd name="T20" fmla="*/ 2147483646 w 348"/>
                <a:gd name="T21" fmla="*/ 2147483646 h 121"/>
                <a:gd name="T22" fmla="*/ 2147483646 w 348"/>
                <a:gd name="T23" fmla="*/ 2147483646 h 121"/>
                <a:gd name="T24" fmla="*/ 2147483646 w 348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121"/>
                <a:gd name="T41" fmla="*/ 348 w 348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121">
                  <a:moveTo>
                    <a:pt x="319" y="118"/>
                  </a:moveTo>
                  <a:lnTo>
                    <a:pt x="319" y="118"/>
                  </a:lnTo>
                  <a:cubicBezTo>
                    <a:pt x="325" y="118"/>
                    <a:pt x="331" y="116"/>
                    <a:pt x="336" y="111"/>
                  </a:cubicBezTo>
                  <a:cubicBezTo>
                    <a:pt x="347" y="102"/>
                    <a:pt x="348" y="85"/>
                    <a:pt x="339" y="74"/>
                  </a:cubicBezTo>
                  <a:cubicBezTo>
                    <a:pt x="298" y="27"/>
                    <a:pt x="238" y="0"/>
                    <a:pt x="175" y="0"/>
                  </a:cubicBezTo>
                  <a:cubicBezTo>
                    <a:pt x="175" y="0"/>
                    <a:pt x="174" y="0"/>
                    <a:pt x="174" y="0"/>
                  </a:cubicBezTo>
                  <a:cubicBezTo>
                    <a:pt x="111" y="0"/>
                    <a:pt x="51" y="27"/>
                    <a:pt x="10" y="74"/>
                  </a:cubicBezTo>
                  <a:cubicBezTo>
                    <a:pt x="0" y="85"/>
                    <a:pt x="2" y="102"/>
                    <a:pt x="13" y="111"/>
                  </a:cubicBezTo>
                  <a:cubicBezTo>
                    <a:pt x="24" y="121"/>
                    <a:pt x="41" y="120"/>
                    <a:pt x="50" y="109"/>
                  </a:cubicBezTo>
                  <a:cubicBezTo>
                    <a:pt x="81" y="73"/>
                    <a:pt x="126" y="53"/>
                    <a:pt x="174" y="53"/>
                  </a:cubicBezTo>
                  <a:cubicBezTo>
                    <a:pt x="174" y="53"/>
                    <a:pt x="175" y="53"/>
                    <a:pt x="175" y="53"/>
                  </a:cubicBezTo>
                  <a:cubicBezTo>
                    <a:pt x="223" y="53"/>
                    <a:pt x="268" y="73"/>
                    <a:pt x="298" y="109"/>
                  </a:cubicBezTo>
                  <a:cubicBezTo>
                    <a:pt x="304" y="115"/>
                    <a:pt x="311" y="118"/>
                    <a:pt x="319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6424613" y="1304925"/>
              <a:ext cx="103188" cy="44450"/>
            </a:xfrm>
            <a:custGeom>
              <a:avLst/>
              <a:gdLst>
                <a:gd name="T0" fmla="*/ 2147483646 w 243"/>
                <a:gd name="T1" fmla="*/ 2147483646 h 106"/>
                <a:gd name="T2" fmla="*/ 2147483646 w 243"/>
                <a:gd name="T3" fmla="*/ 2147483646 h 106"/>
                <a:gd name="T4" fmla="*/ 2147483646 w 243"/>
                <a:gd name="T5" fmla="*/ 2147483646 h 106"/>
                <a:gd name="T6" fmla="*/ 2147483646 w 243"/>
                <a:gd name="T7" fmla="*/ 2147483646 h 106"/>
                <a:gd name="T8" fmla="*/ 2147483646 w 243"/>
                <a:gd name="T9" fmla="*/ 2147483646 h 106"/>
                <a:gd name="T10" fmla="*/ 2147483646 w 243"/>
                <a:gd name="T11" fmla="*/ 0 h 106"/>
                <a:gd name="T12" fmla="*/ 2147483646 w 243"/>
                <a:gd name="T13" fmla="*/ 0 h 106"/>
                <a:gd name="T14" fmla="*/ 2147483646 w 243"/>
                <a:gd name="T15" fmla="*/ 2147483646 h 106"/>
                <a:gd name="T16" fmla="*/ 2147483646 w 243"/>
                <a:gd name="T17" fmla="*/ 2147483646 h 106"/>
                <a:gd name="T18" fmla="*/ 2147483646 w 243"/>
                <a:gd name="T19" fmla="*/ 2147483646 h 106"/>
                <a:gd name="T20" fmla="*/ 2147483646 w 243"/>
                <a:gd name="T21" fmla="*/ 2147483646 h 106"/>
                <a:gd name="T22" fmla="*/ 2147483646 w 243"/>
                <a:gd name="T23" fmla="*/ 2147483646 h 106"/>
                <a:gd name="T24" fmla="*/ 2147483646 w 243"/>
                <a:gd name="T25" fmla="*/ 2147483646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106"/>
                <a:gd name="T41" fmla="*/ 243 w 243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106">
                  <a:moveTo>
                    <a:pt x="190" y="90"/>
                  </a:moveTo>
                  <a:lnTo>
                    <a:pt x="190" y="90"/>
                  </a:lnTo>
                  <a:cubicBezTo>
                    <a:pt x="196" y="98"/>
                    <a:pt x="204" y="102"/>
                    <a:pt x="213" y="102"/>
                  </a:cubicBezTo>
                  <a:cubicBezTo>
                    <a:pt x="218" y="102"/>
                    <a:pt x="223" y="100"/>
                    <a:pt x="227" y="97"/>
                  </a:cubicBezTo>
                  <a:cubicBezTo>
                    <a:pt x="240" y="89"/>
                    <a:pt x="243" y="73"/>
                    <a:pt x="235" y="61"/>
                  </a:cubicBezTo>
                  <a:cubicBezTo>
                    <a:pt x="210" y="23"/>
                    <a:pt x="168" y="0"/>
                    <a:pt x="122" y="0"/>
                  </a:cubicBezTo>
                  <a:lnTo>
                    <a:pt x="121" y="0"/>
                  </a:lnTo>
                  <a:cubicBezTo>
                    <a:pt x="75" y="0"/>
                    <a:pt x="33" y="23"/>
                    <a:pt x="8" y="60"/>
                  </a:cubicBezTo>
                  <a:cubicBezTo>
                    <a:pt x="0" y="73"/>
                    <a:pt x="3" y="89"/>
                    <a:pt x="15" y="97"/>
                  </a:cubicBezTo>
                  <a:cubicBezTo>
                    <a:pt x="28" y="106"/>
                    <a:pt x="44" y="102"/>
                    <a:pt x="52" y="90"/>
                  </a:cubicBezTo>
                  <a:cubicBezTo>
                    <a:pt x="67" y="67"/>
                    <a:pt x="93" y="54"/>
                    <a:pt x="121" y="54"/>
                  </a:cubicBezTo>
                  <a:lnTo>
                    <a:pt x="122" y="54"/>
                  </a:lnTo>
                  <a:cubicBezTo>
                    <a:pt x="150" y="54"/>
                    <a:pt x="175" y="67"/>
                    <a:pt x="19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6457950" y="1347788"/>
              <a:ext cx="36513" cy="36513"/>
            </a:xfrm>
            <a:custGeom>
              <a:avLst/>
              <a:gdLst>
                <a:gd name="T0" fmla="*/ 0 w 85"/>
                <a:gd name="T1" fmla="*/ 2147483646 h 85"/>
                <a:gd name="T2" fmla="*/ 0 w 85"/>
                <a:gd name="T3" fmla="*/ 2147483646 h 85"/>
                <a:gd name="T4" fmla="*/ 2147483646 w 85"/>
                <a:gd name="T5" fmla="*/ 2147483646 h 85"/>
                <a:gd name="T6" fmla="*/ 2147483646 w 85"/>
                <a:gd name="T7" fmla="*/ 2147483646 h 85"/>
                <a:gd name="T8" fmla="*/ 2147483646 w 85"/>
                <a:gd name="T9" fmla="*/ 0 h 85"/>
                <a:gd name="T10" fmla="*/ 0 w 85"/>
                <a:gd name="T11" fmla="*/ 2147483646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85"/>
                <a:gd name="T20" fmla="*/ 85 w 85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85">
                  <a:moveTo>
                    <a:pt x="0" y="42"/>
                  </a:moveTo>
                  <a:lnTo>
                    <a:pt x="0" y="42"/>
                  </a:ln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6278563" y="1174750"/>
              <a:ext cx="395288" cy="109538"/>
            </a:xfrm>
            <a:custGeom>
              <a:avLst/>
              <a:gdLst>
                <a:gd name="T0" fmla="*/ 2147483646 w 945"/>
                <a:gd name="T1" fmla="*/ 2147483646 h 261"/>
                <a:gd name="T2" fmla="*/ 2147483646 w 945"/>
                <a:gd name="T3" fmla="*/ 2147483646 h 261"/>
                <a:gd name="T4" fmla="*/ 2147483646 w 945"/>
                <a:gd name="T5" fmla="*/ 2147483646 h 261"/>
                <a:gd name="T6" fmla="*/ 2147483646 w 945"/>
                <a:gd name="T7" fmla="*/ 2147483646 h 261"/>
                <a:gd name="T8" fmla="*/ 2147483646 w 945"/>
                <a:gd name="T9" fmla="*/ 2147483646 h 261"/>
                <a:gd name="T10" fmla="*/ 2147483646 w 945"/>
                <a:gd name="T11" fmla="*/ 2147483646 h 261"/>
                <a:gd name="T12" fmla="*/ 2147483646 w 945"/>
                <a:gd name="T13" fmla="*/ 2147483646 h 261"/>
                <a:gd name="T14" fmla="*/ 2147483646 w 945"/>
                <a:gd name="T15" fmla="*/ 2147483646 h 261"/>
                <a:gd name="T16" fmla="*/ 2147483646 w 945"/>
                <a:gd name="T17" fmla="*/ 2147483646 h 261"/>
                <a:gd name="T18" fmla="*/ 2147483646 w 945"/>
                <a:gd name="T19" fmla="*/ 2147483646 h 261"/>
                <a:gd name="T20" fmla="*/ 2147483646 w 945"/>
                <a:gd name="T21" fmla="*/ 2147483646 h 261"/>
                <a:gd name="T22" fmla="*/ 2147483646 w 945"/>
                <a:gd name="T23" fmla="*/ 2147483646 h 261"/>
                <a:gd name="T24" fmla="*/ 2147483646 w 945"/>
                <a:gd name="T25" fmla="*/ 0 h 261"/>
                <a:gd name="T26" fmla="*/ 2147483646 w 945"/>
                <a:gd name="T27" fmla="*/ 2147483646 h 261"/>
                <a:gd name="T28" fmla="*/ 2147483646 w 945"/>
                <a:gd name="T29" fmla="*/ 2147483646 h 261"/>
                <a:gd name="T30" fmla="*/ 2147483646 w 945"/>
                <a:gd name="T31" fmla="*/ 2147483646 h 2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5"/>
                <a:gd name="T49" fmla="*/ 0 h 261"/>
                <a:gd name="T50" fmla="*/ 945 w 945"/>
                <a:gd name="T51" fmla="*/ 261 h 2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5" h="261">
                  <a:moveTo>
                    <a:pt x="158" y="23"/>
                  </a:moveTo>
                  <a:lnTo>
                    <a:pt x="158" y="23"/>
                  </a:lnTo>
                  <a:cubicBezTo>
                    <a:pt x="140" y="23"/>
                    <a:pt x="125" y="38"/>
                    <a:pt x="125" y="57"/>
                  </a:cubicBezTo>
                  <a:lnTo>
                    <a:pt x="125" y="150"/>
                  </a:lnTo>
                  <a:lnTo>
                    <a:pt x="25" y="193"/>
                  </a:lnTo>
                  <a:cubicBezTo>
                    <a:pt x="8" y="200"/>
                    <a:pt x="0" y="220"/>
                    <a:pt x="7" y="236"/>
                  </a:cubicBezTo>
                  <a:cubicBezTo>
                    <a:pt x="14" y="253"/>
                    <a:pt x="34" y="261"/>
                    <a:pt x="51" y="254"/>
                  </a:cubicBezTo>
                  <a:lnTo>
                    <a:pt x="472" y="73"/>
                  </a:lnTo>
                  <a:lnTo>
                    <a:pt x="894" y="254"/>
                  </a:lnTo>
                  <a:cubicBezTo>
                    <a:pt x="898" y="256"/>
                    <a:pt x="903" y="257"/>
                    <a:pt x="907" y="257"/>
                  </a:cubicBezTo>
                  <a:cubicBezTo>
                    <a:pt x="920" y="257"/>
                    <a:pt x="932" y="249"/>
                    <a:pt x="938" y="236"/>
                  </a:cubicBezTo>
                  <a:cubicBezTo>
                    <a:pt x="945" y="220"/>
                    <a:pt x="937" y="200"/>
                    <a:pt x="920" y="193"/>
                  </a:cubicBezTo>
                  <a:lnTo>
                    <a:pt x="472" y="0"/>
                  </a:lnTo>
                  <a:lnTo>
                    <a:pt x="191" y="121"/>
                  </a:lnTo>
                  <a:lnTo>
                    <a:pt x="191" y="57"/>
                  </a:lnTo>
                  <a:cubicBezTo>
                    <a:pt x="191" y="38"/>
                    <a:pt x="176" y="23"/>
                    <a:pt x="15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6216650" y="1025525"/>
              <a:ext cx="519113" cy="673100"/>
            </a:xfrm>
            <a:custGeom>
              <a:avLst/>
              <a:gdLst>
                <a:gd name="T0" fmla="*/ 2147483646 w 1237"/>
                <a:gd name="T1" fmla="*/ 0 h 1602"/>
                <a:gd name="T2" fmla="*/ 2147483646 w 1237"/>
                <a:gd name="T3" fmla="*/ 0 h 1602"/>
                <a:gd name="T4" fmla="*/ 2147483646 w 1237"/>
                <a:gd name="T5" fmla="*/ 0 h 1602"/>
                <a:gd name="T6" fmla="*/ 0 w 1237"/>
                <a:gd name="T7" fmla="*/ 2147483646 h 1602"/>
                <a:gd name="T8" fmla="*/ 0 w 1237"/>
                <a:gd name="T9" fmla="*/ 2147483646 h 1602"/>
                <a:gd name="T10" fmla="*/ 2147483646 w 1237"/>
                <a:gd name="T11" fmla="*/ 2147483646 h 1602"/>
                <a:gd name="T12" fmla="*/ 2147483646 w 1237"/>
                <a:gd name="T13" fmla="*/ 2147483646 h 1602"/>
                <a:gd name="T14" fmla="*/ 2147483646 w 1237"/>
                <a:gd name="T15" fmla="*/ 2147483646 h 1602"/>
                <a:gd name="T16" fmla="*/ 2147483646 w 1237"/>
                <a:gd name="T17" fmla="*/ 2147483646 h 1602"/>
                <a:gd name="T18" fmla="*/ 2147483646 w 1237"/>
                <a:gd name="T19" fmla="*/ 2147483646 h 1602"/>
                <a:gd name="T20" fmla="*/ 2147483646 w 1237"/>
                <a:gd name="T21" fmla="*/ 2147483646 h 1602"/>
                <a:gd name="T22" fmla="*/ 2147483646 w 1237"/>
                <a:gd name="T23" fmla="*/ 2147483646 h 1602"/>
                <a:gd name="T24" fmla="*/ 2147483646 w 1237"/>
                <a:gd name="T25" fmla="*/ 2147483646 h 1602"/>
                <a:gd name="T26" fmla="*/ 2147483646 w 1237"/>
                <a:gd name="T27" fmla="*/ 2147483646 h 1602"/>
                <a:gd name="T28" fmla="*/ 2147483646 w 1237"/>
                <a:gd name="T29" fmla="*/ 2147483646 h 1602"/>
                <a:gd name="T30" fmla="*/ 2147483646 w 1237"/>
                <a:gd name="T31" fmla="*/ 2147483646 h 1602"/>
                <a:gd name="T32" fmla="*/ 2147483646 w 1237"/>
                <a:gd name="T33" fmla="*/ 2147483646 h 1602"/>
                <a:gd name="T34" fmla="*/ 2147483646 w 1237"/>
                <a:gd name="T35" fmla="*/ 2147483646 h 1602"/>
                <a:gd name="T36" fmla="*/ 2147483646 w 1237"/>
                <a:gd name="T37" fmla="*/ 2147483646 h 1602"/>
                <a:gd name="T38" fmla="*/ 2147483646 w 1237"/>
                <a:gd name="T39" fmla="*/ 2147483646 h 1602"/>
                <a:gd name="T40" fmla="*/ 2147483646 w 1237"/>
                <a:gd name="T41" fmla="*/ 2147483646 h 1602"/>
                <a:gd name="T42" fmla="*/ 2147483646 w 1237"/>
                <a:gd name="T43" fmla="*/ 2147483646 h 1602"/>
                <a:gd name="T44" fmla="*/ 2147483646 w 1237"/>
                <a:gd name="T45" fmla="*/ 2147483646 h 1602"/>
                <a:gd name="T46" fmla="*/ 2147483646 w 1237"/>
                <a:gd name="T47" fmla="*/ 2147483646 h 1602"/>
                <a:gd name="T48" fmla="*/ 2147483646 w 1237"/>
                <a:gd name="T49" fmla="*/ 2147483646 h 1602"/>
                <a:gd name="T50" fmla="*/ 2147483646 w 1237"/>
                <a:gd name="T51" fmla="*/ 2147483646 h 1602"/>
                <a:gd name="T52" fmla="*/ 2147483646 w 1237"/>
                <a:gd name="T53" fmla="*/ 2147483646 h 1602"/>
                <a:gd name="T54" fmla="*/ 2147483646 w 1237"/>
                <a:gd name="T55" fmla="*/ 0 h 16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7"/>
                <a:gd name="T85" fmla="*/ 0 h 1602"/>
                <a:gd name="T86" fmla="*/ 1237 w 1237"/>
                <a:gd name="T87" fmla="*/ 1602 h 160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7" h="1602">
                  <a:moveTo>
                    <a:pt x="1121" y="0"/>
                  </a:moveTo>
                  <a:lnTo>
                    <a:pt x="1121" y="0"/>
                  </a:lnTo>
                  <a:lnTo>
                    <a:pt x="116" y="0"/>
                  </a:lnTo>
                  <a:cubicBezTo>
                    <a:pt x="52" y="0"/>
                    <a:pt x="0" y="48"/>
                    <a:pt x="0" y="108"/>
                  </a:cubicBezTo>
                  <a:lnTo>
                    <a:pt x="0" y="1462"/>
                  </a:lnTo>
                  <a:cubicBezTo>
                    <a:pt x="0" y="1521"/>
                    <a:pt x="52" y="1569"/>
                    <a:pt x="116" y="1569"/>
                  </a:cubicBezTo>
                  <a:lnTo>
                    <a:pt x="678" y="1569"/>
                  </a:lnTo>
                  <a:cubicBezTo>
                    <a:pt x="690" y="1589"/>
                    <a:pt x="712" y="1602"/>
                    <a:pt x="736" y="1602"/>
                  </a:cubicBezTo>
                  <a:cubicBezTo>
                    <a:pt x="775" y="1602"/>
                    <a:pt x="806" y="1571"/>
                    <a:pt x="806" y="1532"/>
                  </a:cubicBezTo>
                  <a:cubicBezTo>
                    <a:pt x="806" y="1494"/>
                    <a:pt x="775" y="1463"/>
                    <a:pt x="736" y="1463"/>
                  </a:cubicBezTo>
                  <a:cubicBezTo>
                    <a:pt x="709" y="1463"/>
                    <a:pt x="685" y="1479"/>
                    <a:pt x="674" y="1503"/>
                  </a:cubicBezTo>
                  <a:lnTo>
                    <a:pt x="116" y="1503"/>
                  </a:lnTo>
                  <a:cubicBezTo>
                    <a:pt x="89" y="1503"/>
                    <a:pt x="67" y="1484"/>
                    <a:pt x="67" y="1462"/>
                  </a:cubicBezTo>
                  <a:lnTo>
                    <a:pt x="67" y="108"/>
                  </a:lnTo>
                  <a:cubicBezTo>
                    <a:pt x="67" y="85"/>
                    <a:pt x="89" y="67"/>
                    <a:pt x="116" y="67"/>
                  </a:cubicBezTo>
                  <a:lnTo>
                    <a:pt x="1121" y="67"/>
                  </a:lnTo>
                  <a:cubicBezTo>
                    <a:pt x="1148" y="67"/>
                    <a:pt x="1170" y="85"/>
                    <a:pt x="1170" y="108"/>
                  </a:cubicBezTo>
                  <a:lnTo>
                    <a:pt x="1170" y="1462"/>
                  </a:lnTo>
                  <a:cubicBezTo>
                    <a:pt x="1170" y="1484"/>
                    <a:pt x="1148" y="1503"/>
                    <a:pt x="1121" y="1503"/>
                  </a:cubicBezTo>
                  <a:lnTo>
                    <a:pt x="1013" y="1503"/>
                  </a:lnTo>
                  <a:cubicBezTo>
                    <a:pt x="1002" y="1479"/>
                    <a:pt x="978" y="1462"/>
                    <a:pt x="950" y="1462"/>
                  </a:cubicBezTo>
                  <a:cubicBezTo>
                    <a:pt x="912" y="1462"/>
                    <a:pt x="881" y="1493"/>
                    <a:pt x="881" y="1531"/>
                  </a:cubicBezTo>
                  <a:cubicBezTo>
                    <a:pt x="881" y="1570"/>
                    <a:pt x="912" y="1601"/>
                    <a:pt x="950" y="1601"/>
                  </a:cubicBezTo>
                  <a:cubicBezTo>
                    <a:pt x="975" y="1601"/>
                    <a:pt x="996" y="1588"/>
                    <a:pt x="1008" y="1569"/>
                  </a:cubicBezTo>
                  <a:lnTo>
                    <a:pt x="1121" y="1569"/>
                  </a:lnTo>
                  <a:cubicBezTo>
                    <a:pt x="1185" y="1569"/>
                    <a:pt x="1237" y="1521"/>
                    <a:pt x="1237" y="1462"/>
                  </a:cubicBezTo>
                  <a:lnTo>
                    <a:pt x="1237" y="108"/>
                  </a:lnTo>
                  <a:cubicBezTo>
                    <a:pt x="1237" y="48"/>
                    <a:pt x="1185" y="0"/>
                    <a:pt x="1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95" name="TextBox 124"/>
          <p:cNvSpPr txBox="1"/>
          <p:nvPr/>
        </p:nvSpPr>
        <p:spPr>
          <a:xfrm>
            <a:off x="8158986" y="2474843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Коммутатор</a:t>
            </a:r>
          </a:p>
          <a:p>
            <a:pPr algn="ctr"/>
            <a:r>
              <a:rPr lang="ru-RU" sz="10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доступа</a:t>
            </a:r>
          </a:p>
        </p:txBody>
      </p:sp>
      <p:pic>
        <p:nvPicPr>
          <p:cNvPr id="69" name="图片 68" descr="汇聚交换机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00415" y="1976476"/>
            <a:ext cx="540000" cy="441818"/>
          </a:xfrm>
          <a:prstGeom prst="rect">
            <a:avLst/>
          </a:prstGeom>
        </p:spPr>
      </p:pic>
      <p:sp>
        <p:nvSpPr>
          <p:cNvPr id="70" name="TextBox 124"/>
          <p:cNvSpPr txBox="1"/>
          <p:nvPr/>
        </p:nvSpPr>
        <p:spPr>
          <a:xfrm>
            <a:off x="9733078" y="2481932"/>
            <a:ext cx="1053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Сервер DHCP</a:t>
            </a:r>
          </a:p>
        </p:txBody>
      </p:sp>
      <p:cxnSp>
        <p:nvCxnSpPr>
          <p:cNvPr id="71" name="直接连接符 70"/>
          <p:cNvCxnSpPr>
            <a:stCxn id="82" idx="3"/>
            <a:endCxn id="69" idx="1"/>
          </p:cNvCxnSpPr>
          <p:nvPr/>
        </p:nvCxnSpPr>
        <p:spPr>
          <a:xfrm>
            <a:off x="8887788" y="2197385"/>
            <a:ext cx="1212627" cy="0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24"/>
          <p:cNvSpPr txBox="1"/>
          <p:nvPr/>
        </p:nvSpPr>
        <p:spPr>
          <a:xfrm>
            <a:off x="8843581" y="170996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Доверенный</a:t>
            </a:r>
          </a:p>
          <a:p>
            <a:r>
              <a:rPr lang="ru-RU" sz="10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порт</a:t>
            </a:r>
          </a:p>
        </p:txBody>
      </p:sp>
      <p:sp>
        <p:nvSpPr>
          <p:cNvPr id="46" name="乘号 45"/>
          <p:cNvSpPr/>
          <p:nvPr/>
        </p:nvSpPr>
        <p:spPr bwMode="auto">
          <a:xfrm>
            <a:off x="3034516" y="4065697"/>
            <a:ext cx="302160" cy="296370"/>
          </a:xfrm>
          <a:prstGeom prst="mathMultiply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6" name="乘号 75"/>
          <p:cNvSpPr/>
          <p:nvPr/>
        </p:nvSpPr>
        <p:spPr bwMode="auto">
          <a:xfrm rot="1363069">
            <a:off x="2801834" y="2857786"/>
            <a:ext cx="324036" cy="308352"/>
          </a:xfrm>
          <a:prstGeom prst="mathMultiply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05" name="五边形 10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06" name="燕尾形 10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07" name="燕尾形 10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08" name="燕尾形 10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8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 smtClean="0"/>
              <a:t>Сети охватывают самые </a:t>
            </a:r>
            <a:r>
              <a:rPr lang="ru-RU" sz="2000" dirty="0"/>
              <a:t>разнообразные </a:t>
            </a:r>
            <a:r>
              <a:rPr lang="ru-RU" sz="2000" dirty="0" smtClean="0"/>
              <a:t>местоположения, например, университетские городки, </a:t>
            </a:r>
            <a:r>
              <a:rPr lang="ru-RU" sz="2000" dirty="0"/>
              <a:t>офисные помещения и торговые центры. </a:t>
            </a:r>
            <a:r>
              <a:rPr lang="ru-RU" sz="2000" dirty="0" smtClean="0"/>
              <a:t>В такой сети пользователь может </a:t>
            </a:r>
            <a:r>
              <a:rPr lang="ru-RU" sz="2000" dirty="0"/>
              <a:t>получить доступ к внутренним ресурсам </a:t>
            </a:r>
            <a:r>
              <a:rPr lang="ru-RU" sz="2000" dirty="0" smtClean="0"/>
              <a:t>своего учебного </a:t>
            </a:r>
            <a:r>
              <a:rPr lang="ru-RU" sz="2000" dirty="0"/>
              <a:t>заведения, к принтерам </a:t>
            </a:r>
            <a:r>
              <a:rPr lang="ru-RU" sz="2000" dirty="0" smtClean="0"/>
              <a:t>своей компании </a:t>
            </a:r>
            <a:r>
              <a:rPr lang="ru-RU" sz="2000" dirty="0"/>
              <a:t>для печати документов или к Интернету для просмотра </a:t>
            </a:r>
            <a:r>
              <a:rPr lang="ru-RU" sz="2000" dirty="0" smtClean="0"/>
              <a:t>новостей.</a:t>
            </a:r>
            <a:endParaRPr lang="ru-RU" sz="2000" dirty="0"/>
          </a:p>
          <a:p>
            <a:r>
              <a:rPr lang="ru-RU" sz="2000" dirty="0"/>
              <a:t>Такие сети называются </a:t>
            </a:r>
            <a:r>
              <a:rPr lang="ru-RU" sz="2000" dirty="0" err="1"/>
              <a:t>кампусными</a:t>
            </a:r>
            <a:r>
              <a:rPr lang="ru-RU" sz="2000" dirty="0"/>
              <a:t> сетями и, как правило, создаются предприятиями или </a:t>
            </a:r>
            <a:r>
              <a:rPr lang="ru-RU" sz="2000" dirty="0" smtClean="0"/>
              <a:t>организациями. </a:t>
            </a:r>
            <a:r>
              <a:rPr lang="ru-RU" sz="2000" dirty="0" err="1"/>
              <a:t>Кампусные</a:t>
            </a:r>
            <a:r>
              <a:rPr lang="ru-RU" sz="2000" dirty="0"/>
              <a:t> сети не только повышают эффективность работы предприятий, но и предоставляют услуги доступа к сети для внешних пользователей.</a:t>
            </a:r>
          </a:p>
          <a:p>
            <a:r>
              <a:rPr lang="ru-RU" sz="2000" dirty="0"/>
              <a:t>В этом курсе описывается базовая архитектура </a:t>
            </a:r>
            <a:r>
              <a:rPr lang="ru-RU" sz="2000" dirty="0" smtClean="0"/>
              <a:t>и способ </a:t>
            </a:r>
            <a:r>
              <a:rPr lang="ru-RU" sz="2000" dirty="0"/>
              <a:t>построения </a:t>
            </a:r>
            <a:r>
              <a:rPr lang="ru-RU" sz="2000" dirty="0" err="1"/>
              <a:t>кампусной</a:t>
            </a:r>
            <a:r>
              <a:rPr lang="ru-RU" sz="2000" dirty="0"/>
              <a:t> сети.</a:t>
            </a:r>
          </a:p>
        </p:txBody>
      </p:sp>
    </p:spTree>
    <p:extLst>
      <p:ext uri="{BB962C8B-B14F-4D97-AF65-F5344CB8AC3E}">
        <p14:creationId xmlns:p14="http://schemas.microsoft.com/office/powerpoint/2010/main" val="8573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Проектирование системы управления, эксплуатации и техобслуживания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782962" y="1277312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Традиционное управление устройствами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82961" y="1713277"/>
            <a:ext cx="5163736" cy="4311005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4653" y="4275169"/>
            <a:ext cx="4980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Arial" panose="020B0604020202020204" pitchFamily="34" charset="0"/>
              </a:rPr>
              <a:t>Если между сетевым администратором и IP-адресами устройств могут устанавливаться маршруты, управлять устройствами можно через </a:t>
            </a:r>
            <a:r>
              <a:rPr lang="ru-RU" sz="1400" dirty="0" err="1">
                <a:latin typeface="+mj-lt"/>
                <a:cs typeface="Arial" panose="020B0604020202020204" pitchFamily="34" charset="0"/>
              </a:rPr>
              <a:t>Telnet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, веб-систему или SSH.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Arial" panose="020B0604020202020204" pitchFamily="34" charset="0"/>
              </a:rPr>
              <a:t>Если в сети много устройств, можно развернуть унифицированную NMS на основе SNMP для эксплуатации,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техобслуживания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и управления сетью.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728678" y="3001749"/>
            <a:ext cx="34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管理员-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667" y="2777629"/>
            <a:ext cx="540000" cy="441818"/>
          </a:xfrm>
          <a:prstGeom prst="rect">
            <a:avLst/>
          </a:prstGeom>
        </p:spPr>
      </p:pic>
      <p:pic>
        <p:nvPicPr>
          <p:cNvPr id="11" name="图片 10" descr="AC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726" y="2780840"/>
            <a:ext cx="540000" cy="441818"/>
          </a:xfrm>
          <a:prstGeom prst="rect">
            <a:avLst/>
          </a:prstGeom>
        </p:spPr>
      </p:pic>
      <p:pic>
        <p:nvPicPr>
          <p:cNvPr id="12" name="图片 11" descr="汇聚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0308" y="2083081"/>
            <a:ext cx="540000" cy="441818"/>
          </a:xfrm>
          <a:prstGeom prst="rect">
            <a:avLst/>
          </a:prstGeom>
        </p:spPr>
      </p:pic>
      <p:pic>
        <p:nvPicPr>
          <p:cNvPr id="13" name="图片 12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0308" y="3587026"/>
            <a:ext cx="540000" cy="441818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2" idx="3"/>
          </p:cNvCxnSpPr>
          <p:nvPr/>
        </p:nvCxnSpPr>
        <p:spPr>
          <a:xfrm>
            <a:off x="2630308" y="2303990"/>
            <a:ext cx="1143843" cy="490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V="1">
            <a:off x="2630308" y="3208996"/>
            <a:ext cx="1143843" cy="59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2880235" y="2286654"/>
            <a:ext cx="709986" cy="3196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2940071" y="3411249"/>
            <a:ext cx="650150" cy="3788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 rot="19758602">
            <a:off x="3045006" y="351328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SNMP</a:t>
            </a:r>
          </a:p>
        </p:txBody>
      </p:sp>
      <p:sp>
        <p:nvSpPr>
          <p:cNvPr id="34" name="文本框 33"/>
          <p:cNvSpPr txBox="1"/>
          <p:nvPr/>
        </p:nvSpPr>
        <p:spPr>
          <a:xfrm rot="1579268">
            <a:off x="3089556" y="221471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WEB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 flipV="1">
            <a:off x="2294654" y="2899162"/>
            <a:ext cx="907575" cy="115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316655" y="2633664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SSH/Telnet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6196624" y="1277313"/>
            <a:ext cx="5163734" cy="400674"/>
          </a:xfrm>
          <a:prstGeom prst="roundRect">
            <a:avLst>
              <a:gd name="adj" fmla="val 1462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Управление на основе iMaster NCE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6196623" y="1713276"/>
            <a:ext cx="5163736" cy="4311006"/>
          </a:xfrm>
          <a:prstGeom prst="roundRect">
            <a:avLst>
              <a:gd name="adj" fmla="val 222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85725">
              <a:lnSpc>
                <a:spcPts val="2400"/>
              </a:lnSpc>
              <a:spcAft>
                <a:spcPts val="600"/>
              </a:spcAft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941296" y="2987243"/>
            <a:ext cx="34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图片 60" descr="AC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0344" y="2766334"/>
            <a:ext cx="540000" cy="441818"/>
          </a:xfrm>
          <a:prstGeom prst="rect">
            <a:avLst/>
          </a:prstGeom>
        </p:spPr>
      </p:pic>
      <p:pic>
        <p:nvPicPr>
          <p:cNvPr id="62" name="图片 61" descr="汇聚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2926" y="2068575"/>
            <a:ext cx="540000" cy="441818"/>
          </a:xfrm>
          <a:prstGeom prst="rect">
            <a:avLst/>
          </a:prstGeom>
        </p:spPr>
      </p:pic>
      <p:pic>
        <p:nvPicPr>
          <p:cNvPr id="63" name="图片 62" descr="接入交换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2926" y="3572520"/>
            <a:ext cx="540000" cy="441818"/>
          </a:xfrm>
          <a:prstGeom prst="rect">
            <a:avLst/>
          </a:prstGeom>
        </p:spPr>
      </p:pic>
      <p:cxnSp>
        <p:nvCxnSpPr>
          <p:cNvPr id="64" name="直接连接符 63"/>
          <p:cNvCxnSpPr>
            <a:stCxn id="62" idx="3"/>
          </p:cNvCxnSpPr>
          <p:nvPr/>
        </p:nvCxnSpPr>
        <p:spPr>
          <a:xfrm>
            <a:off x="7842926" y="2289484"/>
            <a:ext cx="1143843" cy="490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63" idx="3"/>
          </p:cNvCxnSpPr>
          <p:nvPr/>
        </p:nvCxnSpPr>
        <p:spPr>
          <a:xfrm flipV="1">
            <a:off x="7842926" y="3194490"/>
            <a:ext cx="1143843" cy="598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H="1" flipV="1">
            <a:off x="8092853" y="2272148"/>
            <a:ext cx="709986" cy="31966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>
            <a:off x="8152689" y="3396743"/>
            <a:ext cx="650150" cy="37881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 rot="19758602">
            <a:off x="8079444" y="3528929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NETCONF</a:t>
            </a:r>
          </a:p>
        </p:txBody>
      </p:sp>
      <p:sp>
        <p:nvSpPr>
          <p:cNvPr id="69" name="文本框 68"/>
          <p:cNvSpPr txBox="1"/>
          <p:nvPr/>
        </p:nvSpPr>
        <p:spPr>
          <a:xfrm rot="1579268">
            <a:off x="8076151" y="2200213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OpenFlow</a:t>
            </a:r>
          </a:p>
        </p:txBody>
      </p:sp>
      <p:cxnSp>
        <p:nvCxnSpPr>
          <p:cNvPr id="70" name="直接箭头连接符 69"/>
          <p:cNvCxnSpPr/>
          <p:nvPr/>
        </p:nvCxnSpPr>
        <p:spPr>
          <a:xfrm flipH="1" flipV="1">
            <a:off x="7507272" y="2884656"/>
            <a:ext cx="907575" cy="1158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7503734" y="2603899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>
                <a:latin typeface="+mj-lt"/>
                <a:cs typeface="Arial" panose="020B0604020202020204" pitchFamily="34" charset="0"/>
              </a:rPr>
              <a:t>Телеметрия</a:t>
            </a:r>
          </a:p>
        </p:txBody>
      </p:sp>
      <p:sp>
        <p:nvSpPr>
          <p:cNvPr id="73" name="矩形 72"/>
          <p:cNvSpPr/>
          <p:nvPr/>
        </p:nvSpPr>
        <p:spPr>
          <a:xfrm>
            <a:off x="6239483" y="4414939"/>
            <a:ext cx="4980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cs typeface="Arial" panose="020B0604020202020204" pitchFamily="34" charset="0"/>
              </a:rPr>
              <a:t>В дополнение к традиционной NMS на основе SNMP для управления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сетью,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эксплуатации и техобслуживания с целью реализации автономного управления сетью может использоваться Huawei </a:t>
            </a:r>
            <a:r>
              <a:rPr lang="ru-RU" sz="1400" dirty="0" err="1">
                <a:latin typeface="+mj-lt"/>
                <a:cs typeface="Arial" panose="020B0604020202020204" pitchFamily="34" charset="0"/>
              </a:rPr>
              <a:t>iMaster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 NCE.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384989" y="2762911"/>
            <a:ext cx="856859" cy="447906"/>
            <a:chOff x="4225080" y="1946682"/>
            <a:chExt cx="934636" cy="488562"/>
          </a:xfrm>
        </p:grpSpPr>
        <p:sp>
          <p:nvSpPr>
            <p:cNvPr id="49" name="Freeform 159"/>
            <p:cNvSpPr/>
            <p:nvPr/>
          </p:nvSpPr>
          <p:spPr>
            <a:xfrm flipH="1">
              <a:off x="4225080" y="1946682"/>
              <a:ext cx="934636" cy="488562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393799" y="2066766"/>
              <a:ext cx="603586" cy="3357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LAN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729659" y="2712013"/>
            <a:ext cx="1066202" cy="577153"/>
            <a:chOff x="4225080" y="1946682"/>
            <a:chExt cx="934636" cy="488562"/>
          </a:xfrm>
        </p:grpSpPr>
        <p:sp>
          <p:nvSpPr>
            <p:cNvPr id="52" name="Freeform 159"/>
            <p:cNvSpPr/>
            <p:nvPr/>
          </p:nvSpPr>
          <p:spPr>
            <a:xfrm flipH="1">
              <a:off x="4225080" y="1946682"/>
              <a:ext cx="934636" cy="488562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257732" y="2066766"/>
              <a:ext cx="875720" cy="260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Сеть</a:t>
              </a: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84" y="2766334"/>
            <a:ext cx="951607" cy="540946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47" name="五边形 46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>
                <a:spcBef>
                  <a:spcPts val="0"/>
                </a:spcBef>
                <a:defRPr/>
              </a:pPr>
              <a:r>
                <a:rPr lang="ru-RU" sz="700" b="1" dirty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72" name="燕尾形 71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74" name="燕尾形 73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75" name="燕尾形 74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3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506026"/>
            <a:ext cx="10163252" cy="640800"/>
          </a:xfrm>
        </p:spPr>
        <p:txBody>
          <a:bodyPr/>
          <a:lstStyle/>
          <a:p>
            <a:r>
              <a:rPr lang="ru-RU" sz="2800" dirty="0"/>
              <a:t>Развертывание и внедрение небольшой </a:t>
            </a:r>
            <a:r>
              <a:rPr lang="ru-RU" sz="2800" dirty="0" err="1"/>
              <a:t>кампусной</a:t>
            </a:r>
            <a:r>
              <a:rPr lang="ru-RU" sz="2800" dirty="0"/>
              <a:t> сети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Составляющие элементы процесса развертывания и реализации проекта:</a:t>
            </a:r>
          </a:p>
          <a:p>
            <a:pPr lvl="1"/>
            <a:r>
              <a:rPr lang="ru-RU" dirty="0"/>
              <a:t>подготовка </a:t>
            </a:r>
            <a:r>
              <a:rPr lang="ru-RU" dirty="0" smtClean="0"/>
              <a:t>решения;</a:t>
            </a:r>
            <a:endParaRPr lang="ru-RU" dirty="0"/>
          </a:p>
          <a:p>
            <a:pPr lvl="1"/>
            <a:r>
              <a:rPr lang="ru-RU" dirty="0"/>
              <a:t>установка </a:t>
            </a:r>
            <a:r>
              <a:rPr lang="ru-RU" dirty="0" smtClean="0"/>
              <a:t>устройств;</a:t>
            </a:r>
            <a:endParaRPr lang="ru-RU" dirty="0"/>
          </a:p>
          <a:p>
            <a:pPr lvl="1"/>
            <a:r>
              <a:rPr lang="ru-RU" dirty="0"/>
              <a:t>ввод сети в </a:t>
            </a:r>
            <a:r>
              <a:rPr lang="ru-RU" dirty="0" smtClean="0"/>
              <a:t>эксплуатацию;</a:t>
            </a:r>
            <a:endParaRPr lang="ru-RU" dirty="0"/>
          </a:p>
          <a:p>
            <a:pPr lvl="1"/>
            <a:r>
              <a:rPr lang="ru-RU" dirty="0"/>
              <a:t>сетевая миграция и </a:t>
            </a:r>
            <a:r>
              <a:rPr lang="ru-RU" dirty="0" smtClean="0"/>
              <a:t>интеграция;</a:t>
            </a:r>
            <a:endParaRPr lang="ru-RU" dirty="0"/>
          </a:p>
          <a:p>
            <a:pPr lvl="1"/>
            <a:r>
              <a:rPr lang="ru-RU" dirty="0"/>
              <a:t>обучение принципам перехода к техническому обслуживанию (ETM</a:t>
            </a:r>
            <a:r>
              <a:rPr lang="ru-RU" dirty="0" smtClean="0"/>
              <a:t>); </a:t>
            </a:r>
            <a:endParaRPr lang="ru-RU" dirty="0"/>
          </a:p>
          <a:p>
            <a:pPr lvl="1"/>
            <a:r>
              <a:rPr lang="ru-RU" dirty="0" smtClean="0"/>
              <a:t>приемка проекта.</a:t>
            </a:r>
            <a:endParaRPr lang="ru-RU" dirty="0"/>
          </a:p>
          <a:p>
            <a:r>
              <a:rPr lang="ru-RU" dirty="0"/>
              <a:t>Конкретный процесс определяется исходя из реальной ситуации.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1" name="五边形 10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2" name="燕尾形 11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3" name="燕尾形 12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8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(1)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446088" y="1178866"/>
            <a:ext cx="11299825" cy="70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Подключите сетевые устройства с помощью физических кабелей, настройте агрегирование каналов и добавьте описание интерфейса. Подробная информация приведена в следующих таблицах.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99715"/>
              </p:ext>
            </p:extLst>
          </p:nvPr>
        </p:nvGraphicFramePr>
        <p:xfrm>
          <a:off x="446089" y="1988450"/>
          <a:ext cx="5345113" cy="3829887"/>
        </p:xfrm>
        <a:graphic>
          <a:graphicData uri="http://schemas.openxmlformats.org/drawingml/2006/table">
            <a:tbl>
              <a:tblPr/>
              <a:tblGrid>
                <a:gridCol w="1167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3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887">
                <a:tc>
                  <a:txBody>
                    <a:bodyPr/>
                    <a:lstStyle/>
                    <a:p>
                      <a:pPr algn="l"/>
                      <a:r>
                        <a:rPr lang="ru-RU" sz="105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Конфигурация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Режим: LACP-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05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GE0/0/1, GE0/0/2, GE0/0/3</a:t>
                      </a:r>
                    </a:p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Agg-S1's 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E0/0/10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AP1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E0/0/11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AP2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05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GE0/0/1, GE0/0/2, GE0/0/3</a:t>
                      </a:r>
                    </a:p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Agg-S1's 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05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GE0/0/1, GE0/0/2, GE0/0/3</a:t>
                      </a:r>
                    </a:p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Agg-S1's 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05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GE0/0/1, GE0/0/2, GE0/0/3</a:t>
                      </a:r>
                    </a:p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Agg-S1's </a:t>
                      </a:r>
                      <a:r>
                        <a:rPr lang="ru-RU" sz="105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Agg-S1's GE0/0/2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CORE-R1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Agg-S1's 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86415"/>
              </p:ext>
            </p:extLst>
          </p:nvPr>
        </p:nvGraphicFramePr>
        <p:xfrm>
          <a:off x="6270637" y="1988450"/>
          <a:ext cx="5151301" cy="3345327"/>
        </p:xfrm>
        <a:graphic>
          <a:graphicData uri="http://schemas.openxmlformats.org/drawingml/2006/table">
            <a:tbl>
              <a:tblPr/>
              <a:tblGrid>
                <a:gridCol w="1098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6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887"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Конфигурация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GE0/0/3, GE0/0/7, GE0/0/8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Acc-S1's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GE0/0/4, GE0/0/9, GE0/0/10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Acc-S2's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GE0/0/5, GE0/0/11, GE0/0/12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Acc-S3's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Mode: LACP-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static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Trunkport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: GE0/0/6, GE0/0/13, GE0/0/14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Acc-S4's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CORE-R1's 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Description: to AC1's 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5" name="五边形 1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8" name="燕尾形 1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67943"/>
              </p:ext>
            </p:extLst>
          </p:nvPr>
        </p:nvGraphicFramePr>
        <p:xfrm>
          <a:off x="12399282" y="717021"/>
          <a:ext cx="1575889" cy="90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包装程序外壳对象" showAsIcon="1" r:id="rId4" imgW="715320" imgH="409680" progId="Package">
                  <p:embed/>
                </p:oleObj>
              </mc:Choice>
              <mc:Fallback>
                <p:oleObj name="包装程序外壳对象" showAsIcon="1" r:id="rId4" imgW="715320" imgH="409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9282" y="717021"/>
                        <a:ext cx="1575889" cy="901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(2)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446088" y="1221799"/>
            <a:ext cx="11515849" cy="4349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2"/>
            </a:pPr>
            <a:r>
              <a:rPr lang="ru-RU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Назначьте VLAN на основе интерфейсов. Подробная информация приведена в следующих таблицах.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18356"/>
              </p:ext>
            </p:extLst>
          </p:nvPr>
        </p:nvGraphicFramePr>
        <p:xfrm>
          <a:off x="349624" y="1827303"/>
          <a:ext cx="5635533" cy="3821599"/>
        </p:xfrm>
        <a:graphic>
          <a:graphicData uri="http://schemas.openxmlformats.org/drawingml/2006/table">
            <a:tbl>
              <a:tblPr/>
              <a:tblGrid>
                <a:gridCol w="1290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4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3326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Тип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Конфигурация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Allow-pass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1, 100,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E0/0/10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PVID:101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Allow-pass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1,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119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E0/0/11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2,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ports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3,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Other ports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4,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Other ports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97510"/>
              </p:ext>
            </p:extLst>
          </p:nvPr>
        </p:nvGraphicFramePr>
        <p:xfrm>
          <a:off x="6137557" y="1827303"/>
          <a:ext cx="5668960" cy="3812468"/>
        </p:xfrm>
        <a:graphic>
          <a:graphicData uri="http://schemas.openxmlformats.org/drawingml/2006/table">
            <a:tbl>
              <a:tblPr/>
              <a:tblGrid>
                <a:gridCol w="119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2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588"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Тип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Конфигурация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Allow-pass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1, 100,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8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endParaRPr lang="ru-RU" sz="11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2,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Eth-trunk 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3,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Eth-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Trunk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PVID:100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Allow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pass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4,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840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102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Default</a:t>
                      </a: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VLAN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5" name="五边形 1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8" name="燕尾形 17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6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(3)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446088" y="1233488"/>
            <a:ext cx="10997751" cy="7811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3"/>
            </a:pPr>
            <a:r>
              <a:rPr lang="ru-RU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Назначьте IP-адреса STA и AP с помощью DHCP и настройте статические IP-адреса для сетевых устройств. Подробная информация приведена в следующих таблицах.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0247"/>
              </p:ext>
            </p:extLst>
          </p:nvPr>
        </p:nvGraphicFramePr>
        <p:xfrm>
          <a:off x="723318" y="1997936"/>
          <a:ext cx="5094682" cy="3596640"/>
        </p:xfrm>
        <a:graphic>
          <a:graphicData uri="http://schemas.openxmlformats.org/drawingml/2006/table">
            <a:tbl>
              <a:tblPr/>
              <a:tblGrid>
                <a:gridCol w="161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9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Адрес/Маска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31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192.168.1.254/24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192.168.2.254/24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192.168.3.254/24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192.168.4.254/24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192.168.100.254/24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192.168.101.254/24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192.168.102.2/30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73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CORE-R1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192.168.102.1/30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Автоматическое получение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по PPPoE</a:t>
                      </a:r>
                      <a:endParaRPr lang="ru-RU" sz="14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731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Loopback0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1.1.1.1/32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26281"/>
              </p:ext>
            </p:extLst>
          </p:nvPr>
        </p:nvGraphicFramePr>
        <p:xfrm>
          <a:off x="6349157" y="1997936"/>
          <a:ext cx="5683602" cy="1859280"/>
        </p:xfrm>
        <a:graphic>
          <a:graphicData uri="http://schemas.openxmlformats.org/drawingml/2006/table">
            <a:tbl>
              <a:tblPr/>
              <a:tblGrid>
                <a:gridCol w="1489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8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9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Адрес/Маска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192.168.100.1/24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192.168.100.2/24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192.168.100.3/24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192.168.100.4/24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VLANIF 101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192.168.1.101/24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4" name="五边形 13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3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(4)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723318" y="1345931"/>
            <a:ext cx="9827761" cy="370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4"/>
            </a:pPr>
            <a:r>
              <a:rPr lang="ru-RU" sz="16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Настройте режим распределения IP-адресов. Подробная информация о DHCP приведена в следующей таблице.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17472"/>
              </p:ext>
            </p:extLst>
          </p:nvPr>
        </p:nvGraphicFramePr>
        <p:xfrm>
          <a:off x="1410041" y="2010745"/>
          <a:ext cx="9683782" cy="3536857"/>
        </p:xfrm>
        <a:graphic>
          <a:graphicData uri="http://schemas.openxmlformats.org/drawingml/2006/table">
            <a:tbl>
              <a:tblPr/>
              <a:tblGrid>
                <a:gridCol w="2264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4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4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977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Сегмент сети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Другие параметры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Примечания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192.168.1.0/24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Gateway:192.168.1.254</a:t>
                      </a:r>
                    </a:p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IP:192.168.1.254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 выполняет функции сервера DHCP.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192.168.2.0/24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Gateway:192.168.2.254</a:t>
                      </a:r>
                    </a:p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IP:192.168.2.254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 выполняет функции сервера DHCP.</a:t>
                      </a:r>
                    </a:p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Принтеру (1) и серверу FTP назначены фиксированные IP-адреса.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192.168.3.0/24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Gateway:192.168.3.254</a:t>
                      </a:r>
                    </a:p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IP:192.168.3.254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 выполняет функции сервера DHCP.</a:t>
                      </a:r>
                    </a:p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Принтеру (2) назначен фиксированный IP-адрес.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192.168.3.0/24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Gateway:192.168.4.254</a:t>
                      </a:r>
                    </a:p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IP:192.168.4.254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 выполняет функции сервера DHCP.</a:t>
                      </a:r>
                    </a:p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Принтеру (3) и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администратору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сети назначены фиксированные IP-адреса.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192.168.101.0/24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 выполняет функции сервера DHCP.</a:t>
                      </a:r>
                    </a:p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IP-адрес (192.168.101.1), занятый контроллером доступа (AC), не назначается.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4" name="五边形 13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4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(5)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723318" y="1278858"/>
            <a:ext cx="10803664" cy="70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5"/>
            </a:pPr>
            <a:r>
              <a:rPr lang="ru-RU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Настройте маршруты. Используются статические маршруты, поскольку масштаб сети небольшой и количество NE также небольшое. Подробная информация приведена в следующей таблице.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43761"/>
              </p:ext>
            </p:extLst>
          </p:nvPr>
        </p:nvGraphicFramePr>
        <p:xfrm>
          <a:off x="1594177" y="2168525"/>
          <a:ext cx="9370731" cy="3627120"/>
        </p:xfrm>
        <a:graphic>
          <a:graphicData uri="http://schemas.openxmlformats.org/drawingml/2006/table">
            <a:tbl>
              <a:tblPr/>
              <a:tblGrid>
                <a:gridCol w="1656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3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1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9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Конфигурация маршрута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Примечания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0.0.0.0 0 192.168.100.254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Маршрут, по которому сетевой администратор получает доступ к коммутаторам уровня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2 в сетевых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сегментах.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0.0.0.0 0 192.168.101.254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Маршрут, по которому администратор получает доступ к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AC1 в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сетевых сегментах.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0.0.0.0 0 192.168.102.1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Маршрут, соответствующий трафику, предназначенному для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Интернета.</a:t>
                      </a:r>
                      <a:endParaRPr lang="ru-RU" sz="14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CORE-R1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192.168.0.0 20 192.168.102.2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Агрегированный маршрут для магистрального маршрутизатора для доступа к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интрасети.</a:t>
                      </a:r>
                      <a:endParaRPr lang="ru-RU" sz="14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667"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Маршрут по умолчанию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Маршрут, указывающий интерфейс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во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внешней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сети.</a:t>
                      </a:r>
                      <a:endParaRPr lang="ru-RU" sz="1400" b="0" i="0" u="none" strike="noStrike" baseline="0" dirty="0">
                        <a:latin typeface="+mj-lt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4" name="五边形 13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7" name="燕尾形 16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8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(6)</a:t>
            </a:r>
          </a:p>
        </p:txBody>
      </p:sp>
      <p:sp>
        <p:nvSpPr>
          <p:cNvPr id="3" name="文本框 2"/>
          <p:cNvSpPr txBox="1"/>
          <p:nvPr/>
        </p:nvSpPr>
        <p:spPr bwMode="auto">
          <a:xfrm>
            <a:off x="723318" y="1082687"/>
            <a:ext cx="10891739" cy="896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6"/>
            </a:pPr>
            <a:r>
              <a:rPr lang="ru-RU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Настройте управление сетью. Установите для режима управления сетью режим Telnet-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based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remote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management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а для режима аутентификации — значение Authentication,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Authorization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and </a:t>
            </a:r>
            <a:r>
              <a:rPr lang="ru-RU" sz="14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Accounting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(AAA). Подробная информация приведена в следующей таблице.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05474"/>
              </p:ext>
            </p:extLst>
          </p:nvPr>
        </p:nvGraphicFramePr>
        <p:xfrm>
          <a:off x="837484" y="1968542"/>
          <a:ext cx="9765339" cy="2970608"/>
        </p:xfrm>
        <a:graphic>
          <a:graphicData uri="http://schemas.openxmlformats.org/drawingml/2006/table">
            <a:tbl>
              <a:tblPr/>
              <a:tblGrid>
                <a:gridCol w="1193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2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4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35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977"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Режим управления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Режим аутентификации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Примечания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Telnet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base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AAA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 пользователя и пароль должны быть сложными и различными. Запишите их.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Acc-S4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Agg-S1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CN" sz="1400" b="0" i="0" u="none" strike="noStrike" baseline="0">
                        <a:effectLst/>
                        <a:latin typeface="Huawei Sans" panose="020C0503030203020204" pitchFamily="34" charset="0"/>
                        <a:ea typeface="方正兰亭黑简体" panose="02000000000000000000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CORE-R1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AC1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AP1&amp;AP2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+mj-lt"/>
                          <a:cs typeface="Arial" panose="020B0604020202020204" pitchFamily="34" charset="0"/>
                        </a:rPr>
                        <a:t>Централизованный контроль и управление со </a:t>
                      </a:r>
                      <a:r>
                        <a:rPr lang="ru-RU" sz="1100" dirty="0" smtClean="0">
                          <a:latin typeface="+mj-lt"/>
                          <a:cs typeface="Arial" panose="020B0604020202020204" pitchFamily="34" charset="0"/>
                        </a:rPr>
                        <a:t>стороны AC</a:t>
                      </a:r>
                      <a:endParaRPr lang="ru-RU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 bwMode="auto">
          <a:xfrm>
            <a:off x="723318" y="4897343"/>
            <a:ext cx="9827761" cy="331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7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Настройте сеть.</a:t>
            </a:r>
            <a:endParaRPr lang="ru-RU" sz="1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80513"/>
              </p:ext>
            </p:extLst>
          </p:nvPr>
        </p:nvGraphicFramePr>
        <p:xfrm>
          <a:off x="981633" y="5293347"/>
          <a:ext cx="9621189" cy="748800"/>
        </p:xfrm>
        <a:graphic>
          <a:graphicData uri="http://schemas.openxmlformats.org/drawingml/2006/table">
            <a:tbl>
              <a:tblPr/>
              <a:tblGrid>
                <a:gridCol w="1241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5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65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Устройство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Интерфейс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Режим доступа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Режим NAT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Примечания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CORE-R1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GE0/0/0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PPPoE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Easy IP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Имя пользователя: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PPPoEUser123</a:t>
                      </a:r>
                    </a:p>
                    <a:p>
                      <a:pPr algn="l" fontAlgn="ctr"/>
                      <a:r>
                        <a:rPr lang="ru-RU" sz="11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Пароль: </a:t>
                      </a:r>
                      <a:r>
                        <a:rPr lang="ru-RU" sz="1100" b="1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Huawei@123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3" name="五边形 12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0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конфигурации (7)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723317" y="1440447"/>
            <a:ext cx="9827761" cy="396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8"/>
            </a:pPr>
            <a:r>
              <a:rPr lang="ru-RU" sz="16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Настройте WLAN в соответствии с планом.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723318" y="1836883"/>
            <a:ext cx="11076796" cy="396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9"/>
            </a:pPr>
            <a:r>
              <a:rPr lang="ru-RU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Выполните настройки, связанные с безопасностью. Подробная информация приведена в следующей таблице.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08505"/>
              </p:ext>
            </p:extLst>
          </p:nvPr>
        </p:nvGraphicFramePr>
        <p:xfrm>
          <a:off x="723318" y="2501824"/>
          <a:ext cx="10703082" cy="3736708"/>
        </p:xfrm>
        <a:graphic>
          <a:graphicData uri="http://schemas.openxmlformats.org/drawingml/2006/table">
            <a:tbl>
              <a:tblPr/>
              <a:tblGrid>
                <a:gridCol w="168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8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97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Модуль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Технология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1" baseline="0">
                          <a:solidFill>
                            <a:schemeClr val="bg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Конфигурация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936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Мониторинг трафика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Политики трафика, NAT и ACL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Настройте расширенный ACL, чтобы блокировать трафик, поступающий от 192.168.1.0/24 в сегмент сервисной сети в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интрасети,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b="0" i="0" u="none" strike="noStrike" baseline="0" dirty="0" smtClean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разрешите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прохождение остального трафика. Настройте политику фильтрации трафика</a:t>
                      </a:r>
                      <a:r>
                        <a:rPr lang="ru-RU" sz="1400" b="1" i="1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со ссылкой на данный ACL и примените политику к интерфейсу.</a:t>
                      </a:r>
                    </a:p>
                    <a:p>
                      <a:pPr marL="342900" indent="-342900" algn="l" fontAlgn="ctr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Настройте базовый ACL, чтобы разрешить только трафик от 192.168.1.0/24, и примените этот ACL к конфигурации NAT на исходящем сетевом интерфейсе.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97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Безопасность управления сетью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AAA и ACL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Настройте базовый ACL, чтобы разрешить только те пакеты, IP-адрес источника которых является IP-адресом администратора, а подстановочная маска имеет значение 0, и примените этот ACL к интерфейсам VTY всех управляемых устройств.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997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Безопасность DHCP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baseline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DHCP snooping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Включите DHCP </a:t>
                      </a:r>
                      <a:r>
                        <a:rPr lang="ru-RU" sz="1400" b="0" i="0" u="none" strike="noStrike" baseline="0" dirty="0" err="1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snooping</a:t>
                      </a:r>
                      <a:r>
                        <a:rPr lang="ru-RU" sz="1400" b="0" i="0" u="none" strike="noStrike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</a:rPr>
                        <a:t> на всех коммутаторах доступа и настройте восходящие интерфейсы как доверенные.</a:t>
                      </a:r>
                    </a:p>
                  </a:txBody>
                  <a:tcPr marL="18000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2" name="五边形 11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3" name="燕尾形 12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4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0338" y="547989"/>
            <a:ext cx="9831600" cy="640800"/>
          </a:xfrm>
        </p:spPr>
        <p:txBody>
          <a:bodyPr/>
          <a:lstStyle/>
          <a:p>
            <a:r>
              <a:rPr lang="ru-RU" sz="3200" dirty="0"/>
              <a:t>Ввод в эксплуатацию небольшой </a:t>
            </a:r>
            <a:r>
              <a:rPr lang="ru-RU" sz="3200" dirty="0" err="1"/>
              <a:t>кампусной</a:t>
            </a:r>
            <a:r>
              <a:rPr lang="ru-RU" sz="3200" dirty="0"/>
              <a:t> сети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949186" y="1655520"/>
            <a:ext cx="3588390" cy="1916355"/>
            <a:chOff x="7949186" y="1655520"/>
            <a:chExt cx="3015721" cy="1916355"/>
          </a:xfrm>
        </p:grpSpPr>
        <p:sp>
          <p:nvSpPr>
            <p:cNvPr id="20" name="圆角矩形 19"/>
            <p:cNvSpPr/>
            <p:nvPr/>
          </p:nvSpPr>
          <p:spPr>
            <a:xfrm>
              <a:off x="7949186" y="1655520"/>
              <a:ext cx="3015721" cy="54035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3. Тестирование производительности сервисов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949186" y="2322448"/>
              <a:ext cx="3015721" cy="1249427"/>
            </a:xfrm>
            <a:prstGeom prst="roundRect">
              <a:avLst>
                <a:gd name="adj" fmla="val 2222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285750" indent="-200025">
                <a:lnSpc>
                  <a:spcPts val="24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8129187" y="2518629"/>
              <a:ext cx="2584904" cy="364249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трафика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сервисов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8129187" y="2997740"/>
              <a:ext cx="2584904" cy="364249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контроля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доступа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29406" y="1655520"/>
            <a:ext cx="3105417" cy="2440231"/>
            <a:chOff x="4422813" y="1655520"/>
            <a:chExt cx="2933187" cy="2440231"/>
          </a:xfrm>
        </p:grpSpPr>
        <p:sp>
          <p:nvSpPr>
            <p:cNvPr id="8" name="圆角矩形 7"/>
            <p:cNvSpPr/>
            <p:nvPr/>
          </p:nvSpPr>
          <p:spPr>
            <a:xfrm>
              <a:off x="4422813" y="1655520"/>
              <a:ext cx="2933187" cy="54035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600" b="1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2. Высокая надежность ввода в эксплуатацию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422813" y="2322449"/>
              <a:ext cx="2933187" cy="1773302"/>
            </a:xfrm>
            <a:prstGeom prst="roundRect">
              <a:avLst>
                <a:gd name="adj" fmla="val 2222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285750" indent="-200025">
                <a:lnSpc>
                  <a:spcPts val="24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661840" y="2333459"/>
              <a:ext cx="2514160" cy="547687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функции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предотвращения петель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661840" y="2994063"/>
              <a:ext cx="2514160" cy="499109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переключения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пути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661840" y="3552588"/>
              <a:ext cx="2514160" cy="364249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горячего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резервирования (HSB)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1672" y="1655520"/>
            <a:ext cx="3651142" cy="2429671"/>
            <a:chOff x="1267326" y="1655520"/>
            <a:chExt cx="2975487" cy="2429671"/>
          </a:xfrm>
        </p:grpSpPr>
        <p:sp>
          <p:nvSpPr>
            <p:cNvPr id="26" name="圆角矩形 25"/>
            <p:cNvSpPr/>
            <p:nvPr/>
          </p:nvSpPr>
          <p:spPr>
            <a:xfrm>
              <a:off x="1267326" y="1655520"/>
              <a:ext cx="2975487" cy="54035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600" b="1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1. Проверка подключения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267326" y="2322448"/>
              <a:ext cx="2975487" cy="1762743"/>
            </a:xfrm>
            <a:prstGeom prst="roundRect">
              <a:avLst>
                <a:gd name="adj" fmla="val 2222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285750" indent="-200025">
                <a:lnSpc>
                  <a:spcPts val="24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517701" y="2518630"/>
              <a:ext cx="2550417" cy="370224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Тестирование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соединения по базовому каналу</a:t>
              </a: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517701" y="3003715"/>
              <a:ext cx="2550417" cy="380521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на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совместимость уровня 2</a:t>
              </a: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507092" y="3493172"/>
              <a:ext cx="2550417" cy="483083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Тестирование </a:t>
              </a:r>
              <a:r>
                <a:rPr lang="ru-RU" sz="140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на 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совместимость уровня 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25" name="五边形 24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30" name="燕尾形 29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32" name="燕尾形 31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33" name="燕尾形 32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По окончании данного курса слушатели получат следующие знания и навыки:</a:t>
            </a:r>
          </a:p>
          <a:p>
            <a:pPr lvl="1"/>
            <a:r>
              <a:rPr lang="ru-RU" dirty="0"/>
              <a:t>определение </a:t>
            </a:r>
            <a:r>
              <a:rPr lang="ru-RU" dirty="0" err="1"/>
              <a:t>кампусной</a:t>
            </a:r>
            <a:r>
              <a:rPr lang="ru-RU" dirty="0"/>
              <a:t> сети;</a:t>
            </a:r>
          </a:p>
          <a:p>
            <a:pPr lvl="1"/>
            <a:r>
              <a:rPr lang="ru-RU" dirty="0"/>
              <a:t>типичные сетевые архитектуры </a:t>
            </a:r>
            <a:r>
              <a:rPr lang="ru-RU" dirty="0" err="1"/>
              <a:t>кампусных</a:t>
            </a:r>
            <a:r>
              <a:rPr lang="ru-RU" dirty="0"/>
              <a:t> сетей;</a:t>
            </a:r>
          </a:p>
          <a:p>
            <a:pPr lvl="1"/>
            <a:r>
              <a:rPr lang="ru-RU" dirty="0"/>
              <a:t>методы планирования и проектирования небольших </a:t>
            </a:r>
            <a:r>
              <a:rPr lang="ru-RU" dirty="0" err="1"/>
              <a:t>кампусных</a:t>
            </a:r>
            <a:r>
              <a:rPr lang="ru-RU" dirty="0"/>
              <a:t> сетей;</a:t>
            </a:r>
          </a:p>
          <a:p>
            <a:pPr lvl="1"/>
            <a:r>
              <a:rPr lang="ru-RU" dirty="0"/>
              <a:t>методы развертывания и реализации небольших </a:t>
            </a:r>
            <a:r>
              <a:rPr lang="ru-RU" dirty="0" err="1"/>
              <a:t>кампусных</a:t>
            </a:r>
            <a:r>
              <a:rPr lang="ru-RU" dirty="0"/>
              <a:t> сетей;</a:t>
            </a:r>
          </a:p>
          <a:p>
            <a:pPr lvl="1"/>
            <a:r>
              <a:rPr lang="ru-RU" dirty="0"/>
              <a:t>концепции эксплуатации и техобслуживания небольшой </a:t>
            </a:r>
            <a:r>
              <a:rPr lang="ru-RU" dirty="0" err="1"/>
              <a:t>кампусной</a:t>
            </a:r>
            <a:r>
              <a:rPr lang="ru-RU" dirty="0"/>
              <a:t> сети;</a:t>
            </a:r>
          </a:p>
          <a:p>
            <a:pPr lvl="1"/>
            <a:r>
              <a:rPr lang="ru-RU" dirty="0"/>
              <a:t>концепции оптимизации небольшой </a:t>
            </a:r>
            <a:r>
              <a:rPr lang="ru-RU" dirty="0" err="1"/>
              <a:t>кампусной</a:t>
            </a:r>
            <a:r>
              <a:rPr lang="ru-RU" dirty="0"/>
              <a:t> сети;</a:t>
            </a:r>
          </a:p>
          <a:p>
            <a:pPr lvl="1"/>
            <a:r>
              <a:rPr lang="ru-RU" dirty="0"/>
              <a:t>реализация проекта </a:t>
            </a:r>
            <a:r>
              <a:rPr lang="ru-RU" dirty="0" err="1"/>
              <a:t>кампусной</a:t>
            </a:r>
            <a:r>
              <a:rPr lang="ru-RU" dirty="0"/>
              <a:t> сети.</a:t>
            </a: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687562"/>
            <a:ext cx="9831600" cy="640800"/>
          </a:xfrm>
        </p:spPr>
        <p:txBody>
          <a:bodyPr/>
          <a:lstStyle/>
          <a:p>
            <a:r>
              <a:rPr lang="ru-RU" sz="3200" dirty="0"/>
              <a:t>Эксплуатация и </a:t>
            </a:r>
            <a:r>
              <a:rPr lang="ru-RU" sz="3200" dirty="0" smtClean="0"/>
              <a:t>техобслуживание </a:t>
            </a:r>
            <a:r>
              <a:rPr lang="ru-RU" sz="3200" dirty="0"/>
              <a:t>небольшой </a:t>
            </a:r>
            <a:r>
              <a:rPr lang="ru-RU" sz="3200" dirty="0" err="1"/>
              <a:t>кампусной</a:t>
            </a:r>
            <a:r>
              <a:rPr lang="ru-RU" sz="3200" dirty="0"/>
              <a:t> сети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605524"/>
            <a:ext cx="11306175" cy="4680000"/>
          </a:xfrm>
        </p:spPr>
        <p:txBody>
          <a:bodyPr/>
          <a:lstStyle/>
          <a:p>
            <a:r>
              <a:rPr lang="ru-RU" sz="2000" dirty="0"/>
              <a:t>Небольшая </a:t>
            </a:r>
            <a:r>
              <a:rPr lang="ru-RU" sz="2000" dirty="0" err="1"/>
              <a:t>кампусная</a:t>
            </a:r>
            <a:r>
              <a:rPr lang="ru-RU" sz="2000" dirty="0"/>
              <a:t> сеть подготовлена и переходит в фазу эксплуатации и </a:t>
            </a:r>
            <a:r>
              <a:rPr lang="ru-RU" sz="2000" dirty="0" smtClean="0"/>
              <a:t>техобслуживания </a:t>
            </a:r>
            <a:r>
              <a:rPr lang="ru-RU" sz="2000" dirty="0"/>
              <a:t>(O&amp;M). Общие методы эксплуатации и </a:t>
            </a:r>
            <a:r>
              <a:rPr lang="ru-RU" sz="2000" dirty="0" smtClean="0"/>
              <a:t>техобслуживания</a:t>
            </a:r>
            <a:r>
              <a:rPr lang="ru-RU" sz="2000" dirty="0"/>
              <a:t>:</a:t>
            </a:r>
          </a:p>
          <a:p>
            <a:pPr lvl="1"/>
            <a:r>
              <a:rPr lang="ru-RU" sz="1800" dirty="0"/>
              <a:t>Проверка среды устройства</a:t>
            </a:r>
          </a:p>
          <a:p>
            <a:pPr lvl="1"/>
            <a:r>
              <a:rPr lang="ru-RU" sz="1800" dirty="0"/>
              <a:t>Проверка базовой информации об устройстве</a:t>
            </a:r>
          </a:p>
          <a:p>
            <a:pPr lvl="1"/>
            <a:r>
              <a:rPr lang="ru-RU" sz="1800" dirty="0"/>
              <a:t>Проверка состояния работы устройства</a:t>
            </a:r>
          </a:p>
          <a:p>
            <a:pPr lvl="1"/>
            <a:r>
              <a:rPr lang="ru-RU" sz="1800" dirty="0"/>
              <a:t>Проверка сервисов</a:t>
            </a:r>
          </a:p>
          <a:p>
            <a:pPr lvl="1"/>
            <a:r>
              <a:rPr lang="ru-RU" sz="1800" dirty="0"/>
              <a:t>Обработка аварийных сигналов</a:t>
            </a:r>
          </a:p>
          <a:p>
            <a:r>
              <a:rPr lang="ru-RU" sz="2000" dirty="0"/>
              <a:t>Когда масштаб сети достигает определенного уровня, то для управления сетью, эксплуатации и техобслуживания можно использовать программное обеспечение </a:t>
            </a:r>
            <a:r>
              <a:rPr lang="ru-RU" sz="2000" dirty="0" smtClean="0"/>
              <a:t>управления </a:t>
            </a:r>
            <a:r>
              <a:rPr lang="ru-RU" sz="2000" dirty="0"/>
              <a:t>сетью.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9" name="五边形 8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6" name="燕尾形 15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2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Оптимизация небольшой </a:t>
            </a:r>
            <a:r>
              <a:rPr lang="ru-RU" sz="3200" dirty="0" err="1"/>
              <a:t>кампусной</a:t>
            </a:r>
            <a:r>
              <a:rPr lang="ru-RU" sz="3200" dirty="0"/>
              <a:t> сети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497947"/>
            <a:ext cx="11306175" cy="4680000"/>
          </a:xfrm>
        </p:spPr>
        <p:txBody>
          <a:bodyPr/>
          <a:lstStyle/>
          <a:p>
            <a:r>
              <a:rPr lang="ru-RU" sz="2000" dirty="0"/>
              <a:t>Оптимизация сети позволяет повысить надежность и устойчивость сети и поддержать развитие корпоративных услуг. Общие решения по оптимизации сети:</a:t>
            </a:r>
          </a:p>
          <a:p>
            <a:pPr lvl="1"/>
            <a:r>
              <a:rPr lang="ru-RU" sz="1800" dirty="0"/>
              <a:t>Оптимизация производительности устройства, например обновление оборудования и обновление версии программного обеспечения.</a:t>
            </a:r>
          </a:p>
          <a:p>
            <a:pPr lvl="1"/>
            <a:r>
              <a:rPr lang="ru-RU" sz="1800" dirty="0"/>
              <a:t>Оптимизация базовой сети, например, оптимизация сетевой архитектуры и настройка протокола маршрутизации.</a:t>
            </a:r>
          </a:p>
          <a:p>
            <a:pPr lvl="1"/>
            <a:r>
              <a:rPr lang="ru-RU" sz="1800" dirty="0"/>
              <a:t>Оптимизация качества обслуживания, например, предпочтительная пересылка голосовых и </a:t>
            </a:r>
            <a:r>
              <a:rPr lang="ru-RU" sz="1800" dirty="0" err="1"/>
              <a:t>видеоуслуг</a:t>
            </a:r>
            <a:r>
              <a:rPr lang="ru-RU" sz="1800" dirty="0"/>
              <a:t>.</a:t>
            </a:r>
          </a:p>
          <a:p>
            <a:r>
              <a:rPr lang="ru-RU" sz="2000" dirty="0"/>
              <a:t>Подготовка подходящего решения по оптимизации сети на основе требований сети и реальных условий.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072668" y="126000"/>
            <a:ext cx="3889270" cy="284400"/>
            <a:chOff x="8072668" y="139135"/>
            <a:chExt cx="3889270" cy="284400"/>
          </a:xfrm>
        </p:grpSpPr>
        <p:sp>
          <p:nvSpPr>
            <p:cNvPr id="10" name="五边形 9"/>
            <p:cNvSpPr/>
            <p:nvPr/>
          </p:nvSpPr>
          <p:spPr bwMode="auto">
            <a:xfrm>
              <a:off x="8072668" y="139135"/>
              <a:ext cx="900100" cy="284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700" dirty="0">
                  <a:latin typeface="+mj-lt"/>
                  <a:cs typeface="Arial" panose="020B0604020202020204" pitchFamily="34" charset="0"/>
                </a:rPr>
                <a:t>Планирование и проектирование</a:t>
              </a:r>
            </a:p>
          </p:txBody>
        </p:sp>
        <p:sp>
          <p:nvSpPr>
            <p:cNvPr id="11" name="燕尾形 10"/>
            <p:cNvSpPr/>
            <p:nvPr/>
          </p:nvSpPr>
          <p:spPr bwMode="auto">
            <a:xfrm>
              <a:off x="88888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Развертывание и внедрение</a:t>
              </a:r>
            </a:p>
          </p:txBody>
        </p:sp>
        <p:sp>
          <p:nvSpPr>
            <p:cNvPr id="12" name="燕尾形 11"/>
            <p:cNvSpPr/>
            <p:nvPr/>
          </p:nvSpPr>
          <p:spPr bwMode="auto">
            <a:xfrm>
              <a:off x="9884908" y="139135"/>
              <a:ext cx="1080000" cy="284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O&amp;M </a:t>
              </a:r>
              <a:r>
                <a:rPr lang="ru-RU" sz="8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сети</a:t>
              </a:r>
            </a:p>
          </p:txBody>
        </p:sp>
        <p:sp>
          <p:nvSpPr>
            <p:cNvPr id="13" name="燕尾形 12"/>
            <p:cNvSpPr/>
            <p:nvPr/>
          </p:nvSpPr>
          <p:spPr bwMode="auto">
            <a:xfrm>
              <a:off x="10881938" y="139135"/>
              <a:ext cx="1080000" cy="284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"/>
              <a:r>
                <a:rPr lang="ru-RU" sz="800">
                  <a:latin typeface="+mj-lt"/>
                  <a:cs typeface="Arial" panose="020B0604020202020204" pitchFamily="34" charset="0"/>
                </a:rPr>
                <a:t>Оптимизация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5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Перечислите этапы полного жизненного цикла </a:t>
            </a:r>
            <a:r>
              <a:rPr lang="ru-RU" dirty="0" err="1"/>
              <a:t>кампусной</a:t>
            </a:r>
            <a:r>
              <a:rPr lang="ru-RU" dirty="0"/>
              <a:t> </a:t>
            </a:r>
            <a:r>
              <a:rPr lang="ru-RU" dirty="0" smtClean="0"/>
              <a:t>сети.</a:t>
            </a:r>
            <a:endParaRPr lang="ru-RU" dirty="0"/>
          </a:p>
          <a:p>
            <a:r>
              <a:rPr lang="ru-RU" dirty="0"/>
              <a:t>В чем заключается функция управляющего IP-адреса?</a:t>
            </a:r>
          </a:p>
        </p:txBody>
      </p:sp>
    </p:spTree>
    <p:extLst>
      <p:ext uri="{BB962C8B-B14F-4D97-AF65-F5344CB8AC3E}">
        <p14:creationId xmlns:p14="http://schemas.microsoft.com/office/powerpoint/2010/main" val="21203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В данном курсе приведено описание концепций, типов и общих технологий </a:t>
            </a:r>
            <a:r>
              <a:rPr lang="ru-RU" dirty="0" err="1"/>
              <a:t>кампусных</a:t>
            </a:r>
            <a:r>
              <a:rPr lang="ru-RU" dirty="0"/>
              <a:t> сетей.</a:t>
            </a:r>
          </a:p>
          <a:p>
            <a:r>
              <a:rPr lang="ru-RU" dirty="0"/>
              <a:t>Описаны основные этапы жизненного </a:t>
            </a:r>
            <a:r>
              <a:rPr lang="ru-RU" dirty="0" smtClean="0"/>
              <a:t>цикла </a:t>
            </a:r>
            <a:r>
              <a:rPr lang="ru-RU" dirty="0" err="1" smtClean="0"/>
              <a:t>кампусной</a:t>
            </a:r>
            <a:r>
              <a:rPr lang="ru-RU" dirty="0" smtClean="0"/>
              <a:t> </a:t>
            </a:r>
            <a:r>
              <a:rPr lang="ru-RU" dirty="0"/>
              <a:t>сети:</a:t>
            </a:r>
          </a:p>
          <a:p>
            <a:pPr lvl="1"/>
            <a:r>
              <a:rPr lang="ru-RU" dirty="0"/>
              <a:t>Планирование и проектирование</a:t>
            </a:r>
          </a:p>
          <a:p>
            <a:pPr lvl="1"/>
            <a:r>
              <a:rPr lang="ru-RU" dirty="0"/>
              <a:t>Развертывание и внедрение</a:t>
            </a:r>
          </a:p>
          <a:p>
            <a:pPr lvl="1"/>
            <a:r>
              <a:rPr lang="ru-RU" dirty="0"/>
              <a:t>Эксплуатация и </a:t>
            </a:r>
            <a:r>
              <a:rPr lang="ru-RU" dirty="0" smtClean="0"/>
              <a:t>техобслуживание </a:t>
            </a:r>
            <a:r>
              <a:rPr lang="ru-RU" dirty="0"/>
              <a:t>сети</a:t>
            </a:r>
          </a:p>
          <a:p>
            <a:pPr lvl="1"/>
            <a:r>
              <a:rPr lang="ru-RU" dirty="0"/>
              <a:t>Оптимизация сети</a:t>
            </a:r>
          </a:p>
          <a:p>
            <a:r>
              <a:rPr lang="ru-RU" dirty="0"/>
              <a:t>Основное внимание в данном курсе уделено принципам и подходам к планированию, проектированию, развертыванию и внедрению </a:t>
            </a:r>
            <a:r>
              <a:rPr lang="ru-RU" dirty="0" err="1"/>
              <a:t>кампусных</a:t>
            </a:r>
            <a:r>
              <a:rPr lang="ru-RU" dirty="0"/>
              <a:t> сетей и подробно описан способ создания небольшой </a:t>
            </a:r>
            <a:r>
              <a:rPr lang="ru-RU" dirty="0" err="1"/>
              <a:t>кампусной</a:t>
            </a:r>
            <a:r>
              <a:rPr lang="ru-RU" dirty="0"/>
              <a:t> сети.</a:t>
            </a:r>
          </a:p>
        </p:txBody>
      </p:sp>
    </p:spTree>
    <p:extLst>
      <p:ext uri="{BB962C8B-B14F-4D97-AF65-F5344CB8AC3E}">
        <p14:creationId xmlns:p14="http://schemas.microsoft.com/office/powerpoint/2010/main" val="4002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2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ym typeface="Huawei Sans" panose="020C0503030203020204" pitchFamily="34" charset="0"/>
              </a:rPr>
              <a:t>Основные </a:t>
            </a:r>
            <a:r>
              <a:rPr lang="ru-RU" b="1" dirty="0" smtClean="0">
                <a:sym typeface="Huawei Sans" panose="020C0503030203020204" pitchFamily="34" charset="0"/>
              </a:rPr>
              <a:t>концепции </a:t>
            </a:r>
            <a:r>
              <a:rPr lang="ru-RU" b="1" dirty="0" err="1" smtClean="0">
                <a:sym typeface="Huawei Sans" panose="020C0503030203020204" pitchFamily="34" charset="0"/>
              </a:rPr>
              <a:t>кампусных</a:t>
            </a:r>
            <a:r>
              <a:rPr lang="ru-RU" b="1" dirty="0" smtClean="0">
                <a:sym typeface="Huawei Sans" panose="020C0503030203020204" pitchFamily="34" charset="0"/>
              </a:rPr>
              <a:t> </a:t>
            </a:r>
            <a:r>
              <a:rPr lang="ru-RU" b="1" dirty="0">
                <a:sym typeface="Huawei Sans" panose="020C0503030203020204" pitchFamily="34" charset="0"/>
              </a:rPr>
              <a:t>сетей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Практическая реализация проектирования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кампусной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 сети</a:t>
            </a: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731520" y="2647398"/>
            <a:ext cx="10418823" cy="1845062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кампусная сеть?</a:t>
            </a:r>
          </a:p>
        </p:txBody>
      </p:sp>
      <p:sp>
        <p:nvSpPr>
          <p:cNvPr id="35" name="矩形 34"/>
          <p:cNvSpPr/>
          <p:nvPr/>
        </p:nvSpPr>
        <p:spPr>
          <a:xfrm>
            <a:off x="731520" y="5669410"/>
            <a:ext cx="104188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300" dirty="0" err="1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Кампусная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сеть — это локальная сеть (LAN), </a:t>
            </a:r>
            <a:r>
              <a:rPr lang="ru-RU" sz="1300" dirty="0" smtClean="0"/>
              <a:t>которая</a:t>
            </a:r>
            <a:r>
              <a:rPr lang="ru-RU" sz="1300" dirty="0"/>
              <a:t> </a:t>
            </a:r>
            <a:r>
              <a:rPr lang="ru-RU" sz="1300" dirty="0" smtClean="0"/>
              <a:t>соединяет</a:t>
            </a:r>
            <a:r>
              <a:rPr lang="ru-RU" sz="1300" b="1" dirty="0" smtClean="0"/>
              <a:t> </a:t>
            </a:r>
            <a:r>
              <a:rPr lang="ru-RU" sz="1300" dirty="0" smtClean="0"/>
              <a:t>различные </a:t>
            </a:r>
            <a:r>
              <a:rPr lang="ru-RU" sz="1300" dirty="0"/>
              <a:t>терминалы или компьютеры в пределах здания или ограниченной географической области</a:t>
            </a:r>
            <a:r>
              <a:rPr lang="ru-RU" sz="1300" dirty="0" smtClean="0"/>
              <a:t>.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Кампусная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сеть, как правило, имеет только один объект управления. Если на территории имеется несколько управляющих объектов, считается, что на этой территории имеется несколько </a:t>
            </a:r>
            <a:r>
              <a:rPr lang="ru-RU" sz="1300" dirty="0" err="1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кампусных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сетей.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31520" y="1316911"/>
            <a:ext cx="10393925" cy="1260818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227202" y="1597733"/>
            <a:ext cx="1740636" cy="400229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Филиал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127162" y="1597733"/>
            <a:ext cx="1740636" cy="400229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Другие кампусы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6027125" y="1597733"/>
            <a:ext cx="2383914" cy="400229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Пользователь удаленного доступа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8570365" y="1597733"/>
            <a:ext cx="2383914" cy="400229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Частные и публичные облака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2227202" y="2085618"/>
            <a:ext cx="8727075" cy="400229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Интернет/Глобальная сеть (WAN)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31520" y="1316911"/>
            <a:ext cx="1495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5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За пределами кампуса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31521" y="2722906"/>
            <a:ext cx="1495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5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Внутри кампуса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127162" y="2722906"/>
            <a:ext cx="5456744" cy="276941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noProof="0" dirty="0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Выходной уровень </a:t>
            </a:r>
            <a:r>
              <a:rPr kumimoji="0" lang="ru-RU" sz="1200" b="0" i="0" u="none" strike="noStrike" cap="none" normalizeH="0" noProof="0" dirty="0" err="1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кампусной</a:t>
            </a:r>
            <a:r>
              <a:rPr kumimoji="0" lang="ru-RU" sz="1200" b="0" i="0" u="none" strike="noStrike" cap="none" normalizeH="0" noProof="0" dirty="0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 сети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4127162" y="3049770"/>
            <a:ext cx="5456744" cy="277767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noProof="0" dirty="0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Базовый уровень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127162" y="3385841"/>
            <a:ext cx="5456744" cy="277767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noProof="0" dirty="0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Уровень агрегации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4127162" y="3712709"/>
            <a:ext cx="5456744" cy="277767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noProof="0" dirty="0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Уровень доступа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2032791" y="3663608"/>
            <a:ext cx="1935047" cy="688716"/>
          </a:xfrm>
          <a:prstGeom prst="roundRect">
            <a:avLst>
              <a:gd name="adj" fmla="val 5020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ru-RU" sz="12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Управление</a:t>
            </a:r>
          </a:p>
          <a:p>
            <a:pPr algn="ctr" defTabSz="914400"/>
            <a:r>
              <a:rPr lang="ru-RU" sz="12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сетью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2032791" y="3235047"/>
            <a:ext cx="1935047" cy="301160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ru-RU" sz="12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ЦОД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2032791" y="2729674"/>
            <a:ext cx="1935047" cy="422728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ru-RU" sz="12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Демилитаризованная зона (DMZ)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9743230" y="2713699"/>
            <a:ext cx="1382215" cy="1612852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ru-RU" sz="12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Безопасность сети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4127162" y="4048783"/>
            <a:ext cx="5456744" cy="277767"/>
          </a:xfrm>
          <a:prstGeom prst="roundRect">
            <a:avLst>
              <a:gd name="adj" fmla="val 12122"/>
            </a:avLst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noProof="0" dirty="0">
                <a:ln>
                  <a:noFill/>
                </a:ln>
                <a:uLnTx/>
                <a:uFillTx/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Терминальный уровень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731520" y="4619861"/>
            <a:ext cx="10418820" cy="1014793"/>
          </a:xfrm>
          <a:prstGeom prst="roundRect">
            <a:avLst>
              <a:gd name="adj" fmla="val 5000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1521" y="4624232"/>
            <a:ext cx="14383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500" dirty="0">
                <a:solidFill>
                  <a:prstClr val="black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rPr>
              <a:t>Типовой сценарий применения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091301" y="4665570"/>
            <a:ext cx="880369" cy="923353"/>
            <a:chOff x="2670503" y="4681272"/>
            <a:chExt cx="880369" cy="923353"/>
          </a:xfrm>
        </p:grpSpPr>
        <p:pic>
          <p:nvPicPr>
            <p:cNvPr id="57" name="图片 56" descr="办公楼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923" y="4681272"/>
              <a:ext cx="540000" cy="431515"/>
            </a:xfrm>
            <a:prstGeom prst="rect">
              <a:avLst/>
            </a:prstGeom>
          </p:spPr>
        </p:pic>
        <p:sp>
          <p:nvSpPr>
            <p:cNvPr id="58" name="TextBox 49"/>
            <p:cNvSpPr txBox="1"/>
            <p:nvPr/>
          </p:nvSpPr>
          <p:spPr>
            <a:xfrm>
              <a:off x="2670503" y="5142960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Офисное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здание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23903" y="4665570"/>
            <a:ext cx="1794081" cy="960927"/>
            <a:chOff x="6216288" y="4683627"/>
            <a:chExt cx="1794081" cy="960927"/>
          </a:xfrm>
        </p:grpSpPr>
        <p:sp>
          <p:nvSpPr>
            <p:cNvPr id="63" name="TextBox 68"/>
            <p:cNvSpPr txBox="1"/>
            <p:nvPr/>
          </p:nvSpPr>
          <p:spPr>
            <a:xfrm>
              <a:off x="6216288" y="512133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Государственные </a:t>
              </a:r>
              <a:endParaRPr lang="ru-RU" sz="1400" dirty="0" smtClean="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компании</a:t>
              </a:r>
              <a:endParaRPr lang="ru-RU" sz="1400" dirty="0">
                <a:solidFill>
                  <a:srgbClr val="000000"/>
                </a:solidFill>
                <a:latin typeface="+mj-lt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4" name="图片 63" descr="通用网管-蓝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0499" y="4683627"/>
              <a:ext cx="559957" cy="4477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411804" y="4665570"/>
            <a:ext cx="1210588" cy="729260"/>
            <a:chOff x="7862408" y="4674997"/>
            <a:chExt cx="1210588" cy="729260"/>
          </a:xfrm>
        </p:grpSpPr>
        <p:sp>
          <p:nvSpPr>
            <p:cNvPr id="65" name="TextBox 79"/>
            <p:cNvSpPr txBox="1"/>
            <p:nvPr/>
          </p:nvSpPr>
          <p:spPr>
            <a:xfrm>
              <a:off x="7862408" y="5127258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Предприятия</a:t>
              </a:r>
            </a:p>
          </p:txBody>
        </p:sp>
        <p:pic>
          <p:nvPicPr>
            <p:cNvPr id="67" name="图片 66" descr="大型网管-蓝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4399" y="4674997"/>
              <a:ext cx="539606" cy="431513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3790851" y="4665570"/>
            <a:ext cx="740907" cy="725241"/>
            <a:chOff x="4070716" y="4677137"/>
            <a:chExt cx="740907" cy="725241"/>
          </a:xfrm>
        </p:grpSpPr>
        <p:sp>
          <p:nvSpPr>
            <p:cNvPr id="70" name="TextBox 53"/>
            <p:cNvSpPr txBox="1"/>
            <p:nvPr/>
          </p:nvSpPr>
          <p:spPr>
            <a:xfrm>
              <a:off x="4070716" y="5125379"/>
              <a:ext cx="740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Кампус</a:t>
              </a:r>
            </a:p>
          </p:txBody>
        </p:sp>
        <p:pic>
          <p:nvPicPr>
            <p:cNvPr id="71" name="图片 70" descr="互联网-蓝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4866" y="4677137"/>
              <a:ext cx="539606" cy="431513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5471165" y="4665570"/>
            <a:ext cx="639919" cy="714321"/>
            <a:chOff x="5456619" y="4674999"/>
            <a:chExt cx="639919" cy="714321"/>
          </a:xfrm>
        </p:grpSpPr>
        <p:sp>
          <p:nvSpPr>
            <p:cNvPr id="73" name="TextBox 67"/>
            <p:cNvSpPr txBox="1"/>
            <p:nvPr/>
          </p:nvSpPr>
          <p:spPr>
            <a:xfrm>
              <a:off x="5456619" y="5112321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Завод</a:t>
              </a:r>
            </a:p>
          </p:txBody>
        </p:sp>
        <p:pic>
          <p:nvPicPr>
            <p:cNvPr id="74" name="图片 73" descr="大型网管-蓝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8415" y="4674999"/>
              <a:ext cx="558141" cy="446335"/>
            </a:xfrm>
            <a:prstGeom prst="rect">
              <a:avLst/>
            </a:prstGeom>
          </p:spPr>
        </p:pic>
      </p:grpSp>
      <p:grpSp>
        <p:nvGrpSpPr>
          <p:cNvPr id="75" name="组合 74"/>
          <p:cNvGrpSpPr/>
          <p:nvPr/>
        </p:nvGrpSpPr>
        <p:grpSpPr>
          <a:xfrm>
            <a:off x="10340583" y="4665570"/>
            <a:ext cx="584159" cy="733304"/>
            <a:chOff x="9522047" y="4670953"/>
            <a:chExt cx="584159" cy="733304"/>
          </a:xfrm>
        </p:grpSpPr>
        <p:sp>
          <p:nvSpPr>
            <p:cNvPr id="76" name="TextBox 66"/>
            <p:cNvSpPr txBox="1"/>
            <p:nvPr/>
          </p:nvSpPr>
          <p:spPr>
            <a:xfrm>
              <a:off x="9522047" y="5127258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</a:rPr>
                <a:t>Банк</a:t>
              </a:r>
            </a:p>
          </p:txBody>
        </p:sp>
        <p:pic>
          <p:nvPicPr>
            <p:cNvPr id="77" name="图片 76" descr="AC-蓝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7949" y="4670953"/>
              <a:ext cx="568257" cy="45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1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91"/>
          <p:cNvSpPr/>
          <p:nvPr/>
        </p:nvSpPr>
        <p:spPr>
          <a:xfrm>
            <a:off x="1429325" y="1848020"/>
            <a:ext cx="2134213" cy="1867874"/>
          </a:xfrm>
          <a:prstGeom prst="roundRect">
            <a:avLst>
              <a:gd name="adj" fmla="val 7423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endParaRPr lang="zh-CN" altLang="en-US" sz="1400" kern="0">
              <a:solidFill>
                <a:srgbClr val="C00000"/>
              </a:solidFill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7" name="圆角矩形 186"/>
          <p:cNvSpPr/>
          <p:nvPr/>
        </p:nvSpPr>
        <p:spPr>
          <a:xfrm>
            <a:off x="1654613" y="4990364"/>
            <a:ext cx="5708089" cy="771431"/>
          </a:xfrm>
          <a:prstGeom prst="roundRect">
            <a:avLst>
              <a:gd name="adj" fmla="val 12122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endParaRPr lang="zh-CN" altLang="en-US" sz="1400" kern="0">
              <a:solidFill>
                <a:srgbClr val="C00000"/>
              </a:solidFill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9" name="圆角矩形 188"/>
          <p:cNvSpPr/>
          <p:nvPr/>
        </p:nvSpPr>
        <p:spPr>
          <a:xfrm>
            <a:off x="1641279" y="4141623"/>
            <a:ext cx="5708089" cy="771431"/>
          </a:xfrm>
          <a:prstGeom prst="roundRect">
            <a:avLst>
              <a:gd name="adj" fmla="val 12122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endParaRPr lang="zh-CN" altLang="en-US" sz="1400" kern="0">
              <a:solidFill>
                <a:srgbClr val="C00000"/>
              </a:solidFill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3" name="圆角矩形 192"/>
          <p:cNvSpPr/>
          <p:nvPr/>
        </p:nvSpPr>
        <p:spPr>
          <a:xfrm>
            <a:off x="4277342" y="3191772"/>
            <a:ext cx="3072026" cy="771431"/>
          </a:xfrm>
          <a:prstGeom prst="roundRect">
            <a:avLst>
              <a:gd name="adj" fmla="val 12122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5" name="圆角矩形 194"/>
          <p:cNvSpPr/>
          <p:nvPr/>
        </p:nvSpPr>
        <p:spPr>
          <a:xfrm>
            <a:off x="3692007" y="1639370"/>
            <a:ext cx="3657361" cy="1446699"/>
          </a:xfrm>
          <a:prstGeom prst="roundRect">
            <a:avLst>
              <a:gd name="adj" fmla="val 12122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1" name="圆角矩形 230"/>
          <p:cNvSpPr/>
          <p:nvPr/>
        </p:nvSpPr>
        <p:spPr>
          <a:xfrm>
            <a:off x="7420090" y="2544959"/>
            <a:ext cx="1951650" cy="1606930"/>
          </a:xfrm>
          <a:prstGeom prst="roundRect">
            <a:avLst>
              <a:gd name="adj" fmla="val 12122"/>
            </a:avLst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6" name="任意多边形 235"/>
          <p:cNvSpPr/>
          <p:nvPr/>
        </p:nvSpPr>
        <p:spPr>
          <a:xfrm>
            <a:off x="1030511" y="1378857"/>
            <a:ext cx="3164114" cy="595086"/>
          </a:xfrm>
          <a:custGeom>
            <a:avLst/>
            <a:gdLst>
              <a:gd name="connsiteX0" fmla="*/ 0 w 3164114"/>
              <a:gd name="connsiteY0" fmla="*/ 595086 h 595086"/>
              <a:gd name="connsiteX1" fmla="*/ 595086 w 3164114"/>
              <a:gd name="connsiteY1" fmla="*/ 0 h 595086"/>
              <a:gd name="connsiteX2" fmla="*/ 3164114 w 3164114"/>
              <a:gd name="connsiteY2" fmla="*/ 0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4114" h="595086">
                <a:moveTo>
                  <a:pt x="0" y="595086"/>
                </a:moveTo>
                <a:lnTo>
                  <a:pt x="595086" y="0"/>
                </a:lnTo>
                <a:lnTo>
                  <a:pt x="3164114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Типовая архитектура </a:t>
            </a:r>
            <a:r>
              <a:rPr lang="ru-RU" dirty="0" err="1"/>
              <a:t>кампусной</a:t>
            </a:r>
            <a:r>
              <a:rPr lang="ru-RU" dirty="0"/>
              <a:t> сети</a:t>
            </a:r>
          </a:p>
        </p:txBody>
      </p:sp>
      <p:cxnSp>
        <p:nvCxnSpPr>
          <p:cNvPr id="5" name="Straight Connector 271"/>
          <p:cNvCxnSpPr/>
          <p:nvPr/>
        </p:nvCxnSpPr>
        <p:spPr>
          <a:xfrm flipH="1">
            <a:off x="3005022" y="3314131"/>
            <a:ext cx="3104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51"/>
          <p:cNvCxnSpPr/>
          <p:nvPr/>
        </p:nvCxnSpPr>
        <p:spPr>
          <a:xfrm flipH="1" flipV="1">
            <a:off x="4298935" y="3318128"/>
            <a:ext cx="149214" cy="1154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50"/>
          <p:cNvCxnSpPr/>
          <p:nvPr/>
        </p:nvCxnSpPr>
        <p:spPr>
          <a:xfrm>
            <a:off x="5481104" y="2207127"/>
            <a:ext cx="385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1"/>
          <p:cNvGrpSpPr/>
          <p:nvPr/>
        </p:nvGrpSpPr>
        <p:grpSpPr>
          <a:xfrm>
            <a:off x="4571231" y="1501382"/>
            <a:ext cx="820736" cy="795363"/>
            <a:chOff x="5485618" y="2852781"/>
            <a:chExt cx="820736" cy="463828"/>
          </a:xfrm>
        </p:grpSpPr>
        <p:cxnSp>
          <p:nvCxnSpPr>
            <p:cNvPr id="9" name="Straight Connector 222"/>
            <p:cNvCxnSpPr/>
            <p:nvPr/>
          </p:nvCxnSpPr>
          <p:spPr>
            <a:xfrm flipV="1">
              <a:off x="5485618" y="2852781"/>
              <a:ext cx="0" cy="463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23"/>
            <p:cNvCxnSpPr/>
            <p:nvPr/>
          </p:nvCxnSpPr>
          <p:spPr>
            <a:xfrm flipV="1">
              <a:off x="6306354" y="2852781"/>
              <a:ext cx="0" cy="463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24"/>
            <p:cNvCxnSpPr/>
            <p:nvPr/>
          </p:nvCxnSpPr>
          <p:spPr>
            <a:xfrm flipV="1">
              <a:off x="5485618" y="2852781"/>
              <a:ext cx="820736" cy="463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25"/>
            <p:cNvCxnSpPr/>
            <p:nvPr/>
          </p:nvCxnSpPr>
          <p:spPr>
            <a:xfrm flipH="1" flipV="1">
              <a:off x="5485618" y="2852781"/>
              <a:ext cx="820736" cy="463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7939" y="4290413"/>
            <a:ext cx="335297" cy="274335"/>
          </a:xfrm>
          <a:prstGeom prst="rect">
            <a:avLst/>
          </a:prstGeom>
        </p:spPr>
      </p:pic>
      <p:pic>
        <p:nvPicPr>
          <p:cNvPr id="14" name="图片 105" descr="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7012" y="5443529"/>
            <a:ext cx="335297" cy="274335"/>
          </a:xfrm>
          <a:prstGeom prst="rect">
            <a:avLst/>
          </a:prstGeom>
        </p:spPr>
      </p:pic>
      <p:cxnSp>
        <p:nvCxnSpPr>
          <p:cNvPr id="15" name="Straight Connector 10"/>
          <p:cNvCxnSpPr>
            <a:stCxn id="14" idx="0"/>
            <a:endCxn id="41" idx="2"/>
          </p:cNvCxnSpPr>
          <p:nvPr/>
        </p:nvCxnSpPr>
        <p:spPr>
          <a:xfrm flipV="1">
            <a:off x="7054661" y="5304378"/>
            <a:ext cx="927" cy="139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05" descr="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6564" y="5443529"/>
            <a:ext cx="335297" cy="274335"/>
          </a:xfrm>
          <a:prstGeom prst="rect">
            <a:avLst/>
          </a:prstGeom>
        </p:spPr>
      </p:pic>
      <p:pic>
        <p:nvPicPr>
          <p:cNvPr id="17" name="图片 86" descr="核心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7892" y="3387652"/>
            <a:ext cx="335297" cy="274335"/>
          </a:xfrm>
          <a:prstGeom prst="rect">
            <a:avLst/>
          </a:prstGeom>
        </p:spPr>
      </p:pic>
      <p:pic>
        <p:nvPicPr>
          <p:cNvPr id="18" name="图片 86" descr="核心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9614" y="3387652"/>
            <a:ext cx="335297" cy="274335"/>
          </a:xfrm>
          <a:prstGeom prst="rect">
            <a:avLst/>
          </a:prstGeom>
        </p:spPr>
      </p:pic>
      <p:cxnSp>
        <p:nvCxnSpPr>
          <p:cNvPr id="19" name="Straight Connector 15"/>
          <p:cNvCxnSpPr>
            <a:stCxn id="17" idx="3"/>
            <a:endCxn id="18" idx="1"/>
          </p:cNvCxnSpPr>
          <p:nvPr/>
        </p:nvCxnSpPr>
        <p:spPr>
          <a:xfrm>
            <a:off x="4743189" y="3524820"/>
            <a:ext cx="48642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802" y="4290413"/>
            <a:ext cx="335297" cy="274335"/>
          </a:xfrm>
          <a:prstGeom prst="rect">
            <a:avLst/>
          </a:prstGeom>
        </p:spPr>
      </p:pic>
      <p:pic>
        <p:nvPicPr>
          <p:cNvPr id="21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7551" y="4290413"/>
            <a:ext cx="335297" cy="274335"/>
          </a:xfrm>
          <a:prstGeom prst="rect">
            <a:avLst/>
          </a:prstGeom>
        </p:spPr>
      </p:pic>
      <p:cxnSp>
        <p:nvCxnSpPr>
          <p:cNvPr id="22" name="Straight Connector 18"/>
          <p:cNvCxnSpPr>
            <a:stCxn id="20" idx="3"/>
            <a:endCxn id="21" idx="1"/>
          </p:cNvCxnSpPr>
          <p:nvPr/>
        </p:nvCxnSpPr>
        <p:spPr>
          <a:xfrm>
            <a:off x="3093099" y="4427581"/>
            <a:ext cx="4844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7203" y="4290413"/>
            <a:ext cx="335297" cy="274335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23" idx="3"/>
            <a:endCxn id="13" idx="1"/>
          </p:cNvCxnSpPr>
          <p:nvPr/>
        </p:nvCxnSpPr>
        <p:spPr>
          <a:xfrm>
            <a:off x="6402500" y="4427581"/>
            <a:ext cx="48543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0"/>
            <a:endCxn id="17" idx="2"/>
          </p:cNvCxnSpPr>
          <p:nvPr/>
        </p:nvCxnSpPr>
        <p:spPr>
          <a:xfrm flipV="1">
            <a:off x="2925451" y="3661987"/>
            <a:ext cx="1650090" cy="62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  <a:endCxn id="18" idx="2"/>
          </p:cNvCxnSpPr>
          <p:nvPr/>
        </p:nvCxnSpPr>
        <p:spPr>
          <a:xfrm flipV="1">
            <a:off x="3745200" y="3661987"/>
            <a:ext cx="1652063" cy="62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0"/>
            <a:endCxn id="17" idx="2"/>
          </p:cNvCxnSpPr>
          <p:nvPr/>
        </p:nvCxnSpPr>
        <p:spPr>
          <a:xfrm flipH="1" flipV="1">
            <a:off x="4575541" y="3661987"/>
            <a:ext cx="1659311" cy="62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0"/>
            <a:endCxn id="18" idx="2"/>
          </p:cNvCxnSpPr>
          <p:nvPr/>
        </p:nvCxnSpPr>
        <p:spPr>
          <a:xfrm flipH="1" flipV="1">
            <a:off x="5397263" y="3661987"/>
            <a:ext cx="1658325" cy="62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4195994">
            <a:off x="3845780" y="3978206"/>
            <a:ext cx="396525" cy="9139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6905" y="5028576"/>
            <a:ext cx="337091" cy="275802"/>
          </a:xfrm>
          <a:prstGeom prst="rect">
            <a:avLst/>
          </a:prstGeom>
        </p:spPr>
      </p:pic>
      <p:pic>
        <p:nvPicPr>
          <p:cNvPr id="31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6654" y="5028576"/>
            <a:ext cx="337091" cy="275802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0" idx="0"/>
            <a:endCxn id="20" idx="2"/>
          </p:cNvCxnSpPr>
          <p:nvPr/>
        </p:nvCxnSpPr>
        <p:spPr>
          <a:xfrm flipV="1">
            <a:off x="2925451" y="4564748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0"/>
            <a:endCxn id="21" idx="2"/>
          </p:cNvCxnSpPr>
          <p:nvPr/>
        </p:nvCxnSpPr>
        <p:spPr>
          <a:xfrm flipV="1">
            <a:off x="2925451" y="4564748"/>
            <a:ext cx="819749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0"/>
            <a:endCxn id="20" idx="2"/>
          </p:cNvCxnSpPr>
          <p:nvPr/>
        </p:nvCxnSpPr>
        <p:spPr>
          <a:xfrm flipH="1" flipV="1">
            <a:off x="2925451" y="4564748"/>
            <a:ext cx="819749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0"/>
            <a:endCxn id="21" idx="2"/>
          </p:cNvCxnSpPr>
          <p:nvPr/>
        </p:nvCxnSpPr>
        <p:spPr>
          <a:xfrm flipV="1">
            <a:off x="3745200" y="4564748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204342" y="5134679"/>
            <a:ext cx="261965" cy="61979"/>
            <a:chOff x="559282" y="6488261"/>
            <a:chExt cx="261965" cy="61979"/>
          </a:xfrm>
          <a:solidFill>
            <a:schemeClr val="bg1">
              <a:lumMod val="50000"/>
            </a:schemeClr>
          </a:solidFill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759268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59282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9275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40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6306" y="5028576"/>
            <a:ext cx="337091" cy="275802"/>
          </a:xfrm>
          <a:prstGeom prst="rect">
            <a:avLst/>
          </a:prstGeom>
        </p:spPr>
      </p:pic>
      <p:pic>
        <p:nvPicPr>
          <p:cNvPr id="41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7042" y="5028576"/>
            <a:ext cx="337091" cy="27580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514730" y="5134679"/>
            <a:ext cx="261965" cy="61979"/>
            <a:chOff x="559282" y="6488261"/>
            <a:chExt cx="261965" cy="61979"/>
          </a:xfrm>
          <a:solidFill>
            <a:schemeClr val="bg1">
              <a:lumMod val="50000"/>
            </a:schemeClr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759268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59282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59275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46" name="Straight Connector 45"/>
          <p:cNvCxnSpPr>
            <a:stCxn id="40" idx="0"/>
            <a:endCxn id="23" idx="2"/>
          </p:cNvCxnSpPr>
          <p:nvPr/>
        </p:nvCxnSpPr>
        <p:spPr>
          <a:xfrm flipV="1">
            <a:off x="6234852" y="4564748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0"/>
            <a:endCxn id="13" idx="2"/>
          </p:cNvCxnSpPr>
          <p:nvPr/>
        </p:nvCxnSpPr>
        <p:spPr>
          <a:xfrm flipV="1">
            <a:off x="7055588" y="4564748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0"/>
            <a:endCxn id="13" idx="2"/>
          </p:cNvCxnSpPr>
          <p:nvPr/>
        </p:nvCxnSpPr>
        <p:spPr>
          <a:xfrm flipV="1">
            <a:off x="6234852" y="4564748"/>
            <a:ext cx="820736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0"/>
            <a:endCxn id="23" idx="2"/>
          </p:cNvCxnSpPr>
          <p:nvPr/>
        </p:nvCxnSpPr>
        <p:spPr>
          <a:xfrm flipH="1" flipV="1">
            <a:off x="6234852" y="4564748"/>
            <a:ext cx="820736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0"/>
            <a:endCxn id="31" idx="2"/>
          </p:cNvCxnSpPr>
          <p:nvPr/>
        </p:nvCxnSpPr>
        <p:spPr>
          <a:xfrm flipV="1">
            <a:off x="3744213" y="5304378"/>
            <a:ext cx="987" cy="139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3"/>
          <p:cNvCxnSpPr>
            <a:endCxn id="18" idx="0"/>
          </p:cNvCxnSpPr>
          <p:nvPr/>
        </p:nvCxnSpPr>
        <p:spPr>
          <a:xfrm flipH="1">
            <a:off x="5397263" y="2415978"/>
            <a:ext cx="653" cy="9716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4"/>
          <p:cNvCxnSpPr>
            <a:endCxn id="17" idx="0"/>
          </p:cNvCxnSpPr>
          <p:nvPr/>
        </p:nvCxnSpPr>
        <p:spPr>
          <a:xfrm>
            <a:off x="4574090" y="2415978"/>
            <a:ext cx="1451" cy="9716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5"/>
          <p:cNvCxnSpPr/>
          <p:nvPr/>
        </p:nvCxnSpPr>
        <p:spPr>
          <a:xfrm>
            <a:off x="4743290" y="2277542"/>
            <a:ext cx="4854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8"/>
          <p:cNvSpPr/>
          <p:nvPr/>
        </p:nvSpPr>
        <p:spPr>
          <a:xfrm rot="1782887">
            <a:off x="2850622" y="4836745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Oval 59"/>
          <p:cNvSpPr/>
          <p:nvPr/>
        </p:nvSpPr>
        <p:spPr>
          <a:xfrm rot="19401600">
            <a:off x="3514737" y="4835591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Oval 60"/>
          <p:cNvSpPr/>
          <p:nvPr/>
        </p:nvSpPr>
        <p:spPr>
          <a:xfrm rot="1782887">
            <a:off x="6173755" y="4838261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Oval 61"/>
          <p:cNvSpPr/>
          <p:nvPr/>
        </p:nvSpPr>
        <p:spPr>
          <a:xfrm rot="19401600">
            <a:off x="6836379" y="4830736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Oval 73"/>
          <p:cNvSpPr/>
          <p:nvPr/>
        </p:nvSpPr>
        <p:spPr>
          <a:xfrm rot="17579668">
            <a:off x="5732059" y="3974336"/>
            <a:ext cx="396525" cy="9139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9" name="Straight Connector 94"/>
          <p:cNvCxnSpPr/>
          <p:nvPr/>
        </p:nvCxnSpPr>
        <p:spPr>
          <a:xfrm>
            <a:off x="4732821" y="2636074"/>
            <a:ext cx="49589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105" descr="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6449" y="5443529"/>
            <a:ext cx="335297" cy="274335"/>
          </a:xfrm>
          <a:prstGeom prst="rect">
            <a:avLst/>
          </a:prstGeom>
        </p:spPr>
      </p:pic>
      <p:pic>
        <p:nvPicPr>
          <p:cNvPr id="61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687" y="4290413"/>
            <a:ext cx="335297" cy="274335"/>
          </a:xfrm>
          <a:prstGeom prst="rect">
            <a:avLst/>
          </a:prstGeom>
        </p:spPr>
      </p:pic>
      <p:pic>
        <p:nvPicPr>
          <p:cNvPr id="62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436" y="4290413"/>
            <a:ext cx="335297" cy="274335"/>
          </a:xfrm>
          <a:prstGeom prst="rect">
            <a:avLst/>
          </a:prstGeom>
        </p:spPr>
      </p:pic>
      <p:cxnSp>
        <p:nvCxnSpPr>
          <p:cNvPr id="63" name="Straight Connector 115"/>
          <p:cNvCxnSpPr>
            <a:stCxn id="61" idx="3"/>
            <a:endCxn id="62" idx="1"/>
          </p:cNvCxnSpPr>
          <p:nvPr/>
        </p:nvCxnSpPr>
        <p:spPr>
          <a:xfrm>
            <a:off x="4742984" y="4427581"/>
            <a:ext cx="4844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6"/>
          <p:cNvCxnSpPr>
            <a:stCxn id="62" idx="0"/>
            <a:endCxn id="18" idx="2"/>
          </p:cNvCxnSpPr>
          <p:nvPr/>
        </p:nvCxnSpPr>
        <p:spPr>
          <a:xfrm flipV="1">
            <a:off x="5395085" y="3661987"/>
            <a:ext cx="0" cy="62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6790" y="5028576"/>
            <a:ext cx="337091" cy="275802"/>
          </a:xfrm>
          <a:prstGeom prst="rect">
            <a:avLst/>
          </a:prstGeom>
        </p:spPr>
      </p:pic>
      <p:pic>
        <p:nvPicPr>
          <p:cNvPr id="66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6539" y="5028576"/>
            <a:ext cx="337091" cy="275802"/>
          </a:xfrm>
          <a:prstGeom prst="rect">
            <a:avLst/>
          </a:prstGeom>
        </p:spPr>
      </p:pic>
      <p:cxnSp>
        <p:nvCxnSpPr>
          <p:cNvPr id="67" name="Straight Connector 119"/>
          <p:cNvCxnSpPr>
            <a:stCxn id="65" idx="0"/>
            <a:endCxn id="61" idx="2"/>
          </p:cNvCxnSpPr>
          <p:nvPr/>
        </p:nvCxnSpPr>
        <p:spPr>
          <a:xfrm flipV="1">
            <a:off x="4575336" y="4564748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20"/>
          <p:cNvCxnSpPr>
            <a:stCxn id="65" idx="0"/>
            <a:endCxn id="62" idx="2"/>
          </p:cNvCxnSpPr>
          <p:nvPr/>
        </p:nvCxnSpPr>
        <p:spPr>
          <a:xfrm flipV="1">
            <a:off x="4575336" y="4564748"/>
            <a:ext cx="819749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21"/>
          <p:cNvCxnSpPr>
            <a:stCxn id="66" idx="0"/>
            <a:endCxn id="61" idx="2"/>
          </p:cNvCxnSpPr>
          <p:nvPr/>
        </p:nvCxnSpPr>
        <p:spPr>
          <a:xfrm flipH="1" flipV="1">
            <a:off x="4575336" y="4564748"/>
            <a:ext cx="819749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22"/>
          <p:cNvCxnSpPr>
            <a:stCxn id="66" idx="0"/>
            <a:endCxn id="62" idx="2"/>
          </p:cNvCxnSpPr>
          <p:nvPr/>
        </p:nvCxnSpPr>
        <p:spPr>
          <a:xfrm flipV="1">
            <a:off x="5395085" y="4564748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123"/>
          <p:cNvGrpSpPr/>
          <p:nvPr/>
        </p:nvGrpSpPr>
        <p:grpSpPr>
          <a:xfrm>
            <a:off x="4854227" y="5134679"/>
            <a:ext cx="261965" cy="61979"/>
            <a:chOff x="559282" y="6488261"/>
            <a:chExt cx="261965" cy="61979"/>
          </a:xfrm>
          <a:solidFill>
            <a:schemeClr val="bg1">
              <a:lumMod val="50000"/>
            </a:schemeClr>
          </a:solidFill>
        </p:grpSpPr>
        <p:sp>
          <p:nvSpPr>
            <p:cNvPr id="72" name="Oval 124"/>
            <p:cNvSpPr>
              <a:spLocks noChangeAspect="1"/>
            </p:cNvSpPr>
            <p:nvPr/>
          </p:nvSpPr>
          <p:spPr>
            <a:xfrm>
              <a:off x="759268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3" name="Oval 125"/>
            <p:cNvSpPr>
              <a:spLocks noChangeAspect="1"/>
            </p:cNvSpPr>
            <p:nvPr/>
          </p:nvSpPr>
          <p:spPr>
            <a:xfrm>
              <a:off x="559282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4" name="Oval 126"/>
            <p:cNvSpPr>
              <a:spLocks noChangeAspect="1"/>
            </p:cNvSpPr>
            <p:nvPr/>
          </p:nvSpPr>
          <p:spPr>
            <a:xfrm>
              <a:off x="659275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75" name="Straight Connector 127"/>
          <p:cNvCxnSpPr>
            <a:stCxn id="60" idx="0"/>
            <a:endCxn id="66" idx="2"/>
          </p:cNvCxnSpPr>
          <p:nvPr/>
        </p:nvCxnSpPr>
        <p:spPr>
          <a:xfrm flipV="1">
            <a:off x="5394098" y="5304378"/>
            <a:ext cx="987" cy="139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28"/>
          <p:cNvSpPr/>
          <p:nvPr/>
        </p:nvSpPr>
        <p:spPr>
          <a:xfrm rot="1782887">
            <a:off x="4513250" y="4827345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Oval 129"/>
          <p:cNvSpPr/>
          <p:nvPr/>
        </p:nvSpPr>
        <p:spPr>
          <a:xfrm rot="19401600">
            <a:off x="5151917" y="4826524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8" name="Straight Connector 131"/>
          <p:cNvCxnSpPr>
            <a:stCxn id="61" idx="0"/>
            <a:endCxn id="17" idx="2"/>
          </p:cNvCxnSpPr>
          <p:nvPr/>
        </p:nvCxnSpPr>
        <p:spPr>
          <a:xfrm flipV="1">
            <a:off x="4575336" y="3661987"/>
            <a:ext cx="205" cy="628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134"/>
          <p:cNvSpPr/>
          <p:nvPr/>
        </p:nvSpPr>
        <p:spPr>
          <a:xfrm>
            <a:off x="4513331" y="4003113"/>
            <a:ext cx="944302" cy="10950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Rounded Rectangle 135"/>
          <p:cNvSpPr/>
          <p:nvPr/>
        </p:nvSpPr>
        <p:spPr>
          <a:xfrm>
            <a:off x="2623872" y="4169886"/>
            <a:ext cx="1434966" cy="2211864"/>
          </a:xfrm>
          <a:prstGeom prst="roundRect">
            <a:avLst>
              <a:gd name="adj" fmla="val 7423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Rounded Rectangle 136"/>
          <p:cNvSpPr/>
          <p:nvPr/>
        </p:nvSpPr>
        <p:spPr>
          <a:xfrm>
            <a:off x="4257112" y="4169886"/>
            <a:ext cx="1434966" cy="2211864"/>
          </a:xfrm>
          <a:prstGeom prst="roundRect">
            <a:avLst>
              <a:gd name="adj" fmla="val 7423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Rounded Rectangle 137"/>
          <p:cNvSpPr/>
          <p:nvPr/>
        </p:nvSpPr>
        <p:spPr>
          <a:xfrm>
            <a:off x="5927736" y="4169886"/>
            <a:ext cx="1434966" cy="2211864"/>
          </a:xfrm>
          <a:prstGeom prst="roundRect">
            <a:avLst>
              <a:gd name="adj" fmla="val 7423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3" name="图片 14" descr="日志告警服务器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6892" y="5786537"/>
            <a:ext cx="304595" cy="190195"/>
          </a:xfrm>
          <a:prstGeom prst="rect">
            <a:avLst/>
          </a:prstGeom>
        </p:spPr>
      </p:pic>
      <p:pic>
        <p:nvPicPr>
          <p:cNvPr id="84" name="图片 42" descr="IP电话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4929" y="5751395"/>
            <a:ext cx="277078" cy="260479"/>
          </a:xfrm>
          <a:prstGeom prst="rect">
            <a:avLst/>
          </a:prstGeom>
        </p:spPr>
      </p:pic>
      <p:pic>
        <p:nvPicPr>
          <p:cNvPr id="85" name="图片 11" descr="开放网络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3602" y="6080294"/>
            <a:ext cx="304595" cy="234472"/>
          </a:xfrm>
          <a:prstGeom prst="rect">
            <a:avLst/>
          </a:prstGeom>
        </p:spPr>
      </p:pic>
      <p:pic>
        <p:nvPicPr>
          <p:cNvPr id="86" name="图片 158" descr="SAN网络-蓝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3951" y="5745556"/>
            <a:ext cx="166121" cy="272157"/>
          </a:xfrm>
          <a:prstGeom prst="rect">
            <a:avLst/>
          </a:prstGeom>
        </p:spPr>
      </p:pic>
      <p:pic>
        <p:nvPicPr>
          <p:cNvPr id="87" name="图片 47" descr="打印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01571" y="6076619"/>
            <a:ext cx="303795" cy="241822"/>
          </a:xfrm>
          <a:prstGeom prst="rect">
            <a:avLst/>
          </a:prstGeom>
        </p:spPr>
      </p:pic>
      <p:pic>
        <p:nvPicPr>
          <p:cNvPr id="88" name="图片 157" descr="故障链路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87805" y="5756622"/>
            <a:ext cx="335297" cy="250025"/>
          </a:xfrm>
          <a:prstGeom prst="rect">
            <a:avLst/>
          </a:prstGeom>
        </p:spPr>
      </p:pic>
      <p:grpSp>
        <p:nvGrpSpPr>
          <p:cNvPr id="89" name="组合 3"/>
          <p:cNvGrpSpPr/>
          <p:nvPr/>
        </p:nvGrpSpPr>
        <p:grpSpPr>
          <a:xfrm>
            <a:off x="2916392" y="5758496"/>
            <a:ext cx="379014" cy="246277"/>
            <a:chOff x="3840121" y="1285388"/>
            <a:chExt cx="634674" cy="412401"/>
          </a:xfrm>
        </p:grpSpPr>
        <p:sp>
          <p:nvSpPr>
            <p:cNvPr id="90" name="1566525465"/>
            <p:cNvSpPr>
              <a:spLocks noEditPoints="1"/>
            </p:cNvSpPr>
            <p:nvPr/>
          </p:nvSpPr>
          <p:spPr bwMode="auto">
            <a:xfrm>
              <a:off x="3840121" y="1458851"/>
              <a:ext cx="634674" cy="238938"/>
            </a:xfrm>
            <a:custGeom>
              <a:avLst/>
              <a:gdLst/>
              <a:ahLst/>
              <a:cxnLst>
                <a:cxn ang="0">
                  <a:pos x="62" y="330"/>
                </a:cxn>
                <a:cxn ang="0">
                  <a:pos x="212" y="278"/>
                </a:cxn>
                <a:cxn ang="0">
                  <a:pos x="2393" y="128"/>
                </a:cxn>
                <a:cxn ang="0">
                  <a:pos x="4510" y="206"/>
                </a:cxn>
                <a:cxn ang="0">
                  <a:pos x="7765" y="353"/>
                </a:cxn>
                <a:cxn ang="0">
                  <a:pos x="10877" y="240"/>
                </a:cxn>
                <a:cxn ang="0">
                  <a:pos x="13961" y="54"/>
                </a:cxn>
                <a:cxn ang="0">
                  <a:pos x="16864" y="102"/>
                </a:cxn>
                <a:cxn ang="0">
                  <a:pos x="16999" y="197"/>
                </a:cxn>
                <a:cxn ang="0">
                  <a:pos x="16963" y="378"/>
                </a:cxn>
                <a:cxn ang="0">
                  <a:pos x="16746" y="799"/>
                </a:cxn>
                <a:cxn ang="0">
                  <a:pos x="16144" y="2365"/>
                </a:cxn>
                <a:cxn ang="0">
                  <a:pos x="15928" y="2534"/>
                </a:cxn>
                <a:cxn ang="0">
                  <a:pos x="15168" y="2502"/>
                </a:cxn>
                <a:cxn ang="0">
                  <a:pos x="14362" y="2416"/>
                </a:cxn>
                <a:cxn ang="0">
                  <a:pos x="14106" y="2326"/>
                </a:cxn>
                <a:cxn ang="0">
                  <a:pos x="13964" y="2178"/>
                </a:cxn>
                <a:cxn ang="0">
                  <a:pos x="13919" y="2001"/>
                </a:cxn>
                <a:cxn ang="0">
                  <a:pos x="12236" y="3551"/>
                </a:cxn>
                <a:cxn ang="0">
                  <a:pos x="12157" y="3752"/>
                </a:cxn>
                <a:cxn ang="0">
                  <a:pos x="11921" y="3844"/>
                </a:cxn>
                <a:cxn ang="0">
                  <a:pos x="11645" y="3844"/>
                </a:cxn>
                <a:cxn ang="0">
                  <a:pos x="10774" y="3204"/>
                </a:cxn>
                <a:cxn ang="0">
                  <a:pos x="10657" y="2863"/>
                </a:cxn>
                <a:cxn ang="0">
                  <a:pos x="10627" y="2313"/>
                </a:cxn>
                <a:cxn ang="0">
                  <a:pos x="6840" y="1774"/>
                </a:cxn>
                <a:cxn ang="0">
                  <a:pos x="6783" y="3140"/>
                </a:cxn>
                <a:cxn ang="0">
                  <a:pos x="6615" y="3402"/>
                </a:cxn>
                <a:cxn ang="0">
                  <a:pos x="6098" y="3899"/>
                </a:cxn>
                <a:cxn ang="0">
                  <a:pos x="5811" y="3936"/>
                </a:cxn>
                <a:cxn ang="0">
                  <a:pos x="5562" y="3846"/>
                </a:cxn>
                <a:cxn ang="0">
                  <a:pos x="5461" y="3601"/>
                </a:cxn>
                <a:cxn ang="0">
                  <a:pos x="5457" y="2622"/>
                </a:cxn>
                <a:cxn ang="0">
                  <a:pos x="3263" y="2085"/>
                </a:cxn>
                <a:cxn ang="0">
                  <a:pos x="3115" y="2420"/>
                </a:cxn>
                <a:cxn ang="0">
                  <a:pos x="2862" y="2578"/>
                </a:cxn>
                <a:cxn ang="0">
                  <a:pos x="1682" y="2738"/>
                </a:cxn>
                <a:cxn ang="0">
                  <a:pos x="1208" y="2739"/>
                </a:cxn>
                <a:cxn ang="0">
                  <a:pos x="954" y="2606"/>
                </a:cxn>
                <a:cxn ang="0">
                  <a:pos x="728" y="2303"/>
                </a:cxn>
                <a:cxn ang="0">
                  <a:pos x="504" y="937"/>
                </a:cxn>
                <a:cxn ang="0">
                  <a:pos x="320" y="728"/>
                </a:cxn>
                <a:cxn ang="0">
                  <a:pos x="0" y="493"/>
                </a:cxn>
                <a:cxn ang="0">
                  <a:pos x="15805" y="1979"/>
                </a:cxn>
                <a:cxn ang="0">
                  <a:pos x="15716" y="2093"/>
                </a:cxn>
                <a:cxn ang="0">
                  <a:pos x="15355" y="2064"/>
                </a:cxn>
                <a:cxn ang="0">
                  <a:pos x="14590" y="1994"/>
                </a:cxn>
                <a:cxn ang="0">
                  <a:pos x="12376" y="1529"/>
                </a:cxn>
                <a:cxn ang="0">
                  <a:pos x="11066" y="2953"/>
                </a:cxn>
                <a:cxn ang="0">
                  <a:pos x="11017" y="2709"/>
                </a:cxn>
                <a:cxn ang="0">
                  <a:pos x="11018" y="1948"/>
                </a:cxn>
                <a:cxn ang="0">
                  <a:pos x="6398" y="3094"/>
                </a:cxn>
                <a:cxn ang="0">
                  <a:pos x="6480" y="2792"/>
                </a:cxn>
                <a:cxn ang="0">
                  <a:pos x="6479" y="2171"/>
                </a:cxn>
                <a:cxn ang="0">
                  <a:pos x="2589" y="2054"/>
                </a:cxn>
                <a:cxn ang="0">
                  <a:pos x="2512" y="2140"/>
                </a:cxn>
                <a:cxn ang="0">
                  <a:pos x="1684" y="2267"/>
                </a:cxn>
                <a:cxn ang="0">
                  <a:pos x="1357" y="2281"/>
                </a:cxn>
                <a:cxn ang="0">
                  <a:pos x="1307" y="2205"/>
                </a:cxn>
              </a:cxnLst>
              <a:rect l="0" t="0" r="r" b="b"/>
              <a:pathLst>
                <a:path w="17010" h="3937">
                  <a:moveTo>
                    <a:pt x="0" y="493"/>
                  </a:moveTo>
                  <a:lnTo>
                    <a:pt x="1" y="483"/>
                  </a:lnTo>
                  <a:lnTo>
                    <a:pt x="5" y="460"/>
                  </a:lnTo>
                  <a:lnTo>
                    <a:pt x="10" y="444"/>
                  </a:lnTo>
                  <a:lnTo>
                    <a:pt x="14" y="426"/>
                  </a:lnTo>
                  <a:lnTo>
                    <a:pt x="20" y="406"/>
                  </a:lnTo>
                  <a:lnTo>
                    <a:pt x="28" y="386"/>
                  </a:lnTo>
                  <a:lnTo>
                    <a:pt x="37" y="366"/>
                  </a:lnTo>
                  <a:lnTo>
                    <a:pt x="48" y="347"/>
                  </a:lnTo>
                  <a:lnTo>
                    <a:pt x="54" y="338"/>
                  </a:lnTo>
                  <a:lnTo>
                    <a:pt x="62" y="330"/>
                  </a:lnTo>
                  <a:lnTo>
                    <a:pt x="68" y="321"/>
                  </a:lnTo>
                  <a:lnTo>
                    <a:pt x="77" y="313"/>
                  </a:lnTo>
                  <a:lnTo>
                    <a:pt x="84" y="306"/>
                  </a:lnTo>
                  <a:lnTo>
                    <a:pt x="94" y="300"/>
                  </a:lnTo>
                  <a:lnTo>
                    <a:pt x="103" y="294"/>
                  </a:lnTo>
                  <a:lnTo>
                    <a:pt x="113" y="289"/>
                  </a:lnTo>
                  <a:lnTo>
                    <a:pt x="123" y="285"/>
                  </a:lnTo>
                  <a:lnTo>
                    <a:pt x="135" y="282"/>
                  </a:lnTo>
                  <a:lnTo>
                    <a:pt x="147" y="281"/>
                  </a:lnTo>
                  <a:lnTo>
                    <a:pt x="159" y="280"/>
                  </a:lnTo>
                  <a:lnTo>
                    <a:pt x="212" y="278"/>
                  </a:lnTo>
                  <a:lnTo>
                    <a:pt x="311" y="272"/>
                  </a:lnTo>
                  <a:lnTo>
                    <a:pt x="453" y="263"/>
                  </a:lnTo>
                  <a:lnTo>
                    <a:pt x="627" y="252"/>
                  </a:lnTo>
                  <a:lnTo>
                    <a:pt x="829" y="238"/>
                  </a:lnTo>
                  <a:lnTo>
                    <a:pt x="1050" y="222"/>
                  </a:lnTo>
                  <a:lnTo>
                    <a:pt x="1284" y="206"/>
                  </a:lnTo>
                  <a:lnTo>
                    <a:pt x="1523" y="189"/>
                  </a:lnTo>
                  <a:lnTo>
                    <a:pt x="1761" y="172"/>
                  </a:lnTo>
                  <a:lnTo>
                    <a:pt x="1990" y="156"/>
                  </a:lnTo>
                  <a:lnTo>
                    <a:pt x="2203" y="141"/>
                  </a:lnTo>
                  <a:lnTo>
                    <a:pt x="2393" y="128"/>
                  </a:lnTo>
                  <a:lnTo>
                    <a:pt x="2554" y="116"/>
                  </a:lnTo>
                  <a:lnTo>
                    <a:pt x="2677" y="107"/>
                  </a:lnTo>
                  <a:lnTo>
                    <a:pt x="2756" y="101"/>
                  </a:lnTo>
                  <a:lnTo>
                    <a:pt x="2784" y="99"/>
                  </a:lnTo>
                  <a:lnTo>
                    <a:pt x="2829" y="102"/>
                  </a:lnTo>
                  <a:lnTo>
                    <a:pt x="2958" y="111"/>
                  </a:lnTo>
                  <a:lnTo>
                    <a:pt x="3160" y="123"/>
                  </a:lnTo>
                  <a:lnTo>
                    <a:pt x="3426" y="140"/>
                  </a:lnTo>
                  <a:lnTo>
                    <a:pt x="3746" y="161"/>
                  </a:lnTo>
                  <a:lnTo>
                    <a:pt x="4111" y="183"/>
                  </a:lnTo>
                  <a:lnTo>
                    <a:pt x="4510" y="206"/>
                  </a:lnTo>
                  <a:lnTo>
                    <a:pt x="4934" y="231"/>
                  </a:lnTo>
                  <a:lnTo>
                    <a:pt x="5373" y="255"/>
                  </a:lnTo>
                  <a:lnTo>
                    <a:pt x="5816" y="279"/>
                  </a:lnTo>
                  <a:lnTo>
                    <a:pt x="6255" y="300"/>
                  </a:lnTo>
                  <a:lnTo>
                    <a:pt x="6680" y="319"/>
                  </a:lnTo>
                  <a:lnTo>
                    <a:pt x="6883" y="328"/>
                  </a:lnTo>
                  <a:lnTo>
                    <a:pt x="7078" y="335"/>
                  </a:lnTo>
                  <a:lnTo>
                    <a:pt x="7266" y="341"/>
                  </a:lnTo>
                  <a:lnTo>
                    <a:pt x="7444" y="347"/>
                  </a:lnTo>
                  <a:lnTo>
                    <a:pt x="7611" y="350"/>
                  </a:lnTo>
                  <a:lnTo>
                    <a:pt x="7765" y="353"/>
                  </a:lnTo>
                  <a:lnTo>
                    <a:pt x="7906" y="354"/>
                  </a:lnTo>
                  <a:lnTo>
                    <a:pt x="8033" y="354"/>
                  </a:lnTo>
                  <a:lnTo>
                    <a:pt x="8161" y="352"/>
                  </a:lnTo>
                  <a:lnTo>
                    <a:pt x="8304" y="350"/>
                  </a:lnTo>
                  <a:lnTo>
                    <a:pt x="8465" y="346"/>
                  </a:lnTo>
                  <a:lnTo>
                    <a:pt x="8639" y="340"/>
                  </a:lnTo>
                  <a:lnTo>
                    <a:pt x="9025" y="326"/>
                  </a:lnTo>
                  <a:lnTo>
                    <a:pt x="9452" y="309"/>
                  </a:lnTo>
                  <a:lnTo>
                    <a:pt x="9910" y="287"/>
                  </a:lnTo>
                  <a:lnTo>
                    <a:pt x="10389" y="265"/>
                  </a:lnTo>
                  <a:lnTo>
                    <a:pt x="10877" y="240"/>
                  </a:lnTo>
                  <a:lnTo>
                    <a:pt x="11365" y="214"/>
                  </a:lnTo>
                  <a:lnTo>
                    <a:pt x="11840" y="188"/>
                  </a:lnTo>
                  <a:lnTo>
                    <a:pt x="12294" y="163"/>
                  </a:lnTo>
                  <a:lnTo>
                    <a:pt x="12715" y="138"/>
                  </a:lnTo>
                  <a:lnTo>
                    <a:pt x="13092" y="116"/>
                  </a:lnTo>
                  <a:lnTo>
                    <a:pt x="13417" y="95"/>
                  </a:lnTo>
                  <a:lnTo>
                    <a:pt x="13677" y="78"/>
                  </a:lnTo>
                  <a:lnTo>
                    <a:pt x="13779" y="70"/>
                  </a:lnTo>
                  <a:lnTo>
                    <a:pt x="13862" y="64"/>
                  </a:lnTo>
                  <a:lnTo>
                    <a:pt x="13923" y="59"/>
                  </a:lnTo>
                  <a:lnTo>
                    <a:pt x="13961" y="54"/>
                  </a:lnTo>
                  <a:lnTo>
                    <a:pt x="14058" y="41"/>
                  </a:lnTo>
                  <a:lnTo>
                    <a:pt x="14135" y="31"/>
                  </a:lnTo>
                  <a:lnTo>
                    <a:pt x="14196" y="21"/>
                  </a:lnTo>
                  <a:lnTo>
                    <a:pt x="14242" y="14"/>
                  </a:lnTo>
                  <a:lnTo>
                    <a:pt x="14275" y="7"/>
                  </a:lnTo>
                  <a:lnTo>
                    <a:pt x="14295" y="3"/>
                  </a:lnTo>
                  <a:lnTo>
                    <a:pt x="14306" y="0"/>
                  </a:lnTo>
                  <a:lnTo>
                    <a:pt x="14310" y="0"/>
                  </a:lnTo>
                  <a:lnTo>
                    <a:pt x="16831" y="91"/>
                  </a:lnTo>
                  <a:lnTo>
                    <a:pt x="16841" y="94"/>
                  </a:lnTo>
                  <a:lnTo>
                    <a:pt x="16864" y="102"/>
                  </a:lnTo>
                  <a:lnTo>
                    <a:pt x="16879" y="107"/>
                  </a:lnTo>
                  <a:lnTo>
                    <a:pt x="16896" y="115"/>
                  </a:lnTo>
                  <a:lnTo>
                    <a:pt x="16914" y="123"/>
                  </a:lnTo>
                  <a:lnTo>
                    <a:pt x="16932" y="134"/>
                  </a:lnTo>
                  <a:lnTo>
                    <a:pt x="16950" y="146"/>
                  </a:lnTo>
                  <a:lnTo>
                    <a:pt x="16966" y="159"/>
                  </a:lnTo>
                  <a:lnTo>
                    <a:pt x="16975" y="165"/>
                  </a:lnTo>
                  <a:lnTo>
                    <a:pt x="16981" y="172"/>
                  </a:lnTo>
                  <a:lnTo>
                    <a:pt x="16988" y="180"/>
                  </a:lnTo>
                  <a:lnTo>
                    <a:pt x="16994" y="188"/>
                  </a:lnTo>
                  <a:lnTo>
                    <a:pt x="16999" y="197"/>
                  </a:lnTo>
                  <a:lnTo>
                    <a:pt x="17004" y="205"/>
                  </a:lnTo>
                  <a:lnTo>
                    <a:pt x="17007" y="215"/>
                  </a:lnTo>
                  <a:lnTo>
                    <a:pt x="17009" y="224"/>
                  </a:lnTo>
                  <a:lnTo>
                    <a:pt x="17010" y="234"/>
                  </a:lnTo>
                  <a:lnTo>
                    <a:pt x="17010" y="244"/>
                  </a:lnTo>
                  <a:lnTo>
                    <a:pt x="17009" y="254"/>
                  </a:lnTo>
                  <a:lnTo>
                    <a:pt x="17006" y="266"/>
                  </a:lnTo>
                  <a:lnTo>
                    <a:pt x="16998" y="289"/>
                  </a:lnTo>
                  <a:lnTo>
                    <a:pt x="16988" y="317"/>
                  </a:lnTo>
                  <a:lnTo>
                    <a:pt x="16976" y="346"/>
                  </a:lnTo>
                  <a:lnTo>
                    <a:pt x="16963" y="378"/>
                  </a:lnTo>
                  <a:lnTo>
                    <a:pt x="16933" y="443"/>
                  </a:lnTo>
                  <a:lnTo>
                    <a:pt x="16902" y="510"/>
                  </a:lnTo>
                  <a:lnTo>
                    <a:pt x="16871" y="574"/>
                  </a:lnTo>
                  <a:lnTo>
                    <a:pt x="16842" y="631"/>
                  </a:lnTo>
                  <a:lnTo>
                    <a:pt x="16819" y="677"/>
                  </a:lnTo>
                  <a:lnTo>
                    <a:pt x="16804" y="706"/>
                  </a:lnTo>
                  <a:lnTo>
                    <a:pt x="16793" y="727"/>
                  </a:lnTo>
                  <a:lnTo>
                    <a:pt x="16782" y="746"/>
                  </a:lnTo>
                  <a:lnTo>
                    <a:pt x="16772" y="763"/>
                  </a:lnTo>
                  <a:lnTo>
                    <a:pt x="16761" y="778"/>
                  </a:lnTo>
                  <a:lnTo>
                    <a:pt x="16746" y="799"/>
                  </a:lnTo>
                  <a:lnTo>
                    <a:pt x="16740" y="807"/>
                  </a:lnTo>
                  <a:lnTo>
                    <a:pt x="16300" y="899"/>
                  </a:lnTo>
                  <a:lnTo>
                    <a:pt x="16235" y="2164"/>
                  </a:lnTo>
                  <a:lnTo>
                    <a:pt x="16230" y="2182"/>
                  </a:lnTo>
                  <a:lnTo>
                    <a:pt x="16215" y="2228"/>
                  </a:lnTo>
                  <a:lnTo>
                    <a:pt x="16202" y="2257"/>
                  </a:lnTo>
                  <a:lnTo>
                    <a:pt x="16186" y="2291"/>
                  </a:lnTo>
                  <a:lnTo>
                    <a:pt x="16178" y="2309"/>
                  </a:lnTo>
                  <a:lnTo>
                    <a:pt x="16167" y="2328"/>
                  </a:lnTo>
                  <a:lnTo>
                    <a:pt x="16155" y="2347"/>
                  </a:lnTo>
                  <a:lnTo>
                    <a:pt x="16144" y="2365"/>
                  </a:lnTo>
                  <a:lnTo>
                    <a:pt x="16130" y="2384"/>
                  </a:lnTo>
                  <a:lnTo>
                    <a:pt x="16115" y="2402"/>
                  </a:lnTo>
                  <a:lnTo>
                    <a:pt x="16099" y="2420"/>
                  </a:lnTo>
                  <a:lnTo>
                    <a:pt x="16082" y="2438"/>
                  </a:lnTo>
                  <a:lnTo>
                    <a:pt x="16064" y="2454"/>
                  </a:lnTo>
                  <a:lnTo>
                    <a:pt x="16045" y="2471"/>
                  </a:lnTo>
                  <a:lnTo>
                    <a:pt x="16024" y="2486"/>
                  </a:lnTo>
                  <a:lnTo>
                    <a:pt x="16002" y="2500"/>
                  </a:lnTo>
                  <a:lnTo>
                    <a:pt x="15979" y="2513"/>
                  </a:lnTo>
                  <a:lnTo>
                    <a:pt x="15953" y="2523"/>
                  </a:lnTo>
                  <a:lnTo>
                    <a:pt x="15928" y="2534"/>
                  </a:lnTo>
                  <a:lnTo>
                    <a:pt x="15900" y="2541"/>
                  </a:lnTo>
                  <a:lnTo>
                    <a:pt x="15870" y="2548"/>
                  </a:lnTo>
                  <a:lnTo>
                    <a:pt x="15839" y="2551"/>
                  </a:lnTo>
                  <a:lnTo>
                    <a:pt x="15808" y="2553"/>
                  </a:lnTo>
                  <a:lnTo>
                    <a:pt x="15774" y="2553"/>
                  </a:lnTo>
                  <a:lnTo>
                    <a:pt x="15697" y="2549"/>
                  </a:lnTo>
                  <a:lnTo>
                    <a:pt x="15607" y="2541"/>
                  </a:lnTo>
                  <a:lnTo>
                    <a:pt x="15507" y="2534"/>
                  </a:lnTo>
                  <a:lnTo>
                    <a:pt x="15398" y="2524"/>
                  </a:lnTo>
                  <a:lnTo>
                    <a:pt x="15285" y="2514"/>
                  </a:lnTo>
                  <a:lnTo>
                    <a:pt x="15168" y="2502"/>
                  </a:lnTo>
                  <a:lnTo>
                    <a:pt x="15050" y="2490"/>
                  </a:lnTo>
                  <a:lnTo>
                    <a:pt x="14934" y="2479"/>
                  </a:lnTo>
                  <a:lnTo>
                    <a:pt x="14822" y="2467"/>
                  </a:lnTo>
                  <a:lnTo>
                    <a:pt x="14718" y="2455"/>
                  </a:lnTo>
                  <a:lnTo>
                    <a:pt x="14622" y="2445"/>
                  </a:lnTo>
                  <a:lnTo>
                    <a:pt x="14539" y="2436"/>
                  </a:lnTo>
                  <a:lnTo>
                    <a:pt x="14469" y="2429"/>
                  </a:lnTo>
                  <a:lnTo>
                    <a:pt x="14417" y="2422"/>
                  </a:lnTo>
                  <a:lnTo>
                    <a:pt x="14384" y="2418"/>
                  </a:lnTo>
                  <a:lnTo>
                    <a:pt x="14372" y="2417"/>
                  </a:lnTo>
                  <a:lnTo>
                    <a:pt x="14362" y="2416"/>
                  </a:lnTo>
                  <a:lnTo>
                    <a:pt x="14334" y="2409"/>
                  </a:lnTo>
                  <a:lnTo>
                    <a:pt x="14315" y="2405"/>
                  </a:lnTo>
                  <a:lnTo>
                    <a:pt x="14293" y="2400"/>
                  </a:lnTo>
                  <a:lnTo>
                    <a:pt x="14268" y="2393"/>
                  </a:lnTo>
                  <a:lnTo>
                    <a:pt x="14242" y="2385"/>
                  </a:lnTo>
                  <a:lnTo>
                    <a:pt x="14215" y="2376"/>
                  </a:lnTo>
                  <a:lnTo>
                    <a:pt x="14187" y="2366"/>
                  </a:lnTo>
                  <a:lnTo>
                    <a:pt x="14159" y="2354"/>
                  </a:lnTo>
                  <a:lnTo>
                    <a:pt x="14132" y="2340"/>
                  </a:lnTo>
                  <a:lnTo>
                    <a:pt x="14118" y="2334"/>
                  </a:lnTo>
                  <a:lnTo>
                    <a:pt x="14106" y="2326"/>
                  </a:lnTo>
                  <a:lnTo>
                    <a:pt x="14093" y="2318"/>
                  </a:lnTo>
                  <a:lnTo>
                    <a:pt x="14080" y="2309"/>
                  </a:lnTo>
                  <a:lnTo>
                    <a:pt x="14068" y="2301"/>
                  </a:lnTo>
                  <a:lnTo>
                    <a:pt x="14058" y="2291"/>
                  </a:lnTo>
                  <a:lnTo>
                    <a:pt x="14047" y="2283"/>
                  </a:lnTo>
                  <a:lnTo>
                    <a:pt x="14038" y="2272"/>
                  </a:lnTo>
                  <a:lnTo>
                    <a:pt x="14019" y="2252"/>
                  </a:lnTo>
                  <a:lnTo>
                    <a:pt x="14003" y="2233"/>
                  </a:lnTo>
                  <a:lnTo>
                    <a:pt x="13989" y="2214"/>
                  </a:lnTo>
                  <a:lnTo>
                    <a:pt x="13976" y="2196"/>
                  </a:lnTo>
                  <a:lnTo>
                    <a:pt x="13964" y="2178"/>
                  </a:lnTo>
                  <a:lnTo>
                    <a:pt x="13955" y="2161"/>
                  </a:lnTo>
                  <a:lnTo>
                    <a:pt x="13945" y="2143"/>
                  </a:lnTo>
                  <a:lnTo>
                    <a:pt x="13938" y="2126"/>
                  </a:lnTo>
                  <a:lnTo>
                    <a:pt x="13932" y="2111"/>
                  </a:lnTo>
                  <a:lnTo>
                    <a:pt x="13927" y="2093"/>
                  </a:lnTo>
                  <a:lnTo>
                    <a:pt x="13923" y="2079"/>
                  </a:lnTo>
                  <a:lnTo>
                    <a:pt x="13921" y="2063"/>
                  </a:lnTo>
                  <a:lnTo>
                    <a:pt x="13918" y="2047"/>
                  </a:lnTo>
                  <a:lnTo>
                    <a:pt x="13918" y="2032"/>
                  </a:lnTo>
                  <a:lnTo>
                    <a:pt x="13918" y="2016"/>
                  </a:lnTo>
                  <a:lnTo>
                    <a:pt x="13919" y="2001"/>
                  </a:lnTo>
                  <a:lnTo>
                    <a:pt x="13927" y="1946"/>
                  </a:lnTo>
                  <a:lnTo>
                    <a:pt x="13932" y="1903"/>
                  </a:lnTo>
                  <a:lnTo>
                    <a:pt x="13937" y="1875"/>
                  </a:lnTo>
                  <a:lnTo>
                    <a:pt x="13938" y="1865"/>
                  </a:lnTo>
                  <a:lnTo>
                    <a:pt x="12265" y="1792"/>
                  </a:lnTo>
                  <a:lnTo>
                    <a:pt x="12247" y="3421"/>
                  </a:lnTo>
                  <a:lnTo>
                    <a:pt x="12247" y="3435"/>
                  </a:lnTo>
                  <a:lnTo>
                    <a:pt x="12245" y="3470"/>
                  </a:lnTo>
                  <a:lnTo>
                    <a:pt x="12243" y="3494"/>
                  </a:lnTo>
                  <a:lnTo>
                    <a:pt x="12240" y="3521"/>
                  </a:lnTo>
                  <a:lnTo>
                    <a:pt x="12236" y="3551"/>
                  </a:lnTo>
                  <a:lnTo>
                    <a:pt x="12230" y="3582"/>
                  </a:lnTo>
                  <a:lnTo>
                    <a:pt x="12223" y="3614"/>
                  </a:lnTo>
                  <a:lnTo>
                    <a:pt x="12214" y="3644"/>
                  </a:lnTo>
                  <a:lnTo>
                    <a:pt x="12209" y="3660"/>
                  </a:lnTo>
                  <a:lnTo>
                    <a:pt x="12204" y="3675"/>
                  </a:lnTo>
                  <a:lnTo>
                    <a:pt x="12197" y="3690"/>
                  </a:lnTo>
                  <a:lnTo>
                    <a:pt x="12190" y="3704"/>
                  </a:lnTo>
                  <a:lnTo>
                    <a:pt x="12182" y="3717"/>
                  </a:lnTo>
                  <a:lnTo>
                    <a:pt x="12175" y="3730"/>
                  </a:lnTo>
                  <a:lnTo>
                    <a:pt x="12165" y="3741"/>
                  </a:lnTo>
                  <a:lnTo>
                    <a:pt x="12157" y="3752"/>
                  </a:lnTo>
                  <a:lnTo>
                    <a:pt x="12146" y="3761"/>
                  </a:lnTo>
                  <a:lnTo>
                    <a:pt x="12136" y="3770"/>
                  </a:lnTo>
                  <a:lnTo>
                    <a:pt x="12124" y="3777"/>
                  </a:lnTo>
                  <a:lnTo>
                    <a:pt x="12111" y="3783"/>
                  </a:lnTo>
                  <a:lnTo>
                    <a:pt x="12086" y="3793"/>
                  </a:lnTo>
                  <a:lnTo>
                    <a:pt x="12059" y="3803"/>
                  </a:lnTo>
                  <a:lnTo>
                    <a:pt x="12032" y="3813"/>
                  </a:lnTo>
                  <a:lnTo>
                    <a:pt x="12005" y="3821"/>
                  </a:lnTo>
                  <a:lnTo>
                    <a:pt x="11976" y="3830"/>
                  </a:lnTo>
                  <a:lnTo>
                    <a:pt x="11948" y="3837"/>
                  </a:lnTo>
                  <a:lnTo>
                    <a:pt x="11921" y="3844"/>
                  </a:lnTo>
                  <a:lnTo>
                    <a:pt x="11892" y="3850"/>
                  </a:lnTo>
                  <a:lnTo>
                    <a:pt x="11864" y="3855"/>
                  </a:lnTo>
                  <a:lnTo>
                    <a:pt x="11837" y="3859"/>
                  </a:lnTo>
                  <a:lnTo>
                    <a:pt x="11810" y="3861"/>
                  </a:lnTo>
                  <a:lnTo>
                    <a:pt x="11784" y="3864"/>
                  </a:lnTo>
                  <a:lnTo>
                    <a:pt x="11758" y="3864"/>
                  </a:lnTo>
                  <a:lnTo>
                    <a:pt x="11733" y="3863"/>
                  </a:lnTo>
                  <a:lnTo>
                    <a:pt x="11709" y="3859"/>
                  </a:lnTo>
                  <a:lnTo>
                    <a:pt x="11687" y="3855"/>
                  </a:lnTo>
                  <a:lnTo>
                    <a:pt x="11666" y="3850"/>
                  </a:lnTo>
                  <a:lnTo>
                    <a:pt x="11645" y="3844"/>
                  </a:lnTo>
                  <a:lnTo>
                    <a:pt x="11627" y="3838"/>
                  </a:lnTo>
                  <a:lnTo>
                    <a:pt x="11610" y="3832"/>
                  </a:lnTo>
                  <a:lnTo>
                    <a:pt x="11594" y="3824"/>
                  </a:lnTo>
                  <a:lnTo>
                    <a:pt x="11581" y="3818"/>
                  </a:lnTo>
                  <a:lnTo>
                    <a:pt x="11568" y="3811"/>
                  </a:lnTo>
                  <a:lnTo>
                    <a:pt x="11557" y="3805"/>
                  </a:lnTo>
                  <a:lnTo>
                    <a:pt x="11538" y="3792"/>
                  </a:lnTo>
                  <a:lnTo>
                    <a:pt x="11525" y="3783"/>
                  </a:lnTo>
                  <a:lnTo>
                    <a:pt x="11518" y="3776"/>
                  </a:lnTo>
                  <a:lnTo>
                    <a:pt x="11515" y="3774"/>
                  </a:lnTo>
                  <a:lnTo>
                    <a:pt x="10774" y="3204"/>
                  </a:lnTo>
                  <a:lnTo>
                    <a:pt x="10768" y="3194"/>
                  </a:lnTo>
                  <a:lnTo>
                    <a:pt x="10755" y="3165"/>
                  </a:lnTo>
                  <a:lnTo>
                    <a:pt x="10746" y="3144"/>
                  </a:lnTo>
                  <a:lnTo>
                    <a:pt x="10735" y="3119"/>
                  </a:lnTo>
                  <a:lnTo>
                    <a:pt x="10724" y="3091"/>
                  </a:lnTo>
                  <a:lnTo>
                    <a:pt x="10712" y="3059"/>
                  </a:lnTo>
                  <a:lnTo>
                    <a:pt x="10700" y="3025"/>
                  </a:lnTo>
                  <a:lnTo>
                    <a:pt x="10689" y="2988"/>
                  </a:lnTo>
                  <a:lnTo>
                    <a:pt x="10677" y="2948"/>
                  </a:lnTo>
                  <a:lnTo>
                    <a:pt x="10666" y="2906"/>
                  </a:lnTo>
                  <a:lnTo>
                    <a:pt x="10657" y="2863"/>
                  </a:lnTo>
                  <a:lnTo>
                    <a:pt x="10649" y="2818"/>
                  </a:lnTo>
                  <a:lnTo>
                    <a:pt x="10645" y="2796"/>
                  </a:lnTo>
                  <a:lnTo>
                    <a:pt x="10642" y="2772"/>
                  </a:lnTo>
                  <a:lnTo>
                    <a:pt x="10640" y="2749"/>
                  </a:lnTo>
                  <a:lnTo>
                    <a:pt x="10638" y="2724"/>
                  </a:lnTo>
                  <a:lnTo>
                    <a:pt x="10634" y="2672"/>
                  </a:lnTo>
                  <a:lnTo>
                    <a:pt x="10632" y="2612"/>
                  </a:lnTo>
                  <a:lnTo>
                    <a:pt x="10630" y="2543"/>
                  </a:lnTo>
                  <a:lnTo>
                    <a:pt x="10629" y="2469"/>
                  </a:lnTo>
                  <a:lnTo>
                    <a:pt x="10628" y="2392"/>
                  </a:lnTo>
                  <a:lnTo>
                    <a:pt x="10627" y="2313"/>
                  </a:lnTo>
                  <a:lnTo>
                    <a:pt x="10627" y="2233"/>
                  </a:lnTo>
                  <a:lnTo>
                    <a:pt x="10627" y="2155"/>
                  </a:lnTo>
                  <a:lnTo>
                    <a:pt x="10627" y="2080"/>
                  </a:lnTo>
                  <a:lnTo>
                    <a:pt x="10627" y="2008"/>
                  </a:lnTo>
                  <a:lnTo>
                    <a:pt x="10627" y="1945"/>
                  </a:lnTo>
                  <a:lnTo>
                    <a:pt x="10628" y="1887"/>
                  </a:lnTo>
                  <a:lnTo>
                    <a:pt x="10628" y="1840"/>
                  </a:lnTo>
                  <a:lnTo>
                    <a:pt x="10628" y="1805"/>
                  </a:lnTo>
                  <a:lnTo>
                    <a:pt x="10629" y="1783"/>
                  </a:lnTo>
                  <a:lnTo>
                    <a:pt x="10629" y="1774"/>
                  </a:lnTo>
                  <a:lnTo>
                    <a:pt x="6840" y="1774"/>
                  </a:lnTo>
                  <a:lnTo>
                    <a:pt x="6840" y="2797"/>
                  </a:lnTo>
                  <a:lnTo>
                    <a:pt x="6840" y="2812"/>
                  </a:lnTo>
                  <a:lnTo>
                    <a:pt x="6837" y="2851"/>
                  </a:lnTo>
                  <a:lnTo>
                    <a:pt x="6835" y="2877"/>
                  </a:lnTo>
                  <a:lnTo>
                    <a:pt x="6832" y="2908"/>
                  </a:lnTo>
                  <a:lnTo>
                    <a:pt x="6826" y="2943"/>
                  </a:lnTo>
                  <a:lnTo>
                    <a:pt x="6821" y="2981"/>
                  </a:lnTo>
                  <a:lnTo>
                    <a:pt x="6814" y="3019"/>
                  </a:lnTo>
                  <a:lnTo>
                    <a:pt x="6805" y="3059"/>
                  </a:lnTo>
                  <a:lnTo>
                    <a:pt x="6795" y="3100"/>
                  </a:lnTo>
                  <a:lnTo>
                    <a:pt x="6783" y="3140"/>
                  </a:lnTo>
                  <a:lnTo>
                    <a:pt x="6776" y="3160"/>
                  </a:lnTo>
                  <a:lnTo>
                    <a:pt x="6769" y="3180"/>
                  </a:lnTo>
                  <a:lnTo>
                    <a:pt x="6761" y="3199"/>
                  </a:lnTo>
                  <a:lnTo>
                    <a:pt x="6753" y="3218"/>
                  </a:lnTo>
                  <a:lnTo>
                    <a:pt x="6744" y="3236"/>
                  </a:lnTo>
                  <a:lnTo>
                    <a:pt x="6735" y="3253"/>
                  </a:lnTo>
                  <a:lnTo>
                    <a:pt x="6724" y="3270"/>
                  </a:lnTo>
                  <a:lnTo>
                    <a:pt x="6714" y="3286"/>
                  </a:lnTo>
                  <a:lnTo>
                    <a:pt x="6688" y="3319"/>
                  </a:lnTo>
                  <a:lnTo>
                    <a:pt x="6654" y="3358"/>
                  </a:lnTo>
                  <a:lnTo>
                    <a:pt x="6615" y="3402"/>
                  </a:lnTo>
                  <a:lnTo>
                    <a:pt x="6571" y="3449"/>
                  </a:lnTo>
                  <a:lnTo>
                    <a:pt x="6523" y="3499"/>
                  </a:lnTo>
                  <a:lnTo>
                    <a:pt x="6473" y="3549"/>
                  </a:lnTo>
                  <a:lnTo>
                    <a:pt x="6422" y="3600"/>
                  </a:lnTo>
                  <a:lnTo>
                    <a:pt x="6371" y="3650"/>
                  </a:lnTo>
                  <a:lnTo>
                    <a:pt x="6275" y="3743"/>
                  </a:lnTo>
                  <a:lnTo>
                    <a:pt x="6194" y="3820"/>
                  </a:lnTo>
                  <a:lnTo>
                    <a:pt x="6137" y="3872"/>
                  </a:lnTo>
                  <a:lnTo>
                    <a:pt x="6117" y="3891"/>
                  </a:lnTo>
                  <a:lnTo>
                    <a:pt x="6112" y="3893"/>
                  </a:lnTo>
                  <a:lnTo>
                    <a:pt x="6098" y="3899"/>
                  </a:lnTo>
                  <a:lnTo>
                    <a:pt x="6075" y="3906"/>
                  </a:lnTo>
                  <a:lnTo>
                    <a:pt x="6045" y="3915"/>
                  </a:lnTo>
                  <a:lnTo>
                    <a:pt x="6027" y="3919"/>
                  </a:lnTo>
                  <a:lnTo>
                    <a:pt x="6008" y="3923"/>
                  </a:lnTo>
                  <a:lnTo>
                    <a:pt x="5986" y="3926"/>
                  </a:lnTo>
                  <a:lnTo>
                    <a:pt x="5964" y="3930"/>
                  </a:lnTo>
                  <a:lnTo>
                    <a:pt x="5941" y="3933"/>
                  </a:lnTo>
                  <a:lnTo>
                    <a:pt x="5916" y="3935"/>
                  </a:lnTo>
                  <a:lnTo>
                    <a:pt x="5891" y="3937"/>
                  </a:lnTo>
                  <a:lnTo>
                    <a:pt x="5864" y="3937"/>
                  </a:lnTo>
                  <a:lnTo>
                    <a:pt x="5811" y="3936"/>
                  </a:lnTo>
                  <a:lnTo>
                    <a:pt x="5763" y="3933"/>
                  </a:lnTo>
                  <a:lnTo>
                    <a:pt x="5721" y="3928"/>
                  </a:lnTo>
                  <a:lnTo>
                    <a:pt x="5683" y="3923"/>
                  </a:lnTo>
                  <a:lnTo>
                    <a:pt x="5653" y="3919"/>
                  </a:lnTo>
                  <a:lnTo>
                    <a:pt x="5630" y="3914"/>
                  </a:lnTo>
                  <a:lnTo>
                    <a:pt x="5615" y="3911"/>
                  </a:lnTo>
                  <a:lnTo>
                    <a:pt x="5611" y="3909"/>
                  </a:lnTo>
                  <a:lnTo>
                    <a:pt x="5604" y="3902"/>
                  </a:lnTo>
                  <a:lnTo>
                    <a:pt x="5587" y="3880"/>
                  </a:lnTo>
                  <a:lnTo>
                    <a:pt x="5575" y="3865"/>
                  </a:lnTo>
                  <a:lnTo>
                    <a:pt x="5562" y="3846"/>
                  </a:lnTo>
                  <a:lnTo>
                    <a:pt x="5548" y="3824"/>
                  </a:lnTo>
                  <a:lnTo>
                    <a:pt x="5534" y="3800"/>
                  </a:lnTo>
                  <a:lnTo>
                    <a:pt x="5520" y="3774"/>
                  </a:lnTo>
                  <a:lnTo>
                    <a:pt x="5506" y="3746"/>
                  </a:lnTo>
                  <a:lnTo>
                    <a:pt x="5492" y="3716"/>
                  </a:lnTo>
                  <a:lnTo>
                    <a:pt x="5481" y="3685"/>
                  </a:lnTo>
                  <a:lnTo>
                    <a:pt x="5476" y="3669"/>
                  </a:lnTo>
                  <a:lnTo>
                    <a:pt x="5471" y="3652"/>
                  </a:lnTo>
                  <a:lnTo>
                    <a:pt x="5467" y="3635"/>
                  </a:lnTo>
                  <a:lnTo>
                    <a:pt x="5463" y="3618"/>
                  </a:lnTo>
                  <a:lnTo>
                    <a:pt x="5461" y="3601"/>
                  </a:lnTo>
                  <a:lnTo>
                    <a:pt x="5459" y="3584"/>
                  </a:lnTo>
                  <a:lnTo>
                    <a:pt x="5457" y="3566"/>
                  </a:lnTo>
                  <a:lnTo>
                    <a:pt x="5457" y="3548"/>
                  </a:lnTo>
                  <a:lnTo>
                    <a:pt x="5457" y="3498"/>
                  </a:lnTo>
                  <a:lnTo>
                    <a:pt x="5457" y="3420"/>
                  </a:lnTo>
                  <a:lnTo>
                    <a:pt x="5457" y="3320"/>
                  </a:lnTo>
                  <a:lnTo>
                    <a:pt x="5457" y="3201"/>
                  </a:lnTo>
                  <a:lnTo>
                    <a:pt x="5457" y="3067"/>
                  </a:lnTo>
                  <a:lnTo>
                    <a:pt x="5457" y="2923"/>
                  </a:lnTo>
                  <a:lnTo>
                    <a:pt x="5457" y="2773"/>
                  </a:lnTo>
                  <a:lnTo>
                    <a:pt x="5457" y="2622"/>
                  </a:lnTo>
                  <a:lnTo>
                    <a:pt x="5457" y="2472"/>
                  </a:lnTo>
                  <a:lnTo>
                    <a:pt x="5457" y="2329"/>
                  </a:lnTo>
                  <a:lnTo>
                    <a:pt x="5457" y="2197"/>
                  </a:lnTo>
                  <a:lnTo>
                    <a:pt x="5457" y="2079"/>
                  </a:lnTo>
                  <a:lnTo>
                    <a:pt x="5457" y="1980"/>
                  </a:lnTo>
                  <a:lnTo>
                    <a:pt x="5457" y="1903"/>
                  </a:lnTo>
                  <a:lnTo>
                    <a:pt x="5457" y="1855"/>
                  </a:lnTo>
                  <a:lnTo>
                    <a:pt x="5457" y="1838"/>
                  </a:lnTo>
                  <a:lnTo>
                    <a:pt x="3278" y="2009"/>
                  </a:lnTo>
                  <a:lnTo>
                    <a:pt x="3274" y="2031"/>
                  </a:lnTo>
                  <a:lnTo>
                    <a:pt x="3263" y="2085"/>
                  </a:lnTo>
                  <a:lnTo>
                    <a:pt x="3252" y="2121"/>
                  </a:lnTo>
                  <a:lnTo>
                    <a:pt x="3240" y="2163"/>
                  </a:lnTo>
                  <a:lnTo>
                    <a:pt x="3226" y="2208"/>
                  </a:lnTo>
                  <a:lnTo>
                    <a:pt x="3206" y="2255"/>
                  </a:lnTo>
                  <a:lnTo>
                    <a:pt x="3197" y="2280"/>
                  </a:lnTo>
                  <a:lnTo>
                    <a:pt x="3185" y="2304"/>
                  </a:lnTo>
                  <a:lnTo>
                    <a:pt x="3173" y="2328"/>
                  </a:lnTo>
                  <a:lnTo>
                    <a:pt x="3160" y="2352"/>
                  </a:lnTo>
                  <a:lnTo>
                    <a:pt x="3146" y="2375"/>
                  </a:lnTo>
                  <a:lnTo>
                    <a:pt x="3131" y="2398"/>
                  </a:lnTo>
                  <a:lnTo>
                    <a:pt x="3115" y="2420"/>
                  </a:lnTo>
                  <a:lnTo>
                    <a:pt x="3099" y="2441"/>
                  </a:lnTo>
                  <a:lnTo>
                    <a:pt x="3081" y="2462"/>
                  </a:lnTo>
                  <a:lnTo>
                    <a:pt x="3062" y="2481"/>
                  </a:lnTo>
                  <a:lnTo>
                    <a:pt x="3042" y="2499"/>
                  </a:lnTo>
                  <a:lnTo>
                    <a:pt x="3021" y="2515"/>
                  </a:lnTo>
                  <a:lnTo>
                    <a:pt x="2999" y="2530"/>
                  </a:lnTo>
                  <a:lnTo>
                    <a:pt x="2976" y="2542"/>
                  </a:lnTo>
                  <a:lnTo>
                    <a:pt x="2951" y="2553"/>
                  </a:lnTo>
                  <a:lnTo>
                    <a:pt x="2926" y="2562"/>
                  </a:lnTo>
                  <a:lnTo>
                    <a:pt x="2896" y="2570"/>
                  </a:lnTo>
                  <a:lnTo>
                    <a:pt x="2862" y="2578"/>
                  </a:lnTo>
                  <a:lnTo>
                    <a:pt x="2823" y="2586"/>
                  </a:lnTo>
                  <a:lnTo>
                    <a:pt x="2778" y="2595"/>
                  </a:lnTo>
                  <a:lnTo>
                    <a:pt x="2679" y="2612"/>
                  </a:lnTo>
                  <a:lnTo>
                    <a:pt x="2565" y="2629"/>
                  </a:lnTo>
                  <a:lnTo>
                    <a:pt x="2442" y="2647"/>
                  </a:lnTo>
                  <a:lnTo>
                    <a:pt x="2313" y="2664"/>
                  </a:lnTo>
                  <a:lnTo>
                    <a:pt x="2180" y="2681"/>
                  </a:lnTo>
                  <a:lnTo>
                    <a:pt x="2048" y="2697"/>
                  </a:lnTo>
                  <a:lnTo>
                    <a:pt x="1918" y="2712"/>
                  </a:lnTo>
                  <a:lnTo>
                    <a:pt x="1795" y="2725"/>
                  </a:lnTo>
                  <a:lnTo>
                    <a:pt x="1682" y="2738"/>
                  </a:lnTo>
                  <a:lnTo>
                    <a:pt x="1582" y="2749"/>
                  </a:lnTo>
                  <a:lnTo>
                    <a:pt x="1498" y="2757"/>
                  </a:lnTo>
                  <a:lnTo>
                    <a:pt x="1434" y="2765"/>
                  </a:lnTo>
                  <a:lnTo>
                    <a:pt x="1394" y="2769"/>
                  </a:lnTo>
                  <a:lnTo>
                    <a:pt x="1379" y="2770"/>
                  </a:lnTo>
                  <a:lnTo>
                    <a:pt x="1366" y="2769"/>
                  </a:lnTo>
                  <a:lnTo>
                    <a:pt x="1330" y="2766"/>
                  </a:lnTo>
                  <a:lnTo>
                    <a:pt x="1304" y="2762"/>
                  </a:lnTo>
                  <a:lnTo>
                    <a:pt x="1276" y="2756"/>
                  </a:lnTo>
                  <a:lnTo>
                    <a:pt x="1243" y="2749"/>
                  </a:lnTo>
                  <a:lnTo>
                    <a:pt x="1208" y="2739"/>
                  </a:lnTo>
                  <a:lnTo>
                    <a:pt x="1171" y="2728"/>
                  </a:lnTo>
                  <a:lnTo>
                    <a:pt x="1131" y="2713"/>
                  </a:lnTo>
                  <a:lnTo>
                    <a:pt x="1111" y="2704"/>
                  </a:lnTo>
                  <a:lnTo>
                    <a:pt x="1091" y="2696"/>
                  </a:lnTo>
                  <a:lnTo>
                    <a:pt x="1072" y="2685"/>
                  </a:lnTo>
                  <a:lnTo>
                    <a:pt x="1051" y="2674"/>
                  </a:lnTo>
                  <a:lnTo>
                    <a:pt x="1031" y="2663"/>
                  </a:lnTo>
                  <a:lnTo>
                    <a:pt x="1011" y="2650"/>
                  </a:lnTo>
                  <a:lnTo>
                    <a:pt x="992" y="2636"/>
                  </a:lnTo>
                  <a:lnTo>
                    <a:pt x="973" y="2622"/>
                  </a:lnTo>
                  <a:lnTo>
                    <a:pt x="954" y="2606"/>
                  </a:lnTo>
                  <a:lnTo>
                    <a:pt x="936" y="2589"/>
                  </a:lnTo>
                  <a:lnTo>
                    <a:pt x="917" y="2572"/>
                  </a:lnTo>
                  <a:lnTo>
                    <a:pt x="900" y="2553"/>
                  </a:lnTo>
                  <a:lnTo>
                    <a:pt x="868" y="2515"/>
                  </a:lnTo>
                  <a:lnTo>
                    <a:pt x="839" y="2479"/>
                  </a:lnTo>
                  <a:lnTo>
                    <a:pt x="813" y="2443"/>
                  </a:lnTo>
                  <a:lnTo>
                    <a:pt x="791" y="2412"/>
                  </a:lnTo>
                  <a:lnTo>
                    <a:pt x="772" y="2381"/>
                  </a:lnTo>
                  <a:lnTo>
                    <a:pt x="755" y="2353"/>
                  </a:lnTo>
                  <a:lnTo>
                    <a:pt x="740" y="2326"/>
                  </a:lnTo>
                  <a:lnTo>
                    <a:pt x="728" y="2303"/>
                  </a:lnTo>
                  <a:lnTo>
                    <a:pt x="719" y="2282"/>
                  </a:lnTo>
                  <a:lnTo>
                    <a:pt x="710" y="2263"/>
                  </a:lnTo>
                  <a:lnTo>
                    <a:pt x="704" y="2247"/>
                  </a:lnTo>
                  <a:lnTo>
                    <a:pt x="700" y="2234"/>
                  </a:lnTo>
                  <a:lnTo>
                    <a:pt x="693" y="2215"/>
                  </a:lnTo>
                  <a:lnTo>
                    <a:pt x="692" y="2209"/>
                  </a:lnTo>
                  <a:lnTo>
                    <a:pt x="689" y="2085"/>
                  </a:lnTo>
                  <a:lnTo>
                    <a:pt x="830" y="1948"/>
                  </a:lnTo>
                  <a:lnTo>
                    <a:pt x="768" y="1021"/>
                  </a:lnTo>
                  <a:lnTo>
                    <a:pt x="511" y="943"/>
                  </a:lnTo>
                  <a:lnTo>
                    <a:pt x="504" y="937"/>
                  </a:lnTo>
                  <a:lnTo>
                    <a:pt x="485" y="921"/>
                  </a:lnTo>
                  <a:lnTo>
                    <a:pt x="458" y="897"/>
                  </a:lnTo>
                  <a:lnTo>
                    <a:pt x="425" y="866"/>
                  </a:lnTo>
                  <a:lnTo>
                    <a:pt x="408" y="848"/>
                  </a:lnTo>
                  <a:lnTo>
                    <a:pt x="391" y="830"/>
                  </a:lnTo>
                  <a:lnTo>
                    <a:pt x="374" y="810"/>
                  </a:lnTo>
                  <a:lnTo>
                    <a:pt x="358" y="789"/>
                  </a:lnTo>
                  <a:lnTo>
                    <a:pt x="344" y="769"/>
                  </a:lnTo>
                  <a:lnTo>
                    <a:pt x="332" y="749"/>
                  </a:lnTo>
                  <a:lnTo>
                    <a:pt x="325" y="738"/>
                  </a:lnTo>
                  <a:lnTo>
                    <a:pt x="320" y="728"/>
                  </a:lnTo>
                  <a:lnTo>
                    <a:pt x="316" y="717"/>
                  </a:lnTo>
                  <a:lnTo>
                    <a:pt x="313" y="707"/>
                  </a:lnTo>
                  <a:lnTo>
                    <a:pt x="301" y="669"/>
                  </a:lnTo>
                  <a:lnTo>
                    <a:pt x="291" y="636"/>
                  </a:lnTo>
                  <a:lnTo>
                    <a:pt x="285" y="608"/>
                  </a:lnTo>
                  <a:lnTo>
                    <a:pt x="281" y="585"/>
                  </a:lnTo>
                  <a:lnTo>
                    <a:pt x="279" y="567"/>
                  </a:lnTo>
                  <a:lnTo>
                    <a:pt x="276" y="554"/>
                  </a:lnTo>
                  <a:lnTo>
                    <a:pt x="276" y="547"/>
                  </a:lnTo>
                  <a:lnTo>
                    <a:pt x="276" y="545"/>
                  </a:lnTo>
                  <a:lnTo>
                    <a:pt x="0" y="493"/>
                  </a:lnTo>
                  <a:close/>
                  <a:moveTo>
                    <a:pt x="1208" y="1116"/>
                  </a:moveTo>
                  <a:lnTo>
                    <a:pt x="1894" y="1205"/>
                  </a:lnTo>
                  <a:lnTo>
                    <a:pt x="2601" y="1652"/>
                  </a:lnTo>
                  <a:lnTo>
                    <a:pt x="2595" y="1817"/>
                  </a:lnTo>
                  <a:lnTo>
                    <a:pt x="1276" y="1914"/>
                  </a:lnTo>
                  <a:lnTo>
                    <a:pt x="1208" y="1116"/>
                  </a:lnTo>
                  <a:close/>
                  <a:moveTo>
                    <a:pt x="14533" y="1838"/>
                  </a:moveTo>
                  <a:lnTo>
                    <a:pt x="15819" y="1936"/>
                  </a:lnTo>
                  <a:lnTo>
                    <a:pt x="15817" y="1945"/>
                  </a:lnTo>
                  <a:lnTo>
                    <a:pt x="15811" y="1965"/>
                  </a:lnTo>
                  <a:lnTo>
                    <a:pt x="15805" y="1979"/>
                  </a:lnTo>
                  <a:lnTo>
                    <a:pt x="15800" y="1995"/>
                  </a:lnTo>
                  <a:lnTo>
                    <a:pt x="15793" y="2011"/>
                  </a:lnTo>
                  <a:lnTo>
                    <a:pt x="15783" y="2026"/>
                  </a:lnTo>
                  <a:lnTo>
                    <a:pt x="15774" y="2042"/>
                  </a:lnTo>
                  <a:lnTo>
                    <a:pt x="15761" y="2058"/>
                  </a:lnTo>
                  <a:lnTo>
                    <a:pt x="15754" y="2066"/>
                  </a:lnTo>
                  <a:lnTo>
                    <a:pt x="15748" y="2072"/>
                  </a:lnTo>
                  <a:lnTo>
                    <a:pt x="15741" y="2079"/>
                  </a:lnTo>
                  <a:lnTo>
                    <a:pt x="15733" y="2084"/>
                  </a:lnTo>
                  <a:lnTo>
                    <a:pt x="15725" y="2089"/>
                  </a:lnTo>
                  <a:lnTo>
                    <a:pt x="15716" y="2093"/>
                  </a:lnTo>
                  <a:lnTo>
                    <a:pt x="15708" y="2097"/>
                  </a:lnTo>
                  <a:lnTo>
                    <a:pt x="15698" y="2099"/>
                  </a:lnTo>
                  <a:lnTo>
                    <a:pt x="15689" y="2101"/>
                  </a:lnTo>
                  <a:lnTo>
                    <a:pt x="15678" y="2101"/>
                  </a:lnTo>
                  <a:lnTo>
                    <a:pt x="15667" y="2101"/>
                  </a:lnTo>
                  <a:lnTo>
                    <a:pt x="15657" y="2099"/>
                  </a:lnTo>
                  <a:lnTo>
                    <a:pt x="15624" y="2093"/>
                  </a:lnTo>
                  <a:lnTo>
                    <a:pt x="15576" y="2087"/>
                  </a:lnTo>
                  <a:lnTo>
                    <a:pt x="15512" y="2080"/>
                  </a:lnTo>
                  <a:lnTo>
                    <a:pt x="15438" y="2072"/>
                  </a:lnTo>
                  <a:lnTo>
                    <a:pt x="15355" y="2064"/>
                  </a:lnTo>
                  <a:lnTo>
                    <a:pt x="15265" y="2055"/>
                  </a:lnTo>
                  <a:lnTo>
                    <a:pt x="15172" y="2046"/>
                  </a:lnTo>
                  <a:lnTo>
                    <a:pt x="15077" y="2037"/>
                  </a:lnTo>
                  <a:lnTo>
                    <a:pt x="14984" y="2029"/>
                  </a:lnTo>
                  <a:lnTo>
                    <a:pt x="14895" y="2020"/>
                  </a:lnTo>
                  <a:lnTo>
                    <a:pt x="14813" y="2013"/>
                  </a:lnTo>
                  <a:lnTo>
                    <a:pt x="14739" y="2006"/>
                  </a:lnTo>
                  <a:lnTo>
                    <a:pt x="14678" y="2001"/>
                  </a:lnTo>
                  <a:lnTo>
                    <a:pt x="14631" y="1997"/>
                  </a:lnTo>
                  <a:lnTo>
                    <a:pt x="14601" y="1994"/>
                  </a:lnTo>
                  <a:lnTo>
                    <a:pt x="14590" y="1994"/>
                  </a:lnTo>
                  <a:lnTo>
                    <a:pt x="14533" y="1838"/>
                  </a:lnTo>
                  <a:close/>
                  <a:moveTo>
                    <a:pt x="14557" y="1651"/>
                  </a:moveTo>
                  <a:lnTo>
                    <a:pt x="15811" y="1733"/>
                  </a:lnTo>
                  <a:lnTo>
                    <a:pt x="15860" y="1007"/>
                  </a:lnTo>
                  <a:lnTo>
                    <a:pt x="15192" y="1081"/>
                  </a:lnTo>
                  <a:lnTo>
                    <a:pt x="14549" y="1504"/>
                  </a:lnTo>
                  <a:lnTo>
                    <a:pt x="14557" y="1651"/>
                  </a:lnTo>
                  <a:close/>
                  <a:moveTo>
                    <a:pt x="12376" y="1529"/>
                  </a:moveTo>
                  <a:lnTo>
                    <a:pt x="13914" y="1627"/>
                  </a:lnTo>
                  <a:lnTo>
                    <a:pt x="13947" y="1277"/>
                  </a:lnTo>
                  <a:lnTo>
                    <a:pt x="12376" y="1529"/>
                  </a:lnTo>
                  <a:close/>
                  <a:moveTo>
                    <a:pt x="11017" y="1773"/>
                  </a:moveTo>
                  <a:lnTo>
                    <a:pt x="11815" y="1773"/>
                  </a:lnTo>
                  <a:lnTo>
                    <a:pt x="11799" y="3516"/>
                  </a:lnTo>
                  <a:lnTo>
                    <a:pt x="11147" y="3092"/>
                  </a:lnTo>
                  <a:lnTo>
                    <a:pt x="11142" y="3085"/>
                  </a:lnTo>
                  <a:lnTo>
                    <a:pt x="11126" y="3063"/>
                  </a:lnTo>
                  <a:lnTo>
                    <a:pt x="11115" y="3047"/>
                  </a:lnTo>
                  <a:lnTo>
                    <a:pt x="11103" y="3027"/>
                  </a:lnTo>
                  <a:lnTo>
                    <a:pt x="11092" y="3005"/>
                  </a:lnTo>
                  <a:lnTo>
                    <a:pt x="11079" y="2981"/>
                  </a:lnTo>
                  <a:lnTo>
                    <a:pt x="11066" y="2953"/>
                  </a:lnTo>
                  <a:lnTo>
                    <a:pt x="11054" y="2924"/>
                  </a:lnTo>
                  <a:lnTo>
                    <a:pt x="11044" y="2892"/>
                  </a:lnTo>
                  <a:lnTo>
                    <a:pt x="11034" y="2859"/>
                  </a:lnTo>
                  <a:lnTo>
                    <a:pt x="11030" y="2841"/>
                  </a:lnTo>
                  <a:lnTo>
                    <a:pt x="11026" y="2823"/>
                  </a:lnTo>
                  <a:lnTo>
                    <a:pt x="11022" y="2805"/>
                  </a:lnTo>
                  <a:lnTo>
                    <a:pt x="11020" y="2787"/>
                  </a:lnTo>
                  <a:lnTo>
                    <a:pt x="11018" y="2768"/>
                  </a:lnTo>
                  <a:lnTo>
                    <a:pt x="11017" y="2749"/>
                  </a:lnTo>
                  <a:lnTo>
                    <a:pt x="11016" y="2730"/>
                  </a:lnTo>
                  <a:lnTo>
                    <a:pt x="11017" y="2709"/>
                  </a:lnTo>
                  <a:lnTo>
                    <a:pt x="11018" y="2665"/>
                  </a:lnTo>
                  <a:lnTo>
                    <a:pt x="11019" y="2608"/>
                  </a:lnTo>
                  <a:lnTo>
                    <a:pt x="11019" y="2545"/>
                  </a:lnTo>
                  <a:lnTo>
                    <a:pt x="11020" y="2474"/>
                  </a:lnTo>
                  <a:lnTo>
                    <a:pt x="11020" y="2399"/>
                  </a:lnTo>
                  <a:lnTo>
                    <a:pt x="11020" y="2320"/>
                  </a:lnTo>
                  <a:lnTo>
                    <a:pt x="11020" y="2241"/>
                  </a:lnTo>
                  <a:lnTo>
                    <a:pt x="11020" y="2162"/>
                  </a:lnTo>
                  <a:lnTo>
                    <a:pt x="11019" y="2086"/>
                  </a:lnTo>
                  <a:lnTo>
                    <a:pt x="11019" y="2014"/>
                  </a:lnTo>
                  <a:lnTo>
                    <a:pt x="11018" y="1948"/>
                  </a:lnTo>
                  <a:lnTo>
                    <a:pt x="11018" y="1889"/>
                  </a:lnTo>
                  <a:lnTo>
                    <a:pt x="11017" y="1841"/>
                  </a:lnTo>
                  <a:lnTo>
                    <a:pt x="11017" y="1805"/>
                  </a:lnTo>
                  <a:lnTo>
                    <a:pt x="11017" y="1782"/>
                  </a:lnTo>
                  <a:lnTo>
                    <a:pt x="11017" y="1773"/>
                  </a:lnTo>
                  <a:close/>
                  <a:moveTo>
                    <a:pt x="6481" y="1773"/>
                  </a:moveTo>
                  <a:lnTo>
                    <a:pt x="5876" y="1773"/>
                  </a:lnTo>
                  <a:lnTo>
                    <a:pt x="5888" y="3559"/>
                  </a:lnTo>
                  <a:lnTo>
                    <a:pt x="6382" y="3125"/>
                  </a:lnTo>
                  <a:lnTo>
                    <a:pt x="6386" y="3117"/>
                  </a:lnTo>
                  <a:lnTo>
                    <a:pt x="6398" y="3094"/>
                  </a:lnTo>
                  <a:lnTo>
                    <a:pt x="6406" y="3077"/>
                  </a:lnTo>
                  <a:lnTo>
                    <a:pt x="6415" y="3058"/>
                  </a:lnTo>
                  <a:lnTo>
                    <a:pt x="6424" y="3036"/>
                  </a:lnTo>
                  <a:lnTo>
                    <a:pt x="6434" y="3010"/>
                  </a:lnTo>
                  <a:lnTo>
                    <a:pt x="6443" y="2983"/>
                  </a:lnTo>
                  <a:lnTo>
                    <a:pt x="6452" y="2952"/>
                  </a:lnTo>
                  <a:lnTo>
                    <a:pt x="6461" y="2920"/>
                  </a:lnTo>
                  <a:lnTo>
                    <a:pt x="6468" y="2886"/>
                  </a:lnTo>
                  <a:lnTo>
                    <a:pt x="6473" y="2850"/>
                  </a:lnTo>
                  <a:lnTo>
                    <a:pt x="6479" y="2812"/>
                  </a:lnTo>
                  <a:lnTo>
                    <a:pt x="6480" y="2792"/>
                  </a:lnTo>
                  <a:lnTo>
                    <a:pt x="6481" y="2773"/>
                  </a:lnTo>
                  <a:lnTo>
                    <a:pt x="6481" y="2753"/>
                  </a:lnTo>
                  <a:lnTo>
                    <a:pt x="6481" y="2733"/>
                  </a:lnTo>
                  <a:lnTo>
                    <a:pt x="6480" y="2686"/>
                  </a:lnTo>
                  <a:lnTo>
                    <a:pt x="6479" y="2630"/>
                  </a:lnTo>
                  <a:lnTo>
                    <a:pt x="6479" y="2564"/>
                  </a:lnTo>
                  <a:lnTo>
                    <a:pt x="6478" y="2491"/>
                  </a:lnTo>
                  <a:lnTo>
                    <a:pt x="6478" y="2414"/>
                  </a:lnTo>
                  <a:lnTo>
                    <a:pt x="6478" y="2334"/>
                  </a:lnTo>
                  <a:lnTo>
                    <a:pt x="6478" y="2252"/>
                  </a:lnTo>
                  <a:lnTo>
                    <a:pt x="6479" y="2171"/>
                  </a:lnTo>
                  <a:lnTo>
                    <a:pt x="6479" y="2093"/>
                  </a:lnTo>
                  <a:lnTo>
                    <a:pt x="6479" y="2020"/>
                  </a:lnTo>
                  <a:lnTo>
                    <a:pt x="6480" y="1952"/>
                  </a:lnTo>
                  <a:lnTo>
                    <a:pt x="6480" y="1892"/>
                  </a:lnTo>
                  <a:lnTo>
                    <a:pt x="6480" y="1844"/>
                  </a:lnTo>
                  <a:lnTo>
                    <a:pt x="6481" y="1805"/>
                  </a:lnTo>
                  <a:lnTo>
                    <a:pt x="6481" y="1782"/>
                  </a:lnTo>
                  <a:lnTo>
                    <a:pt x="6481" y="1773"/>
                  </a:lnTo>
                  <a:close/>
                  <a:moveTo>
                    <a:pt x="1303" y="2202"/>
                  </a:moveTo>
                  <a:lnTo>
                    <a:pt x="2588" y="2051"/>
                  </a:lnTo>
                  <a:lnTo>
                    <a:pt x="2589" y="2054"/>
                  </a:lnTo>
                  <a:lnTo>
                    <a:pt x="2588" y="2062"/>
                  </a:lnTo>
                  <a:lnTo>
                    <a:pt x="2586" y="2072"/>
                  </a:lnTo>
                  <a:lnTo>
                    <a:pt x="2581" y="2085"/>
                  </a:lnTo>
                  <a:lnTo>
                    <a:pt x="2577" y="2092"/>
                  </a:lnTo>
                  <a:lnTo>
                    <a:pt x="2573" y="2100"/>
                  </a:lnTo>
                  <a:lnTo>
                    <a:pt x="2566" y="2107"/>
                  </a:lnTo>
                  <a:lnTo>
                    <a:pt x="2559" y="2115"/>
                  </a:lnTo>
                  <a:lnTo>
                    <a:pt x="2550" y="2122"/>
                  </a:lnTo>
                  <a:lnTo>
                    <a:pt x="2540" y="2129"/>
                  </a:lnTo>
                  <a:lnTo>
                    <a:pt x="2527" y="2135"/>
                  </a:lnTo>
                  <a:lnTo>
                    <a:pt x="2512" y="2140"/>
                  </a:lnTo>
                  <a:lnTo>
                    <a:pt x="2487" y="2147"/>
                  </a:lnTo>
                  <a:lnTo>
                    <a:pt x="2443" y="2155"/>
                  </a:lnTo>
                  <a:lnTo>
                    <a:pt x="2385" y="2165"/>
                  </a:lnTo>
                  <a:lnTo>
                    <a:pt x="2312" y="2176"/>
                  </a:lnTo>
                  <a:lnTo>
                    <a:pt x="2230" y="2189"/>
                  </a:lnTo>
                  <a:lnTo>
                    <a:pt x="2142" y="2202"/>
                  </a:lnTo>
                  <a:lnTo>
                    <a:pt x="2048" y="2216"/>
                  </a:lnTo>
                  <a:lnTo>
                    <a:pt x="1953" y="2230"/>
                  </a:lnTo>
                  <a:lnTo>
                    <a:pt x="1858" y="2243"/>
                  </a:lnTo>
                  <a:lnTo>
                    <a:pt x="1768" y="2256"/>
                  </a:lnTo>
                  <a:lnTo>
                    <a:pt x="1684" y="2267"/>
                  </a:lnTo>
                  <a:lnTo>
                    <a:pt x="1609" y="2278"/>
                  </a:lnTo>
                  <a:lnTo>
                    <a:pt x="1546" y="2286"/>
                  </a:lnTo>
                  <a:lnTo>
                    <a:pt x="1497" y="2292"/>
                  </a:lnTo>
                  <a:lnTo>
                    <a:pt x="1466" y="2297"/>
                  </a:lnTo>
                  <a:lnTo>
                    <a:pt x="1454" y="2299"/>
                  </a:lnTo>
                  <a:lnTo>
                    <a:pt x="1437" y="2298"/>
                  </a:lnTo>
                  <a:lnTo>
                    <a:pt x="1398" y="2293"/>
                  </a:lnTo>
                  <a:lnTo>
                    <a:pt x="1387" y="2291"/>
                  </a:lnTo>
                  <a:lnTo>
                    <a:pt x="1377" y="2288"/>
                  </a:lnTo>
                  <a:lnTo>
                    <a:pt x="1366" y="2285"/>
                  </a:lnTo>
                  <a:lnTo>
                    <a:pt x="1357" y="2281"/>
                  </a:lnTo>
                  <a:lnTo>
                    <a:pt x="1348" y="2276"/>
                  </a:lnTo>
                  <a:lnTo>
                    <a:pt x="1341" y="2271"/>
                  </a:lnTo>
                  <a:lnTo>
                    <a:pt x="1337" y="2268"/>
                  </a:lnTo>
                  <a:lnTo>
                    <a:pt x="1335" y="2265"/>
                  </a:lnTo>
                  <a:lnTo>
                    <a:pt x="1333" y="2261"/>
                  </a:lnTo>
                  <a:lnTo>
                    <a:pt x="1331" y="2257"/>
                  </a:lnTo>
                  <a:lnTo>
                    <a:pt x="1326" y="2243"/>
                  </a:lnTo>
                  <a:lnTo>
                    <a:pt x="1321" y="2232"/>
                  </a:lnTo>
                  <a:lnTo>
                    <a:pt x="1316" y="2222"/>
                  </a:lnTo>
                  <a:lnTo>
                    <a:pt x="1312" y="2215"/>
                  </a:lnTo>
                  <a:lnTo>
                    <a:pt x="1307" y="2205"/>
                  </a:lnTo>
                  <a:lnTo>
                    <a:pt x="1303" y="220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1" name="403042973"/>
            <p:cNvSpPr>
              <a:spLocks noEditPoints="1"/>
            </p:cNvSpPr>
            <p:nvPr/>
          </p:nvSpPr>
          <p:spPr bwMode="auto">
            <a:xfrm>
              <a:off x="3904372" y="1285388"/>
              <a:ext cx="497814" cy="183667"/>
            </a:xfrm>
            <a:custGeom>
              <a:avLst/>
              <a:gdLst/>
              <a:ahLst/>
              <a:cxnLst>
                <a:cxn ang="0">
                  <a:pos x="12983" y="15"/>
                </a:cxn>
                <a:cxn ang="0">
                  <a:pos x="13125" y="80"/>
                </a:cxn>
                <a:cxn ang="0">
                  <a:pos x="13238" y="187"/>
                </a:cxn>
                <a:cxn ang="0">
                  <a:pos x="13309" y="327"/>
                </a:cxn>
                <a:cxn ang="0">
                  <a:pos x="13330" y="2696"/>
                </a:cxn>
                <a:cxn ang="0">
                  <a:pos x="12299" y="2713"/>
                </a:cxn>
                <a:cxn ang="0">
                  <a:pos x="11963" y="2746"/>
                </a:cxn>
                <a:cxn ang="0">
                  <a:pos x="10964" y="2808"/>
                </a:cxn>
                <a:cxn ang="0">
                  <a:pos x="9474" y="2891"/>
                </a:cxn>
                <a:cxn ang="0">
                  <a:pos x="8162" y="2957"/>
                </a:cxn>
                <a:cxn ang="0">
                  <a:pos x="7295" y="2994"/>
                </a:cxn>
                <a:cxn ang="0">
                  <a:pos x="6428" y="3021"/>
                </a:cxn>
                <a:cxn ang="0">
                  <a:pos x="5784" y="3017"/>
                </a:cxn>
                <a:cxn ang="0">
                  <a:pos x="5142" y="2996"/>
                </a:cxn>
                <a:cxn ang="0">
                  <a:pos x="3825" y="2933"/>
                </a:cxn>
                <a:cxn ang="0">
                  <a:pos x="2239" y="2842"/>
                </a:cxn>
                <a:cxn ang="0">
                  <a:pos x="1229" y="2779"/>
                </a:cxn>
                <a:cxn ang="0">
                  <a:pos x="923" y="2776"/>
                </a:cxn>
                <a:cxn ang="0">
                  <a:pos x="463" y="2809"/>
                </a:cxn>
                <a:cxn ang="0">
                  <a:pos x="4" y="2842"/>
                </a:cxn>
                <a:cxn ang="0">
                  <a:pos x="2" y="417"/>
                </a:cxn>
                <a:cxn ang="0">
                  <a:pos x="45" y="263"/>
                </a:cxn>
                <a:cxn ang="0">
                  <a:pos x="136" y="136"/>
                </a:cxn>
                <a:cxn ang="0">
                  <a:pos x="262" y="46"/>
                </a:cxn>
                <a:cxn ang="0">
                  <a:pos x="416" y="2"/>
                </a:cxn>
                <a:cxn ang="0">
                  <a:pos x="6288" y="165"/>
                </a:cxn>
                <a:cxn ang="0">
                  <a:pos x="6323" y="197"/>
                </a:cxn>
                <a:cxn ang="0">
                  <a:pos x="6331" y="246"/>
                </a:cxn>
                <a:cxn ang="0">
                  <a:pos x="6306" y="286"/>
                </a:cxn>
                <a:cxn ang="0">
                  <a:pos x="6260" y="303"/>
                </a:cxn>
                <a:cxn ang="0">
                  <a:pos x="6215" y="286"/>
                </a:cxn>
                <a:cxn ang="0">
                  <a:pos x="6190" y="246"/>
                </a:cxn>
                <a:cxn ang="0">
                  <a:pos x="6198" y="197"/>
                </a:cxn>
                <a:cxn ang="0">
                  <a:pos x="6233" y="165"/>
                </a:cxn>
                <a:cxn ang="0">
                  <a:pos x="6679" y="161"/>
                </a:cxn>
                <a:cxn ang="0">
                  <a:pos x="6721" y="186"/>
                </a:cxn>
                <a:cxn ang="0">
                  <a:pos x="6737" y="231"/>
                </a:cxn>
                <a:cxn ang="0">
                  <a:pos x="6721" y="277"/>
                </a:cxn>
                <a:cxn ang="0">
                  <a:pos x="6679" y="301"/>
                </a:cxn>
                <a:cxn ang="0">
                  <a:pos x="6631" y="295"/>
                </a:cxn>
                <a:cxn ang="0">
                  <a:pos x="6600" y="260"/>
                </a:cxn>
                <a:cxn ang="0">
                  <a:pos x="6596" y="210"/>
                </a:cxn>
                <a:cxn ang="0">
                  <a:pos x="6625" y="172"/>
                </a:cxn>
                <a:cxn ang="0">
                  <a:pos x="7069" y="160"/>
                </a:cxn>
                <a:cxn ang="0">
                  <a:pos x="7115" y="177"/>
                </a:cxn>
                <a:cxn ang="0">
                  <a:pos x="7140" y="217"/>
                </a:cxn>
                <a:cxn ang="0">
                  <a:pos x="7132" y="265"/>
                </a:cxn>
                <a:cxn ang="0">
                  <a:pos x="7098" y="297"/>
                </a:cxn>
                <a:cxn ang="0">
                  <a:pos x="7048" y="300"/>
                </a:cxn>
                <a:cxn ang="0">
                  <a:pos x="7011" y="271"/>
                </a:cxn>
                <a:cxn ang="0">
                  <a:pos x="6998" y="224"/>
                </a:cxn>
                <a:cxn ang="0">
                  <a:pos x="7019" y="181"/>
                </a:cxn>
                <a:cxn ang="0">
                  <a:pos x="7062" y="160"/>
                </a:cxn>
                <a:cxn ang="0">
                  <a:pos x="589" y="468"/>
                </a:cxn>
                <a:cxn ang="0">
                  <a:pos x="8587" y="2531"/>
                </a:cxn>
                <a:cxn ang="0">
                  <a:pos x="8898" y="468"/>
                </a:cxn>
              </a:cxnLst>
              <a:rect l="0" t="0" r="r" b="b"/>
              <a:pathLst>
                <a:path w="13330" h="3022">
                  <a:moveTo>
                    <a:pt x="463" y="0"/>
                  </a:moveTo>
                  <a:lnTo>
                    <a:pt x="12867" y="0"/>
                  </a:lnTo>
                  <a:lnTo>
                    <a:pt x="12891" y="1"/>
                  </a:lnTo>
                  <a:lnTo>
                    <a:pt x="12914" y="2"/>
                  </a:lnTo>
                  <a:lnTo>
                    <a:pt x="12937" y="5"/>
                  </a:lnTo>
                  <a:lnTo>
                    <a:pt x="12960" y="10"/>
                  </a:lnTo>
                  <a:lnTo>
                    <a:pt x="12983" y="15"/>
                  </a:lnTo>
                  <a:lnTo>
                    <a:pt x="13004" y="21"/>
                  </a:lnTo>
                  <a:lnTo>
                    <a:pt x="13026" y="29"/>
                  </a:lnTo>
                  <a:lnTo>
                    <a:pt x="13046" y="36"/>
                  </a:lnTo>
                  <a:lnTo>
                    <a:pt x="13068" y="46"/>
                  </a:lnTo>
                  <a:lnTo>
                    <a:pt x="13088" y="56"/>
                  </a:lnTo>
                  <a:lnTo>
                    <a:pt x="13107" y="67"/>
                  </a:lnTo>
                  <a:lnTo>
                    <a:pt x="13125" y="80"/>
                  </a:lnTo>
                  <a:lnTo>
                    <a:pt x="13144" y="93"/>
                  </a:lnTo>
                  <a:lnTo>
                    <a:pt x="13161" y="106"/>
                  </a:lnTo>
                  <a:lnTo>
                    <a:pt x="13178" y="121"/>
                  </a:lnTo>
                  <a:lnTo>
                    <a:pt x="13194" y="136"/>
                  </a:lnTo>
                  <a:lnTo>
                    <a:pt x="13210" y="152"/>
                  </a:lnTo>
                  <a:lnTo>
                    <a:pt x="13224" y="169"/>
                  </a:lnTo>
                  <a:lnTo>
                    <a:pt x="13238" y="187"/>
                  </a:lnTo>
                  <a:lnTo>
                    <a:pt x="13250" y="205"/>
                  </a:lnTo>
                  <a:lnTo>
                    <a:pt x="13263" y="223"/>
                  </a:lnTo>
                  <a:lnTo>
                    <a:pt x="13274" y="244"/>
                  </a:lnTo>
                  <a:lnTo>
                    <a:pt x="13284" y="263"/>
                  </a:lnTo>
                  <a:lnTo>
                    <a:pt x="13294" y="284"/>
                  </a:lnTo>
                  <a:lnTo>
                    <a:pt x="13303" y="305"/>
                  </a:lnTo>
                  <a:lnTo>
                    <a:pt x="13309" y="327"/>
                  </a:lnTo>
                  <a:lnTo>
                    <a:pt x="13315" y="348"/>
                  </a:lnTo>
                  <a:lnTo>
                    <a:pt x="13321" y="370"/>
                  </a:lnTo>
                  <a:lnTo>
                    <a:pt x="13325" y="394"/>
                  </a:lnTo>
                  <a:lnTo>
                    <a:pt x="13328" y="417"/>
                  </a:lnTo>
                  <a:lnTo>
                    <a:pt x="13330" y="440"/>
                  </a:lnTo>
                  <a:lnTo>
                    <a:pt x="13330" y="464"/>
                  </a:lnTo>
                  <a:lnTo>
                    <a:pt x="13330" y="2696"/>
                  </a:lnTo>
                  <a:lnTo>
                    <a:pt x="12564" y="2668"/>
                  </a:lnTo>
                  <a:lnTo>
                    <a:pt x="12520" y="2677"/>
                  </a:lnTo>
                  <a:lnTo>
                    <a:pt x="12475" y="2686"/>
                  </a:lnTo>
                  <a:lnTo>
                    <a:pt x="12432" y="2693"/>
                  </a:lnTo>
                  <a:lnTo>
                    <a:pt x="12387" y="2700"/>
                  </a:lnTo>
                  <a:lnTo>
                    <a:pt x="12344" y="2707"/>
                  </a:lnTo>
                  <a:lnTo>
                    <a:pt x="12299" y="2713"/>
                  </a:lnTo>
                  <a:lnTo>
                    <a:pt x="12255" y="2719"/>
                  </a:lnTo>
                  <a:lnTo>
                    <a:pt x="12211" y="2724"/>
                  </a:lnTo>
                  <a:lnTo>
                    <a:pt x="12161" y="2730"/>
                  </a:lnTo>
                  <a:lnTo>
                    <a:pt x="12112" y="2734"/>
                  </a:lnTo>
                  <a:lnTo>
                    <a:pt x="12062" y="2738"/>
                  </a:lnTo>
                  <a:lnTo>
                    <a:pt x="12013" y="2741"/>
                  </a:lnTo>
                  <a:lnTo>
                    <a:pt x="11963" y="2746"/>
                  </a:lnTo>
                  <a:lnTo>
                    <a:pt x="11913" y="2749"/>
                  </a:lnTo>
                  <a:lnTo>
                    <a:pt x="11864" y="2752"/>
                  </a:lnTo>
                  <a:lnTo>
                    <a:pt x="11814" y="2755"/>
                  </a:lnTo>
                  <a:lnTo>
                    <a:pt x="11602" y="2769"/>
                  </a:lnTo>
                  <a:lnTo>
                    <a:pt x="11389" y="2783"/>
                  </a:lnTo>
                  <a:lnTo>
                    <a:pt x="11176" y="2796"/>
                  </a:lnTo>
                  <a:lnTo>
                    <a:pt x="10964" y="2808"/>
                  </a:lnTo>
                  <a:lnTo>
                    <a:pt x="10751" y="2821"/>
                  </a:lnTo>
                  <a:lnTo>
                    <a:pt x="10538" y="2834"/>
                  </a:lnTo>
                  <a:lnTo>
                    <a:pt x="10326" y="2846"/>
                  </a:lnTo>
                  <a:lnTo>
                    <a:pt x="10112" y="2857"/>
                  </a:lnTo>
                  <a:lnTo>
                    <a:pt x="9899" y="2869"/>
                  </a:lnTo>
                  <a:lnTo>
                    <a:pt x="9687" y="2881"/>
                  </a:lnTo>
                  <a:lnTo>
                    <a:pt x="9474" y="2891"/>
                  </a:lnTo>
                  <a:lnTo>
                    <a:pt x="9262" y="2903"/>
                  </a:lnTo>
                  <a:lnTo>
                    <a:pt x="9049" y="2914"/>
                  </a:lnTo>
                  <a:lnTo>
                    <a:pt x="8835" y="2924"/>
                  </a:lnTo>
                  <a:lnTo>
                    <a:pt x="8623" y="2935"/>
                  </a:lnTo>
                  <a:lnTo>
                    <a:pt x="8410" y="2946"/>
                  </a:lnTo>
                  <a:lnTo>
                    <a:pt x="8287" y="2951"/>
                  </a:lnTo>
                  <a:lnTo>
                    <a:pt x="8162" y="2957"/>
                  </a:lnTo>
                  <a:lnTo>
                    <a:pt x="8039" y="2963"/>
                  </a:lnTo>
                  <a:lnTo>
                    <a:pt x="7915" y="2968"/>
                  </a:lnTo>
                  <a:lnTo>
                    <a:pt x="7791" y="2974"/>
                  </a:lnTo>
                  <a:lnTo>
                    <a:pt x="7667" y="2980"/>
                  </a:lnTo>
                  <a:lnTo>
                    <a:pt x="7544" y="2985"/>
                  </a:lnTo>
                  <a:lnTo>
                    <a:pt x="7419" y="2990"/>
                  </a:lnTo>
                  <a:lnTo>
                    <a:pt x="7295" y="2994"/>
                  </a:lnTo>
                  <a:lnTo>
                    <a:pt x="7171" y="3000"/>
                  </a:lnTo>
                  <a:lnTo>
                    <a:pt x="7047" y="3004"/>
                  </a:lnTo>
                  <a:lnTo>
                    <a:pt x="6924" y="3008"/>
                  </a:lnTo>
                  <a:lnTo>
                    <a:pt x="6799" y="3012"/>
                  </a:lnTo>
                  <a:lnTo>
                    <a:pt x="6676" y="3016"/>
                  </a:lnTo>
                  <a:lnTo>
                    <a:pt x="6552" y="3019"/>
                  </a:lnTo>
                  <a:lnTo>
                    <a:pt x="6428" y="3021"/>
                  </a:lnTo>
                  <a:lnTo>
                    <a:pt x="6336" y="3022"/>
                  </a:lnTo>
                  <a:lnTo>
                    <a:pt x="6244" y="3022"/>
                  </a:lnTo>
                  <a:lnTo>
                    <a:pt x="6152" y="3022"/>
                  </a:lnTo>
                  <a:lnTo>
                    <a:pt x="6061" y="3022"/>
                  </a:lnTo>
                  <a:lnTo>
                    <a:pt x="5968" y="3021"/>
                  </a:lnTo>
                  <a:lnTo>
                    <a:pt x="5877" y="3019"/>
                  </a:lnTo>
                  <a:lnTo>
                    <a:pt x="5784" y="3017"/>
                  </a:lnTo>
                  <a:lnTo>
                    <a:pt x="5693" y="3015"/>
                  </a:lnTo>
                  <a:lnTo>
                    <a:pt x="5601" y="3012"/>
                  </a:lnTo>
                  <a:lnTo>
                    <a:pt x="5509" y="3009"/>
                  </a:lnTo>
                  <a:lnTo>
                    <a:pt x="5417" y="3006"/>
                  </a:lnTo>
                  <a:lnTo>
                    <a:pt x="5325" y="3003"/>
                  </a:lnTo>
                  <a:lnTo>
                    <a:pt x="5233" y="2999"/>
                  </a:lnTo>
                  <a:lnTo>
                    <a:pt x="5142" y="2996"/>
                  </a:lnTo>
                  <a:lnTo>
                    <a:pt x="5049" y="2991"/>
                  </a:lnTo>
                  <a:lnTo>
                    <a:pt x="4958" y="2988"/>
                  </a:lnTo>
                  <a:lnTo>
                    <a:pt x="4732" y="2977"/>
                  </a:lnTo>
                  <a:lnTo>
                    <a:pt x="4504" y="2967"/>
                  </a:lnTo>
                  <a:lnTo>
                    <a:pt x="4278" y="2956"/>
                  </a:lnTo>
                  <a:lnTo>
                    <a:pt x="4051" y="2944"/>
                  </a:lnTo>
                  <a:lnTo>
                    <a:pt x="3825" y="2933"/>
                  </a:lnTo>
                  <a:lnTo>
                    <a:pt x="3598" y="2921"/>
                  </a:lnTo>
                  <a:lnTo>
                    <a:pt x="3372" y="2908"/>
                  </a:lnTo>
                  <a:lnTo>
                    <a:pt x="3144" y="2896"/>
                  </a:lnTo>
                  <a:lnTo>
                    <a:pt x="2918" y="2883"/>
                  </a:lnTo>
                  <a:lnTo>
                    <a:pt x="2691" y="2870"/>
                  </a:lnTo>
                  <a:lnTo>
                    <a:pt x="2465" y="2856"/>
                  </a:lnTo>
                  <a:lnTo>
                    <a:pt x="2239" y="2842"/>
                  </a:lnTo>
                  <a:lnTo>
                    <a:pt x="2012" y="2829"/>
                  </a:lnTo>
                  <a:lnTo>
                    <a:pt x="1786" y="2815"/>
                  </a:lnTo>
                  <a:lnTo>
                    <a:pt x="1559" y="2800"/>
                  </a:lnTo>
                  <a:lnTo>
                    <a:pt x="1333" y="2786"/>
                  </a:lnTo>
                  <a:lnTo>
                    <a:pt x="1298" y="2784"/>
                  </a:lnTo>
                  <a:lnTo>
                    <a:pt x="1264" y="2781"/>
                  </a:lnTo>
                  <a:lnTo>
                    <a:pt x="1229" y="2779"/>
                  </a:lnTo>
                  <a:lnTo>
                    <a:pt x="1194" y="2776"/>
                  </a:lnTo>
                  <a:lnTo>
                    <a:pt x="1158" y="2774"/>
                  </a:lnTo>
                  <a:lnTo>
                    <a:pt x="1124" y="2772"/>
                  </a:lnTo>
                  <a:lnTo>
                    <a:pt x="1089" y="2770"/>
                  </a:lnTo>
                  <a:lnTo>
                    <a:pt x="1054" y="2768"/>
                  </a:lnTo>
                  <a:lnTo>
                    <a:pt x="988" y="2772"/>
                  </a:lnTo>
                  <a:lnTo>
                    <a:pt x="923" y="2776"/>
                  </a:lnTo>
                  <a:lnTo>
                    <a:pt x="858" y="2782"/>
                  </a:lnTo>
                  <a:lnTo>
                    <a:pt x="792" y="2786"/>
                  </a:lnTo>
                  <a:lnTo>
                    <a:pt x="726" y="2790"/>
                  </a:lnTo>
                  <a:lnTo>
                    <a:pt x="660" y="2796"/>
                  </a:lnTo>
                  <a:lnTo>
                    <a:pt x="595" y="2800"/>
                  </a:lnTo>
                  <a:lnTo>
                    <a:pt x="529" y="2805"/>
                  </a:lnTo>
                  <a:lnTo>
                    <a:pt x="463" y="2809"/>
                  </a:lnTo>
                  <a:lnTo>
                    <a:pt x="397" y="2815"/>
                  </a:lnTo>
                  <a:lnTo>
                    <a:pt x="332" y="2819"/>
                  </a:lnTo>
                  <a:lnTo>
                    <a:pt x="266" y="2823"/>
                  </a:lnTo>
                  <a:lnTo>
                    <a:pt x="201" y="2829"/>
                  </a:lnTo>
                  <a:lnTo>
                    <a:pt x="135" y="2833"/>
                  </a:lnTo>
                  <a:lnTo>
                    <a:pt x="69" y="2838"/>
                  </a:lnTo>
                  <a:lnTo>
                    <a:pt x="4" y="2842"/>
                  </a:lnTo>
                  <a:lnTo>
                    <a:pt x="2" y="2827"/>
                  </a:lnTo>
                  <a:lnTo>
                    <a:pt x="1" y="2813"/>
                  </a:lnTo>
                  <a:lnTo>
                    <a:pt x="0" y="2798"/>
                  </a:lnTo>
                  <a:lnTo>
                    <a:pt x="0" y="2783"/>
                  </a:lnTo>
                  <a:lnTo>
                    <a:pt x="0" y="464"/>
                  </a:lnTo>
                  <a:lnTo>
                    <a:pt x="1" y="440"/>
                  </a:lnTo>
                  <a:lnTo>
                    <a:pt x="2" y="417"/>
                  </a:lnTo>
                  <a:lnTo>
                    <a:pt x="5" y="394"/>
                  </a:lnTo>
                  <a:lnTo>
                    <a:pt x="9" y="370"/>
                  </a:lnTo>
                  <a:lnTo>
                    <a:pt x="15" y="348"/>
                  </a:lnTo>
                  <a:lnTo>
                    <a:pt x="21" y="327"/>
                  </a:lnTo>
                  <a:lnTo>
                    <a:pt x="28" y="305"/>
                  </a:lnTo>
                  <a:lnTo>
                    <a:pt x="36" y="284"/>
                  </a:lnTo>
                  <a:lnTo>
                    <a:pt x="45" y="263"/>
                  </a:lnTo>
                  <a:lnTo>
                    <a:pt x="56" y="244"/>
                  </a:lnTo>
                  <a:lnTo>
                    <a:pt x="67" y="223"/>
                  </a:lnTo>
                  <a:lnTo>
                    <a:pt x="79" y="205"/>
                  </a:lnTo>
                  <a:lnTo>
                    <a:pt x="92" y="187"/>
                  </a:lnTo>
                  <a:lnTo>
                    <a:pt x="106" y="169"/>
                  </a:lnTo>
                  <a:lnTo>
                    <a:pt x="121" y="152"/>
                  </a:lnTo>
                  <a:lnTo>
                    <a:pt x="136" y="136"/>
                  </a:lnTo>
                  <a:lnTo>
                    <a:pt x="152" y="121"/>
                  </a:lnTo>
                  <a:lnTo>
                    <a:pt x="169" y="106"/>
                  </a:lnTo>
                  <a:lnTo>
                    <a:pt x="187" y="93"/>
                  </a:lnTo>
                  <a:lnTo>
                    <a:pt x="205" y="80"/>
                  </a:lnTo>
                  <a:lnTo>
                    <a:pt x="223" y="67"/>
                  </a:lnTo>
                  <a:lnTo>
                    <a:pt x="243" y="56"/>
                  </a:lnTo>
                  <a:lnTo>
                    <a:pt x="262" y="46"/>
                  </a:lnTo>
                  <a:lnTo>
                    <a:pt x="283" y="36"/>
                  </a:lnTo>
                  <a:lnTo>
                    <a:pt x="305" y="29"/>
                  </a:lnTo>
                  <a:lnTo>
                    <a:pt x="326" y="21"/>
                  </a:lnTo>
                  <a:lnTo>
                    <a:pt x="347" y="15"/>
                  </a:lnTo>
                  <a:lnTo>
                    <a:pt x="370" y="10"/>
                  </a:lnTo>
                  <a:lnTo>
                    <a:pt x="393" y="5"/>
                  </a:lnTo>
                  <a:lnTo>
                    <a:pt x="416" y="2"/>
                  </a:lnTo>
                  <a:lnTo>
                    <a:pt x="440" y="1"/>
                  </a:lnTo>
                  <a:lnTo>
                    <a:pt x="463" y="0"/>
                  </a:lnTo>
                  <a:close/>
                  <a:moveTo>
                    <a:pt x="6260" y="160"/>
                  </a:moveTo>
                  <a:lnTo>
                    <a:pt x="6268" y="160"/>
                  </a:lnTo>
                  <a:lnTo>
                    <a:pt x="6274" y="161"/>
                  </a:lnTo>
                  <a:lnTo>
                    <a:pt x="6282" y="163"/>
                  </a:lnTo>
                  <a:lnTo>
                    <a:pt x="6288" y="165"/>
                  </a:lnTo>
                  <a:lnTo>
                    <a:pt x="6294" y="168"/>
                  </a:lnTo>
                  <a:lnTo>
                    <a:pt x="6300" y="172"/>
                  </a:lnTo>
                  <a:lnTo>
                    <a:pt x="6306" y="177"/>
                  </a:lnTo>
                  <a:lnTo>
                    <a:pt x="6310" y="181"/>
                  </a:lnTo>
                  <a:lnTo>
                    <a:pt x="6316" y="186"/>
                  </a:lnTo>
                  <a:lnTo>
                    <a:pt x="6320" y="191"/>
                  </a:lnTo>
                  <a:lnTo>
                    <a:pt x="6323" y="197"/>
                  </a:lnTo>
                  <a:lnTo>
                    <a:pt x="6326" y="203"/>
                  </a:lnTo>
                  <a:lnTo>
                    <a:pt x="6328" y="210"/>
                  </a:lnTo>
                  <a:lnTo>
                    <a:pt x="6331" y="217"/>
                  </a:lnTo>
                  <a:lnTo>
                    <a:pt x="6332" y="224"/>
                  </a:lnTo>
                  <a:lnTo>
                    <a:pt x="6332" y="231"/>
                  </a:lnTo>
                  <a:lnTo>
                    <a:pt x="6332" y="238"/>
                  </a:lnTo>
                  <a:lnTo>
                    <a:pt x="6331" y="246"/>
                  </a:lnTo>
                  <a:lnTo>
                    <a:pt x="6328" y="252"/>
                  </a:lnTo>
                  <a:lnTo>
                    <a:pt x="6326" y="260"/>
                  </a:lnTo>
                  <a:lnTo>
                    <a:pt x="6323" y="265"/>
                  </a:lnTo>
                  <a:lnTo>
                    <a:pt x="6320" y="271"/>
                  </a:lnTo>
                  <a:lnTo>
                    <a:pt x="6316" y="277"/>
                  </a:lnTo>
                  <a:lnTo>
                    <a:pt x="6310" y="282"/>
                  </a:lnTo>
                  <a:lnTo>
                    <a:pt x="6306" y="286"/>
                  </a:lnTo>
                  <a:lnTo>
                    <a:pt x="6300" y="290"/>
                  </a:lnTo>
                  <a:lnTo>
                    <a:pt x="6294" y="295"/>
                  </a:lnTo>
                  <a:lnTo>
                    <a:pt x="6288" y="297"/>
                  </a:lnTo>
                  <a:lnTo>
                    <a:pt x="6282" y="300"/>
                  </a:lnTo>
                  <a:lnTo>
                    <a:pt x="6274" y="301"/>
                  </a:lnTo>
                  <a:lnTo>
                    <a:pt x="6268" y="302"/>
                  </a:lnTo>
                  <a:lnTo>
                    <a:pt x="6260" y="303"/>
                  </a:lnTo>
                  <a:lnTo>
                    <a:pt x="6253" y="302"/>
                  </a:lnTo>
                  <a:lnTo>
                    <a:pt x="6246" y="301"/>
                  </a:lnTo>
                  <a:lnTo>
                    <a:pt x="6239" y="300"/>
                  </a:lnTo>
                  <a:lnTo>
                    <a:pt x="6233" y="297"/>
                  </a:lnTo>
                  <a:lnTo>
                    <a:pt x="6226" y="295"/>
                  </a:lnTo>
                  <a:lnTo>
                    <a:pt x="6220" y="290"/>
                  </a:lnTo>
                  <a:lnTo>
                    <a:pt x="6215" y="286"/>
                  </a:lnTo>
                  <a:lnTo>
                    <a:pt x="6209" y="282"/>
                  </a:lnTo>
                  <a:lnTo>
                    <a:pt x="6205" y="277"/>
                  </a:lnTo>
                  <a:lnTo>
                    <a:pt x="6201" y="271"/>
                  </a:lnTo>
                  <a:lnTo>
                    <a:pt x="6198" y="265"/>
                  </a:lnTo>
                  <a:lnTo>
                    <a:pt x="6194" y="260"/>
                  </a:lnTo>
                  <a:lnTo>
                    <a:pt x="6192" y="252"/>
                  </a:lnTo>
                  <a:lnTo>
                    <a:pt x="6190" y="246"/>
                  </a:lnTo>
                  <a:lnTo>
                    <a:pt x="6189" y="238"/>
                  </a:lnTo>
                  <a:lnTo>
                    <a:pt x="6189" y="231"/>
                  </a:lnTo>
                  <a:lnTo>
                    <a:pt x="6189" y="224"/>
                  </a:lnTo>
                  <a:lnTo>
                    <a:pt x="6190" y="217"/>
                  </a:lnTo>
                  <a:lnTo>
                    <a:pt x="6192" y="210"/>
                  </a:lnTo>
                  <a:lnTo>
                    <a:pt x="6194" y="203"/>
                  </a:lnTo>
                  <a:lnTo>
                    <a:pt x="6198" y="197"/>
                  </a:lnTo>
                  <a:lnTo>
                    <a:pt x="6201" y="191"/>
                  </a:lnTo>
                  <a:lnTo>
                    <a:pt x="6205" y="186"/>
                  </a:lnTo>
                  <a:lnTo>
                    <a:pt x="6209" y="181"/>
                  </a:lnTo>
                  <a:lnTo>
                    <a:pt x="6215" y="177"/>
                  </a:lnTo>
                  <a:lnTo>
                    <a:pt x="6220" y="172"/>
                  </a:lnTo>
                  <a:lnTo>
                    <a:pt x="6226" y="168"/>
                  </a:lnTo>
                  <a:lnTo>
                    <a:pt x="6233" y="165"/>
                  </a:lnTo>
                  <a:lnTo>
                    <a:pt x="6239" y="163"/>
                  </a:lnTo>
                  <a:lnTo>
                    <a:pt x="6246" y="161"/>
                  </a:lnTo>
                  <a:lnTo>
                    <a:pt x="6253" y="160"/>
                  </a:lnTo>
                  <a:lnTo>
                    <a:pt x="6260" y="160"/>
                  </a:lnTo>
                  <a:close/>
                  <a:moveTo>
                    <a:pt x="6665" y="160"/>
                  </a:moveTo>
                  <a:lnTo>
                    <a:pt x="6672" y="160"/>
                  </a:lnTo>
                  <a:lnTo>
                    <a:pt x="6679" y="161"/>
                  </a:lnTo>
                  <a:lnTo>
                    <a:pt x="6687" y="163"/>
                  </a:lnTo>
                  <a:lnTo>
                    <a:pt x="6693" y="165"/>
                  </a:lnTo>
                  <a:lnTo>
                    <a:pt x="6699" y="168"/>
                  </a:lnTo>
                  <a:lnTo>
                    <a:pt x="6705" y="172"/>
                  </a:lnTo>
                  <a:lnTo>
                    <a:pt x="6710" y="177"/>
                  </a:lnTo>
                  <a:lnTo>
                    <a:pt x="6715" y="181"/>
                  </a:lnTo>
                  <a:lnTo>
                    <a:pt x="6721" y="186"/>
                  </a:lnTo>
                  <a:lnTo>
                    <a:pt x="6724" y="191"/>
                  </a:lnTo>
                  <a:lnTo>
                    <a:pt x="6728" y="197"/>
                  </a:lnTo>
                  <a:lnTo>
                    <a:pt x="6731" y="203"/>
                  </a:lnTo>
                  <a:lnTo>
                    <a:pt x="6733" y="210"/>
                  </a:lnTo>
                  <a:lnTo>
                    <a:pt x="6736" y="217"/>
                  </a:lnTo>
                  <a:lnTo>
                    <a:pt x="6737" y="224"/>
                  </a:lnTo>
                  <a:lnTo>
                    <a:pt x="6737" y="231"/>
                  </a:lnTo>
                  <a:lnTo>
                    <a:pt x="6737" y="238"/>
                  </a:lnTo>
                  <a:lnTo>
                    <a:pt x="6736" y="246"/>
                  </a:lnTo>
                  <a:lnTo>
                    <a:pt x="6733" y="252"/>
                  </a:lnTo>
                  <a:lnTo>
                    <a:pt x="6731" y="260"/>
                  </a:lnTo>
                  <a:lnTo>
                    <a:pt x="6728" y="265"/>
                  </a:lnTo>
                  <a:lnTo>
                    <a:pt x="6724" y="271"/>
                  </a:lnTo>
                  <a:lnTo>
                    <a:pt x="6721" y="277"/>
                  </a:lnTo>
                  <a:lnTo>
                    <a:pt x="6715" y="282"/>
                  </a:lnTo>
                  <a:lnTo>
                    <a:pt x="6710" y="286"/>
                  </a:lnTo>
                  <a:lnTo>
                    <a:pt x="6705" y="290"/>
                  </a:lnTo>
                  <a:lnTo>
                    <a:pt x="6699" y="295"/>
                  </a:lnTo>
                  <a:lnTo>
                    <a:pt x="6693" y="297"/>
                  </a:lnTo>
                  <a:lnTo>
                    <a:pt x="6687" y="300"/>
                  </a:lnTo>
                  <a:lnTo>
                    <a:pt x="6679" y="301"/>
                  </a:lnTo>
                  <a:lnTo>
                    <a:pt x="6672" y="302"/>
                  </a:lnTo>
                  <a:lnTo>
                    <a:pt x="6665" y="303"/>
                  </a:lnTo>
                  <a:lnTo>
                    <a:pt x="6658" y="302"/>
                  </a:lnTo>
                  <a:lnTo>
                    <a:pt x="6651" y="301"/>
                  </a:lnTo>
                  <a:lnTo>
                    <a:pt x="6644" y="300"/>
                  </a:lnTo>
                  <a:lnTo>
                    <a:pt x="6637" y="297"/>
                  </a:lnTo>
                  <a:lnTo>
                    <a:pt x="6631" y="295"/>
                  </a:lnTo>
                  <a:lnTo>
                    <a:pt x="6625" y="290"/>
                  </a:lnTo>
                  <a:lnTo>
                    <a:pt x="6620" y="286"/>
                  </a:lnTo>
                  <a:lnTo>
                    <a:pt x="6614" y="282"/>
                  </a:lnTo>
                  <a:lnTo>
                    <a:pt x="6610" y="277"/>
                  </a:lnTo>
                  <a:lnTo>
                    <a:pt x="6606" y="271"/>
                  </a:lnTo>
                  <a:lnTo>
                    <a:pt x="6602" y="265"/>
                  </a:lnTo>
                  <a:lnTo>
                    <a:pt x="6600" y="260"/>
                  </a:lnTo>
                  <a:lnTo>
                    <a:pt x="6596" y="252"/>
                  </a:lnTo>
                  <a:lnTo>
                    <a:pt x="6595" y="246"/>
                  </a:lnTo>
                  <a:lnTo>
                    <a:pt x="6594" y="238"/>
                  </a:lnTo>
                  <a:lnTo>
                    <a:pt x="6593" y="231"/>
                  </a:lnTo>
                  <a:lnTo>
                    <a:pt x="6594" y="224"/>
                  </a:lnTo>
                  <a:lnTo>
                    <a:pt x="6595" y="217"/>
                  </a:lnTo>
                  <a:lnTo>
                    <a:pt x="6596" y="210"/>
                  </a:lnTo>
                  <a:lnTo>
                    <a:pt x="6600" y="203"/>
                  </a:lnTo>
                  <a:lnTo>
                    <a:pt x="6602" y="197"/>
                  </a:lnTo>
                  <a:lnTo>
                    <a:pt x="6606" y="191"/>
                  </a:lnTo>
                  <a:lnTo>
                    <a:pt x="6610" y="186"/>
                  </a:lnTo>
                  <a:lnTo>
                    <a:pt x="6614" y="181"/>
                  </a:lnTo>
                  <a:lnTo>
                    <a:pt x="6620" y="177"/>
                  </a:lnTo>
                  <a:lnTo>
                    <a:pt x="6625" y="172"/>
                  </a:lnTo>
                  <a:lnTo>
                    <a:pt x="6631" y="168"/>
                  </a:lnTo>
                  <a:lnTo>
                    <a:pt x="6637" y="165"/>
                  </a:lnTo>
                  <a:lnTo>
                    <a:pt x="6644" y="163"/>
                  </a:lnTo>
                  <a:lnTo>
                    <a:pt x="6651" y="161"/>
                  </a:lnTo>
                  <a:lnTo>
                    <a:pt x="6658" y="160"/>
                  </a:lnTo>
                  <a:lnTo>
                    <a:pt x="6665" y="160"/>
                  </a:lnTo>
                  <a:close/>
                  <a:moveTo>
                    <a:pt x="7069" y="160"/>
                  </a:moveTo>
                  <a:lnTo>
                    <a:pt x="7077" y="160"/>
                  </a:lnTo>
                  <a:lnTo>
                    <a:pt x="7084" y="161"/>
                  </a:lnTo>
                  <a:lnTo>
                    <a:pt x="7091" y="163"/>
                  </a:lnTo>
                  <a:lnTo>
                    <a:pt x="7098" y="165"/>
                  </a:lnTo>
                  <a:lnTo>
                    <a:pt x="7103" y="168"/>
                  </a:lnTo>
                  <a:lnTo>
                    <a:pt x="7110" y="172"/>
                  </a:lnTo>
                  <a:lnTo>
                    <a:pt x="7115" y="177"/>
                  </a:lnTo>
                  <a:lnTo>
                    <a:pt x="7120" y="181"/>
                  </a:lnTo>
                  <a:lnTo>
                    <a:pt x="7125" y="186"/>
                  </a:lnTo>
                  <a:lnTo>
                    <a:pt x="7129" y="191"/>
                  </a:lnTo>
                  <a:lnTo>
                    <a:pt x="7132" y="197"/>
                  </a:lnTo>
                  <a:lnTo>
                    <a:pt x="7135" y="203"/>
                  </a:lnTo>
                  <a:lnTo>
                    <a:pt x="7139" y="210"/>
                  </a:lnTo>
                  <a:lnTo>
                    <a:pt x="7140" y="217"/>
                  </a:lnTo>
                  <a:lnTo>
                    <a:pt x="7141" y="224"/>
                  </a:lnTo>
                  <a:lnTo>
                    <a:pt x="7142" y="231"/>
                  </a:lnTo>
                  <a:lnTo>
                    <a:pt x="7141" y="238"/>
                  </a:lnTo>
                  <a:lnTo>
                    <a:pt x="7140" y="246"/>
                  </a:lnTo>
                  <a:lnTo>
                    <a:pt x="7139" y="252"/>
                  </a:lnTo>
                  <a:lnTo>
                    <a:pt x="7135" y="260"/>
                  </a:lnTo>
                  <a:lnTo>
                    <a:pt x="7132" y="265"/>
                  </a:lnTo>
                  <a:lnTo>
                    <a:pt x="7129" y="271"/>
                  </a:lnTo>
                  <a:lnTo>
                    <a:pt x="7125" y="277"/>
                  </a:lnTo>
                  <a:lnTo>
                    <a:pt x="7120" y="282"/>
                  </a:lnTo>
                  <a:lnTo>
                    <a:pt x="7115" y="286"/>
                  </a:lnTo>
                  <a:lnTo>
                    <a:pt x="7110" y="290"/>
                  </a:lnTo>
                  <a:lnTo>
                    <a:pt x="7103" y="295"/>
                  </a:lnTo>
                  <a:lnTo>
                    <a:pt x="7098" y="297"/>
                  </a:lnTo>
                  <a:lnTo>
                    <a:pt x="7091" y="300"/>
                  </a:lnTo>
                  <a:lnTo>
                    <a:pt x="7084" y="301"/>
                  </a:lnTo>
                  <a:lnTo>
                    <a:pt x="7077" y="302"/>
                  </a:lnTo>
                  <a:lnTo>
                    <a:pt x="7069" y="303"/>
                  </a:lnTo>
                  <a:lnTo>
                    <a:pt x="7062" y="302"/>
                  </a:lnTo>
                  <a:lnTo>
                    <a:pt x="7056" y="301"/>
                  </a:lnTo>
                  <a:lnTo>
                    <a:pt x="7048" y="300"/>
                  </a:lnTo>
                  <a:lnTo>
                    <a:pt x="7042" y="297"/>
                  </a:lnTo>
                  <a:lnTo>
                    <a:pt x="7035" y="295"/>
                  </a:lnTo>
                  <a:lnTo>
                    <a:pt x="7030" y="290"/>
                  </a:lnTo>
                  <a:lnTo>
                    <a:pt x="7025" y="286"/>
                  </a:lnTo>
                  <a:lnTo>
                    <a:pt x="7019" y="282"/>
                  </a:lnTo>
                  <a:lnTo>
                    <a:pt x="7014" y="277"/>
                  </a:lnTo>
                  <a:lnTo>
                    <a:pt x="7011" y="271"/>
                  </a:lnTo>
                  <a:lnTo>
                    <a:pt x="7007" y="265"/>
                  </a:lnTo>
                  <a:lnTo>
                    <a:pt x="7004" y="260"/>
                  </a:lnTo>
                  <a:lnTo>
                    <a:pt x="7001" y="252"/>
                  </a:lnTo>
                  <a:lnTo>
                    <a:pt x="6999" y="246"/>
                  </a:lnTo>
                  <a:lnTo>
                    <a:pt x="6998" y="238"/>
                  </a:lnTo>
                  <a:lnTo>
                    <a:pt x="6998" y="231"/>
                  </a:lnTo>
                  <a:lnTo>
                    <a:pt x="6998" y="224"/>
                  </a:lnTo>
                  <a:lnTo>
                    <a:pt x="6999" y="217"/>
                  </a:lnTo>
                  <a:lnTo>
                    <a:pt x="7001" y="210"/>
                  </a:lnTo>
                  <a:lnTo>
                    <a:pt x="7004" y="203"/>
                  </a:lnTo>
                  <a:lnTo>
                    <a:pt x="7007" y="197"/>
                  </a:lnTo>
                  <a:lnTo>
                    <a:pt x="7011" y="191"/>
                  </a:lnTo>
                  <a:lnTo>
                    <a:pt x="7014" y="186"/>
                  </a:lnTo>
                  <a:lnTo>
                    <a:pt x="7019" y="181"/>
                  </a:lnTo>
                  <a:lnTo>
                    <a:pt x="7025" y="177"/>
                  </a:lnTo>
                  <a:lnTo>
                    <a:pt x="7030" y="172"/>
                  </a:lnTo>
                  <a:lnTo>
                    <a:pt x="7035" y="168"/>
                  </a:lnTo>
                  <a:lnTo>
                    <a:pt x="7042" y="165"/>
                  </a:lnTo>
                  <a:lnTo>
                    <a:pt x="7048" y="163"/>
                  </a:lnTo>
                  <a:lnTo>
                    <a:pt x="7056" y="161"/>
                  </a:lnTo>
                  <a:lnTo>
                    <a:pt x="7062" y="160"/>
                  </a:lnTo>
                  <a:lnTo>
                    <a:pt x="7069" y="160"/>
                  </a:lnTo>
                  <a:close/>
                  <a:moveTo>
                    <a:pt x="6044" y="78"/>
                  </a:moveTo>
                  <a:lnTo>
                    <a:pt x="7286" y="78"/>
                  </a:lnTo>
                  <a:lnTo>
                    <a:pt x="7286" y="385"/>
                  </a:lnTo>
                  <a:lnTo>
                    <a:pt x="6044" y="385"/>
                  </a:lnTo>
                  <a:lnTo>
                    <a:pt x="6044" y="78"/>
                  </a:lnTo>
                  <a:close/>
                  <a:moveTo>
                    <a:pt x="589" y="468"/>
                  </a:moveTo>
                  <a:lnTo>
                    <a:pt x="4432" y="468"/>
                  </a:lnTo>
                  <a:lnTo>
                    <a:pt x="4432" y="2531"/>
                  </a:lnTo>
                  <a:lnTo>
                    <a:pt x="589" y="2531"/>
                  </a:lnTo>
                  <a:lnTo>
                    <a:pt x="589" y="468"/>
                  </a:lnTo>
                  <a:close/>
                  <a:moveTo>
                    <a:pt x="4743" y="468"/>
                  </a:moveTo>
                  <a:lnTo>
                    <a:pt x="8587" y="468"/>
                  </a:lnTo>
                  <a:lnTo>
                    <a:pt x="8587" y="2531"/>
                  </a:lnTo>
                  <a:lnTo>
                    <a:pt x="4743" y="2531"/>
                  </a:lnTo>
                  <a:lnTo>
                    <a:pt x="4743" y="468"/>
                  </a:lnTo>
                  <a:close/>
                  <a:moveTo>
                    <a:pt x="8898" y="468"/>
                  </a:moveTo>
                  <a:lnTo>
                    <a:pt x="12741" y="468"/>
                  </a:lnTo>
                  <a:lnTo>
                    <a:pt x="12741" y="2531"/>
                  </a:lnTo>
                  <a:lnTo>
                    <a:pt x="8898" y="2531"/>
                  </a:lnTo>
                  <a:lnTo>
                    <a:pt x="8898" y="46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2" name="243498392"/>
            <p:cNvSpPr>
              <a:spLocks/>
            </p:cNvSpPr>
            <p:nvPr/>
          </p:nvSpPr>
          <p:spPr bwMode="auto">
            <a:xfrm>
              <a:off x="3980889" y="1337277"/>
              <a:ext cx="37010" cy="38312"/>
            </a:xfrm>
            <a:custGeom>
              <a:avLst/>
              <a:gdLst/>
              <a:ahLst/>
              <a:cxnLst>
                <a:cxn ang="0">
                  <a:pos x="1175" y="2128"/>
                </a:cxn>
                <a:cxn ang="0">
                  <a:pos x="1331" y="2100"/>
                </a:cxn>
                <a:cxn ang="0">
                  <a:pos x="1479" y="2050"/>
                </a:cxn>
                <a:cxn ang="0">
                  <a:pos x="1617" y="1979"/>
                </a:cxn>
                <a:cxn ang="0">
                  <a:pos x="1742" y="1889"/>
                </a:cxn>
                <a:cxn ang="0">
                  <a:pos x="1853" y="1783"/>
                </a:cxn>
                <a:cxn ang="0">
                  <a:pos x="1948" y="1662"/>
                </a:cxn>
                <a:cxn ang="0">
                  <a:pos x="2026" y="1529"/>
                </a:cxn>
                <a:cxn ang="0">
                  <a:pos x="2083" y="1383"/>
                </a:cxn>
                <a:cxn ang="0">
                  <a:pos x="2119" y="1229"/>
                </a:cxn>
                <a:cxn ang="0">
                  <a:pos x="2131" y="1066"/>
                </a:cxn>
                <a:cxn ang="0">
                  <a:pos x="2119" y="905"/>
                </a:cxn>
                <a:cxn ang="0">
                  <a:pos x="2083" y="750"/>
                </a:cxn>
                <a:cxn ang="0">
                  <a:pos x="2026" y="605"/>
                </a:cxn>
                <a:cxn ang="0">
                  <a:pos x="1948" y="471"/>
                </a:cxn>
                <a:cxn ang="0">
                  <a:pos x="1853" y="350"/>
                </a:cxn>
                <a:cxn ang="0">
                  <a:pos x="1742" y="244"/>
                </a:cxn>
                <a:cxn ang="0">
                  <a:pos x="1617" y="154"/>
                </a:cxn>
                <a:cxn ang="0">
                  <a:pos x="1479" y="84"/>
                </a:cxn>
                <a:cxn ang="0">
                  <a:pos x="1331" y="33"/>
                </a:cxn>
                <a:cxn ang="0">
                  <a:pos x="1175" y="5"/>
                </a:cxn>
                <a:cxn ang="0">
                  <a:pos x="1011" y="1"/>
                </a:cxn>
                <a:cxn ang="0">
                  <a:pos x="851" y="21"/>
                </a:cxn>
                <a:cxn ang="0">
                  <a:pos x="700" y="65"/>
                </a:cxn>
                <a:cxn ang="0">
                  <a:pos x="558" y="129"/>
                </a:cxn>
                <a:cxn ang="0">
                  <a:pos x="428" y="212"/>
                </a:cxn>
                <a:cxn ang="0">
                  <a:pos x="312" y="313"/>
                </a:cxn>
                <a:cxn ang="0">
                  <a:pos x="212" y="429"/>
                </a:cxn>
                <a:cxn ang="0">
                  <a:pos x="129" y="558"/>
                </a:cxn>
                <a:cxn ang="0">
                  <a:pos x="65" y="701"/>
                </a:cxn>
                <a:cxn ang="0">
                  <a:pos x="22" y="852"/>
                </a:cxn>
                <a:cxn ang="0">
                  <a:pos x="2" y="1012"/>
                </a:cxn>
                <a:cxn ang="0">
                  <a:pos x="6" y="1175"/>
                </a:cxn>
                <a:cxn ang="0">
                  <a:pos x="34" y="1333"/>
                </a:cxn>
                <a:cxn ang="0">
                  <a:pos x="84" y="1481"/>
                </a:cxn>
                <a:cxn ang="0">
                  <a:pos x="155" y="1620"/>
                </a:cxn>
                <a:cxn ang="0">
                  <a:pos x="244" y="1745"/>
                </a:cxn>
                <a:cxn ang="0">
                  <a:pos x="350" y="1856"/>
                </a:cxn>
                <a:cxn ang="0">
                  <a:pos x="471" y="1951"/>
                </a:cxn>
                <a:cxn ang="0">
                  <a:pos x="604" y="2028"/>
                </a:cxn>
                <a:cxn ang="0">
                  <a:pos x="749" y="2085"/>
                </a:cxn>
                <a:cxn ang="0">
                  <a:pos x="903" y="2121"/>
                </a:cxn>
                <a:cxn ang="0">
                  <a:pos x="1066" y="2134"/>
                </a:cxn>
              </a:cxnLst>
              <a:rect l="0" t="0" r="r" b="b"/>
              <a:pathLst>
                <a:path w="2131" h="2134">
                  <a:moveTo>
                    <a:pt x="1066" y="2134"/>
                  </a:moveTo>
                  <a:lnTo>
                    <a:pt x="1120" y="2133"/>
                  </a:lnTo>
                  <a:lnTo>
                    <a:pt x="1175" y="2128"/>
                  </a:lnTo>
                  <a:lnTo>
                    <a:pt x="1227" y="2121"/>
                  </a:lnTo>
                  <a:lnTo>
                    <a:pt x="1279" y="2111"/>
                  </a:lnTo>
                  <a:lnTo>
                    <a:pt x="1331" y="2100"/>
                  </a:lnTo>
                  <a:lnTo>
                    <a:pt x="1381" y="2085"/>
                  </a:lnTo>
                  <a:lnTo>
                    <a:pt x="1431" y="2069"/>
                  </a:lnTo>
                  <a:lnTo>
                    <a:pt x="1479" y="2050"/>
                  </a:lnTo>
                  <a:lnTo>
                    <a:pt x="1527" y="2028"/>
                  </a:lnTo>
                  <a:lnTo>
                    <a:pt x="1573" y="2004"/>
                  </a:lnTo>
                  <a:lnTo>
                    <a:pt x="1617" y="1979"/>
                  </a:lnTo>
                  <a:lnTo>
                    <a:pt x="1661" y="1951"/>
                  </a:lnTo>
                  <a:lnTo>
                    <a:pt x="1702" y="1922"/>
                  </a:lnTo>
                  <a:lnTo>
                    <a:pt x="1742" y="1889"/>
                  </a:lnTo>
                  <a:lnTo>
                    <a:pt x="1782" y="1856"/>
                  </a:lnTo>
                  <a:lnTo>
                    <a:pt x="1818" y="1821"/>
                  </a:lnTo>
                  <a:lnTo>
                    <a:pt x="1853" y="1783"/>
                  </a:lnTo>
                  <a:lnTo>
                    <a:pt x="1887" y="1745"/>
                  </a:lnTo>
                  <a:lnTo>
                    <a:pt x="1919" y="1704"/>
                  </a:lnTo>
                  <a:lnTo>
                    <a:pt x="1948" y="1662"/>
                  </a:lnTo>
                  <a:lnTo>
                    <a:pt x="1976" y="1620"/>
                  </a:lnTo>
                  <a:lnTo>
                    <a:pt x="2002" y="1574"/>
                  </a:lnTo>
                  <a:lnTo>
                    <a:pt x="2026" y="1529"/>
                  </a:lnTo>
                  <a:lnTo>
                    <a:pt x="2047" y="1481"/>
                  </a:lnTo>
                  <a:lnTo>
                    <a:pt x="2066" y="1433"/>
                  </a:lnTo>
                  <a:lnTo>
                    <a:pt x="2083" y="1383"/>
                  </a:lnTo>
                  <a:lnTo>
                    <a:pt x="2097" y="1333"/>
                  </a:lnTo>
                  <a:lnTo>
                    <a:pt x="2110" y="1281"/>
                  </a:lnTo>
                  <a:lnTo>
                    <a:pt x="2119" y="1229"/>
                  </a:lnTo>
                  <a:lnTo>
                    <a:pt x="2126" y="1175"/>
                  </a:lnTo>
                  <a:lnTo>
                    <a:pt x="2130" y="1122"/>
                  </a:lnTo>
                  <a:lnTo>
                    <a:pt x="2131" y="1066"/>
                  </a:lnTo>
                  <a:lnTo>
                    <a:pt x="2130" y="1012"/>
                  </a:lnTo>
                  <a:lnTo>
                    <a:pt x="2126" y="958"/>
                  </a:lnTo>
                  <a:lnTo>
                    <a:pt x="2119" y="905"/>
                  </a:lnTo>
                  <a:lnTo>
                    <a:pt x="2110" y="852"/>
                  </a:lnTo>
                  <a:lnTo>
                    <a:pt x="2097" y="801"/>
                  </a:lnTo>
                  <a:lnTo>
                    <a:pt x="2083" y="750"/>
                  </a:lnTo>
                  <a:lnTo>
                    <a:pt x="2066" y="701"/>
                  </a:lnTo>
                  <a:lnTo>
                    <a:pt x="2047" y="652"/>
                  </a:lnTo>
                  <a:lnTo>
                    <a:pt x="2026" y="605"/>
                  </a:lnTo>
                  <a:lnTo>
                    <a:pt x="2002" y="558"/>
                  </a:lnTo>
                  <a:lnTo>
                    <a:pt x="1976" y="514"/>
                  </a:lnTo>
                  <a:lnTo>
                    <a:pt x="1948" y="471"/>
                  </a:lnTo>
                  <a:lnTo>
                    <a:pt x="1919" y="429"/>
                  </a:lnTo>
                  <a:lnTo>
                    <a:pt x="1887" y="389"/>
                  </a:lnTo>
                  <a:lnTo>
                    <a:pt x="1853" y="350"/>
                  </a:lnTo>
                  <a:lnTo>
                    <a:pt x="1818" y="313"/>
                  </a:lnTo>
                  <a:lnTo>
                    <a:pt x="1782" y="278"/>
                  </a:lnTo>
                  <a:lnTo>
                    <a:pt x="1742" y="244"/>
                  </a:lnTo>
                  <a:lnTo>
                    <a:pt x="1702" y="212"/>
                  </a:lnTo>
                  <a:lnTo>
                    <a:pt x="1661" y="183"/>
                  </a:lnTo>
                  <a:lnTo>
                    <a:pt x="1617" y="154"/>
                  </a:lnTo>
                  <a:lnTo>
                    <a:pt x="1573" y="129"/>
                  </a:lnTo>
                  <a:lnTo>
                    <a:pt x="1527" y="105"/>
                  </a:lnTo>
                  <a:lnTo>
                    <a:pt x="1479" y="84"/>
                  </a:lnTo>
                  <a:lnTo>
                    <a:pt x="1431" y="65"/>
                  </a:lnTo>
                  <a:lnTo>
                    <a:pt x="1381" y="47"/>
                  </a:lnTo>
                  <a:lnTo>
                    <a:pt x="1331" y="33"/>
                  </a:lnTo>
                  <a:lnTo>
                    <a:pt x="1279" y="21"/>
                  </a:lnTo>
                  <a:lnTo>
                    <a:pt x="1227" y="12"/>
                  </a:lnTo>
                  <a:lnTo>
                    <a:pt x="1175" y="5"/>
                  </a:lnTo>
                  <a:lnTo>
                    <a:pt x="1120" y="1"/>
                  </a:lnTo>
                  <a:lnTo>
                    <a:pt x="1066" y="0"/>
                  </a:lnTo>
                  <a:lnTo>
                    <a:pt x="1011" y="1"/>
                  </a:lnTo>
                  <a:lnTo>
                    <a:pt x="957" y="5"/>
                  </a:lnTo>
                  <a:lnTo>
                    <a:pt x="903" y="12"/>
                  </a:lnTo>
                  <a:lnTo>
                    <a:pt x="851" y="21"/>
                  </a:lnTo>
                  <a:lnTo>
                    <a:pt x="799" y="33"/>
                  </a:lnTo>
                  <a:lnTo>
                    <a:pt x="749" y="47"/>
                  </a:lnTo>
                  <a:lnTo>
                    <a:pt x="700" y="65"/>
                  </a:lnTo>
                  <a:lnTo>
                    <a:pt x="651" y="84"/>
                  </a:lnTo>
                  <a:lnTo>
                    <a:pt x="604" y="105"/>
                  </a:lnTo>
                  <a:lnTo>
                    <a:pt x="558" y="129"/>
                  </a:lnTo>
                  <a:lnTo>
                    <a:pt x="514" y="154"/>
                  </a:lnTo>
                  <a:lnTo>
                    <a:pt x="471" y="183"/>
                  </a:lnTo>
                  <a:lnTo>
                    <a:pt x="428" y="212"/>
                  </a:lnTo>
                  <a:lnTo>
                    <a:pt x="388" y="244"/>
                  </a:lnTo>
                  <a:lnTo>
                    <a:pt x="350" y="278"/>
                  </a:lnTo>
                  <a:lnTo>
                    <a:pt x="312" y="313"/>
                  </a:lnTo>
                  <a:lnTo>
                    <a:pt x="277" y="350"/>
                  </a:lnTo>
                  <a:lnTo>
                    <a:pt x="244" y="389"/>
                  </a:lnTo>
                  <a:lnTo>
                    <a:pt x="212" y="429"/>
                  </a:lnTo>
                  <a:lnTo>
                    <a:pt x="182" y="471"/>
                  </a:lnTo>
                  <a:lnTo>
                    <a:pt x="155" y="514"/>
                  </a:lnTo>
                  <a:lnTo>
                    <a:pt x="129" y="558"/>
                  </a:lnTo>
                  <a:lnTo>
                    <a:pt x="106" y="605"/>
                  </a:lnTo>
                  <a:lnTo>
                    <a:pt x="84" y="652"/>
                  </a:lnTo>
                  <a:lnTo>
                    <a:pt x="65" y="701"/>
                  </a:lnTo>
                  <a:lnTo>
                    <a:pt x="48" y="750"/>
                  </a:lnTo>
                  <a:lnTo>
                    <a:pt x="34" y="801"/>
                  </a:lnTo>
                  <a:lnTo>
                    <a:pt x="22" y="852"/>
                  </a:lnTo>
                  <a:lnTo>
                    <a:pt x="12" y="905"/>
                  </a:lnTo>
                  <a:lnTo>
                    <a:pt x="6" y="958"/>
                  </a:lnTo>
                  <a:lnTo>
                    <a:pt x="2" y="1012"/>
                  </a:lnTo>
                  <a:lnTo>
                    <a:pt x="0" y="1066"/>
                  </a:lnTo>
                  <a:lnTo>
                    <a:pt x="2" y="1122"/>
                  </a:lnTo>
                  <a:lnTo>
                    <a:pt x="6" y="1175"/>
                  </a:lnTo>
                  <a:lnTo>
                    <a:pt x="12" y="1229"/>
                  </a:lnTo>
                  <a:lnTo>
                    <a:pt x="22" y="1281"/>
                  </a:lnTo>
                  <a:lnTo>
                    <a:pt x="34" y="1333"/>
                  </a:lnTo>
                  <a:lnTo>
                    <a:pt x="48" y="1383"/>
                  </a:lnTo>
                  <a:lnTo>
                    <a:pt x="65" y="1433"/>
                  </a:lnTo>
                  <a:lnTo>
                    <a:pt x="84" y="1481"/>
                  </a:lnTo>
                  <a:lnTo>
                    <a:pt x="106" y="1529"/>
                  </a:lnTo>
                  <a:lnTo>
                    <a:pt x="129" y="1574"/>
                  </a:lnTo>
                  <a:lnTo>
                    <a:pt x="155" y="1620"/>
                  </a:lnTo>
                  <a:lnTo>
                    <a:pt x="182" y="1662"/>
                  </a:lnTo>
                  <a:lnTo>
                    <a:pt x="212" y="1704"/>
                  </a:lnTo>
                  <a:lnTo>
                    <a:pt x="244" y="1745"/>
                  </a:lnTo>
                  <a:lnTo>
                    <a:pt x="277" y="1783"/>
                  </a:lnTo>
                  <a:lnTo>
                    <a:pt x="312" y="1821"/>
                  </a:lnTo>
                  <a:lnTo>
                    <a:pt x="350" y="1856"/>
                  </a:lnTo>
                  <a:lnTo>
                    <a:pt x="388" y="1889"/>
                  </a:lnTo>
                  <a:lnTo>
                    <a:pt x="428" y="1922"/>
                  </a:lnTo>
                  <a:lnTo>
                    <a:pt x="471" y="1951"/>
                  </a:lnTo>
                  <a:lnTo>
                    <a:pt x="514" y="1979"/>
                  </a:lnTo>
                  <a:lnTo>
                    <a:pt x="558" y="2004"/>
                  </a:lnTo>
                  <a:lnTo>
                    <a:pt x="604" y="2028"/>
                  </a:lnTo>
                  <a:lnTo>
                    <a:pt x="651" y="2050"/>
                  </a:lnTo>
                  <a:lnTo>
                    <a:pt x="700" y="2069"/>
                  </a:lnTo>
                  <a:lnTo>
                    <a:pt x="749" y="2085"/>
                  </a:lnTo>
                  <a:lnTo>
                    <a:pt x="799" y="2100"/>
                  </a:lnTo>
                  <a:lnTo>
                    <a:pt x="851" y="2111"/>
                  </a:lnTo>
                  <a:lnTo>
                    <a:pt x="903" y="2121"/>
                  </a:lnTo>
                  <a:lnTo>
                    <a:pt x="957" y="2128"/>
                  </a:lnTo>
                  <a:lnTo>
                    <a:pt x="1011" y="2133"/>
                  </a:lnTo>
                  <a:lnTo>
                    <a:pt x="1066" y="21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3" name="291857312"/>
            <p:cNvSpPr>
              <a:spLocks/>
            </p:cNvSpPr>
            <p:nvPr/>
          </p:nvSpPr>
          <p:spPr bwMode="auto">
            <a:xfrm>
              <a:off x="3965550" y="1380597"/>
              <a:ext cx="67933" cy="50583"/>
            </a:xfrm>
            <a:custGeom>
              <a:avLst/>
              <a:gdLst/>
              <a:ahLst/>
              <a:cxnLst>
                <a:cxn ang="0">
                  <a:pos x="1123" y="0"/>
                </a:cxn>
                <a:cxn ang="0">
                  <a:pos x="615" y="3"/>
                </a:cxn>
                <a:cxn ang="0">
                  <a:pos x="549" y="19"/>
                </a:cxn>
                <a:cxn ang="0">
                  <a:pos x="483" y="40"/>
                </a:cxn>
                <a:cxn ang="0">
                  <a:pos x="408" y="69"/>
                </a:cxn>
                <a:cxn ang="0">
                  <a:pos x="347" y="97"/>
                </a:cxn>
                <a:cxn ang="0">
                  <a:pos x="308" y="119"/>
                </a:cxn>
                <a:cxn ang="0">
                  <a:pos x="268" y="145"/>
                </a:cxn>
                <a:cxn ang="0">
                  <a:pos x="231" y="173"/>
                </a:cxn>
                <a:cxn ang="0">
                  <a:pos x="196" y="204"/>
                </a:cxn>
                <a:cxn ang="0">
                  <a:pos x="164" y="239"/>
                </a:cxn>
                <a:cxn ang="0">
                  <a:pos x="136" y="277"/>
                </a:cxn>
                <a:cxn ang="0">
                  <a:pos x="111" y="315"/>
                </a:cxn>
                <a:cxn ang="0">
                  <a:pos x="90" y="354"/>
                </a:cxn>
                <a:cxn ang="0">
                  <a:pos x="72" y="393"/>
                </a:cxn>
                <a:cxn ang="0">
                  <a:pos x="56" y="430"/>
                </a:cxn>
                <a:cxn ang="0">
                  <a:pos x="42" y="469"/>
                </a:cxn>
                <a:cxn ang="0">
                  <a:pos x="26" y="523"/>
                </a:cxn>
                <a:cxn ang="0">
                  <a:pos x="12" y="593"/>
                </a:cxn>
                <a:cxn ang="0">
                  <a:pos x="5" y="656"/>
                </a:cxn>
                <a:cxn ang="0">
                  <a:pos x="0" y="733"/>
                </a:cxn>
                <a:cxn ang="0">
                  <a:pos x="0" y="809"/>
                </a:cxn>
                <a:cxn ang="0">
                  <a:pos x="0" y="993"/>
                </a:cxn>
                <a:cxn ang="0">
                  <a:pos x="0" y="1287"/>
                </a:cxn>
                <a:cxn ang="0">
                  <a:pos x="0" y="1643"/>
                </a:cxn>
                <a:cxn ang="0">
                  <a:pos x="0" y="2019"/>
                </a:cxn>
                <a:cxn ang="0">
                  <a:pos x="0" y="2367"/>
                </a:cxn>
                <a:cxn ang="0">
                  <a:pos x="0" y="2645"/>
                </a:cxn>
                <a:cxn ang="0">
                  <a:pos x="0" y="2804"/>
                </a:cxn>
                <a:cxn ang="0">
                  <a:pos x="1893" y="2827"/>
                </a:cxn>
                <a:cxn ang="0">
                  <a:pos x="3913" y="2827"/>
                </a:cxn>
                <a:cxn ang="0">
                  <a:pos x="3913" y="2742"/>
                </a:cxn>
                <a:cxn ang="0">
                  <a:pos x="3913" y="2518"/>
                </a:cxn>
                <a:cxn ang="0">
                  <a:pos x="3913" y="2200"/>
                </a:cxn>
                <a:cxn ang="0">
                  <a:pos x="3913" y="1831"/>
                </a:cxn>
                <a:cxn ang="0">
                  <a:pos x="3913" y="1459"/>
                </a:cxn>
                <a:cxn ang="0">
                  <a:pos x="3913" y="1129"/>
                </a:cxn>
                <a:cxn ang="0">
                  <a:pos x="3913" y="885"/>
                </a:cxn>
                <a:cxn ang="0">
                  <a:pos x="3913" y="772"/>
                </a:cxn>
                <a:cxn ang="0">
                  <a:pos x="3911" y="684"/>
                </a:cxn>
                <a:cxn ang="0">
                  <a:pos x="3905" y="625"/>
                </a:cxn>
                <a:cxn ang="0">
                  <a:pos x="3895" y="559"/>
                </a:cxn>
                <a:cxn ang="0">
                  <a:pos x="3877" y="487"/>
                </a:cxn>
                <a:cxn ang="0">
                  <a:pos x="3865" y="450"/>
                </a:cxn>
                <a:cxn ang="0">
                  <a:pos x="3851" y="411"/>
                </a:cxn>
                <a:cxn ang="0">
                  <a:pos x="3834" y="373"/>
                </a:cxn>
                <a:cxn ang="0">
                  <a:pos x="3814" y="335"/>
                </a:cxn>
                <a:cxn ang="0">
                  <a:pos x="3790" y="296"/>
                </a:cxn>
                <a:cxn ang="0">
                  <a:pos x="3764" y="258"/>
                </a:cxn>
                <a:cxn ang="0">
                  <a:pos x="3734" y="221"/>
                </a:cxn>
                <a:cxn ang="0">
                  <a:pos x="3701" y="188"/>
                </a:cxn>
                <a:cxn ang="0">
                  <a:pos x="3664" y="159"/>
                </a:cxn>
                <a:cxn ang="0">
                  <a:pos x="3626" y="132"/>
                </a:cxn>
                <a:cxn ang="0">
                  <a:pos x="3587" y="108"/>
                </a:cxn>
                <a:cxn ang="0">
                  <a:pos x="3546" y="87"/>
                </a:cxn>
                <a:cxn ang="0">
                  <a:pos x="3468" y="53"/>
                </a:cxn>
                <a:cxn ang="0">
                  <a:pos x="3396" y="29"/>
                </a:cxn>
                <a:cxn ang="0">
                  <a:pos x="3337" y="12"/>
                </a:cxn>
                <a:cxn ang="0">
                  <a:pos x="3284" y="0"/>
                </a:cxn>
                <a:cxn ang="0">
                  <a:pos x="1957" y="1290"/>
                </a:cxn>
              </a:cxnLst>
              <a:rect l="0" t="0" r="r" b="b"/>
              <a:pathLst>
                <a:path w="3913" h="2827">
                  <a:moveTo>
                    <a:pt x="1957" y="1290"/>
                  </a:moveTo>
                  <a:lnTo>
                    <a:pt x="1123" y="0"/>
                  </a:lnTo>
                  <a:lnTo>
                    <a:pt x="630" y="0"/>
                  </a:lnTo>
                  <a:lnTo>
                    <a:pt x="615" y="3"/>
                  </a:lnTo>
                  <a:lnTo>
                    <a:pt x="576" y="12"/>
                  </a:lnTo>
                  <a:lnTo>
                    <a:pt x="549" y="19"/>
                  </a:lnTo>
                  <a:lnTo>
                    <a:pt x="517" y="29"/>
                  </a:lnTo>
                  <a:lnTo>
                    <a:pt x="483" y="40"/>
                  </a:lnTo>
                  <a:lnTo>
                    <a:pt x="446" y="53"/>
                  </a:lnTo>
                  <a:lnTo>
                    <a:pt x="408" y="69"/>
                  </a:lnTo>
                  <a:lnTo>
                    <a:pt x="367" y="87"/>
                  </a:lnTo>
                  <a:lnTo>
                    <a:pt x="347" y="97"/>
                  </a:lnTo>
                  <a:lnTo>
                    <a:pt x="328" y="108"/>
                  </a:lnTo>
                  <a:lnTo>
                    <a:pt x="308" y="119"/>
                  </a:lnTo>
                  <a:lnTo>
                    <a:pt x="287" y="132"/>
                  </a:lnTo>
                  <a:lnTo>
                    <a:pt x="268" y="145"/>
                  </a:lnTo>
                  <a:lnTo>
                    <a:pt x="249" y="159"/>
                  </a:lnTo>
                  <a:lnTo>
                    <a:pt x="231" y="173"/>
                  </a:lnTo>
                  <a:lnTo>
                    <a:pt x="213" y="188"/>
                  </a:lnTo>
                  <a:lnTo>
                    <a:pt x="196" y="204"/>
                  </a:lnTo>
                  <a:lnTo>
                    <a:pt x="180" y="221"/>
                  </a:lnTo>
                  <a:lnTo>
                    <a:pt x="164" y="239"/>
                  </a:lnTo>
                  <a:lnTo>
                    <a:pt x="149" y="258"/>
                  </a:lnTo>
                  <a:lnTo>
                    <a:pt x="136" y="277"/>
                  </a:lnTo>
                  <a:lnTo>
                    <a:pt x="123" y="296"/>
                  </a:lnTo>
                  <a:lnTo>
                    <a:pt x="111" y="315"/>
                  </a:lnTo>
                  <a:lnTo>
                    <a:pt x="100" y="335"/>
                  </a:lnTo>
                  <a:lnTo>
                    <a:pt x="90" y="354"/>
                  </a:lnTo>
                  <a:lnTo>
                    <a:pt x="81" y="373"/>
                  </a:lnTo>
                  <a:lnTo>
                    <a:pt x="72" y="393"/>
                  </a:lnTo>
                  <a:lnTo>
                    <a:pt x="64" y="411"/>
                  </a:lnTo>
                  <a:lnTo>
                    <a:pt x="56" y="430"/>
                  </a:lnTo>
                  <a:lnTo>
                    <a:pt x="48" y="450"/>
                  </a:lnTo>
                  <a:lnTo>
                    <a:pt x="42" y="469"/>
                  </a:lnTo>
                  <a:lnTo>
                    <a:pt x="36" y="487"/>
                  </a:lnTo>
                  <a:lnTo>
                    <a:pt x="26" y="523"/>
                  </a:lnTo>
                  <a:lnTo>
                    <a:pt x="19" y="559"/>
                  </a:lnTo>
                  <a:lnTo>
                    <a:pt x="12" y="593"/>
                  </a:lnTo>
                  <a:lnTo>
                    <a:pt x="8" y="625"/>
                  </a:lnTo>
                  <a:lnTo>
                    <a:pt x="5" y="656"/>
                  </a:lnTo>
                  <a:lnTo>
                    <a:pt x="2" y="684"/>
                  </a:lnTo>
                  <a:lnTo>
                    <a:pt x="0" y="733"/>
                  </a:lnTo>
                  <a:lnTo>
                    <a:pt x="0" y="772"/>
                  </a:lnTo>
                  <a:lnTo>
                    <a:pt x="0" y="809"/>
                  </a:lnTo>
                  <a:lnTo>
                    <a:pt x="0" y="885"/>
                  </a:lnTo>
                  <a:lnTo>
                    <a:pt x="0" y="993"/>
                  </a:lnTo>
                  <a:lnTo>
                    <a:pt x="0" y="1129"/>
                  </a:lnTo>
                  <a:lnTo>
                    <a:pt x="0" y="1287"/>
                  </a:lnTo>
                  <a:lnTo>
                    <a:pt x="0" y="1459"/>
                  </a:lnTo>
                  <a:lnTo>
                    <a:pt x="0" y="1643"/>
                  </a:lnTo>
                  <a:lnTo>
                    <a:pt x="0" y="1831"/>
                  </a:lnTo>
                  <a:lnTo>
                    <a:pt x="0" y="2019"/>
                  </a:lnTo>
                  <a:lnTo>
                    <a:pt x="0" y="2200"/>
                  </a:lnTo>
                  <a:lnTo>
                    <a:pt x="0" y="2367"/>
                  </a:lnTo>
                  <a:lnTo>
                    <a:pt x="0" y="2518"/>
                  </a:lnTo>
                  <a:lnTo>
                    <a:pt x="0" y="2645"/>
                  </a:lnTo>
                  <a:lnTo>
                    <a:pt x="0" y="2742"/>
                  </a:lnTo>
                  <a:lnTo>
                    <a:pt x="0" y="2804"/>
                  </a:lnTo>
                  <a:lnTo>
                    <a:pt x="0" y="2827"/>
                  </a:lnTo>
                  <a:lnTo>
                    <a:pt x="1893" y="2827"/>
                  </a:lnTo>
                  <a:lnTo>
                    <a:pt x="2021" y="2827"/>
                  </a:lnTo>
                  <a:lnTo>
                    <a:pt x="3913" y="2827"/>
                  </a:lnTo>
                  <a:lnTo>
                    <a:pt x="3913" y="2804"/>
                  </a:lnTo>
                  <a:lnTo>
                    <a:pt x="3913" y="2742"/>
                  </a:lnTo>
                  <a:lnTo>
                    <a:pt x="3913" y="2645"/>
                  </a:lnTo>
                  <a:lnTo>
                    <a:pt x="3913" y="2518"/>
                  </a:lnTo>
                  <a:lnTo>
                    <a:pt x="3913" y="2367"/>
                  </a:lnTo>
                  <a:lnTo>
                    <a:pt x="3913" y="2200"/>
                  </a:lnTo>
                  <a:lnTo>
                    <a:pt x="3913" y="2019"/>
                  </a:lnTo>
                  <a:lnTo>
                    <a:pt x="3913" y="1831"/>
                  </a:lnTo>
                  <a:lnTo>
                    <a:pt x="3913" y="1643"/>
                  </a:lnTo>
                  <a:lnTo>
                    <a:pt x="3913" y="1459"/>
                  </a:lnTo>
                  <a:lnTo>
                    <a:pt x="3913" y="1287"/>
                  </a:lnTo>
                  <a:lnTo>
                    <a:pt x="3913" y="1129"/>
                  </a:lnTo>
                  <a:lnTo>
                    <a:pt x="3913" y="993"/>
                  </a:lnTo>
                  <a:lnTo>
                    <a:pt x="3913" y="885"/>
                  </a:lnTo>
                  <a:lnTo>
                    <a:pt x="3913" y="809"/>
                  </a:lnTo>
                  <a:lnTo>
                    <a:pt x="3913" y="772"/>
                  </a:lnTo>
                  <a:lnTo>
                    <a:pt x="3913" y="733"/>
                  </a:lnTo>
                  <a:lnTo>
                    <a:pt x="3911" y="684"/>
                  </a:lnTo>
                  <a:lnTo>
                    <a:pt x="3909" y="656"/>
                  </a:lnTo>
                  <a:lnTo>
                    <a:pt x="3905" y="625"/>
                  </a:lnTo>
                  <a:lnTo>
                    <a:pt x="3901" y="593"/>
                  </a:lnTo>
                  <a:lnTo>
                    <a:pt x="3895" y="559"/>
                  </a:lnTo>
                  <a:lnTo>
                    <a:pt x="3887" y="523"/>
                  </a:lnTo>
                  <a:lnTo>
                    <a:pt x="3877" y="487"/>
                  </a:lnTo>
                  <a:lnTo>
                    <a:pt x="3871" y="469"/>
                  </a:lnTo>
                  <a:lnTo>
                    <a:pt x="3865" y="450"/>
                  </a:lnTo>
                  <a:lnTo>
                    <a:pt x="3858" y="430"/>
                  </a:lnTo>
                  <a:lnTo>
                    <a:pt x="3851" y="411"/>
                  </a:lnTo>
                  <a:lnTo>
                    <a:pt x="3842" y="393"/>
                  </a:lnTo>
                  <a:lnTo>
                    <a:pt x="3834" y="373"/>
                  </a:lnTo>
                  <a:lnTo>
                    <a:pt x="3824" y="354"/>
                  </a:lnTo>
                  <a:lnTo>
                    <a:pt x="3814" y="335"/>
                  </a:lnTo>
                  <a:lnTo>
                    <a:pt x="3802" y="315"/>
                  </a:lnTo>
                  <a:lnTo>
                    <a:pt x="3790" y="296"/>
                  </a:lnTo>
                  <a:lnTo>
                    <a:pt x="3777" y="277"/>
                  </a:lnTo>
                  <a:lnTo>
                    <a:pt x="3764" y="258"/>
                  </a:lnTo>
                  <a:lnTo>
                    <a:pt x="3749" y="239"/>
                  </a:lnTo>
                  <a:lnTo>
                    <a:pt x="3734" y="221"/>
                  </a:lnTo>
                  <a:lnTo>
                    <a:pt x="3718" y="204"/>
                  </a:lnTo>
                  <a:lnTo>
                    <a:pt x="3701" y="188"/>
                  </a:lnTo>
                  <a:lnTo>
                    <a:pt x="3682" y="173"/>
                  </a:lnTo>
                  <a:lnTo>
                    <a:pt x="3664" y="159"/>
                  </a:lnTo>
                  <a:lnTo>
                    <a:pt x="3645" y="145"/>
                  </a:lnTo>
                  <a:lnTo>
                    <a:pt x="3626" y="132"/>
                  </a:lnTo>
                  <a:lnTo>
                    <a:pt x="3606" y="119"/>
                  </a:lnTo>
                  <a:lnTo>
                    <a:pt x="3587" y="108"/>
                  </a:lnTo>
                  <a:lnTo>
                    <a:pt x="3566" y="97"/>
                  </a:lnTo>
                  <a:lnTo>
                    <a:pt x="3546" y="87"/>
                  </a:lnTo>
                  <a:lnTo>
                    <a:pt x="3507" y="69"/>
                  </a:lnTo>
                  <a:lnTo>
                    <a:pt x="3468" y="53"/>
                  </a:lnTo>
                  <a:lnTo>
                    <a:pt x="3430" y="40"/>
                  </a:lnTo>
                  <a:lnTo>
                    <a:pt x="3396" y="29"/>
                  </a:lnTo>
                  <a:lnTo>
                    <a:pt x="3365" y="19"/>
                  </a:lnTo>
                  <a:lnTo>
                    <a:pt x="3337" y="12"/>
                  </a:lnTo>
                  <a:lnTo>
                    <a:pt x="3298" y="3"/>
                  </a:lnTo>
                  <a:lnTo>
                    <a:pt x="3284" y="0"/>
                  </a:lnTo>
                  <a:lnTo>
                    <a:pt x="2791" y="0"/>
                  </a:lnTo>
                  <a:lnTo>
                    <a:pt x="1957" y="12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4" name="793985483"/>
            <p:cNvSpPr>
              <a:spLocks/>
            </p:cNvSpPr>
            <p:nvPr/>
          </p:nvSpPr>
          <p:spPr bwMode="auto">
            <a:xfrm>
              <a:off x="3997934" y="1380597"/>
              <a:ext cx="2922" cy="2504"/>
            </a:xfrm>
            <a:custGeom>
              <a:avLst/>
              <a:gdLst/>
              <a:ahLst/>
              <a:cxnLst>
                <a:cxn ang="0">
                  <a:pos x="85" y="148"/>
                </a:cxn>
                <a:cxn ang="0">
                  <a:pos x="127" y="74"/>
                </a:cxn>
                <a:cxn ang="0">
                  <a:pos x="169" y="0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42" y="74"/>
                </a:cxn>
                <a:cxn ang="0">
                  <a:pos x="85" y="148"/>
                </a:cxn>
              </a:cxnLst>
              <a:rect l="0" t="0" r="r" b="b"/>
              <a:pathLst>
                <a:path w="169" h="148">
                  <a:moveTo>
                    <a:pt x="85" y="148"/>
                  </a:moveTo>
                  <a:lnTo>
                    <a:pt x="127" y="74"/>
                  </a:lnTo>
                  <a:lnTo>
                    <a:pt x="169" y="0"/>
                  </a:lnTo>
                  <a:lnTo>
                    <a:pt x="85" y="0"/>
                  </a:lnTo>
                  <a:lnTo>
                    <a:pt x="0" y="0"/>
                  </a:lnTo>
                  <a:lnTo>
                    <a:pt x="42" y="74"/>
                  </a:lnTo>
                  <a:lnTo>
                    <a:pt x="85" y="1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5" name="956591773"/>
            <p:cNvSpPr>
              <a:spLocks/>
            </p:cNvSpPr>
            <p:nvPr/>
          </p:nvSpPr>
          <p:spPr bwMode="auto">
            <a:xfrm>
              <a:off x="3995986" y="1382351"/>
              <a:ext cx="6818" cy="1727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96" y="358"/>
                </a:cxn>
                <a:cxn ang="0">
                  <a:pos x="388" y="697"/>
                </a:cxn>
                <a:cxn ang="0">
                  <a:pos x="393" y="697"/>
                </a:cxn>
                <a:cxn ang="0">
                  <a:pos x="390" y="702"/>
                </a:cxn>
                <a:cxn ang="0">
                  <a:pos x="393" y="716"/>
                </a:cxn>
                <a:cxn ang="0">
                  <a:pos x="380" y="716"/>
                </a:cxn>
                <a:cxn ang="0">
                  <a:pos x="296" y="830"/>
                </a:cxn>
                <a:cxn ang="0">
                  <a:pos x="197" y="963"/>
                </a:cxn>
                <a:cxn ang="0">
                  <a:pos x="99" y="830"/>
                </a:cxn>
                <a:cxn ang="0">
                  <a:pos x="14" y="716"/>
                </a:cxn>
                <a:cxn ang="0">
                  <a:pos x="0" y="716"/>
                </a:cxn>
                <a:cxn ang="0">
                  <a:pos x="4" y="702"/>
                </a:cxn>
                <a:cxn ang="0">
                  <a:pos x="0" y="697"/>
                </a:cxn>
                <a:cxn ang="0">
                  <a:pos x="5" y="697"/>
                </a:cxn>
                <a:cxn ang="0">
                  <a:pos x="99" y="358"/>
                </a:cxn>
                <a:cxn ang="0">
                  <a:pos x="197" y="0"/>
                </a:cxn>
              </a:cxnLst>
              <a:rect l="0" t="0" r="r" b="b"/>
              <a:pathLst>
                <a:path w="393" h="963">
                  <a:moveTo>
                    <a:pt x="197" y="0"/>
                  </a:moveTo>
                  <a:lnTo>
                    <a:pt x="296" y="358"/>
                  </a:lnTo>
                  <a:lnTo>
                    <a:pt x="388" y="697"/>
                  </a:lnTo>
                  <a:lnTo>
                    <a:pt x="393" y="697"/>
                  </a:lnTo>
                  <a:lnTo>
                    <a:pt x="390" y="702"/>
                  </a:lnTo>
                  <a:lnTo>
                    <a:pt x="393" y="716"/>
                  </a:lnTo>
                  <a:lnTo>
                    <a:pt x="380" y="716"/>
                  </a:lnTo>
                  <a:lnTo>
                    <a:pt x="296" y="830"/>
                  </a:lnTo>
                  <a:lnTo>
                    <a:pt x="197" y="963"/>
                  </a:lnTo>
                  <a:lnTo>
                    <a:pt x="99" y="830"/>
                  </a:lnTo>
                  <a:lnTo>
                    <a:pt x="14" y="716"/>
                  </a:lnTo>
                  <a:lnTo>
                    <a:pt x="0" y="716"/>
                  </a:lnTo>
                  <a:lnTo>
                    <a:pt x="4" y="702"/>
                  </a:lnTo>
                  <a:lnTo>
                    <a:pt x="0" y="697"/>
                  </a:lnTo>
                  <a:lnTo>
                    <a:pt x="5" y="697"/>
                  </a:lnTo>
                  <a:lnTo>
                    <a:pt x="99" y="35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6" name="1337318526"/>
            <p:cNvSpPr>
              <a:spLocks/>
            </p:cNvSpPr>
            <p:nvPr/>
          </p:nvSpPr>
          <p:spPr bwMode="auto">
            <a:xfrm>
              <a:off x="4138830" y="1337277"/>
              <a:ext cx="37010" cy="38312"/>
            </a:xfrm>
            <a:custGeom>
              <a:avLst/>
              <a:gdLst/>
              <a:ahLst/>
              <a:cxnLst>
                <a:cxn ang="0">
                  <a:pos x="1175" y="2128"/>
                </a:cxn>
                <a:cxn ang="0">
                  <a:pos x="1331" y="2100"/>
                </a:cxn>
                <a:cxn ang="0">
                  <a:pos x="1479" y="2050"/>
                </a:cxn>
                <a:cxn ang="0">
                  <a:pos x="1617" y="1979"/>
                </a:cxn>
                <a:cxn ang="0">
                  <a:pos x="1742" y="1889"/>
                </a:cxn>
                <a:cxn ang="0">
                  <a:pos x="1853" y="1783"/>
                </a:cxn>
                <a:cxn ang="0">
                  <a:pos x="1948" y="1662"/>
                </a:cxn>
                <a:cxn ang="0">
                  <a:pos x="2026" y="1529"/>
                </a:cxn>
                <a:cxn ang="0">
                  <a:pos x="2083" y="1383"/>
                </a:cxn>
                <a:cxn ang="0">
                  <a:pos x="2119" y="1229"/>
                </a:cxn>
                <a:cxn ang="0">
                  <a:pos x="2131" y="1066"/>
                </a:cxn>
                <a:cxn ang="0">
                  <a:pos x="2119" y="905"/>
                </a:cxn>
                <a:cxn ang="0">
                  <a:pos x="2083" y="750"/>
                </a:cxn>
                <a:cxn ang="0">
                  <a:pos x="2026" y="605"/>
                </a:cxn>
                <a:cxn ang="0">
                  <a:pos x="1948" y="471"/>
                </a:cxn>
                <a:cxn ang="0">
                  <a:pos x="1853" y="350"/>
                </a:cxn>
                <a:cxn ang="0">
                  <a:pos x="1742" y="244"/>
                </a:cxn>
                <a:cxn ang="0">
                  <a:pos x="1617" y="154"/>
                </a:cxn>
                <a:cxn ang="0">
                  <a:pos x="1479" y="84"/>
                </a:cxn>
                <a:cxn ang="0">
                  <a:pos x="1331" y="33"/>
                </a:cxn>
                <a:cxn ang="0">
                  <a:pos x="1175" y="5"/>
                </a:cxn>
                <a:cxn ang="0">
                  <a:pos x="1011" y="1"/>
                </a:cxn>
                <a:cxn ang="0">
                  <a:pos x="851" y="21"/>
                </a:cxn>
                <a:cxn ang="0">
                  <a:pos x="700" y="65"/>
                </a:cxn>
                <a:cxn ang="0">
                  <a:pos x="558" y="129"/>
                </a:cxn>
                <a:cxn ang="0">
                  <a:pos x="428" y="212"/>
                </a:cxn>
                <a:cxn ang="0">
                  <a:pos x="312" y="313"/>
                </a:cxn>
                <a:cxn ang="0">
                  <a:pos x="212" y="429"/>
                </a:cxn>
                <a:cxn ang="0">
                  <a:pos x="129" y="558"/>
                </a:cxn>
                <a:cxn ang="0">
                  <a:pos x="65" y="701"/>
                </a:cxn>
                <a:cxn ang="0">
                  <a:pos x="22" y="852"/>
                </a:cxn>
                <a:cxn ang="0">
                  <a:pos x="2" y="1012"/>
                </a:cxn>
                <a:cxn ang="0">
                  <a:pos x="6" y="1175"/>
                </a:cxn>
                <a:cxn ang="0">
                  <a:pos x="34" y="1333"/>
                </a:cxn>
                <a:cxn ang="0">
                  <a:pos x="84" y="1481"/>
                </a:cxn>
                <a:cxn ang="0">
                  <a:pos x="155" y="1620"/>
                </a:cxn>
                <a:cxn ang="0">
                  <a:pos x="244" y="1745"/>
                </a:cxn>
                <a:cxn ang="0">
                  <a:pos x="350" y="1856"/>
                </a:cxn>
                <a:cxn ang="0">
                  <a:pos x="471" y="1951"/>
                </a:cxn>
                <a:cxn ang="0">
                  <a:pos x="604" y="2028"/>
                </a:cxn>
                <a:cxn ang="0">
                  <a:pos x="749" y="2085"/>
                </a:cxn>
                <a:cxn ang="0">
                  <a:pos x="903" y="2121"/>
                </a:cxn>
                <a:cxn ang="0">
                  <a:pos x="1066" y="2134"/>
                </a:cxn>
              </a:cxnLst>
              <a:rect l="0" t="0" r="r" b="b"/>
              <a:pathLst>
                <a:path w="2131" h="2134">
                  <a:moveTo>
                    <a:pt x="1066" y="2134"/>
                  </a:moveTo>
                  <a:lnTo>
                    <a:pt x="1120" y="2133"/>
                  </a:lnTo>
                  <a:lnTo>
                    <a:pt x="1175" y="2128"/>
                  </a:lnTo>
                  <a:lnTo>
                    <a:pt x="1227" y="2121"/>
                  </a:lnTo>
                  <a:lnTo>
                    <a:pt x="1279" y="2111"/>
                  </a:lnTo>
                  <a:lnTo>
                    <a:pt x="1331" y="2100"/>
                  </a:lnTo>
                  <a:lnTo>
                    <a:pt x="1381" y="2085"/>
                  </a:lnTo>
                  <a:lnTo>
                    <a:pt x="1431" y="2069"/>
                  </a:lnTo>
                  <a:lnTo>
                    <a:pt x="1479" y="2050"/>
                  </a:lnTo>
                  <a:lnTo>
                    <a:pt x="1527" y="2028"/>
                  </a:lnTo>
                  <a:lnTo>
                    <a:pt x="1573" y="2004"/>
                  </a:lnTo>
                  <a:lnTo>
                    <a:pt x="1617" y="1979"/>
                  </a:lnTo>
                  <a:lnTo>
                    <a:pt x="1661" y="1951"/>
                  </a:lnTo>
                  <a:lnTo>
                    <a:pt x="1702" y="1922"/>
                  </a:lnTo>
                  <a:lnTo>
                    <a:pt x="1742" y="1889"/>
                  </a:lnTo>
                  <a:lnTo>
                    <a:pt x="1782" y="1856"/>
                  </a:lnTo>
                  <a:lnTo>
                    <a:pt x="1818" y="1821"/>
                  </a:lnTo>
                  <a:lnTo>
                    <a:pt x="1853" y="1783"/>
                  </a:lnTo>
                  <a:lnTo>
                    <a:pt x="1887" y="1745"/>
                  </a:lnTo>
                  <a:lnTo>
                    <a:pt x="1919" y="1704"/>
                  </a:lnTo>
                  <a:lnTo>
                    <a:pt x="1948" y="1662"/>
                  </a:lnTo>
                  <a:lnTo>
                    <a:pt x="1976" y="1620"/>
                  </a:lnTo>
                  <a:lnTo>
                    <a:pt x="2002" y="1574"/>
                  </a:lnTo>
                  <a:lnTo>
                    <a:pt x="2026" y="1529"/>
                  </a:lnTo>
                  <a:lnTo>
                    <a:pt x="2047" y="1481"/>
                  </a:lnTo>
                  <a:lnTo>
                    <a:pt x="2066" y="1433"/>
                  </a:lnTo>
                  <a:lnTo>
                    <a:pt x="2083" y="1383"/>
                  </a:lnTo>
                  <a:lnTo>
                    <a:pt x="2097" y="1333"/>
                  </a:lnTo>
                  <a:lnTo>
                    <a:pt x="2110" y="1281"/>
                  </a:lnTo>
                  <a:lnTo>
                    <a:pt x="2119" y="1229"/>
                  </a:lnTo>
                  <a:lnTo>
                    <a:pt x="2126" y="1175"/>
                  </a:lnTo>
                  <a:lnTo>
                    <a:pt x="2130" y="1122"/>
                  </a:lnTo>
                  <a:lnTo>
                    <a:pt x="2131" y="1066"/>
                  </a:lnTo>
                  <a:lnTo>
                    <a:pt x="2130" y="1012"/>
                  </a:lnTo>
                  <a:lnTo>
                    <a:pt x="2126" y="958"/>
                  </a:lnTo>
                  <a:lnTo>
                    <a:pt x="2119" y="905"/>
                  </a:lnTo>
                  <a:lnTo>
                    <a:pt x="2110" y="852"/>
                  </a:lnTo>
                  <a:lnTo>
                    <a:pt x="2097" y="801"/>
                  </a:lnTo>
                  <a:lnTo>
                    <a:pt x="2083" y="750"/>
                  </a:lnTo>
                  <a:lnTo>
                    <a:pt x="2066" y="701"/>
                  </a:lnTo>
                  <a:lnTo>
                    <a:pt x="2047" y="652"/>
                  </a:lnTo>
                  <a:lnTo>
                    <a:pt x="2026" y="605"/>
                  </a:lnTo>
                  <a:lnTo>
                    <a:pt x="2002" y="558"/>
                  </a:lnTo>
                  <a:lnTo>
                    <a:pt x="1976" y="514"/>
                  </a:lnTo>
                  <a:lnTo>
                    <a:pt x="1948" y="471"/>
                  </a:lnTo>
                  <a:lnTo>
                    <a:pt x="1919" y="429"/>
                  </a:lnTo>
                  <a:lnTo>
                    <a:pt x="1887" y="389"/>
                  </a:lnTo>
                  <a:lnTo>
                    <a:pt x="1853" y="350"/>
                  </a:lnTo>
                  <a:lnTo>
                    <a:pt x="1818" y="313"/>
                  </a:lnTo>
                  <a:lnTo>
                    <a:pt x="1782" y="278"/>
                  </a:lnTo>
                  <a:lnTo>
                    <a:pt x="1742" y="244"/>
                  </a:lnTo>
                  <a:lnTo>
                    <a:pt x="1702" y="212"/>
                  </a:lnTo>
                  <a:lnTo>
                    <a:pt x="1661" y="183"/>
                  </a:lnTo>
                  <a:lnTo>
                    <a:pt x="1617" y="154"/>
                  </a:lnTo>
                  <a:lnTo>
                    <a:pt x="1573" y="129"/>
                  </a:lnTo>
                  <a:lnTo>
                    <a:pt x="1527" y="105"/>
                  </a:lnTo>
                  <a:lnTo>
                    <a:pt x="1479" y="84"/>
                  </a:lnTo>
                  <a:lnTo>
                    <a:pt x="1431" y="65"/>
                  </a:lnTo>
                  <a:lnTo>
                    <a:pt x="1381" y="47"/>
                  </a:lnTo>
                  <a:lnTo>
                    <a:pt x="1331" y="33"/>
                  </a:lnTo>
                  <a:lnTo>
                    <a:pt x="1279" y="21"/>
                  </a:lnTo>
                  <a:lnTo>
                    <a:pt x="1227" y="12"/>
                  </a:lnTo>
                  <a:lnTo>
                    <a:pt x="1175" y="5"/>
                  </a:lnTo>
                  <a:lnTo>
                    <a:pt x="1120" y="1"/>
                  </a:lnTo>
                  <a:lnTo>
                    <a:pt x="1066" y="0"/>
                  </a:lnTo>
                  <a:lnTo>
                    <a:pt x="1011" y="1"/>
                  </a:lnTo>
                  <a:lnTo>
                    <a:pt x="957" y="5"/>
                  </a:lnTo>
                  <a:lnTo>
                    <a:pt x="903" y="12"/>
                  </a:lnTo>
                  <a:lnTo>
                    <a:pt x="851" y="21"/>
                  </a:lnTo>
                  <a:lnTo>
                    <a:pt x="799" y="33"/>
                  </a:lnTo>
                  <a:lnTo>
                    <a:pt x="749" y="47"/>
                  </a:lnTo>
                  <a:lnTo>
                    <a:pt x="700" y="65"/>
                  </a:lnTo>
                  <a:lnTo>
                    <a:pt x="651" y="84"/>
                  </a:lnTo>
                  <a:lnTo>
                    <a:pt x="604" y="105"/>
                  </a:lnTo>
                  <a:lnTo>
                    <a:pt x="558" y="129"/>
                  </a:lnTo>
                  <a:lnTo>
                    <a:pt x="514" y="154"/>
                  </a:lnTo>
                  <a:lnTo>
                    <a:pt x="471" y="183"/>
                  </a:lnTo>
                  <a:lnTo>
                    <a:pt x="428" y="212"/>
                  </a:lnTo>
                  <a:lnTo>
                    <a:pt x="388" y="244"/>
                  </a:lnTo>
                  <a:lnTo>
                    <a:pt x="350" y="278"/>
                  </a:lnTo>
                  <a:lnTo>
                    <a:pt x="312" y="313"/>
                  </a:lnTo>
                  <a:lnTo>
                    <a:pt x="277" y="350"/>
                  </a:lnTo>
                  <a:lnTo>
                    <a:pt x="244" y="389"/>
                  </a:lnTo>
                  <a:lnTo>
                    <a:pt x="212" y="429"/>
                  </a:lnTo>
                  <a:lnTo>
                    <a:pt x="182" y="471"/>
                  </a:lnTo>
                  <a:lnTo>
                    <a:pt x="155" y="514"/>
                  </a:lnTo>
                  <a:lnTo>
                    <a:pt x="129" y="558"/>
                  </a:lnTo>
                  <a:lnTo>
                    <a:pt x="106" y="605"/>
                  </a:lnTo>
                  <a:lnTo>
                    <a:pt x="84" y="652"/>
                  </a:lnTo>
                  <a:lnTo>
                    <a:pt x="65" y="701"/>
                  </a:lnTo>
                  <a:lnTo>
                    <a:pt x="48" y="750"/>
                  </a:lnTo>
                  <a:lnTo>
                    <a:pt x="34" y="801"/>
                  </a:lnTo>
                  <a:lnTo>
                    <a:pt x="22" y="852"/>
                  </a:lnTo>
                  <a:lnTo>
                    <a:pt x="12" y="905"/>
                  </a:lnTo>
                  <a:lnTo>
                    <a:pt x="6" y="958"/>
                  </a:lnTo>
                  <a:lnTo>
                    <a:pt x="2" y="1012"/>
                  </a:lnTo>
                  <a:lnTo>
                    <a:pt x="0" y="1066"/>
                  </a:lnTo>
                  <a:lnTo>
                    <a:pt x="2" y="1122"/>
                  </a:lnTo>
                  <a:lnTo>
                    <a:pt x="6" y="1175"/>
                  </a:lnTo>
                  <a:lnTo>
                    <a:pt x="12" y="1229"/>
                  </a:lnTo>
                  <a:lnTo>
                    <a:pt x="22" y="1281"/>
                  </a:lnTo>
                  <a:lnTo>
                    <a:pt x="34" y="1333"/>
                  </a:lnTo>
                  <a:lnTo>
                    <a:pt x="48" y="1383"/>
                  </a:lnTo>
                  <a:lnTo>
                    <a:pt x="65" y="1433"/>
                  </a:lnTo>
                  <a:lnTo>
                    <a:pt x="84" y="1481"/>
                  </a:lnTo>
                  <a:lnTo>
                    <a:pt x="106" y="1529"/>
                  </a:lnTo>
                  <a:lnTo>
                    <a:pt x="129" y="1574"/>
                  </a:lnTo>
                  <a:lnTo>
                    <a:pt x="155" y="1620"/>
                  </a:lnTo>
                  <a:lnTo>
                    <a:pt x="182" y="1662"/>
                  </a:lnTo>
                  <a:lnTo>
                    <a:pt x="212" y="1704"/>
                  </a:lnTo>
                  <a:lnTo>
                    <a:pt x="244" y="1745"/>
                  </a:lnTo>
                  <a:lnTo>
                    <a:pt x="277" y="1783"/>
                  </a:lnTo>
                  <a:lnTo>
                    <a:pt x="312" y="1821"/>
                  </a:lnTo>
                  <a:lnTo>
                    <a:pt x="350" y="1856"/>
                  </a:lnTo>
                  <a:lnTo>
                    <a:pt x="388" y="1889"/>
                  </a:lnTo>
                  <a:lnTo>
                    <a:pt x="428" y="1922"/>
                  </a:lnTo>
                  <a:lnTo>
                    <a:pt x="471" y="1951"/>
                  </a:lnTo>
                  <a:lnTo>
                    <a:pt x="514" y="1979"/>
                  </a:lnTo>
                  <a:lnTo>
                    <a:pt x="558" y="2004"/>
                  </a:lnTo>
                  <a:lnTo>
                    <a:pt x="604" y="2028"/>
                  </a:lnTo>
                  <a:lnTo>
                    <a:pt x="651" y="2050"/>
                  </a:lnTo>
                  <a:lnTo>
                    <a:pt x="700" y="2069"/>
                  </a:lnTo>
                  <a:lnTo>
                    <a:pt x="749" y="2085"/>
                  </a:lnTo>
                  <a:lnTo>
                    <a:pt x="799" y="2100"/>
                  </a:lnTo>
                  <a:lnTo>
                    <a:pt x="851" y="2111"/>
                  </a:lnTo>
                  <a:lnTo>
                    <a:pt x="903" y="2121"/>
                  </a:lnTo>
                  <a:lnTo>
                    <a:pt x="957" y="2128"/>
                  </a:lnTo>
                  <a:lnTo>
                    <a:pt x="1011" y="2133"/>
                  </a:lnTo>
                  <a:lnTo>
                    <a:pt x="1066" y="21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7" name="1335127535"/>
            <p:cNvSpPr>
              <a:spLocks/>
            </p:cNvSpPr>
            <p:nvPr/>
          </p:nvSpPr>
          <p:spPr bwMode="auto">
            <a:xfrm>
              <a:off x="4123491" y="1380597"/>
              <a:ext cx="67933" cy="50583"/>
            </a:xfrm>
            <a:custGeom>
              <a:avLst/>
              <a:gdLst/>
              <a:ahLst/>
              <a:cxnLst>
                <a:cxn ang="0">
                  <a:pos x="1123" y="0"/>
                </a:cxn>
                <a:cxn ang="0">
                  <a:pos x="615" y="3"/>
                </a:cxn>
                <a:cxn ang="0">
                  <a:pos x="549" y="19"/>
                </a:cxn>
                <a:cxn ang="0">
                  <a:pos x="483" y="40"/>
                </a:cxn>
                <a:cxn ang="0">
                  <a:pos x="408" y="69"/>
                </a:cxn>
                <a:cxn ang="0">
                  <a:pos x="347" y="97"/>
                </a:cxn>
                <a:cxn ang="0">
                  <a:pos x="308" y="119"/>
                </a:cxn>
                <a:cxn ang="0">
                  <a:pos x="268" y="145"/>
                </a:cxn>
                <a:cxn ang="0">
                  <a:pos x="231" y="173"/>
                </a:cxn>
                <a:cxn ang="0">
                  <a:pos x="196" y="204"/>
                </a:cxn>
                <a:cxn ang="0">
                  <a:pos x="164" y="239"/>
                </a:cxn>
                <a:cxn ang="0">
                  <a:pos x="136" y="277"/>
                </a:cxn>
                <a:cxn ang="0">
                  <a:pos x="111" y="315"/>
                </a:cxn>
                <a:cxn ang="0">
                  <a:pos x="90" y="354"/>
                </a:cxn>
                <a:cxn ang="0">
                  <a:pos x="72" y="393"/>
                </a:cxn>
                <a:cxn ang="0">
                  <a:pos x="56" y="430"/>
                </a:cxn>
                <a:cxn ang="0">
                  <a:pos x="42" y="469"/>
                </a:cxn>
                <a:cxn ang="0">
                  <a:pos x="26" y="523"/>
                </a:cxn>
                <a:cxn ang="0">
                  <a:pos x="12" y="593"/>
                </a:cxn>
                <a:cxn ang="0">
                  <a:pos x="5" y="656"/>
                </a:cxn>
                <a:cxn ang="0">
                  <a:pos x="0" y="733"/>
                </a:cxn>
                <a:cxn ang="0">
                  <a:pos x="0" y="809"/>
                </a:cxn>
                <a:cxn ang="0">
                  <a:pos x="0" y="993"/>
                </a:cxn>
                <a:cxn ang="0">
                  <a:pos x="0" y="1287"/>
                </a:cxn>
                <a:cxn ang="0">
                  <a:pos x="0" y="1643"/>
                </a:cxn>
                <a:cxn ang="0">
                  <a:pos x="0" y="2019"/>
                </a:cxn>
                <a:cxn ang="0">
                  <a:pos x="0" y="2367"/>
                </a:cxn>
                <a:cxn ang="0">
                  <a:pos x="0" y="2645"/>
                </a:cxn>
                <a:cxn ang="0">
                  <a:pos x="0" y="2804"/>
                </a:cxn>
                <a:cxn ang="0">
                  <a:pos x="1893" y="2827"/>
                </a:cxn>
                <a:cxn ang="0">
                  <a:pos x="3913" y="2827"/>
                </a:cxn>
                <a:cxn ang="0">
                  <a:pos x="3913" y="2742"/>
                </a:cxn>
                <a:cxn ang="0">
                  <a:pos x="3913" y="2518"/>
                </a:cxn>
                <a:cxn ang="0">
                  <a:pos x="3913" y="2200"/>
                </a:cxn>
                <a:cxn ang="0">
                  <a:pos x="3913" y="1831"/>
                </a:cxn>
                <a:cxn ang="0">
                  <a:pos x="3913" y="1459"/>
                </a:cxn>
                <a:cxn ang="0">
                  <a:pos x="3913" y="1129"/>
                </a:cxn>
                <a:cxn ang="0">
                  <a:pos x="3913" y="885"/>
                </a:cxn>
                <a:cxn ang="0">
                  <a:pos x="3913" y="772"/>
                </a:cxn>
                <a:cxn ang="0">
                  <a:pos x="3911" y="684"/>
                </a:cxn>
                <a:cxn ang="0">
                  <a:pos x="3905" y="625"/>
                </a:cxn>
                <a:cxn ang="0">
                  <a:pos x="3895" y="559"/>
                </a:cxn>
                <a:cxn ang="0">
                  <a:pos x="3877" y="487"/>
                </a:cxn>
                <a:cxn ang="0">
                  <a:pos x="3865" y="450"/>
                </a:cxn>
                <a:cxn ang="0">
                  <a:pos x="3851" y="411"/>
                </a:cxn>
                <a:cxn ang="0">
                  <a:pos x="3834" y="373"/>
                </a:cxn>
                <a:cxn ang="0">
                  <a:pos x="3814" y="335"/>
                </a:cxn>
                <a:cxn ang="0">
                  <a:pos x="3790" y="296"/>
                </a:cxn>
                <a:cxn ang="0">
                  <a:pos x="3764" y="258"/>
                </a:cxn>
                <a:cxn ang="0">
                  <a:pos x="3734" y="221"/>
                </a:cxn>
                <a:cxn ang="0">
                  <a:pos x="3701" y="188"/>
                </a:cxn>
                <a:cxn ang="0">
                  <a:pos x="3664" y="159"/>
                </a:cxn>
                <a:cxn ang="0">
                  <a:pos x="3626" y="132"/>
                </a:cxn>
                <a:cxn ang="0">
                  <a:pos x="3587" y="108"/>
                </a:cxn>
                <a:cxn ang="0">
                  <a:pos x="3546" y="87"/>
                </a:cxn>
                <a:cxn ang="0">
                  <a:pos x="3468" y="53"/>
                </a:cxn>
                <a:cxn ang="0">
                  <a:pos x="3396" y="29"/>
                </a:cxn>
                <a:cxn ang="0">
                  <a:pos x="3337" y="12"/>
                </a:cxn>
                <a:cxn ang="0">
                  <a:pos x="3284" y="0"/>
                </a:cxn>
                <a:cxn ang="0">
                  <a:pos x="1957" y="1290"/>
                </a:cxn>
              </a:cxnLst>
              <a:rect l="0" t="0" r="r" b="b"/>
              <a:pathLst>
                <a:path w="3913" h="2827">
                  <a:moveTo>
                    <a:pt x="1957" y="1290"/>
                  </a:moveTo>
                  <a:lnTo>
                    <a:pt x="1123" y="0"/>
                  </a:lnTo>
                  <a:lnTo>
                    <a:pt x="630" y="0"/>
                  </a:lnTo>
                  <a:lnTo>
                    <a:pt x="615" y="3"/>
                  </a:lnTo>
                  <a:lnTo>
                    <a:pt x="576" y="12"/>
                  </a:lnTo>
                  <a:lnTo>
                    <a:pt x="549" y="19"/>
                  </a:lnTo>
                  <a:lnTo>
                    <a:pt x="517" y="29"/>
                  </a:lnTo>
                  <a:lnTo>
                    <a:pt x="483" y="40"/>
                  </a:lnTo>
                  <a:lnTo>
                    <a:pt x="446" y="53"/>
                  </a:lnTo>
                  <a:lnTo>
                    <a:pt x="408" y="69"/>
                  </a:lnTo>
                  <a:lnTo>
                    <a:pt x="367" y="87"/>
                  </a:lnTo>
                  <a:lnTo>
                    <a:pt x="347" y="97"/>
                  </a:lnTo>
                  <a:lnTo>
                    <a:pt x="328" y="108"/>
                  </a:lnTo>
                  <a:lnTo>
                    <a:pt x="308" y="119"/>
                  </a:lnTo>
                  <a:lnTo>
                    <a:pt x="287" y="132"/>
                  </a:lnTo>
                  <a:lnTo>
                    <a:pt x="268" y="145"/>
                  </a:lnTo>
                  <a:lnTo>
                    <a:pt x="249" y="159"/>
                  </a:lnTo>
                  <a:lnTo>
                    <a:pt x="231" y="173"/>
                  </a:lnTo>
                  <a:lnTo>
                    <a:pt x="213" y="188"/>
                  </a:lnTo>
                  <a:lnTo>
                    <a:pt x="196" y="204"/>
                  </a:lnTo>
                  <a:lnTo>
                    <a:pt x="180" y="221"/>
                  </a:lnTo>
                  <a:lnTo>
                    <a:pt x="164" y="239"/>
                  </a:lnTo>
                  <a:lnTo>
                    <a:pt x="149" y="258"/>
                  </a:lnTo>
                  <a:lnTo>
                    <a:pt x="136" y="277"/>
                  </a:lnTo>
                  <a:lnTo>
                    <a:pt x="123" y="296"/>
                  </a:lnTo>
                  <a:lnTo>
                    <a:pt x="111" y="315"/>
                  </a:lnTo>
                  <a:lnTo>
                    <a:pt x="100" y="335"/>
                  </a:lnTo>
                  <a:lnTo>
                    <a:pt x="90" y="354"/>
                  </a:lnTo>
                  <a:lnTo>
                    <a:pt x="81" y="373"/>
                  </a:lnTo>
                  <a:lnTo>
                    <a:pt x="72" y="393"/>
                  </a:lnTo>
                  <a:lnTo>
                    <a:pt x="64" y="411"/>
                  </a:lnTo>
                  <a:lnTo>
                    <a:pt x="56" y="430"/>
                  </a:lnTo>
                  <a:lnTo>
                    <a:pt x="48" y="450"/>
                  </a:lnTo>
                  <a:lnTo>
                    <a:pt x="42" y="469"/>
                  </a:lnTo>
                  <a:lnTo>
                    <a:pt x="36" y="487"/>
                  </a:lnTo>
                  <a:lnTo>
                    <a:pt x="26" y="523"/>
                  </a:lnTo>
                  <a:lnTo>
                    <a:pt x="19" y="559"/>
                  </a:lnTo>
                  <a:lnTo>
                    <a:pt x="12" y="593"/>
                  </a:lnTo>
                  <a:lnTo>
                    <a:pt x="8" y="625"/>
                  </a:lnTo>
                  <a:lnTo>
                    <a:pt x="5" y="656"/>
                  </a:lnTo>
                  <a:lnTo>
                    <a:pt x="2" y="684"/>
                  </a:lnTo>
                  <a:lnTo>
                    <a:pt x="0" y="733"/>
                  </a:lnTo>
                  <a:lnTo>
                    <a:pt x="0" y="772"/>
                  </a:lnTo>
                  <a:lnTo>
                    <a:pt x="0" y="809"/>
                  </a:lnTo>
                  <a:lnTo>
                    <a:pt x="0" y="885"/>
                  </a:lnTo>
                  <a:lnTo>
                    <a:pt x="0" y="993"/>
                  </a:lnTo>
                  <a:lnTo>
                    <a:pt x="0" y="1129"/>
                  </a:lnTo>
                  <a:lnTo>
                    <a:pt x="0" y="1287"/>
                  </a:lnTo>
                  <a:lnTo>
                    <a:pt x="0" y="1459"/>
                  </a:lnTo>
                  <a:lnTo>
                    <a:pt x="0" y="1643"/>
                  </a:lnTo>
                  <a:lnTo>
                    <a:pt x="0" y="1831"/>
                  </a:lnTo>
                  <a:lnTo>
                    <a:pt x="0" y="2019"/>
                  </a:lnTo>
                  <a:lnTo>
                    <a:pt x="0" y="2200"/>
                  </a:lnTo>
                  <a:lnTo>
                    <a:pt x="0" y="2367"/>
                  </a:lnTo>
                  <a:lnTo>
                    <a:pt x="0" y="2518"/>
                  </a:lnTo>
                  <a:lnTo>
                    <a:pt x="0" y="2645"/>
                  </a:lnTo>
                  <a:lnTo>
                    <a:pt x="0" y="2742"/>
                  </a:lnTo>
                  <a:lnTo>
                    <a:pt x="0" y="2804"/>
                  </a:lnTo>
                  <a:lnTo>
                    <a:pt x="0" y="2827"/>
                  </a:lnTo>
                  <a:lnTo>
                    <a:pt x="1893" y="2827"/>
                  </a:lnTo>
                  <a:lnTo>
                    <a:pt x="2021" y="2827"/>
                  </a:lnTo>
                  <a:lnTo>
                    <a:pt x="3913" y="2827"/>
                  </a:lnTo>
                  <a:lnTo>
                    <a:pt x="3913" y="2804"/>
                  </a:lnTo>
                  <a:lnTo>
                    <a:pt x="3913" y="2742"/>
                  </a:lnTo>
                  <a:lnTo>
                    <a:pt x="3913" y="2645"/>
                  </a:lnTo>
                  <a:lnTo>
                    <a:pt x="3913" y="2518"/>
                  </a:lnTo>
                  <a:lnTo>
                    <a:pt x="3913" y="2367"/>
                  </a:lnTo>
                  <a:lnTo>
                    <a:pt x="3913" y="2200"/>
                  </a:lnTo>
                  <a:lnTo>
                    <a:pt x="3913" y="2019"/>
                  </a:lnTo>
                  <a:lnTo>
                    <a:pt x="3913" y="1831"/>
                  </a:lnTo>
                  <a:lnTo>
                    <a:pt x="3913" y="1643"/>
                  </a:lnTo>
                  <a:lnTo>
                    <a:pt x="3913" y="1459"/>
                  </a:lnTo>
                  <a:lnTo>
                    <a:pt x="3913" y="1287"/>
                  </a:lnTo>
                  <a:lnTo>
                    <a:pt x="3913" y="1129"/>
                  </a:lnTo>
                  <a:lnTo>
                    <a:pt x="3913" y="993"/>
                  </a:lnTo>
                  <a:lnTo>
                    <a:pt x="3913" y="885"/>
                  </a:lnTo>
                  <a:lnTo>
                    <a:pt x="3913" y="809"/>
                  </a:lnTo>
                  <a:lnTo>
                    <a:pt x="3913" y="772"/>
                  </a:lnTo>
                  <a:lnTo>
                    <a:pt x="3913" y="733"/>
                  </a:lnTo>
                  <a:lnTo>
                    <a:pt x="3911" y="684"/>
                  </a:lnTo>
                  <a:lnTo>
                    <a:pt x="3909" y="656"/>
                  </a:lnTo>
                  <a:lnTo>
                    <a:pt x="3905" y="625"/>
                  </a:lnTo>
                  <a:lnTo>
                    <a:pt x="3901" y="593"/>
                  </a:lnTo>
                  <a:lnTo>
                    <a:pt x="3895" y="559"/>
                  </a:lnTo>
                  <a:lnTo>
                    <a:pt x="3887" y="523"/>
                  </a:lnTo>
                  <a:lnTo>
                    <a:pt x="3877" y="487"/>
                  </a:lnTo>
                  <a:lnTo>
                    <a:pt x="3871" y="469"/>
                  </a:lnTo>
                  <a:lnTo>
                    <a:pt x="3865" y="450"/>
                  </a:lnTo>
                  <a:lnTo>
                    <a:pt x="3858" y="430"/>
                  </a:lnTo>
                  <a:lnTo>
                    <a:pt x="3851" y="411"/>
                  </a:lnTo>
                  <a:lnTo>
                    <a:pt x="3842" y="393"/>
                  </a:lnTo>
                  <a:lnTo>
                    <a:pt x="3834" y="373"/>
                  </a:lnTo>
                  <a:lnTo>
                    <a:pt x="3824" y="354"/>
                  </a:lnTo>
                  <a:lnTo>
                    <a:pt x="3814" y="335"/>
                  </a:lnTo>
                  <a:lnTo>
                    <a:pt x="3802" y="315"/>
                  </a:lnTo>
                  <a:lnTo>
                    <a:pt x="3790" y="296"/>
                  </a:lnTo>
                  <a:lnTo>
                    <a:pt x="3777" y="277"/>
                  </a:lnTo>
                  <a:lnTo>
                    <a:pt x="3764" y="258"/>
                  </a:lnTo>
                  <a:lnTo>
                    <a:pt x="3749" y="239"/>
                  </a:lnTo>
                  <a:lnTo>
                    <a:pt x="3734" y="221"/>
                  </a:lnTo>
                  <a:lnTo>
                    <a:pt x="3718" y="204"/>
                  </a:lnTo>
                  <a:lnTo>
                    <a:pt x="3701" y="188"/>
                  </a:lnTo>
                  <a:lnTo>
                    <a:pt x="3682" y="173"/>
                  </a:lnTo>
                  <a:lnTo>
                    <a:pt x="3664" y="159"/>
                  </a:lnTo>
                  <a:lnTo>
                    <a:pt x="3645" y="145"/>
                  </a:lnTo>
                  <a:lnTo>
                    <a:pt x="3626" y="132"/>
                  </a:lnTo>
                  <a:lnTo>
                    <a:pt x="3606" y="119"/>
                  </a:lnTo>
                  <a:lnTo>
                    <a:pt x="3587" y="108"/>
                  </a:lnTo>
                  <a:lnTo>
                    <a:pt x="3566" y="97"/>
                  </a:lnTo>
                  <a:lnTo>
                    <a:pt x="3546" y="87"/>
                  </a:lnTo>
                  <a:lnTo>
                    <a:pt x="3507" y="69"/>
                  </a:lnTo>
                  <a:lnTo>
                    <a:pt x="3468" y="53"/>
                  </a:lnTo>
                  <a:lnTo>
                    <a:pt x="3430" y="40"/>
                  </a:lnTo>
                  <a:lnTo>
                    <a:pt x="3396" y="29"/>
                  </a:lnTo>
                  <a:lnTo>
                    <a:pt x="3365" y="19"/>
                  </a:lnTo>
                  <a:lnTo>
                    <a:pt x="3337" y="12"/>
                  </a:lnTo>
                  <a:lnTo>
                    <a:pt x="3298" y="3"/>
                  </a:lnTo>
                  <a:lnTo>
                    <a:pt x="3284" y="0"/>
                  </a:lnTo>
                  <a:lnTo>
                    <a:pt x="2791" y="0"/>
                  </a:lnTo>
                  <a:lnTo>
                    <a:pt x="1957" y="12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8" name="1326270751"/>
            <p:cNvSpPr>
              <a:spLocks/>
            </p:cNvSpPr>
            <p:nvPr/>
          </p:nvSpPr>
          <p:spPr bwMode="auto">
            <a:xfrm>
              <a:off x="4155875" y="1380597"/>
              <a:ext cx="2922" cy="2504"/>
            </a:xfrm>
            <a:custGeom>
              <a:avLst/>
              <a:gdLst/>
              <a:ahLst/>
              <a:cxnLst>
                <a:cxn ang="0">
                  <a:pos x="85" y="148"/>
                </a:cxn>
                <a:cxn ang="0">
                  <a:pos x="127" y="74"/>
                </a:cxn>
                <a:cxn ang="0">
                  <a:pos x="169" y="0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42" y="74"/>
                </a:cxn>
                <a:cxn ang="0">
                  <a:pos x="85" y="148"/>
                </a:cxn>
              </a:cxnLst>
              <a:rect l="0" t="0" r="r" b="b"/>
              <a:pathLst>
                <a:path w="169" h="148">
                  <a:moveTo>
                    <a:pt x="85" y="148"/>
                  </a:moveTo>
                  <a:lnTo>
                    <a:pt x="127" y="74"/>
                  </a:lnTo>
                  <a:lnTo>
                    <a:pt x="169" y="0"/>
                  </a:lnTo>
                  <a:lnTo>
                    <a:pt x="85" y="0"/>
                  </a:lnTo>
                  <a:lnTo>
                    <a:pt x="0" y="0"/>
                  </a:lnTo>
                  <a:lnTo>
                    <a:pt x="42" y="74"/>
                  </a:lnTo>
                  <a:lnTo>
                    <a:pt x="85" y="1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9" name="946412684"/>
            <p:cNvSpPr>
              <a:spLocks/>
            </p:cNvSpPr>
            <p:nvPr/>
          </p:nvSpPr>
          <p:spPr bwMode="auto">
            <a:xfrm>
              <a:off x="4153927" y="1382351"/>
              <a:ext cx="6818" cy="1727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96" y="358"/>
                </a:cxn>
                <a:cxn ang="0">
                  <a:pos x="388" y="697"/>
                </a:cxn>
                <a:cxn ang="0">
                  <a:pos x="393" y="697"/>
                </a:cxn>
                <a:cxn ang="0">
                  <a:pos x="390" y="702"/>
                </a:cxn>
                <a:cxn ang="0">
                  <a:pos x="393" y="716"/>
                </a:cxn>
                <a:cxn ang="0">
                  <a:pos x="380" y="716"/>
                </a:cxn>
                <a:cxn ang="0">
                  <a:pos x="296" y="830"/>
                </a:cxn>
                <a:cxn ang="0">
                  <a:pos x="197" y="963"/>
                </a:cxn>
                <a:cxn ang="0">
                  <a:pos x="99" y="830"/>
                </a:cxn>
                <a:cxn ang="0">
                  <a:pos x="14" y="716"/>
                </a:cxn>
                <a:cxn ang="0">
                  <a:pos x="0" y="716"/>
                </a:cxn>
                <a:cxn ang="0">
                  <a:pos x="4" y="702"/>
                </a:cxn>
                <a:cxn ang="0">
                  <a:pos x="0" y="697"/>
                </a:cxn>
                <a:cxn ang="0">
                  <a:pos x="5" y="697"/>
                </a:cxn>
                <a:cxn ang="0">
                  <a:pos x="99" y="358"/>
                </a:cxn>
                <a:cxn ang="0">
                  <a:pos x="197" y="0"/>
                </a:cxn>
              </a:cxnLst>
              <a:rect l="0" t="0" r="r" b="b"/>
              <a:pathLst>
                <a:path w="393" h="963">
                  <a:moveTo>
                    <a:pt x="197" y="0"/>
                  </a:moveTo>
                  <a:lnTo>
                    <a:pt x="296" y="358"/>
                  </a:lnTo>
                  <a:lnTo>
                    <a:pt x="388" y="697"/>
                  </a:lnTo>
                  <a:lnTo>
                    <a:pt x="393" y="697"/>
                  </a:lnTo>
                  <a:lnTo>
                    <a:pt x="390" y="702"/>
                  </a:lnTo>
                  <a:lnTo>
                    <a:pt x="393" y="716"/>
                  </a:lnTo>
                  <a:lnTo>
                    <a:pt x="380" y="716"/>
                  </a:lnTo>
                  <a:lnTo>
                    <a:pt x="296" y="830"/>
                  </a:lnTo>
                  <a:lnTo>
                    <a:pt x="197" y="963"/>
                  </a:lnTo>
                  <a:lnTo>
                    <a:pt x="99" y="830"/>
                  </a:lnTo>
                  <a:lnTo>
                    <a:pt x="14" y="716"/>
                  </a:lnTo>
                  <a:lnTo>
                    <a:pt x="0" y="716"/>
                  </a:lnTo>
                  <a:lnTo>
                    <a:pt x="4" y="702"/>
                  </a:lnTo>
                  <a:lnTo>
                    <a:pt x="0" y="697"/>
                  </a:lnTo>
                  <a:lnTo>
                    <a:pt x="5" y="697"/>
                  </a:lnTo>
                  <a:lnTo>
                    <a:pt x="99" y="35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0" name="1522555351"/>
            <p:cNvSpPr>
              <a:spLocks/>
            </p:cNvSpPr>
            <p:nvPr/>
          </p:nvSpPr>
          <p:spPr bwMode="auto">
            <a:xfrm>
              <a:off x="4291896" y="1337277"/>
              <a:ext cx="37010" cy="38312"/>
            </a:xfrm>
            <a:custGeom>
              <a:avLst/>
              <a:gdLst/>
              <a:ahLst/>
              <a:cxnLst>
                <a:cxn ang="0">
                  <a:pos x="1175" y="2128"/>
                </a:cxn>
                <a:cxn ang="0">
                  <a:pos x="1331" y="2100"/>
                </a:cxn>
                <a:cxn ang="0">
                  <a:pos x="1479" y="2050"/>
                </a:cxn>
                <a:cxn ang="0">
                  <a:pos x="1617" y="1979"/>
                </a:cxn>
                <a:cxn ang="0">
                  <a:pos x="1742" y="1889"/>
                </a:cxn>
                <a:cxn ang="0">
                  <a:pos x="1853" y="1783"/>
                </a:cxn>
                <a:cxn ang="0">
                  <a:pos x="1948" y="1662"/>
                </a:cxn>
                <a:cxn ang="0">
                  <a:pos x="2026" y="1529"/>
                </a:cxn>
                <a:cxn ang="0">
                  <a:pos x="2083" y="1383"/>
                </a:cxn>
                <a:cxn ang="0">
                  <a:pos x="2119" y="1229"/>
                </a:cxn>
                <a:cxn ang="0">
                  <a:pos x="2131" y="1066"/>
                </a:cxn>
                <a:cxn ang="0">
                  <a:pos x="2119" y="905"/>
                </a:cxn>
                <a:cxn ang="0">
                  <a:pos x="2083" y="750"/>
                </a:cxn>
                <a:cxn ang="0">
                  <a:pos x="2026" y="605"/>
                </a:cxn>
                <a:cxn ang="0">
                  <a:pos x="1948" y="471"/>
                </a:cxn>
                <a:cxn ang="0">
                  <a:pos x="1853" y="350"/>
                </a:cxn>
                <a:cxn ang="0">
                  <a:pos x="1742" y="244"/>
                </a:cxn>
                <a:cxn ang="0">
                  <a:pos x="1617" y="154"/>
                </a:cxn>
                <a:cxn ang="0">
                  <a:pos x="1479" y="84"/>
                </a:cxn>
                <a:cxn ang="0">
                  <a:pos x="1331" y="33"/>
                </a:cxn>
                <a:cxn ang="0">
                  <a:pos x="1175" y="5"/>
                </a:cxn>
                <a:cxn ang="0">
                  <a:pos x="1011" y="1"/>
                </a:cxn>
                <a:cxn ang="0">
                  <a:pos x="851" y="21"/>
                </a:cxn>
                <a:cxn ang="0">
                  <a:pos x="700" y="65"/>
                </a:cxn>
                <a:cxn ang="0">
                  <a:pos x="558" y="129"/>
                </a:cxn>
                <a:cxn ang="0">
                  <a:pos x="428" y="212"/>
                </a:cxn>
                <a:cxn ang="0">
                  <a:pos x="312" y="313"/>
                </a:cxn>
                <a:cxn ang="0">
                  <a:pos x="212" y="429"/>
                </a:cxn>
                <a:cxn ang="0">
                  <a:pos x="129" y="558"/>
                </a:cxn>
                <a:cxn ang="0">
                  <a:pos x="65" y="701"/>
                </a:cxn>
                <a:cxn ang="0">
                  <a:pos x="22" y="852"/>
                </a:cxn>
                <a:cxn ang="0">
                  <a:pos x="2" y="1012"/>
                </a:cxn>
                <a:cxn ang="0">
                  <a:pos x="6" y="1175"/>
                </a:cxn>
                <a:cxn ang="0">
                  <a:pos x="34" y="1333"/>
                </a:cxn>
                <a:cxn ang="0">
                  <a:pos x="84" y="1481"/>
                </a:cxn>
                <a:cxn ang="0">
                  <a:pos x="155" y="1620"/>
                </a:cxn>
                <a:cxn ang="0">
                  <a:pos x="244" y="1745"/>
                </a:cxn>
                <a:cxn ang="0">
                  <a:pos x="350" y="1856"/>
                </a:cxn>
                <a:cxn ang="0">
                  <a:pos x="471" y="1951"/>
                </a:cxn>
                <a:cxn ang="0">
                  <a:pos x="604" y="2028"/>
                </a:cxn>
                <a:cxn ang="0">
                  <a:pos x="749" y="2085"/>
                </a:cxn>
                <a:cxn ang="0">
                  <a:pos x="903" y="2121"/>
                </a:cxn>
                <a:cxn ang="0">
                  <a:pos x="1066" y="2134"/>
                </a:cxn>
              </a:cxnLst>
              <a:rect l="0" t="0" r="r" b="b"/>
              <a:pathLst>
                <a:path w="2131" h="2134">
                  <a:moveTo>
                    <a:pt x="1066" y="2134"/>
                  </a:moveTo>
                  <a:lnTo>
                    <a:pt x="1120" y="2133"/>
                  </a:lnTo>
                  <a:lnTo>
                    <a:pt x="1175" y="2128"/>
                  </a:lnTo>
                  <a:lnTo>
                    <a:pt x="1227" y="2121"/>
                  </a:lnTo>
                  <a:lnTo>
                    <a:pt x="1279" y="2111"/>
                  </a:lnTo>
                  <a:lnTo>
                    <a:pt x="1331" y="2100"/>
                  </a:lnTo>
                  <a:lnTo>
                    <a:pt x="1381" y="2085"/>
                  </a:lnTo>
                  <a:lnTo>
                    <a:pt x="1431" y="2069"/>
                  </a:lnTo>
                  <a:lnTo>
                    <a:pt x="1479" y="2050"/>
                  </a:lnTo>
                  <a:lnTo>
                    <a:pt x="1527" y="2028"/>
                  </a:lnTo>
                  <a:lnTo>
                    <a:pt x="1573" y="2004"/>
                  </a:lnTo>
                  <a:lnTo>
                    <a:pt x="1617" y="1979"/>
                  </a:lnTo>
                  <a:lnTo>
                    <a:pt x="1661" y="1951"/>
                  </a:lnTo>
                  <a:lnTo>
                    <a:pt x="1702" y="1922"/>
                  </a:lnTo>
                  <a:lnTo>
                    <a:pt x="1742" y="1889"/>
                  </a:lnTo>
                  <a:lnTo>
                    <a:pt x="1782" y="1856"/>
                  </a:lnTo>
                  <a:lnTo>
                    <a:pt x="1818" y="1821"/>
                  </a:lnTo>
                  <a:lnTo>
                    <a:pt x="1853" y="1783"/>
                  </a:lnTo>
                  <a:lnTo>
                    <a:pt x="1887" y="1745"/>
                  </a:lnTo>
                  <a:lnTo>
                    <a:pt x="1919" y="1704"/>
                  </a:lnTo>
                  <a:lnTo>
                    <a:pt x="1948" y="1662"/>
                  </a:lnTo>
                  <a:lnTo>
                    <a:pt x="1976" y="1620"/>
                  </a:lnTo>
                  <a:lnTo>
                    <a:pt x="2002" y="1574"/>
                  </a:lnTo>
                  <a:lnTo>
                    <a:pt x="2026" y="1529"/>
                  </a:lnTo>
                  <a:lnTo>
                    <a:pt x="2047" y="1481"/>
                  </a:lnTo>
                  <a:lnTo>
                    <a:pt x="2066" y="1433"/>
                  </a:lnTo>
                  <a:lnTo>
                    <a:pt x="2083" y="1383"/>
                  </a:lnTo>
                  <a:lnTo>
                    <a:pt x="2097" y="1333"/>
                  </a:lnTo>
                  <a:lnTo>
                    <a:pt x="2110" y="1281"/>
                  </a:lnTo>
                  <a:lnTo>
                    <a:pt x="2119" y="1229"/>
                  </a:lnTo>
                  <a:lnTo>
                    <a:pt x="2126" y="1175"/>
                  </a:lnTo>
                  <a:lnTo>
                    <a:pt x="2130" y="1122"/>
                  </a:lnTo>
                  <a:lnTo>
                    <a:pt x="2131" y="1066"/>
                  </a:lnTo>
                  <a:lnTo>
                    <a:pt x="2130" y="1012"/>
                  </a:lnTo>
                  <a:lnTo>
                    <a:pt x="2126" y="958"/>
                  </a:lnTo>
                  <a:lnTo>
                    <a:pt x="2119" y="905"/>
                  </a:lnTo>
                  <a:lnTo>
                    <a:pt x="2110" y="852"/>
                  </a:lnTo>
                  <a:lnTo>
                    <a:pt x="2097" y="801"/>
                  </a:lnTo>
                  <a:lnTo>
                    <a:pt x="2083" y="750"/>
                  </a:lnTo>
                  <a:lnTo>
                    <a:pt x="2066" y="701"/>
                  </a:lnTo>
                  <a:lnTo>
                    <a:pt x="2047" y="652"/>
                  </a:lnTo>
                  <a:lnTo>
                    <a:pt x="2026" y="605"/>
                  </a:lnTo>
                  <a:lnTo>
                    <a:pt x="2002" y="558"/>
                  </a:lnTo>
                  <a:lnTo>
                    <a:pt x="1976" y="514"/>
                  </a:lnTo>
                  <a:lnTo>
                    <a:pt x="1948" y="471"/>
                  </a:lnTo>
                  <a:lnTo>
                    <a:pt x="1919" y="429"/>
                  </a:lnTo>
                  <a:lnTo>
                    <a:pt x="1887" y="389"/>
                  </a:lnTo>
                  <a:lnTo>
                    <a:pt x="1853" y="350"/>
                  </a:lnTo>
                  <a:lnTo>
                    <a:pt x="1818" y="313"/>
                  </a:lnTo>
                  <a:lnTo>
                    <a:pt x="1782" y="278"/>
                  </a:lnTo>
                  <a:lnTo>
                    <a:pt x="1742" y="244"/>
                  </a:lnTo>
                  <a:lnTo>
                    <a:pt x="1702" y="212"/>
                  </a:lnTo>
                  <a:lnTo>
                    <a:pt x="1661" y="183"/>
                  </a:lnTo>
                  <a:lnTo>
                    <a:pt x="1617" y="154"/>
                  </a:lnTo>
                  <a:lnTo>
                    <a:pt x="1573" y="129"/>
                  </a:lnTo>
                  <a:lnTo>
                    <a:pt x="1527" y="105"/>
                  </a:lnTo>
                  <a:lnTo>
                    <a:pt x="1479" y="84"/>
                  </a:lnTo>
                  <a:lnTo>
                    <a:pt x="1431" y="65"/>
                  </a:lnTo>
                  <a:lnTo>
                    <a:pt x="1381" y="47"/>
                  </a:lnTo>
                  <a:lnTo>
                    <a:pt x="1331" y="33"/>
                  </a:lnTo>
                  <a:lnTo>
                    <a:pt x="1279" y="21"/>
                  </a:lnTo>
                  <a:lnTo>
                    <a:pt x="1227" y="12"/>
                  </a:lnTo>
                  <a:lnTo>
                    <a:pt x="1175" y="5"/>
                  </a:lnTo>
                  <a:lnTo>
                    <a:pt x="1120" y="1"/>
                  </a:lnTo>
                  <a:lnTo>
                    <a:pt x="1066" y="0"/>
                  </a:lnTo>
                  <a:lnTo>
                    <a:pt x="1011" y="1"/>
                  </a:lnTo>
                  <a:lnTo>
                    <a:pt x="957" y="5"/>
                  </a:lnTo>
                  <a:lnTo>
                    <a:pt x="903" y="12"/>
                  </a:lnTo>
                  <a:lnTo>
                    <a:pt x="851" y="21"/>
                  </a:lnTo>
                  <a:lnTo>
                    <a:pt x="799" y="33"/>
                  </a:lnTo>
                  <a:lnTo>
                    <a:pt x="749" y="47"/>
                  </a:lnTo>
                  <a:lnTo>
                    <a:pt x="700" y="65"/>
                  </a:lnTo>
                  <a:lnTo>
                    <a:pt x="651" y="84"/>
                  </a:lnTo>
                  <a:lnTo>
                    <a:pt x="604" y="105"/>
                  </a:lnTo>
                  <a:lnTo>
                    <a:pt x="558" y="129"/>
                  </a:lnTo>
                  <a:lnTo>
                    <a:pt x="514" y="154"/>
                  </a:lnTo>
                  <a:lnTo>
                    <a:pt x="471" y="183"/>
                  </a:lnTo>
                  <a:lnTo>
                    <a:pt x="428" y="212"/>
                  </a:lnTo>
                  <a:lnTo>
                    <a:pt x="388" y="244"/>
                  </a:lnTo>
                  <a:lnTo>
                    <a:pt x="350" y="278"/>
                  </a:lnTo>
                  <a:lnTo>
                    <a:pt x="312" y="313"/>
                  </a:lnTo>
                  <a:lnTo>
                    <a:pt x="277" y="350"/>
                  </a:lnTo>
                  <a:lnTo>
                    <a:pt x="244" y="389"/>
                  </a:lnTo>
                  <a:lnTo>
                    <a:pt x="212" y="429"/>
                  </a:lnTo>
                  <a:lnTo>
                    <a:pt x="182" y="471"/>
                  </a:lnTo>
                  <a:lnTo>
                    <a:pt x="155" y="514"/>
                  </a:lnTo>
                  <a:lnTo>
                    <a:pt x="129" y="558"/>
                  </a:lnTo>
                  <a:lnTo>
                    <a:pt x="106" y="605"/>
                  </a:lnTo>
                  <a:lnTo>
                    <a:pt x="84" y="652"/>
                  </a:lnTo>
                  <a:lnTo>
                    <a:pt x="65" y="701"/>
                  </a:lnTo>
                  <a:lnTo>
                    <a:pt x="48" y="750"/>
                  </a:lnTo>
                  <a:lnTo>
                    <a:pt x="34" y="801"/>
                  </a:lnTo>
                  <a:lnTo>
                    <a:pt x="22" y="852"/>
                  </a:lnTo>
                  <a:lnTo>
                    <a:pt x="12" y="905"/>
                  </a:lnTo>
                  <a:lnTo>
                    <a:pt x="6" y="958"/>
                  </a:lnTo>
                  <a:lnTo>
                    <a:pt x="2" y="1012"/>
                  </a:lnTo>
                  <a:lnTo>
                    <a:pt x="0" y="1066"/>
                  </a:lnTo>
                  <a:lnTo>
                    <a:pt x="2" y="1122"/>
                  </a:lnTo>
                  <a:lnTo>
                    <a:pt x="6" y="1175"/>
                  </a:lnTo>
                  <a:lnTo>
                    <a:pt x="12" y="1229"/>
                  </a:lnTo>
                  <a:lnTo>
                    <a:pt x="22" y="1281"/>
                  </a:lnTo>
                  <a:lnTo>
                    <a:pt x="34" y="1333"/>
                  </a:lnTo>
                  <a:lnTo>
                    <a:pt x="48" y="1383"/>
                  </a:lnTo>
                  <a:lnTo>
                    <a:pt x="65" y="1433"/>
                  </a:lnTo>
                  <a:lnTo>
                    <a:pt x="84" y="1481"/>
                  </a:lnTo>
                  <a:lnTo>
                    <a:pt x="106" y="1529"/>
                  </a:lnTo>
                  <a:lnTo>
                    <a:pt x="129" y="1574"/>
                  </a:lnTo>
                  <a:lnTo>
                    <a:pt x="155" y="1620"/>
                  </a:lnTo>
                  <a:lnTo>
                    <a:pt x="182" y="1662"/>
                  </a:lnTo>
                  <a:lnTo>
                    <a:pt x="212" y="1704"/>
                  </a:lnTo>
                  <a:lnTo>
                    <a:pt x="244" y="1745"/>
                  </a:lnTo>
                  <a:lnTo>
                    <a:pt x="277" y="1783"/>
                  </a:lnTo>
                  <a:lnTo>
                    <a:pt x="312" y="1821"/>
                  </a:lnTo>
                  <a:lnTo>
                    <a:pt x="350" y="1856"/>
                  </a:lnTo>
                  <a:lnTo>
                    <a:pt x="388" y="1889"/>
                  </a:lnTo>
                  <a:lnTo>
                    <a:pt x="428" y="1922"/>
                  </a:lnTo>
                  <a:lnTo>
                    <a:pt x="471" y="1951"/>
                  </a:lnTo>
                  <a:lnTo>
                    <a:pt x="514" y="1979"/>
                  </a:lnTo>
                  <a:lnTo>
                    <a:pt x="558" y="2004"/>
                  </a:lnTo>
                  <a:lnTo>
                    <a:pt x="604" y="2028"/>
                  </a:lnTo>
                  <a:lnTo>
                    <a:pt x="651" y="2050"/>
                  </a:lnTo>
                  <a:lnTo>
                    <a:pt x="700" y="2069"/>
                  </a:lnTo>
                  <a:lnTo>
                    <a:pt x="749" y="2085"/>
                  </a:lnTo>
                  <a:lnTo>
                    <a:pt x="799" y="2100"/>
                  </a:lnTo>
                  <a:lnTo>
                    <a:pt x="851" y="2111"/>
                  </a:lnTo>
                  <a:lnTo>
                    <a:pt x="903" y="2121"/>
                  </a:lnTo>
                  <a:lnTo>
                    <a:pt x="957" y="2128"/>
                  </a:lnTo>
                  <a:lnTo>
                    <a:pt x="1011" y="2133"/>
                  </a:lnTo>
                  <a:lnTo>
                    <a:pt x="1066" y="21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1" name="1959017858"/>
            <p:cNvSpPr>
              <a:spLocks/>
            </p:cNvSpPr>
            <p:nvPr/>
          </p:nvSpPr>
          <p:spPr bwMode="auto">
            <a:xfrm>
              <a:off x="4276557" y="1380597"/>
              <a:ext cx="67933" cy="50583"/>
            </a:xfrm>
            <a:custGeom>
              <a:avLst/>
              <a:gdLst/>
              <a:ahLst/>
              <a:cxnLst>
                <a:cxn ang="0">
                  <a:pos x="1123" y="0"/>
                </a:cxn>
                <a:cxn ang="0">
                  <a:pos x="615" y="3"/>
                </a:cxn>
                <a:cxn ang="0">
                  <a:pos x="549" y="19"/>
                </a:cxn>
                <a:cxn ang="0">
                  <a:pos x="483" y="40"/>
                </a:cxn>
                <a:cxn ang="0">
                  <a:pos x="408" y="69"/>
                </a:cxn>
                <a:cxn ang="0">
                  <a:pos x="347" y="97"/>
                </a:cxn>
                <a:cxn ang="0">
                  <a:pos x="308" y="119"/>
                </a:cxn>
                <a:cxn ang="0">
                  <a:pos x="268" y="145"/>
                </a:cxn>
                <a:cxn ang="0">
                  <a:pos x="231" y="173"/>
                </a:cxn>
                <a:cxn ang="0">
                  <a:pos x="196" y="204"/>
                </a:cxn>
                <a:cxn ang="0">
                  <a:pos x="164" y="239"/>
                </a:cxn>
                <a:cxn ang="0">
                  <a:pos x="136" y="277"/>
                </a:cxn>
                <a:cxn ang="0">
                  <a:pos x="111" y="315"/>
                </a:cxn>
                <a:cxn ang="0">
                  <a:pos x="90" y="354"/>
                </a:cxn>
                <a:cxn ang="0">
                  <a:pos x="72" y="393"/>
                </a:cxn>
                <a:cxn ang="0">
                  <a:pos x="56" y="430"/>
                </a:cxn>
                <a:cxn ang="0">
                  <a:pos x="42" y="469"/>
                </a:cxn>
                <a:cxn ang="0">
                  <a:pos x="26" y="523"/>
                </a:cxn>
                <a:cxn ang="0">
                  <a:pos x="12" y="593"/>
                </a:cxn>
                <a:cxn ang="0">
                  <a:pos x="5" y="656"/>
                </a:cxn>
                <a:cxn ang="0">
                  <a:pos x="0" y="733"/>
                </a:cxn>
                <a:cxn ang="0">
                  <a:pos x="0" y="809"/>
                </a:cxn>
                <a:cxn ang="0">
                  <a:pos x="0" y="993"/>
                </a:cxn>
                <a:cxn ang="0">
                  <a:pos x="0" y="1287"/>
                </a:cxn>
                <a:cxn ang="0">
                  <a:pos x="0" y="1643"/>
                </a:cxn>
                <a:cxn ang="0">
                  <a:pos x="0" y="2019"/>
                </a:cxn>
                <a:cxn ang="0">
                  <a:pos x="0" y="2367"/>
                </a:cxn>
                <a:cxn ang="0">
                  <a:pos x="0" y="2645"/>
                </a:cxn>
                <a:cxn ang="0">
                  <a:pos x="0" y="2804"/>
                </a:cxn>
                <a:cxn ang="0">
                  <a:pos x="1893" y="2827"/>
                </a:cxn>
                <a:cxn ang="0">
                  <a:pos x="3913" y="2827"/>
                </a:cxn>
                <a:cxn ang="0">
                  <a:pos x="3913" y="2742"/>
                </a:cxn>
                <a:cxn ang="0">
                  <a:pos x="3913" y="2518"/>
                </a:cxn>
                <a:cxn ang="0">
                  <a:pos x="3913" y="2200"/>
                </a:cxn>
                <a:cxn ang="0">
                  <a:pos x="3913" y="1831"/>
                </a:cxn>
                <a:cxn ang="0">
                  <a:pos x="3913" y="1459"/>
                </a:cxn>
                <a:cxn ang="0">
                  <a:pos x="3913" y="1129"/>
                </a:cxn>
                <a:cxn ang="0">
                  <a:pos x="3913" y="885"/>
                </a:cxn>
                <a:cxn ang="0">
                  <a:pos x="3913" y="772"/>
                </a:cxn>
                <a:cxn ang="0">
                  <a:pos x="3911" y="684"/>
                </a:cxn>
                <a:cxn ang="0">
                  <a:pos x="3905" y="625"/>
                </a:cxn>
                <a:cxn ang="0">
                  <a:pos x="3895" y="559"/>
                </a:cxn>
                <a:cxn ang="0">
                  <a:pos x="3877" y="487"/>
                </a:cxn>
                <a:cxn ang="0">
                  <a:pos x="3865" y="450"/>
                </a:cxn>
                <a:cxn ang="0">
                  <a:pos x="3851" y="411"/>
                </a:cxn>
                <a:cxn ang="0">
                  <a:pos x="3834" y="373"/>
                </a:cxn>
                <a:cxn ang="0">
                  <a:pos x="3814" y="335"/>
                </a:cxn>
                <a:cxn ang="0">
                  <a:pos x="3790" y="296"/>
                </a:cxn>
                <a:cxn ang="0">
                  <a:pos x="3764" y="258"/>
                </a:cxn>
                <a:cxn ang="0">
                  <a:pos x="3734" y="221"/>
                </a:cxn>
                <a:cxn ang="0">
                  <a:pos x="3701" y="188"/>
                </a:cxn>
                <a:cxn ang="0">
                  <a:pos x="3664" y="159"/>
                </a:cxn>
                <a:cxn ang="0">
                  <a:pos x="3626" y="132"/>
                </a:cxn>
                <a:cxn ang="0">
                  <a:pos x="3587" y="108"/>
                </a:cxn>
                <a:cxn ang="0">
                  <a:pos x="3546" y="87"/>
                </a:cxn>
                <a:cxn ang="0">
                  <a:pos x="3468" y="53"/>
                </a:cxn>
                <a:cxn ang="0">
                  <a:pos x="3396" y="29"/>
                </a:cxn>
                <a:cxn ang="0">
                  <a:pos x="3337" y="12"/>
                </a:cxn>
                <a:cxn ang="0">
                  <a:pos x="3284" y="0"/>
                </a:cxn>
                <a:cxn ang="0">
                  <a:pos x="1957" y="1290"/>
                </a:cxn>
              </a:cxnLst>
              <a:rect l="0" t="0" r="r" b="b"/>
              <a:pathLst>
                <a:path w="3913" h="2827">
                  <a:moveTo>
                    <a:pt x="1957" y="1290"/>
                  </a:moveTo>
                  <a:lnTo>
                    <a:pt x="1123" y="0"/>
                  </a:lnTo>
                  <a:lnTo>
                    <a:pt x="630" y="0"/>
                  </a:lnTo>
                  <a:lnTo>
                    <a:pt x="615" y="3"/>
                  </a:lnTo>
                  <a:lnTo>
                    <a:pt x="576" y="12"/>
                  </a:lnTo>
                  <a:lnTo>
                    <a:pt x="549" y="19"/>
                  </a:lnTo>
                  <a:lnTo>
                    <a:pt x="517" y="29"/>
                  </a:lnTo>
                  <a:lnTo>
                    <a:pt x="483" y="40"/>
                  </a:lnTo>
                  <a:lnTo>
                    <a:pt x="446" y="53"/>
                  </a:lnTo>
                  <a:lnTo>
                    <a:pt x="408" y="69"/>
                  </a:lnTo>
                  <a:lnTo>
                    <a:pt x="367" y="87"/>
                  </a:lnTo>
                  <a:lnTo>
                    <a:pt x="347" y="97"/>
                  </a:lnTo>
                  <a:lnTo>
                    <a:pt x="328" y="108"/>
                  </a:lnTo>
                  <a:lnTo>
                    <a:pt x="308" y="119"/>
                  </a:lnTo>
                  <a:lnTo>
                    <a:pt x="287" y="132"/>
                  </a:lnTo>
                  <a:lnTo>
                    <a:pt x="268" y="145"/>
                  </a:lnTo>
                  <a:lnTo>
                    <a:pt x="249" y="159"/>
                  </a:lnTo>
                  <a:lnTo>
                    <a:pt x="231" y="173"/>
                  </a:lnTo>
                  <a:lnTo>
                    <a:pt x="213" y="188"/>
                  </a:lnTo>
                  <a:lnTo>
                    <a:pt x="196" y="204"/>
                  </a:lnTo>
                  <a:lnTo>
                    <a:pt x="180" y="221"/>
                  </a:lnTo>
                  <a:lnTo>
                    <a:pt x="164" y="239"/>
                  </a:lnTo>
                  <a:lnTo>
                    <a:pt x="149" y="258"/>
                  </a:lnTo>
                  <a:lnTo>
                    <a:pt x="136" y="277"/>
                  </a:lnTo>
                  <a:lnTo>
                    <a:pt x="123" y="296"/>
                  </a:lnTo>
                  <a:lnTo>
                    <a:pt x="111" y="315"/>
                  </a:lnTo>
                  <a:lnTo>
                    <a:pt x="100" y="335"/>
                  </a:lnTo>
                  <a:lnTo>
                    <a:pt x="90" y="354"/>
                  </a:lnTo>
                  <a:lnTo>
                    <a:pt x="81" y="373"/>
                  </a:lnTo>
                  <a:lnTo>
                    <a:pt x="72" y="393"/>
                  </a:lnTo>
                  <a:lnTo>
                    <a:pt x="64" y="411"/>
                  </a:lnTo>
                  <a:lnTo>
                    <a:pt x="56" y="430"/>
                  </a:lnTo>
                  <a:lnTo>
                    <a:pt x="48" y="450"/>
                  </a:lnTo>
                  <a:lnTo>
                    <a:pt x="42" y="469"/>
                  </a:lnTo>
                  <a:lnTo>
                    <a:pt x="36" y="487"/>
                  </a:lnTo>
                  <a:lnTo>
                    <a:pt x="26" y="523"/>
                  </a:lnTo>
                  <a:lnTo>
                    <a:pt x="19" y="559"/>
                  </a:lnTo>
                  <a:lnTo>
                    <a:pt x="12" y="593"/>
                  </a:lnTo>
                  <a:lnTo>
                    <a:pt x="8" y="625"/>
                  </a:lnTo>
                  <a:lnTo>
                    <a:pt x="5" y="656"/>
                  </a:lnTo>
                  <a:lnTo>
                    <a:pt x="2" y="684"/>
                  </a:lnTo>
                  <a:lnTo>
                    <a:pt x="0" y="733"/>
                  </a:lnTo>
                  <a:lnTo>
                    <a:pt x="0" y="772"/>
                  </a:lnTo>
                  <a:lnTo>
                    <a:pt x="0" y="809"/>
                  </a:lnTo>
                  <a:lnTo>
                    <a:pt x="0" y="885"/>
                  </a:lnTo>
                  <a:lnTo>
                    <a:pt x="0" y="993"/>
                  </a:lnTo>
                  <a:lnTo>
                    <a:pt x="0" y="1129"/>
                  </a:lnTo>
                  <a:lnTo>
                    <a:pt x="0" y="1287"/>
                  </a:lnTo>
                  <a:lnTo>
                    <a:pt x="0" y="1459"/>
                  </a:lnTo>
                  <a:lnTo>
                    <a:pt x="0" y="1643"/>
                  </a:lnTo>
                  <a:lnTo>
                    <a:pt x="0" y="1831"/>
                  </a:lnTo>
                  <a:lnTo>
                    <a:pt x="0" y="2019"/>
                  </a:lnTo>
                  <a:lnTo>
                    <a:pt x="0" y="2200"/>
                  </a:lnTo>
                  <a:lnTo>
                    <a:pt x="0" y="2367"/>
                  </a:lnTo>
                  <a:lnTo>
                    <a:pt x="0" y="2518"/>
                  </a:lnTo>
                  <a:lnTo>
                    <a:pt x="0" y="2645"/>
                  </a:lnTo>
                  <a:lnTo>
                    <a:pt x="0" y="2742"/>
                  </a:lnTo>
                  <a:lnTo>
                    <a:pt x="0" y="2804"/>
                  </a:lnTo>
                  <a:lnTo>
                    <a:pt x="0" y="2827"/>
                  </a:lnTo>
                  <a:lnTo>
                    <a:pt x="1893" y="2827"/>
                  </a:lnTo>
                  <a:lnTo>
                    <a:pt x="2021" y="2827"/>
                  </a:lnTo>
                  <a:lnTo>
                    <a:pt x="3913" y="2827"/>
                  </a:lnTo>
                  <a:lnTo>
                    <a:pt x="3913" y="2804"/>
                  </a:lnTo>
                  <a:lnTo>
                    <a:pt x="3913" y="2742"/>
                  </a:lnTo>
                  <a:lnTo>
                    <a:pt x="3913" y="2645"/>
                  </a:lnTo>
                  <a:lnTo>
                    <a:pt x="3913" y="2518"/>
                  </a:lnTo>
                  <a:lnTo>
                    <a:pt x="3913" y="2367"/>
                  </a:lnTo>
                  <a:lnTo>
                    <a:pt x="3913" y="2200"/>
                  </a:lnTo>
                  <a:lnTo>
                    <a:pt x="3913" y="2019"/>
                  </a:lnTo>
                  <a:lnTo>
                    <a:pt x="3913" y="1831"/>
                  </a:lnTo>
                  <a:lnTo>
                    <a:pt x="3913" y="1643"/>
                  </a:lnTo>
                  <a:lnTo>
                    <a:pt x="3913" y="1459"/>
                  </a:lnTo>
                  <a:lnTo>
                    <a:pt x="3913" y="1287"/>
                  </a:lnTo>
                  <a:lnTo>
                    <a:pt x="3913" y="1129"/>
                  </a:lnTo>
                  <a:lnTo>
                    <a:pt x="3913" y="993"/>
                  </a:lnTo>
                  <a:lnTo>
                    <a:pt x="3913" y="885"/>
                  </a:lnTo>
                  <a:lnTo>
                    <a:pt x="3913" y="809"/>
                  </a:lnTo>
                  <a:lnTo>
                    <a:pt x="3913" y="772"/>
                  </a:lnTo>
                  <a:lnTo>
                    <a:pt x="3913" y="733"/>
                  </a:lnTo>
                  <a:lnTo>
                    <a:pt x="3911" y="684"/>
                  </a:lnTo>
                  <a:lnTo>
                    <a:pt x="3909" y="656"/>
                  </a:lnTo>
                  <a:lnTo>
                    <a:pt x="3905" y="625"/>
                  </a:lnTo>
                  <a:lnTo>
                    <a:pt x="3901" y="593"/>
                  </a:lnTo>
                  <a:lnTo>
                    <a:pt x="3895" y="559"/>
                  </a:lnTo>
                  <a:lnTo>
                    <a:pt x="3887" y="523"/>
                  </a:lnTo>
                  <a:lnTo>
                    <a:pt x="3877" y="487"/>
                  </a:lnTo>
                  <a:lnTo>
                    <a:pt x="3871" y="469"/>
                  </a:lnTo>
                  <a:lnTo>
                    <a:pt x="3865" y="450"/>
                  </a:lnTo>
                  <a:lnTo>
                    <a:pt x="3858" y="430"/>
                  </a:lnTo>
                  <a:lnTo>
                    <a:pt x="3851" y="411"/>
                  </a:lnTo>
                  <a:lnTo>
                    <a:pt x="3842" y="393"/>
                  </a:lnTo>
                  <a:lnTo>
                    <a:pt x="3834" y="373"/>
                  </a:lnTo>
                  <a:lnTo>
                    <a:pt x="3824" y="354"/>
                  </a:lnTo>
                  <a:lnTo>
                    <a:pt x="3814" y="335"/>
                  </a:lnTo>
                  <a:lnTo>
                    <a:pt x="3802" y="315"/>
                  </a:lnTo>
                  <a:lnTo>
                    <a:pt x="3790" y="296"/>
                  </a:lnTo>
                  <a:lnTo>
                    <a:pt x="3777" y="277"/>
                  </a:lnTo>
                  <a:lnTo>
                    <a:pt x="3764" y="258"/>
                  </a:lnTo>
                  <a:lnTo>
                    <a:pt x="3749" y="239"/>
                  </a:lnTo>
                  <a:lnTo>
                    <a:pt x="3734" y="221"/>
                  </a:lnTo>
                  <a:lnTo>
                    <a:pt x="3718" y="204"/>
                  </a:lnTo>
                  <a:lnTo>
                    <a:pt x="3701" y="188"/>
                  </a:lnTo>
                  <a:lnTo>
                    <a:pt x="3682" y="173"/>
                  </a:lnTo>
                  <a:lnTo>
                    <a:pt x="3664" y="159"/>
                  </a:lnTo>
                  <a:lnTo>
                    <a:pt x="3645" y="145"/>
                  </a:lnTo>
                  <a:lnTo>
                    <a:pt x="3626" y="132"/>
                  </a:lnTo>
                  <a:lnTo>
                    <a:pt x="3606" y="119"/>
                  </a:lnTo>
                  <a:lnTo>
                    <a:pt x="3587" y="108"/>
                  </a:lnTo>
                  <a:lnTo>
                    <a:pt x="3566" y="97"/>
                  </a:lnTo>
                  <a:lnTo>
                    <a:pt x="3546" y="87"/>
                  </a:lnTo>
                  <a:lnTo>
                    <a:pt x="3507" y="69"/>
                  </a:lnTo>
                  <a:lnTo>
                    <a:pt x="3468" y="53"/>
                  </a:lnTo>
                  <a:lnTo>
                    <a:pt x="3430" y="40"/>
                  </a:lnTo>
                  <a:lnTo>
                    <a:pt x="3396" y="29"/>
                  </a:lnTo>
                  <a:lnTo>
                    <a:pt x="3365" y="19"/>
                  </a:lnTo>
                  <a:lnTo>
                    <a:pt x="3337" y="12"/>
                  </a:lnTo>
                  <a:lnTo>
                    <a:pt x="3298" y="3"/>
                  </a:lnTo>
                  <a:lnTo>
                    <a:pt x="3284" y="0"/>
                  </a:lnTo>
                  <a:lnTo>
                    <a:pt x="2791" y="0"/>
                  </a:lnTo>
                  <a:lnTo>
                    <a:pt x="1957" y="12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2" name="841734680"/>
            <p:cNvSpPr>
              <a:spLocks/>
            </p:cNvSpPr>
            <p:nvPr/>
          </p:nvSpPr>
          <p:spPr bwMode="auto">
            <a:xfrm>
              <a:off x="4308941" y="1380597"/>
              <a:ext cx="2922" cy="2504"/>
            </a:xfrm>
            <a:custGeom>
              <a:avLst/>
              <a:gdLst/>
              <a:ahLst/>
              <a:cxnLst>
                <a:cxn ang="0">
                  <a:pos x="85" y="148"/>
                </a:cxn>
                <a:cxn ang="0">
                  <a:pos x="127" y="74"/>
                </a:cxn>
                <a:cxn ang="0">
                  <a:pos x="169" y="0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42" y="74"/>
                </a:cxn>
                <a:cxn ang="0">
                  <a:pos x="85" y="148"/>
                </a:cxn>
              </a:cxnLst>
              <a:rect l="0" t="0" r="r" b="b"/>
              <a:pathLst>
                <a:path w="169" h="148">
                  <a:moveTo>
                    <a:pt x="85" y="148"/>
                  </a:moveTo>
                  <a:lnTo>
                    <a:pt x="127" y="74"/>
                  </a:lnTo>
                  <a:lnTo>
                    <a:pt x="169" y="0"/>
                  </a:lnTo>
                  <a:lnTo>
                    <a:pt x="85" y="0"/>
                  </a:lnTo>
                  <a:lnTo>
                    <a:pt x="0" y="0"/>
                  </a:lnTo>
                  <a:lnTo>
                    <a:pt x="42" y="74"/>
                  </a:lnTo>
                  <a:lnTo>
                    <a:pt x="85" y="1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3" name="375224769"/>
            <p:cNvSpPr>
              <a:spLocks/>
            </p:cNvSpPr>
            <p:nvPr/>
          </p:nvSpPr>
          <p:spPr bwMode="auto">
            <a:xfrm>
              <a:off x="4306993" y="1382351"/>
              <a:ext cx="6818" cy="1727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96" y="358"/>
                </a:cxn>
                <a:cxn ang="0">
                  <a:pos x="388" y="697"/>
                </a:cxn>
                <a:cxn ang="0">
                  <a:pos x="393" y="697"/>
                </a:cxn>
                <a:cxn ang="0">
                  <a:pos x="390" y="702"/>
                </a:cxn>
                <a:cxn ang="0">
                  <a:pos x="393" y="716"/>
                </a:cxn>
                <a:cxn ang="0">
                  <a:pos x="380" y="716"/>
                </a:cxn>
                <a:cxn ang="0">
                  <a:pos x="296" y="830"/>
                </a:cxn>
                <a:cxn ang="0">
                  <a:pos x="197" y="963"/>
                </a:cxn>
                <a:cxn ang="0">
                  <a:pos x="99" y="830"/>
                </a:cxn>
                <a:cxn ang="0">
                  <a:pos x="14" y="716"/>
                </a:cxn>
                <a:cxn ang="0">
                  <a:pos x="0" y="716"/>
                </a:cxn>
                <a:cxn ang="0">
                  <a:pos x="4" y="702"/>
                </a:cxn>
                <a:cxn ang="0">
                  <a:pos x="0" y="697"/>
                </a:cxn>
                <a:cxn ang="0">
                  <a:pos x="5" y="697"/>
                </a:cxn>
                <a:cxn ang="0">
                  <a:pos x="99" y="358"/>
                </a:cxn>
                <a:cxn ang="0">
                  <a:pos x="197" y="0"/>
                </a:cxn>
              </a:cxnLst>
              <a:rect l="0" t="0" r="r" b="b"/>
              <a:pathLst>
                <a:path w="393" h="963">
                  <a:moveTo>
                    <a:pt x="197" y="0"/>
                  </a:moveTo>
                  <a:lnTo>
                    <a:pt x="296" y="358"/>
                  </a:lnTo>
                  <a:lnTo>
                    <a:pt x="388" y="697"/>
                  </a:lnTo>
                  <a:lnTo>
                    <a:pt x="393" y="697"/>
                  </a:lnTo>
                  <a:lnTo>
                    <a:pt x="390" y="702"/>
                  </a:lnTo>
                  <a:lnTo>
                    <a:pt x="393" y="716"/>
                  </a:lnTo>
                  <a:lnTo>
                    <a:pt x="380" y="716"/>
                  </a:lnTo>
                  <a:lnTo>
                    <a:pt x="296" y="830"/>
                  </a:lnTo>
                  <a:lnTo>
                    <a:pt x="197" y="963"/>
                  </a:lnTo>
                  <a:lnTo>
                    <a:pt x="99" y="830"/>
                  </a:lnTo>
                  <a:lnTo>
                    <a:pt x="14" y="716"/>
                  </a:lnTo>
                  <a:lnTo>
                    <a:pt x="0" y="716"/>
                  </a:lnTo>
                  <a:lnTo>
                    <a:pt x="4" y="702"/>
                  </a:lnTo>
                  <a:lnTo>
                    <a:pt x="0" y="697"/>
                  </a:lnTo>
                  <a:lnTo>
                    <a:pt x="5" y="697"/>
                  </a:lnTo>
                  <a:lnTo>
                    <a:pt x="99" y="35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04" name="图片 11" descr="开放网络-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03157" y="6080294"/>
            <a:ext cx="304595" cy="234472"/>
          </a:xfrm>
          <a:prstGeom prst="rect">
            <a:avLst/>
          </a:prstGeom>
        </p:spPr>
      </p:pic>
      <p:pic>
        <p:nvPicPr>
          <p:cNvPr id="105" name="图片 47" descr="打印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51126" y="6076619"/>
            <a:ext cx="303795" cy="241822"/>
          </a:xfrm>
          <a:prstGeom prst="rect">
            <a:avLst/>
          </a:prstGeom>
        </p:spPr>
      </p:pic>
      <p:grpSp>
        <p:nvGrpSpPr>
          <p:cNvPr id="106" name="组合 148"/>
          <p:cNvGrpSpPr/>
          <p:nvPr/>
        </p:nvGrpSpPr>
        <p:grpSpPr>
          <a:xfrm>
            <a:off x="5065046" y="5748157"/>
            <a:ext cx="275953" cy="266955"/>
            <a:chOff x="-2427311" y="4552665"/>
            <a:chExt cx="1168400" cy="11303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130"/>
            <p:cNvSpPr>
              <a:spLocks noEditPoints="1"/>
            </p:cNvSpPr>
            <p:nvPr/>
          </p:nvSpPr>
          <p:spPr bwMode="auto">
            <a:xfrm>
              <a:off x="-2322536" y="4562190"/>
              <a:ext cx="514350" cy="298450"/>
            </a:xfrm>
            <a:custGeom>
              <a:avLst/>
              <a:gdLst/>
              <a:ahLst/>
              <a:cxnLst>
                <a:cxn ang="0">
                  <a:pos x="4884" y="4136"/>
                </a:cxn>
                <a:cxn ang="0">
                  <a:pos x="5456" y="4004"/>
                </a:cxn>
                <a:cxn ang="0">
                  <a:pos x="5896" y="3696"/>
                </a:cxn>
                <a:cxn ang="0">
                  <a:pos x="6160" y="3300"/>
                </a:cxn>
                <a:cxn ang="0">
                  <a:pos x="6732" y="3124"/>
                </a:cxn>
                <a:cxn ang="0">
                  <a:pos x="6996" y="2904"/>
                </a:cxn>
                <a:cxn ang="0">
                  <a:pos x="7128" y="2552"/>
                </a:cxn>
                <a:cxn ang="0">
                  <a:pos x="6336" y="2596"/>
                </a:cxn>
                <a:cxn ang="0">
                  <a:pos x="6292" y="1144"/>
                </a:cxn>
                <a:cxn ang="0">
                  <a:pos x="6072" y="616"/>
                </a:cxn>
                <a:cxn ang="0">
                  <a:pos x="5676" y="264"/>
                </a:cxn>
                <a:cxn ang="0">
                  <a:pos x="5192" y="44"/>
                </a:cxn>
                <a:cxn ang="0">
                  <a:pos x="1408" y="0"/>
                </a:cxn>
                <a:cxn ang="0">
                  <a:pos x="836" y="132"/>
                </a:cxn>
                <a:cxn ang="0">
                  <a:pos x="396" y="440"/>
                </a:cxn>
                <a:cxn ang="0">
                  <a:pos x="88" y="880"/>
                </a:cxn>
                <a:cxn ang="0">
                  <a:pos x="0" y="1408"/>
                </a:cxn>
                <a:cxn ang="0">
                  <a:pos x="0" y="2992"/>
                </a:cxn>
                <a:cxn ang="0">
                  <a:pos x="220" y="3476"/>
                </a:cxn>
                <a:cxn ang="0">
                  <a:pos x="616" y="3872"/>
                </a:cxn>
                <a:cxn ang="0">
                  <a:pos x="1144" y="4092"/>
                </a:cxn>
                <a:cxn ang="0">
                  <a:pos x="4884" y="1452"/>
                </a:cxn>
                <a:cxn ang="0">
                  <a:pos x="5324" y="1628"/>
                </a:cxn>
                <a:cxn ang="0">
                  <a:pos x="5500" y="2024"/>
                </a:cxn>
                <a:cxn ang="0">
                  <a:pos x="5324" y="2464"/>
                </a:cxn>
                <a:cxn ang="0">
                  <a:pos x="4884" y="2640"/>
                </a:cxn>
                <a:cxn ang="0">
                  <a:pos x="4488" y="2464"/>
                </a:cxn>
                <a:cxn ang="0">
                  <a:pos x="4312" y="2024"/>
                </a:cxn>
                <a:cxn ang="0">
                  <a:pos x="4488" y="1628"/>
                </a:cxn>
                <a:cxn ang="0">
                  <a:pos x="4884" y="1452"/>
                </a:cxn>
                <a:cxn ang="0">
                  <a:pos x="3388" y="1496"/>
                </a:cxn>
                <a:cxn ang="0">
                  <a:pos x="3740" y="1804"/>
                </a:cxn>
                <a:cxn ang="0">
                  <a:pos x="3740" y="2288"/>
                </a:cxn>
                <a:cxn ang="0">
                  <a:pos x="3388" y="2596"/>
                </a:cxn>
                <a:cxn ang="0">
                  <a:pos x="2948" y="2596"/>
                </a:cxn>
                <a:cxn ang="0">
                  <a:pos x="2640" y="2288"/>
                </a:cxn>
                <a:cxn ang="0">
                  <a:pos x="2640" y="1804"/>
                </a:cxn>
                <a:cxn ang="0">
                  <a:pos x="2948" y="1496"/>
                </a:cxn>
                <a:cxn ang="0">
                  <a:pos x="1452" y="1452"/>
                </a:cxn>
                <a:cxn ang="0">
                  <a:pos x="1848" y="1628"/>
                </a:cxn>
                <a:cxn ang="0">
                  <a:pos x="2024" y="2024"/>
                </a:cxn>
                <a:cxn ang="0">
                  <a:pos x="1848" y="2464"/>
                </a:cxn>
                <a:cxn ang="0">
                  <a:pos x="1452" y="2640"/>
                </a:cxn>
                <a:cxn ang="0">
                  <a:pos x="1012" y="2464"/>
                </a:cxn>
                <a:cxn ang="0">
                  <a:pos x="836" y="2024"/>
                </a:cxn>
                <a:cxn ang="0">
                  <a:pos x="1012" y="1628"/>
                </a:cxn>
                <a:cxn ang="0">
                  <a:pos x="1452" y="1452"/>
                </a:cxn>
              </a:cxnLst>
              <a:rect l="0" t="0" r="r" b="b"/>
              <a:pathLst>
                <a:path w="7128" h="4136">
                  <a:moveTo>
                    <a:pt x="1408" y="4136"/>
                  </a:moveTo>
                  <a:lnTo>
                    <a:pt x="4884" y="4136"/>
                  </a:lnTo>
                  <a:lnTo>
                    <a:pt x="5192" y="4092"/>
                  </a:lnTo>
                  <a:lnTo>
                    <a:pt x="5456" y="4004"/>
                  </a:lnTo>
                  <a:lnTo>
                    <a:pt x="5676" y="3872"/>
                  </a:lnTo>
                  <a:lnTo>
                    <a:pt x="5896" y="3696"/>
                  </a:lnTo>
                  <a:lnTo>
                    <a:pt x="6072" y="3520"/>
                  </a:lnTo>
                  <a:lnTo>
                    <a:pt x="6160" y="3300"/>
                  </a:lnTo>
                  <a:lnTo>
                    <a:pt x="6599" y="3212"/>
                  </a:lnTo>
                  <a:lnTo>
                    <a:pt x="6732" y="3124"/>
                  </a:lnTo>
                  <a:lnTo>
                    <a:pt x="6864" y="3036"/>
                  </a:lnTo>
                  <a:lnTo>
                    <a:pt x="6996" y="2904"/>
                  </a:lnTo>
                  <a:lnTo>
                    <a:pt x="7084" y="2728"/>
                  </a:lnTo>
                  <a:lnTo>
                    <a:pt x="7128" y="2552"/>
                  </a:lnTo>
                  <a:lnTo>
                    <a:pt x="7128" y="2332"/>
                  </a:lnTo>
                  <a:lnTo>
                    <a:pt x="6336" y="2596"/>
                  </a:lnTo>
                  <a:lnTo>
                    <a:pt x="6336" y="1408"/>
                  </a:lnTo>
                  <a:lnTo>
                    <a:pt x="6292" y="1144"/>
                  </a:lnTo>
                  <a:lnTo>
                    <a:pt x="6204" y="880"/>
                  </a:lnTo>
                  <a:lnTo>
                    <a:pt x="6072" y="616"/>
                  </a:lnTo>
                  <a:lnTo>
                    <a:pt x="5896" y="440"/>
                  </a:lnTo>
                  <a:lnTo>
                    <a:pt x="5676" y="264"/>
                  </a:lnTo>
                  <a:lnTo>
                    <a:pt x="5456" y="132"/>
                  </a:lnTo>
                  <a:lnTo>
                    <a:pt x="5192" y="44"/>
                  </a:lnTo>
                  <a:lnTo>
                    <a:pt x="4884" y="0"/>
                  </a:lnTo>
                  <a:lnTo>
                    <a:pt x="1408" y="0"/>
                  </a:lnTo>
                  <a:lnTo>
                    <a:pt x="1144" y="44"/>
                  </a:lnTo>
                  <a:lnTo>
                    <a:pt x="836" y="132"/>
                  </a:lnTo>
                  <a:lnTo>
                    <a:pt x="616" y="264"/>
                  </a:lnTo>
                  <a:lnTo>
                    <a:pt x="396" y="440"/>
                  </a:lnTo>
                  <a:lnTo>
                    <a:pt x="220" y="616"/>
                  </a:lnTo>
                  <a:lnTo>
                    <a:pt x="88" y="880"/>
                  </a:lnTo>
                  <a:lnTo>
                    <a:pt x="0" y="1144"/>
                  </a:lnTo>
                  <a:lnTo>
                    <a:pt x="0" y="1408"/>
                  </a:lnTo>
                  <a:lnTo>
                    <a:pt x="0" y="2684"/>
                  </a:lnTo>
                  <a:lnTo>
                    <a:pt x="0" y="2992"/>
                  </a:lnTo>
                  <a:lnTo>
                    <a:pt x="88" y="3256"/>
                  </a:lnTo>
                  <a:lnTo>
                    <a:pt x="220" y="3476"/>
                  </a:lnTo>
                  <a:lnTo>
                    <a:pt x="396" y="3696"/>
                  </a:lnTo>
                  <a:lnTo>
                    <a:pt x="616" y="3872"/>
                  </a:lnTo>
                  <a:lnTo>
                    <a:pt x="836" y="4004"/>
                  </a:lnTo>
                  <a:lnTo>
                    <a:pt x="1144" y="4092"/>
                  </a:lnTo>
                  <a:lnTo>
                    <a:pt x="1408" y="4136"/>
                  </a:lnTo>
                  <a:close/>
                  <a:moveTo>
                    <a:pt x="4884" y="1452"/>
                  </a:moveTo>
                  <a:lnTo>
                    <a:pt x="5104" y="1496"/>
                  </a:lnTo>
                  <a:lnTo>
                    <a:pt x="5324" y="1628"/>
                  </a:lnTo>
                  <a:lnTo>
                    <a:pt x="5456" y="1804"/>
                  </a:lnTo>
                  <a:lnTo>
                    <a:pt x="5500" y="2024"/>
                  </a:lnTo>
                  <a:lnTo>
                    <a:pt x="5456" y="2288"/>
                  </a:lnTo>
                  <a:lnTo>
                    <a:pt x="5324" y="2464"/>
                  </a:lnTo>
                  <a:lnTo>
                    <a:pt x="5104" y="2596"/>
                  </a:lnTo>
                  <a:lnTo>
                    <a:pt x="4884" y="2640"/>
                  </a:lnTo>
                  <a:lnTo>
                    <a:pt x="4664" y="2596"/>
                  </a:lnTo>
                  <a:lnTo>
                    <a:pt x="4488" y="2464"/>
                  </a:lnTo>
                  <a:lnTo>
                    <a:pt x="4356" y="2288"/>
                  </a:lnTo>
                  <a:lnTo>
                    <a:pt x="4312" y="2024"/>
                  </a:lnTo>
                  <a:lnTo>
                    <a:pt x="4356" y="1804"/>
                  </a:lnTo>
                  <a:lnTo>
                    <a:pt x="4488" y="1628"/>
                  </a:lnTo>
                  <a:lnTo>
                    <a:pt x="4664" y="1496"/>
                  </a:lnTo>
                  <a:lnTo>
                    <a:pt x="4884" y="1452"/>
                  </a:lnTo>
                  <a:close/>
                  <a:moveTo>
                    <a:pt x="3168" y="1452"/>
                  </a:moveTo>
                  <a:lnTo>
                    <a:pt x="3388" y="1496"/>
                  </a:lnTo>
                  <a:lnTo>
                    <a:pt x="3608" y="1628"/>
                  </a:lnTo>
                  <a:lnTo>
                    <a:pt x="3740" y="1804"/>
                  </a:lnTo>
                  <a:lnTo>
                    <a:pt x="3784" y="2024"/>
                  </a:lnTo>
                  <a:lnTo>
                    <a:pt x="3740" y="2288"/>
                  </a:lnTo>
                  <a:lnTo>
                    <a:pt x="3608" y="2464"/>
                  </a:lnTo>
                  <a:lnTo>
                    <a:pt x="3388" y="2596"/>
                  </a:lnTo>
                  <a:lnTo>
                    <a:pt x="3168" y="2640"/>
                  </a:lnTo>
                  <a:lnTo>
                    <a:pt x="2948" y="2596"/>
                  </a:lnTo>
                  <a:lnTo>
                    <a:pt x="2772" y="2464"/>
                  </a:lnTo>
                  <a:lnTo>
                    <a:pt x="2640" y="2288"/>
                  </a:lnTo>
                  <a:lnTo>
                    <a:pt x="2596" y="2024"/>
                  </a:lnTo>
                  <a:lnTo>
                    <a:pt x="2640" y="1804"/>
                  </a:lnTo>
                  <a:lnTo>
                    <a:pt x="2772" y="1628"/>
                  </a:lnTo>
                  <a:lnTo>
                    <a:pt x="2948" y="1496"/>
                  </a:lnTo>
                  <a:lnTo>
                    <a:pt x="3168" y="1452"/>
                  </a:lnTo>
                  <a:close/>
                  <a:moveTo>
                    <a:pt x="1452" y="1452"/>
                  </a:moveTo>
                  <a:lnTo>
                    <a:pt x="1672" y="1496"/>
                  </a:lnTo>
                  <a:lnTo>
                    <a:pt x="1848" y="1628"/>
                  </a:lnTo>
                  <a:lnTo>
                    <a:pt x="1980" y="1804"/>
                  </a:lnTo>
                  <a:lnTo>
                    <a:pt x="2024" y="2024"/>
                  </a:lnTo>
                  <a:lnTo>
                    <a:pt x="1980" y="2288"/>
                  </a:lnTo>
                  <a:lnTo>
                    <a:pt x="1848" y="2464"/>
                  </a:lnTo>
                  <a:lnTo>
                    <a:pt x="1672" y="2596"/>
                  </a:lnTo>
                  <a:lnTo>
                    <a:pt x="1452" y="2640"/>
                  </a:lnTo>
                  <a:lnTo>
                    <a:pt x="1188" y="2596"/>
                  </a:lnTo>
                  <a:lnTo>
                    <a:pt x="1012" y="2464"/>
                  </a:lnTo>
                  <a:lnTo>
                    <a:pt x="880" y="2288"/>
                  </a:lnTo>
                  <a:lnTo>
                    <a:pt x="836" y="2024"/>
                  </a:lnTo>
                  <a:lnTo>
                    <a:pt x="880" y="1804"/>
                  </a:lnTo>
                  <a:lnTo>
                    <a:pt x="1012" y="1628"/>
                  </a:lnTo>
                  <a:lnTo>
                    <a:pt x="1188" y="1496"/>
                  </a:lnTo>
                  <a:lnTo>
                    <a:pt x="1452" y="14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8" name="Freeform 131"/>
            <p:cNvSpPr>
              <a:spLocks/>
            </p:cNvSpPr>
            <p:nvPr/>
          </p:nvSpPr>
          <p:spPr bwMode="auto">
            <a:xfrm>
              <a:off x="-2427311" y="5530565"/>
              <a:ext cx="1168400" cy="152400"/>
            </a:xfrm>
            <a:custGeom>
              <a:avLst/>
              <a:gdLst/>
              <a:ahLst/>
              <a:cxnLst>
                <a:cxn ang="0">
                  <a:pos x="11836" y="748"/>
                </a:cxn>
                <a:cxn ang="0">
                  <a:pos x="11396" y="396"/>
                </a:cxn>
                <a:cxn ang="0">
                  <a:pos x="10868" y="131"/>
                </a:cxn>
                <a:cxn ang="0">
                  <a:pos x="10340" y="0"/>
                </a:cxn>
                <a:cxn ang="0">
                  <a:pos x="9768" y="0"/>
                </a:cxn>
                <a:cxn ang="0">
                  <a:pos x="9196" y="131"/>
                </a:cxn>
                <a:cxn ang="0">
                  <a:pos x="8712" y="396"/>
                </a:cxn>
                <a:cxn ang="0">
                  <a:pos x="8272" y="792"/>
                </a:cxn>
                <a:cxn ang="0">
                  <a:pos x="7920" y="792"/>
                </a:cxn>
                <a:cxn ang="0">
                  <a:pos x="7524" y="396"/>
                </a:cxn>
                <a:cxn ang="0">
                  <a:pos x="6996" y="131"/>
                </a:cxn>
                <a:cxn ang="0">
                  <a:pos x="6468" y="0"/>
                </a:cxn>
                <a:cxn ang="0">
                  <a:pos x="5896" y="0"/>
                </a:cxn>
                <a:cxn ang="0">
                  <a:pos x="5324" y="131"/>
                </a:cxn>
                <a:cxn ang="0">
                  <a:pos x="4796" y="396"/>
                </a:cxn>
                <a:cxn ang="0">
                  <a:pos x="4400" y="748"/>
                </a:cxn>
                <a:cxn ang="0">
                  <a:pos x="4003" y="704"/>
                </a:cxn>
                <a:cxn ang="0">
                  <a:pos x="3432" y="264"/>
                </a:cxn>
                <a:cxn ang="0">
                  <a:pos x="2772" y="44"/>
                </a:cxn>
                <a:cxn ang="0">
                  <a:pos x="2112" y="0"/>
                </a:cxn>
                <a:cxn ang="0">
                  <a:pos x="1408" y="131"/>
                </a:cxn>
                <a:cxn ang="0">
                  <a:pos x="792" y="484"/>
                </a:cxn>
                <a:cxn ang="0">
                  <a:pos x="352" y="1012"/>
                </a:cxn>
                <a:cxn ang="0">
                  <a:pos x="88" y="1716"/>
                </a:cxn>
                <a:cxn ang="0">
                  <a:pos x="1012" y="2112"/>
                </a:cxn>
                <a:cxn ang="0">
                  <a:pos x="3872" y="2112"/>
                </a:cxn>
                <a:cxn ang="0">
                  <a:pos x="4840" y="2112"/>
                </a:cxn>
                <a:cxn ang="0">
                  <a:pos x="7788" y="2112"/>
                </a:cxn>
                <a:cxn ang="0">
                  <a:pos x="8756" y="2112"/>
                </a:cxn>
                <a:cxn ang="0">
                  <a:pos x="11660" y="2112"/>
                </a:cxn>
                <a:cxn ang="0">
                  <a:pos x="12672" y="2112"/>
                </a:cxn>
                <a:cxn ang="0">
                  <a:pos x="16192" y="2112"/>
                </a:cxn>
                <a:cxn ang="0">
                  <a:pos x="16060" y="1320"/>
                </a:cxn>
                <a:cxn ang="0">
                  <a:pos x="15664" y="704"/>
                </a:cxn>
                <a:cxn ang="0">
                  <a:pos x="15092" y="264"/>
                </a:cxn>
                <a:cxn ang="0">
                  <a:pos x="14476" y="44"/>
                </a:cxn>
                <a:cxn ang="0">
                  <a:pos x="13772" y="0"/>
                </a:cxn>
                <a:cxn ang="0">
                  <a:pos x="13068" y="131"/>
                </a:cxn>
                <a:cxn ang="0">
                  <a:pos x="12452" y="484"/>
                </a:cxn>
                <a:cxn ang="0">
                  <a:pos x="12012" y="1012"/>
                </a:cxn>
              </a:cxnLst>
              <a:rect l="0" t="0" r="r" b="b"/>
              <a:pathLst>
                <a:path w="16192" h="2112">
                  <a:moveTo>
                    <a:pt x="12012" y="1012"/>
                  </a:moveTo>
                  <a:lnTo>
                    <a:pt x="11836" y="748"/>
                  </a:lnTo>
                  <a:lnTo>
                    <a:pt x="11616" y="572"/>
                  </a:lnTo>
                  <a:lnTo>
                    <a:pt x="11396" y="396"/>
                  </a:lnTo>
                  <a:lnTo>
                    <a:pt x="11132" y="264"/>
                  </a:lnTo>
                  <a:lnTo>
                    <a:pt x="10868" y="131"/>
                  </a:lnTo>
                  <a:lnTo>
                    <a:pt x="10604" y="44"/>
                  </a:lnTo>
                  <a:lnTo>
                    <a:pt x="10340" y="0"/>
                  </a:lnTo>
                  <a:lnTo>
                    <a:pt x="10032" y="0"/>
                  </a:lnTo>
                  <a:lnTo>
                    <a:pt x="9768" y="0"/>
                  </a:lnTo>
                  <a:lnTo>
                    <a:pt x="9460" y="88"/>
                  </a:lnTo>
                  <a:lnTo>
                    <a:pt x="9196" y="131"/>
                  </a:lnTo>
                  <a:lnTo>
                    <a:pt x="8932" y="264"/>
                  </a:lnTo>
                  <a:lnTo>
                    <a:pt x="8712" y="396"/>
                  </a:lnTo>
                  <a:lnTo>
                    <a:pt x="8448" y="572"/>
                  </a:lnTo>
                  <a:lnTo>
                    <a:pt x="8272" y="792"/>
                  </a:lnTo>
                  <a:lnTo>
                    <a:pt x="8096" y="1012"/>
                  </a:lnTo>
                  <a:lnTo>
                    <a:pt x="7920" y="792"/>
                  </a:lnTo>
                  <a:lnTo>
                    <a:pt x="7744" y="572"/>
                  </a:lnTo>
                  <a:lnTo>
                    <a:pt x="7524" y="396"/>
                  </a:lnTo>
                  <a:lnTo>
                    <a:pt x="7260" y="264"/>
                  </a:lnTo>
                  <a:lnTo>
                    <a:pt x="6996" y="131"/>
                  </a:lnTo>
                  <a:lnTo>
                    <a:pt x="6732" y="88"/>
                  </a:lnTo>
                  <a:lnTo>
                    <a:pt x="6468" y="0"/>
                  </a:lnTo>
                  <a:lnTo>
                    <a:pt x="6160" y="0"/>
                  </a:lnTo>
                  <a:lnTo>
                    <a:pt x="5896" y="0"/>
                  </a:lnTo>
                  <a:lnTo>
                    <a:pt x="5588" y="44"/>
                  </a:lnTo>
                  <a:lnTo>
                    <a:pt x="5324" y="131"/>
                  </a:lnTo>
                  <a:lnTo>
                    <a:pt x="5060" y="220"/>
                  </a:lnTo>
                  <a:lnTo>
                    <a:pt x="4796" y="396"/>
                  </a:lnTo>
                  <a:lnTo>
                    <a:pt x="4576" y="528"/>
                  </a:lnTo>
                  <a:lnTo>
                    <a:pt x="4400" y="748"/>
                  </a:lnTo>
                  <a:lnTo>
                    <a:pt x="4224" y="968"/>
                  </a:lnTo>
                  <a:lnTo>
                    <a:pt x="4003" y="704"/>
                  </a:lnTo>
                  <a:lnTo>
                    <a:pt x="3740" y="484"/>
                  </a:lnTo>
                  <a:lnTo>
                    <a:pt x="3432" y="264"/>
                  </a:lnTo>
                  <a:lnTo>
                    <a:pt x="3124" y="131"/>
                  </a:lnTo>
                  <a:lnTo>
                    <a:pt x="2772" y="44"/>
                  </a:lnTo>
                  <a:lnTo>
                    <a:pt x="2464" y="0"/>
                  </a:lnTo>
                  <a:lnTo>
                    <a:pt x="2112" y="0"/>
                  </a:lnTo>
                  <a:lnTo>
                    <a:pt x="1760" y="44"/>
                  </a:lnTo>
                  <a:lnTo>
                    <a:pt x="1408" y="131"/>
                  </a:lnTo>
                  <a:lnTo>
                    <a:pt x="1100" y="308"/>
                  </a:lnTo>
                  <a:lnTo>
                    <a:pt x="792" y="484"/>
                  </a:lnTo>
                  <a:lnTo>
                    <a:pt x="572" y="704"/>
                  </a:lnTo>
                  <a:lnTo>
                    <a:pt x="352" y="1012"/>
                  </a:lnTo>
                  <a:lnTo>
                    <a:pt x="176" y="1320"/>
                  </a:lnTo>
                  <a:lnTo>
                    <a:pt x="88" y="1716"/>
                  </a:lnTo>
                  <a:lnTo>
                    <a:pt x="0" y="2112"/>
                  </a:lnTo>
                  <a:lnTo>
                    <a:pt x="1012" y="2112"/>
                  </a:lnTo>
                  <a:lnTo>
                    <a:pt x="3564" y="2112"/>
                  </a:lnTo>
                  <a:lnTo>
                    <a:pt x="3872" y="2112"/>
                  </a:lnTo>
                  <a:lnTo>
                    <a:pt x="4532" y="2112"/>
                  </a:lnTo>
                  <a:lnTo>
                    <a:pt x="4840" y="2112"/>
                  </a:lnTo>
                  <a:lnTo>
                    <a:pt x="7436" y="2112"/>
                  </a:lnTo>
                  <a:lnTo>
                    <a:pt x="7788" y="2112"/>
                  </a:lnTo>
                  <a:lnTo>
                    <a:pt x="8404" y="2112"/>
                  </a:lnTo>
                  <a:lnTo>
                    <a:pt x="8756" y="2112"/>
                  </a:lnTo>
                  <a:lnTo>
                    <a:pt x="11352" y="2112"/>
                  </a:lnTo>
                  <a:lnTo>
                    <a:pt x="11660" y="2112"/>
                  </a:lnTo>
                  <a:lnTo>
                    <a:pt x="12320" y="2112"/>
                  </a:lnTo>
                  <a:lnTo>
                    <a:pt x="12672" y="2112"/>
                  </a:lnTo>
                  <a:lnTo>
                    <a:pt x="15224" y="2112"/>
                  </a:lnTo>
                  <a:lnTo>
                    <a:pt x="16192" y="2112"/>
                  </a:lnTo>
                  <a:lnTo>
                    <a:pt x="16148" y="1672"/>
                  </a:lnTo>
                  <a:lnTo>
                    <a:pt x="16060" y="1320"/>
                  </a:lnTo>
                  <a:lnTo>
                    <a:pt x="15884" y="968"/>
                  </a:lnTo>
                  <a:lnTo>
                    <a:pt x="15664" y="704"/>
                  </a:lnTo>
                  <a:lnTo>
                    <a:pt x="15400" y="484"/>
                  </a:lnTo>
                  <a:lnTo>
                    <a:pt x="15092" y="264"/>
                  </a:lnTo>
                  <a:lnTo>
                    <a:pt x="14784" y="131"/>
                  </a:lnTo>
                  <a:lnTo>
                    <a:pt x="14476" y="44"/>
                  </a:lnTo>
                  <a:lnTo>
                    <a:pt x="14124" y="0"/>
                  </a:lnTo>
                  <a:lnTo>
                    <a:pt x="13772" y="0"/>
                  </a:lnTo>
                  <a:lnTo>
                    <a:pt x="13420" y="44"/>
                  </a:lnTo>
                  <a:lnTo>
                    <a:pt x="13068" y="131"/>
                  </a:lnTo>
                  <a:lnTo>
                    <a:pt x="12760" y="308"/>
                  </a:lnTo>
                  <a:lnTo>
                    <a:pt x="12452" y="484"/>
                  </a:lnTo>
                  <a:lnTo>
                    <a:pt x="12232" y="704"/>
                  </a:lnTo>
                  <a:lnTo>
                    <a:pt x="12012" y="10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9" name="Freeform 132"/>
            <p:cNvSpPr>
              <a:spLocks/>
            </p:cNvSpPr>
            <p:nvPr/>
          </p:nvSpPr>
          <p:spPr bwMode="auto">
            <a:xfrm>
              <a:off x="-2100286" y="5282915"/>
              <a:ext cx="238125" cy="234950"/>
            </a:xfrm>
            <a:custGeom>
              <a:avLst/>
              <a:gdLst/>
              <a:ahLst/>
              <a:cxnLst>
                <a:cxn ang="0">
                  <a:pos x="1628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04" y="264"/>
                </a:cxn>
                <a:cxn ang="0">
                  <a:pos x="483" y="484"/>
                </a:cxn>
                <a:cxn ang="0">
                  <a:pos x="264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1"/>
                </a:cxn>
                <a:cxn ang="0">
                  <a:pos x="483" y="2772"/>
                </a:cxn>
                <a:cxn ang="0">
                  <a:pos x="704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28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52" y="2992"/>
                </a:cxn>
                <a:cxn ang="0">
                  <a:pos x="2816" y="2772"/>
                </a:cxn>
                <a:cxn ang="0">
                  <a:pos x="2992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2992" y="704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28" y="0"/>
                </a:cxn>
              </a:cxnLst>
              <a:rect l="0" t="0" r="r" b="b"/>
              <a:pathLst>
                <a:path w="3300" h="3256">
                  <a:moveTo>
                    <a:pt x="1628" y="0"/>
                  </a:moveTo>
                  <a:lnTo>
                    <a:pt x="1320" y="44"/>
                  </a:lnTo>
                  <a:lnTo>
                    <a:pt x="1012" y="132"/>
                  </a:lnTo>
                  <a:lnTo>
                    <a:pt x="704" y="264"/>
                  </a:lnTo>
                  <a:lnTo>
                    <a:pt x="483" y="484"/>
                  </a:lnTo>
                  <a:lnTo>
                    <a:pt x="264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1"/>
                  </a:lnTo>
                  <a:lnTo>
                    <a:pt x="483" y="2772"/>
                  </a:lnTo>
                  <a:lnTo>
                    <a:pt x="704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28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52" y="2992"/>
                  </a:lnTo>
                  <a:lnTo>
                    <a:pt x="2816" y="2772"/>
                  </a:lnTo>
                  <a:lnTo>
                    <a:pt x="2992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2992" y="704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-1770086" y="5133690"/>
              <a:ext cx="368300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-2379686" y="5282915"/>
              <a:ext cx="238125" cy="234950"/>
            </a:xfrm>
            <a:custGeom>
              <a:avLst/>
              <a:gdLst/>
              <a:ahLst/>
              <a:cxnLst>
                <a:cxn ang="0">
                  <a:pos x="1672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96" y="2992"/>
                </a:cxn>
                <a:cxn ang="0">
                  <a:pos x="2816" y="2772"/>
                </a:cxn>
                <a:cxn ang="0">
                  <a:pos x="3036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04"/>
                </a:cxn>
                <a:cxn ang="0">
                  <a:pos x="2816" y="484"/>
                </a:cxn>
                <a:cxn ang="0">
                  <a:pos x="2596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  <a:cxn ang="0">
                  <a:pos x="307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307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72" y="3256"/>
                </a:cxn>
              </a:cxnLst>
              <a:rect l="0" t="0" r="r" b="b"/>
              <a:pathLst>
                <a:path w="3300" h="3256">
                  <a:moveTo>
                    <a:pt x="1672" y="3256"/>
                  </a:moveTo>
                  <a:lnTo>
                    <a:pt x="1980" y="3256"/>
                  </a:lnTo>
                  <a:lnTo>
                    <a:pt x="2288" y="3124"/>
                  </a:lnTo>
                  <a:lnTo>
                    <a:pt x="2596" y="2992"/>
                  </a:lnTo>
                  <a:lnTo>
                    <a:pt x="2816" y="2772"/>
                  </a:lnTo>
                  <a:lnTo>
                    <a:pt x="3036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04"/>
                  </a:lnTo>
                  <a:lnTo>
                    <a:pt x="2816" y="484"/>
                  </a:lnTo>
                  <a:lnTo>
                    <a:pt x="2596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lnTo>
                    <a:pt x="307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307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72" y="32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-1817711" y="5282915"/>
              <a:ext cx="238125" cy="234950"/>
            </a:xfrm>
            <a:custGeom>
              <a:avLst/>
              <a:gdLst/>
              <a:ahLst/>
              <a:cxnLst>
                <a:cxn ang="0">
                  <a:pos x="484" y="484"/>
                </a:cxn>
                <a:cxn ang="0">
                  <a:pos x="264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28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52" y="2992"/>
                </a:cxn>
                <a:cxn ang="0">
                  <a:pos x="2816" y="2772"/>
                </a:cxn>
                <a:cxn ang="0">
                  <a:pos x="2992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2992" y="704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28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</a:cxnLst>
              <a:rect l="0" t="0" r="r" b="b"/>
              <a:pathLst>
                <a:path w="3300" h="3256">
                  <a:moveTo>
                    <a:pt x="484" y="484"/>
                  </a:moveTo>
                  <a:lnTo>
                    <a:pt x="264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28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52" y="2992"/>
                  </a:lnTo>
                  <a:lnTo>
                    <a:pt x="2816" y="2772"/>
                  </a:lnTo>
                  <a:lnTo>
                    <a:pt x="2992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2992" y="704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28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3" name="Freeform 136"/>
            <p:cNvSpPr>
              <a:spLocks/>
            </p:cNvSpPr>
            <p:nvPr/>
          </p:nvSpPr>
          <p:spPr bwMode="auto">
            <a:xfrm>
              <a:off x="-1538311" y="5282915"/>
              <a:ext cx="238125" cy="234950"/>
            </a:xfrm>
            <a:custGeom>
              <a:avLst/>
              <a:gdLst/>
              <a:ahLst/>
              <a:cxnLst>
                <a:cxn ang="0">
                  <a:pos x="484" y="484"/>
                </a:cxn>
                <a:cxn ang="0">
                  <a:pos x="308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308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72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96" y="2992"/>
                </a:cxn>
                <a:cxn ang="0">
                  <a:pos x="2816" y="2772"/>
                </a:cxn>
                <a:cxn ang="0">
                  <a:pos x="3036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04"/>
                </a:cxn>
                <a:cxn ang="0">
                  <a:pos x="2816" y="484"/>
                </a:cxn>
                <a:cxn ang="0">
                  <a:pos x="2596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</a:cxnLst>
              <a:rect l="0" t="0" r="r" b="b"/>
              <a:pathLst>
                <a:path w="3300" h="3256">
                  <a:moveTo>
                    <a:pt x="484" y="484"/>
                  </a:moveTo>
                  <a:lnTo>
                    <a:pt x="308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308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72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96" y="2992"/>
                  </a:lnTo>
                  <a:lnTo>
                    <a:pt x="2816" y="2772"/>
                  </a:lnTo>
                  <a:lnTo>
                    <a:pt x="3036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04"/>
                  </a:lnTo>
                  <a:lnTo>
                    <a:pt x="2816" y="484"/>
                  </a:lnTo>
                  <a:lnTo>
                    <a:pt x="2596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4" name="Freeform 137"/>
            <p:cNvSpPr>
              <a:spLocks/>
            </p:cNvSpPr>
            <p:nvPr/>
          </p:nvSpPr>
          <p:spPr bwMode="auto">
            <a:xfrm>
              <a:off x="-1706586" y="4552665"/>
              <a:ext cx="238125" cy="238125"/>
            </a:xfrm>
            <a:custGeom>
              <a:avLst/>
              <a:gdLst/>
              <a:ahLst/>
              <a:cxnLst>
                <a:cxn ang="0">
                  <a:pos x="1672" y="3300"/>
                </a:cxn>
                <a:cxn ang="0">
                  <a:pos x="1980" y="3256"/>
                </a:cxn>
                <a:cxn ang="0">
                  <a:pos x="2288" y="3168"/>
                </a:cxn>
                <a:cxn ang="0">
                  <a:pos x="2552" y="3036"/>
                </a:cxn>
                <a:cxn ang="0">
                  <a:pos x="2816" y="2816"/>
                </a:cxn>
                <a:cxn ang="0">
                  <a:pos x="3036" y="2552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8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48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  <a:cxn ang="0">
                  <a:pos x="264" y="748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8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2"/>
                </a:cxn>
                <a:cxn ang="0">
                  <a:pos x="484" y="2816"/>
                </a:cxn>
                <a:cxn ang="0">
                  <a:pos x="748" y="3036"/>
                </a:cxn>
                <a:cxn ang="0">
                  <a:pos x="1012" y="3168"/>
                </a:cxn>
                <a:cxn ang="0">
                  <a:pos x="1320" y="3256"/>
                </a:cxn>
                <a:cxn ang="0">
                  <a:pos x="1672" y="3300"/>
                </a:cxn>
              </a:cxnLst>
              <a:rect l="0" t="0" r="r" b="b"/>
              <a:pathLst>
                <a:path w="3300" h="3300">
                  <a:moveTo>
                    <a:pt x="1672" y="3300"/>
                  </a:moveTo>
                  <a:lnTo>
                    <a:pt x="1980" y="3256"/>
                  </a:lnTo>
                  <a:lnTo>
                    <a:pt x="2288" y="3168"/>
                  </a:lnTo>
                  <a:lnTo>
                    <a:pt x="2552" y="3036"/>
                  </a:lnTo>
                  <a:lnTo>
                    <a:pt x="2816" y="2816"/>
                  </a:lnTo>
                  <a:lnTo>
                    <a:pt x="3036" y="2552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8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48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lnTo>
                    <a:pt x="264" y="748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8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2"/>
                  </a:lnTo>
                  <a:lnTo>
                    <a:pt x="484" y="2816"/>
                  </a:lnTo>
                  <a:lnTo>
                    <a:pt x="748" y="3036"/>
                  </a:lnTo>
                  <a:lnTo>
                    <a:pt x="1012" y="3168"/>
                  </a:lnTo>
                  <a:lnTo>
                    <a:pt x="1320" y="3256"/>
                  </a:lnTo>
                  <a:lnTo>
                    <a:pt x="1672" y="3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5" name="Freeform 138"/>
            <p:cNvSpPr>
              <a:spLocks noEditPoints="1"/>
            </p:cNvSpPr>
            <p:nvPr/>
          </p:nvSpPr>
          <p:spPr bwMode="auto">
            <a:xfrm>
              <a:off x="-1836761" y="4806665"/>
              <a:ext cx="495300" cy="311150"/>
            </a:xfrm>
            <a:custGeom>
              <a:avLst/>
              <a:gdLst/>
              <a:ahLst/>
              <a:cxnLst>
                <a:cxn ang="0">
                  <a:pos x="0" y="4312"/>
                </a:cxn>
                <a:cxn ang="0">
                  <a:pos x="6864" y="4312"/>
                </a:cxn>
                <a:cxn ang="0">
                  <a:pos x="6864" y="3652"/>
                </a:cxn>
                <a:cxn ang="0">
                  <a:pos x="5984" y="3652"/>
                </a:cxn>
                <a:cxn ang="0">
                  <a:pos x="5984" y="1012"/>
                </a:cxn>
                <a:cxn ang="0">
                  <a:pos x="5940" y="792"/>
                </a:cxn>
                <a:cxn ang="0">
                  <a:pos x="5896" y="616"/>
                </a:cxn>
                <a:cxn ang="0">
                  <a:pos x="5808" y="440"/>
                </a:cxn>
                <a:cxn ang="0">
                  <a:pos x="5676" y="264"/>
                </a:cxn>
                <a:cxn ang="0">
                  <a:pos x="5500" y="176"/>
                </a:cxn>
                <a:cxn ang="0">
                  <a:pos x="5324" y="44"/>
                </a:cxn>
                <a:cxn ang="0">
                  <a:pos x="5148" y="0"/>
                </a:cxn>
                <a:cxn ang="0">
                  <a:pos x="4928" y="0"/>
                </a:cxn>
                <a:cxn ang="0">
                  <a:pos x="3476" y="0"/>
                </a:cxn>
                <a:cxn ang="0">
                  <a:pos x="3388" y="0"/>
                </a:cxn>
                <a:cxn ang="0">
                  <a:pos x="1936" y="0"/>
                </a:cxn>
                <a:cxn ang="0">
                  <a:pos x="1760" y="0"/>
                </a:cxn>
                <a:cxn ang="0">
                  <a:pos x="1540" y="44"/>
                </a:cxn>
                <a:cxn ang="0">
                  <a:pos x="1364" y="176"/>
                </a:cxn>
                <a:cxn ang="0">
                  <a:pos x="1232" y="264"/>
                </a:cxn>
                <a:cxn ang="0">
                  <a:pos x="1100" y="440"/>
                </a:cxn>
                <a:cxn ang="0">
                  <a:pos x="1012" y="616"/>
                </a:cxn>
                <a:cxn ang="0">
                  <a:pos x="924" y="792"/>
                </a:cxn>
                <a:cxn ang="0">
                  <a:pos x="924" y="1012"/>
                </a:cxn>
                <a:cxn ang="0">
                  <a:pos x="924" y="3652"/>
                </a:cxn>
                <a:cxn ang="0">
                  <a:pos x="0" y="3652"/>
                </a:cxn>
                <a:cxn ang="0">
                  <a:pos x="0" y="4312"/>
                </a:cxn>
                <a:cxn ang="0">
                  <a:pos x="4532" y="1892"/>
                </a:cxn>
                <a:cxn ang="0">
                  <a:pos x="4884" y="1892"/>
                </a:cxn>
                <a:cxn ang="0">
                  <a:pos x="4884" y="3652"/>
                </a:cxn>
                <a:cxn ang="0">
                  <a:pos x="4532" y="3652"/>
                </a:cxn>
                <a:cxn ang="0">
                  <a:pos x="4532" y="1892"/>
                </a:cxn>
                <a:cxn ang="0">
                  <a:pos x="1980" y="1892"/>
                </a:cxn>
                <a:cxn ang="0">
                  <a:pos x="2332" y="1892"/>
                </a:cxn>
                <a:cxn ang="0">
                  <a:pos x="2332" y="3652"/>
                </a:cxn>
                <a:cxn ang="0">
                  <a:pos x="1980" y="3652"/>
                </a:cxn>
                <a:cxn ang="0">
                  <a:pos x="1980" y="1892"/>
                </a:cxn>
              </a:cxnLst>
              <a:rect l="0" t="0" r="r" b="b"/>
              <a:pathLst>
                <a:path w="6864" h="4312">
                  <a:moveTo>
                    <a:pt x="0" y="4312"/>
                  </a:moveTo>
                  <a:lnTo>
                    <a:pt x="6864" y="4312"/>
                  </a:lnTo>
                  <a:lnTo>
                    <a:pt x="6864" y="3652"/>
                  </a:lnTo>
                  <a:lnTo>
                    <a:pt x="5984" y="3652"/>
                  </a:lnTo>
                  <a:lnTo>
                    <a:pt x="5984" y="1012"/>
                  </a:lnTo>
                  <a:lnTo>
                    <a:pt x="5940" y="792"/>
                  </a:lnTo>
                  <a:lnTo>
                    <a:pt x="5896" y="616"/>
                  </a:lnTo>
                  <a:lnTo>
                    <a:pt x="5808" y="440"/>
                  </a:lnTo>
                  <a:lnTo>
                    <a:pt x="5676" y="264"/>
                  </a:lnTo>
                  <a:lnTo>
                    <a:pt x="5500" y="176"/>
                  </a:lnTo>
                  <a:lnTo>
                    <a:pt x="5324" y="44"/>
                  </a:lnTo>
                  <a:lnTo>
                    <a:pt x="5148" y="0"/>
                  </a:lnTo>
                  <a:lnTo>
                    <a:pt x="4928" y="0"/>
                  </a:lnTo>
                  <a:lnTo>
                    <a:pt x="3476" y="0"/>
                  </a:lnTo>
                  <a:lnTo>
                    <a:pt x="3388" y="0"/>
                  </a:lnTo>
                  <a:lnTo>
                    <a:pt x="1936" y="0"/>
                  </a:lnTo>
                  <a:lnTo>
                    <a:pt x="1760" y="0"/>
                  </a:lnTo>
                  <a:lnTo>
                    <a:pt x="1540" y="44"/>
                  </a:lnTo>
                  <a:lnTo>
                    <a:pt x="1364" y="176"/>
                  </a:lnTo>
                  <a:lnTo>
                    <a:pt x="1232" y="264"/>
                  </a:lnTo>
                  <a:lnTo>
                    <a:pt x="1100" y="440"/>
                  </a:lnTo>
                  <a:lnTo>
                    <a:pt x="1012" y="616"/>
                  </a:lnTo>
                  <a:lnTo>
                    <a:pt x="924" y="792"/>
                  </a:lnTo>
                  <a:lnTo>
                    <a:pt x="924" y="1012"/>
                  </a:lnTo>
                  <a:lnTo>
                    <a:pt x="924" y="3652"/>
                  </a:lnTo>
                  <a:lnTo>
                    <a:pt x="0" y="3652"/>
                  </a:lnTo>
                  <a:lnTo>
                    <a:pt x="0" y="4312"/>
                  </a:lnTo>
                  <a:close/>
                  <a:moveTo>
                    <a:pt x="4532" y="1892"/>
                  </a:moveTo>
                  <a:lnTo>
                    <a:pt x="4884" y="1892"/>
                  </a:lnTo>
                  <a:lnTo>
                    <a:pt x="4884" y="3652"/>
                  </a:lnTo>
                  <a:lnTo>
                    <a:pt x="4532" y="3652"/>
                  </a:lnTo>
                  <a:lnTo>
                    <a:pt x="4532" y="1892"/>
                  </a:lnTo>
                  <a:close/>
                  <a:moveTo>
                    <a:pt x="1980" y="1892"/>
                  </a:moveTo>
                  <a:lnTo>
                    <a:pt x="2332" y="1892"/>
                  </a:lnTo>
                  <a:lnTo>
                    <a:pt x="2332" y="3652"/>
                  </a:lnTo>
                  <a:lnTo>
                    <a:pt x="1980" y="3652"/>
                  </a:lnTo>
                  <a:lnTo>
                    <a:pt x="1980" y="1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oup 215"/>
          <p:cNvGrpSpPr>
            <a:grpSpLocks noChangeAspect="1"/>
          </p:cNvGrpSpPr>
          <p:nvPr/>
        </p:nvGrpSpPr>
        <p:grpSpPr bwMode="auto">
          <a:xfrm>
            <a:off x="6302820" y="6073644"/>
            <a:ext cx="312737" cy="247772"/>
            <a:chOff x="3609" y="1267"/>
            <a:chExt cx="414" cy="328"/>
          </a:xfrm>
        </p:grpSpPr>
        <p:sp>
          <p:nvSpPr>
            <p:cNvPr id="117" name="AutoShape 214"/>
            <p:cNvSpPr>
              <a:spLocks noChangeAspect="1" noChangeArrowheads="1" noTextEdit="1"/>
            </p:cNvSpPr>
            <p:nvPr/>
          </p:nvSpPr>
          <p:spPr bwMode="auto">
            <a:xfrm>
              <a:off x="3609" y="1267"/>
              <a:ext cx="41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8" name="Freeform 216"/>
            <p:cNvSpPr>
              <a:spLocks noEditPoints="1"/>
            </p:cNvSpPr>
            <p:nvPr/>
          </p:nvSpPr>
          <p:spPr bwMode="auto">
            <a:xfrm>
              <a:off x="3792" y="1269"/>
              <a:ext cx="231" cy="217"/>
            </a:xfrm>
            <a:custGeom>
              <a:avLst/>
              <a:gdLst>
                <a:gd name="T0" fmla="*/ 14557 w 119"/>
                <a:gd name="T1" fmla="*/ 0 h 111"/>
                <a:gd name="T2" fmla="*/ 159642 w 119"/>
                <a:gd name="T3" fmla="*/ 0 h 111"/>
                <a:gd name="T4" fmla="*/ 175442 w 119"/>
                <a:gd name="T5" fmla="*/ 17941 h 111"/>
                <a:gd name="T6" fmla="*/ 175442 w 119"/>
                <a:gd name="T7" fmla="*/ 116678 h 111"/>
                <a:gd name="T8" fmla="*/ 159642 w 119"/>
                <a:gd name="T9" fmla="*/ 132231 h 111"/>
                <a:gd name="T10" fmla="*/ 14557 w 119"/>
                <a:gd name="T11" fmla="*/ 132231 h 111"/>
                <a:gd name="T12" fmla="*/ 0 w 119"/>
                <a:gd name="T13" fmla="*/ 116678 h 111"/>
                <a:gd name="T14" fmla="*/ 0 w 119"/>
                <a:gd name="T15" fmla="*/ 17941 h 111"/>
                <a:gd name="T16" fmla="*/ 14557 w 119"/>
                <a:gd name="T17" fmla="*/ 0 h 111"/>
                <a:gd name="T18" fmla="*/ 42815 w 119"/>
                <a:gd name="T19" fmla="*/ 165563 h 111"/>
                <a:gd name="T20" fmla="*/ 71961 w 119"/>
                <a:gd name="T21" fmla="*/ 160658 h 111"/>
                <a:gd name="T22" fmla="*/ 71961 w 119"/>
                <a:gd name="T23" fmla="*/ 138501 h 111"/>
                <a:gd name="T24" fmla="*/ 106481 w 119"/>
                <a:gd name="T25" fmla="*/ 138501 h 111"/>
                <a:gd name="T26" fmla="*/ 106481 w 119"/>
                <a:gd name="T27" fmla="*/ 160658 h 111"/>
                <a:gd name="T28" fmla="*/ 135853 w 119"/>
                <a:gd name="T29" fmla="*/ 165563 h 111"/>
                <a:gd name="T30" fmla="*/ 135853 w 119"/>
                <a:gd name="T31" fmla="*/ 176898 h 111"/>
                <a:gd name="T32" fmla="*/ 42815 w 119"/>
                <a:gd name="T33" fmla="*/ 176898 h 111"/>
                <a:gd name="T34" fmla="*/ 42815 w 119"/>
                <a:gd name="T35" fmla="*/ 165563 h 111"/>
                <a:gd name="T36" fmla="*/ 12895 w 119"/>
                <a:gd name="T37" fmla="*/ 16244 h 111"/>
                <a:gd name="T38" fmla="*/ 12895 w 119"/>
                <a:gd name="T39" fmla="*/ 103458 h 111"/>
                <a:gd name="T40" fmla="*/ 161333 w 119"/>
                <a:gd name="T41" fmla="*/ 103458 h 111"/>
                <a:gd name="T42" fmla="*/ 161333 w 119"/>
                <a:gd name="T43" fmla="*/ 16244 h 111"/>
                <a:gd name="T44" fmla="*/ 12895 w 119"/>
                <a:gd name="T45" fmla="*/ 16244 h 111"/>
                <a:gd name="T46" fmla="*/ 145922 w 119"/>
                <a:gd name="T47" fmla="*/ 111767 h 111"/>
                <a:gd name="T48" fmla="*/ 139689 w 119"/>
                <a:gd name="T49" fmla="*/ 117962 h 111"/>
                <a:gd name="T50" fmla="*/ 145922 w 119"/>
                <a:gd name="T51" fmla="*/ 123985 h 111"/>
                <a:gd name="T52" fmla="*/ 151847 w 119"/>
                <a:gd name="T53" fmla="*/ 117962 h 111"/>
                <a:gd name="T54" fmla="*/ 145922 w 119"/>
                <a:gd name="T55" fmla="*/ 111767 h 1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9" h="111">
                  <a:moveTo>
                    <a:pt x="1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5"/>
                    <a:pt x="119" y="1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9"/>
                    <a:pt x="114" y="83"/>
                    <a:pt x="108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4" y="83"/>
                    <a:pt x="0" y="79"/>
                    <a:pt x="0" y="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lose/>
                  <a:moveTo>
                    <a:pt x="29" y="104"/>
                  </a:moveTo>
                  <a:cubicBezTo>
                    <a:pt x="35" y="103"/>
                    <a:pt x="42" y="102"/>
                    <a:pt x="49" y="101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9" y="102"/>
                    <a:pt x="85" y="103"/>
                    <a:pt x="92" y="104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09"/>
                    <a:pt x="29" y="106"/>
                    <a:pt x="29" y="104"/>
                  </a:cubicBezTo>
                  <a:close/>
                  <a:moveTo>
                    <a:pt x="9" y="10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9" y="70"/>
                  </a:moveTo>
                  <a:cubicBezTo>
                    <a:pt x="97" y="70"/>
                    <a:pt x="95" y="72"/>
                    <a:pt x="95" y="74"/>
                  </a:cubicBezTo>
                  <a:cubicBezTo>
                    <a:pt x="95" y="76"/>
                    <a:pt x="97" y="78"/>
                    <a:pt x="99" y="78"/>
                  </a:cubicBezTo>
                  <a:cubicBezTo>
                    <a:pt x="101" y="78"/>
                    <a:pt x="103" y="76"/>
                    <a:pt x="103" y="74"/>
                  </a:cubicBezTo>
                  <a:cubicBezTo>
                    <a:pt x="103" y="72"/>
                    <a:pt x="101" y="70"/>
                    <a:pt x="99" y="70"/>
                  </a:cubicBezTo>
                  <a:close/>
                </a:path>
              </a:pathLst>
            </a:custGeom>
            <a:solidFill>
              <a:srgbClr val="76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9" name="Freeform 217"/>
            <p:cNvSpPr>
              <a:spLocks/>
            </p:cNvSpPr>
            <p:nvPr/>
          </p:nvSpPr>
          <p:spPr bwMode="auto">
            <a:xfrm>
              <a:off x="3691" y="1406"/>
              <a:ext cx="40" cy="13"/>
            </a:xfrm>
            <a:custGeom>
              <a:avLst/>
              <a:gdLst>
                <a:gd name="T0" fmla="*/ 13192 w 21"/>
                <a:gd name="T1" fmla="*/ 0 h 7"/>
                <a:gd name="T2" fmla="*/ 0 w 21"/>
                <a:gd name="T3" fmla="*/ 6411 h 7"/>
                <a:gd name="T4" fmla="*/ 25128 w 21"/>
                <a:gd name="T5" fmla="*/ 6411 h 7"/>
                <a:gd name="T6" fmla="*/ 13192 w 2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">
                  <a:moveTo>
                    <a:pt x="11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0" name="Freeform 218"/>
            <p:cNvSpPr>
              <a:spLocks/>
            </p:cNvSpPr>
            <p:nvPr/>
          </p:nvSpPr>
          <p:spPr bwMode="auto">
            <a:xfrm>
              <a:off x="3745" y="1406"/>
              <a:ext cx="41" cy="13"/>
            </a:xfrm>
            <a:custGeom>
              <a:avLst/>
              <a:gdLst>
                <a:gd name="T0" fmla="*/ 16886 w 21"/>
                <a:gd name="T1" fmla="*/ 0 h 7"/>
                <a:gd name="T2" fmla="*/ 0 w 21"/>
                <a:gd name="T3" fmla="*/ 6411 h 7"/>
                <a:gd name="T4" fmla="*/ 32968 w 21"/>
                <a:gd name="T5" fmla="*/ 6411 h 7"/>
                <a:gd name="T6" fmla="*/ 16886 w 2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">
                  <a:moveTo>
                    <a:pt x="11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3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1" name="Freeform 219"/>
            <p:cNvSpPr>
              <a:spLocks noEditPoints="1"/>
            </p:cNvSpPr>
            <p:nvPr/>
          </p:nvSpPr>
          <p:spPr bwMode="auto">
            <a:xfrm>
              <a:off x="3619" y="1285"/>
              <a:ext cx="237" cy="218"/>
            </a:xfrm>
            <a:custGeom>
              <a:avLst/>
              <a:gdLst>
                <a:gd name="T0" fmla="*/ 107122 w 122"/>
                <a:gd name="T1" fmla="*/ 135191 h 112"/>
                <a:gd name="T2" fmla="*/ 89469 w 122"/>
                <a:gd name="T3" fmla="*/ 138465 h 112"/>
                <a:gd name="T4" fmla="*/ 107122 w 122"/>
                <a:gd name="T5" fmla="*/ 141106 h 112"/>
                <a:gd name="T6" fmla="*/ 91043 w 122"/>
                <a:gd name="T7" fmla="*/ 159284 h 112"/>
                <a:gd name="T8" fmla="*/ 46056 w 122"/>
                <a:gd name="T9" fmla="*/ 91476 h 112"/>
                <a:gd name="T10" fmla="*/ 48863 w 122"/>
                <a:gd name="T11" fmla="*/ 89884 h 112"/>
                <a:gd name="T12" fmla="*/ 50512 w 122"/>
                <a:gd name="T13" fmla="*/ 88146 h 112"/>
                <a:gd name="T14" fmla="*/ 55143 w 122"/>
                <a:gd name="T15" fmla="*/ 86581 h 112"/>
                <a:gd name="T16" fmla="*/ 58376 w 122"/>
                <a:gd name="T17" fmla="*/ 83424 h 112"/>
                <a:gd name="T18" fmla="*/ 62667 w 122"/>
                <a:gd name="T19" fmla="*/ 80092 h 112"/>
                <a:gd name="T20" fmla="*/ 65128 w 122"/>
                <a:gd name="T21" fmla="*/ 75798 h 112"/>
                <a:gd name="T22" fmla="*/ 69769 w 122"/>
                <a:gd name="T23" fmla="*/ 72495 h 112"/>
                <a:gd name="T24" fmla="*/ 77276 w 122"/>
                <a:gd name="T25" fmla="*/ 64061 h 112"/>
                <a:gd name="T26" fmla="*/ 80283 w 122"/>
                <a:gd name="T27" fmla="*/ 59393 h 112"/>
                <a:gd name="T28" fmla="*/ 83521 w 122"/>
                <a:gd name="T29" fmla="*/ 54582 h 112"/>
                <a:gd name="T30" fmla="*/ 78956 w 122"/>
                <a:gd name="T31" fmla="*/ 85100 h 112"/>
                <a:gd name="T32" fmla="*/ 113403 w 122"/>
                <a:gd name="T33" fmla="*/ 59393 h 112"/>
                <a:gd name="T34" fmla="*/ 116198 w 122"/>
                <a:gd name="T35" fmla="*/ 65739 h 112"/>
                <a:gd name="T36" fmla="*/ 120297 w 122"/>
                <a:gd name="T37" fmla="*/ 70262 h 112"/>
                <a:gd name="T38" fmla="*/ 124973 w 122"/>
                <a:gd name="T39" fmla="*/ 72495 h 112"/>
                <a:gd name="T40" fmla="*/ 127588 w 122"/>
                <a:gd name="T41" fmla="*/ 75798 h 112"/>
                <a:gd name="T42" fmla="*/ 132487 w 122"/>
                <a:gd name="T43" fmla="*/ 78844 h 112"/>
                <a:gd name="T44" fmla="*/ 135535 w 122"/>
                <a:gd name="T45" fmla="*/ 78844 h 112"/>
                <a:gd name="T46" fmla="*/ 140323 w 122"/>
                <a:gd name="T47" fmla="*/ 80092 h 112"/>
                <a:gd name="T48" fmla="*/ 22132 w 122"/>
                <a:gd name="T49" fmla="*/ 104679 h 112"/>
                <a:gd name="T50" fmla="*/ 26699 w 122"/>
                <a:gd name="T51" fmla="*/ 75798 h 112"/>
                <a:gd name="T52" fmla="*/ 26699 w 122"/>
                <a:gd name="T53" fmla="*/ 50093 h 112"/>
                <a:gd name="T54" fmla="*/ 28386 w 122"/>
                <a:gd name="T55" fmla="*/ 43721 h 112"/>
                <a:gd name="T56" fmla="*/ 31428 w 122"/>
                <a:gd name="T57" fmla="*/ 39814 h 112"/>
                <a:gd name="T58" fmla="*/ 34221 w 122"/>
                <a:gd name="T59" fmla="*/ 35226 h 112"/>
                <a:gd name="T60" fmla="*/ 37456 w 122"/>
                <a:gd name="T61" fmla="*/ 30514 h 112"/>
                <a:gd name="T62" fmla="*/ 41327 w 122"/>
                <a:gd name="T63" fmla="*/ 25736 h 112"/>
                <a:gd name="T64" fmla="*/ 44603 w 122"/>
                <a:gd name="T65" fmla="*/ 22462 h 112"/>
                <a:gd name="T66" fmla="*/ 48863 w 122"/>
                <a:gd name="T67" fmla="*/ 19579 h 112"/>
                <a:gd name="T68" fmla="*/ 91043 w 122"/>
                <a:gd name="T69" fmla="*/ 7626 h 112"/>
                <a:gd name="T70" fmla="*/ 91043 w 122"/>
                <a:gd name="T71" fmla="*/ 7626 h 112"/>
                <a:gd name="T72" fmla="*/ 91043 w 122"/>
                <a:gd name="T73" fmla="*/ 7626 h 112"/>
                <a:gd name="T74" fmla="*/ 150118 w 122"/>
                <a:gd name="T75" fmla="*/ 51323 h 112"/>
                <a:gd name="T76" fmla="*/ 150118 w 122"/>
                <a:gd name="T77" fmla="*/ 101417 h 112"/>
                <a:gd name="T78" fmla="*/ 146989 w 122"/>
                <a:gd name="T79" fmla="*/ 113882 h 112"/>
                <a:gd name="T80" fmla="*/ 146989 w 122"/>
                <a:gd name="T81" fmla="*/ 74176 h 112"/>
                <a:gd name="T82" fmla="*/ 34221 w 122"/>
                <a:gd name="T83" fmla="*/ 74176 h 112"/>
                <a:gd name="T84" fmla="*/ 19281 w 122"/>
                <a:gd name="T85" fmla="*/ 155893 h 112"/>
                <a:gd name="T86" fmla="*/ 91043 w 122"/>
                <a:gd name="T87" fmla="*/ 170005 h 112"/>
                <a:gd name="T88" fmla="*/ 166706 w 122"/>
                <a:gd name="T89" fmla="*/ 155893 h 112"/>
                <a:gd name="T90" fmla="*/ 159247 w 122"/>
                <a:gd name="T91" fmla="*/ 104679 h 112"/>
                <a:gd name="T92" fmla="*/ 162250 w 122"/>
                <a:gd name="T93" fmla="*/ 50093 h 112"/>
                <a:gd name="T94" fmla="*/ 91043 w 122"/>
                <a:gd name="T95" fmla="*/ 0 h 112"/>
                <a:gd name="T96" fmla="*/ 19281 w 122"/>
                <a:gd name="T97" fmla="*/ 50093 h 112"/>
                <a:gd name="T98" fmla="*/ 22132 w 122"/>
                <a:gd name="T99" fmla="*/ 104679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2" h="112">
                  <a:moveTo>
                    <a:pt x="83" y="87"/>
                  </a:moveTo>
                  <a:cubicBezTo>
                    <a:pt x="79" y="88"/>
                    <a:pt x="75" y="89"/>
                    <a:pt x="72" y="89"/>
                  </a:cubicBezTo>
                  <a:cubicBezTo>
                    <a:pt x="71" y="86"/>
                    <a:pt x="69" y="85"/>
                    <a:pt x="66" y="85"/>
                  </a:cubicBezTo>
                  <a:cubicBezTo>
                    <a:pt x="63" y="85"/>
                    <a:pt x="60" y="87"/>
                    <a:pt x="60" y="91"/>
                  </a:cubicBezTo>
                  <a:cubicBezTo>
                    <a:pt x="60" y="94"/>
                    <a:pt x="63" y="97"/>
                    <a:pt x="66" y="97"/>
                  </a:cubicBezTo>
                  <a:cubicBezTo>
                    <a:pt x="69" y="97"/>
                    <a:pt x="71" y="95"/>
                    <a:pt x="72" y="93"/>
                  </a:cubicBezTo>
                  <a:cubicBezTo>
                    <a:pt x="74" y="93"/>
                    <a:pt x="77" y="93"/>
                    <a:pt x="80" y="92"/>
                  </a:cubicBezTo>
                  <a:cubicBezTo>
                    <a:pt x="74" y="100"/>
                    <a:pt x="68" y="105"/>
                    <a:pt x="61" y="105"/>
                  </a:cubicBezTo>
                  <a:cubicBezTo>
                    <a:pt x="47" y="105"/>
                    <a:pt x="33" y="83"/>
                    <a:pt x="29" y="61"/>
                  </a:cubicBezTo>
                  <a:cubicBezTo>
                    <a:pt x="30" y="61"/>
                    <a:pt x="30" y="61"/>
                    <a:pt x="31" y="60"/>
                  </a:cubicBezTo>
                  <a:cubicBezTo>
                    <a:pt x="31" y="60"/>
                    <a:pt x="32" y="60"/>
                    <a:pt x="32" y="60"/>
                  </a:cubicBezTo>
                  <a:cubicBezTo>
                    <a:pt x="32" y="60"/>
                    <a:pt x="32" y="59"/>
                    <a:pt x="33" y="59"/>
                  </a:cubicBezTo>
                  <a:cubicBezTo>
                    <a:pt x="33" y="59"/>
                    <a:pt x="33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7"/>
                    <a:pt x="36" y="57"/>
                  </a:cubicBezTo>
                  <a:cubicBezTo>
                    <a:pt x="36" y="57"/>
                    <a:pt x="36" y="57"/>
                    <a:pt x="37" y="57"/>
                  </a:cubicBezTo>
                  <a:cubicBezTo>
                    <a:pt x="37" y="56"/>
                    <a:pt x="38" y="56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4"/>
                    <a:pt x="40" y="54"/>
                    <a:pt x="41" y="53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2" y="52"/>
                    <a:pt x="43" y="52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5" y="50"/>
                    <a:pt x="46" y="49"/>
                    <a:pt x="46" y="49"/>
                  </a:cubicBezTo>
                  <a:cubicBezTo>
                    <a:pt x="46" y="49"/>
                    <a:pt x="47" y="48"/>
                    <a:pt x="47" y="48"/>
                  </a:cubicBezTo>
                  <a:cubicBezTo>
                    <a:pt x="48" y="47"/>
                    <a:pt x="50" y="45"/>
                    <a:pt x="51" y="43"/>
                  </a:cubicBezTo>
                  <a:cubicBezTo>
                    <a:pt x="52" y="43"/>
                    <a:pt x="52" y="42"/>
                    <a:pt x="52" y="42"/>
                  </a:cubicBezTo>
                  <a:cubicBezTo>
                    <a:pt x="53" y="41"/>
                    <a:pt x="53" y="41"/>
                    <a:pt x="54" y="40"/>
                  </a:cubicBezTo>
                  <a:cubicBezTo>
                    <a:pt x="54" y="40"/>
                    <a:pt x="54" y="39"/>
                    <a:pt x="54" y="39"/>
                  </a:cubicBezTo>
                  <a:cubicBezTo>
                    <a:pt x="55" y="38"/>
                    <a:pt x="55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3"/>
                    <a:pt x="58" y="32"/>
                  </a:cubicBezTo>
                  <a:cubicBezTo>
                    <a:pt x="59" y="47"/>
                    <a:pt x="53" y="56"/>
                    <a:pt x="53" y="56"/>
                  </a:cubicBezTo>
                  <a:cubicBezTo>
                    <a:pt x="53" y="56"/>
                    <a:pt x="67" y="55"/>
                    <a:pt x="74" y="36"/>
                  </a:cubicBezTo>
                  <a:cubicBezTo>
                    <a:pt x="74" y="37"/>
                    <a:pt x="75" y="38"/>
                    <a:pt x="76" y="39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80" y="45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2" y="47"/>
                    <a:pt x="83" y="48"/>
                    <a:pt x="84" y="48"/>
                  </a:cubicBezTo>
                  <a:cubicBezTo>
                    <a:pt x="84" y="48"/>
                    <a:pt x="84" y="49"/>
                    <a:pt x="84" y="49"/>
                  </a:cubicBezTo>
                  <a:cubicBezTo>
                    <a:pt x="85" y="49"/>
                    <a:pt x="86" y="50"/>
                    <a:pt x="86" y="50"/>
                  </a:cubicBezTo>
                  <a:cubicBezTo>
                    <a:pt x="86" y="50"/>
                    <a:pt x="87" y="50"/>
                    <a:pt x="87" y="50"/>
                  </a:cubicBezTo>
                  <a:cubicBezTo>
                    <a:pt x="88" y="51"/>
                    <a:pt x="88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0" y="52"/>
                    <a:pt x="91" y="52"/>
                    <a:pt x="91" y="52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3" y="53"/>
                    <a:pt x="94" y="53"/>
                  </a:cubicBezTo>
                  <a:cubicBezTo>
                    <a:pt x="93" y="65"/>
                    <a:pt x="89" y="77"/>
                    <a:pt x="83" y="87"/>
                  </a:cubicBezTo>
                  <a:close/>
                  <a:moveTo>
                    <a:pt x="15" y="69"/>
                  </a:moveTo>
                  <a:cubicBezTo>
                    <a:pt x="17" y="69"/>
                    <a:pt x="19" y="68"/>
                    <a:pt x="21" y="67"/>
                  </a:cubicBezTo>
                  <a:cubicBezTo>
                    <a:pt x="19" y="62"/>
                    <a:pt x="18" y="56"/>
                    <a:pt x="18" y="50"/>
                  </a:cubicBezTo>
                  <a:cubicBezTo>
                    <a:pt x="18" y="44"/>
                    <a:pt x="19" y="39"/>
                    <a:pt x="21" y="34"/>
                  </a:cubicBezTo>
                  <a:cubicBezTo>
                    <a:pt x="20" y="34"/>
                    <a:pt x="19" y="33"/>
                    <a:pt x="18" y="33"/>
                  </a:cubicBezTo>
                  <a:cubicBezTo>
                    <a:pt x="18" y="32"/>
                    <a:pt x="19" y="31"/>
                    <a:pt x="19" y="30"/>
                  </a:cubicBezTo>
                  <a:cubicBezTo>
                    <a:pt x="19" y="30"/>
                    <a:pt x="19" y="29"/>
                    <a:pt x="19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5"/>
                    <a:pt x="22" y="25"/>
                    <a:pt x="22" y="24"/>
                  </a:cubicBezTo>
                  <a:cubicBezTo>
                    <a:pt x="22" y="24"/>
                    <a:pt x="23" y="23"/>
                    <a:pt x="23" y="23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20"/>
                    <a:pt x="26" y="20"/>
                    <a:pt x="26" y="19"/>
                  </a:cubicBezTo>
                  <a:cubicBezTo>
                    <a:pt x="26" y="19"/>
                    <a:pt x="27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6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2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1" y="8"/>
                    <a:pt x="5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82" y="5"/>
                    <a:pt x="99" y="17"/>
                    <a:pt x="104" y="33"/>
                  </a:cubicBezTo>
                  <a:cubicBezTo>
                    <a:pt x="103" y="33"/>
                    <a:pt x="102" y="34"/>
                    <a:pt x="101" y="34"/>
                  </a:cubicBezTo>
                  <a:cubicBezTo>
                    <a:pt x="103" y="39"/>
                    <a:pt x="104" y="44"/>
                    <a:pt x="104" y="50"/>
                  </a:cubicBezTo>
                  <a:cubicBezTo>
                    <a:pt x="104" y="56"/>
                    <a:pt x="103" y="62"/>
                    <a:pt x="101" y="67"/>
                  </a:cubicBezTo>
                  <a:cubicBezTo>
                    <a:pt x="101" y="68"/>
                    <a:pt x="102" y="68"/>
                    <a:pt x="103" y="68"/>
                  </a:cubicBezTo>
                  <a:cubicBezTo>
                    <a:pt x="102" y="71"/>
                    <a:pt x="101" y="73"/>
                    <a:pt x="99" y="75"/>
                  </a:cubicBezTo>
                  <a:cubicBezTo>
                    <a:pt x="99" y="72"/>
                    <a:pt x="98" y="67"/>
                    <a:pt x="98" y="62"/>
                  </a:cubicBezTo>
                  <a:cubicBezTo>
                    <a:pt x="98" y="58"/>
                    <a:pt x="99" y="53"/>
                    <a:pt x="99" y="49"/>
                  </a:cubicBezTo>
                  <a:cubicBezTo>
                    <a:pt x="99" y="21"/>
                    <a:pt x="80" y="11"/>
                    <a:pt x="61" y="11"/>
                  </a:cubicBezTo>
                  <a:cubicBezTo>
                    <a:pt x="43" y="11"/>
                    <a:pt x="23" y="21"/>
                    <a:pt x="23" y="49"/>
                  </a:cubicBezTo>
                  <a:cubicBezTo>
                    <a:pt x="23" y="54"/>
                    <a:pt x="24" y="60"/>
                    <a:pt x="25" y="65"/>
                  </a:cubicBezTo>
                  <a:cubicBezTo>
                    <a:pt x="21" y="99"/>
                    <a:pt x="13" y="103"/>
                    <a:pt x="13" y="103"/>
                  </a:cubicBezTo>
                  <a:cubicBezTo>
                    <a:pt x="13" y="103"/>
                    <a:pt x="32" y="110"/>
                    <a:pt x="42" y="100"/>
                  </a:cubicBezTo>
                  <a:cubicBezTo>
                    <a:pt x="48" y="107"/>
                    <a:pt x="55" y="112"/>
                    <a:pt x="61" y="112"/>
                  </a:cubicBezTo>
                  <a:cubicBezTo>
                    <a:pt x="68" y="112"/>
                    <a:pt x="75" y="107"/>
                    <a:pt x="81" y="99"/>
                  </a:cubicBezTo>
                  <a:cubicBezTo>
                    <a:pt x="90" y="111"/>
                    <a:pt x="111" y="104"/>
                    <a:pt x="112" y="103"/>
                  </a:cubicBezTo>
                  <a:cubicBezTo>
                    <a:pt x="108" y="102"/>
                    <a:pt x="104" y="98"/>
                    <a:pt x="101" y="82"/>
                  </a:cubicBezTo>
                  <a:cubicBezTo>
                    <a:pt x="104" y="79"/>
                    <a:pt x="106" y="74"/>
                    <a:pt x="107" y="69"/>
                  </a:cubicBezTo>
                  <a:cubicBezTo>
                    <a:pt x="115" y="69"/>
                    <a:pt x="122" y="61"/>
                    <a:pt x="122" y="51"/>
                  </a:cubicBezTo>
                  <a:cubicBezTo>
                    <a:pt x="122" y="42"/>
                    <a:pt x="116" y="35"/>
                    <a:pt x="109" y="33"/>
                  </a:cubicBezTo>
                  <a:cubicBezTo>
                    <a:pt x="104" y="14"/>
                    <a:pt x="8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7" y="0"/>
                    <a:pt x="18" y="14"/>
                    <a:pt x="13" y="33"/>
                  </a:cubicBezTo>
                  <a:cubicBezTo>
                    <a:pt x="6" y="35"/>
                    <a:pt x="0" y="42"/>
                    <a:pt x="0" y="51"/>
                  </a:cubicBezTo>
                  <a:cubicBezTo>
                    <a:pt x="0" y="61"/>
                    <a:pt x="7" y="69"/>
                    <a:pt x="15" y="69"/>
                  </a:cubicBez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2" name="Freeform 220"/>
            <p:cNvSpPr>
              <a:spLocks noEditPoints="1"/>
            </p:cNvSpPr>
            <p:nvPr/>
          </p:nvSpPr>
          <p:spPr bwMode="auto">
            <a:xfrm>
              <a:off x="3607" y="1495"/>
              <a:ext cx="260" cy="100"/>
            </a:xfrm>
            <a:custGeom>
              <a:avLst/>
              <a:gdLst>
                <a:gd name="T0" fmla="*/ 176191 w 134"/>
                <a:gd name="T1" fmla="*/ 20988 h 51"/>
                <a:gd name="T2" fmla="*/ 158689 w 134"/>
                <a:gd name="T3" fmla="*/ 0 h 51"/>
                <a:gd name="T4" fmla="*/ 126315 w 134"/>
                <a:gd name="T5" fmla="*/ 0 h 51"/>
                <a:gd name="T6" fmla="*/ 124742 w 134"/>
                <a:gd name="T7" fmla="*/ 11588 h 51"/>
                <a:gd name="T8" fmla="*/ 99770 w 134"/>
                <a:gd name="T9" fmla="*/ 63890 h 51"/>
                <a:gd name="T10" fmla="*/ 73318 w 134"/>
                <a:gd name="T11" fmla="*/ 11588 h 51"/>
                <a:gd name="T12" fmla="*/ 73318 w 134"/>
                <a:gd name="T13" fmla="*/ 0 h 51"/>
                <a:gd name="T14" fmla="*/ 42376 w 134"/>
                <a:gd name="T15" fmla="*/ 0 h 51"/>
                <a:gd name="T16" fmla="*/ 23315 w 134"/>
                <a:gd name="T17" fmla="*/ 20988 h 51"/>
                <a:gd name="T18" fmla="*/ 0 w 134"/>
                <a:gd name="T19" fmla="*/ 83882 h 51"/>
                <a:gd name="T20" fmla="*/ 45238 w 134"/>
                <a:gd name="T21" fmla="*/ 83882 h 51"/>
                <a:gd name="T22" fmla="*/ 152932 w 134"/>
                <a:gd name="T23" fmla="*/ 83882 h 51"/>
                <a:gd name="T24" fmla="*/ 196513 w 134"/>
                <a:gd name="T25" fmla="*/ 83882 h 51"/>
                <a:gd name="T26" fmla="*/ 176191 w 134"/>
                <a:gd name="T27" fmla="*/ 20988 h 51"/>
                <a:gd name="T28" fmla="*/ 45238 w 134"/>
                <a:gd name="T29" fmla="*/ 74110 h 51"/>
                <a:gd name="T30" fmla="*/ 19065 w 134"/>
                <a:gd name="T31" fmla="*/ 74110 h 51"/>
                <a:gd name="T32" fmla="*/ 37787 w 134"/>
                <a:gd name="T33" fmla="*/ 27727 h 51"/>
                <a:gd name="T34" fmla="*/ 52997 w 134"/>
                <a:gd name="T35" fmla="*/ 11588 h 51"/>
                <a:gd name="T36" fmla="*/ 54639 w 134"/>
                <a:gd name="T37" fmla="*/ 11588 h 51"/>
                <a:gd name="T38" fmla="*/ 45238 w 134"/>
                <a:gd name="T39" fmla="*/ 74110 h 51"/>
                <a:gd name="T40" fmla="*/ 152932 w 134"/>
                <a:gd name="T41" fmla="*/ 74110 h 51"/>
                <a:gd name="T42" fmla="*/ 142259 w 134"/>
                <a:gd name="T43" fmla="*/ 11588 h 51"/>
                <a:gd name="T44" fmla="*/ 146584 w 134"/>
                <a:gd name="T45" fmla="*/ 11588 h 51"/>
                <a:gd name="T46" fmla="*/ 160880 w 134"/>
                <a:gd name="T47" fmla="*/ 27727 h 51"/>
                <a:gd name="T48" fmla="*/ 177731 w 134"/>
                <a:gd name="T49" fmla="*/ 74110 h 51"/>
                <a:gd name="T50" fmla="*/ 152932 w 134"/>
                <a:gd name="T51" fmla="*/ 7411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" h="51">
                  <a:moveTo>
                    <a:pt x="120" y="13"/>
                  </a:moveTo>
                  <a:cubicBezTo>
                    <a:pt x="120" y="13"/>
                    <a:pt x="115" y="0"/>
                    <a:pt x="10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26"/>
                    <a:pt x="76" y="39"/>
                    <a:pt x="68" y="39"/>
                  </a:cubicBezTo>
                  <a:cubicBezTo>
                    <a:pt x="60" y="39"/>
                    <a:pt x="53" y="26"/>
                    <a:pt x="50" y="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16" y="13"/>
                    <a:pt x="1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4" y="51"/>
                    <a:pt x="102" y="51"/>
                    <a:pt x="104" y="51"/>
                  </a:cubicBezTo>
                  <a:cubicBezTo>
                    <a:pt x="134" y="51"/>
                    <a:pt x="134" y="51"/>
                    <a:pt x="134" y="51"/>
                  </a:cubicBezTo>
                  <a:lnTo>
                    <a:pt x="120" y="13"/>
                  </a:lnTo>
                  <a:close/>
                  <a:moveTo>
                    <a:pt x="31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31" y="7"/>
                    <a:pt x="36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5" y="15"/>
                    <a:pt x="32" y="30"/>
                    <a:pt x="31" y="45"/>
                  </a:cubicBezTo>
                  <a:close/>
                  <a:moveTo>
                    <a:pt x="104" y="45"/>
                  </a:moveTo>
                  <a:cubicBezTo>
                    <a:pt x="103" y="27"/>
                    <a:pt x="100" y="14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5" y="7"/>
                    <a:pt x="110" y="17"/>
                    <a:pt x="110" y="17"/>
                  </a:cubicBezTo>
                  <a:cubicBezTo>
                    <a:pt x="121" y="45"/>
                    <a:pt x="121" y="45"/>
                    <a:pt x="121" y="45"/>
                  </a:cubicBezTo>
                  <a:lnTo>
                    <a:pt x="104" y="45"/>
                  </a:ln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组合 148"/>
          <p:cNvGrpSpPr/>
          <p:nvPr/>
        </p:nvGrpSpPr>
        <p:grpSpPr>
          <a:xfrm>
            <a:off x="6733310" y="6064053"/>
            <a:ext cx="275953" cy="266955"/>
            <a:chOff x="-2427311" y="4552665"/>
            <a:chExt cx="1168400" cy="11303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4" name="Freeform 130"/>
            <p:cNvSpPr>
              <a:spLocks noEditPoints="1"/>
            </p:cNvSpPr>
            <p:nvPr/>
          </p:nvSpPr>
          <p:spPr bwMode="auto">
            <a:xfrm>
              <a:off x="-2322536" y="4562190"/>
              <a:ext cx="514350" cy="298450"/>
            </a:xfrm>
            <a:custGeom>
              <a:avLst/>
              <a:gdLst/>
              <a:ahLst/>
              <a:cxnLst>
                <a:cxn ang="0">
                  <a:pos x="4884" y="4136"/>
                </a:cxn>
                <a:cxn ang="0">
                  <a:pos x="5456" y="4004"/>
                </a:cxn>
                <a:cxn ang="0">
                  <a:pos x="5896" y="3696"/>
                </a:cxn>
                <a:cxn ang="0">
                  <a:pos x="6160" y="3300"/>
                </a:cxn>
                <a:cxn ang="0">
                  <a:pos x="6732" y="3124"/>
                </a:cxn>
                <a:cxn ang="0">
                  <a:pos x="6996" y="2904"/>
                </a:cxn>
                <a:cxn ang="0">
                  <a:pos x="7128" y="2552"/>
                </a:cxn>
                <a:cxn ang="0">
                  <a:pos x="6336" y="2596"/>
                </a:cxn>
                <a:cxn ang="0">
                  <a:pos x="6292" y="1144"/>
                </a:cxn>
                <a:cxn ang="0">
                  <a:pos x="6072" y="616"/>
                </a:cxn>
                <a:cxn ang="0">
                  <a:pos x="5676" y="264"/>
                </a:cxn>
                <a:cxn ang="0">
                  <a:pos x="5192" y="44"/>
                </a:cxn>
                <a:cxn ang="0">
                  <a:pos x="1408" y="0"/>
                </a:cxn>
                <a:cxn ang="0">
                  <a:pos x="836" y="132"/>
                </a:cxn>
                <a:cxn ang="0">
                  <a:pos x="396" y="440"/>
                </a:cxn>
                <a:cxn ang="0">
                  <a:pos x="88" y="880"/>
                </a:cxn>
                <a:cxn ang="0">
                  <a:pos x="0" y="1408"/>
                </a:cxn>
                <a:cxn ang="0">
                  <a:pos x="0" y="2992"/>
                </a:cxn>
                <a:cxn ang="0">
                  <a:pos x="220" y="3476"/>
                </a:cxn>
                <a:cxn ang="0">
                  <a:pos x="616" y="3872"/>
                </a:cxn>
                <a:cxn ang="0">
                  <a:pos x="1144" y="4092"/>
                </a:cxn>
                <a:cxn ang="0">
                  <a:pos x="4884" y="1452"/>
                </a:cxn>
                <a:cxn ang="0">
                  <a:pos x="5324" y="1628"/>
                </a:cxn>
                <a:cxn ang="0">
                  <a:pos x="5500" y="2024"/>
                </a:cxn>
                <a:cxn ang="0">
                  <a:pos x="5324" y="2464"/>
                </a:cxn>
                <a:cxn ang="0">
                  <a:pos x="4884" y="2640"/>
                </a:cxn>
                <a:cxn ang="0">
                  <a:pos x="4488" y="2464"/>
                </a:cxn>
                <a:cxn ang="0">
                  <a:pos x="4312" y="2024"/>
                </a:cxn>
                <a:cxn ang="0">
                  <a:pos x="4488" y="1628"/>
                </a:cxn>
                <a:cxn ang="0">
                  <a:pos x="4884" y="1452"/>
                </a:cxn>
                <a:cxn ang="0">
                  <a:pos x="3388" y="1496"/>
                </a:cxn>
                <a:cxn ang="0">
                  <a:pos x="3740" y="1804"/>
                </a:cxn>
                <a:cxn ang="0">
                  <a:pos x="3740" y="2288"/>
                </a:cxn>
                <a:cxn ang="0">
                  <a:pos x="3388" y="2596"/>
                </a:cxn>
                <a:cxn ang="0">
                  <a:pos x="2948" y="2596"/>
                </a:cxn>
                <a:cxn ang="0">
                  <a:pos x="2640" y="2288"/>
                </a:cxn>
                <a:cxn ang="0">
                  <a:pos x="2640" y="1804"/>
                </a:cxn>
                <a:cxn ang="0">
                  <a:pos x="2948" y="1496"/>
                </a:cxn>
                <a:cxn ang="0">
                  <a:pos x="1452" y="1452"/>
                </a:cxn>
                <a:cxn ang="0">
                  <a:pos x="1848" y="1628"/>
                </a:cxn>
                <a:cxn ang="0">
                  <a:pos x="2024" y="2024"/>
                </a:cxn>
                <a:cxn ang="0">
                  <a:pos x="1848" y="2464"/>
                </a:cxn>
                <a:cxn ang="0">
                  <a:pos x="1452" y="2640"/>
                </a:cxn>
                <a:cxn ang="0">
                  <a:pos x="1012" y="2464"/>
                </a:cxn>
                <a:cxn ang="0">
                  <a:pos x="836" y="2024"/>
                </a:cxn>
                <a:cxn ang="0">
                  <a:pos x="1012" y="1628"/>
                </a:cxn>
                <a:cxn ang="0">
                  <a:pos x="1452" y="1452"/>
                </a:cxn>
              </a:cxnLst>
              <a:rect l="0" t="0" r="r" b="b"/>
              <a:pathLst>
                <a:path w="7128" h="4136">
                  <a:moveTo>
                    <a:pt x="1408" y="4136"/>
                  </a:moveTo>
                  <a:lnTo>
                    <a:pt x="4884" y="4136"/>
                  </a:lnTo>
                  <a:lnTo>
                    <a:pt x="5192" y="4092"/>
                  </a:lnTo>
                  <a:lnTo>
                    <a:pt x="5456" y="4004"/>
                  </a:lnTo>
                  <a:lnTo>
                    <a:pt x="5676" y="3872"/>
                  </a:lnTo>
                  <a:lnTo>
                    <a:pt x="5896" y="3696"/>
                  </a:lnTo>
                  <a:lnTo>
                    <a:pt x="6072" y="3520"/>
                  </a:lnTo>
                  <a:lnTo>
                    <a:pt x="6160" y="3300"/>
                  </a:lnTo>
                  <a:lnTo>
                    <a:pt x="6599" y="3212"/>
                  </a:lnTo>
                  <a:lnTo>
                    <a:pt x="6732" y="3124"/>
                  </a:lnTo>
                  <a:lnTo>
                    <a:pt x="6864" y="3036"/>
                  </a:lnTo>
                  <a:lnTo>
                    <a:pt x="6996" y="2904"/>
                  </a:lnTo>
                  <a:lnTo>
                    <a:pt x="7084" y="2728"/>
                  </a:lnTo>
                  <a:lnTo>
                    <a:pt x="7128" y="2552"/>
                  </a:lnTo>
                  <a:lnTo>
                    <a:pt x="7128" y="2332"/>
                  </a:lnTo>
                  <a:lnTo>
                    <a:pt x="6336" y="2596"/>
                  </a:lnTo>
                  <a:lnTo>
                    <a:pt x="6336" y="1408"/>
                  </a:lnTo>
                  <a:lnTo>
                    <a:pt x="6292" y="1144"/>
                  </a:lnTo>
                  <a:lnTo>
                    <a:pt x="6204" y="880"/>
                  </a:lnTo>
                  <a:lnTo>
                    <a:pt x="6072" y="616"/>
                  </a:lnTo>
                  <a:lnTo>
                    <a:pt x="5896" y="440"/>
                  </a:lnTo>
                  <a:lnTo>
                    <a:pt x="5676" y="264"/>
                  </a:lnTo>
                  <a:lnTo>
                    <a:pt x="5456" y="132"/>
                  </a:lnTo>
                  <a:lnTo>
                    <a:pt x="5192" y="44"/>
                  </a:lnTo>
                  <a:lnTo>
                    <a:pt x="4884" y="0"/>
                  </a:lnTo>
                  <a:lnTo>
                    <a:pt x="1408" y="0"/>
                  </a:lnTo>
                  <a:lnTo>
                    <a:pt x="1144" y="44"/>
                  </a:lnTo>
                  <a:lnTo>
                    <a:pt x="836" y="132"/>
                  </a:lnTo>
                  <a:lnTo>
                    <a:pt x="616" y="264"/>
                  </a:lnTo>
                  <a:lnTo>
                    <a:pt x="396" y="440"/>
                  </a:lnTo>
                  <a:lnTo>
                    <a:pt x="220" y="616"/>
                  </a:lnTo>
                  <a:lnTo>
                    <a:pt x="88" y="880"/>
                  </a:lnTo>
                  <a:lnTo>
                    <a:pt x="0" y="1144"/>
                  </a:lnTo>
                  <a:lnTo>
                    <a:pt x="0" y="1408"/>
                  </a:lnTo>
                  <a:lnTo>
                    <a:pt x="0" y="2684"/>
                  </a:lnTo>
                  <a:lnTo>
                    <a:pt x="0" y="2992"/>
                  </a:lnTo>
                  <a:lnTo>
                    <a:pt x="88" y="3256"/>
                  </a:lnTo>
                  <a:lnTo>
                    <a:pt x="220" y="3476"/>
                  </a:lnTo>
                  <a:lnTo>
                    <a:pt x="396" y="3696"/>
                  </a:lnTo>
                  <a:lnTo>
                    <a:pt x="616" y="3872"/>
                  </a:lnTo>
                  <a:lnTo>
                    <a:pt x="836" y="4004"/>
                  </a:lnTo>
                  <a:lnTo>
                    <a:pt x="1144" y="4092"/>
                  </a:lnTo>
                  <a:lnTo>
                    <a:pt x="1408" y="4136"/>
                  </a:lnTo>
                  <a:close/>
                  <a:moveTo>
                    <a:pt x="4884" y="1452"/>
                  </a:moveTo>
                  <a:lnTo>
                    <a:pt x="5104" y="1496"/>
                  </a:lnTo>
                  <a:lnTo>
                    <a:pt x="5324" y="1628"/>
                  </a:lnTo>
                  <a:lnTo>
                    <a:pt x="5456" y="1804"/>
                  </a:lnTo>
                  <a:lnTo>
                    <a:pt x="5500" y="2024"/>
                  </a:lnTo>
                  <a:lnTo>
                    <a:pt x="5456" y="2288"/>
                  </a:lnTo>
                  <a:lnTo>
                    <a:pt x="5324" y="2464"/>
                  </a:lnTo>
                  <a:lnTo>
                    <a:pt x="5104" y="2596"/>
                  </a:lnTo>
                  <a:lnTo>
                    <a:pt x="4884" y="2640"/>
                  </a:lnTo>
                  <a:lnTo>
                    <a:pt x="4664" y="2596"/>
                  </a:lnTo>
                  <a:lnTo>
                    <a:pt x="4488" y="2464"/>
                  </a:lnTo>
                  <a:lnTo>
                    <a:pt x="4356" y="2288"/>
                  </a:lnTo>
                  <a:lnTo>
                    <a:pt x="4312" y="2024"/>
                  </a:lnTo>
                  <a:lnTo>
                    <a:pt x="4356" y="1804"/>
                  </a:lnTo>
                  <a:lnTo>
                    <a:pt x="4488" y="1628"/>
                  </a:lnTo>
                  <a:lnTo>
                    <a:pt x="4664" y="1496"/>
                  </a:lnTo>
                  <a:lnTo>
                    <a:pt x="4884" y="1452"/>
                  </a:lnTo>
                  <a:close/>
                  <a:moveTo>
                    <a:pt x="3168" y="1452"/>
                  </a:moveTo>
                  <a:lnTo>
                    <a:pt x="3388" y="1496"/>
                  </a:lnTo>
                  <a:lnTo>
                    <a:pt x="3608" y="1628"/>
                  </a:lnTo>
                  <a:lnTo>
                    <a:pt x="3740" y="1804"/>
                  </a:lnTo>
                  <a:lnTo>
                    <a:pt x="3784" y="2024"/>
                  </a:lnTo>
                  <a:lnTo>
                    <a:pt x="3740" y="2288"/>
                  </a:lnTo>
                  <a:lnTo>
                    <a:pt x="3608" y="2464"/>
                  </a:lnTo>
                  <a:lnTo>
                    <a:pt x="3388" y="2596"/>
                  </a:lnTo>
                  <a:lnTo>
                    <a:pt x="3168" y="2640"/>
                  </a:lnTo>
                  <a:lnTo>
                    <a:pt x="2948" y="2596"/>
                  </a:lnTo>
                  <a:lnTo>
                    <a:pt x="2772" y="2464"/>
                  </a:lnTo>
                  <a:lnTo>
                    <a:pt x="2640" y="2288"/>
                  </a:lnTo>
                  <a:lnTo>
                    <a:pt x="2596" y="2024"/>
                  </a:lnTo>
                  <a:lnTo>
                    <a:pt x="2640" y="1804"/>
                  </a:lnTo>
                  <a:lnTo>
                    <a:pt x="2772" y="1628"/>
                  </a:lnTo>
                  <a:lnTo>
                    <a:pt x="2948" y="1496"/>
                  </a:lnTo>
                  <a:lnTo>
                    <a:pt x="3168" y="1452"/>
                  </a:lnTo>
                  <a:close/>
                  <a:moveTo>
                    <a:pt x="1452" y="1452"/>
                  </a:moveTo>
                  <a:lnTo>
                    <a:pt x="1672" y="1496"/>
                  </a:lnTo>
                  <a:lnTo>
                    <a:pt x="1848" y="1628"/>
                  </a:lnTo>
                  <a:lnTo>
                    <a:pt x="1980" y="1804"/>
                  </a:lnTo>
                  <a:lnTo>
                    <a:pt x="2024" y="2024"/>
                  </a:lnTo>
                  <a:lnTo>
                    <a:pt x="1980" y="2288"/>
                  </a:lnTo>
                  <a:lnTo>
                    <a:pt x="1848" y="2464"/>
                  </a:lnTo>
                  <a:lnTo>
                    <a:pt x="1672" y="2596"/>
                  </a:lnTo>
                  <a:lnTo>
                    <a:pt x="1452" y="2640"/>
                  </a:lnTo>
                  <a:lnTo>
                    <a:pt x="1188" y="2596"/>
                  </a:lnTo>
                  <a:lnTo>
                    <a:pt x="1012" y="2464"/>
                  </a:lnTo>
                  <a:lnTo>
                    <a:pt x="880" y="2288"/>
                  </a:lnTo>
                  <a:lnTo>
                    <a:pt x="836" y="2024"/>
                  </a:lnTo>
                  <a:lnTo>
                    <a:pt x="880" y="1804"/>
                  </a:lnTo>
                  <a:lnTo>
                    <a:pt x="1012" y="1628"/>
                  </a:lnTo>
                  <a:lnTo>
                    <a:pt x="1188" y="1496"/>
                  </a:lnTo>
                  <a:lnTo>
                    <a:pt x="1452" y="14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5" name="Freeform 131"/>
            <p:cNvSpPr>
              <a:spLocks/>
            </p:cNvSpPr>
            <p:nvPr/>
          </p:nvSpPr>
          <p:spPr bwMode="auto">
            <a:xfrm>
              <a:off x="-2427311" y="5530565"/>
              <a:ext cx="1168400" cy="152400"/>
            </a:xfrm>
            <a:custGeom>
              <a:avLst/>
              <a:gdLst/>
              <a:ahLst/>
              <a:cxnLst>
                <a:cxn ang="0">
                  <a:pos x="11836" y="748"/>
                </a:cxn>
                <a:cxn ang="0">
                  <a:pos x="11396" y="396"/>
                </a:cxn>
                <a:cxn ang="0">
                  <a:pos x="10868" y="131"/>
                </a:cxn>
                <a:cxn ang="0">
                  <a:pos x="10340" y="0"/>
                </a:cxn>
                <a:cxn ang="0">
                  <a:pos x="9768" y="0"/>
                </a:cxn>
                <a:cxn ang="0">
                  <a:pos x="9196" y="131"/>
                </a:cxn>
                <a:cxn ang="0">
                  <a:pos x="8712" y="396"/>
                </a:cxn>
                <a:cxn ang="0">
                  <a:pos x="8272" y="792"/>
                </a:cxn>
                <a:cxn ang="0">
                  <a:pos x="7920" y="792"/>
                </a:cxn>
                <a:cxn ang="0">
                  <a:pos x="7524" y="396"/>
                </a:cxn>
                <a:cxn ang="0">
                  <a:pos x="6996" y="131"/>
                </a:cxn>
                <a:cxn ang="0">
                  <a:pos x="6468" y="0"/>
                </a:cxn>
                <a:cxn ang="0">
                  <a:pos x="5896" y="0"/>
                </a:cxn>
                <a:cxn ang="0">
                  <a:pos x="5324" y="131"/>
                </a:cxn>
                <a:cxn ang="0">
                  <a:pos x="4796" y="396"/>
                </a:cxn>
                <a:cxn ang="0">
                  <a:pos x="4400" y="748"/>
                </a:cxn>
                <a:cxn ang="0">
                  <a:pos x="4003" y="704"/>
                </a:cxn>
                <a:cxn ang="0">
                  <a:pos x="3432" y="264"/>
                </a:cxn>
                <a:cxn ang="0">
                  <a:pos x="2772" y="44"/>
                </a:cxn>
                <a:cxn ang="0">
                  <a:pos x="2112" y="0"/>
                </a:cxn>
                <a:cxn ang="0">
                  <a:pos x="1408" y="131"/>
                </a:cxn>
                <a:cxn ang="0">
                  <a:pos x="792" y="484"/>
                </a:cxn>
                <a:cxn ang="0">
                  <a:pos x="352" y="1012"/>
                </a:cxn>
                <a:cxn ang="0">
                  <a:pos x="88" y="1716"/>
                </a:cxn>
                <a:cxn ang="0">
                  <a:pos x="1012" y="2112"/>
                </a:cxn>
                <a:cxn ang="0">
                  <a:pos x="3872" y="2112"/>
                </a:cxn>
                <a:cxn ang="0">
                  <a:pos x="4840" y="2112"/>
                </a:cxn>
                <a:cxn ang="0">
                  <a:pos x="7788" y="2112"/>
                </a:cxn>
                <a:cxn ang="0">
                  <a:pos x="8756" y="2112"/>
                </a:cxn>
                <a:cxn ang="0">
                  <a:pos x="11660" y="2112"/>
                </a:cxn>
                <a:cxn ang="0">
                  <a:pos x="12672" y="2112"/>
                </a:cxn>
                <a:cxn ang="0">
                  <a:pos x="16192" y="2112"/>
                </a:cxn>
                <a:cxn ang="0">
                  <a:pos x="16060" y="1320"/>
                </a:cxn>
                <a:cxn ang="0">
                  <a:pos x="15664" y="704"/>
                </a:cxn>
                <a:cxn ang="0">
                  <a:pos x="15092" y="264"/>
                </a:cxn>
                <a:cxn ang="0">
                  <a:pos x="14476" y="44"/>
                </a:cxn>
                <a:cxn ang="0">
                  <a:pos x="13772" y="0"/>
                </a:cxn>
                <a:cxn ang="0">
                  <a:pos x="13068" y="131"/>
                </a:cxn>
                <a:cxn ang="0">
                  <a:pos x="12452" y="484"/>
                </a:cxn>
                <a:cxn ang="0">
                  <a:pos x="12012" y="1012"/>
                </a:cxn>
              </a:cxnLst>
              <a:rect l="0" t="0" r="r" b="b"/>
              <a:pathLst>
                <a:path w="16192" h="2112">
                  <a:moveTo>
                    <a:pt x="12012" y="1012"/>
                  </a:moveTo>
                  <a:lnTo>
                    <a:pt x="11836" y="748"/>
                  </a:lnTo>
                  <a:lnTo>
                    <a:pt x="11616" y="572"/>
                  </a:lnTo>
                  <a:lnTo>
                    <a:pt x="11396" y="396"/>
                  </a:lnTo>
                  <a:lnTo>
                    <a:pt x="11132" y="264"/>
                  </a:lnTo>
                  <a:lnTo>
                    <a:pt x="10868" y="131"/>
                  </a:lnTo>
                  <a:lnTo>
                    <a:pt x="10604" y="44"/>
                  </a:lnTo>
                  <a:lnTo>
                    <a:pt x="10340" y="0"/>
                  </a:lnTo>
                  <a:lnTo>
                    <a:pt x="10032" y="0"/>
                  </a:lnTo>
                  <a:lnTo>
                    <a:pt x="9768" y="0"/>
                  </a:lnTo>
                  <a:lnTo>
                    <a:pt x="9460" y="88"/>
                  </a:lnTo>
                  <a:lnTo>
                    <a:pt x="9196" y="131"/>
                  </a:lnTo>
                  <a:lnTo>
                    <a:pt x="8932" y="264"/>
                  </a:lnTo>
                  <a:lnTo>
                    <a:pt x="8712" y="396"/>
                  </a:lnTo>
                  <a:lnTo>
                    <a:pt x="8448" y="572"/>
                  </a:lnTo>
                  <a:lnTo>
                    <a:pt x="8272" y="792"/>
                  </a:lnTo>
                  <a:lnTo>
                    <a:pt x="8096" y="1012"/>
                  </a:lnTo>
                  <a:lnTo>
                    <a:pt x="7920" y="792"/>
                  </a:lnTo>
                  <a:lnTo>
                    <a:pt x="7744" y="572"/>
                  </a:lnTo>
                  <a:lnTo>
                    <a:pt x="7524" y="396"/>
                  </a:lnTo>
                  <a:lnTo>
                    <a:pt x="7260" y="264"/>
                  </a:lnTo>
                  <a:lnTo>
                    <a:pt x="6996" y="131"/>
                  </a:lnTo>
                  <a:lnTo>
                    <a:pt x="6732" y="88"/>
                  </a:lnTo>
                  <a:lnTo>
                    <a:pt x="6468" y="0"/>
                  </a:lnTo>
                  <a:lnTo>
                    <a:pt x="6160" y="0"/>
                  </a:lnTo>
                  <a:lnTo>
                    <a:pt x="5896" y="0"/>
                  </a:lnTo>
                  <a:lnTo>
                    <a:pt x="5588" y="44"/>
                  </a:lnTo>
                  <a:lnTo>
                    <a:pt x="5324" y="131"/>
                  </a:lnTo>
                  <a:lnTo>
                    <a:pt x="5060" y="220"/>
                  </a:lnTo>
                  <a:lnTo>
                    <a:pt x="4796" y="396"/>
                  </a:lnTo>
                  <a:lnTo>
                    <a:pt x="4576" y="528"/>
                  </a:lnTo>
                  <a:lnTo>
                    <a:pt x="4400" y="748"/>
                  </a:lnTo>
                  <a:lnTo>
                    <a:pt x="4224" y="968"/>
                  </a:lnTo>
                  <a:lnTo>
                    <a:pt x="4003" y="704"/>
                  </a:lnTo>
                  <a:lnTo>
                    <a:pt x="3740" y="484"/>
                  </a:lnTo>
                  <a:lnTo>
                    <a:pt x="3432" y="264"/>
                  </a:lnTo>
                  <a:lnTo>
                    <a:pt x="3124" y="131"/>
                  </a:lnTo>
                  <a:lnTo>
                    <a:pt x="2772" y="44"/>
                  </a:lnTo>
                  <a:lnTo>
                    <a:pt x="2464" y="0"/>
                  </a:lnTo>
                  <a:lnTo>
                    <a:pt x="2112" y="0"/>
                  </a:lnTo>
                  <a:lnTo>
                    <a:pt x="1760" y="44"/>
                  </a:lnTo>
                  <a:lnTo>
                    <a:pt x="1408" y="131"/>
                  </a:lnTo>
                  <a:lnTo>
                    <a:pt x="1100" y="308"/>
                  </a:lnTo>
                  <a:lnTo>
                    <a:pt x="792" y="484"/>
                  </a:lnTo>
                  <a:lnTo>
                    <a:pt x="572" y="704"/>
                  </a:lnTo>
                  <a:lnTo>
                    <a:pt x="352" y="1012"/>
                  </a:lnTo>
                  <a:lnTo>
                    <a:pt x="176" y="1320"/>
                  </a:lnTo>
                  <a:lnTo>
                    <a:pt x="88" y="1716"/>
                  </a:lnTo>
                  <a:lnTo>
                    <a:pt x="0" y="2112"/>
                  </a:lnTo>
                  <a:lnTo>
                    <a:pt x="1012" y="2112"/>
                  </a:lnTo>
                  <a:lnTo>
                    <a:pt x="3564" y="2112"/>
                  </a:lnTo>
                  <a:lnTo>
                    <a:pt x="3872" y="2112"/>
                  </a:lnTo>
                  <a:lnTo>
                    <a:pt x="4532" y="2112"/>
                  </a:lnTo>
                  <a:lnTo>
                    <a:pt x="4840" y="2112"/>
                  </a:lnTo>
                  <a:lnTo>
                    <a:pt x="7436" y="2112"/>
                  </a:lnTo>
                  <a:lnTo>
                    <a:pt x="7788" y="2112"/>
                  </a:lnTo>
                  <a:lnTo>
                    <a:pt x="8404" y="2112"/>
                  </a:lnTo>
                  <a:lnTo>
                    <a:pt x="8756" y="2112"/>
                  </a:lnTo>
                  <a:lnTo>
                    <a:pt x="11352" y="2112"/>
                  </a:lnTo>
                  <a:lnTo>
                    <a:pt x="11660" y="2112"/>
                  </a:lnTo>
                  <a:lnTo>
                    <a:pt x="12320" y="2112"/>
                  </a:lnTo>
                  <a:lnTo>
                    <a:pt x="12672" y="2112"/>
                  </a:lnTo>
                  <a:lnTo>
                    <a:pt x="15224" y="2112"/>
                  </a:lnTo>
                  <a:lnTo>
                    <a:pt x="16192" y="2112"/>
                  </a:lnTo>
                  <a:lnTo>
                    <a:pt x="16148" y="1672"/>
                  </a:lnTo>
                  <a:lnTo>
                    <a:pt x="16060" y="1320"/>
                  </a:lnTo>
                  <a:lnTo>
                    <a:pt x="15884" y="968"/>
                  </a:lnTo>
                  <a:lnTo>
                    <a:pt x="15664" y="704"/>
                  </a:lnTo>
                  <a:lnTo>
                    <a:pt x="15400" y="484"/>
                  </a:lnTo>
                  <a:lnTo>
                    <a:pt x="15092" y="264"/>
                  </a:lnTo>
                  <a:lnTo>
                    <a:pt x="14784" y="131"/>
                  </a:lnTo>
                  <a:lnTo>
                    <a:pt x="14476" y="44"/>
                  </a:lnTo>
                  <a:lnTo>
                    <a:pt x="14124" y="0"/>
                  </a:lnTo>
                  <a:lnTo>
                    <a:pt x="13772" y="0"/>
                  </a:lnTo>
                  <a:lnTo>
                    <a:pt x="13420" y="44"/>
                  </a:lnTo>
                  <a:lnTo>
                    <a:pt x="13068" y="131"/>
                  </a:lnTo>
                  <a:lnTo>
                    <a:pt x="12760" y="308"/>
                  </a:lnTo>
                  <a:lnTo>
                    <a:pt x="12452" y="484"/>
                  </a:lnTo>
                  <a:lnTo>
                    <a:pt x="12232" y="704"/>
                  </a:lnTo>
                  <a:lnTo>
                    <a:pt x="12012" y="10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-2100286" y="5282915"/>
              <a:ext cx="238125" cy="234950"/>
            </a:xfrm>
            <a:custGeom>
              <a:avLst/>
              <a:gdLst/>
              <a:ahLst/>
              <a:cxnLst>
                <a:cxn ang="0">
                  <a:pos x="1628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04" y="264"/>
                </a:cxn>
                <a:cxn ang="0">
                  <a:pos x="483" y="484"/>
                </a:cxn>
                <a:cxn ang="0">
                  <a:pos x="264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1"/>
                </a:cxn>
                <a:cxn ang="0">
                  <a:pos x="483" y="2772"/>
                </a:cxn>
                <a:cxn ang="0">
                  <a:pos x="704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28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52" y="2992"/>
                </a:cxn>
                <a:cxn ang="0">
                  <a:pos x="2816" y="2772"/>
                </a:cxn>
                <a:cxn ang="0">
                  <a:pos x="2992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2992" y="704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28" y="0"/>
                </a:cxn>
              </a:cxnLst>
              <a:rect l="0" t="0" r="r" b="b"/>
              <a:pathLst>
                <a:path w="3300" h="3256">
                  <a:moveTo>
                    <a:pt x="1628" y="0"/>
                  </a:moveTo>
                  <a:lnTo>
                    <a:pt x="1320" y="44"/>
                  </a:lnTo>
                  <a:lnTo>
                    <a:pt x="1012" y="132"/>
                  </a:lnTo>
                  <a:lnTo>
                    <a:pt x="704" y="264"/>
                  </a:lnTo>
                  <a:lnTo>
                    <a:pt x="483" y="484"/>
                  </a:lnTo>
                  <a:lnTo>
                    <a:pt x="264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1"/>
                  </a:lnTo>
                  <a:lnTo>
                    <a:pt x="483" y="2772"/>
                  </a:lnTo>
                  <a:lnTo>
                    <a:pt x="704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28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52" y="2992"/>
                  </a:lnTo>
                  <a:lnTo>
                    <a:pt x="2816" y="2772"/>
                  </a:lnTo>
                  <a:lnTo>
                    <a:pt x="2992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2992" y="704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7" name="Rectangle 133"/>
            <p:cNvSpPr>
              <a:spLocks noChangeArrowheads="1"/>
            </p:cNvSpPr>
            <p:nvPr/>
          </p:nvSpPr>
          <p:spPr bwMode="auto">
            <a:xfrm>
              <a:off x="-1770086" y="5133690"/>
              <a:ext cx="368300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8" name="Freeform 134"/>
            <p:cNvSpPr>
              <a:spLocks/>
            </p:cNvSpPr>
            <p:nvPr/>
          </p:nvSpPr>
          <p:spPr bwMode="auto">
            <a:xfrm>
              <a:off x="-2379686" y="5282915"/>
              <a:ext cx="238125" cy="234950"/>
            </a:xfrm>
            <a:custGeom>
              <a:avLst/>
              <a:gdLst/>
              <a:ahLst/>
              <a:cxnLst>
                <a:cxn ang="0">
                  <a:pos x="1672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96" y="2992"/>
                </a:cxn>
                <a:cxn ang="0">
                  <a:pos x="2816" y="2772"/>
                </a:cxn>
                <a:cxn ang="0">
                  <a:pos x="3036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04"/>
                </a:cxn>
                <a:cxn ang="0">
                  <a:pos x="2816" y="484"/>
                </a:cxn>
                <a:cxn ang="0">
                  <a:pos x="2596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  <a:cxn ang="0">
                  <a:pos x="307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307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72" y="3256"/>
                </a:cxn>
              </a:cxnLst>
              <a:rect l="0" t="0" r="r" b="b"/>
              <a:pathLst>
                <a:path w="3300" h="3256">
                  <a:moveTo>
                    <a:pt x="1672" y="3256"/>
                  </a:moveTo>
                  <a:lnTo>
                    <a:pt x="1980" y="3256"/>
                  </a:lnTo>
                  <a:lnTo>
                    <a:pt x="2288" y="3124"/>
                  </a:lnTo>
                  <a:lnTo>
                    <a:pt x="2596" y="2992"/>
                  </a:lnTo>
                  <a:lnTo>
                    <a:pt x="2816" y="2772"/>
                  </a:lnTo>
                  <a:lnTo>
                    <a:pt x="3036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04"/>
                  </a:lnTo>
                  <a:lnTo>
                    <a:pt x="2816" y="484"/>
                  </a:lnTo>
                  <a:lnTo>
                    <a:pt x="2596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lnTo>
                    <a:pt x="307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307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72" y="32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9" name="Freeform 135"/>
            <p:cNvSpPr>
              <a:spLocks/>
            </p:cNvSpPr>
            <p:nvPr/>
          </p:nvSpPr>
          <p:spPr bwMode="auto">
            <a:xfrm>
              <a:off x="-1817711" y="5282915"/>
              <a:ext cx="238125" cy="234950"/>
            </a:xfrm>
            <a:custGeom>
              <a:avLst/>
              <a:gdLst/>
              <a:ahLst/>
              <a:cxnLst>
                <a:cxn ang="0">
                  <a:pos x="484" y="484"/>
                </a:cxn>
                <a:cxn ang="0">
                  <a:pos x="264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28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52" y="2992"/>
                </a:cxn>
                <a:cxn ang="0">
                  <a:pos x="2816" y="2772"/>
                </a:cxn>
                <a:cxn ang="0">
                  <a:pos x="2992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2992" y="704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28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</a:cxnLst>
              <a:rect l="0" t="0" r="r" b="b"/>
              <a:pathLst>
                <a:path w="3300" h="3256">
                  <a:moveTo>
                    <a:pt x="484" y="484"/>
                  </a:moveTo>
                  <a:lnTo>
                    <a:pt x="264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28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52" y="2992"/>
                  </a:lnTo>
                  <a:lnTo>
                    <a:pt x="2816" y="2772"/>
                  </a:lnTo>
                  <a:lnTo>
                    <a:pt x="2992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2992" y="704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28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0" name="Freeform 136"/>
            <p:cNvSpPr>
              <a:spLocks/>
            </p:cNvSpPr>
            <p:nvPr/>
          </p:nvSpPr>
          <p:spPr bwMode="auto">
            <a:xfrm>
              <a:off x="-1538311" y="5282915"/>
              <a:ext cx="238125" cy="234950"/>
            </a:xfrm>
            <a:custGeom>
              <a:avLst/>
              <a:gdLst/>
              <a:ahLst/>
              <a:cxnLst>
                <a:cxn ang="0">
                  <a:pos x="484" y="484"/>
                </a:cxn>
                <a:cxn ang="0">
                  <a:pos x="308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308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72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96" y="2992"/>
                </a:cxn>
                <a:cxn ang="0">
                  <a:pos x="2816" y="2772"/>
                </a:cxn>
                <a:cxn ang="0">
                  <a:pos x="3036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04"/>
                </a:cxn>
                <a:cxn ang="0">
                  <a:pos x="2816" y="484"/>
                </a:cxn>
                <a:cxn ang="0">
                  <a:pos x="2596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</a:cxnLst>
              <a:rect l="0" t="0" r="r" b="b"/>
              <a:pathLst>
                <a:path w="3300" h="3256">
                  <a:moveTo>
                    <a:pt x="484" y="484"/>
                  </a:moveTo>
                  <a:lnTo>
                    <a:pt x="308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308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72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96" y="2992"/>
                  </a:lnTo>
                  <a:lnTo>
                    <a:pt x="2816" y="2772"/>
                  </a:lnTo>
                  <a:lnTo>
                    <a:pt x="3036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04"/>
                  </a:lnTo>
                  <a:lnTo>
                    <a:pt x="2816" y="484"/>
                  </a:lnTo>
                  <a:lnTo>
                    <a:pt x="2596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-1706586" y="4552665"/>
              <a:ext cx="238125" cy="238125"/>
            </a:xfrm>
            <a:custGeom>
              <a:avLst/>
              <a:gdLst/>
              <a:ahLst/>
              <a:cxnLst>
                <a:cxn ang="0">
                  <a:pos x="1672" y="3300"/>
                </a:cxn>
                <a:cxn ang="0">
                  <a:pos x="1980" y="3256"/>
                </a:cxn>
                <a:cxn ang="0">
                  <a:pos x="2288" y="3168"/>
                </a:cxn>
                <a:cxn ang="0">
                  <a:pos x="2552" y="3036"/>
                </a:cxn>
                <a:cxn ang="0">
                  <a:pos x="2816" y="2816"/>
                </a:cxn>
                <a:cxn ang="0">
                  <a:pos x="3036" y="2552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8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48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  <a:cxn ang="0">
                  <a:pos x="264" y="748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8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2"/>
                </a:cxn>
                <a:cxn ang="0">
                  <a:pos x="484" y="2816"/>
                </a:cxn>
                <a:cxn ang="0">
                  <a:pos x="748" y="3036"/>
                </a:cxn>
                <a:cxn ang="0">
                  <a:pos x="1012" y="3168"/>
                </a:cxn>
                <a:cxn ang="0">
                  <a:pos x="1320" y="3256"/>
                </a:cxn>
                <a:cxn ang="0">
                  <a:pos x="1672" y="3300"/>
                </a:cxn>
              </a:cxnLst>
              <a:rect l="0" t="0" r="r" b="b"/>
              <a:pathLst>
                <a:path w="3300" h="3300">
                  <a:moveTo>
                    <a:pt x="1672" y="3300"/>
                  </a:moveTo>
                  <a:lnTo>
                    <a:pt x="1980" y="3256"/>
                  </a:lnTo>
                  <a:lnTo>
                    <a:pt x="2288" y="3168"/>
                  </a:lnTo>
                  <a:lnTo>
                    <a:pt x="2552" y="3036"/>
                  </a:lnTo>
                  <a:lnTo>
                    <a:pt x="2816" y="2816"/>
                  </a:lnTo>
                  <a:lnTo>
                    <a:pt x="3036" y="2552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8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48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lnTo>
                    <a:pt x="264" y="748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8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2"/>
                  </a:lnTo>
                  <a:lnTo>
                    <a:pt x="484" y="2816"/>
                  </a:lnTo>
                  <a:lnTo>
                    <a:pt x="748" y="3036"/>
                  </a:lnTo>
                  <a:lnTo>
                    <a:pt x="1012" y="3168"/>
                  </a:lnTo>
                  <a:lnTo>
                    <a:pt x="1320" y="3256"/>
                  </a:lnTo>
                  <a:lnTo>
                    <a:pt x="1672" y="3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2" name="Freeform 138"/>
            <p:cNvSpPr>
              <a:spLocks noEditPoints="1"/>
            </p:cNvSpPr>
            <p:nvPr/>
          </p:nvSpPr>
          <p:spPr bwMode="auto">
            <a:xfrm>
              <a:off x="-1836761" y="4806665"/>
              <a:ext cx="495300" cy="311150"/>
            </a:xfrm>
            <a:custGeom>
              <a:avLst/>
              <a:gdLst/>
              <a:ahLst/>
              <a:cxnLst>
                <a:cxn ang="0">
                  <a:pos x="0" y="4312"/>
                </a:cxn>
                <a:cxn ang="0">
                  <a:pos x="6864" y="4312"/>
                </a:cxn>
                <a:cxn ang="0">
                  <a:pos x="6864" y="3652"/>
                </a:cxn>
                <a:cxn ang="0">
                  <a:pos x="5984" y="3652"/>
                </a:cxn>
                <a:cxn ang="0">
                  <a:pos x="5984" y="1012"/>
                </a:cxn>
                <a:cxn ang="0">
                  <a:pos x="5940" y="792"/>
                </a:cxn>
                <a:cxn ang="0">
                  <a:pos x="5896" y="616"/>
                </a:cxn>
                <a:cxn ang="0">
                  <a:pos x="5808" y="440"/>
                </a:cxn>
                <a:cxn ang="0">
                  <a:pos x="5676" y="264"/>
                </a:cxn>
                <a:cxn ang="0">
                  <a:pos x="5500" y="176"/>
                </a:cxn>
                <a:cxn ang="0">
                  <a:pos x="5324" y="44"/>
                </a:cxn>
                <a:cxn ang="0">
                  <a:pos x="5148" y="0"/>
                </a:cxn>
                <a:cxn ang="0">
                  <a:pos x="4928" y="0"/>
                </a:cxn>
                <a:cxn ang="0">
                  <a:pos x="3476" y="0"/>
                </a:cxn>
                <a:cxn ang="0">
                  <a:pos x="3388" y="0"/>
                </a:cxn>
                <a:cxn ang="0">
                  <a:pos x="1936" y="0"/>
                </a:cxn>
                <a:cxn ang="0">
                  <a:pos x="1760" y="0"/>
                </a:cxn>
                <a:cxn ang="0">
                  <a:pos x="1540" y="44"/>
                </a:cxn>
                <a:cxn ang="0">
                  <a:pos x="1364" y="176"/>
                </a:cxn>
                <a:cxn ang="0">
                  <a:pos x="1232" y="264"/>
                </a:cxn>
                <a:cxn ang="0">
                  <a:pos x="1100" y="440"/>
                </a:cxn>
                <a:cxn ang="0">
                  <a:pos x="1012" y="616"/>
                </a:cxn>
                <a:cxn ang="0">
                  <a:pos x="924" y="792"/>
                </a:cxn>
                <a:cxn ang="0">
                  <a:pos x="924" y="1012"/>
                </a:cxn>
                <a:cxn ang="0">
                  <a:pos x="924" y="3652"/>
                </a:cxn>
                <a:cxn ang="0">
                  <a:pos x="0" y="3652"/>
                </a:cxn>
                <a:cxn ang="0">
                  <a:pos x="0" y="4312"/>
                </a:cxn>
                <a:cxn ang="0">
                  <a:pos x="4532" y="1892"/>
                </a:cxn>
                <a:cxn ang="0">
                  <a:pos x="4884" y="1892"/>
                </a:cxn>
                <a:cxn ang="0">
                  <a:pos x="4884" y="3652"/>
                </a:cxn>
                <a:cxn ang="0">
                  <a:pos x="4532" y="3652"/>
                </a:cxn>
                <a:cxn ang="0">
                  <a:pos x="4532" y="1892"/>
                </a:cxn>
                <a:cxn ang="0">
                  <a:pos x="1980" y="1892"/>
                </a:cxn>
                <a:cxn ang="0">
                  <a:pos x="2332" y="1892"/>
                </a:cxn>
                <a:cxn ang="0">
                  <a:pos x="2332" y="3652"/>
                </a:cxn>
                <a:cxn ang="0">
                  <a:pos x="1980" y="3652"/>
                </a:cxn>
                <a:cxn ang="0">
                  <a:pos x="1980" y="1892"/>
                </a:cxn>
              </a:cxnLst>
              <a:rect l="0" t="0" r="r" b="b"/>
              <a:pathLst>
                <a:path w="6864" h="4312">
                  <a:moveTo>
                    <a:pt x="0" y="4312"/>
                  </a:moveTo>
                  <a:lnTo>
                    <a:pt x="6864" y="4312"/>
                  </a:lnTo>
                  <a:lnTo>
                    <a:pt x="6864" y="3652"/>
                  </a:lnTo>
                  <a:lnTo>
                    <a:pt x="5984" y="3652"/>
                  </a:lnTo>
                  <a:lnTo>
                    <a:pt x="5984" y="1012"/>
                  </a:lnTo>
                  <a:lnTo>
                    <a:pt x="5940" y="792"/>
                  </a:lnTo>
                  <a:lnTo>
                    <a:pt x="5896" y="616"/>
                  </a:lnTo>
                  <a:lnTo>
                    <a:pt x="5808" y="440"/>
                  </a:lnTo>
                  <a:lnTo>
                    <a:pt x="5676" y="264"/>
                  </a:lnTo>
                  <a:lnTo>
                    <a:pt x="5500" y="176"/>
                  </a:lnTo>
                  <a:lnTo>
                    <a:pt x="5324" y="44"/>
                  </a:lnTo>
                  <a:lnTo>
                    <a:pt x="5148" y="0"/>
                  </a:lnTo>
                  <a:lnTo>
                    <a:pt x="4928" y="0"/>
                  </a:lnTo>
                  <a:lnTo>
                    <a:pt x="3476" y="0"/>
                  </a:lnTo>
                  <a:lnTo>
                    <a:pt x="3388" y="0"/>
                  </a:lnTo>
                  <a:lnTo>
                    <a:pt x="1936" y="0"/>
                  </a:lnTo>
                  <a:lnTo>
                    <a:pt x="1760" y="0"/>
                  </a:lnTo>
                  <a:lnTo>
                    <a:pt x="1540" y="44"/>
                  </a:lnTo>
                  <a:lnTo>
                    <a:pt x="1364" y="176"/>
                  </a:lnTo>
                  <a:lnTo>
                    <a:pt x="1232" y="264"/>
                  </a:lnTo>
                  <a:lnTo>
                    <a:pt x="1100" y="440"/>
                  </a:lnTo>
                  <a:lnTo>
                    <a:pt x="1012" y="616"/>
                  </a:lnTo>
                  <a:lnTo>
                    <a:pt x="924" y="792"/>
                  </a:lnTo>
                  <a:lnTo>
                    <a:pt x="924" y="1012"/>
                  </a:lnTo>
                  <a:lnTo>
                    <a:pt x="924" y="3652"/>
                  </a:lnTo>
                  <a:lnTo>
                    <a:pt x="0" y="3652"/>
                  </a:lnTo>
                  <a:lnTo>
                    <a:pt x="0" y="4312"/>
                  </a:lnTo>
                  <a:close/>
                  <a:moveTo>
                    <a:pt x="4532" y="1892"/>
                  </a:moveTo>
                  <a:lnTo>
                    <a:pt x="4884" y="1892"/>
                  </a:lnTo>
                  <a:lnTo>
                    <a:pt x="4884" y="3652"/>
                  </a:lnTo>
                  <a:lnTo>
                    <a:pt x="4532" y="3652"/>
                  </a:lnTo>
                  <a:lnTo>
                    <a:pt x="4532" y="1892"/>
                  </a:lnTo>
                  <a:close/>
                  <a:moveTo>
                    <a:pt x="1980" y="1892"/>
                  </a:moveTo>
                  <a:lnTo>
                    <a:pt x="2332" y="1892"/>
                  </a:lnTo>
                  <a:lnTo>
                    <a:pt x="2332" y="3652"/>
                  </a:lnTo>
                  <a:lnTo>
                    <a:pt x="1980" y="3652"/>
                  </a:lnTo>
                  <a:lnTo>
                    <a:pt x="1980" y="1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3" name="Freeform 198"/>
          <p:cNvSpPr/>
          <p:nvPr/>
        </p:nvSpPr>
        <p:spPr bwMode="auto">
          <a:xfrm>
            <a:off x="5046336" y="1215764"/>
            <a:ext cx="596780" cy="338325"/>
          </a:xfrm>
          <a:custGeom>
            <a:avLst/>
            <a:gdLst>
              <a:gd name="connsiteX0" fmla="*/ 511396 w 823780"/>
              <a:gd name="connsiteY0" fmla="*/ 0 h 467015"/>
              <a:gd name="connsiteX1" fmla="*/ 732475 w 823780"/>
              <a:gd name="connsiteY1" fmla="*/ 223125 h 467015"/>
              <a:gd name="connsiteX2" fmla="*/ 727488 w 823780"/>
              <a:gd name="connsiteY2" fmla="*/ 248058 h 467015"/>
              <a:gd name="connsiteX3" fmla="*/ 756693 w 823780"/>
              <a:gd name="connsiteY3" fmla="*/ 254009 h 467015"/>
              <a:gd name="connsiteX4" fmla="*/ 823780 w 823780"/>
              <a:gd name="connsiteY4" fmla="*/ 356156 h 467015"/>
              <a:gd name="connsiteX5" fmla="*/ 756693 w 823780"/>
              <a:gd name="connsiteY5" fmla="*/ 458303 h 467015"/>
              <a:gd name="connsiteX6" fmla="*/ 732017 w 823780"/>
              <a:gd name="connsiteY6" fmla="*/ 463331 h 467015"/>
              <a:gd name="connsiteX7" fmla="*/ 732017 w 823780"/>
              <a:gd name="connsiteY7" fmla="*/ 467014 h 467015"/>
              <a:gd name="connsiteX8" fmla="*/ 713942 w 823780"/>
              <a:gd name="connsiteY8" fmla="*/ 467014 h 467015"/>
              <a:gd name="connsiteX9" fmla="*/ 713937 w 823780"/>
              <a:gd name="connsiteY9" fmla="*/ 467015 h 467015"/>
              <a:gd name="connsiteX10" fmla="*/ 713932 w 823780"/>
              <a:gd name="connsiteY10" fmla="*/ 467014 h 467015"/>
              <a:gd name="connsiteX11" fmla="*/ 120827 w 823780"/>
              <a:gd name="connsiteY11" fmla="*/ 467014 h 467015"/>
              <a:gd name="connsiteX12" fmla="*/ 100287 w 823780"/>
              <a:gd name="connsiteY12" fmla="*/ 467014 h 467015"/>
              <a:gd name="connsiteX13" fmla="*/ 100287 w 823780"/>
              <a:gd name="connsiteY13" fmla="*/ 462829 h 467015"/>
              <a:gd name="connsiteX14" fmla="*/ 73795 w 823780"/>
              <a:gd name="connsiteY14" fmla="*/ 457431 h 467015"/>
              <a:gd name="connsiteX15" fmla="*/ 0 w 823780"/>
              <a:gd name="connsiteY15" fmla="*/ 345069 h 467015"/>
              <a:gd name="connsiteX16" fmla="*/ 73795 w 823780"/>
              <a:gd name="connsiteY16" fmla="*/ 232707 h 467015"/>
              <a:gd name="connsiteX17" fmla="*/ 81613 w 823780"/>
              <a:gd name="connsiteY17" fmla="*/ 231114 h 467015"/>
              <a:gd name="connsiteX18" fmla="*/ 94608 w 823780"/>
              <a:gd name="connsiteY18" fmla="*/ 172061 h 467015"/>
              <a:gd name="connsiteX19" fmla="*/ 250025 w 823780"/>
              <a:gd name="connsiteY19" fmla="*/ 77543 h 467015"/>
              <a:gd name="connsiteX20" fmla="*/ 315680 w 823780"/>
              <a:gd name="connsiteY20" fmla="*/ 89705 h 467015"/>
              <a:gd name="connsiteX21" fmla="*/ 332040 w 823780"/>
              <a:gd name="connsiteY21" fmla="*/ 99825 h 467015"/>
              <a:gd name="connsiteX22" fmla="*/ 355070 w 823780"/>
              <a:gd name="connsiteY22" fmla="*/ 65352 h 467015"/>
              <a:gd name="connsiteX23" fmla="*/ 511396 w 823780"/>
              <a:gd name="connsiteY23" fmla="*/ 0 h 4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3780" h="467015">
                <a:moveTo>
                  <a:pt x="511396" y="0"/>
                </a:moveTo>
                <a:cubicBezTo>
                  <a:pt x="633495" y="0"/>
                  <a:pt x="732475" y="99896"/>
                  <a:pt x="732475" y="223125"/>
                </a:cubicBezTo>
                <a:lnTo>
                  <a:pt x="727488" y="248058"/>
                </a:lnTo>
                <a:lnTo>
                  <a:pt x="756693" y="254009"/>
                </a:lnTo>
                <a:cubicBezTo>
                  <a:pt x="796117" y="270838"/>
                  <a:pt x="823780" y="310237"/>
                  <a:pt x="823780" y="356156"/>
                </a:cubicBezTo>
                <a:cubicBezTo>
                  <a:pt x="823780" y="402076"/>
                  <a:pt x="796117" y="441474"/>
                  <a:pt x="756693" y="458303"/>
                </a:cubicBezTo>
                <a:lnTo>
                  <a:pt x="732017" y="463331"/>
                </a:lnTo>
                <a:lnTo>
                  <a:pt x="732017" y="467014"/>
                </a:lnTo>
                <a:lnTo>
                  <a:pt x="713942" y="467014"/>
                </a:lnTo>
                <a:lnTo>
                  <a:pt x="713937" y="467015"/>
                </a:lnTo>
                <a:lnTo>
                  <a:pt x="713932" y="467014"/>
                </a:lnTo>
                <a:lnTo>
                  <a:pt x="120827" y="467014"/>
                </a:lnTo>
                <a:lnTo>
                  <a:pt x="100287" y="467014"/>
                </a:lnTo>
                <a:lnTo>
                  <a:pt x="100287" y="462829"/>
                </a:lnTo>
                <a:lnTo>
                  <a:pt x="73795" y="457431"/>
                </a:lnTo>
                <a:cubicBezTo>
                  <a:pt x="30429" y="438919"/>
                  <a:pt x="0" y="395580"/>
                  <a:pt x="0" y="345069"/>
                </a:cubicBezTo>
                <a:cubicBezTo>
                  <a:pt x="0" y="294558"/>
                  <a:pt x="30429" y="251220"/>
                  <a:pt x="73795" y="232707"/>
                </a:cubicBezTo>
                <a:lnTo>
                  <a:pt x="81613" y="231114"/>
                </a:lnTo>
                <a:lnTo>
                  <a:pt x="94608" y="172061"/>
                </a:lnTo>
                <a:cubicBezTo>
                  <a:pt x="120214" y="116517"/>
                  <a:pt x="180159" y="77543"/>
                  <a:pt x="250025" y="77543"/>
                </a:cubicBezTo>
                <a:cubicBezTo>
                  <a:pt x="273314" y="77543"/>
                  <a:pt x="295500" y="81874"/>
                  <a:pt x="315680" y="89705"/>
                </a:cubicBezTo>
                <a:lnTo>
                  <a:pt x="332040" y="99825"/>
                </a:lnTo>
                <a:lnTo>
                  <a:pt x="355070" y="65352"/>
                </a:lnTo>
                <a:cubicBezTo>
                  <a:pt x="395077" y="24974"/>
                  <a:pt x="450347" y="0"/>
                  <a:pt x="511396" y="0"/>
                </a:cubicBezTo>
                <a:close/>
              </a:path>
            </a:pathLst>
          </a:cu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8422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chemeClr val="bg1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4" name="TextBox 199"/>
          <p:cNvSpPr txBox="1"/>
          <p:nvPr/>
        </p:nvSpPr>
        <p:spPr>
          <a:xfrm>
            <a:off x="5083186" y="131496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>
                <a:latin typeface="+mj-lt"/>
                <a:cs typeface="Arial" panose="020B0604020202020204" pitchFamily="34" charset="0"/>
              </a:rPr>
              <a:t>WAN</a:t>
            </a:r>
          </a:p>
        </p:txBody>
      </p:sp>
      <p:sp>
        <p:nvSpPr>
          <p:cNvPr id="135" name="Freeform 220"/>
          <p:cNvSpPr/>
          <p:nvPr/>
        </p:nvSpPr>
        <p:spPr bwMode="auto">
          <a:xfrm>
            <a:off x="4114052" y="1214192"/>
            <a:ext cx="596780" cy="338325"/>
          </a:xfrm>
          <a:custGeom>
            <a:avLst/>
            <a:gdLst>
              <a:gd name="connsiteX0" fmla="*/ 511396 w 823780"/>
              <a:gd name="connsiteY0" fmla="*/ 0 h 467015"/>
              <a:gd name="connsiteX1" fmla="*/ 732475 w 823780"/>
              <a:gd name="connsiteY1" fmla="*/ 223125 h 467015"/>
              <a:gd name="connsiteX2" fmla="*/ 727488 w 823780"/>
              <a:gd name="connsiteY2" fmla="*/ 248058 h 467015"/>
              <a:gd name="connsiteX3" fmla="*/ 756693 w 823780"/>
              <a:gd name="connsiteY3" fmla="*/ 254009 h 467015"/>
              <a:gd name="connsiteX4" fmla="*/ 823780 w 823780"/>
              <a:gd name="connsiteY4" fmla="*/ 356156 h 467015"/>
              <a:gd name="connsiteX5" fmla="*/ 756693 w 823780"/>
              <a:gd name="connsiteY5" fmla="*/ 458303 h 467015"/>
              <a:gd name="connsiteX6" fmla="*/ 732017 w 823780"/>
              <a:gd name="connsiteY6" fmla="*/ 463331 h 467015"/>
              <a:gd name="connsiteX7" fmla="*/ 732017 w 823780"/>
              <a:gd name="connsiteY7" fmla="*/ 467014 h 467015"/>
              <a:gd name="connsiteX8" fmla="*/ 713942 w 823780"/>
              <a:gd name="connsiteY8" fmla="*/ 467014 h 467015"/>
              <a:gd name="connsiteX9" fmla="*/ 713937 w 823780"/>
              <a:gd name="connsiteY9" fmla="*/ 467015 h 467015"/>
              <a:gd name="connsiteX10" fmla="*/ 713932 w 823780"/>
              <a:gd name="connsiteY10" fmla="*/ 467014 h 467015"/>
              <a:gd name="connsiteX11" fmla="*/ 120827 w 823780"/>
              <a:gd name="connsiteY11" fmla="*/ 467014 h 467015"/>
              <a:gd name="connsiteX12" fmla="*/ 100287 w 823780"/>
              <a:gd name="connsiteY12" fmla="*/ 467014 h 467015"/>
              <a:gd name="connsiteX13" fmla="*/ 100287 w 823780"/>
              <a:gd name="connsiteY13" fmla="*/ 462829 h 467015"/>
              <a:gd name="connsiteX14" fmla="*/ 73795 w 823780"/>
              <a:gd name="connsiteY14" fmla="*/ 457431 h 467015"/>
              <a:gd name="connsiteX15" fmla="*/ 0 w 823780"/>
              <a:gd name="connsiteY15" fmla="*/ 345069 h 467015"/>
              <a:gd name="connsiteX16" fmla="*/ 73795 w 823780"/>
              <a:gd name="connsiteY16" fmla="*/ 232707 h 467015"/>
              <a:gd name="connsiteX17" fmla="*/ 81613 w 823780"/>
              <a:gd name="connsiteY17" fmla="*/ 231114 h 467015"/>
              <a:gd name="connsiteX18" fmla="*/ 94608 w 823780"/>
              <a:gd name="connsiteY18" fmla="*/ 172061 h 467015"/>
              <a:gd name="connsiteX19" fmla="*/ 250025 w 823780"/>
              <a:gd name="connsiteY19" fmla="*/ 77543 h 467015"/>
              <a:gd name="connsiteX20" fmla="*/ 315680 w 823780"/>
              <a:gd name="connsiteY20" fmla="*/ 89705 h 467015"/>
              <a:gd name="connsiteX21" fmla="*/ 332040 w 823780"/>
              <a:gd name="connsiteY21" fmla="*/ 99825 h 467015"/>
              <a:gd name="connsiteX22" fmla="*/ 355070 w 823780"/>
              <a:gd name="connsiteY22" fmla="*/ 65352 h 467015"/>
              <a:gd name="connsiteX23" fmla="*/ 511396 w 823780"/>
              <a:gd name="connsiteY23" fmla="*/ 0 h 4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3780" h="467015">
                <a:moveTo>
                  <a:pt x="511396" y="0"/>
                </a:moveTo>
                <a:cubicBezTo>
                  <a:pt x="633495" y="0"/>
                  <a:pt x="732475" y="99896"/>
                  <a:pt x="732475" y="223125"/>
                </a:cubicBezTo>
                <a:lnTo>
                  <a:pt x="727488" y="248058"/>
                </a:lnTo>
                <a:lnTo>
                  <a:pt x="756693" y="254009"/>
                </a:lnTo>
                <a:cubicBezTo>
                  <a:pt x="796117" y="270838"/>
                  <a:pt x="823780" y="310237"/>
                  <a:pt x="823780" y="356156"/>
                </a:cubicBezTo>
                <a:cubicBezTo>
                  <a:pt x="823780" y="402076"/>
                  <a:pt x="796117" y="441474"/>
                  <a:pt x="756693" y="458303"/>
                </a:cubicBezTo>
                <a:lnTo>
                  <a:pt x="732017" y="463331"/>
                </a:lnTo>
                <a:lnTo>
                  <a:pt x="732017" y="467014"/>
                </a:lnTo>
                <a:lnTo>
                  <a:pt x="713942" y="467014"/>
                </a:lnTo>
                <a:lnTo>
                  <a:pt x="713937" y="467015"/>
                </a:lnTo>
                <a:lnTo>
                  <a:pt x="713932" y="467014"/>
                </a:lnTo>
                <a:lnTo>
                  <a:pt x="120827" y="467014"/>
                </a:lnTo>
                <a:lnTo>
                  <a:pt x="100287" y="467014"/>
                </a:lnTo>
                <a:lnTo>
                  <a:pt x="100287" y="462829"/>
                </a:lnTo>
                <a:lnTo>
                  <a:pt x="73795" y="457431"/>
                </a:lnTo>
                <a:cubicBezTo>
                  <a:pt x="30429" y="438919"/>
                  <a:pt x="0" y="395580"/>
                  <a:pt x="0" y="345069"/>
                </a:cubicBezTo>
                <a:cubicBezTo>
                  <a:pt x="0" y="294558"/>
                  <a:pt x="30429" y="251220"/>
                  <a:pt x="73795" y="232707"/>
                </a:cubicBezTo>
                <a:lnTo>
                  <a:pt x="81613" y="231114"/>
                </a:lnTo>
                <a:lnTo>
                  <a:pt x="94608" y="172061"/>
                </a:lnTo>
                <a:cubicBezTo>
                  <a:pt x="120214" y="116517"/>
                  <a:pt x="180159" y="77543"/>
                  <a:pt x="250025" y="77543"/>
                </a:cubicBezTo>
                <a:cubicBezTo>
                  <a:pt x="273314" y="77543"/>
                  <a:pt x="295500" y="81874"/>
                  <a:pt x="315680" y="89705"/>
                </a:cubicBezTo>
                <a:lnTo>
                  <a:pt x="332040" y="99825"/>
                </a:lnTo>
                <a:lnTo>
                  <a:pt x="355070" y="65352"/>
                </a:lnTo>
                <a:cubicBezTo>
                  <a:pt x="395077" y="24974"/>
                  <a:pt x="450347" y="0"/>
                  <a:pt x="511396" y="0"/>
                </a:cubicBezTo>
                <a:close/>
              </a:path>
            </a:pathLst>
          </a:custGeom>
          <a:solidFill>
            <a:schemeClr val="tx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8422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100">
              <a:solidFill>
                <a:schemeClr val="bg1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6" name="TextBox 221"/>
          <p:cNvSpPr txBox="1"/>
          <p:nvPr/>
        </p:nvSpPr>
        <p:spPr>
          <a:xfrm>
            <a:off x="4029423" y="1312842"/>
            <a:ext cx="756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latin typeface="+mj-lt"/>
                <a:cs typeface="Arial" panose="020B0604020202020204" pitchFamily="34" charset="0"/>
              </a:rPr>
              <a:t>Интернет</a:t>
            </a:r>
          </a:p>
        </p:txBody>
      </p:sp>
      <p:cxnSp>
        <p:nvCxnSpPr>
          <p:cNvPr id="137" name="Straight Connector 191"/>
          <p:cNvCxnSpPr/>
          <p:nvPr/>
        </p:nvCxnSpPr>
        <p:spPr>
          <a:xfrm>
            <a:off x="4761103" y="2959355"/>
            <a:ext cx="49720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201"/>
          <p:cNvSpPr txBox="1"/>
          <p:nvPr/>
        </p:nvSpPr>
        <p:spPr>
          <a:xfrm>
            <a:off x="5528228" y="282475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ru-RU">
                <a:latin typeface="+mj-lt"/>
                <a:cs typeface="Arial" panose="020B0604020202020204" pitchFamily="34" charset="0"/>
              </a:rPr>
              <a:t>IPS</a:t>
            </a:r>
          </a:p>
        </p:txBody>
      </p:sp>
      <p:sp>
        <p:nvSpPr>
          <p:cNvPr id="139" name="TextBox 205"/>
          <p:cNvSpPr txBox="1"/>
          <p:nvPr/>
        </p:nvSpPr>
        <p:spPr>
          <a:xfrm>
            <a:off x="5546643" y="2495439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Межсетевой экран</a:t>
            </a:r>
          </a:p>
        </p:txBody>
      </p:sp>
      <p:pic>
        <p:nvPicPr>
          <p:cNvPr id="140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404890" y="2139106"/>
            <a:ext cx="338400" cy="276872"/>
          </a:xfrm>
          <a:prstGeom prst="rect">
            <a:avLst/>
          </a:prstGeom>
          <a:noFill/>
        </p:spPr>
      </p:pic>
      <p:pic>
        <p:nvPicPr>
          <p:cNvPr id="141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21" y="2497638"/>
            <a:ext cx="338400" cy="276872"/>
          </a:xfrm>
          <a:prstGeom prst="rect">
            <a:avLst/>
          </a:prstGeom>
        </p:spPr>
      </p:pic>
      <p:pic>
        <p:nvPicPr>
          <p:cNvPr id="142" name="图片 24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22" y="2844810"/>
            <a:ext cx="338400" cy="267425"/>
          </a:xfrm>
          <a:prstGeom prst="rect">
            <a:avLst/>
          </a:prstGeom>
        </p:spPr>
      </p:pic>
      <p:pic>
        <p:nvPicPr>
          <p:cNvPr id="143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235267" y="2139106"/>
            <a:ext cx="338400" cy="276872"/>
          </a:xfrm>
          <a:prstGeom prst="rect">
            <a:avLst/>
          </a:prstGeom>
          <a:noFill/>
        </p:spPr>
      </p:pic>
      <p:pic>
        <p:nvPicPr>
          <p:cNvPr id="144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67" y="2497638"/>
            <a:ext cx="338400" cy="276872"/>
          </a:xfrm>
          <a:prstGeom prst="rect">
            <a:avLst/>
          </a:prstGeom>
        </p:spPr>
      </p:pic>
      <p:pic>
        <p:nvPicPr>
          <p:cNvPr id="145" name="图片 24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67" y="2844810"/>
            <a:ext cx="338400" cy="267425"/>
          </a:xfrm>
          <a:prstGeom prst="rect">
            <a:avLst/>
          </a:prstGeom>
        </p:spPr>
      </p:pic>
      <p:cxnSp>
        <p:nvCxnSpPr>
          <p:cNvPr id="146" name="Straight Connector 234"/>
          <p:cNvCxnSpPr/>
          <p:nvPr/>
        </p:nvCxnSpPr>
        <p:spPr>
          <a:xfrm>
            <a:off x="5041107" y="1794377"/>
            <a:ext cx="7960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235"/>
          <p:cNvGrpSpPr/>
          <p:nvPr/>
        </p:nvGrpSpPr>
        <p:grpSpPr>
          <a:xfrm>
            <a:off x="4980418" y="1718001"/>
            <a:ext cx="163082" cy="163082"/>
            <a:chOff x="4327955" y="6129804"/>
            <a:chExt cx="163082" cy="163082"/>
          </a:xfrm>
        </p:grpSpPr>
        <p:sp>
          <p:nvSpPr>
            <p:cNvPr id="148" name="Oval 236"/>
            <p:cNvSpPr/>
            <p:nvPr/>
          </p:nvSpPr>
          <p:spPr>
            <a:xfrm>
              <a:off x="4327955" y="6129804"/>
              <a:ext cx="163082" cy="163082"/>
            </a:xfrm>
            <a:prstGeom prst="ellipse">
              <a:avLst/>
            </a:prstGeom>
            <a:solidFill>
              <a:srgbClr val="F577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9" name="Right Arrow 237"/>
            <p:cNvSpPr/>
            <p:nvPr/>
          </p:nvSpPr>
          <p:spPr>
            <a:xfrm rot="17389750">
              <a:off x="4322081" y="6170436"/>
              <a:ext cx="122969" cy="55320"/>
            </a:xfrm>
            <a:prstGeom prst="rightArrow">
              <a:avLst>
                <a:gd name="adj1" fmla="val 40061"/>
                <a:gd name="adj2" fmla="val 698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0" name="Right Arrow 238"/>
            <p:cNvSpPr/>
            <p:nvPr/>
          </p:nvSpPr>
          <p:spPr>
            <a:xfrm rot="17389750">
              <a:off x="4379266" y="6190467"/>
              <a:ext cx="122969" cy="55320"/>
            </a:xfrm>
            <a:prstGeom prst="rightArrow">
              <a:avLst>
                <a:gd name="adj1" fmla="val 40061"/>
                <a:gd name="adj2" fmla="val 698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Group 239"/>
          <p:cNvGrpSpPr/>
          <p:nvPr/>
        </p:nvGrpSpPr>
        <p:grpSpPr>
          <a:xfrm>
            <a:off x="5321431" y="1718001"/>
            <a:ext cx="163082" cy="163082"/>
            <a:chOff x="4327955" y="6129804"/>
            <a:chExt cx="163082" cy="163082"/>
          </a:xfrm>
        </p:grpSpPr>
        <p:sp>
          <p:nvSpPr>
            <p:cNvPr id="152" name="Oval 240"/>
            <p:cNvSpPr/>
            <p:nvPr/>
          </p:nvSpPr>
          <p:spPr>
            <a:xfrm>
              <a:off x="4327955" y="6129804"/>
              <a:ext cx="163082" cy="163082"/>
            </a:xfrm>
            <a:prstGeom prst="ellipse">
              <a:avLst/>
            </a:prstGeom>
            <a:solidFill>
              <a:srgbClr val="F577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3" name="Right Arrow 241"/>
            <p:cNvSpPr/>
            <p:nvPr/>
          </p:nvSpPr>
          <p:spPr>
            <a:xfrm rot="17389750">
              <a:off x="4322081" y="6170436"/>
              <a:ext cx="122969" cy="55320"/>
            </a:xfrm>
            <a:prstGeom prst="rightArrow">
              <a:avLst>
                <a:gd name="adj1" fmla="val 40061"/>
                <a:gd name="adj2" fmla="val 698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4" name="Right Arrow 242"/>
            <p:cNvSpPr/>
            <p:nvPr/>
          </p:nvSpPr>
          <p:spPr>
            <a:xfrm rot="17389750">
              <a:off x="4379266" y="6190467"/>
              <a:ext cx="122969" cy="55320"/>
            </a:xfrm>
            <a:prstGeom prst="rightArrow">
              <a:avLst>
                <a:gd name="adj1" fmla="val 40061"/>
                <a:gd name="adj2" fmla="val 698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Group 243"/>
          <p:cNvGrpSpPr/>
          <p:nvPr/>
        </p:nvGrpSpPr>
        <p:grpSpPr>
          <a:xfrm rot="16200000">
            <a:off x="5828239" y="1799212"/>
            <a:ext cx="516724" cy="439933"/>
            <a:chOff x="-1233037" y="914446"/>
            <a:chExt cx="1573823" cy="778776"/>
          </a:xfrm>
        </p:grpSpPr>
        <p:cxnSp>
          <p:nvCxnSpPr>
            <p:cNvPr id="156" name="Straight Connector 244"/>
            <p:cNvCxnSpPr/>
            <p:nvPr/>
          </p:nvCxnSpPr>
          <p:spPr>
            <a:xfrm flipH="1" flipV="1">
              <a:off x="-1233037" y="914446"/>
              <a:ext cx="786912" cy="778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245"/>
            <p:cNvCxnSpPr/>
            <p:nvPr/>
          </p:nvCxnSpPr>
          <p:spPr>
            <a:xfrm flipV="1">
              <a:off x="-446125" y="914446"/>
              <a:ext cx="786911" cy="77877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8" name="图片 15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5" y="1693314"/>
            <a:ext cx="280062" cy="229652"/>
          </a:xfrm>
          <a:prstGeom prst="rect">
            <a:avLst/>
          </a:prstGeom>
        </p:spPr>
      </p:pic>
      <p:pic>
        <p:nvPicPr>
          <p:cNvPr id="159" name="图片 24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25" y="2092986"/>
            <a:ext cx="280062" cy="229652"/>
          </a:xfrm>
          <a:prstGeom prst="rect">
            <a:avLst/>
          </a:prstGeom>
        </p:spPr>
      </p:pic>
      <p:pic>
        <p:nvPicPr>
          <p:cNvPr id="160" name="图片 59" descr="存储服务器-蓝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37771" y="1904602"/>
            <a:ext cx="296696" cy="242751"/>
          </a:xfrm>
          <a:prstGeom prst="rect">
            <a:avLst/>
          </a:prstGeom>
        </p:spPr>
      </p:pic>
      <p:sp>
        <p:nvSpPr>
          <p:cNvPr id="161" name="TextBox 249"/>
          <p:cNvSpPr txBox="1"/>
          <p:nvPr/>
        </p:nvSpPr>
        <p:spPr>
          <a:xfrm>
            <a:off x="6218852" y="147262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+mj-lt"/>
                <a:cs typeface="Arial" panose="020B0604020202020204" pitchFamily="34" charset="0"/>
              </a:rPr>
              <a:t>Защита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от </a:t>
            </a:r>
          </a:p>
          <a:p>
            <a:pPr algn="r"/>
            <a:r>
              <a:rPr lang="ru-RU" sz="1200" dirty="0" err="1" smtClean="0">
                <a:latin typeface="+mj-lt"/>
                <a:cs typeface="Arial" panose="020B0604020202020204" pitchFamily="34" charset="0"/>
              </a:rPr>
              <a:t>DDoS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-атак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2" name="Straight Connector 253"/>
          <p:cNvCxnSpPr/>
          <p:nvPr/>
        </p:nvCxnSpPr>
        <p:spPr>
          <a:xfrm flipH="1">
            <a:off x="3449053" y="3286218"/>
            <a:ext cx="167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255"/>
          <p:cNvCxnSpPr/>
          <p:nvPr/>
        </p:nvCxnSpPr>
        <p:spPr>
          <a:xfrm flipH="1" flipV="1">
            <a:off x="5120102" y="3289179"/>
            <a:ext cx="149214" cy="1154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261"/>
          <p:cNvCxnSpPr/>
          <p:nvPr/>
        </p:nvCxnSpPr>
        <p:spPr>
          <a:xfrm flipH="1">
            <a:off x="3414929" y="3322361"/>
            <a:ext cx="88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272"/>
          <p:cNvCxnSpPr/>
          <p:nvPr/>
        </p:nvCxnSpPr>
        <p:spPr>
          <a:xfrm>
            <a:off x="3008091" y="2404383"/>
            <a:ext cx="0" cy="10350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275"/>
          <p:cNvCxnSpPr/>
          <p:nvPr/>
        </p:nvCxnSpPr>
        <p:spPr>
          <a:xfrm flipH="1">
            <a:off x="2527258" y="2407854"/>
            <a:ext cx="4777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278"/>
          <p:cNvCxnSpPr/>
          <p:nvPr/>
        </p:nvCxnSpPr>
        <p:spPr>
          <a:xfrm flipH="1">
            <a:off x="2539289" y="2932378"/>
            <a:ext cx="4777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279"/>
          <p:cNvCxnSpPr/>
          <p:nvPr/>
        </p:nvCxnSpPr>
        <p:spPr>
          <a:xfrm flipH="1">
            <a:off x="2527258" y="3430846"/>
            <a:ext cx="4777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图片 102" descr="AC-蓝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351484" y="2797326"/>
            <a:ext cx="338400" cy="276873"/>
          </a:xfrm>
          <a:prstGeom prst="rect">
            <a:avLst/>
          </a:prstGeom>
        </p:spPr>
      </p:pic>
      <p:sp>
        <p:nvSpPr>
          <p:cNvPr id="174" name="TextBox 287"/>
          <p:cNvSpPr txBox="1"/>
          <p:nvPr/>
        </p:nvSpPr>
        <p:spPr>
          <a:xfrm>
            <a:off x="1934531" y="2861228"/>
            <a:ext cx="4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>
                <a:latin typeface="+mj-lt"/>
                <a:cs typeface="Arial" panose="020B0604020202020204" pitchFamily="34" charset="0"/>
              </a:rPr>
              <a:t>AC</a:t>
            </a:r>
          </a:p>
        </p:txBody>
      </p:sp>
      <p:cxnSp>
        <p:nvCxnSpPr>
          <p:cNvPr id="175" name="Straight Connector 288"/>
          <p:cNvCxnSpPr/>
          <p:nvPr/>
        </p:nvCxnSpPr>
        <p:spPr>
          <a:xfrm>
            <a:off x="3989546" y="2636074"/>
            <a:ext cx="404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图片 2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7" y="2514284"/>
            <a:ext cx="277498" cy="227226"/>
          </a:xfrm>
          <a:prstGeom prst="rect">
            <a:avLst/>
          </a:prstGeom>
        </p:spPr>
      </p:pic>
      <p:pic>
        <p:nvPicPr>
          <p:cNvPr id="179" name="图片 58" descr="日志告警服务器-蓝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51484" y="3312285"/>
            <a:ext cx="338400" cy="276873"/>
          </a:xfrm>
          <a:prstGeom prst="rect">
            <a:avLst/>
          </a:prstGeom>
        </p:spPr>
      </p:pic>
      <p:sp>
        <p:nvSpPr>
          <p:cNvPr id="180" name="TextBox 294"/>
          <p:cNvSpPr txBox="1"/>
          <p:nvPr/>
        </p:nvSpPr>
        <p:spPr>
          <a:xfrm>
            <a:off x="1725269" y="3331267"/>
            <a:ext cx="659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>
                <a:latin typeface="+mj-lt"/>
                <a:cs typeface="Arial" panose="020B0604020202020204" pitchFamily="34" charset="0"/>
              </a:rPr>
              <a:t>eLog</a:t>
            </a:r>
          </a:p>
        </p:txBody>
      </p:sp>
      <p:cxnSp>
        <p:nvCxnSpPr>
          <p:cNvPr id="181" name="Straight Connector 297"/>
          <p:cNvCxnSpPr/>
          <p:nvPr/>
        </p:nvCxnSpPr>
        <p:spPr>
          <a:xfrm flipH="1">
            <a:off x="3356616" y="3050564"/>
            <a:ext cx="0" cy="235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图片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08" y="2842240"/>
            <a:ext cx="319818" cy="261670"/>
          </a:xfrm>
          <a:prstGeom prst="rect">
            <a:avLst/>
          </a:prstGeom>
        </p:spPr>
      </p:pic>
      <p:pic>
        <p:nvPicPr>
          <p:cNvPr id="183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7323" y="3207686"/>
            <a:ext cx="278587" cy="227935"/>
          </a:xfrm>
          <a:prstGeom prst="rect">
            <a:avLst/>
          </a:prstGeom>
        </p:spPr>
      </p:pic>
      <p:sp>
        <p:nvSpPr>
          <p:cNvPr id="186" name="圆角矩形 185"/>
          <p:cNvSpPr/>
          <p:nvPr/>
        </p:nvSpPr>
        <p:spPr>
          <a:xfrm>
            <a:off x="7520514" y="4856835"/>
            <a:ext cx="4232931" cy="1496316"/>
          </a:xfrm>
          <a:prstGeom prst="roundRect">
            <a:avLst>
              <a:gd name="adj" fmla="val 2222"/>
            </a:avLst>
          </a:prstGeom>
          <a:solidFill>
            <a:schemeClr val="tx2"/>
          </a:solidFill>
          <a:ln w="1270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bIns="3600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Как правило, </a:t>
            </a:r>
            <a:r>
              <a:rPr lang="ru-RU" sz="13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кампусная</a:t>
            </a:r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сеть строится по иерархическому и модульному принципу.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 зависимости от количества терминалов или сетевых элементов </a:t>
            </a:r>
            <a:r>
              <a:rPr lang="ru-RU" sz="13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кампусные</a:t>
            </a:r>
            <a:r>
              <a:rPr lang="ru-RU" sz="13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сети можно разделить на </a:t>
            </a:r>
            <a:r>
              <a:rPr lang="ru-RU" sz="13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небольшие, средние и крупные сети.</a:t>
            </a:r>
            <a:endParaRPr lang="ru-RU" sz="13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1685931" y="5085572"/>
            <a:ext cx="92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Уровень доступа</a:t>
            </a:r>
          </a:p>
        </p:txBody>
      </p:sp>
      <p:sp>
        <p:nvSpPr>
          <p:cNvPr id="190" name="文本框 189"/>
          <p:cNvSpPr txBox="1"/>
          <p:nvPr/>
        </p:nvSpPr>
        <p:spPr>
          <a:xfrm>
            <a:off x="1641900" y="4283776"/>
            <a:ext cx="125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Уровень агрегации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6405555" y="334219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Базовый </a:t>
            </a:r>
            <a:endParaRPr lang="ru-RU" sz="1200" dirty="0" smtClean="0">
              <a:latin typeface="+mj-lt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+mj-lt"/>
                <a:cs typeface="Arial" panose="020B0604020202020204" pitchFamily="34" charset="0"/>
              </a:rPr>
              <a:t>уровень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6171736" y="222626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Выходная зона</a:t>
            </a:r>
          </a:p>
        </p:txBody>
      </p:sp>
      <p:cxnSp>
        <p:nvCxnSpPr>
          <p:cNvPr id="197" name="直接连接符 196"/>
          <p:cNvCxnSpPr>
            <a:stCxn id="205" idx="2"/>
            <a:endCxn id="18" idx="3"/>
          </p:cNvCxnSpPr>
          <p:nvPr/>
        </p:nvCxnSpPr>
        <p:spPr bwMode="auto">
          <a:xfrm flipH="1">
            <a:off x="5564911" y="2989780"/>
            <a:ext cx="2513011" cy="5350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直接连接符 197"/>
          <p:cNvCxnSpPr>
            <a:stCxn id="206" idx="2"/>
            <a:endCxn id="18" idx="3"/>
          </p:cNvCxnSpPr>
          <p:nvPr/>
        </p:nvCxnSpPr>
        <p:spPr bwMode="auto">
          <a:xfrm flipH="1">
            <a:off x="5564911" y="2991821"/>
            <a:ext cx="2966185" cy="53299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9" name="图片 198" descr="防火墙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792949" y="2718221"/>
            <a:ext cx="334400" cy="273600"/>
          </a:xfrm>
          <a:prstGeom prst="rect">
            <a:avLst/>
          </a:prstGeom>
        </p:spPr>
      </p:pic>
      <p:cxnSp>
        <p:nvCxnSpPr>
          <p:cNvPr id="200" name="直接连接符 199"/>
          <p:cNvCxnSpPr>
            <a:stCxn id="207" idx="3"/>
            <a:endCxn id="205" idx="1"/>
          </p:cNvCxnSpPr>
          <p:nvPr/>
        </p:nvCxnSpPr>
        <p:spPr bwMode="auto">
          <a:xfrm>
            <a:off x="7827254" y="2852980"/>
            <a:ext cx="8346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直接连接符 200"/>
          <p:cNvCxnSpPr>
            <a:stCxn id="206" idx="3"/>
            <a:endCxn id="199" idx="1"/>
          </p:cNvCxnSpPr>
          <p:nvPr/>
        </p:nvCxnSpPr>
        <p:spPr bwMode="auto">
          <a:xfrm>
            <a:off x="8698296" y="2855021"/>
            <a:ext cx="9465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2" name="图片 201" descr="接入交换机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913926" y="3107304"/>
            <a:ext cx="334400" cy="273600"/>
          </a:xfrm>
          <a:prstGeom prst="rect">
            <a:avLst/>
          </a:prstGeom>
        </p:spPr>
      </p:pic>
      <p:pic>
        <p:nvPicPr>
          <p:cNvPr id="203" name="图片 202" descr="接入交换机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367769" y="3105757"/>
            <a:ext cx="334400" cy="273600"/>
          </a:xfrm>
          <a:prstGeom prst="rect">
            <a:avLst/>
          </a:prstGeom>
        </p:spPr>
      </p:pic>
      <p:cxnSp>
        <p:nvCxnSpPr>
          <p:cNvPr id="204" name="直接连接符 203"/>
          <p:cNvCxnSpPr>
            <a:stCxn id="205" idx="3"/>
            <a:endCxn id="206" idx="1"/>
          </p:cNvCxnSpPr>
          <p:nvPr/>
        </p:nvCxnSpPr>
        <p:spPr bwMode="auto">
          <a:xfrm>
            <a:off x="8245122" y="2852980"/>
            <a:ext cx="118774" cy="2041"/>
          </a:xfrm>
          <a:prstGeom prst="line">
            <a:avLst/>
          </a:prstGeom>
          <a:noFill/>
          <a:ln w="508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" name="图片 204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722" y="2716180"/>
            <a:ext cx="334400" cy="273600"/>
          </a:xfrm>
          <a:prstGeom prst="rect">
            <a:avLst/>
          </a:prstGeom>
        </p:spPr>
      </p:pic>
      <p:pic>
        <p:nvPicPr>
          <p:cNvPr id="206" name="图片 205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3896" y="2718221"/>
            <a:ext cx="334400" cy="273600"/>
          </a:xfrm>
          <a:prstGeom prst="rect">
            <a:avLst/>
          </a:prstGeom>
        </p:spPr>
      </p:pic>
      <p:pic>
        <p:nvPicPr>
          <p:cNvPr id="207" name="图片 206" descr="防火墙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92854" y="2716180"/>
            <a:ext cx="334400" cy="273600"/>
          </a:xfrm>
          <a:prstGeom prst="rect">
            <a:avLst/>
          </a:prstGeom>
        </p:spPr>
      </p:pic>
      <p:cxnSp>
        <p:nvCxnSpPr>
          <p:cNvPr id="208" name="直接连接符 207"/>
          <p:cNvCxnSpPr>
            <a:stCxn id="205" idx="2"/>
            <a:endCxn id="202" idx="0"/>
          </p:cNvCxnSpPr>
          <p:nvPr/>
        </p:nvCxnSpPr>
        <p:spPr bwMode="auto">
          <a:xfrm>
            <a:off x="8077922" y="2989780"/>
            <a:ext cx="3204" cy="11752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直接连接符 208"/>
          <p:cNvCxnSpPr>
            <a:stCxn id="206" idx="2"/>
            <a:endCxn id="203" idx="0"/>
          </p:cNvCxnSpPr>
          <p:nvPr/>
        </p:nvCxnSpPr>
        <p:spPr bwMode="auto">
          <a:xfrm>
            <a:off x="8531096" y="2991821"/>
            <a:ext cx="3873" cy="11393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直接连接符 209"/>
          <p:cNvCxnSpPr>
            <a:stCxn id="205" idx="2"/>
            <a:endCxn id="203" idx="0"/>
          </p:cNvCxnSpPr>
          <p:nvPr/>
        </p:nvCxnSpPr>
        <p:spPr bwMode="auto">
          <a:xfrm>
            <a:off x="8077922" y="2989780"/>
            <a:ext cx="457047" cy="11597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直接连接符 210"/>
          <p:cNvCxnSpPr>
            <a:stCxn id="202" idx="0"/>
            <a:endCxn id="206" idx="2"/>
          </p:cNvCxnSpPr>
          <p:nvPr/>
        </p:nvCxnSpPr>
        <p:spPr bwMode="auto">
          <a:xfrm flipV="1">
            <a:off x="8081126" y="2991821"/>
            <a:ext cx="449970" cy="11548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直接连接符 211"/>
          <p:cNvCxnSpPr>
            <a:stCxn id="202" idx="3"/>
            <a:endCxn id="203" idx="1"/>
          </p:cNvCxnSpPr>
          <p:nvPr/>
        </p:nvCxnSpPr>
        <p:spPr bwMode="auto">
          <a:xfrm flipV="1">
            <a:off x="8248326" y="3242557"/>
            <a:ext cx="119443" cy="1547"/>
          </a:xfrm>
          <a:prstGeom prst="line">
            <a:avLst/>
          </a:prstGeom>
          <a:noFill/>
          <a:ln w="50800" cap="flat" cmpd="tri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3" name="图片 212" descr="通用服务器-蓝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80394" y="3463014"/>
            <a:ext cx="334400" cy="273600"/>
          </a:xfrm>
          <a:prstGeom prst="rect">
            <a:avLst/>
          </a:prstGeom>
        </p:spPr>
      </p:pic>
      <p:pic>
        <p:nvPicPr>
          <p:cNvPr id="214" name="图片 213" descr="通用服务器-蓝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143401" y="3464835"/>
            <a:ext cx="334400" cy="273600"/>
          </a:xfrm>
          <a:prstGeom prst="rect">
            <a:avLst/>
          </a:prstGeom>
        </p:spPr>
      </p:pic>
      <p:cxnSp>
        <p:nvCxnSpPr>
          <p:cNvPr id="215" name="直接连接符 214"/>
          <p:cNvCxnSpPr>
            <a:stCxn id="202" idx="2"/>
            <a:endCxn id="213" idx="0"/>
          </p:cNvCxnSpPr>
          <p:nvPr/>
        </p:nvCxnSpPr>
        <p:spPr bwMode="auto">
          <a:xfrm flipH="1">
            <a:off x="7947594" y="3380904"/>
            <a:ext cx="133532" cy="8211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直接连接符 215"/>
          <p:cNvCxnSpPr>
            <a:stCxn id="203" idx="2"/>
            <a:endCxn id="213" idx="0"/>
          </p:cNvCxnSpPr>
          <p:nvPr/>
        </p:nvCxnSpPr>
        <p:spPr bwMode="auto">
          <a:xfrm flipH="1">
            <a:off x="7947594" y="3379357"/>
            <a:ext cx="587375" cy="8365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直接连接符 216"/>
          <p:cNvCxnSpPr>
            <a:stCxn id="214" idx="0"/>
            <a:endCxn id="202" idx="2"/>
          </p:cNvCxnSpPr>
          <p:nvPr/>
        </p:nvCxnSpPr>
        <p:spPr bwMode="auto">
          <a:xfrm flipH="1" flipV="1">
            <a:off x="8081126" y="3380904"/>
            <a:ext cx="229475" cy="8393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直接连接符 217"/>
          <p:cNvCxnSpPr>
            <a:stCxn id="214" idx="0"/>
            <a:endCxn id="203" idx="2"/>
          </p:cNvCxnSpPr>
          <p:nvPr/>
        </p:nvCxnSpPr>
        <p:spPr bwMode="auto">
          <a:xfrm flipV="1">
            <a:off x="8310601" y="3379357"/>
            <a:ext cx="224368" cy="8547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直接连接符 218"/>
          <p:cNvCxnSpPr>
            <a:stCxn id="202" idx="2"/>
            <a:endCxn id="221" idx="0"/>
          </p:cNvCxnSpPr>
          <p:nvPr/>
        </p:nvCxnSpPr>
        <p:spPr bwMode="auto">
          <a:xfrm>
            <a:off x="8081126" y="3380904"/>
            <a:ext cx="600211" cy="893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直接连接符 219"/>
          <p:cNvCxnSpPr>
            <a:stCxn id="221" idx="0"/>
            <a:endCxn id="203" idx="2"/>
          </p:cNvCxnSpPr>
          <p:nvPr/>
        </p:nvCxnSpPr>
        <p:spPr bwMode="auto">
          <a:xfrm flipH="1" flipV="1">
            <a:off x="8534969" y="3379357"/>
            <a:ext cx="146368" cy="9087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1" name="图片 220" descr="存储服务器-蓝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514137" y="3470229"/>
            <a:ext cx="334400" cy="273600"/>
          </a:xfrm>
          <a:prstGeom prst="rect">
            <a:avLst/>
          </a:prstGeom>
        </p:spPr>
      </p:pic>
      <p:sp>
        <p:nvSpPr>
          <p:cNvPr id="232" name="文本框 231"/>
          <p:cNvSpPr txBox="1"/>
          <p:nvPr/>
        </p:nvSpPr>
        <p:spPr>
          <a:xfrm>
            <a:off x="7808519" y="3781196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ЦОД</a:t>
            </a:r>
          </a:p>
        </p:txBody>
      </p:sp>
      <p:sp>
        <p:nvSpPr>
          <p:cNvPr id="233" name="文本框 232"/>
          <p:cNvSpPr txBox="1"/>
          <p:nvPr/>
        </p:nvSpPr>
        <p:spPr>
          <a:xfrm>
            <a:off x="1486625" y="1862305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>
                <a:latin typeface="+mj-lt"/>
                <a:cs typeface="Arial" panose="020B0604020202020204" pitchFamily="34" charset="0"/>
              </a:rPr>
              <a:t>Зона управления сетью</a:t>
            </a:r>
          </a:p>
        </p:txBody>
      </p:sp>
      <p:pic>
        <p:nvPicPr>
          <p:cNvPr id="235" name="图片 234" descr="管理型无线虚链路-蓝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46456" y="1967130"/>
            <a:ext cx="532564" cy="436052"/>
          </a:xfrm>
          <a:prstGeom prst="rect">
            <a:avLst/>
          </a:prstGeom>
        </p:spPr>
      </p:pic>
      <p:sp>
        <p:nvSpPr>
          <p:cNvPr id="237" name="TextBox 294"/>
          <p:cNvSpPr txBox="1"/>
          <p:nvPr/>
        </p:nvSpPr>
        <p:spPr>
          <a:xfrm>
            <a:off x="0" y="2399300"/>
            <a:ext cx="141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>
                <a:latin typeface="+mj-lt"/>
                <a:cs typeface="Arial" panose="020B0604020202020204" pitchFamily="34" charset="0"/>
              </a:rPr>
              <a:t>Перемещающиеся сотрудники</a:t>
            </a:r>
          </a:p>
        </p:txBody>
      </p:sp>
      <p:pic>
        <p:nvPicPr>
          <p:cNvPr id="238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4305" y="2298101"/>
            <a:ext cx="335297" cy="274335"/>
          </a:xfrm>
          <a:prstGeom prst="rect">
            <a:avLst/>
          </a:prstGeom>
        </p:spPr>
      </p:pic>
      <p:pic>
        <p:nvPicPr>
          <p:cNvPr id="239" name="图片 105" descr="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3378" y="3451217"/>
            <a:ext cx="335297" cy="274335"/>
          </a:xfrm>
          <a:prstGeom prst="rect">
            <a:avLst/>
          </a:prstGeom>
        </p:spPr>
      </p:pic>
      <p:cxnSp>
        <p:nvCxnSpPr>
          <p:cNvPr id="240" name="Straight Connector 10"/>
          <p:cNvCxnSpPr>
            <a:stCxn id="239" idx="0"/>
            <a:endCxn id="244" idx="2"/>
          </p:cNvCxnSpPr>
          <p:nvPr/>
        </p:nvCxnSpPr>
        <p:spPr>
          <a:xfrm flipV="1">
            <a:off x="10911027" y="3312066"/>
            <a:ext cx="927" cy="139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" name="图片 87" descr="汇聚交换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3569" y="2298101"/>
            <a:ext cx="335297" cy="274335"/>
          </a:xfrm>
          <a:prstGeom prst="rect">
            <a:avLst/>
          </a:prstGeom>
        </p:spPr>
      </p:pic>
      <p:cxnSp>
        <p:nvCxnSpPr>
          <p:cNvPr id="242" name="Straight Connector 23"/>
          <p:cNvCxnSpPr>
            <a:stCxn id="241" idx="3"/>
            <a:endCxn id="238" idx="1"/>
          </p:cNvCxnSpPr>
          <p:nvPr/>
        </p:nvCxnSpPr>
        <p:spPr>
          <a:xfrm>
            <a:off x="10258866" y="2435269"/>
            <a:ext cx="48543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22672" y="3036264"/>
            <a:ext cx="337091" cy="275802"/>
          </a:xfrm>
          <a:prstGeom prst="rect">
            <a:avLst/>
          </a:prstGeom>
        </p:spPr>
      </p:pic>
      <p:pic>
        <p:nvPicPr>
          <p:cNvPr id="244" name="图片 106" descr="堆叠交换机蓝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43408" y="3036264"/>
            <a:ext cx="337091" cy="275802"/>
          </a:xfrm>
          <a:prstGeom prst="rect">
            <a:avLst/>
          </a:prstGeom>
        </p:spPr>
      </p:pic>
      <p:grpSp>
        <p:nvGrpSpPr>
          <p:cNvPr id="245" name="Group 41"/>
          <p:cNvGrpSpPr/>
          <p:nvPr/>
        </p:nvGrpSpPr>
        <p:grpSpPr>
          <a:xfrm>
            <a:off x="10371096" y="3142367"/>
            <a:ext cx="261965" cy="61979"/>
            <a:chOff x="559282" y="6488261"/>
            <a:chExt cx="261965" cy="61979"/>
          </a:xfrm>
          <a:solidFill>
            <a:schemeClr val="bg1">
              <a:lumMod val="50000"/>
            </a:schemeClr>
          </a:solidFill>
        </p:grpSpPr>
        <p:sp>
          <p:nvSpPr>
            <p:cNvPr id="246" name="Oval 42"/>
            <p:cNvSpPr>
              <a:spLocks noChangeAspect="1"/>
            </p:cNvSpPr>
            <p:nvPr/>
          </p:nvSpPr>
          <p:spPr>
            <a:xfrm>
              <a:off x="759268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7" name="Oval 43"/>
            <p:cNvSpPr>
              <a:spLocks noChangeAspect="1"/>
            </p:cNvSpPr>
            <p:nvPr/>
          </p:nvSpPr>
          <p:spPr>
            <a:xfrm>
              <a:off x="559282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8" name="Oval 44"/>
            <p:cNvSpPr>
              <a:spLocks noChangeAspect="1"/>
            </p:cNvSpPr>
            <p:nvPr/>
          </p:nvSpPr>
          <p:spPr>
            <a:xfrm>
              <a:off x="659275" y="6488261"/>
              <a:ext cx="61979" cy="61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249" name="Straight Connector 45"/>
          <p:cNvCxnSpPr>
            <a:stCxn id="243" idx="0"/>
            <a:endCxn id="241" idx="2"/>
          </p:cNvCxnSpPr>
          <p:nvPr/>
        </p:nvCxnSpPr>
        <p:spPr>
          <a:xfrm flipV="1">
            <a:off x="10091218" y="2572436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46"/>
          <p:cNvCxnSpPr>
            <a:stCxn id="244" idx="0"/>
            <a:endCxn id="238" idx="2"/>
          </p:cNvCxnSpPr>
          <p:nvPr/>
        </p:nvCxnSpPr>
        <p:spPr>
          <a:xfrm flipV="1">
            <a:off x="10911954" y="2572436"/>
            <a:ext cx="0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47"/>
          <p:cNvCxnSpPr>
            <a:stCxn id="243" idx="0"/>
            <a:endCxn id="238" idx="2"/>
          </p:cNvCxnSpPr>
          <p:nvPr/>
        </p:nvCxnSpPr>
        <p:spPr>
          <a:xfrm flipV="1">
            <a:off x="10091218" y="2572436"/>
            <a:ext cx="820736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48"/>
          <p:cNvCxnSpPr>
            <a:stCxn id="244" idx="0"/>
            <a:endCxn id="241" idx="2"/>
          </p:cNvCxnSpPr>
          <p:nvPr/>
        </p:nvCxnSpPr>
        <p:spPr>
          <a:xfrm flipH="1" flipV="1">
            <a:off x="10091218" y="2572436"/>
            <a:ext cx="820736" cy="46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60"/>
          <p:cNvSpPr/>
          <p:nvPr/>
        </p:nvSpPr>
        <p:spPr>
          <a:xfrm rot="1782887">
            <a:off x="10030121" y="2845949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4" name="Oval 61"/>
          <p:cNvSpPr/>
          <p:nvPr/>
        </p:nvSpPr>
        <p:spPr>
          <a:xfrm rot="19401600">
            <a:off x="10692745" y="2838424"/>
            <a:ext cx="311619" cy="908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5" name="Rounded Rectangle 137"/>
          <p:cNvSpPr/>
          <p:nvPr/>
        </p:nvSpPr>
        <p:spPr>
          <a:xfrm>
            <a:off x="9544804" y="1264920"/>
            <a:ext cx="1860752" cy="3059085"/>
          </a:xfrm>
          <a:prstGeom prst="roundRect">
            <a:avLst>
              <a:gd name="adj" fmla="val 7423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6" name="图片 14" descr="日志告警服务器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16534" y="3596435"/>
            <a:ext cx="304595" cy="190195"/>
          </a:xfrm>
          <a:prstGeom prst="rect">
            <a:avLst/>
          </a:prstGeom>
        </p:spPr>
      </p:pic>
      <p:pic>
        <p:nvPicPr>
          <p:cNvPr id="257" name="图片 158" descr="SAN网络-蓝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13593" y="3555454"/>
            <a:ext cx="166121" cy="272157"/>
          </a:xfrm>
          <a:prstGeom prst="rect">
            <a:avLst/>
          </a:prstGeom>
        </p:spPr>
      </p:pic>
      <p:grpSp>
        <p:nvGrpSpPr>
          <p:cNvPr id="258" name="Group 215"/>
          <p:cNvGrpSpPr>
            <a:grpSpLocks noChangeAspect="1"/>
          </p:cNvGrpSpPr>
          <p:nvPr/>
        </p:nvGrpSpPr>
        <p:grpSpPr bwMode="auto">
          <a:xfrm>
            <a:off x="9912462" y="3883542"/>
            <a:ext cx="312737" cy="247772"/>
            <a:chOff x="3609" y="1267"/>
            <a:chExt cx="414" cy="328"/>
          </a:xfrm>
        </p:grpSpPr>
        <p:sp>
          <p:nvSpPr>
            <p:cNvPr id="259" name="AutoShape 214"/>
            <p:cNvSpPr>
              <a:spLocks noChangeAspect="1" noChangeArrowheads="1" noTextEdit="1"/>
            </p:cNvSpPr>
            <p:nvPr/>
          </p:nvSpPr>
          <p:spPr bwMode="auto">
            <a:xfrm>
              <a:off x="3609" y="1267"/>
              <a:ext cx="41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0" name="Freeform 216"/>
            <p:cNvSpPr>
              <a:spLocks noEditPoints="1"/>
            </p:cNvSpPr>
            <p:nvPr/>
          </p:nvSpPr>
          <p:spPr bwMode="auto">
            <a:xfrm>
              <a:off x="3792" y="1269"/>
              <a:ext cx="231" cy="217"/>
            </a:xfrm>
            <a:custGeom>
              <a:avLst/>
              <a:gdLst>
                <a:gd name="T0" fmla="*/ 14557 w 119"/>
                <a:gd name="T1" fmla="*/ 0 h 111"/>
                <a:gd name="T2" fmla="*/ 159642 w 119"/>
                <a:gd name="T3" fmla="*/ 0 h 111"/>
                <a:gd name="T4" fmla="*/ 175442 w 119"/>
                <a:gd name="T5" fmla="*/ 17941 h 111"/>
                <a:gd name="T6" fmla="*/ 175442 w 119"/>
                <a:gd name="T7" fmla="*/ 116678 h 111"/>
                <a:gd name="T8" fmla="*/ 159642 w 119"/>
                <a:gd name="T9" fmla="*/ 132231 h 111"/>
                <a:gd name="T10" fmla="*/ 14557 w 119"/>
                <a:gd name="T11" fmla="*/ 132231 h 111"/>
                <a:gd name="T12" fmla="*/ 0 w 119"/>
                <a:gd name="T13" fmla="*/ 116678 h 111"/>
                <a:gd name="T14" fmla="*/ 0 w 119"/>
                <a:gd name="T15" fmla="*/ 17941 h 111"/>
                <a:gd name="T16" fmla="*/ 14557 w 119"/>
                <a:gd name="T17" fmla="*/ 0 h 111"/>
                <a:gd name="T18" fmla="*/ 42815 w 119"/>
                <a:gd name="T19" fmla="*/ 165563 h 111"/>
                <a:gd name="T20" fmla="*/ 71961 w 119"/>
                <a:gd name="T21" fmla="*/ 160658 h 111"/>
                <a:gd name="T22" fmla="*/ 71961 w 119"/>
                <a:gd name="T23" fmla="*/ 138501 h 111"/>
                <a:gd name="T24" fmla="*/ 106481 w 119"/>
                <a:gd name="T25" fmla="*/ 138501 h 111"/>
                <a:gd name="T26" fmla="*/ 106481 w 119"/>
                <a:gd name="T27" fmla="*/ 160658 h 111"/>
                <a:gd name="T28" fmla="*/ 135853 w 119"/>
                <a:gd name="T29" fmla="*/ 165563 h 111"/>
                <a:gd name="T30" fmla="*/ 135853 w 119"/>
                <a:gd name="T31" fmla="*/ 176898 h 111"/>
                <a:gd name="T32" fmla="*/ 42815 w 119"/>
                <a:gd name="T33" fmla="*/ 176898 h 111"/>
                <a:gd name="T34" fmla="*/ 42815 w 119"/>
                <a:gd name="T35" fmla="*/ 165563 h 111"/>
                <a:gd name="T36" fmla="*/ 12895 w 119"/>
                <a:gd name="T37" fmla="*/ 16244 h 111"/>
                <a:gd name="T38" fmla="*/ 12895 w 119"/>
                <a:gd name="T39" fmla="*/ 103458 h 111"/>
                <a:gd name="T40" fmla="*/ 161333 w 119"/>
                <a:gd name="T41" fmla="*/ 103458 h 111"/>
                <a:gd name="T42" fmla="*/ 161333 w 119"/>
                <a:gd name="T43" fmla="*/ 16244 h 111"/>
                <a:gd name="T44" fmla="*/ 12895 w 119"/>
                <a:gd name="T45" fmla="*/ 16244 h 111"/>
                <a:gd name="T46" fmla="*/ 145922 w 119"/>
                <a:gd name="T47" fmla="*/ 111767 h 111"/>
                <a:gd name="T48" fmla="*/ 139689 w 119"/>
                <a:gd name="T49" fmla="*/ 117962 h 111"/>
                <a:gd name="T50" fmla="*/ 145922 w 119"/>
                <a:gd name="T51" fmla="*/ 123985 h 111"/>
                <a:gd name="T52" fmla="*/ 151847 w 119"/>
                <a:gd name="T53" fmla="*/ 117962 h 111"/>
                <a:gd name="T54" fmla="*/ 145922 w 119"/>
                <a:gd name="T55" fmla="*/ 111767 h 1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9" h="111">
                  <a:moveTo>
                    <a:pt x="1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5"/>
                    <a:pt x="119" y="1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9"/>
                    <a:pt x="114" y="83"/>
                    <a:pt x="108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4" y="83"/>
                    <a:pt x="0" y="79"/>
                    <a:pt x="0" y="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lose/>
                  <a:moveTo>
                    <a:pt x="29" y="104"/>
                  </a:moveTo>
                  <a:cubicBezTo>
                    <a:pt x="35" y="103"/>
                    <a:pt x="42" y="102"/>
                    <a:pt x="49" y="101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9" y="102"/>
                    <a:pt x="85" y="103"/>
                    <a:pt x="92" y="104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09"/>
                    <a:pt x="29" y="106"/>
                    <a:pt x="29" y="104"/>
                  </a:cubicBezTo>
                  <a:close/>
                  <a:moveTo>
                    <a:pt x="9" y="10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9" y="70"/>
                  </a:moveTo>
                  <a:cubicBezTo>
                    <a:pt x="97" y="70"/>
                    <a:pt x="95" y="72"/>
                    <a:pt x="95" y="74"/>
                  </a:cubicBezTo>
                  <a:cubicBezTo>
                    <a:pt x="95" y="76"/>
                    <a:pt x="97" y="78"/>
                    <a:pt x="99" y="78"/>
                  </a:cubicBezTo>
                  <a:cubicBezTo>
                    <a:pt x="101" y="78"/>
                    <a:pt x="103" y="76"/>
                    <a:pt x="103" y="74"/>
                  </a:cubicBezTo>
                  <a:cubicBezTo>
                    <a:pt x="103" y="72"/>
                    <a:pt x="101" y="70"/>
                    <a:pt x="99" y="70"/>
                  </a:cubicBezTo>
                  <a:close/>
                </a:path>
              </a:pathLst>
            </a:custGeom>
            <a:solidFill>
              <a:srgbClr val="76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1" name="Freeform 217"/>
            <p:cNvSpPr>
              <a:spLocks/>
            </p:cNvSpPr>
            <p:nvPr/>
          </p:nvSpPr>
          <p:spPr bwMode="auto">
            <a:xfrm>
              <a:off x="3691" y="1406"/>
              <a:ext cx="40" cy="13"/>
            </a:xfrm>
            <a:custGeom>
              <a:avLst/>
              <a:gdLst>
                <a:gd name="T0" fmla="*/ 13192 w 21"/>
                <a:gd name="T1" fmla="*/ 0 h 7"/>
                <a:gd name="T2" fmla="*/ 0 w 21"/>
                <a:gd name="T3" fmla="*/ 6411 h 7"/>
                <a:gd name="T4" fmla="*/ 25128 w 21"/>
                <a:gd name="T5" fmla="*/ 6411 h 7"/>
                <a:gd name="T6" fmla="*/ 13192 w 2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">
                  <a:moveTo>
                    <a:pt x="11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2" name="Freeform 218"/>
            <p:cNvSpPr>
              <a:spLocks/>
            </p:cNvSpPr>
            <p:nvPr/>
          </p:nvSpPr>
          <p:spPr bwMode="auto">
            <a:xfrm>
              <a:off x="3745" y="1406"/>
              <a:ext cx="41" cy="13"/>
            </a:xfrm>
            <a:custGeom>
              <a:avLst/>
              <a:gdLst>
                <a:gd name="T0" fmla="*/ 16886 w 21"/>
                <a:gd name="T1" fmla="*/ 0 h 7"/>
                <a:gd name="T2" fmla="*/ 0 w 21"/>
                <a:gd name="T3" fmla="*/ 6411 h 7"/>
                <a:gd name="T4" fmla="*/ 32968 w 21"/>
                <a:gd name="T5" fmla="*/ 6411 h 7"/>
                <a:gd name="T6" fmla="*/ 16886 w 2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">
                  <a:moveTo>
                    <a:pt x="11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3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3" name="Freeform 219"/>
            <p:cNvSpPr>
              <a:spLocks noEditPoints="1"/>
            </p:cNvSpPr>
            <p:nvPr/>
          </p:nvSpPr>
          <p:spPr bwMode="auto">
            <a:xfrm>
              <a:off x="3619" y="1285"/>
              <a:ext cx="237" cy="218"/>
            </a:xfrm>
            <a:custGeom>
              <a:avLst/>
              <a:gdLst>
                <a:gd name="T0" fmla="*/ 107122 w 122"/>
                <a:gd name="T1" fmla="*/ 135191 h 112"/>
                <a:gd name="T2" fmla="*/ 89469 w 122"/>
                <a:gd name="T3" fmla="*/ 138465 h 112"/>
                <a:gd name="T4" fmla="*/ 107122 w 122"/>
                <a:gd name="T5" fmla="*/ 141106 h 112"/>
                <a:gd name="T6" fmla="*/ 91043 w 122"/>
                <a:gd name="T7" fmla="*/ 159284 h 112"/>
                <a:gd name="T8" fmla="*/ 46056 w 122"/>
                <a:gd name="T9" fmla="*/ 91476 h 112"/>
                <a:gd name="T10" fmla="*/ 48863 w 122"/>
                <a:gd name="T11" fmla="*/ 89884 h 112"/>
                <a:gd name="T12" fmla="*/ 50512 w 122"/>
                <a:gd name="T13" fmla="*/ 88146 h 112"/>
                <a:gd name="T14" fmla="*/ 55143 w 122"/>
                <a:gd name="T15" fmla="*/ 86581 h 112"/>
                <a:gd name="T16" fmla="*/ 58376 w 122"/>
                <a:gd name="T17" fmla="*/ 83424 h 112"/>
                <a:gd name="T18" fmla="*/ 62667 w 122"/>
                <a:gd name="T19" fmla="*/ 80092 h 112"/>
                <a:gd name="T20" fmla="*/ 65128 w 122"/>
                <a:gd name="T21" fmla="*/ 75798 h 112"/>
                <a:gd name="T22" fmla="*/ 69769 w 122"/>
                <a:gd name="T23" fmla="*/ 72495 h 112"/>
                <a:gd name="T24" fmla="*/ 77276 w 122"/>
                <a:gd name="T25" fmla="*/ 64061 h 112"/>
                <a:gd name="T26" fmla="*/ 80283 w 122"/>
                <a:gd name="T27" fmla="*/ 59393 h 112"/>
                <a:gd name="T28" fmla="*/ 83521 w 122"/>
                <a:gd name="T29" fmla="*/ 54582 h 112"/>
                <a:gd name="T30" fmla="*/ 78956 w 122"/>
                <a:gd name="T31" fmla="*/ 85100 h 112"/>
                <a:gd name="T32" fmla="*/ 113403 w 122"/>
                <a:gd name="T33" fmla="*/ 59393 h 112"/>
                <a:gd name="T34" fmla="*/ 116198 w 122"/>
                <a:gd name="T35" fmla="*/ 65739 h 112"/>
                <a:gd name="T36" fmla="*/ 120297 w 122"/>
                <a:gd name="T37" fmla="*/ 70262 h 112"/>
                <a:gd name="T38" fmla="*/ 124973 w 122"/>
                <a:gd name="T39" fmla="*/ 72495 h 112"/>
                <a:gd name="T40" fmla="*/ 127588 w 122"/>
                <a:gd name="T41" fmla="*/ 75798 h 112"/>
                <a:gd name="T42" fmla="*/ 132487 w 122"/>
                <a:gd name="T43" fmla="*/ 78844 h 112"/>
                <a:gd name="T44" fmla="*/ 135535 w 122"/>
                <a:gd name="T45" fmla="*/ 78844 h 112"/>
                <a:gd name="T46" fmla="*/ 140323 w 122"/>
                <a:gd name="T47" fmla="*/ 80092 h 112"/>
                <a:gd name="T48" fmla="*/ 22132 w 122"/>
                <a:gd name="T49" fmla="*/ 104679 h 112"/>
                <a:gd name="T50" fmla="*/ 26699 w 122"/>
                <a:gd name="T51" fmla="*/ 75798 h 112"/>
                <a:gd name="T52" fmla="*/ 26699 w 122"/>
                <a:gd name="T53" fmla="*/ 50093 h 112"/>
                <a:gd name="T54" fmla="*/ 28386 w 122"/>
                <a:gd name="T55" fmla="*/ 43721 h 112"/>
                <a:gd name="T56" fmla="*/ 31428 w 122"/>
                <a:gd name="T57" fmla="*/ 39814 h 112"/>
                <a:gd name="T58" fmla="*/ 34221 w 122"/>
                <a:gd name="T59" fmla="*/ 35226 h 112"/>
                <a:gd name="T60" fmla="*/ 37456 w 122"/>
                <a:gd name="T61" fmla="*/ 30514 h 112"/>
                <a:gd name="T62" fmla="*/ 41327 w 122"/>
                <a:gd name="T63" fmla="*/ 25736 h 112"/>
                <a:gd name="T64" fmla="*/ 44603 w 122"/>
                <a:gd name="T65" fmla="*/ 22462 h 112"/>
                <a:gd name="T66" fmla="*/ 48863 w 122"/>
                <a:gd name="T67" fmla="*/ 19579 h 112"/>
                <a:gd name="T68" fmla="*/ 91043 w 122"/>
                <a:gd name="T69" fmla="*/ 7626 h 112"/>
                <a:gd name="T70" fmla="*/ 91043 w 122"/>
                <a:gd name="T71" fmla="*/ 7626 h 112"/>
                <a:gd name="T72" fmla="*/ 91043 w 122"/>
                <a:gd name="T73" fmla="*/ 7626 h 112"/>
                <a:gd name="T74" fmla="*/ 150118 w 122"/>
                <a:gd name="T75" fmla="*/ 51323 h 112"/>
                <a:gd name="T76" fmla="*/ 150118 w 122"/>
                <a:gd name="T77" fmla="*/ 101417 h 112"/>
                <a:gd name="T78" fmla="*/ 146989 w 122"/>
                <a:gd name="T79" fmla="*/ 113882 h 112"/>
                <a:gd name="T80" fmla="*/ 146989 w 122"/>
                <a:gd name="T81" fmla="*/ 74176 h 112"/>
                <a:gd name="T82" fmla="*/ 34221 w 122"/>
                <a:gd name="T83" fmla="*/ 74176 h 112"/>
                <a:gd name="T84" fmla="*/ 19281 w 122"/>
                <a:gd name="T85" fmla="*/ 155893 h 112"/>
                <a:gd name="T86" fmla="*/ 91043 w 122"/>
                <a:gd name="T87" fmla="*/ 170005 h 112"/>
                <a:gd name="T88" fmla="*/ 166706 w 122"/>
                <a:gd name="T89" fmla="*/ 155893 h 112"/>
                <a:gd name="T90" fmla="*/ 159247 w 122"/>
                <a:gd name="T91" fmla="*/ 104679 h 112"/>
                <a:gd name="T92" fmla="*/ 162250 w 122"/>
                <a:gd name="T93" fmla="*/ 50093 h 112"/>
                <a:gd name="T94" fmla="*/ 91043 w 122"/>
                <a:gd name="T95" fmla="*/ 0 h 112"/>
                <a:gd name="T96" fmla="*/ 19281 w 122"/>
                <a:gd name="T97" fmla="*/ 50093 h 112"/>
                <a:gd name="T98" fmla="*/ 22132 w 122"/>
                <a:gd name="T99" fmla="*/ 104679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2" h="112">
                  <a:moveTo>
                    <a:pt x="83" y="87"/>
                  </a:moveTo>
                  <a:cubicBezTo>
                    <a:pt x="79" y="88"/>
                    <a:pt x="75" y="89"/>
                    <a:pt x="72" y="89"/>
                  </a:cubicBezTo>
                  <a:cubicBezTo>
                    <a:pt x="71" y="86"/>
                    <a:pt x="69" y="85"/>
                    <a:pt x="66" y="85"/>
                  </a:cubicBezTo>
                  <a:cubicBezTo>
                    <a:pt x="63" y="85"/>
                    <a:pt x="60" y="87"/>
                    <a:pt x="60" y="91"/>
                  </a:cubicBezTo>
                  <a:cubicBezTo>
                    <a:pt x="60" y="94"/>
                    <a:pt x="63" y="97"/>
                    <a:pt x="66" y="97"/>
                  </a:cubicBezTo>
                  <a:cubicBezTo>
                    <a:pt x="69" y="97"/>
                    <a:pt x="71" y="95"/>
                    <a:pt x="72" y="93"/>
                  </a:cubicBezTo>
                  <a:cubicBezTo>
                    <a:pt x="74" y="93"/>
                    <a:pt x="77" y="93"/>
                    <a:pt x="80" y="92"/>
                  </a:cubicBezTo>
                  <a:cubicBezTo>
                    <a:pt x="74" y="100"/>
                    <a:pt x="68" y="105"/>
                    <a:pt x="61" y="105"/>
                  </a:cubicBezTo>
                  <a:cubicBezTo>
                    <a:pt x="47" y="105"/>
                    <a:pt x="33" y="83"/>
                    <a:pt x="29" y="61"/>
                  </a:cubicBezTo>
                  <a:cubicBezTo>
                    <a:pt x="30" y="61"/>
                    <a:pt x="30" y="61"/>
                    <a:pt x="31" y="60"/>
                  </a:cubicBezTo>
                  <a:cubicBezTo>
                    <a:pt x="31" y="60"/>
                    <a:pt x="32" y="60"/>
                    <a:pt x="32" y="60"/>
                  </a:cubicBezTo>
                  <a:cubicBezTo>
                    <a:pt x="32" y="60"/>
                    <a:pt x="32" y="59"/>
                    <a:pt x="33" y="59"/>
                  </a:cubicBezTo>
                  <a:cubicBezTo>
                    <a:pt x="33" y="59"/>
                    <a:pt x="33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7"/>
                    <a:pt x="36" y="57"/>
                  </a:cubicBezTo>
                  <a:cubicBezTo>
                    <a:pt x="36" y="57"/>
                    <a:pt x="36" y="57"/>
                    <a:pt x="37" y="57"/>
                  </a:cubicBezTo>
                  <a:cubicBezTo>
                    <a:pt x="37" y="56"/>
                    <a:pt x="38" y="56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4"/>
                    <a:pt x="40" y="54"/>
                    <a:pt x="41" y="53"/>
                  </a:cubicBezTo>
                  <a:cubicBezTo>
                    <a:pt x="41" y="53"/>
                    <a:pt x="42" y="53"/>
                    <a:pt x="42" y="53"/>
                  </a:cubicBezTo>
                  <a:cubicBezTo>
                    <a:pt x="42" y="52"/>
                    <a:pt x="43" y="52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5" y="50"/>
                    <a:pt x="46" y="49"/>
                    <a:pt x="46" y="49"/>
                  </a:cubicBezTo>
                  <a:cubicBezTo>
                    <a:pt x="46" y="49"/>
                    <a:pt x="47" y="48"/>
                    <a:pt x="47" y="48"/>
                  </a:cubicBezTo>
                  <a:cubicBezTo>
                    <a:pt x="48" y="47"/>
                    <a:pt x="50" y="45"/>
                    <a:pt x="51" y="43"/>
                  </a:cubicBezTo>
                  <a:cubicBezTo>
                    <a:pt x="52" y="43"/>
                    <a:pt x="52" y="42"/>
                    <a:pt x="52" y="42"/>
                  </a:cubicBezTo>
                  <a:cubicBezTo>
                    <a:pt x="53" y="41"/>
                    <a:pt x="53" y="41"/>
                    <a:pt x="54" y="40"/>
                  </a:cubicBezTo>
                  <a:cubicBezTo>
                    <a:pt x="54" y="40"/>
                    <a:pt x="54" y="39"/>
                    <a:pt x="54" y="39"/>
                  </a:cubicBezTo>
                  <a:cubicBezTo>
                    <a:pt x="55" y="38"/>
                    <a:pt x="55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3"/>
                    <a:pt x="58" y="32"/>
                  </a:cubicBezTo>
                  <a:cubicBezTo>
                    <a:pt x="59" y="47"/>
                    <a:pt x="53" y="56"/>
                    <a:pt x="53" y="56"/>
                  </a:cubicBezTo>
                  <a:cubicBezTo>
                    <a:pt x="53" y="56"/>
                    <a:pt x="67" y="55"/>
                    <a:pt x="74" y="36"/>
                  </a:cubicBezTo>
                  <a:cubicBezTo>
                    <a:pt x="74" y="37"/>
                    <a:pt x="75" y="38"/>
                    <a:pt x="76" y="39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80" y="45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2" y="47"/>
                    <a:pt x="83" y="48"/>
                    <a:pt x="84" y="48"/>
                  </a:cubicBezTo>
                  <a:cubicBezTo>
                    <a:pt x="84" y="48"/>
                    <a:pt x="84" y="49"/>
                    <a:pt x="84" y="49"/>
                  </a:cubicBezTo>
                  <a:cubicBezTo>
                    <a:pt x="85" y="49"/>
                    <a:pt x="86" y="50"/>
                    <a:pt x="86" y="50"/>
                  </a:cubicBezTo>
                  <a:cubicBezTo>
                    <a:pt x="86" y="50"/>
                    <a:pt x="87" y="50"/>
                    <a:pt x="87" y="50"/>
                  </a:cubicBezTo>
                  <a:cubicBezTo>
                    <a:pt x="88" y="51"/>
                    <a:pt x="88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0" y="52"/>
                    <a:pt x="91" y="52"/>
                    <a:pt x="91" y="52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3" y="53"/>
                    <a:pt x="94" y="53"/>
                  </a:cubicBezTo>
                  <a:cubicBezTo>
                    <a:pt x="93" y="65"/>
                    <a:pt x="89" y="77"/>
                    <a:pt x="83" y="87"/>
                  </a:cubicBezTo>
                  <a:close/>
                  <a:moveTo>
                    <a:pt x="15" y="69"/>
                  </a:moveTo>
                  <a:cubicBezTo>
                    <a:pt x="17" y="69"/>
                    <a:pt x="19" y="68"/>
                    <a:pt x="21" y="67"/>
                  </a:cubicBezTo>
                  <a:cubicBezTo>
                    <a:pt x="19" y="62"/>
                    <a:pt x="18" y="56"/>
                    <a:pt x="18" y="50"/>
                  </a:cubicBezTo>
                  <a:cubicBezTo>
                    <a:pt x="18" y="44"/>
                    <a:pt x="19" y="39"/>
                    <a:pt x="21" y="34"/>
                  </a:cubicBezTo>
                  <a:cubicBezTo>
                    <a:pt x="20" y="34"/>
                    <a:pt x="19" y="33"/>
                    <a:pt x="18" y="33"/>
                  </a:cubicBezTo>
                  <a:cubicBezTo>
                    <a:pt x="18" y="32"/>
                    <a:pt x="19" y="31"/>
                    <a:pt x="19" y="30"/>
                  </a:cubicBezTo>
                  <a:cubicBezTo>
                    <a:pt x="19" y="30"/>
                    <a:pt x="19" y="29"/>
                    <a:pt x="19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5"/>
                    <a:pt x="22" y="25"/>
                    <a:pt x="22" y="24"/>
                  </a:cubicBezTo>
                  <a:cubicBezTo>
                    <a:pt x="22" y="24"/>
                    <a:pt x="23" y="23"/>
                    <a:pt x="23" y="23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20"/>
                    <a:pt x="26" y="20"/>
                    <a:pt x="26" y="19"/>
                  </a:cubicBezTo>
                  <a:cubicBezTo>
                    <a:pt x="26" y="19"/>
                    <a:pt x="27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6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2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1" y="8"/>
                    <a:pt x="5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82" y="5"/>
                    <a:pt x="99" y="17"/>
                    <a:pt x="104" y="33"/>
                  </a:cubicBezTo>
                  <a:cubicBezTo>
                    <a:pt x="103" y="33"/>
                    <a:pt x="102" y="34"/>
                    <a:pt x="101" y="34"/>
                  </a:cubicBezTo>
                  <a:cubicBezTo>
                    <a:pt x="103" y="39"/>
                    <a:pt x="104" y="44"/>
                    <a:pt x="104" y="50"/>
                  </a:cubicBezTo>
                  <a:cubicBezTo>
                    <a:pt x="104" y="56"/>
                    <a:pt x="103" y="62"/>
                    <a:pt x="101" y="67"/>
                  </a:cubicBezTo>
                  <a:cubicBezTo>
                    <a:pt x="101" y="68"/>
                    <a:pt x="102" y="68"/>
                    <a:pt x="103" y="68"/>
                  </a:cubicBezTo>
                  <a:cubicBezTo>
                    <a:pt x="102" y="71"/>
                    <a:pt x="101" y="73"/>
                    <a:pt x="99" y="75"/>
                  </a:cubicBezTo>
                  <a:cubicBezTo>
                    <a:pt x="99" y="72"/>
                    <a:pt x="98" y="67"/>
                    <a:pt x="98" y="62"/>
                  </a:cubicBezTo>
                  <a:cubicBezTo>
                    <a:pt x="98" y="58"/>
                    <a:pt x="99" y="53"/>
                    <a:pt x="99" y="49"/>
                  </a:cubicBezTo>
                  <a:cubicBezTo>
                    <a:pt x="99" y="21"/>
                    <a:pt x="80" y="11"/>
                    <a:pt x="61" y="11"/>
                  </a:cubicBezTo>
                  <a:cubicBezTo>
                    <a:pt x="43" y="11"/>
                    <a:pt x="23" y="21"/>
                    <a:pt x="23" y="49"/>
                  </a:cubicBezTo>
                  <a:cubicBezTo>
                    <a:pt x="23" y="54"/>
                    <a:pt x="24" y="60"/>
                    <a:pt x="25" y="65"/>
                  </a:cubicBezTo>
                  <a:cubicBezTo>
                    <a:pt x="21" y="99"/>
                    <a:pt x="13" y="103"/>
                    <a:pt x="13" y="103"/>
                  </a:cubicBezTo>
                  <a:cubicBezTo>
                    <a:pt x="13" y="103"/>
                    <a:pt x="32" y="110"/>
                    <a:pt x="42" y="100"/>
                  </a:cubicBezTo>
                  <a:cubicBezTo>
                    <a:pt x="48" y="107"/>
                    <a:pt x="55" y="112"/>
                    <a:pt x="61" y="112"/>
                  </a:cubicBezTo>
                  <a:cubicBezTo>
                    <a:pt x="68" y="112"/>
                    <a:pt x="75" y="107"/>
                    <a:pt x="81" y="99"/>
                  </a:cubicBezTo>
                  <a:cubicBezTo>
                    <a:pt x="90" y="111"/>
                    <a:pt x="111" y="104"/>
                    <a:pt x="112" y="103"/>
                  </a:cubicBezTo>
                  <a:cubicBezTo>
                    <a:pt x="108" y="102"/>
                    <a:pt x="104" y="98"/>
                    <a:pt x="101" y="82"/>
                  </a:cubicBezTo>
                  <a:cubicBezTo>
                    <a:pt x="104" y="79"/>
                    <a:pt x="106" y="74"/>
                    <a:pt x="107" y="69"/>
                  </a:cubicBezTo>
                  <a:cubicBezTo>
                    <a:pt x="115" y="69"/>
                    <a:pt x="122" y="61"/>
                    <a:pt x="122" y="51"/>
                  </a:cubicBezTo>
                  <a:cubicBezTo>
                    <a:pt x="122" y="42"/>
                    <a:pt x="116" y="35"/>
                    <a:pt x="109" y="33"/>
                  </a:cubicBezTo>
                  <a:cubicBezTo>
                    <a:pt x="104" y="14"/>
                    <a:pt x="8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7" y="0"/>
                    <a:pt x="18" y="14"/>
                    <a:pt x="13" y="33"/>
                  </a:cubicBezTo>
                  <a:cubicBezTo>
                    <a:pt x="6" y="35"/>
                    <a:pt x="0" y="42"/>
                    <a:pt x="0" y="51"/>
                  </a:cubicBezTo>
                  <a:cubicBezTo>
                    <a:pt x="0" y="61"/>
                    <a:pt x="7" y="69"/>
                    <a:pt x="15" y="69"/>
                  </a:cubicBez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4" name="Freeform 220"/>
            <p:cNvSpPr>
              <a:spLocks noEditPoints="1"/>
            </p:cNvSpPr>
            <p:nvPr/>
          </p:nvSpPr>
          <p:spPr bwMode="auto">
            <a:xfrm>
              <a:off x="3607" y="1495"/>
              <a:ext cx="260" cy="100"/>
            </a:xfrm>
            <a:custGeom>
              <a:avLst/>
              <a:gdLst>
                <a:gd name="T0" fmla="*/ 176191 w 134"/>
                <a:gd name="T1" fmla="*/ 20988 h 51"/>
                <a:gd name="T2" fmla="*/ 158689 w 134"/>
                <a:gd name="T3" fmla="*/ 0 h 51"/>
                <a:gd name="T4" fmla="*/ 126315 w 134"/>
                <a:gd name="T5" fmla="*/ 0 h 51"/>
                <a:gd name="T6" fmla="*/ 124742 w 134"/>
                <a:gd name="T7" fmla="*/ 11588 h 51"/>
                <a:gd name="T8" fmla="*/ 99770 w 134"/>
                <a:gd name="T9" fmla="*/ 63890 h 51"/>
                <a:gd name="T10" fmla="*/ 73318 w 134"/>
                <a:gd name="T11" fmla="*/ 11588 h 51"/>
                <a:gd name="T12" fmla="*/ 73318 w 134"/>
                <a:gd name="T13" fmla="*/ 0 h 51"/>
                <a:gd name="T14" fmla="*/ 42376 w 134"/>
                <a:gd name="T15" fmla="*/ 0 h 51"/>
                <a:gd name="T16" fmla="*/ 23315 w 134"/>
                <a:gd name="T17" fmla="*/ 20988 h 51"/>
                <a:gd name="T18" fmla="*/ 0 w 134"/>
                <a:gd name="T19" fmla="*/ 83882 h 51"/>
                <a:gd name="T20" fmla="*/ 45238 w 134"/>
                <a:gd name="T21" fmla="*/ 83882 h 51"/>
                <a:gd name="T22" fmla="*/ 152932 w 134"/>
                <a:gd name="T23" fmla="*/ 83882 h 51"/>
                <a:gd name="T24" fmla="*/ 196513 w 134"/>
                <a:gd name="T25" fmla="*/ 83882 h 51"/>
                <a:gd name="T26" fmla="*/ 176191 w 134"/>
                <a:gd name="T27" fmla="*/ 20988 h 51"/>
                <a:gd name="T28" fmla="*/ 45238 w 134"/>
                <a:gd name="T29" fmla="*/ 74110 h 51"/>
                <a:gd name="T30" fmla="*/ 19065 w 134"/>
                <a:gd name="T31" fmla="*/ 74110 h 51"/>
                <a:gd name="T32" fmla="*/ 37787 w 134"/>
                <a:gd name="T33" fmla="*/ 27727 h 51"/>
                <a:gd name="T34" fmla="*/ 52997 w 134"/>
                <a:gd name="T35" fmla="*/ 11588 h 51"/>
                <a:gd name="T36" fmla="*/ 54639 w 134"/>
                <a:gd name="T37" fmla="*/ 11588 h 51"/>
                <a:gd name="T38" fmla="*/ 45238 w 134"/>
                <a:gd name="T39" fmla="*/ 74110 h 51"/>
                <a:gd name="T40" fmla="*/ 152932 w 134"/>
                <a:gd name="T41" fmla="*/ 74110 h 51"/>
                <a:gd name="T42" fmla="*/ 142259 w 134"/>
                <a:gd name="T43" fmla="*/ 11588 h 51"/>
                <a:gd name="T44" fmla="*/ 146584 w 134"/>
                <a:gd name="T45" fmla="*/ 11588 h 51"/>
                <a:gd name="T46" fmla="*/ 160880 w 134"/>
                <a:gd name="T47" fmla="*/ 27727 h 51"/>
                <a:gd name="T48" fmla="*/ 177731 w 134"/>
                <a:gd name="T49" fmla="*/ 74110 h 51"/>
                <a:gd name="T50" fmla="*/ 152932 w 134"/>
                <a:gd name="T51" fmla="*/ 7411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" h="51">
                  <a:moveTo>
                    <a:pt x="120" y="13"/>
                  </a:moveTo>
                  <a:cubicBezTo>
                    <a:pt x="120" y="13"/>
                    <a:pt x="115" y="0"/>
                    <a:pt x="10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26"/>
                    <a:pt x="76" y="39"/>
                    <a:pt x="68" y="39"/>
                  </a:cubicBezTo>
                  <a:cubicBezTo>
                    <a:pt x="60" y="39"/>
                    <a:pt x="53" y="26"/>
                    <a:pt x="50" y="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16" y="13"/>
                    <a:pt x="1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4" y="51"/>
                    <a:pt x="102" y="51"/>
                    <a:pt x="104" y="51"/>
                  </a:cubicBezTo>
                  <a:cubicBezTo>
                    <a:pt x="134" y="51"/>
                    <a:pt x="134" y="51"/>
                    <a:pt x="134" y="51"/>
                  </a:cubicBezTo>
                  <a:lnTo>
                    <a:pt x="120" y="13"/>
                  </a:lnTo>
                  <a:close/>
                  <a:moveTo>
                    <a:pt x="31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31" y="7"/>
                    <a:pt x="36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5" y="15"/>
                    <a:pt x="32" y="30"/>
                    <a:pt x="31" y="45"/>
                  </a:cubicBezTo>
                  <a:close/>
                  <a:moveTo>
                    <a:pt x="104" y="45"/>
                  </a:moveTo>
                  <a:cubicBezTo>
                    <a:pt x="103" y="27"/>
                    <a:pt x="100" y="14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5" y="7"/>
                    <a:pt x="110" y="17"/>
                    <a:pt x="110" y="17"/>
                  </a:cubicBezTo>
                  <a:cubicBezTo>
                    <a:pt x="121" y="45"/>
                    <a:pt x="121" y="45"/>
                    <a:pt x="121" y="45"/>
                  </a:cubicBezTo>
                  <a:lnTo>
                    <a:pt x="104" y="45"/>
                  </a:lnTo>
                  <a:close/>
                </a:path>
              </a:pathLst>
            </a:custGeom>
            <a:solidFill>
              <a:srgbClr val="77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组合 148"/>
          <p:cNvGrpSpPr/>
          <p:nvPr/>
        </p:nvGrpSpPr>
        <p:grpSpPr>
          <a:xfrm>
            <a:off x="10342952" y="3873951"/>
            <a:ext cx="275953" cy="266955"/>
            <a:chOff x="-2427311" y="4552665"/>
            <a:chExt cx="1168400" cy="11303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6" name="Freeform 130"/>
            <p:cNvSpPr>
              <a:spLocks noEditPoints="1"/>
            </p:cNvSpPr>
            <p:nvPr/>
          </p:nvSpPr>
          <p:spPr bwMode="auto">
            <a:xfrm>
              <a:off x="-2322536" y="4562190"/>
              <a:ext cx="514350" cy="298450"/>
            </a:xfrm>
            <a:custGeom>
              <a:avLst/>
              <a:gdLst/>
              <a:ahLst/>
              <a:cxnLst>
                <a:cxn ang="0">
                  <a:pos x="4884" y="4136"/>
                </a:cxn>
                <a:cxn ang="0">
                  <a:pos x="5456" y="4004"/>
                </a:cxn>
                <a:cxn ang="0">
                  <a:pos x="5896" y="3696"/>
                </a:cxn>
                <a:cxn ang="0">
                  <a:pos x="6160" y="3300"/>
                </a:cxn>
                <a:cxn ang="0">
                  <a:pos x="6732" y="3124"/>
                </a:cxn>
                <a:cxn ang="0">
                  <a:pos x="6996" y="2904"/>
                </a:cxn>
                <a:cxn ang="0">
                  <a:pos x="7128" y="2552"/>
                </a:cxn>
                <a:cxn ang="0">
                  <a:pos x="6336" y="2596"/>
                </a:cxn>
                <a:cxn ang="0">
                  <a:pos x="6292" y="1144"/>
                </a:cxn>
                <a:cxn ang="0">
                  <a:pos x="6072" y="616"/>
                </a:cxn>
                <a:cxn ang="0">
                  <a:pos x="5676" y="264"/>
                </a:cxn>
                <a:cxn ang="0">
                  <a:pos x="5192" y="44"/>
                </a:cxn>
                <a:cxn ang="0">
                  <a:pos x="1408" y="0"/>
                </a:cxn>
                <a:cxn ang="0">
                  <a:pos x="836" y="132"/>
                </a:cxn>
                <a:cxn ang="0">
                  <a:pos x="396" y="440"/>
                </a:cxn>
                <a:cxn ang="0">
                  <a:pos x="88" y="880"/>
                </a:cxn>
                <a:cxn ang="0">
                  <a:pos x="0" y="1408"/>
                </a:cxn>
                <a:cxn ang="0">
                  <a:pos x="0" y="2992"/>
                </a:cxn>
                <a:cxn ang="0">
                  <a:pos x="220" y="3476"/>
                </a:cxn>
                <a:cxn ang="0">
                  <a:pos x="616" y="3872"/>
                </a:cxn>
                <a:cxn ang="0">
                  <a:pos x="1144" y="4092"/>
                </a:cxn>
                <a:cxn ang="0">
                  <a:pos x="4884" y="1452"/>
                </a:cxn>
                <a:cxn ang="0">
                  <a:pos x="5324" y="1628"/>
                </a:cxn>
                <a:cxn ang="0">
                  <a:pos x="5500" y="2024"/>
                </a:cxn>
                <a:cxn ang="0">
                  <a:pos x="5324" y="2464"/>
                </a:cxn>
                <a:cxn ang="0">
                  <a:pos x="4884" y="2640"/>
                </a:cxn>
                <a:cxn ang="0">
                  <a:pos x="4488" y="2464"/>
                </a:cxn>
                <a:cxn ang="0">
                  <a:pos x="4312" y="2024"/>
                </a:cxn>
                <a:cxn ang="0">
                  <a:pos x="4488" y="1628"/>
                </a:cxn>
                <a:cxn ang="0">
                  <a:pos x="4884" y="1452"/>
                </a:cxn>
                <a:cxn ang="0">
                  <a:pos x="3388" y="1496"/>
                </a:cxn>
                <a:cxn ang="0">
                  <a:pos x="3740" y="1804"/>
                </a:cxn>
                <a:cxn ang="0">
                  <a:pos x="3740" y="2288"/>
                </a:cxn>
                <a:cxn ang="0">
                  <a:pos x="3388" y="2596"/>
                </a:cxn>
                <a:cxn ang="0">
                  <a:pos x="2948" y="2596"/>
                </a:cxn>
                <a:cxn ang="0">
                  <a:pos x="2640" y="2288"/>
                </a:cxn>
                <a:cxn ang="0">
                  <a:pos x="2640" y="1804"/>
                </a:cxn>
                <a:cxn ang="0">
                  <a:pos x="2948" y="1496"/>
                </a:cxn>
                <a:cxn ang="0">
                  <a:pos x="1452" y="1452"/>
                </a:cxn>
                <a:cxn ang="0">
                  <a:pos x="1848" y="1628"/>
                </a:cxn>
                <a:cxn ang="0">
                  <a:pos x="2024" y="2024"/>
                </a:cxn>
                <a:cxn ang="0">
                  <a:pos x="1848" y="2464"/>
                </a:cxn>
                <a:cxn ang="0">
                  <a:pos x="1452" y="2640"/>
                </a:cxn>
                <a:cxn ang="0">
                  <a:pos x="1012" y="2464"/>
                </a:cxn>
                <a:cxn ang="0">
                  <a:pos x="836" y="2024"/>
                </a:cxn>
                <a:cxn ang="0">
                  <a:pos x="1012" y="1628"/>
                </a:cxn>
                <a:cxn ang="0">
                  <a:pos x="1452" y="1452"/>
                </a:cxn>
              </a:cxnLst>
              <a:rect l="0" t="0" r="r" b="b"/>
              <a:pathLst>
                <a:path w="7128" h="4136">
                  <a:moveTo>
                    <a:pt x="1408" y="4136"/>
                  </a:moveTo>
                  <a:lnTo>
                    <a:pt x="4884" y="4136"/>
                  </a:lnTo>
                  <a:lnTo>
                    <a:pt x="5192" y="4092"/>
                  </a:lnTo>
                  <a:lnTo>
                    <a:pt x="5456" y="4004"/>
                  </a:lnTo>
                  <a:lnTo>
                    <a:pt x="5676" y="3872"/>
                  </a:lnTo>
                  <a:lnTo>
                    <a:pt x="5896" y="3696"/>
                  </a:lnTo>
                  <a:lnTo>
                    <a:pt x="6072" y="3520"/>
                  </a:lnTo>
                  <a:lnTo>
                    <a:pt x="6160" y="3300"/>
                  </a:lnTo>
                  <a:lnTo>
                    <a:pt x="6599" y="3212"/>
                  </a:lnTo>
                  <a:lnTo>
                    <a:pt x="6732" y="3124"/>
                  </a:lnTo>
                  <a:lnTo>
                    <a:pt x="6864" y="3036"/>
                  </a:lnTo>
                  <a:lnTo>
                    <a:pt x="6996" y="2904"/>
                  </a:lnTo>
                  <a:lnTo>
                    <a:pt x="7084" y="2728"/>
                  </a:lnTo>
                  <a:lnTo>
                    <a:pt x="7128" y="2552"/>
                  </a:lnTo>
                  <a:lnTo>
                    <a:pt x="7128" y="2332"/>
                  </a:lnTo>
                  <a:lnTo>
                    <a:pt x="6336" y="2596"/>
                  </a:lnTo>
                  <a:lnTo>
                    <a:pt x="6336" y="1408"/>
                  </a:lnTo>
                  <a:lnTo>
                    <a:pt x="6292" y="1144"/>
                  </a:lnTo>
                  <a:lnTo>
                    <a:pt x="6204" y="880"/>
                  </a:lnTo>
                  <a:lnTo>
                    <a:pt x="6072" y="616"/>
                  </a:lnTo>
                  <a:lnTo>
                    <a:pt x="5896" y="440"/>
                  </a:lnTo>
                  <a:lnTo>
                    <a:pt x="5676" y="264"/>
                  </a:lnTo>
                  <a:lnTo>
                    <a:pt x="5456" y="132"/>
                  </a:lnTo>
                  <a:lnTo>
                    <a:pt x="5192" y="44"/>
                  </a:lnTo>
                  <a:lnTo>
                    <a:pt x="4884" y="0"/>
                  </a:lnTo>
                  <a:lnTo>
                    <a:pt x="1408" y="0"/>
                  </a:lnTo>
                  <a:lnTo>
                    <a:pt x="1144" y="44"/>
                  </a:lnTo>
                  <a:lnTo>
                    <a:pt x="836" y="132"/>
                  </a:lnTo>
                  <a:lnTo>
                    <a:pt x="616" y="264"/>
                  </a:lnTo>
                  <a:lnTo>
                    <a:pt x="396" y="440"/>
                  </a:lnTo>
                  <a:lnTo>
                    <a:pt x="220" y="616"/>
                  </a:lnTo>
                  <a:lnTo>
                    <a:pt x="88" y="880"/>
                  </a:lnTo>
                  <a:lnTo>
                    <a:pt x="0" y="1144"/>
                  </a:lnTo>
                  <a:lnTo>
                    <a:pt x="0" y="1408"/>
                  </a:lnTo>
                  <a:lnTo>
                    <a:pt x="0" y="2684"/>
                  </a:lnTo>
                  <a:lnTo>
                    <a:pt x="0" y="2992"/>
                  </a:lnTo>
                  <a:lnTo>
                    <a:pt x="88" y="3256"/>
                  </a:lnTo>
                  <a:lnTo>
                    <a:pt x="220" y="3476"/>
                  </a:lnTo>
                  <a:lnTo>
                    <a:pt x="396" y="3696"/>
                  </a:lnTo>
                  <a:lnTo>
                    <a:pt x="616" y="3872"/>
                  </a:lnTo>
                  <a:lnTo>
                    <a:pt x="836" y="4004"/>
                  </a:lnTo>
                  <a:lnTo>
                    <a:pt x="1144" y="4092"/>
                  </a:lnTo>
                  <a:lnTo>
                    <a:pt x="1408" y="4136"/>
                  </a:lnTo>
                  <a:close/>
                  <a:moveTo>
                    <a:pt x="4884" y="1452"/>
                  </a:moveTo>
                  <a:lnTo>
                    <a:pt x="5104" y="1496"/>
                  </a:lnTo>
                  <a:lnTo>
                    <a:pt x="5324" y="1628"/>
                  </a:lnTo>
                  <a:lnTo>
                    <a:pt x="5456" y="1804"/>
                  </a:lnTo>
                  <a:lnTo>
                    <a:pt x="5500" y="2024"/>
                  </a:lnTo>
                  <a:lnTo>
                    <a:pt x="5456" y="2288"/>
                  </a:lnTo>
                  <a:lnTo>
                    <a:pt x="5324" y="2464"/>
                  </a:lnTo>
                  <a:lnTo>
                    <a:pt x="5104" y="2596"/>
                  </a:lnTo>
                  <a:lnTo>
                    <a:pt x="4884" y="2640"/>
                  </a:lnTo>
                  <a:lnTo>
                    <a:pt x="4664" y="2596"/>
                  </a:lnTo>
                  <a:lnTo>
                    <a:pt x="4488" y="2464"/>
                  </a:lnTo>
                  <a:lnTo>
                    <a:pt x="4356" y="2288"/>
                  </a:lnTo>
                  <a:lnTo>
                    <a:pt x="4312" y="2024"/>
                  </a:lnTo>
                  <a:lnTo>
                    <a:pt x="4356" y="1804"/>
                  </a:lnTo>
                  <a:lnTo>
                    <a:pt x="4488" y="1628"/>
                  </a:lnTo>
                  <a:lnTo>
                    <a:pt x="4664" y="1496"/>
                  </a:lnTo>
                  <a:lnTo>
                    <a:pt x="4884" y="1452"/>
                  </a:lnTo>
                  <a:close/>
                  <a:moveTo>
                    <a:pt x="3168" y="1452"/>
                  </a:moveTo>
                  <a:lnTo>
                    <a:pt x="3388" y="1496"/>
                  </a:lnTo>
                  <a:lnTo>
                    <a:pt x="3608" y="1628"/>
                  </a:lnTo>
                  <a:lnTo>
                    <a:pt x="3740" y="1804"/>
                  </a:lnTo>
                  <a:lnTo>
                    <a:pt x="3784" y="2024"/>
                  </a:lnTo>
                  <a:lnTo>
                    <a:pt x="3740" y="2288"/>
                  </a:lnTo>
                  <a:lnTo>
                    <a:pt x="3608" y="2464"/>
                  </a:lnTo>
                  <a:lnTo>
                    <a:pt x="3388" y="2596"/>
                  </a:lnTo>
                  <a:lnTo>
                    <a:pt x="3168" y="2640"/>
                  </a:lnTo>
                  <a:lnTo>
                    <a:pt x="2948" y="2596"/>
                  </a:lnTo>
                  <a:lnTo>
                    <a:pt x="2772" y="2464"/>
                  </a:lnTo>
                  <a:lnTo>
                    <a:pt x="2640" y="2288"/>
                  </a:lnTo>
                  <a:lnTo>
                    <a:pt x="2596" y="2024"/>
                  </a:lnTo>
                  <a:lnTo>
                    <a:pt x="2640" y="1804"/>
                  </a:lnTo>
                  <a:lnTo>
                    <a:pt x="2772" y="1628"/>
                  </a:lnTo>
                  <a:lnTo>
                    <a:pt x="2948" y="1496"/>
                  </a:lnTo>
                  <a:lnTo>
                    <a:pt x="3168" y="1452"/>
                  </a:lnTo>
                  <a:close/>
                  <a:moveTo>
                    <a:pt x="1452" y="1452"/>
                  </a:moveTo>
                  <a:lnTo>
                    <a:pt x="1672" y="1496"/>
                  </a:lnTo>
                  <a:lnTo>
                    <a:pt x="1848" y="1628"/>
                  </a:lnTo>
                  <a:lnTo>
                    <a:pt x="1980" y="1804"/>
                  </a:lnTo>
                  <a:lnTo>
                    <a:pt x="2024" y="2024"/>
                  </a:lnTo>
                  <a:lnTo>
                    <a:pt x="1980" y="2288"/>
                  </a:lnTo>
                  <a:lnTo>
                    <a:pt x="1848" y="2464"/>
                  </a:lnTo>
                  <a:lnTo>
                    <a:pt x="1672" y="2596"/>
                  </a:lnTo>
                  <a:lnTo>
                    <a:pt x="1452" y="2640"/>
                  </a:lnTo>
                  <a:lnTo>
                    <a:pt x="1188" y="2596"/>
                  </a:lnTo>
                  <a:lnTo>
                    <a:pt x="1012" y="2464"/>
                  </a:lnTo>
                  <a:lnTo>
                    <a:pt x="880" y="2288"/>
                  </a:lnTo>
                  <a:lnTo>
                    <a:pt x="836" y="2024"/>
                  </a:lnTo>
                  <a:lnTo>
                    <a:pt x="880" y="1804"/>
                  </a:lnTo>
                  <a:lnTo>
                    <a:pt x="1012" y="1628"/>
                  </a:lnTo>
                  <a:lnTo>
                    <a:pt x="1188" y="1496"/>
                  </a:lnTo>
                  <a:lnTo>
                    <a:pt x="1452" y="14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7" name="Freeform 131"/>
            <p:cNvSpPr>
              <a:spLocks/>
            </p:cNvSpPr>
            <p:nvPr/>
          </p:nvSpPr>
          <p:spPr bwMode="auto">
            <a:xfrm>
              <a:off x="-2427311" y="5530565"/>
              <a:ext cx="1168400" cy="152400"/>
            </a:xfrm>
            <a:custGeom>
              <a:avLst/>
              <a:gdLst/>
              <a:ahLst/>
              <a:cxnLst>
                <a:cxn ang="0">
                  <a:pos x="11836" y="748"/>
                </a:cxn>
                <a:cxn ang="0">
                  <a:pos x="11396" y="396"/>
                </a:cxn>
                <a:cxn ang="0">
                  <a:pos x="10868" y="131"/>
                </a:cxn>
                <a:cxn ang="0">
                  <a:pos x="10340" y="0"/>
                </a:cxn>
                <a:cxn ang="0">
                  <a:pos x="9768" y="0"/>
                </a:cxn>
                <a:cxn ang="0">
                  <a:pos x="9196" y="131"/>
                </a:cxn>
                <a:cxn ang="0">
                  <a:pos x="8712" y="396"/>
                </a:cxn>
                <a:cxn ang="0">
                  <a:pos x="8272" y="792"/>
                </a:cxn>
                <a:cxn ang="0">
                  <a:pos x="7920" y="792"/>
                </a:cxn>
                <a:cxn ang="0">
                  <a:pos x="7524" y="396"/>
                </a:cxn>
                <a:cxn ang="0">
                  <a:pos x="6996" y="131"/>
                </a:cxn>
                <a:cxn ang="0">
                  <a:pos x="6468" y="0"/>
                </a:cxn>
                <a:cxn ang="0">
                  <a:pos x="5896" y="0"/>
                </a:cxn>
                <a:cxn ang="0">
                  <a:pos x="5324" y="131"/>
                </a:cxn>
                <a:cxn ang="0">
                  <a:pos x="4796" y="396"/>
                </a:cxn>
                <a:cxn ang="0">
                  <a:pos x="4400" y="748"/>
                </a:cxn>
                <a:cxn ang="0">
                  <a:pos x="4003" y="704"/>
                </a:cxn>
                <a:cxn ang="0">
                  <a:pos x="3432" y="264"/>
                </a:cxn>
                <a:cxn ang="0">
                  <a:pos x="2772" y="44"/>
                </a:cxn>
                <a:cxn ang="0">
                  <a:pos x="2112" y="0"/>
                </a:cxn>
                <a:cxn ang="0">
                  <a:pos x="1408" y="131"/>
                </a:cxn>
                <a:cxn ang="0">
                  <a:pos x="792" y="484"/>
                </a:cxn>
                <a:cxn ang="0">
                  <a:pos x="352" y="1012"/>
                </a:cxn>
                <a:cxn ang="0">
                  <a:pos x="88" y="1716"/>
                </a:cxn>
                <a:cxn ang="0">
                  <a:pos x="1012" y="2112"/>
                </a:cxn>
                <a:cxn ang="0">
                  <a:pos x="3872" y="2112"/>
                </a:cxn>
                <a:cxn ang="0">
                  <a:pos x="4840" y="2112"/>
                </a:cxn>
                <a:cxn ang="0">
                  <a:pos x="7788" y="2112"/>
                </a:cxn>
                <a:cxn ang="0">
                  <a:pos x="8756" y="2112"/>
                </a:cxn>
                <a:cxn ang="0">
                  <a:pos x="11660" y="2112"/>
                </a:cxn>
                <a:cxn ang="0">
                  <a:pos x="12672" y="2112"/>
                </a:cxn>
                <a:cxn ang="0">
                  <a:pos x="16192" y="2112"/>
                </a:cxn>
                <a:cxn ang="0">
                  <a:pos x="16060" y="1320"/>
                </a:cxn>
                <a:cxn ang="0">
                  <a:pos x="15664" y="704"/>
                </a:cxn>
                <a:cxn ang="0">
                  <a:pos x="15092" y="264"/>
                </a:cxn>
                <a:cxn ang="0">
                  <a:pos x="14476" y="44"/>
                </a:cxn>
                <a:cxn ang="0">
                  <a:pos x="13772" y="0"/>
                </a:cxn>
                <a:cxn ang="0">
                  <a:pos x="13068" y="131"/>
                </a:cxn>
                <a:cxn ang="0">
                  <a:pos x="12452" y="484"/>
                </a:cxn>
                <a:cxn ang="0">
                  <a:pos x="12012" y="1012"/>
                </a:cxn>
              </a:cxnLst>
              <a:rect l="0" t="0" r="r" b="b"/>
              <a:pathLst>
                <a:path w="16192" h="2112">
                  <a:moveTo>
                    <a:pt x="12012" y="1012"/>
                  </a:moveTo>
                  <a:lnTo>
                    <a:pt x="11836" y="748"/>
                  </a:lnTo>
                  <a:lnTo>
                    <a:pt x="11616" y="572"/>
                  </a:lnTo>
                  <a:lnTo>
                    <a:pt x="11396" y="396"/>
                  </a:lnTo>
                  <a:lnTo>
                    <a:pt x="11132" y="264"/>
                  </a:lnTo>
                  <a:lnTo>
                    <a:pt x="10868" y="131"/>
                  </a:lnTo>
                  <a:lnTo>
                    <a:pt x="10604" y="44"/>
                  </a:lnTo>
                  <a:lnTo>
                    <a:pt x="10340" y="0"/>
                  </a:lnTo>
                  <a:lnTo>
                    <a:pt x="10032" y="0"/>
                  </a:lnTo>
                  <a:lnTo>
                    <a:pt x="9768" y="0"/>
                  </a:lnTo>
                  <a:lnTo>
                    <a:pt x="9460" y="88"/>
                  </a:lnTo>
                  <a:lnTo>
                    <a:pt x="9196" y="131"/>
                  </a:lnTo>
                  <a:lnTo>
                    <a:pt x="8932" y="264"/>
                  </a:lnTo>
                  <a:lnTo>
                    <a:pt x="8712" y="396"/>
                  </a:lnTo>
                  <a:lnTo>
                    <a:pt x="8448" y="572"/>
                  </a:lnTo>
                  <a:lnTo>
                    <a:pt x="8272" y="792"/>
                  </a:lnTo>
                  <a:lnTo>
                    <a:pt x="8096" y="1012"/>
                  </a:lnTo>
                  <a:lnTo>
                    <a:pt x="7920" y="792"/>
                  </a:lnTo>
                  <a:lnTo>
                    <a:pt x="7744" y="572"/>
                  </a:lnTo>
                  <a:lnTo>
                    <a:pt x="7524" y="396"/>
                  </a:lnTo>
                  <a:lnTo>
                    <a:pt x="7260" y="264"/>
                  </a:lnTo>
                  <a:lnTo>
                    <a:pt x="6996" y="131"/>
                  </a:lnTo>
                  <a:lnTo>
                    <a:pt x="6732" y="88"/>
                  </a:lnTo>
                  <a:lnTo>
                    <a:pt x="6468" y="0"/>
                  </a:lnTo>
                  <a:lnTo>
                    <a:pt x="6160" y="0"/>
                  </a:lnTo>
                  <a:lnTo>
                    <a:pt x="5896" y="0"/>
                  </a:lnTo>
                  <a:lnTo>
                    <a:pt x="5588" y="44"/>
                  </a:lnTo>
                  <a:lnTo>
                    <a:pt x="5324" y="131"/>
                  </a:lnTo>
                  <a:lnTo>
                    <a:pt x="5060" y="220"/>
                  </a:lnTo>
                  <a:lnTo>
                    <a:pt x="4796" y="396"/>
                  </a:lnTo>
                  <a:lnTo>
                    <a:pt x="4576" y="528"/>
                  </a:lnTo>
                  <a:lnTo>
                    <a:pt x="4400" y="748"/>
                  </a:lnTo>
                  <a:lnTo>
                    <a:pt x="4224" y="968"/>
                  </a:lnTo>
                  <a:lnTo>
                    <a:pt x="4003" y="704"/>
                  </a:lnTo>
                  <a:lnTo>
                    <a:pt x="3740" y="484"/>
                  </a:lnTo>
                  <a:lnTo>
                    <a:pt x="3432" y="264"/>
                  </a:lnTo>
                  <a:lnTo>
                    <a:pt x="3124" y="131"/>
                  </a:lnTo>
                  <a:lnTo>
                    <a:pt x="2772" y="44"/>
                  </a:lnTo>
                  <a:lnTo>
                    <a:pt x="2464" y="0"/>
                  </a:lnTo>
                  <a:lnTo>
                    <a:pt x="2112" y="0"/>
                  </a:lnTo>
                  <a:lnTo>
                    <a:pt x="1760" y="44"/>
                  </a:lnTo>
                  <a:lnTo>
                    <a:pt x="1408" y="131"/>
                  </a:lnTo>
                  <a:lnTo>
                    <a:pt x="1100" y="308"/>
                  </a:lnTo>
                  <a:lnTo>
                    <a:pt x="792" y="484"/>
                  </a:lnTo>
                  <a:lnTo>
                    <a:pt x="572" y="704"/>
                  </a:lnTo>
                  <a:lnTo>
                    <a:pt x="352" y="1012"/>
                  </a:lnTo>
                  <a:lnTo>
                    <a:pt x="176" y="1320"/>
                  </a:lnTo>
                  <a:lnTo>
                    <a:pt x="88" y="1716"/>
                  </a:lnTo>
                  <a:lnTo>
                    <a:pt x="0" y="2112"/>
                  </a:lnTo>
                  <a:lnTo>
                    <a:pt x="1012" y="2112"/>
                  </a:lnTo>
                  <a:lnTo>
                    <a:pt x="3564" y="2112"/>
                  </a:lnTo>
                  <a:lnTo>
                    <a:pt x="3872" y="2112"/>
                  </a:lnTo>
                  <a:lnTo>
                    <a:pt x="4532" y="2112"/>
                  </a:lnTo>
                  <a:lnTo>
                    <a:pt x="4840" y="2112"/>
                  </a:lnTo>
                  <a:lnTo>
                    <a:pt x="7436" y="2112"/>
                  </a:lnTo>
                  <a:lnTo>
                    <a:pt x="7788" y="2112"/>
                  </a:lnTo>
                  <a:lnTo>
                    <a:pt x="8404" y="2112"/>
                  </a:lnTo>
                  <a:lnTo>
                    <a:pt x="8756" y="2112"/>
                  </a:lnTo>
                  <a:lnTo>
                    <a:pt x="11352" y="2112"/>
                  </a:lnTo>
                  <a:lnTo>
                    <a:pt x="11660" y="2112"/>
                  </a:lnTo>
                  <a:lnTo>
                    <a:pt x="12320" y="2112"/>
                  </a:lnTo>
                  <a:lnTo>
                    <a:pt x="12672" y="2112"/>
                  </a:lnTo>
                  <a:lnTo>
                    <a:pt x="15224" y="2112"/>
                  </a:lnTo>
                  <a:lnTo>
                    <a:pt x="16192" y="2112"/>
                  </a:lnTo>
                  <a:lnTo>
                    <a:pt x="16148" y="1672"/>
                  </a:lnTo>
                  <a:lnTo>
                    <a:pt x="16060" y="1320"/>
                  </a:lnTo>
                  <a:lnTo>
                    <a:pt x="15884" y="968"/>
                  </a:lnTo>
                  <a:lnTo>
                    <a:pt x="15664" y="704"/>
                  </a:lnTo>
                  <a:lnTo>
                    <a:pt x="15400" y="484"/>
                  </a:lnTo>
                  <a:lnTo>
                    <a:pt x="15092" y="264"/>
                  </a:lnTo>
                  <a:lnTo>
                    <a:pt x="14784" y="131"/>
                  </a:lnTo>
                  <a:lnTo>
                    <a:pt x="14476" y="44"/>
                  </a:lnTo>
                  <a:lnTo>
                    <a:pt x="14124" y="0"/>
                  </a:lnTo>
                  <a:lnTo>
                    <a:pt x="13772" y="0"/>
                  </a:lnTo>
                  <a:lnTo>
                    <a:pt x="13420" y="44"/>
                  </a:lnTo>
                  <a:lnTo>
                    <a:pt x="13068" y="131"/>
                  </a:lnTo>
                  <a:lnTo>
                    <a:pt x="12760" y="308"/>
                  </a:lnTo>
                  <a:lnTo>
                    <a:pt x="12452" y="484"/>
                  </a:lnTo>
                  <a:lnTo>
                    <a:pt x="12232" y="704"/>
                  </a:lnTo>
                  <a:lnTo>
                    <a:pt x="12012" y="10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8" name="Freeform 132"/>
            <p:cNvSpPr>
              <a:spLocks/>
            </p:cNvSpPr>
            <p:nvPr/>
          </p:nvSpPr>
          <p:spPr bwMode="auto">
            <a:xfrm>
              <a:off x="-2100286" y="5282915"/>
              <a:ext cx="238125" cy="234950"/>
            </a:xfrm>
            <a:custGeom>
              <a:avLst/>
              <a:gdLst/>
              <a:ahLst/>
              <a:cxnLst>
                <a:cxn ang="0">
                  <a:pos x="1628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04" y="264"/>
                </a:cxn>
                <a:cxn ang="0">
                  <a:pos x="483" y="484"/>
                </a:cxn>
                <a:cxn ang="0">
                  <a:pos x="264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1"/>
                </a:cxn>
                <a:cxn ang="0">
                  <a:pos x="483" y="2772"/>
                </a:cxn>
                <a:cxn ang="0">
                  <a:pos x="704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28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52" y="2992"/>
                </a:cxn>
                <a:cxn ang="0">
                  <a:pos x="2816" y="2772"/>
                </a:cxn>
                <a:cxn ang="0">
                  <a:pos x="2992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2992" y="704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28" y="0"/>
                </a:cxn>
              </a:cxnLst>
              <a:rect l="0" t="0" r="r" b="b"/>
              <a:pathLst>
                <a:path w="3300" h="3256">
                  <a:moveTo>
                    <a:pt x="1628" y="0"/>
                  </a:moveTo>
                  <a:lnTo>
                    <a:pt x="1320" y="44"/>
                  </a:lnTo>
                  <a:lnTo>
                    <a:pt x="1012" y="132"/>
                  </a:lnTo>
                  <a:lnTo>
                    <a:pt x="704" y="264"/>
                  </a:lnTo>
                  <a:lnTo>
                    <a:pt x="483" y="484"/>
                  </a:lnTo>
                  <a:lnTo>
                    <a:pt x="264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1"/>
                  </a:lnTo>
                  <a:lnTo>
                    <a:pt x="483" y="2772"/>
                  </a:lnTo>
                  <a:lnTo>
                    <a:pt x="704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28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52" y="2992"/>
                  </a:lnTo>
                  <a:lnTo>
                    <a:pt x="2816" y="2772"/>
                  </a:lnTo>
                  <a:lnTo>
                    <a:pt x="2992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2992" y="704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9" name="Rectangle 133"/>
            <p:cNvSpPr>
              <a:spLocks noChangeArrowheads="1"/>
            </p:cNvSpPr>
            <p:nvPr/>
          </p:nvSpPr>
          <p:spPr bwMode="auto">
            <a:xfrm>
              <a:off x="-1770086" y="5133690"/>
              <a:ext cx="368300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0" name="Freeform 134"/>
            <p:cNvSpPr>
              <a:spLocks/>
            </p:cNvSpPr>
            <p:nvPr/>
          </p:nvSpPr>
          <p:spPr bwMode="auto">
            <a:xfrm>
              <a:off x="-2379686" y="5282915"/>
              <a:ext cx="238125" cy="234950"/>
            </a:xfrm>
            <a:custGeom>
              <a:avLst/>
              <a:gdLst/>
              <a:ahLst/>
              <a:cxnLst>
                <a:cxn ang="0">
                  <a:pos x="1672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96" y="2992"/>
                </a:cxn>
                <a:cxn ang="0">
                  <a:pos x="2816" y="2772"/>
                </a:cxn>
                <a:cxn ang="0">
                  <a:pos x="3036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04"/>
                </a:cxn>
                <a:cxn ang="0">
                  <a:pos x="2816" y="484"/>
                </a:cxn>
                <a:cxn ang="0">
                  <a:pos x="2596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  <a:cxn ang="0">
                  <a:pos x="307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307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72" y="3256"/>
                </a:cxn>
              </a:cxnLst>
              <a:rect l="0" t="0" r="r" b="b"/>
              <a:pathLst>
                <a:path w="3300" h="3256">
                  <a:moveTo>
                    <a:pt x="1672" y="3256"/>
                  </a:moveTo>
                  <a:lnTo>
                    <a:pt x="1980" y="3256"/>
                  </a:lnTo>
                  <a:lnTo>
                    <a:pt x="2288" y="3124"/>
                  </a:lnTo>
                  <a:lnTo>
                    <a:pt x="2596" y="2992"/>
                  </a:lnTo>
                  <a:lnTo>
                    <a:pt x="2816" y="2772"/>
                  </a:lnTo>
                  <a:lnTo>
                    <a:pt x="3036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04"/>
                  </a:lnTo>
                  <a:lnTo>
                    <a:pt x="2816" y="484"/>
                  </a:lnTo>
                  <a:lnTo>
                    <a:pt x="2596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lnTo>
                    <a:pt x="307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307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72" y="32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1" name="Freeform 135"/>
            <p:cNvSpPr>
              <a:spLocks/>
            </p:cNvSpPr>
            <p:nvPr/>
          </p:nvSpPr>
          <p:spPr bwMode="auto">
            <a:xfrm>
              <a:off x="-1817711" y="5282915"/>
              <a:ext cx="238125" cy="234950"/>
            </a:xfrm>
            <a:custGeom>
              <a:avLst/>
              <a:gdLst/>
              <a:ahLst/>
              <a:cxnLst>
                <a:cxn ang="0">
                  <a:pos x="484" y="484"/>
                </a:cxn>
                <a:cxn ang="0">
                  <a:pos x="264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28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52" y="2992"/>
                </a:cxn>
                <a:cxn ang="0">
                  <a:pos x="2816" y="2772"/>
                </a:cxn>
                <a:cxn ang="0">
                  <a:pos x="2992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2992" y="704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28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</a:cxnLst>
              <a:rect l="0" t="0" r="r" b="b"/>
              <a:pathLst>
                <a:path w="3300" h="3256">
                  <a:moveTo>
                    <a:pt x="484" y="484"/>
                  </a:moveTo>
                  <a:lnTo>
                    <a:pt x="264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28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52" y="2992"/>
                  </a:lnTo>
                  <a:lnTo>
                    <a:pt x="2816" y="2772"/>
                  </a:lnTo>
                  <a:lnTo>
                    <a:pt x="2992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2992" y="704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28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2" name="Freeform 136"/>
            <p:cNvSpPr>
              <a:spLocks/>
            </p:cNvSpPr>
            <p:nvPr/>
          </p:nvSpPr>
          <p:spPr bwMode="auto">
            <a:xfrm>
              <a:off x="-1538311" y="5282915"/>
              <a:ext cx="238125" cy="234950"/>
            </a:xfrm>
            <a:custGeom>
              <a:avLst/>
              <a:gdLst/>
              <a:ahLst/>
              <a:cxnLst>
                <a:cxn ang="0">
                  <a:pos x="484" y="484"/>
                </a:cxn>
                <a:cxn ang="0">
                  <a:pos x="308" y="704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9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308" y="2551"/>
                </a:cxn>
                <a:cxn ang="0">
                  <a:pos x="484" y="2772"/>
                </a:cxn>
                <a:cxn ang="0">
                  <a:pos x="748" y="2992"/>
                </a:cxn>
                <a:cxn ang="0">
                  <a:pos x="1012" y="3124"/>
                </a:cxn>
                <a:cxn ang="0">
                  <a:pos x="1320" y="3256"/>
                </a:cxn>
                <a:cxn ang="0">
                  <a:pos x="1672" y="3256"/>
                </a:cxn>
                <a:cxn ang="0">
                  <a:pos x="1980" y="3256"/>
                </a:cxn>
                <a:cxn ang="0">
                  <a:pos x="2288" y="3124"/>
                </a:cxn>
                <a:cxn ang="0">
                  <a:pos x="2596" y="2992"/>
                </a:cxn>
                <a:cxn ang="0">
                  <a:pos x="2816" y="2772"/>
                </a:cxn>
                <a:cxn ang="0">
                  <a:pos x="3036" y="2551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9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04"/>
                </a:cxn>
                <a:cxn ang="0">
                  <a:pos x="2816" y="484"/>
                </a:cxn>
                <a:cxn ang="0">
                  <a:pos x="2596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</a:cxnLst>
              <a:rect l="0" t="0" r="r" b="b"/>
              <a:pathLst>
                <a:path w="3300" h="3256">
                  <a:moveTo>
                    <a:pt x="484" y="484"/>
                  </a:moveTo>
                  <a:lnTo>
                    <a:pt x="308" y="704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9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308" y="2551"/>
                  </a:lnTo>
                  <a:lnTo>
                    <a:pt x="484" y="2772"/>
                  </a:lnTo>
                  <a:lnTo>
                    <a:pt x="748" y="2992"/>
                  </a:lnTo>
                  <a:lnTo>
                    <a:pt x="1012" y="3124"/>
                  </a:lnTo>
                  <a:lnTo>
                    <a:pt x="1320" y="3256"/>
                  </a:lnTo>
                  <a:lnTo>
                    <a:pt x="1672" y="3256"/>
                  </a:lnTo>
                  <a:lnTo>
                    <a:pt x="1980" y="3256"/>
                  </a:lnTo>
                  <a:lnTo>
                    <a:pt x="2288" y="3124"/>
                  </a:lnTo>
                  <a:lnTo>
                    <a:pt x="2596" y="2992"/>
                  </a:lnTo>
                  <a:lnTo>
                    <a:pt x="2816" y="2772"/>
                  </a:lnTo>
                  <a:lnTo>
                    <a:pt x="3036" y="2551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9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04"/>
                  </a:lnTo>
                  <a:lnTo>
                    <a:pt x="2816" y="484"/>
                  </a:lnTo>
                  <a:lnTo>
                    <a:pt x="2596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3" name="Freeform 137"/>
            <p:cNvSpPr>
              <a:spLocks/>
            </p:cNvSpPr>
            <p:nvPr/>
          </p:nvSpPr>
          <p:spPr bwMode="auto">
            <a:xfrm>
              <a:off x="-1706586" y="4552665"/>
              <a:ext cx="238125" cy="238125"/>
            </a:xfrm>
            <a:custGeom>
              <a:avLst/>
              <a:gdLst/>
              <a:ahLst/>
              <a:cxnLst>
                <a:cxn ang="0">
                  <a:pos x="1672" y="3300"/>
                </a:cxn>
                <a:cxn ang="0">
                  <a:pos x="1980" y="3256"/>
                </a:cxn>
                <a:cxn ang="0">
                  <a:pos x="2288" y="3168"/>
                </a:cxn>
                <a:cxn ang="0">
                  <a:pos x="2552" y="3036"/>
                </a:cxn>
                <a:cxn ang="0">
                  <a:pos x="2816" y="2816"/>
                </a:cxn>
                <a:cxn ang="0">
                  <a:pos x="3036" y="2552"/>
                </a:cxn>
                <a:cxn ang="0">
                  <a:pos x="3168" y="2288"/>
                </a:cxn>
                <a:cxn ang="0">
                  <a:pos x="3256" y="1980"/>
                </a:cxn>
                <a:cxn ang="0">
                  <a:pos x="3300" y="1628"/>
                </a:cxn>
                <a:cxn ang="0">
                  <a:pos x="3256" y="1320"/>
                </a:cxn>
                <a:cxn ang="0">
                  <a:pos x="3168" y="1012"/>
                </a:cxn>
                <a:cxn ang="0">
                  <a:pos x="3036" y="748"/>
                </a:cxn>
                <a:cxn ang="0">
                  <a:pos x="2816" y="484"/>
                </a:cxn>
                <a:cxn ang="0">
                  <a:pos x="2552" y="264"/>
                </a:cxn>
                <a:cxn ang="0">
                  <a:pos x="2288" y="132"/>
                </a:cxn>
                <a:cxn ang="0">
                  <a:pos x="1980" y="44"/>
                </a:cxn>
                <a:cxn ang="0">
                  <a:pos x="1672" y="0"/>
                </a:cxn>
                <a:cxn ang="0">
                  <a:pos x="1320" y="44"/>
                </a:cxn>
                <a:cxn ang="0">
                  <a:pos x="1012" y="132"/>
                </a:cxn>
                <a:cxn ang="0">
                  <a:pos x="748" y="264"/>
                </a:cxn>
                <a:cxn ang="0">
                  <a:pos x="484" y="484"/>
                </a:cxn>
                <a:cxn ang="0">
                  <a:pos x="264" y="748"/>
                </a:cxn>
                <a:cxn ang="0">
                  <a:pos x="132" y="1012"/>
                </a:cxn>
                <a:cxn ang="0">
                  <a:pos x="44" y="1320"/>
                </a:cxn>
                <a:cxn ang="0">
                  <a:pos x="0" y="1628"/>
                </a:cxn>
                <a:cxn ang="0">
                  <a:pos x="44" y="1980"/>
                </a:cxn>
                <a:cxn ang="0">
                  <a:pos x="132" y="2288"/>
                </a:cxn>
                <a:cxn ang="0">
                  <a:pos x="264" y="2552"/>
                </a:cxn>
                <a:cxn ang="0">
                  <a:pos x="484" y="2816"/>
                </a:cxn>
                <a:cxn ang="0">
                  <a:pos x="748" y="3036"/>
                </a:cxn>
                <a:cxn ang="0">
                  <a:pos x="1012" y="3168"/>
                </a:cxn>
                <a:cxn ang="0">
                  <a:pos x="1320" y="3256"/>
                </a:cxn>
                <a:cxn ang="0">
                  <a:pos x="1672" y="3300"/>
                </a:cxn>
              </a:cxnLst>
              <a:rect l="0" t="0" r="r" b="b"/>
              <a:pathLst>
                <a:path w="3300" h="3300">
                  <a:moveTo>
                    <a:pt x="1672" y="3300"/>
                  </a:moveTo>
                  <a:lnTo>
                    <a:pt x="1980" y="3256"/>
                  </a:lnTo>
                  <a:lnTo>
                    <a:pt x="2288" y="3168"/>
                  </a:lnTo>
                  <a:lnTo>
                    <a:pt x="2552" y="3036"/>
                  </a:lnTo>
                  <a:lnTo>
                    <a:pt x="2816" y="2816"/>
                  </a:lnTo>
                  <a:lnTo>
                    <a:pt x="3036" y="2552"/>
                  </a:lnTo>
                  <a:lnTo>
                    <a:pt x="3168" y="2288"/>
                  </a:lnTo>
                  <a:lnTo>
                    <a:pt x="3256" y="1980"/>
                  </a:lnTo>
                  <a:lnTo>
                    <a:pt x="3300" y="1628"/>
                  </a:lnTo>
                  <a:lnTo>
                    <a:pt x="3256" y="1320"/>
                  </a:lnTo>
                  <a:lnTo>
                    <a:pt x="3168" y="1012"/>
                  </a:lnTo>
                  <a:lnTo>
                    <a:pt x="3036" y="748"/>
                  </a:lnTo>
                  <a:lnTo>
                    <a:pt x="2816" y="484"/>
                  </a:lnTo>
                  <a:lnTo>
                    <a:pt x="2552" y="264"/>
                  </a:lnTo>
                  <a:lnTo>
                    <a:pt x="2288" y="132"/>
                  </a:lnTo>
                  <a:lnTo>
                    <a:pt x="1980" y="44"/>
                  </a:lnTo>
                  <a:lnTo>
                    <a:pt x="1672" y="0"/>
                  </a:lnTo>
                  <a:lnTo>
                    <a:pt x="1320" y="44"/>
                  </a:lnTo>
                  <a:lnTo>
                    <a:pt x="1012" y="132"/>
                  </a:lnTo>
                  <a:lnTo>
                    <a:pt x="748" y="264"/>
                  </a:lnTo>
                  <a:lnTo>
                    <a:pt x="484" y="484"/>
                  </a:lnTo>
                  <a:lnTo>
                    <a:pt x="264" y="748"/>
                  </a:lnTo>
                  <a:lnTo>
                    <a:pt x="132" y="1012"/>
                  </a:lnTo>
                  <a:lnTo>
                    <a:pt x="44" y="1320"/>
                  </a:lnTo>
                  <a:lnTo>
                    <a:pt x="0" y="1628"/>
                  </a:lnTo>
                  <a:lnTo>
                    <a:pt x="44" y="1980"/>
                  </a:lnTo>
                  <a:lnTo>
                    <a:pt x="132" y="2288"/>
                  </a:lnTo>
                  <a:lnTo>
                    <a:pt x="264" y="2552"/>
                  </a:lnTo>
                  <a:lnTo>
                    <a:pt x="484" y="2816"/>
                  </a:lnTo>
                  <a:lnTo>
                    <a:pt x="748" y="3036"/>
                  </a:lnTo>
                  <a:lnTo>
                    <a:pt x="1012" y="3168"/>
                  </a:lnTo>
                  <a:lnTo>
                    <a:pt x="1320" y="3256"/>
                  </a:lnTo>
                  <a:lnTo>
                    <a:pt x="1672" y="33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4" name="Freeform 138"/>
            <p:cNvSpPr>
              <a:spLocks noEditPoints="1"/>
            </p:cNvSpPr>
            <p:nvPr/>
          </p:nvSpPr>
          <p:spPr bwMode="auto">
            <a:xfrm>
              <a:off x="-1836761" y="4806665"/>
              <a:ext cx="495300" cy="311150"/>
            </a:xfrm>
            <a:custGeom>
              <a:avLst/>
              <a:gdLst/>
              <a:ahLst/>
              <a:cxnLst>
                <a:cxn ang="0">
                  <a:pos x="0" y="4312"/>
                </a:cxn>
                <a:cxn ang="0">
                  <a:pos x="6864" y="4312"/>
                </a:cxn>
                <a:cxn ang="0">
                  <a:pos x="6864" y="3652"/>
                </a:cxn>
                <a:cxn ang="0">
                  <a:pos x="5984" y="3652"/>
                </a:cxn>
                <a:cxn ang="0">
                  <a:pos x="5984" y="1012"/>
                </a:cxn>
                <a:cxn ang="0">
                  <a:pos x="5940" y="792"/>
                </a:cxn>
                <a:cxn ang="0">
                  <a:pos x="5896" y="616"/>
                </a:cxn>
                <a:cxn ang="0">
                  <a:pos x="5808" y="440"/>
                </a:cxn>
                <a:cxn ang="0">
                  <a:pos x="5676" y="264"/>
                </a:cxn>
                <a:cxn ang="0">
                  <a:pos x="5500" y="176"/>
                </a:cxn>
                <a:cxn ang="0">
                  <a:pos x="5324" y="44"/>
                </a:cxn>
                <a:cxn ang="0">
                  <a:pos x="5148" y="0"/>
                </a:cxn>
                <a:cxn ang="0">
                  <a:pos x="4928" y="0"/>
                </a:cxn>
                <a:cxn ang="0">
                  <a:pos x="3476" y="0"/>
                </a:cxn>
                <a:cxn ang="0">
                  <a:pos x="3388" y="0"/>
                </a:cxn>
                <a:cxn ang="0">
                  <a:pos x="1936" y="0"/>
                </a:cxn>
                <a:cxn ang="0">
                  <a:pos x="1760" y="0"/>
                </a:cxn>
                <a:cxn ang="0">
                  <a:pos x="1540" y="44"/>
                </a:cxn>
                <a:cxn ang="0">
                  <a:pos x="1364" y="176"/>
                </a:cxn>
                <a:cxn ang="0">
                  <a:pos x="1232" y="264"/>
                </a:cxn>
                <a:cxn ang="0">
                  <a:pos x="1100" y="440"/>
                </a:cxn>
                <a:cxn ang="0">
                  <a:pos x="1012" y="616"/>
                </a:cxn>
                <a:cxn ang="0">
                  <a:pos x="924" y="792"/>
                </a:cxn>
                <a:cxn ang="0">
                  <a:pos x="924" y="1012"/>
                </a:cxn>
                <a:cxn ang="0">
                  <a:pos x="924" y="3652"/>
                </a:cxn>
                <a:cxn ang="0">
                  <a:pos x="0" y="3652"/>
                </a:cxn>
                <a:cxn ang="0">
                  <a:pos x="0" y="4312"/>
                </a:cxn>
                <a:cxn ang="0">
                  <a:pos x="4532" y="1892"/>
                </a:cxn>
                <a:cxn ang="0">
                  <a:pos x="4884" y="1892"/>
                </a:cxn>
                <a:cxn ang="0">
                  <a:pos x="4884" y="3652"/>
                </a:cxn>
                <a:cxn ang="0">
                  <a:pos x="4532" y="3652"/>
                </a:cxn>
                <a:cxn ang="0">
                  <a:pos x="4532" y="1892"/>
                </a:cxn>
                <a:cxn ang="0">
                  <a:pos x="1980" y="1892"/>
                </a:cxn>
                <a:cxn ang="0">
                  <a:pos x="2332" y="1892"/>
                </a:cxn>
                <a:cxn ang="0">
                  <a:pos x="2332" y="3652"/>
                </a:cxn>
                <a:cxn ang="0">
                  <a:pos x="1980" y="3652"/>
                </a:cxn>
                <a:cxn ang="0">
                  <a:pos x="1980" y="1892"/>
                </a:cxn>
              </a:cxnLst>
              <a:rect l="0" t="0" r="r" b="b"/>
              <a:pathLst>
                <a:path w="6864" h="4312">
                  <a:moveTo>
                    <a:pt x="0" y="4312"/>
                  </a:moveTo>
                  <a:lnTo>
                    <a:pt x="6864" y="4312"/>
                  </a:lnTo>
                  <a:lnTo>
                    <a:pt x="6864" y="3652"/>
                  </a:lnTo>
                  <a:lnTo>
                    <a:pt x="5984" y="3652"/>
                  </a:lnTo>
                  <a:lnTo>
                    <a:pt x="5984" y="1012"/>
                  </a:lnTo>
                  <a:lnTo>
                    <a:pt x="5940" y="792"/>
                  </a:lnTo>
                  <a:lnTo>
                    <a:pt x="5896" y="616"/>
                  </a:lnTo>
                  <a:lnTo>
                    <a:pt x="5808" y="440"/>
                  </a:lnTo>
                  <a:lnTo>
                    <a:pt x="5676" y="264"/>
                  </a:lnTo>
                  <a:lnTo>
                    <a:pt x="5500" y="176"/>
                  </a:lnTo>
                  <a:lnTo>
                    <a:pt x="5324" y="44"/>
                  </a:lnTo>
                  <a:lnTo>
                    <a:pt x="5148" y="0"/>
                  </a:lnTo>
                  <a:lnTo>
                    <a:pt x="4928" y="0"/>
                  </a:lnTo>
                  <a:lnTo>
                    <a:pt x="3476" y="0"/>
                  </a:lnTo>
                  <a:lnTo>
                    <a:pt x="3388" y="0"/>
                  </a:lnTo>
                  <a:lnTo>
                    <a:pt x="1936" y="0"/>
                  </a:lnTo>
                  <a:lnTo>
                    <a:pt x="1760" y="0"/>
                  </a:lnTo>
                  <a:lnTo>
                    <a:pt x="1540" y="44"/>
                  </a:lnTo>
                  <a:lnTo>
                    <a:pt x="1364" y="176"/>
                  </a:lnTo>
                  <a:lnTo>
                    <a:pt x="1232" y="264"/>
                  </a:lnTo>
                  <a:lnTo>
                    <a:pt x="1100" y="440"/>
                  </a:lnTo>
                  <a:lnTo>
                    <a:pt x="1012" y="616"/>
                  </a:lnTo>
                  <a:lnTo>
                    <a:pt x="924" y="792"/>
                  </a:lnTo>
                  <a:lnTo>
                    <a:pt x="924" y="1012"/>
                  </a:lnTo>
                  <a:lnTo>
                    <a:pt x="924" y="3652"/>
                  </a:lnTo>
                  <a:lnTo>
                    <a:pt x="0" y="3652"/>
                  </a:lnTo>
                  <a:lnTo>
                    <a:pt x="0" y="4312"/>
                  </a:lnTo>
                  <a:close/>
                  <a:moveTo>
                    <a:pt x="4532" y="1892"/>
                  </a:moveTo>
                  <a:lnTo>
                    <a:pt x="4884" y="1892"/>
                  </a:lnTo>
                  <a:lnTo>
                    <a:pt x="4884" y="3652"/>
                  </a:lnTo>
                  <a:lnTo>
                    <a:pt x="4532" y="3652"/>
                  </a:lnTo>
                  <a:lnTo>
                    <a:pt x="4532" y="1892"/>
                  </a:lnTo>
                  <a:close/>
                  <a:moveTo>
                    <a:pt x="1980" y="1892"/>
                  </a:moveTo>
                  <a:lnTo>
                    <a:pt x="2332" y="1892"/>
                  </a:lnTo>
                  <a:lnTo>
                    <a:pt x="2332" y="3652"/>
                  </a:lnTo>
                  <a:lnTo>
                    <a:pt x="1980" y="3652"/>
                  </a:lnTo>
                  <a:lnTo>
                    <a:pt x="1980" y="1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75" name="Picture 2" descr="G:\做的项目\公共\扁平图标切换\更新2015_01_21\oss扁平图标库2015_01_21更新-04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9662109" y="1557065"/>
            <a:ext cx="338400" cy="276872"/>
          </a:xfrm>
          <a:prstGeom prst="rect">
            <a:avLst/>
          </a:prstGeom>
          <a:noFill/>
        </p:spPr>
      </p:pic>
      <p:pic>
        <p:nvPicPr>
          <p:cNvPr id="276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34" y="1854487"/>
            <a:ext cx="338400" cy="276872"/>
          </a:xfrm>
          <a:prstGeom prst="rect">
            <a:avLst/>
          </a:prstGeom>
        </p:spPr>
      </p:pic>
      <p:cxnSp>
        <p:nvCxnSpPr>
          <p:cNvPr id="277" name="Straight Connector 48"/>
          <p:cNvCxnSpPr>
            <a:stCxn id="276" idx="2"/>
            <a:endCxn id="241" idx="0"/>
          </p:cNvCxnSpPr>
          <p:nvPr/>
        </p:nvCxnSpPr>
        <p:spPr>
          <a:xfrm flipH="1">
            <a:off x="10091218" y="2131359"/>
            <a:ext cx="436016" cy="166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48"/>
          <p:cNvCxnSpPr>
            <a:stCxn id="276" idx="2"/>
            <a:endCxn id="238" idx="0"/>
          </p:cNvCxnSpPr>
          <p:nvPr/>
        </p:nvCxnSpPr>
        <p:spPr>
          <a:xfrm>
            <a:off x="10527234" y="2131359"/>
            <a:ext cx="384720" cy="166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48"/>
          <p:cNvCxnSpPr>
            <a:stCxn id="275" idx="3"/>
            <a:endCxn id="276" idx="0"/>
          </p:cNvCxnSpPr>
          <p:nvPr/>
        </p:nvCxnSpPr>
        <p:spPr>
          <a:xfrm>
            <a:off x="10000509" y="1695501"/>
            <a:ext cx="526725" cy="1589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48"/>
          <p:cNvCxnSpPr>
            <a:endCxn id="133" idx="3"/>
          </p:cNvCxnSpPr>
          <p:nvPr/>
        </p:nvCxnSpPr>
        <p:spPr>
          <a:xfrm flipH="1">
            <a:off x="5594515" y="1336846"/>
            <a:ext cx="42367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289"/>
          <p:cNvSpPr txBox="1"/>
          <p:nvPr/>
        </p:nvSpPr>
        <p:spPr>
          <a:xfrm>
            <a:off x="10508553" y="1271727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  <a:cs typeface="Arial" panose="020B0604020202020204" pitchFamily="34" charset="0"/>
              </a:rPr>
              <a:t>Кампус </a:t>
            </a:r>
            <a:endParaRPr lang="ru-RU" sz="1200" dirty="0" smtClean="0">
              <a:latin typeface="+mj-lt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+mj-lt"/>
                <a:cs typeface="Arial" panose="020B0604020202020204" pitchFamily="34" charset="0"/>
              </a:rPr>
              <a:t>филиала </a:t>
            </a:r>
          </a:p>
          <a:p>
            <a:r>
              <a:rPr lang="ru-RU" sz="1200" dirty="0" smtClean="0">
                <a:latin typeface="+mj-lt"/>
                <a:cs typeface="Arial" panose="020B0604020202020204" pitchFamily="34" charset="0"/>
              </a:rPr>
              <a:t>компании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8" name="Straight Connector 48"/>
          <p:cNvCxnSpPr>
            <a:stCxn id="275" idx="0"/>
          </p:cNvCxnSpPr>
          <p:nvPr/>
        </p:nvCxnSpPr>
        <p:spPr>
          <a:xfrm flipV="1">
            <a:off x="9831309" y="1336846"/>
            <a:ext cx="0" cy="220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图片 2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31" y="2217725"/>
            <a:ext cx="951607" cy="5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 dirty="0" smtClean="0"/>
              <a:t>Типовая архитектура </a:t>
            </a:r>
            <a:r>
              <a:rPr lang="ru-RU" sz="3200" dirty="0"/>
              <a:t>небольших </a:t>
            </a:r>
            <a:r>
              <a:rPr lang="ru-RU" sz="3200" dirty="0" err="1"/>
              <a:t>кампусных</a:t>
            </a:r>
            <a:r>
              <a:rPr lang="ru-RU" sz="3200" dirty="0"/>
              <a:t> сетей</a:t>
            </a:r>
          </a:p>
        </p:txBody>
      </p:sp>
      <p:sp>
        <p:nvSpPr>
          <p:cNvPr id="104" name="文本占位符 112"/>
          <p:cNvSpPr>
            <a:spLocks noGrp="1"/>
          </p:cNvSpPr>
          <p:nvPr>
            <p:ph type="body" sz="quarter" idx="4294967295"/>
          </p:nvPr>
        </p:nvSpPr>
        <p:spPr>
          <a:xfrm>
            <a:off x="5904809" y="1346924"/>
            <a:ext cx="5568950" cy="3833747"/>
          </a:xfrm>
        </p:spPr>
        <p:txBody>
          <a:bodyPr wrap="square">
            <a:spAutoFit/>
          </a:bodyPr>
          <a:lstStyle/>
          <a:p>
            <a:pPr marL="228503" indent="-228503" defTabSz="914112">
              <a:lnSpc>
                <a:spcPts val="1999"/>
              </a:lnSpc>
              <a:spcAft>
                <a:spcPts val="800"/>
              </a:spcAft>
            </a:pP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Небольшие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кампусные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сети обычно применяются в сценариях с небольшим количеством пользователей (несколько или десятки пользователей). Небольшая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кампусная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сеть может охватывать только одно местоположение, имеет простую архитектуру и построена так, чтобы обеспечить взаимный доступ между внутренними ресурсами.   </a:t>
            </a:r>
          </a:p>
          <a:p>
            <a:pPr marL="228503" indent="-228503" defTabSz="914112">
              <a:lnSpc>
                <a:spcPts val="1999"/>
              </a:lnSpc>
              <a:spcAft>
                <a:spcPts val="800"/>
              </a:spcAft>
            </a:pP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Характеристики небольших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кампусных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сетей:</a:t>
            </a:r>
          </a:p>
          <a:p>
            <a:pPr marL="457057" lvl="1" defTabSz="914112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Небольшое количество пользователей</a:t>
            </a:r>
          </a:p>
          <a:p>
            <a:pPr marL="457057" lvl="1" defTabSz="914112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Только одно местоположение</a:t>
            </a:r>
          </a:p>
          <a:p>
            <a:pPr marL="457057" lvl="1" defTabSz="914112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Простая сетевая архитектура</a:t>
            </a:r>
          </a:p>
          <a:p>
            <a:pPr marL="457057" lvl="1" defTabSz="914112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Простые требования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33625"/>
              </p:ext>
            </p:extLst>
          </p:nvPr>
        </p:nvGraphicFramePr>
        <p:xfrm>
          <a:off x="9088209" y="4100134"/>
          <a:ext cx="2531058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Количество терминалов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&lt;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Количество элементов сети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&lt;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594177" y="5229410"/>
            <a:ext cx="350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latin typeface="+mj-lt"/>
                <a:cs typeface="Arial" panose="020B0604020202020204" pitchFamily="34" charset="0"/>
              </a:rPr>
              <a:t>Топология сети кафе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7828" y="1552116"/>
            <a:ext cx="5105570" cy="3480587"/>
            <a:chOff x="817828" y="1840570"/>
            <a:chExt cx="5105570" cy="3480587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2164169" y="4026659"/>
              <a:ext cx="1121860" cy="1024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980993" y="4026658"/>
              <a:ext cx="25970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18027" y="1943643"/>
              <a:ext cx="0" cy="324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 descr="笔记本电脑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767" y="4727007"/>
              <a:ext cx="728377" cy="456636"/>
            </a:xfrm>
            <a:prstGeom prst="rect">
              <a:avLst/>
            </a:prstGeom>
          </p:spPr>
        </p:pic>
        <p:pic>
          <p:nvPicPr>
            <p:cNvPr id="61" name="图片 76" descr="接入交换机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3827" y="3740238"/>
              <a:ext cx="608400" cy="540000"/>
            </a:xfrm>
            <a:prstGeom prst="rect">
              <a:avLst/>
            </a:prstGeom>
          </p:spPr>
        </p:pic>
        <p:pic>
          <p:nvPicPr>
            <p:cNvPr id="64" name="图片 105" descr="AP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1957" y="3740238"/>
              <a:ext cx="608400" cy="540000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3286029" y="5025986"/>
              <a:ext cx="474810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67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Хост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290448" y="4231605"/>
              <a:ext cx="723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Fat AP</a:t>
              </a:r>
            </a:p>
          </p:txBody>
        </p:sp>
        <p:pic>
          <p:nvPicPr>
            <p:cNvPr id="71" name="图片 70" descr="PC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3828" y="4781157"/>
              <a:ext cx="703125" cy="540000"/>
            </a:xfrm>
            <a:prstGeom prst="rect">
              <a:avLst/>
            </a:prstGeom>
          </p:spPr>
        </p:pic>
        <p:pic>
          <p:nvPicPr>
            <p:cNvPr id="94" name="图片 93" descr="wifi信号蓝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6754859">
              <a:off x="4902721" y="3993426"/>
              <a:ext cx="523942" cy="438723"/>
            </a:xfrm>
            <a:prstGeom prst="rect">
              <a:avLst/>
            </a:prstGeom>
          </p:spPr>
        </p:pic>
        <p:grpSp>
          <p:nvGrpSpPr>
            <p:cNvPr id="97" name="组合 96"/>
            <p:cNvGrpSpPr/>
            <p:nvPr/>
          </p:nvGrpSpPr>
          <p:grpSpPr>
            <a:xfrm>
              <a:off x="2675391" y="1840570"/>
              <a:ext cx="1285273" cy="609908"/>
              <a:chOff x="8188754" y="1822390"/>
              <a:chExt cx="640257" cy="270017"/>
            </a:xfrm>
          </p:grpSpPr>
          <p:sp>
            <p:nvSpPr>
              <p:cNvPr id="98" name="Freeform 159"/>
              <p:cNvSpPr/>
              <p:nvPr/>
            </p:nvSpPr>
            <p:spPr>
              <a:xfrm flipH="1">
                <a:off x="8188754" y="1822390"/>
                <a:ext cx="640257" cy="270017"/>
              </a:xfrm>
              <a:custGeom>
                <a:avLst/>
                <a:gdLst>
                  <a:gd name="connsiteX0" fmla="*/ 2693983 w 4431601"/>
                  <a:gd name="connsiteY0" fmla="*/ 0 h 2316519"/>
                  <a:gd name="connsiteX1" fmla="*/ 1918242 w 4431601"/>
                  <a:gd name="connsiteY1" fmla="*/ 324162 h 2316519"/>
                  <a:gd name="connsiteX2" fmla="*/ 1859647 w 4431601"/>
                  <a:gd name="connsiteY2" fmla="*/ 395807 h 2316519"/>
                  <a:gd name="connsiteX3" fmla="*/ 1815580 w 4431601"/>
                  <a:gd name="connsiteY3" fmla="*/ 362462 h 2316519"/>
                  <a:gd name="connsiteX4" fmla="*/ 1347603 w 4431601"/>
                  <a:gd name="connsiteY4" fmla="*/ 231362 h 2316519"/>
                  <a:gd name="connsiteX5" fmla="*/ 527605 w 4431601"/>
                  <a:gd name="connsiteY5" fmla="*/ 844290 h 2316519"/>
                  <a:gd name="connsiteX6" fmla="*/ 523639 w 4431601"/>
                  <a:gd name="connsiteY6" fmla="*/ 880372 h 2316519"/>
                  <a:gd name="connsiteX7" fmla="*/ 444716 w 4431601"/>
                  <a:gd name="connsiteY7" fmla="*/ 905088 h 2316519"/>
                  <a:gd name="connsiteX8" fmla="*/ 0 w 4431601"/>
                  <a:gd name="connsiteY8" fmla="*/ 1581940 h 2316519"/>
                  <a:gd name="connsiteX9" fmla="*/ 653694 w 4431601"/>
                  <a:gd name="connsiteY9" fmla="*/ 2312727 h 2316519"/>
                  <a:gd name="connsiteX10" fmla="*/ 653931 w 4431601"/>
                  <a:gd name="connsiteY10" fmla="*/ 2312739 h 2316519"/>
                  <a:gd name="connsiteX11" fmla="*/ 653931 w 4431601"/>
                  <a:gd name="connsiteY11" fmla="*/ 2316518 h 2316519"/>
                  <a:gd name="connsiteX12" fmla="*/ 728123 w 4431601"/>
                  <a:gd name="connsiteY12" fmla="*/ 2316518 h 2316519"/>
                  <a:gd name="connsiteX13" fmla="*/ 728142 w 4431601"/>
                  <a:gd name="connsiteY13" fmla="*/ 2316519 h 2316519"/>
                  <a:gd name="connsiteX14" fmla="*/ 728162 w 4431601"/>
                  <a:gd name="connsiteY14" fmla="*/ 2316518 h 2316519"/>
                  <a:gd name="connsiteX15" fmla="*/ 3745239 w 4431601"/>
                  <a:gd name="connsiteY15" fmla="*/ 2316518 h 2316519"/>
                  <a:gd name="connsiteX16" fmla="*/ 3745249 w 4431601"/>
                  <a:gd name="connsiteY16" fmla="*/ 2316519 h 2316519"/>
                  <a:gd name="connsiteX17" fmla="*/ 3745259 w 4431601"/>
                  <a:gd name="connsiteY17" fmla="*/ 2316518 h 2316519"/>
                  <a:gd name="connsiteX18" fmla="*/ 3788771 w 4431601"/>
                  <a:gd name="connsiteY18" fmla="*/ 2316518 h 2316519"/>
                  <a:gd name="connsiteX19" fmla="*/ 3788771 w 4431601"/>
                  <a:gd name="connsiteY19" fmla="*/ 2312093 h 2316519"/>
                  <a:gd name="connsiteX20" fmla="*/ 3883573 w 4431601"/>
                  <a:gd name="connsiteY20" fmla="*/ 2302452 h 2316519"/>
                  <a:gd name="connsiteX21" fmla="*/ 4431601 w 4431601"/>
                  <a:gd name="connsiteY21" fmla="*/ 1624103 h 2316519"/>
                  <a:gd name="connsiteX22" fmla="*/ 3883573 w 4431601"/>
                  <a:gd name="connsiteY22" fmla="*/ 945754 h 2316519"/>
                  <a:gd name="connsiteX23" fmla="*/ 3773844 w 4431601"/>
                  <a:gd name="connsiteY23" fmla="*/ 934595 h 2316519"/>
                  <a:gd name="connsiteX24" fmla="*/ 3768759 w 4431601"/>
                  <a:gd name="connsiteY24" fmla="*/ 883707 h 2316519"/>
                  <a:gd name="connsiteX25" fmla="*/ 2693983 w 4431601"/>
                  <a:gd name="connsiteY25" fmla="*/ 0 h 231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31601" h="2316519">
                    <a:moveTo>
                      <a:pt x="2693983" y="0"/>
                    </a:moveTo>
                    <a:cubicBezTo>
                      <a:pt x="2391037" y="0"/>
                      <a:pt x="2116771" y="123878"/>
                      <a:pt x="1918242" y="324162"/>
                    </a:cubicBezTo>
                    <a:lnTo>
                      <a:pt x="1859647" y="395807"/>
                    </a:lnTo>
                    <a:lnTo>
                      <a:pt x="1815580" y="362462"/>
                    </a:lnTo>
                    <a:cubicBezTo>
                      <a:pt x="1681993" y="279692"/>
                      <a:pt x="1520952" y="231362"/>
                      <a:pt x="1347603" y="231362"/>
                    </a:cubicBezTo>
                    <a:cubicBezTo>
                      <a:pt x="943122" y="231362"/>
                      <a:pt x="605652" y="494493"/>
                      <a:pt x="527605" y="844290"/>
                    </a:cubicBezTo>
                    <a:lnTo>
                      <a:pt x="523639" y="880372"/>
                    </a:lnTo>
                    <a:lnTo>
                      <a:pt x="444716" y="905088"/>
                    </a:lnTo>
                    <a:cubicBezTo>
                      <a:pt x="183375" y="1016603"/>
                      <a:pt x="0" y="1277667"/>
                      <a:pt x="0" y="1581940"/>
                    </a:cubicBezTo>
                    <a:cubicBezTo>
                      <a:pt x="0" y="1962281"/>
                      <a:pt x="286523" y="2275109"/>
                      <a:pt x="653694" y="2312727"/>
                    </a:cubicBezTo>
                    <a:lnTo>
                      <a:pt x="653931" y="2312739"/>
                    </a:lnTo>
                    <a:lnTo>
                      <a:pt x="653931" y="2316518"/>
                    </a:lnTo>
                    <a:lnTo>
                      <a:pt x="728123" y="2316518"/>
                    </a:lnTo>
                    <a:lnTo>
                      <a:pt x="728142" y="2316519"/>
                    </a:lnTo>
                    <a:lnTo>
                      <a:pt x="728162" y="2316518"/>
                    </a:lnTo>
                    <a:lnTo>
                      <a:pt x="3745239" y="2316518"/>
                    </a:lnTo>
                    <a:lnTo>
                      <a:pt x="3745249" y="2316519"/>
                    </a:lnTo>
                    <a:lnTo>
                      <a:pt x="3745259" y="2316518"/>
                    </a:lnTo>
                    <a:lnTo>
                      <a:pt x="3788771" y="2316518"/>
                    </a:lnTo>
                    <a:lnTo>
                      <a:pt x="3788771" y="2312093"/>
                    </a:lnTo>
                    <a:lnTo>
                      <a:pt x="3883573" y="2302452"/>
                    </a:lnTo>
                    <a:cubicBezTo>
                      <a:pt x="4196332" y="2237887"/>
                      <a:pt x="4431601" y="1958713"/>
                      <a:pt x="4431601" y="1624103"/>
                    </a:cubicBezTo>
                    <a:cubicBezTo>
                      <a:pt x="4431601" y="1289493"/>
                      <a:pt x="4196332" y="1010319"/>
                      <a:pt x="3883573" y="945754"/>
                    </a:cubicBezTo>
                    <a:lnTo>
                      <a:pt x="3773844" y="934595"/>
                    </a:lnTo>
                    <a:lnTo>
                      <a:pt x="3768759" y="883707"/>
                    </a:lnTo>
                    <a:cubicBezTo>
                      <a:pt x="3666462" y="379376"/>
                      <a:pt x="3224139" y="0"/>
                      <a:pt x="26939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799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279261" y="1906909"/>
                <a:ext cx="506430" cy="163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Интернет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77521" y="3980549"/>
              <a:ext cx="445877" cy="856411"/>
              <a:chOff x="5477521" y="3945754"/>
              <a:chExt cx="445877" cy="856411"/>
            </a:xfrm>
          </p:grpSpPr>
          <p:pic>
            <p:nvPicPr>
              <p:cNvPr id="19" name="图片 158" descr="SAN网络-蓝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flipH="1">
                <a:off x="5477521" y="4406165"/>
                <a:ext cx="241713" cy="396000"/>
              </a:xfrm>
              <a:prstGeom prst="rect">
                <a:avLst/>
              </a:prstGeom>
            </p:spPr>
          </p:pic>
          <p:pic>
            <p:nvPicPr>
              <p:cNvPr id="20" name="图片 158" descr="SAN网络-蓝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flipH="1">
                <a:off x="5681685" y="3945754"/>
                <a:ext cx="241713" cy="396000"/>
              </a:xfrm>
              <a:prstGeom prst="rect">
                <a:avLst/>
              </a:prstGeom>
            </p:spPr>
          </p:pic>
        </p:grpSp>
        <p:pic>
          <p:nvPicPr>
            <p:cNvPr id="21" name="图片 20" descr="PC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860" y="4781157"/>
              <a:ext cx="703125" cy="540000"/>
            </a:xfrm>
            <a:prstGeom prst="rect">
              <a:avLst/>
            </a:prstGeom>
          </p:spPr>
        </p:pic>
        <p:pic>
          <p:nvPicPr>
            <p:cNvPr id="27" name="Picture 2" descr="G:\做的项目\公共\扁平图标切换\更新2015_01_21\oss扁平图标库2015_01_21更新-04.png"/>
            <p:cNvPicPr>
              <a:picLocks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3013827" y="2898229"/>
              <a:ext cx="608400" cy="540000"/>
            </a:xfrm>
            <a:prstGeom prst="rect">
              <a:avLst/>
            </a:prstGeom>
            <a:noFill/>
          </p:spPr>
        </p:pic>
        <p:pic>
          <p:nvPicPr>
            <p:cNvPr id="30" name="图片 105" descr="AP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0186" y="3745011"/>
              <a:ext cx="608400" cy="540000"/>
            </a:xfrm>
            <a:prstGeom prst="rect">
              <a:avLst/>
            </a:prstGeom>
          </p:spPr>
        </p:pic>
        <p:pic>
          <p:nvPicPr>
            <p:cNvPr id="32" name="图片 31" descr="wifi信号蓝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4845141" flipH="1">
              <a:off x="1248675" y="4052513"/>
              <a:ext cx="523942" cy="438723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 flipH="1">
              <a:off x="817828" y="3980549"/>
              <a:ext cx="445877" cy="856411"/>
              <a:chOff x="5477521" y="3945754"/>
              <a:chExt cx="445877" cy="856411"/>
            </a:xfrm>
          </p:grpSpPr>
          <p:pic>
            <p:nvPicPr>
              <p:cNvPr id="37" name="图片 158" descr="SAN网络-蓝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flipH="1">
                <a:off x="5477521" y="4406165"/>
                <a:ext cx="241713" cy="396000"/>
              </a:xfrm>
              <a:prstGeom prst="rect">
                <a:avLst/>
              </a:prstGeom>
            </p:spPr>
          </p:pic>
          <p:pic>
            <p:nvPicPr>
              <p:cNvPr id="38" name="图片 158" descr="SAN网络-蓝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flipH="1">
                <a:off x="5681685" y="3945754"/>
                <a:ext cx="241713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81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151113" cy="640800"/>
          </a:xfrm>
        </p:spPr>
        <p:txBody>
          <a:bodyPr/>
          <a:lstStyle/>
          <a:p>
            <a:r>
              <a:rPr lang="ru-RU" sz="3200">
                <a:sym typeface="Huawei Sans" panose="020C0503030203020204" pitchFamily="34" charset="0"/>
              </a:rPr>
              <a:t>Типовая архитектура средних кампусных сетей</a:t>
            </a:r>
          </a:p>
        </p:txBody>
      </p:sp>
      <p:sp>
        <p:nvSpPr>
          <p:cNvPr id="25" name="文本占位符 112"/>
          <p:cNvSpPr>
            <a:spLocks noGrp="1"/>
          </p:cNvSpPr>
          <p:nvPr>
            <p:ph type="body" sz="quarter" idx="4294967295"/>
          </p:nvPr>
        </p:nvSpPr>
        <p:spPr>
          <a:xfrm>
            <a:off x="6160594" y="1489291"/>
            <a:ext cx="5129212" cy="45539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0110" tIns="40055" rIns="80110" bIns="40055" numCol="1" anchor="t" anchorCtr="0" compatLnSpc="1">
            <a:prstTxWarp prst="textNoShape">
              <a:avLst/>
            </a:prstTxWarp>
            <a:spAutoFit/>
          </a:bodyPr>
          <a:lstStyle/>
          <a:p>
            <a:pPr marL="228503" indent="-228503" defTabSz="914112">
              <a:lnSpc>
                <a:spcPts val="1999"/>
              </a:lnSpc>
              <a:spcAft>
                <a:spcPts val="800"/>
              </a:spcAft>
            </a:pP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Средняя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кампусная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сеть поддерживает подключение от сотен до тысяч пользователей.</a:t>
            </a:r>
          </a:p>
          <a:p>
            <a:pPr marL="228503" indent="-228503" defTabSz="914112">
              <a:lnSpc>
                <a:spcPts val="1999"/>
              </a:lnSpc>
              <a:spcAft>
                <a:spcPts val="800"/>
              </a:spcAft>
            </a:pP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Средние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кампусные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сети имеют модульную конструкцию, то есть сети могут быть разделены по функциям. Однако количество функциональных модулей невелико. В большинстве случаев средняя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кампусная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сеть гибко разбивается на разделы в зависимости от требований к обслуживанию.</a:t>
            </a:r>
          </a:p>
          <a:p>
            <a:pPr marL="228503" indent="-228503" defTabSz="914112">
              <a:lnSpc>
                <a:spcPts val="1999"/>
              </a:lnSpc>
              <a:spcAft>
                <a:spcPts val="800"/>
              </a:spcAft>
            </a:pP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Характеристики средних </a:t>
            </a:r>
            <a:r>
              <a:rPr lang="ru-RU" sz="1400" dirty="0" err="1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кампусных</a:t>
            </a:r>
            <a:r>
              <a:rPr lang="ru-RU" sz="14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 сетей:</a:t>
            </a:r>
          </a:p>
          <a:p>
            <a:pPr marL="457057" lvl="1" defTabSz="914112"/>
            <a:r>
              <a:rPr lang="ru-RU" sz="12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Сеть среднего размера</a:t>
            </a:r>
            <a:endParaRPr lang="ru-RU" sz="1200" dirty="0">
              <a:latin typeface="+mj-lt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  <a:p>
            <a:pPr marL="457057" lvl="1" defTabSz="914112"/>
            <a:r>
              <a:rPr lang="ru-RU" sz="1200" dirty="0" smtClean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Часто </a:t>
            </a:r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используется</a:t>
            </a:r>
          </a:p>
          <a:p>
            <a:pPr marL="457057" lvl="1" defTabSz="914112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Разделение по функциям</a:t>
            </a:r>
          </a:p>
          <a:p>
            <a:pPr marL="457057" lvl="1" defTabSz="914112"/>
            <a:r>
              <a:rPr lang="ru-RU" sz="1200" dirty="0">
                <a:latin typeface="+mj-lt"/>
                <a:ea typeface="方正兰亭黑简体" panose="02000000000000000000" pitchFamily="2" charset="-122"/>
                <a:cs typeface="Arial" panose="020B0604020202020204" pitchFamily="34" charset="0"/>
                <a:sym typeface="Huawei Sans" panose="020C0503030203020204" pitchFamily="34" charset="0"/>
              </a:rPr>
              <a:t>Типовая трехуровневая сетевая архитектура: ядро, агрегация и доступ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38757"/>
              </p:ext>
            </p:extLst>
          </p:nvPr>
        </p:nvGraphicFramePr>
        <p:xfrm>
          <a:off x="9127267" y="4272584"/>
          <a:ext cx="2618646" cy="117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175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Количество терминалов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от 200 до 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l"/>
                      <a:r>
                        <a:rPr lang="ru-RU" sz="1300" b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Количество элементов сети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+mj-lt"/>
                          <a:ea typeface="方正兰亭黑简体" panose="02000000000000000000" pitchFamily="2" charset="-122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от 25 до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86738" y="1305830"/>
            <a:ext cx="5209276" cy="4330224"/>
            <a:chOff x="138065" y="1305830"/>
            <a:chExt cx="5209276" cy="4330224"/>
          </a:xfrm>
        </p:grpSpPr>
        <p:cxnSp>
          <p:nvCxnSpPr>
            <p:cNvPr id="92" name="Straight Connector 52"/>
            <p:cNvCxnSpPr/>
            <p:nvPr/>
          </p:nvCxnSpPr>
          <p:spPr>
            <a:xfrm>
              <a:off x="3076212" y="4932149"/>
              <a:ext cx="496194" cy="488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52"/>
            <p:cNvCxnSpPr/>
            <p:nvPr/>
          </p:nvCxnSpPr>
          <p:spPr>
            <a:xfrm>
              <a:off x="1965551" y="4932149"/>
              <a:ext cx="543297" cy="488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2"/>
            <p:cNvCxnSpPr/>
            <p:nvPr/>
          </p:nvCxnSpPr>
          <p:spPr>
            <a:xfrm flipH="1">
              <a:off x="1258920" y="4932149"/>
              <a:ext cx="671075" cy="488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/>
            <p:cNvCxnSpPr>
              <a:stCxn id="56" idx="2"/>
              <a:endCxn id="55" idx="0"/>
            </p:cNvCxnSpPr>
            <p:nvPr/>
          </p:nvCxnSpPr>
          <p:spPr>
            <a:xfrm>
              <a:off x="2448670" y="2647683"/>
              <a:ext cx="678" cy="3811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2493594" y="1305830"/>
              <a:ext cx="934636" cy="488562"/>
              <a:chOff x="8133063" y="1699504"/>
              <a:chExt cx="751638" cy="392903"/>
            </a:xfrm>
          </p:grpSpPr>
          <p:sp>
            <p:nvSpPr>
              <p:cNvPr id="21" name="Freeform 159"/>
              <p:cNvSpPr/>
              <p:nvPr/>
            </p:nvSpPr>
            <p:spPr>
              <a:xfrm flipH="1">
                <a:off x="8133063" y="1699504"/>
                <a:ext cx="751638" cy="392903"/>
              </a:xfrm>
              <a:custGeom>
                <a:avLst/>
                <a:gdLst>
                  <a:gd name="connsiteX0" fmla="*/ 2693983 w 4431601"/>
                  <a:gd name="connsiteY0" fmla="*/ 0 h 2316519"/>
                  <a:gd name="connsiteX1" fmla="*/ 1918242 w 4431601"/>
                  <a:gd name="connsiteY1" fmla="*/ 324162 h 2316519"/>
                  <a:gd name="connsiteX2" fmla="*/ 1859647 w 4431601"/>
                  <a:gd name="connsiteY2" fmla="*/ 395807 h 2316519"/>
                  <a:gd name="connsiteX3" fmla="*/ 1815580 w 4431601"/>
                  <a:gd name="connsiteY3" fmla="*/ 362462 h 2316519"/>
                  <a:gd name="connsiteX4" fmla="*/ 1347603 w 4431601"/>
                  <a:gd name="connsiteY4" fmla="*/ 231362 h 2316519"/>
                  <a:gd name="connsiteX5" fmla="*/ 527605 w 4431601"/>
                  <a:gd name="connsiteY5" fmla="*/ 844290 h 2316519"/>
                  <a:gd name="connsiteX6" fmla="*/ 523639 w 4431601"/>
                  <a:gd name="connsiteY6" fmla="*/ 880372 h 2316519"/>
                  <a:gd name="connsiteX7" fmla="*/ 444716 w 4431601"/>
                  <a:gd name="connsiteY7" fmla="*/ 905088 h 2316519"/>
                  <a:gd name="connsiteX8" fmla="*/ 0 w 4431601"/>
                  <a:gd name="connsiteY8" fmla="*/ 1581940 h 2316519"/>
                  <a:gd name="connsiteX9" fmla="*/ 653694 w 4431601"/>
                  <a:gd name="connsiteY9" fmla="*/ 2312727 h 2316519"/>
                  <a:gd name="connsiteX10" fmla="*/ 653931 w 4431601"/>
                  <a:gd name="connsiteY10" fmla="*/ 2312739 h 2316519"/>
                  <a:gd name="connsiteX11" fmla="*/ 653931 w 4431601"/>
                  <a:gd name="connsiteY11" fmla="*/ 2316518 h 2316519"/>
                  <a:gd name="connsiteX12" fmla="*/ 728123 w 4431601"/>
                  <a:gd name="connsiteY12" fmla="*/ 2316518 h 2316519"/>
                  <a:gd name="connsiteX13" fmla="*/ 728142 w 4431601"/>
                  <a:gd name="connsiteY13" fmla="*/ 2316519 h 2316519"/>
                  <a:gd name="connsiteX14" fmla="*/ 728162 w 4431601"/>
                  <a:gd name="connsiteY14" fmla="*/ 2316518 h 2316519"/>
                  <a:gd name="connsiteX15" fmla="*/ 3745239 w 4431601"/>
                  <a:gd name="connsiteY15" fmla="*/ 2316518 h 2316519"/>
                  <a:gd name="connsiteX16" fmla="*/ 3745249 w 4431601"/>
                  <a:gd name="connsiteY16" fmla="*/ 2316519 h 2316519"/>
                  <a:gd name="connsiteX17" fmla="*/ 3745259 w 4431601"/>
                  <a:gd name="connsiteY17" fmla="*/ 2316518 h 2316519"/>
                  <a:gd name="connsiteX18" fmla="*/ 3788771 w 4431601"/>
                  <a:gd name="connsiteY18" fmla="*/ 2316518 h 2316519"/>
                  <a:gd name="connsiteX19" fmla="*/ 3788771 w 4431601"/>
                  <a:gd name="connsiteY19" fmla="*/ 2312093 h 2316519"/>
                  <a:gd name="connsiteX20" fmla="*/ 3883573 w 4431601"/>
                  <a:gd name="connsiteY20" fmla="*/ 2302452 h 2316519"/>
                  <a:gd name="connsiteX21" fmla="*/ 4431601 w 4431601"/>
                  <a:gd name="connsiteY21" fmla="*/ 1624103 h 2316519"/>
                  <a:gd name="connsiteX22" fmla="*/ 3883573 w 4431601"/>
                  <a:gd name="connsiteY22" fmla="*/ 945754 h 2316519"/>
                  <a:gd name="connsiteX23" fmla="*/ 3773844 w 4431601"/>
                  <a:gd name="connsiteY23" fmla="*/ 934595 h 2316519"/>
                  <a:gd name="connsiteX24" fmla="*/ 3768759 w 4431601"/>
                  <a:gd name="connsiteY24" fmla="*/ 883707 h 2316519"/>
                  <a:gd name="connsiteX25" fmla="*/ 2693983 w 4431601"/>
                  <a:gd name="connsiteY25" fmla="*/ 0 h 231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31601" h="2316519">
                    <a:moveTo>
                      <a:pt x="2693983" y="0"/>
                    </a:moveTo>
                    <a:cubicBezTo>
                      <a:pt x="2391037" y="0"/>
                      <a:pt x="2116771" y="123878"/>
                      <a:pt x="1918242" y="324162"/>
                    </a:cubicBezTo>
                    <a:lnTo>
                      <a:pt x="1859647" y="395807"/>
                    </a:lnTo>
                    <a:lnTo>
                      <a:pt x="1815580" y="362462"/>
                    </a:lnTo>
                    <a:cubicBezTo>
                      <a:pt x="1681993" y="279692"/>
                      <a:pt x="1520952" y="231362"/>
                      <a:pt x="1347603" y="231362"/>
                    </a:cubicBezTo>
                    <a:cubicBezTo>
                      <a:pt x="943122" y="231362"/>
                      <a:pt x="605652" y="494493"/>
                      <a:pt x="527605" y="844290"/>
                    </a:cubicBezTo>
                    <a:lnTo>
                      <a:pt x="523639" y="880372"/>
                    </a:lnTo>
                    <a:lnTo>
                      <a:pt x="444716" y="905088"/>
                    </a:lnTo>
                    <a:cubicBezTo>
                      <a:pt x="183375" y="1016603"/>
                      <a:pt x="0" y="1277667"/>
                      <a:pt x="0" y="1581940"/>
                    </a:cubicBezTo>
                    <a:cubicBezTo>
                      <a:pt x="0" y="1962281"/>
                      <a:pt x="286523" y="2275109"/>
                      <a:pt x="653694" y="2312727"/>
                    </a:cubicBezTo>
                    <a:lnTo>
                      <a:pt x="653931" y="2312739"/>
                    </a:lnTo>
                    <a:lnTo>
                      <a:pt x="653931" y="2316518"/>
                    </a:lnTo>
                    <a:lnTo>
                      <a:pt x="728123" y="2316518"/>
                    </a:lnTo>
                    <a:lnTo>
                      <a:pt x="728142" y="2316519"/>
                    </a:lnTo>
                    <a:lnTo>
                      <a:pt x="728162" y="2316518"/>
                    </a:lnTo>
                    <a:lnTo>
                      <a:pt x="3745239" y="2316518"/>
                    </a:lnTo>
                    <a:lnTo>
                      <a:pt x="3745249" y="2316519"/>
                    </a:lnTo>
                    <a:lnTo>
                      <a:pt x="3745259" y="2316518"/>
                    </a:lnTo>
                    <a:lnTo>
                      <a:pt x="3788771" y="2316518"/>
                    </a:lnTo>
                    <a:lnTo>
                      <a:pt x="3788771" y="2312093"/>
                    </a:lnTo>
                    <a:lnTo>
                      <a:pt x="3883573" y="2302452"/>
                    </a:lnTo>
                    <a:cubicBezTo>
                      <a:pt x="4196332" y="2237887"/>
                      <a:pt x="4431601" y="1958713"/>
                      <a:pt x="4431601" y="1624103"/>
                    </a:cubicBezTo>
                    <a:cubicBezTo>
                      <a:pt x="4431601" y="1289493"/>
                      <a:pt x="4196332" y="1010319"/>
                      <a:pt x="3883573" y="945754"/>
                    </a:cubicBezTo>
                    <a:lnTo>
                      <a:pt x="3773844" y="934595"/>
                    </a:lnTo>
                    <a:lnTo>
                      <a:pt x="3768759" y="883707"/>
                    </a:lnTo>
                    <a:cubicBezTo>
                      <a:pt x="3666462" y="379376"/>
                      <a:pt x="3224139" y="0"/>
                      <a:pt x="26939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799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225855" y="1810198"/>
                <a:ext cx="595841" cy="222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>
                    <a:latin typeface="+mj-lt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Интернет</a:t>
                </a:r>
              </a:p>
            </p:txBody>
          </p:sp>
        </p:grpSp>
        <p:cxnSp>
          <p:nvCxnSpPr>
            <p:cNvPr id="26" name="Straight Connector 52"/>
            <p:cNvCxnSpPr/>
            <p:nvPr/>
          </p:nvCxnSpPr>
          <p:spPr>
            <a:xfrm flipH="1">
              <a:off x="2432890" y="2487389"/>
              <a:ext cx="1160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2"/>
            <p:cNvCxnSpPr>
              <a:endCxn id="56" idx="0"/>
            </p:cNvCxnSpPr>
            <p:nvPr/>
          </p:nvCxnSpPr>
          <p:spPr>
            <a:xfrm flipH="1">
              <a:off x="2448670" y="1809800"/>
              <a:ext cx="512245" cy="5499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2"/>
            <p:cNvCxnSpPr>
              <a:stCxn id="63" idx="2"/>
            </p:cNvCxnSpPr>
            <p:nvPr/>
          </p:nvCxnSpPr>
          <p:spPr>
            <a:xfrm flipH="1">
              <a:off x="1938572" y="5073255"/>
              <a:ext cx="794" cy="3828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2"/>
            <p:cNvCxnSpPr>
              <a:stCxn id="64" idx="2"/>
            </p:cNvCxnSpPr>
            <p:nvPr/>
          </p:nvCxnSpPr>
          <p:spPr>
            <a:xfrm flipH="1">
              <a:off x="3070239" y="5073255"/>
              <a:ext cx="817" cy="3699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2"/>
            <p:cNvCxnSpPr>
              <a:stCxn id="60" idx="2"/>
              <a:endCxn id="63" idx="0"/>
            </p:cNvCxnSpPr>
            <p:nvPr/>
          </p:nvCxnSpPr>
          <p:spPr>
            <a:xfrm>
              <a:off x="1938584" y="4173603"/>
              <a:ext cx="782" cy="5997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2"/>
            <p:cNvCxnSpPr/>
            <p:nvPr/>
          </p:nvCxnSpPr>
          <p:spPr>
            <a:xfrm flipH="1">
              <a:off x="2432890" y="3194328"/>
              <a:ext cx="1160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2"/>
            <p:cNvCxnSpPr/>
            <p:nvPr/>
          </p:nvCxnSpPr>
          <p:spPr>
            <a:xfrm flipH="1">
              <a:off x="1882493" y="4009678"/>
              <a:ext cx="12222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2"/>
            <p:cNvCxnSpPr/>
            <p:nvPr/>
          </p:nvCxnSpPr>
          <p:spPr>
            <a:xfrm flipH="1">
              <a:off x="1882493" y="4054584"/>
              <a:ext cx="12222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1938584" y="3301334"/>
              <a:ext cx="2115441" cy="578671"/>
              <a:chOff x="899851" y="2128837"/>
              <a:chExt cx="1587201" cy="330747"/>
            </a:xfrm>
          </p:grpSpPr>
          <p:cxnSp>
            <p:nvCxnSpPr>
              <p:cNvPr id="35" name="Straight Connector 52"/>
              <p:cNvCxnSpPr>
                <a:stCxn id="55" idx="2"/>
                <a:endCxn id="60" idx="0"/>
              </p:cNvCxnSpPr>
              <p:nvPr/>
            </p:nvCxnSpPr>
            <p:spPr>
              <a:xfrm flipH="1">
                <a:off x="899851" y="2131283"/>
                <a:ext cx="383222" cy="324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52"/>
              <p:cNvCxnSpPr>
                <a:stCxn id="58" idx="2"/>
                <a:endCxn id="60" idx="0"/>
              </p:cNvCxnSpPr>
              <p:nvPr/>
            </p:nvCxnSpPr>
            <p:spPr>
              <a:xfrm flipH="1">
                <a:off x="899851" y="2128837"/>
                <a:ext cx="1241434" cy="3271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52"/>
              <p:cNvCxnSpPr>
                <a:stCxn id="58" idx="2"/>
                <a:endCxn id="62" idx="0"/>
              </p:cNvCxnSpPr>
              <p:nvPr/>
            </p:nvCxnSpPr>
            <p:spPr>
              <a:xfrm>
                <a:off x="2141285" y="2128837"/>
                <a:ext cx="345767" cy="3271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52"/>
              <p:cNvCxnSpPr>
                <a:stCxn id="55" idx="2"/>
                <a:endCxn id="62" idx="0"/>
              </p:cNvCxnSpPr>
              <p:nvPr/>
            </p:nvCxnSpPr>
            <p:spPr>
              <a:xfrm>
                <a:off x="1283073" y="2131284"/>
                <a:ext cx="1203979" cy="324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52"/>
              <p:cNvCxnSpPr>
                <a:stCxn id="61" idx="0"/>
                <a:endCxn id="55" idx="2"/>
              </p:cNvCxnSpPr>
              <p:nvPr/>
            </p:nvCxnSpPr>
            <p:spPr>
              <a:xfrm flipH="1" flipV="1">
                <a:off x="1283073" y="2131287"/>
                <a:ext cx="466623" cy="3282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52"/>
              <p:cNvCxnSpPr>
                <a:stCxn id="58" idx="2"/>
                <a:endCxn id="61" idx="0"/>
              </p:cNvCxnSpPr>
              <p:nvPr/>
            </p:nvCxnSpPr>
            <p:spPr>
              <a:xfrm flipH="1">
                <a:off x="1749696" y="2128837"/>
                <a:ext cx="391589" cy="3307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52"/>
            <p:cNvCxnSpPr/>
            <p:nvPr/>
          </p:nvCxnSpPr>
          <p:spPr>
            <a:xfrm flipH="1">
              <a:off x="2432890" y="3155173"/>
              <a:ext cx="1160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52"/>
            <p:cNvCxnSpPr>
              <a:stCxn id="61" idx="2"/>
              <a:endCxn id="64" idx="0"/>
            </p:cNvCxnSpPr>
            <p:nvPr/>
          </p:nvCxnSpPr>
          <p:spPr>
            <a:xfrm flipH="1">
              <a:off x="3071056" y="4179883"/>
              <a:ext cx="212" cy="593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2"/>
            <p:cNvCxnSpPr>
              <a:stCxn id="61" idx="2"/>
              <a:endCxn id="63" idx="0"/>
            </p:cNvCxnSpPr>
            <p:nvPr/>
          </p:nvCxnSpPr>
          <p:spPr>
            <a:xfrm flipH="1">
              <a:off x="1939366" y="4179883"/>
              <a:ext cx="1131902" cy="593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2"/>
            <p:cNvCxnSpPr>
              <a:stCxn id="60" idx="2"/>
              <a:endCxn id="64" idx="0"/>
            </p:cNvCxnSpPr>
            <p:nvPr/>
          </p:nvCxnSpPr>
          <p:spPr>
            <a:xfrm>
              <a:off x="1938584" y="4173603"/>
              <a:ext cx="1132472" cy="5997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2"/>
            <p:cNvCxnSpPr>
              <a:stCxn id="57" idx="2"/>
              <a:endCxn id="58" idx="0"/>
            </p:cNvCxnSpPr>
            <p:nvPr/>
          </p:nvCxnSpPr>
          <p:spPr>
            <a:xfrm>
              <a:off x="3593182" y="2632032"/>
              <a:ext cx="0" cy="392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2"/>
            <p:cNvCxnSpPr/>
            <p:nvPr/>
          </p:nvCxnSpPr>
          <p:spPr>
            <a:xfrm flipV="1">
              <a:off x="2467379" y="2729125"/>
              <a:ext cx="1528179" cy="400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2"/>
            <p:cNvCxnSpPr/>
            <p:nvPr/>
          </p:nvCxnSpPr>
          <p:spPr>
            <a:xfrm flipV="1">
              <a:off x="3610426" y="2879066"/>
              <a:ext cx="535959" cy="250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2"/>
            <p:cNvCxnSpPr/>
            <p:nvPr/>
          </p:nvCxnSpPr>
          <p:spPr>
            <a:xfrm flipH="1" flipV="1">
              <a:off x="4297210" y="2729125"/>
              <a:ext cx="4326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2"/>
            <p:cNvCxnSpPr/>
            <p:nvPr/>
          </p:nvCxnSpPr>
          <p:spPr>
            <a:xfrm>
              <a:off x="4459128" y="2729126"/>
              <a:ext cx="0" cy="4742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flipH="1">
              <a:off x="4459129" y="3203380"/>
              <a:ext cx="2707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372847" y="4743536"/>
              <a:ext cx="1200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доступа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8065" y="3869949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Уровень агрегации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09672" y="3019434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Базовый уровень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80550" y="2359771"/>
              <a:ext cx="11801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Выходной уровень</a:t>
              </a:r>
            </a:p>
          </p:txBody>
        </p:sp>
        <p:pic>
          <p:nvPicPr>
            <p:cNvPr id="55" name="图片 86" descr="核心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7427" y="3028850"/>
              <a:ext cx="323840" cy="276765"/>
            </a:xfrm>
            <a:prstGeom prst="rect">
              <a:avLst/>
            </a:prstGeom>
          </p:spPr>
        </p:pic>
        <p:pic>
          <p:nvPicPr>
            <p:cNvPr id="56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72" y="2359771"/>
              <a:ext cx="325196" cy="287912"/>
            </a:xfrm>
            <a:prstGeom prst="rect">
              <a:avLst/>
            </a:prstGeom>
          </p:spPr>
        </p:pic>
        <p:pic>
          <p:nvPicPr>
            <p:cNvPr id="57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84" y="2344120"/>
              <a:ext cx="325196" cy="287912"/>
            </a:xfrm>
            <a:prstGeom prst="rect">
              <a:avLst/>
            </a:prstGeom>
          </p:spPr>
        </p:pic>
        <p:pic>
          <p:nvPicPr>
            <p:cNvPr id="58" name="图片 86" descr="核心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1262" y="3024568"/>
              <a:ext cx="323840" cy="276765"/>
            </a:xfrm>
            <a:prstGeom prst="rect">
              <a:avLst/>
            </a:prstGeom>
          </p:spPr>
        </p:pic>
        <p:pic>
          <p:nvPicPr>
            <p:cNvPr id="59" name="图片 58" descr="汇聚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559" y="2579183"/>
              <a:ext cx="301651" cy="299884"/>
            </a:xfrm>
            <a:prstGeom prst="rect">
              <a:avLst/>
            </a:prstGeom>
          </p:spPr>
        </p:pic>
        <p:pic>
          <p:nvPicPr>
            <p:cNvPr id="60" name="图片 59" descr="汇聚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7758" y="3873719"/>
              <a:ext cx="301651" cy="299884"/>
            </a:xfrm>
            <a:prstGeom prst="rect">
              <a:avLst/>
            </a:prstGeom>
          </p:spPr>
        </p:pic>
        <p:pic>
          <p:nvPicPr>
            <p:cNvPr id="61" name="图片 60" descr="汇聚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0442" y="3879999"/>
              <a:ext cx="301651" cy="299884"/>
            </a:xfrm>
            <a:prstGeom prst="rect">
              <a:avLst/>
            </a:prstGeom>
          </p:spPr>
        </p:pic>
        <p:pic>
          <p:nvPicPr>
            <p:cNvPr id="62" name="图片 61" descr="汇聚交换机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3199" y="3873719"/>
              <a:ext cx="301651" cy="299884"/>
            </a:xfrm>
            <a:prstGeom prst="rect">
              <a:avLst/>
            </a:prstGeom>
          </p:spPr>
        </p:pic>
        <p:pic>
          <p:nvPicPr>
            <p:cNvPr id="63" name="图片 76" descr="接入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7846" y="4773372"/>
              <a:ext cx="303040" cy="299884"/>
            </a:xfrm>
            <a:prstGeom prst="rect">
              <a:avLst/>
            </a:prstGeom>
          </p:spPr>
        </p:pic>
        <p:pic>
          <p:nvPicPr>
            <p:cNvPr id="64" name="图片 76" descr="接入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9536" y="4773372"/>
              <a:ext cx="303040" cy="299884"/>
            </a:xfrm>
            <a:prstGeom prst="rect">
              <a:avLst/>
            </a:prstGeom>
          </p:spPr>
        </p:pic>
        <p:pic>
          <p:nvPicPr>
            <p:cNvPr id="65" name="图片 76" descr="接入交换机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1406" y="4782206"/>
              <a:ext cx="303040" cy="299884"/>
            </a:xfrm>
            <a:prstGeom prst="rect">
              <a:avLst/>
            </a:prstGeom>
          </p:spPr>
        </p:pic>
        <p:cxnSp>
          <p:nvCxnSpPr>
            <p:cNvPr id="66" name="Straight Connector 52"/>
            <p:cNvCxnSpPr/>
            <p:nvPr/>
          </p:nvCxnSpPr>
          <p:spPr>
            <a:xfrm flipH="1">
              <a:off x="4052926" y="4195367"/>
              <a:ext cx="1099" cy="6086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2"/>
            <p:cNvCxnSpPr>
              <a:stCxn id="65" idx="2"/>
            </p:cNvCxnSpPr>
            <p:nvPr/>
          </p:nvCxnSpPr>
          <p:spPr>
            <a:xfrm flipH="1">
              <a:off x="4052472" y="5082090"/>
              <a:ext cx="454" cy="3611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105" descr="A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6679" y="4784334"/>
              <a:ext cx="360756" cy="295166"/>
            </a:xfrm>
            <a:prstGeom prst="rect">
              <a:avLst/>
            </a:prstGeom>
          </p:spPr>
        </p:pic>
        <p:cxnSp>
          <p:nvCxnSpPr>
            <p:cNvPr id="69" name="Straight Connector 52"/>
            <p:cNvCxnSpPr>
              <a:stCxn id="68" idx="1"/>
              <a:endCxn id="65" idx="3"/>
            </p:cNvCxnSpPr>
            <p:nvPr/>
          </p:nvCxnSpPr>
          <p:spPr>
            <a:xfrm flipH="1">
              <a:off x="4204446" y="4931918"/>
              <a:ext cx="332232" cy="2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4523725" y="5070982"/>
              <a:ext cx="404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AP</a:t>
              </a:r>
            </a:p>
          </p:txBody>
        </p:sp>
        <p:pic>
          <p:nvPicPr>
            <p:cNvPr id="73" name="图片 72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2947" y="5280580"/>
              <a:ext cx="379279" cy="291286"/>
            </a:xfrm>
            <a:prstGeom prst="rect">
              <a:avLst/>
            </a:prstGeom>
          </p:spPr>
        </p:pic>
        <p:pic>
          <p:nvPicPr>
            <p:cNvPr id="74" name="图片 73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5063" y="5280580"/>
              <a:ext cx="379279" cy="291286"/>
            </a:xfrm>
            <a:prstGeom prst="rect">
              <a:avLst/>
            </a:prstGeom>
          </p:spPr>
        </p:pic>
        <p:pic>
          <p:nvPicPr>
            <p:cNvPr id="75" name="图片 74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407" y="5280580"/>
              <a:ext cx="379279" cy="291286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736" y="2582897"/>
              <a:ext cx="333825" cy="314186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736" y="3046287"/>
              <a:ext cx="333825" cy="314186"/>
            </a:xfrm>
            <a:prstGeom prst="rect">
              <a:avLst/>
            </a:prstGeom>
          </p:spPr>
        </p:pic>
        <p:cxnSp>
          <p:nvCxnSpPr>
            <p:cNvPr id="83" name="Straight Connector 52"/>
            <p:cNvCxnSpPr>
              <a:endCxn id="57" idx="0"/>
            </p:cNvCxnSpPr>
            <p:nvPr/>
          </p:nvCxnSpPr>
          <p:spPr>
            <a:xfrm>
              <a:off x="2960915" y="1809672"/>
              <a:ext cx="632267" cy="5344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图片 78" descr="笔记本电脑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2763" y="5384054"/>
              <a:ext cx="401963" cy="252000"/>
            </a:xfrm>
            <a:prstGeom prst="rect">
              <a:avLst/>
            </a:prstGeom>
          </p:spPr>
        </p:pic>
        <p:pic>
          <p:nvPicPr>
            <p:cNvPr id="80" name="图片 79" descr="SAN网络-蓝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5109264" y="4932149"/>
              <a:ext cx="188629" cy="309031"/>
            </a:xfrm>
            <a:prstGeom prst="rect">
              <a:avLst/>
            </a:prstGeom>
          </p:spPr>
        </p:pic>
        <p:pic>
          <p:nvPicPr>
            <p:cNvPr id="81" name="图片 80" descr="AC-蓝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7153" y="3879958"/>
              <a:ext cx="365200" cy="298800"/>
            </a:xfrm>
            <a:prstGeom prst="rect">
              <a:avLst/>
            </a:prstGeom>
          </p:spPr>
        </p:pic>
        <p:cxnSp>
          <p:nvCxnSpPr>
            <p:cNvPr id="82" name="Straight Connector 52"/>
            <p:cNvCxnSpPr>
              <a:stCxn id="81" idx="1"/>
              <a:endCxn id="62" idx="3"/>
            </p:cNvCxnSpPr>
            <p:nvPr/>
          </p:nvCxnSpPr>
          <p:spPr>
            <a:xfrm flipH="1" flipV="1">
              <a:off x="4204850" y="4023661"/>
              <a:ext cx="3323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/>
            <p:cNvSpPr txBox="1"/>
            <p:nvPr/>
          </p:nvSpPr>
          <p:spPr>
            <a:xfrm>
              <a:off x="4087060" y="4157629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Контроллер</a:t>
              </a:r>
            </a:p>
            <a:p>
              <a:pPr algn="ctr"/>
              <a:r>
                <a:rPr lang="ru-RU" sz="1400" dirty="0" smtClean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 </a:t>
              </a:r>
              <a:r>
                <a:rPr lang="ru-RU" sz="1400" dirty="0">
                  <a:latin typeface="+mj-lt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доступа</a:t>
              </a:r>
            </a:p>
          </p:txBody>
        </p:sp>
        <p:pic>
          <p:nvPicPr>
            <p:cNvPr id="85" name="图片 84" descr="SAN网络-蓝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5109264" y="5323033"/>
              <a:ext cx="188629" cy="309031"/>
            </a:xfrm>
            <a:prstGeom prst="rect">
              <a:avLst/>
            </a:prstGeom>
          </p:spPr>
        </p:pic>
        <p:pic>
          <p:nvPicPr>
            <p:cNvPr id="87" name="图片 86" descr="SAN网络-蓝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5109264" y="4562729"/>
              <a:ext cx="188629" cy="309031"/>
            </a:xfrm>
            <a:prstGeom prst="rect">
              <a:avLst/>
            </a:prstGeom>
          </p:spPr>
        </p:pic>
        <p:pic>
          <p:nvPicPr>
            <p:cNvPr id="86" name="图片 85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2510" y="5280580"/>
              <a:ext cx="379279" cy="291286"/>
            </a:xfrm>
            <a:prstGeom prst="rect">
              <a:avLst/>
            </a:prstGeom>
          </p:spPr>
        </p:pic>
        <p:pic>
          <p:nvPicPr>
            <p:cNvPr id="88" name="图片 87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8255" y="5278984"/>
              <a:ext cx="379279" cy="291286"/>
            </a:xfrm>
            <a:prstGeom prst="rect">
              <a:avLst/>
            </a:prstGeom>
          </p:spPr>
        </p:pic>
        <p:pic>
          <p:nvPicPr>
            <p:cNvPr id="89" name="图片 88" descr="P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1377" y="5274702"/>
              <a:ext cx="379279" cy="291286"/>
            </a:xfrm>
            <a:prstGeom prst="rect">
              <a:avLst/>
            </a:prstGeom>
          </p:spPr>
        </p:pic>
      </p:grpSp>
      <p:sp>
        <p:nvSpPr>
          <p:cNvPr id="78" name="文本框 77"/>
          <p:cNvSpPr txBox="1"/>
          <p:nvPr/>
        </p:nvSpPr>
        <p:spPr>
          <a:xfrm>
            <a:off x="1488543" y="5748728"/>
            <a:ext cx="4764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j-lt"/>
                <a:cs typeface="Arial" panose="020B0604020202020204" pitchFamily="34" charset="0"/>
              </a:rPr>
              <a:t>Топология сети внешнеторговой фирмы</a:t>
            </a:r>
          </a:p>
        </p:txBody>
      </p:sp>
    </p:spTree>
    <p:extLst>
      <p:ext uri="{BB962C8B-B14F-4D97-AF65-F5344CB8AC3E}">
        <p14:creationId xmlns:p14="http://schemas.microsoft.com/office/powerpoint/2010/main" val="6692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F3FBFE"/>
      </a:dk2>
      <a:lt2>
        <a:srgbClr val="BAE6F6"/>
      </a:lt2>
      <a:accent1>
        <a:srgbClr val="1AABE2"/>
      </a:accent1>
      <a:accent2>
        <a:srgbClr val="EC7061"/>
      </a:accent2>
      <a:accent3>
        <a:srgbClr val="8BC9A0"/>
      </a:accent3>
      <a:accent4>
        <a:srgbClr val="BAE6F6"/>
      </a:accent4>
      <a:accent5>
        <a:srgbClr val="F3FBFE"/>
      </a:accent5>
      <a:accent6>
        <a:srgbClr val="FFD17D"/>
      </a:accent6>
      <a:hlink>
        <a:srgbClr val="FFF2CC"/>
      </a:hlink>
      <a:folHlink>
        <a:srgbClr val="7F7F7F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36387-AC3A-4367-9044-5F1FDCE187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0818FA-A738-4686-AD27-352019E1B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2A539-7E28-4A96-A918-15B2E93C4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</TotalTime>
  <Words>4997</Words>
  <Application>Microsoft Office PowerPoint</Application>
  <PresentationFormat>Widescreen</PresentationFormat>
  <Paragraphs>1023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微软雅黑</vt:lpstr>
      <vt:lpstr>ＭＳ Ｐゴシック</vt:lpstr>
      <vt:lpstr>方正兰亭黑简体</vt:lpstr>
      <vt:lpstr>Arial</vt:lpstr>
      <vt:lpstr>Calibri</vt:lpstr>
      <vt:lpstr>Courier New</vt:lpstr>
      <vt:lpstr>Huawei Sans</vt:lpstr>
      <vt:lpstr>Monotype Sorts</vt:lpstr>
      <vt:lpstr>Wingdings</vt:lpstr>
      <vt:lpstr>方正兰亭细黑简体</vt:lpstr>
      <vt:lpstr>自定义设计方案</vt:lpstr>
      <vt:lpstr>包装程序外壳对象</vt:lpstr>
      <vt:lpstr>PowerPoint Presentation</vt:lpstr>
      <vt:lpstr>Типовая архитектура и практика реализации кампусной сети</vt:lpstr>
      <vt:lpstr>PowerPoint Presentation</vt:lpstr>
      <vt:lpstr>PowerPoint Presentation</vt:lpstr>
      <vt:lpstr>PowerPoint Presentation</vt:lpstr>
      <vt:lpstr>Что такое кампусная сеть?</vt:lpstr>
      <vt:lpstr>Типовая архитектура кампусной сети</vt:lpstr>
      <vt:lpstr>Типовая архитектура небольших кампусных сетей</vt:lpstr>
      <vt:lpstr>Типовая архитектура средних кампусных сетей</vt:lpstr>
      <vt:lpstr>Типовая архитектура крупной кампусной сети</vt:lpstr>
      <vt:lpstr>Основные топологии и технологии кампусных сетей</vt:lpstr>
      <vt:lpstr>PowerPoint Presentation</vt:lpstr>
      <vt:lpstr>Требования к организации сети</vt:lpstr>
      <vt:lpstr>Жизненный цикл проекта кампусной сети</vt:lpstr>
      <vt:lpstr>Проектирование небольшой кампусной сети</vt:lpstr>
      <vt:lpstr>Проектирование сетевого решения</vt:lpstr>
      <vt:lpstr>Проектирование базовых услуг: проект VLAN</vt:lpstr>
      <vt:lpstr>Планирование VLAN</vt:lpstr>
      <vt:lpstr>Проектирование базовых услуг: проектирование IP-адресов</vt:lpstr>
      <vt:lpstr>Планирование IP-адресов</vt:lpstr>
      <vt:lpstr>Проектирование базовых услуг: проектирование режима распределения IP-адресов</vt:lpstr>
      <vt:lpstr>Планирование режима распределения  IP-адресов</vt:lpstr>
      <vt:lpstr>Проектирование базовых услуг: проектирование маршрутизации</vt:lpstr>
      <vt:lpstr>Проектирование WLAN</vt:lpstr>
      <vt:lpstr>Планирование данных WLAN</vt:lpstr>
      <vt:lpstr>Надежность</vt:lpstr>
      <vt:lpstr>Предотвращение петель на уровне 2</vt:lpstr>
      <vt:lpstr>Проектирование NAT на выходе сети </vt:lpstr>
      <vt:lpstr>Проектирование системы безопасности</vt:lpstr>
      <vt:lpstr>Проектирование системы управления, эксплуатации и техобслуживания</vt:lpstr>
      <vt:lpstr>Развертывание и внедрение небольшой кампусной сети</vt:lpstr>
      <vt:lpstr>Схема конфигурации (1)</vt:lpstr>
      <vt:lpstr>Схема конфигурации (2)</vt:lpstr>
      <vt:lpstr>Схема конфигурации (3)</vt:lpstr>
      <vt:lpstr>Схема конфигурации (4)</vt:lpstr>
      <vt:lpstr>Схема конфигурации (5)</vt:lpstr>
      <vt:lpstr>Схема конфигурации (6)</vt:lpstr>
      <vt:lpstr>Схема конфигурации (7)</vt:lpstr>
      <vt:lpstr>Ввод в эксплуатацию небольшой кампусной сети</vt:lpstr>
      <vt:lpstr>Эксплуатация и техобслуживание небольшой кампусной сети</vt:lpstr>
      <vt:lpstr>Оптимизация небольшой кампусной сети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Diana Talypova</cp:lastModifiedBy>
  <cp:revision>266</cp:revision>
  <dcterms:created xsi:type="dcterms:W3CDTF">2018-11-29T10:16:29Z</dcterms:created>
  <dcterms:modified xsi:type="dcterms:W3CDTF">2021-03-16T06:53:08Z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(3)Fw3ysVBHKECNpvC2Kb+nTQQUGsu/5VFsPMgtxq86vQcXJ5LL+GvNz/OfWM8yxaE/yerOFEQ+
13qbq1YkFKBZyCSp2N3Auo8g2zr2XuzqcFj7mMyviXXB6tPEdFeI2E8NcCKZLNmLkJ3Ie9Q5
rSNsdZTyzummZv3oTOjYyvTktJA2+SKRrK9nNZsKSrDoDw+mSP/p9FkqHPRsLjqld7PP/spY
o5anRs12BCFzpXcl0L</vt:lpwstr>
  </property>
  <property fmtid="{D5CDD505-2E9C-101B-9397-08002B2CF9AE}" pid="3" name="_2015_ms_pID_7253431">
    <vt:lpwstr>+V+f4tF2BHbSVcOUOKmwJOUyurL7W2wpbzaZ4VWr4ey6yklmZ+dt1g
vsxQJBg2t60/R7v59ln7voD+I/WoRz7eWZCr0QWn7yYpHjYilGyknsPltcGIGRfn+G1Vzdj0
5LYGuxQ6OUs6zlkipnTtwGCFSQBQ0bQmPQyjqF/ZKgBuvgpdxs9iIqqoDpzD/O2lqe5oOLJz
V8tsi8WMfMc2xmyBfwx8PVuG+mnRHW99eHgy</vt:lpwstr>
  </property>
  <property fmtid="{D5CDD505-2E9C-101B-9397-08002B2CF9AE}" pid="4" name="_2015_ms_pID_7253432">
    <vt:lpwstr>6cRIqZD8RvXYuzAMh5zAW0c=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1614918855</vt:lpwstr>
  </property>
</Properties>
</file>