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8"/>
  </p:notesMasterIdLst>
  <p:handoutMasterIdLst>
    <p:handoutMasterId r:id="rId19"/>
  </p:handoutMasterIdLst>
  <p:sldIdLst>
    <p:sldId id="265" r:id="rId2"/>
    <p:sldId id="293" r:id="rId3"/>
    <p:sldId id="295" r:id="rId4"/>
    <p:sldId id="296" r:id="rId5"/>
    <p:sldId id="297" r:id="rId6"/>
    <p:sldId id="298" r:id="rId7"/>
    <p:sldId id="301" r:id="rId8"/>
    <p:sldId id="299" r:id="rId9"/>
    <p:sldId id="303" r:id="rId10"/>
    <p:sldId id="304" r:id="rId11"/>
    <p:sldId id="305" r:id="rId12"/>
    <p:sldId id="300" r:id="rId13"/>
    <p:sldId id="302" r:id="rId14"/>
    <p:sldId id="306" r:id="rId15"/>
    <p:sldId id="294" r:id="rId16"/>
    <p:sldId id="263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7" autoAdjust="0"/>
    <p:restoredTop sz="94672" autoAdjust="0"/>
  </p:normalViewPr>
  <p:slideViewPr>
    <p:cSldViewPr snapToGrid="0" snapToObjects="1" showGuides="1">
      <p:cViewPr varScale="1">
        <p:scale>
          <a:sx n="149" d="100"/>
          <a:sy n="149" d="100"/>
        </p:scale>
        <p:origin x="150" y="924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702BF0-2CC0-282D-62AD-5FCCBFA718ED}"/>
              </a:ext>
            </a:extLst>
          </p:cNvPr>
          <p:cNvSpPr txBox="1"/>
          <p:nvPr/>
        </p:nvSpPr>
        <p:spPr>
          <a:xfrm>
            <a:off x="292892" y="298898"/>
            <a:ext cx="8558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br>
              <a:rPr lang="ru-RU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ФЕДЕРАЛЬНОЕ ГОСУДАРСТВЕННОЕ АВТОНОМНОЕ ОБРАЗОВАТЕЛЬНОЕ УЧРЕЖДЕНИЕ ВЫСШЕГО ОБРАЗОВАНИЯ</a:t>
            </a:r>
            <a:b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НАЦИОНАЛЬНЫЙ ИССЛЕДОВАТЕЛЬСКИЙ УНИВЕРСИТЕТ ИТМО</a:t>
            </a:r>
            <a:endParaRPr lang="ru-RU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3CB13-251A-E684-D705-D7496C1D179C}"/>
              </a:ext>
            </a:extLst>
          </p:cNvPr>
          <p:cNvSpPr txBox="1"/>
          <p:nvPr/>
        </p:nvSpPr>
        <p:spPr>
          <a:xfrm>
            <a:off x="3726683" y="1902378"/>
            <a:ext cx="169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white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Учебный доклад</a:t>
            </a:r>
            <a:endParaRPr lang="ru-RU" sz="1600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E96169A-92B4-136E-8E05-8C1C84C331C1}"/>
              </a:ext>
            </a:extLst>
          </p:cNvPr>
          <p:cNvSpPr txBox="1">
            <a:spLocks/>
          </p:cNvSpPr>
          <p:nvPr/>
        </p:nvSpPr>
        <p:spPr>
          <a:xfrm>
            <a:off x="892966" y="2378231"/>
            <a:ext cx="7358063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</a:rPr>
              <a:t>Сети в 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</a:rPr>
              <a:t>Docker</a:t>
            </a: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</a:rPr>
              <a:t> и 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</a:rPr>
              <a:t>Docker Compose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5B3F03-5EA9-B67D-E1A4-790A08F79BC7}"/>
              </a:ext>
            </a:extLst>
          </p:cNvPr>
          <p:cNvSpPr txBox="1"/>
          <p:nvPr/>
        </p:nvSpPr>
        <p:spPr>
          <a:xfrm>
            <a:off x="292892" y="3357680"/>
            <a:ext cx="8558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Факультет Инфокоммуникационных технологий</a:t>
            </a:r>
            <a:b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программа Программирование и инфокоммуникации</a:t>
            </a:r>
            <a:b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8C3441-5C8C-1B26-C941-CDB0DCC0E978}"/>
              </a:ext>
            </a:extLst>
          </p:cNvPr>
          <p:cNvSpPr txBox="1">
            <a:spLocks/>
          </p:cNvSpPr>
          <p:nvPr/>
        </p:nvSpPr>
        <p:spPr>
          <a:xfrm>
            <a:off x="-700087" y="4076649"/>
            <a:ext cx="9844087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>
                <a:solidFill>
                  <a:schemeClr val="bg1"/>
                </a:solidFill>
                <a:latin typeface="Open Sans" panose="020B0606030504020204" pitchFamily="34" charset="0"/>
              </a:rPr>
              <a:t>Выполнил студент: Петров Александр Денисович,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K4113c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3F8209-1022-BF78-CEAF-EAA241A84498}"/>
              </a:ext>
            </a:extLst>
          </p:cNvPr>
          <p:cNvSpPr txBox="1"/>
          <p:nvPr/>
        </p:nvSpPr>
        <p:spPr>
          <a:xfrm>
            <a:off x="292892" y="4783998"/>
            <a:ext cx="8558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Санкт-Петербург, 2024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Практический блок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8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7994D-C629-AD87-EDB3-282C81F86EAA}"/>
              </a:ext>
            </a:extLst>
          </p:cNvPr>
          <p:cNvSpPr txBox="1"/>
          <p:nvPr/>
        </p:nvSpPr>
        <p:spPr>
          <a:xfrm>
            <a:off x="2790924" y="942291"/>
            <a:ext cx="403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Использование сетевого моста </a:t>
            </a:r>
            <a:r>
              <a:rPr lang="en-US" dirty="0"/>
              <a:t>Docker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6CF7DB-8238-A6A8-5467-3735741B4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44" y="1020130"/>
            <a:ext cx="2208280" cy="35065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6C1E0A-C626-F3AA-1DAE-8D3048517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33" y="2191994"/>
            <a:ext cx="5106100" cy="18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54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Практический блок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8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7994D-C629-AD87-EDB3-282C81F86EAA}"/>
              </a:ext>
            </a:extLst>
          </p:cNvPr>
          <p:cNvSpPr txBox="1"/>
          <p:nvPr/>
        </p:nvSpPr>
        <p:spPr>
          <a:xfrm>
            <a:off x="445135" y="968439"/>
            <a:ext cx="403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Контейнер в сети «Хост»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3A24E3-8B08-656D-3766-26A87CC89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2" y="1337771"/>
            <a:ext cx="4421765" cy="1062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92ABAD-EE6E-1EF1-04DC-E7EF6ECB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71" y="2845124"/>
            <a:ext cx="5315549" cy="1531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5F7AA7-852D-C813-16C0-5D170F0BC6D9}"/>
              </a:ext>
            </a:extLst>
          </p:cNvPr>
          <p:cNvSpPr txBox="1"/>
          <p:nvPr/>
        </p:nvSpPr>
        <p:spPr>
          <a:xfrm>
            <a:off x="5891546" y="2525966"/>
            <a:ext cx="403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Контейнер в сети «</a:t>
            </a:r>
            <a:r>
              <a:rPr lang="en-US" dirty="0"/>
              <a:t>None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58802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Docker Compose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9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70E00-D135-4ACD-D7CC-FC24E5565E81}"/>
              </a:ext>
            </a:extLst>
          </p:cNvPr>
          <p:cNvSpPr txBox="1"/>
          <p:nvPr/>
        </p:nvSpPr>
        <p:spPr>
          <a:xfrm>
            <a:off x="370875" y="1101382"/>
            <a:ext cx="764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Docker Compose – </a:t>
            </a:r>
            <a:r>
              <a:rPr lang="ru-RU" dirty="0"/>
              <a:t>инструмент для определения и запуска </a:t>
            </a:r>
            <a:r>
              <a:rPr lang="ru-RU" dirty="0" err="1"/>
              <a:t>многоконтейнерных</a:t>
            </a:r>
            <a:r>
              <a:rPr lang="ru-RU" dirty="0"/>
              <a:t> приложений </a:t>
            </a:r>
            <a:r>
              <a:rPr lang="en-US" dirty="0"/>
              <a:t>Docker. </a:t>
            </a:r>
            <a:endParaRPr lang="ru-RU" dirty="0"/>
          </a:p>
          <a:p>
            <a:r>
              <a:rPr lang="ru-RU" dirty="0"/>
              <a:t>Конфигурация определяется с помощью файлов </a:t>
            </a:r>
            <a:r>
              <a:rPr lang="en-US" dirty="0"/>
              <a:t>YAML.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CC641F-8854-8BE4-172E-F2EA527E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747" y="1124645"/>
            <a:ext cx="2304487" cy="32921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419090-0355-CA95-0487-5D9E0B3E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15" y="2125060"/>
            <a:ext cx="3799545" cy="21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7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Сети </a:t>
            </a:r>
            <a:r>
              <a:rPr lang="en-US" dirty="0"/>
              <a:t>Docker Compose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631118" y="466115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10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70E00-D135-4ACD-D7CC-FC24E5565E81}"/>
              </a:ext>
            </a:extLst>
          </p:cNvPr>
          <p:cNvSpPr txBox="1"/>
          <p:nvPr/>
        </p:nvSpPr>
        <p:spPr>
          <a:xfrm>
            <a:off x="325049" y="1511396"/>
            <a:ext cx="267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Создать сеть в </a:t>
            </a:r>
            <a:r>
              <a:rPr lang="en-US" dirty="0"/>
              <a:t>Compose: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C0BB8-52D5-9E7A-1F6E-A527241AA39A}"/>
              </a:ext>
            </a:extLst>
          </p:cNvPr>
          <p:cNvSpPr txBox="1"/>
          <p:nvPr/>
        </p:nvSpPr>
        <p:spPr>
          <a:xfrm>
            <a:off x="325049" y="1111552"/>
            <a:ext cx="725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Compose </a:t>
            </a:r>
            <a:r>
              <a:rPr lang="ru-RU" dirty="0"/>
              <a:t>связывает приложения при помощи мостовой сети </a:t>
            </a:r>
            <a:r>
              <a:rPr lang="en-US" dirty="0"/>
              <a:t>(bridge</a:t>
            </a:r>
            <a:r>
              <a:rPr lang="ru-RU" dirty="0"/>
              <a:t>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DF1D3B-630E-BDCB-F5CB-620C4802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" y="1890195"/>
            <a:ext cx="3935757" cy="624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9E47EA-6D1B-D37D-6868-A1AF11780A07}"/>
              </a:ext>
            </a:extLst>
          </p:cNvPr>
          <p:cNvSpPr txBox="1"/>
          <p:nvPr/>
        </p:nvSpPr>
        <p:spPr>
          <a:xfrm>
            <a:off x="325049" y="2554291"/>
            <a:ext cx="408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Подключить приложение к сети: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3CFF0-38C0-D021-DCAA-3B78E6401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" y="2963602"/>
            <a:ext cx="4430674" cy="12721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A6A750-A600-1E4D-8439-29EE9F8355E5}"/>
              </a:ext>
            </a:extLst>
          </p:cNvPr>
          <p:cNvSpPr txBox="1"/>
          <p:nvPr/>
        </p:nvSpPr>
        <p:spPr>
          <a:xfrm rot="19508544">
            <a:off x="4703036" y="2655198"/>
            <a:ext cx="4506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</a:t>
            </a:r>
            <a:r>
              <a:rPr lang="ru-RU" sz="3200" dirty="0"/>
              <a:t>Практический блок </a:t>
            </a:r>
            <a:r>
              <a:rPr lang="ru-RU" sz="3200" dirty="0">
                <a:sym typeface="Wingdings" panose="05000000000000000000" pitchFamily="2" charset="2"/>
              </a:rPr>
              <a:t>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4720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Практический блок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8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7994D-C629-AD87-EDB3-282C81F86EAA}"/>
              </a:ext>
            </a:extLst>
          </p:cNvPr>
          <p:cNvSpPr txBox="1"/>
          <p:nvPr/>
        </p:nvSpPr>
        <p:spPr>
          <a:xfrm>
            <a:off x="445135" y="968439"/>
            <a:ext cx="654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Автоматическое создание мостовых сетей через </a:t>
            </a:r>
            <a:r>
              <a:rPr lang="en-US" dirty="0"/>
              <a:t>Docker Compose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11F10B-0A93-864E-928C-BCA863882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5155"/>
            <a:ext cx="4614064" cy="1175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BC6F2A-9663-6451-F5DB-3DB2B5FD0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" y="2710632"/>
            <a:ext cx="4166888" cy="14752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D39061-1170-186D-E604-374F1CFD1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477" y="2907696"/>
            <a:ext cx="3352800" cy="10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1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Выводы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4349D47-603C-6316-63DF-02BF2F3E6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961" y="1082919"/>
            <a:ext cx="7467600" cy="344714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Сети </a:t>
            </a:r>
            <a:r>
              <a:rPr lang="en-US" sz="2000" dirty="0"/>
              <a:t>Docker </a:t>
            </a:r>
            <a:r>
              <a:rPr lang="ru-RU" sz="2000" dirty="0"/>
              <a:t>управляются на базе </a:t>
            </a:r>
            <a:r>
              <a:rPr lang="en-US" sz="2000" dirty="0"/>
              <a:t>CNM (Container Network Model)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Сетевой </a:t>
            </a:r>
            <a:r>
              <a:rPr lang="ru-RU" sz="2000" dirty="0" err="1"/>
              <a:t>стэк</a:t>
            </a:r>
            <a:r>
              <a:rPr lang="ru-RU" sz="2000" dirty="0"/>
              <a:t> контейнеров изолируется пространствами имён, а общаются они между собой через мост </a:t>
            </a:r>
            <a:r>
              <a:rPr lang="en-US" sz="2000" dirty="0"/>
              <a:t>Docker </a:t>
            </a:r>
            <a:r>
              <a:rPr lang="ru-RU" sz="2000" dirty="0"/>
              <a:t>и </a:t>
            </a:r>
            <a:r>
              <a:rPr lang="en-US" sz="2000" dirty="0"/>
              <a:t>endpoint’</a:t>
            </a:r>
            <a:r>
              <a:rPr lang="ru-RU" sz="2000" dirty="0"/>
              <a:t>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 </a:t>
            </a:r>
            <a:r>
              <a:rPr lang="en-US" sz="2000" dirty="0"/>
              <a:t>Docker </a:t>
            </a:r>
            <a:r>
              <a:rPr lang="ru-RU" sz="2000" dirty="0"/>
              <a:t>есть несколько сетевых драйверов, чаще всех используется сетевой мост (</a:t>
            </a:r>
            <a:r>
              <a:rPr lang="en-US" sz="2000" dirty="0"/>
              <a:t>bridge</a:t>
            </a:r>
            <a:r>
              <a:rPr lang="ru-RU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Мост пересылает пакеты с интерфейса хоста до </a:t>
            </a:r>
            <a:r>
              <a:rPr lang="en-US" sz="2000" dirty="0"/>
              <a:t>endpoint’</a:t>
            </a:r>
            <a:r>
              <a:rPr lang="ru-RU" sz="2000" dirty="0" err="1"/>
              <a:t>ов</a:t>
            </a:r>
            <a:r>
              <a:rPr lang="ru-RU" sz="2000" dirty="0"/>
              <a:t> контейнеров с помощью </a:t>
            </a:r>
            <a:r>
              <a:rPr lang="en-US" sz="2000" dirty="0"/>
              <a:t>NAT</a:t>
            </a:r>
            <a:r>
              <a:rPr lang="ru-RU" sz="2000" dirty="0"/>
              <a:t> и </a:t>
            </a:r>
            <a:r>
              <a:rPr lang="en-US" sz="2000" dirty="0"/>
              <a:t>port mapping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Мы можем создавать дополнительные (мостовые) сети для разделения групп контейнеров, в том числе с помощью </a:t>
            </a:r>
            <a:r>
              <a:rPr lang="en-US" sz="2000" dirty="0"/>
              <a:t>Docker Compose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Виртуальные физические устройства </a:t>
            </a:r>
            <a:r>
              <a:rPr lang="en-US" sz="2000" dirty="0"/>
              <a:t>Docker </a:t>
            </a:r>
            <a:r>
              <a:rPr lang="ru-RU" sz="2000" dirty="0"/>
              <a:t>и ОС </a:t>
            </a:r>
            <a:r>
              <a:rPr lang="en-US" sz="2000" dirty="0"/>
              <a:t>Linux </a:t>
            </a:r>
            <a:r>
              <a:rPr lang="ru-RU" sz="2000" dirty="0"/>
              <a:t>воплощают собой инструменты виртуализации, входящие в один из 4-х главных концепций </a:t>
            </a:r>
            <a:r>
              <a:rPr lang="en-US" sz="2000" dirty="0"/>
              <a:t>SDN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631118" y="466115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11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783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1E178-81A7-E141-AEEC-6B633A76083E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chemeClr val="bg2"/>
                </a:solidFill>
              </a:rPr>
              <a:t>Сети в </a:t>
            </a:r>
            <a:r>
              <a:rPr lang="en-US" sz="1400" b="1" dirty="0">
                <a:solidFill>
                  <a:schemeClr val="bg2"/>
                </a:solidFill>
              </a:rPr>
              <a:t>Docker </a:t>
            </a:r>
            <a:r>
              <a:rPr lang="ru-RU" sz="1400" b="1" dirty="0">
                <a:solidFill>
                  <a:schemeClr val="bg2"/>
                </a:solidFill>
              </a:rPr>
              <a:t>и </a:t>
            </a:r>
            <a:r>
              <a:rPr lang="en-US" sz="1400" b="1" dirty="0">
                <a:solidFill>
                  <a:schemeClr val="bg2"/>
                </a:solidFill>
              </a:rPr>
              <a:t>Docker Compose</a:t>
            </a:r>
            <a:endParaRPr lang="ru-RU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Актуальность доклада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9344A30-5BD2-B44D-6356-20C1CE07FE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62877" y="1642803"/>
            <a:ext cx="3429765" cy="25486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2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40162F-8CEE-EF00-CC84-1285460CD110}"/>
              </a:ext>
            </a:extLst>
          </p:cNvPr>
          <p:cNvSpPr txBox="1"/>
          <p:nvPr/>
        </p:nvSpPr>
        <p:spPr>
          <a:xfrm>
            <a:off x="349186" y="1009994"/>
            <a:ext cx="4913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Рост популярности </a:t>
            </a:r>
            <a:r>
              <a:rPr lang="ru-RU" dirty="0" err="1"/>
              <a:t>микросервисной</a:t>
            </a:r>
            <a:r>
              <a:rPr lang="ru-RU" dirty="0"/>
              <a:t> архитектуры</a:t>
            </a:r>
            <a:r>
              <a:rPr lang="en-US" dirty="0"/>
              <a:t>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Самый популярный </a:t>
            </a:r>
            <a:r>
              <a:rPr lang="en-US" dirty="0"/>
              <a:t>Container Runtime </a:t>
            </a:r>
            <a:r>
              <a:rPr lang="ru-RU" dirty="0"/>
              <a:t>для </a:t>
            </a:r>
            <a:r>
              <a:rPr lang="en-US" dirty="0"/>
              <a:t>k8s;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Очень гибкое и лёгкое решение, поддерживается на </a:t>
            </a:r>
            <a:r>
              <a:rPr lang="en-US" dirty="0"/>
              <a:t>Linux, MacOS </a:t>
            </a:r>
            <a:r>
              <a:rPr lang="ru-RU" dirty="0"/>
              <a:t>и </a:t>
            </a:r>
            <a:r>
              <a:rPr lang="en-US" dirty="0"/>
              <a:t>Windows</a:t>
            </a:r>
            <a:r>
              <a:rPr lang="ru-RU" dirty="0"/>
              <a:t>, подходит для «домашнего использования»</a:t>
            </a:r>
            <a:r>
              <a:rPr lang="en-US" dirty="0"/>
              <a:t>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Сетевой </a:t>
            </a:r>
            <a:r>
              <a:rPr lang="ru-RU" dirty="0" err="1"/>
              <a:t>стэк</a:t>
            </a:r>
            <a:r>
              <a:rPr lang="ru-RU" dirty="0"/>
              <a:t> </a:t>
            </a:r>
            <a:r>
              <a:rPr lang="en-US" dirty="0"/>
              <a:t>Docker</a:t>
            </a:r>
            <a:r>
              <a:rPr lang="ru-RU" dirty="0"/>
              <a:t> использует механизмы </a:t>
            </a:r>
            <a:r>
              <a:rPr lang="en-US" dirty="0"/>
              <a:t>OS Linux </a:t>
            </a:r>
            <a:r>
              <a:rPr lang="ru-RU" dirty="0"/>
              <a:t>представляет собой реализацию концепции виртуализации в философии </a:t>
            </a:r>
            <a:r>
              <a:rPr lang="en-US" dirty="0"/>
              <a:t>SDN;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Автор доклада сейчас сам активно изучает </a:t>
            </a:r>
            <a:r>
              <a:rPr lang="en-US" dirty="0"/>
              <a:t>Docker.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83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понятия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4349D47-603C-6316-63DF-02BF2F3E6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11943"/>
            <a:ext cx="7467600" cy="344714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LXC </a:t>
            </a:r>
            <a:r>
              <a:rPr lang="ru-RU" sz="2000" dirty="0"/>
              <a:t>(</a:t>
            </a:r>
            <a:r>
              <a:rPr lang="en-US" sz="2000" dirty="0" err="1"/>
              <a:t>LinuX</a:t>
            </a:r>
            <a:r>
              <a:rPr lang="en-US" sz="2000" dirty="0"/>
              <a:t> Container</a:t>
            </a:r>
            <a:r>
              <a:rPr lang="ru-RU" sz="2000" dirty="0"/>
              <a:t>) — виртуализация на уровне ОС</a:t>
            </a:r>
            <a:r>
              <a:rPr lang="en-US" sz="20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Основное отличие от ВМ — не требуется отдельная ОС</a:t>
            </a:r>
            <a:r>
              <a:rPr lang="en-US" sz="2000" dirty="0"/>
              <a:t>;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Контейнер — файловая система, запускаемая на хосте в изолированном окружении (</a:t>
            </a:r>
            <a:r>
              <a:rPr lang="en-US" sz="2000" dirty="0" err="1"/>
              <a:t>tarball</a:t>
            </a:r>
            <a:r>
              <a:rPr lang="ru-RU" sz="2000" dirty="0"/>
              <a:t>)</a:t>
            </a:r>
            <a:r>
              <a:rPr lang="en-US" sz="2000" dirty="0"/>
              <a:t>;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Изоляция контейнеров происходит за счёт пространств имён ядра </a:t>
            </a:r>
            <a:r>
              <a:rPr lang="en-US" sz="2000" dirty="0"/>
              <a:t>(kernel namespaces) </a:t>
            </a:r>
            <a:r>
              <a:rPr lang="ru-RU" sz="2000" dirty="0"/>
              <a:t>и контрольных групп (</a:t>
            </a:r>
            <a:r>
              <a:rPr lang="en-US" sz="2000" dirty="0" err="1"/>
              <a:t>cgroups</a:t>
            </a:r>
            <a:r>
              <a:rPr lang="en-US" sz="2000" dirty="0"/>
              <a:t>);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CNM (Container Network Model) </a:t>
            </a:r>
            <a:r>
              <a:rPr lang="ru-RU" sz="2000" dirty="0"/>
              <a:t>— архитектура изолированных сетей </a:t>
            </a:r>
            <a:r>
              <a:rPr lang="en-US" sz="2000" dirty="0"/>
              <a:t>Docker</a:t>
            </a:r>
            <a:r>
              <a:rPr lang="ru-RU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3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2050" name="Picture 2" descr="Docker Logo: valor, história, PNG">
            <a:extLst>
              <a:ext uri="{FF2B5EF4-FFF2-40B4-BE49-F238E27FC236}">
                <a16:creationId xmlns:a16="http://schemas.microsoft.com/office/drawing/2014/main" id="{0C702689-BAA4-DB2B-A9A5-8F0D2BCE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25" y="3160347"/>
            <a:ext cx="3203597" cy="18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5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Модель </a:t>
            </a:r>
            <a:r>
              <a:rPr lang="en-US" dirty="0"/>
              <a:t>Container Network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4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1026" name="Picture 2" descr="The Container Networking Landscape: CNI from CoreOS and CNM from Docker ...">
            <a:extLst>
              <a:ext uri="{FF2B5EF4-FFF2-40B4-BE49-F238E27FC236}">
                <a16:creationId xmlns:a16="http://schemas.microsoft.com/office/drawing/2014/main" id="{4A9ADA73-26DB-058E-FD5C-3DE0C5C807A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19" y="1068560"/>
            <a:ext cx="5239218" cy="335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ED7F50-1D9F-C7DD-E2F6-020F5FF687B2}"/>
              </a:ext>
            </a:extLst>
          </p:cNvPr>
          <p:cNvSpPr txBox="1"/>
          <p:nvPr/>
        </p:nvSpPr>
        <p:spPr>
          <a:xfrm>
            <a:off x="445135" y="1182965"/>
            <a:ext cx="28863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Песочница</a:t>
            </a:r>
            <a:r>
              <a:rPr lang="en-US" sz="1600" dirty="0"/>
              <a:t> (sandbox</a:t>
            </a:r>
            <a:r>
              <a:rPr lang="ru-RU" sz="1600" dirty="0"/>
              <a:t>) — полная конфигурация сети контейнера (</a:t>
            </a:r>
            <a:r>
              <a:rPr lang="en-US" sz="1600" dirty="0"/>
              <a:t>DNS, </a:t>
            </a:r>
            <a:r>
              <a:rPr lang="ru-RU" sz="1600" dirty="0"/>
              <a:t>маршруты, интерфейсы и пр.) Изолирована от мира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Конечная точка (</a:t>
            </a:r>
            <a:r>
              <a:rPr lang="en-US" sz="1600" dirty="0"/>
              <a:t>endpoint</a:t>
            </a:r>
            <a:r>
              <a:rPr lang="ru-RU" sz="1600" dirty="0"/>
              <a:t>)</a:t>
            </a:r>
            <a:r>
              <a:rPr lang="en-US" sz="1600" dirty="0"/>
              <a:t> </a:t>
            </a:r>
            <a:r>
              <a:rPr lang="ru-RU" sz="1600" dirty="0"/>
              <a:t>— точка связи песочницы с сетью</a:t>
            </a:r>
            <a:r>
              <a:rPr lang="en-US" sz="1600" dirty="0"/>
              <a:t>;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Сеть настраивается пользователем на хост-машине и управляется через драйверы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18614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Драйверы сети в </a:t>
            </a:r>
            <a:r>
              <a:rPr lang="en-US" dirty="0"/>
              <a:t>Docker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5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D7F50-1D9F-C7DD-E2F6-020F5FF687B2}"/>
              </a:ext>
            </a:extLst>
          </p:cNvPr>
          <p:cNvSpPr txBox="1"/>
          <p:nvPr/>
        </p:nvSpPr>
        <p:spPr>
          <a:xfrm>
            <a:off x="445134" y="1048787"/>
            <a:ext cx="57535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Сетевой мост </a:t>
            </a:r>
            <a:r>
              <a:rPr lang="en-US" sz="2000" dirty="0"/>
              <a:t>(bridge</a:t>
            </a:r>
            <a:r>
              <a:rPr lang="ru-RU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Хост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Сеть «</a:t>
            </a:r>
            <a:r>
              <a:rPr lang="en-US" sz="2000" dirty="0"/>
              <a:t>None</a:t>
            </a:r>
            <a:r>
              <a:rPr lang="ru-RU" sz="2000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Overlay </a:t>
            </a:r>
            <a:r>
              <a:rPr lang="ru-RU" sz="2000" dirty="0"/>
              <a:t>сеть (</a:t>
            </a:r>
            <a:r>
              <a:rPr lang="ru-RU" sz="2000" dirty="0" err="1"/>
              <a:t>мультихостовая</a:t>
            </a:r>
            <a:r>
              <a:rPr lang="ru-RU" sz="2000" dirty="0"/>
              <a:t> конфигурация </a:t>
            </a:r>
            <a:r>
              <a:rPr lang="en-US" sz="2000" dirty="0"/>
              <a:t>Swarm</a:t>
            </a:r>
            <a:r>
              <a:rPr lang="ru-RU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MACVLAN </a:t>
            </a:r>
            <a:r>
              <a:rPr lang="ru-RU" sz="2000" dirty="0"/>
              <a:t>(подключение контейнера к физическому интерфейсу)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IPAM </a:t>
            </a:r>
            <a:r>
              <a:rPr lang="ru-RU" sz="2000" dirty="0"/>
              <a:t>— отдельный вид драйверов, предоставляющий </a:t>
            </a:r>
            <a:r>
              <a:rPr lang="en-US" sz="2000" dirty="0"/>
              <a:t>IP-</a:t>
            </a:r>
            <a:r>
              <a:rPr lang="ru-RU" sz="2000" dirty="0"/>
              <a:t>адреса или подсети по умолчанию.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Внешние драйверы - 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DA2A2D-DC6A-BD8D-C22C-7EA95DDAC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19" y="1106973"/>
            <a:ext cx="2267109" cy="30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5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Сетевой мост </a:t>
            </a:r>
            <a:r>
              <a:rPr lang="en-US" dirty="0"/>
              <a:t>Docker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6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4098" name="Picture 2" descr="Docker network | Binary Maps">
            <a:extLst>
              <a:ext uri="{FF2B5EF4-FFF2-40B4-BE49-F238E27FC236}">
                <a16:creationId xmlns:a16="http://schemas.microsoft.com/office/drawing/2014/main" id="{8B0D2A39-4566-4D4A-4F2D-EB2F427AF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70" y="1203652"/>
            <a:ext cx="4068830" cy="29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87F0D5-BFB4-F958-A4B0-1B292E7E6068}"/>
              </a:ext>
            </a:extLst>
          </p:cNvPr>
          <p:cNvSpPr txBox="1"/>
          <p:nvPr/>
        </p:nvSpPr>
        <p:spPr>
          <a:xfrm>
            <a:off x="549919" y="1048256"/>
            <a:ext cx="39761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Мост – виртуальное устройство 2-ого уровня (коммутатор), пересылающее пакеты от интерфейса хоста к интерфейсам контейнеров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Сети изолируются через пространства имён ядра и общаются через </a:t>
            </a:r>
            <a:r>
              <a:rPr lang="en-US" sz="1600" dirty="0" err="1"/>
              <a:t>veth</a:t>
            </a:r>
            <a:r>
              <a:rPr lang="en-US" sz="1600" dirty="0"/>
              <a:t> (virtual ethernet)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Сетевой мост </a:t>
            </a:r>
            <a:r>
              <a:rPr lang="en-US" sz="1600" dirty="0"/>
              <a:t>Docker </a:t>
            </a:r>
            <a:r>
              <a:rPr lang="ru-RU" sz="1600" dirty="0"/>
              <a:t>по умолчанию создаёт для сети контейнера пространство имён и подключает к себе через </a:t>
            </a:r>
            <a:r>
              <a:rPr lang="en-US" sz="1600" dirty="0" err="1"/>
              <a:t>veth</a:t>
            </a:r>
            <a:r>
              <a:rPr lang="en-US" sz="1600" dirty="0"/>
              <a:t>, </a:t>
            </a:r>
            <a:r>
              <a:rPr lang="ru-RU" sz="1600" dirty="0"/>
              <a:t>позволяя общаться с другими контейнерами</a:t>
            </a:r>
            <a:r>
              <a:rPr lang="en-US" sz="1600" dirty="0"/>
              <a:t>;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Можно создавать несколько мостов</a:t>
            </a:r>
            <a:r>
              <a:rPr lang="en-US" sz="1600" dirty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5457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Внешние соединения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7" y="4661154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7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7F0D5-BFB4-F958-A4B0-1B292E7E6068}"/>
              </a:ext>
            </a:extLst>
          </p:cNvPr>
          <p:cNvSpPr txBox="1"/>
          <p:nvPr/>
        </p:nvSpPr>
        <p:spPr>
          <a:xfrm>
            <a:off x="541658" y="3107790"/>
            <a:ext cx="397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Через сопоставление портов (</a:t>
            </a:r>
            <a:r>
              <a:rPr lang="en-US" sz="1600" dirty="0"/>
              <a:t>host mapping</a:t>
            </a:r>
            <a:r>
              <a:rPr lang="ru-RU" sz="1600" dirty="0"/>
              <a:t>) можно открывать доступ из внешнего мира в контейнер</a:t>
            </a:r>
          </a:p>
        </p:txBody>
      </p:sp>
      <p:pic>
        <p:nvPicPr>
          <p:cNvPr id="5122" name="Picture 2" descr="Docker run port map - ploraniche">
            <a:extLst>
              <a:ext uri="{FF2B5EF4-FFF2-40B4-BE49-F238E27FC236}">
                <a16:creationId xmlns:a16="http://schemas.microsoft.com/office/drawing/2014/main" id="{C26840C0-D6DB-7051-86E2-5A6921C9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16" y="1052254"/>
            <a:ext cx="5099538" cy="183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DAD3B-7A99-99B0-E603-A6796EACBE6C}"/>
              </a:ext>
            </a:extLst>
          </p:cNvPr>
          <p:cNvSpPr txBox="1"/>
          <p:nvPr/>
        </p:nvSpPr>
        <p:spPr>
          <a:xfrm>
            <a:off x="4772024" y="2984679"/>
            <a:ext cx="3976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Подключения обслуживаются при помощи </a:t>
            </a:r>
            <a:r>
              <a:rPr lang="en-US" sz="1600" dirty="0"/>
              <a:t>NAT (Network Address Translation)</a:t>
            </a:r>
            <a:r>
              <a:rPr lang="ru-RU" sz="1600" dirty="0"/>
              <a:t>, встроенного в межсетевой экран </a:t>
            </a:r>
            <a:r>
              <a:rPr lang="en-US" sz="1600" dirty="0"/>
              <a:t>Linux – iptables.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2930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Практический блок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8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3B8551-CD06-D981-BDB8-F3AF0B14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68"/>
            <a:ext cx="3895792" cy="2921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389F88-B5EF-9733-46E8-EE154DDB5CAA}"/>
              </a:ext>
            </a:extLst>
          </p:cNvPr>
          <p:cNvSpPr txBox="1"/>
          <p:nvPr/>
        </p:nvSpPr>
        <p:spPr>
          <a:xfrm>
            <a:off x="4352992" y="1133105"/>
            <a:ext cx="39761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Consolas" panose="020B0609020204030204" pitchFamily="49" charset="0"/>
              </a:rPr>
              <a:t>ip</a:t>
            </a:r>
            <a:r>
              <a:rPr lang="en-US" sz="1200" dirty="0">
                <a:latin typeface="Consolas" panose="020B0609020204030204" pitchFamily="49" charset="0"/>
              </a:rPr>
              <a:t> </a:t>
            </a:r>
            <a:r>
              <a:rPr lang="en-US" sz="1200" dirty="0" err="1">
                <a:latin typeface="Consolas" panose="020B0609020204030204" pitchFamily="49" charset="0"/>
              </a:rPr>
              <a:t>netns</a:t>
            </a:r>
            <a:r>
              <a:rPr lang="en-US" sz="1200" dirty="0">
                <a:latin typeface="Consolas" panose="020B0609020204030204" pitchFamily="49" charset="0"/>
              </a:rPr>
              <a:t> list </a:t>
            </a:r>
            <a:r>
              <a:rPr lang="en-US" sz="1600" dirty="0"/>
              <a:t>– </a:t>
            </a:r>
            <a:r>
              <a:rPr lang="ru-RU" sz="1600" dirty="0"/>
              <a:t>список сетевых ПИ</a:t>
            </a:r>
            <a:r>
              <a:rPr lang="en-US" sz="1600" dirty="0"/>
              <a:t>;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Consolas" panose="020B0609020204030204" pitchFamily="49" charset="0"/>
              </a:rPr>
              <a:t>ip</a:t>
            </a:r>
            <a:r>
              <a:rPr lang="en-US" sz="1200" dirty="0">
                <a:latin typeface="Consolas" panose="020B0609020204030204" pitchFamily="49" charset="0"/>
              </a:rPr>
              <a:t> </a:t>
            </a:r>
            <a:r>
              <a:rPr lang="en-US" sz="1200" dirty="0" err="1">
                <a:latin typeface="Consolas" panose="020B0609020204030204" pitchFamily="49" charset="0"/>
              </a:rPr>
              <a:t>netns</a:t>
            </a:r>
            <a:r>
              <a:rPr lang="en-US" sz="1200" dirty="0">
                <a:latin typeface="Consolas" panose="020B0609020204030204" pitchFamily="49" charset="0"/>
              </a:rPr>
              <a:t> add </a:t>
            </a:r>
            <a:r>
              <a:rPr lang="en-US" sz="1600" dirty="0"/>
              <a:t>– </a:t>
            </a:r>
            <a:r>
              <a:rPr lang="ru-RU" sz="1600" dirty="0"/>
              <a:t>создать ПИ сети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Consolas" panose="020B0609020204030204" pitchFamily="49" charset="0"/>
              </a:rPr>
              <a:t>ip</a:t>
            </a:r>
            <a:r>
              <a:rPr lang="en-US" sz="1200" dirty="0">
                <a:latin typeface="Consolas" panose="020B0609020204030204" pitchFamily="49" charset="0"/>
              </a:rPr>
              <a:t> link set veth0 </a:t>
            </a:r>
            <a:r>
              <a:rPr lang="en-US" sz="1200" dirty="0" err="1">
                <a:latin typeface="Consolas" panose="020B0609020204030204" pitchFamily="49" charset="0"/>
              </a:rPr>
              <a:t>netns</a:t>
            </a:r>
            <a:r>
              <a:rPr lang="en-US" sz="1200" dirty="0">
                <a:latin typeface="Consolas" panose="020B0609020204030204" pitchFamily="49" charset="0"/>
              </a:rPr>
              <a:t> myspace </a:t>
            </a:r>
            <a:r>
              <a:rPr lang="en-US" sz="1600" dirty="0"/>
              <a:t>– </a:t>
            </a:r>
            <a:r>
              <a:rPr lang="ru-RU" sz="1600" dirty="0"/>
              <a:t>добавить интерфейс </a:t>
            </a:r>
            <a:r>
              <a:rPr lang="en-US" sz="1600" dirty="0" err="1"/>
              <a:t>veth</a:t>
            </a:r>
            <a:r>
              <a:rPr lang="en-US" sz="1600" dirty="0"/>
              <a:t> </a:t>
            </a:r>
            <a:r>
              <a:rPr lang="ru-RU" sz="1600" dirty="0"/>
              <a:t>в ПИ</a:t>
            </a:r>
            <a:r>
              <a:rPr lang="en-US" sz="1600" dirty="0"/>
              <a:t>;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onsolas" panose="020B0609020204030204" pitchFamily="49" charset="0"/>
              </a:rPr>
              <a:t>docker network ls </a:t>
            </a:r>
            <a:r>
              <a:rPr lang="ru-RU" sz="1600" dirty="0"/>
              <a:t>– список сетей </a:t>
            </a:r>
            <a:r>
              <a:rPr lang="en-US" sz="1600" dirty="0"/>
              <a:t>docker;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onsolas" panose="020B0609020204030204" pitchFamily="49" charset="0"/>
              </a:rPr>
              <a:t>docker network create –d bridge </a:t>
            </a:r>
            <a:r>
              <a:rPr lang="en-US" sz="1600" dirty="0"/>
              <a:t>– </a:t>
            </a:r>
            <a:r>
              <a:rPr lang="ru-RU" sz="1600" dirty="0"/>
              <a:t>создать новый сетевой мост </a:t>
            </a:r>
            <a:r>
              <a:rPr lang="en-US" sz="1600" dirty="0"/>
              <a:t>docker;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onsolas" panose="020B0609020204030204" pitchFamily="49" charset="0"/>
              </a:rPr>
              <a:t>docker run &lt;…&gt; --network </a:t>
            </a:r>
            <a:r>
              <a:rPr lang="en-US" sz="1200" dirty="0" err="1">
                <a:latin typeface="Consolas" panose="020B0609020204030204" pitchFamily="49" charset="0"/>
              </a:rPr>
              <a:t>mynetwork</a:t>
            </a:r>
            <a:r>
              <a:rPr lang="en-US" sz="1200" dirty="0">
                <a:latin typeface="Consolas" panose="020B0609020204030204" pitchFamily="49" charset="0"/>
              </a:rPr>
              <a:t> </a:t>
            </a:r>
            <a:r>
              <a:rPr lang="en-US" sz="1600" dirty="0"/>
              <a:t>– </a:t>
            </a:r>
            <a:r>
              <a:rPr lang="ru-RU" sz="1600" dirty="0"/>
              <a:t>указать имя сети для контейнера при запуске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onsolas" panose="020B0609020204030204" pitchFamily="49" charset="0"/>
              </a:rPr>
              <a:t>docker run &lt;…&gt; -p 8089:80 </a:t>
            </a:r>
            <a:r>
              <a:rPr lang="en-US" sz="1600" dirty="0"/>
              <a:t>– </a:t>
            </a:r>
            <a:r>
              <a:rPr lang="ru-RU" sz="1600" dirty="0"/>
              <a:t>указать сопоставление портов при запуске контейнера</a:t>
            </a:r>
            <a:r>
              <a:rPr lang="en-US" sz="1600" dirty="0"/>
              <a:t>;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90129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Практический блок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F14-827B-E0BA-F029-6872784F5AF4}"/>
              </a:ext>
            </a:extLst>
          </p:cNvPr>
          <p:cNvSpPr txBox="1"/>
          <p:nvPr/>
        </p:nvSpPr>
        <p:spPr>
          <a:xfrm>
            <a:off x="445135" y="4526662"/>
            <a:ext cx="5753529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/>
              <a:t>Сети в </a:t>
            </a:r>
            <a:r>
              <a:rPr lang="en-US" sz="1400" b="1" dirty="0"/>
              <a:t>Docker </a:t>
            </a:r>
            <a:r>
              <a:rPr lang="ru-RU" sz="1400" b="1" dirty="0"/>
              <a:t>и </a:t>
            </a:r>
            <a:r>
              <a:rPr lang="en-US" sz="1400" b="1" dirty="0"/>
              <a:t>Docker Compose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38FD-DDA6-AA19-0BE9-530EE78257F8}"/>
              </a:ext>
            </a:extLst>
          </p:cNvPr>
          <p:cNvSpPr txBox="1"/>
          <p:nvPr/>
        </p:nvSpPr>
        <p:spPr>
          <a:xfrm>
            <a:off x="6063168" y="4426314"/>
            <a:ext cx="27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Golos Text" panose="020B0503020202020204" pitchFamily="34" charset="-52"/>
                <a:cs typeface="Golos Text" panose="020B0503020202020204" pitchFamily="34" charset="-52"/>
              </a:rPr>
              <a:t>Петров Александр </a:t>
            </a:r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K4113c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552D3-A566-2BD6-4B9B-0934C725AC89}"/>
              </a:ext>
            </a:extLst>
          </p:cNvPr>
          <p:cNvSpPr txBox="1"/>
          <p:nvPr/>
        </p:nvSpPr>
        <p:spPr>
          <a:xfrm>
            <a:off x="8748136" y="4661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olos Text" panose="020B0503020202020204" pitchFamily="34" charset="-52"/>
                <a:cs typeface="Golos Text" panose="020B0503020202020204" pitchFamily="34" charset="-52"/>
              </a:rPr>
              <a:t>8</a:t>
            </a:r>
            <a:endParaRPr lang="ru-RU" dirty="0"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5F3593-A605-B439-97E7-5A3680034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8903"/>
            <a:ext cx="3726894" cy="18459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84CE7F-C968-E7A9-442F-E4D42916D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88903"/>
            <a:ext cx="4036012" cy="2382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A7994D-C629-AD87-EDB3-282C81F86EAA}"/>
              </a:ext>
            </a:extLst>
          </p:cNvPr>
          <p:cNvSpPr txBox="1"/>
          <p:nvPr/>
        </p:nvSpPr>
        <p:spPr>
          <a:xfrm>
            <a:off x="535988" y="3416442"/>
            <a:ext cx="403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Демонстрация функции сетевых пространств имён </a:t>
            </a:r>
            <a:r>
              <a:rPr lang="en-US" dirty="0"/>
              <a:t>Linux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731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D3DAE3"/>
      </a:dk1>
      <a:lt1>
        <a:sysClr val="window" lastClr="404552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D3DAE3"/>
      </a:dk1>
      <a:lt1>
        <a:sysClr val="window" lastClr="40455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D3DAE3"/>
      </a:dk1>
      <a:lt1>
        <a:sysClr val="window" lastClr="40455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6001</TotalTime>
  <Words>789</Words>
  <Application>Microsoft Office PowerPoint</Application>
  <PresentationFormat>Экран (16:9)</PresentationFormat>
  <Paragraphs>115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ALS Gorizont Bold Expanded</vt:lpstr>
      <vt:lpstr>Arial</vt:lpstr>
      <vt:lpstr>Calibri</vt:lpstr>
      <vt:lpstr>Consolas</vt:lpstr>
      <vt:lpstr>Golos Text</vt:lpstr>
      <vt:lpstr>Golos Text DemiBold</vt:lpstr>
      <vt:lpstr>Open Sans</vt:lpstr>
      <vt:lpstr>Times New Roman</vt:lpstr>
      <vt:lpstr>Wingdings</vt:lpstr>
      <vt:lpstr>Тема1</vt:lpstr>
      <vt:lpstr>Презентация PowerPoint</vt:lpstr>
      <vt:lpstr>Актуальность доклада</vt:lpstr>
      <vt:lpstr>Основные понятия</vt:lpstr>
      <vt:lpstr>Модель Container Network</vt:lpstr>
      <vt:lpstr>Драйверы сети в Docker</vt:lpstr>
      <vt:lpstr>Сетевой мост Docker</vt:lpstr>
      <vt:lpstr>Внешние соединения</vt:lpstr>
      <vt:lpstr>Практический блок</vt:lpstr>
      <vt:lpstr>Практический блок</vt:lpstr>
      <vt:lpstr>Практический блок</vt:lpstr>
      <vt:lpstr>Практический блок</vt:lpstr>
      <vt:lpstr>Docker Compose</vt:lpstr>
      <vt:lpstr>Сети Docker Compose</vt:lpstr>
      <vt:lpstr>Практический блок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Петров Александр Денисович</cp:lastModifiedBy>
  <cp:revision>110</cp:revision>
  <dcterms:created xsi:type="dcterms:W3CDTF">2014-06-27T12:30:22Z</dcterms:created>
  <dcterms:modified xsi:type="dcterms:W3CDTF">2024-05-03T10:22:09Z</dcterms:modified>
</cp:coreProperties>
</file>