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74" r:id="rId6"/>
    <p:sldId id="271" r:id="rId7"/>
    <p:sldId id="265" r:id="rId8"/>
  </p:sldIdLst>
  <p:sldSz cx="9144000" cy="5143500" type="screen16x9"/>
  <p:notesSz cx="6858000" cy="9144000"/>
  <p:embeddedFontLst>
    <p:embeddedFont>
      <p:font typeface="Golos Text" panose="020B0604020202020204" charset="0"/>
      <p:regular r:id="rId10"/>
      <p:bold r:id="rId11"/>
    </p:embeddedFont>
    <p:embeddedFont>
      <p:font typeface="Golos Text SemiBold" panose="020B0604020202020204" charset="0"/>
      <p:regular r:id="rId12"/>
      <p:bold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8OEocyt7urXDr0PjG30SRopqP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6079CC-2D1A-4027-889E-A5D8749BB4F0}">
  <a:tblStyle styleId="{706079CC-2D1A-4027-889E-A5D8749BB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242" autoAdjust="0"/>
  </p:normalViewPr>
  <p:slideViewPr>
    <p:cSldViewPr snapToGrid="0">
      <p:cViewPr varScale="1">
        <p:scale>
          <a:sx n="73" d="100"/>
          <a:sy n="73" d="100"/>
        </p:scale>
        <p:origin x="2694" y="54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Бурное увеличение объемов передаваемых данных, изменение структуры трафика, потребность в оперативной поддержке тысяч и даже миллионов пользователей, необходимость в обработке огромных массивов информации — все это существенно повысило требования к сетевой инфраструктуре.</a:t>
            </a:r>
            <a:b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</a:br>
            <a:b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</a:b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В частности, с появлением облаков бизнес стал мобильнее и динамичнее, но потребовал того же от сетей. В ответ на эту потребность и появилась концепция программно-определяемых сетей.</a:t>
            </a:r>
            <a:b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</a:br>
            <a:b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</a:b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Концепция зародилась еще в 2006 году. Именно тогда специалисты из Калифорнийского университета в Беркли и Стенфордского университета сформулировали и озвучили принципы Software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Defined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 Network. Несколько лет спустя, в 2009-ом, технология была признана одной из 10 самых быстро растущий, согласно списку MIT Technology Review. Разберемся, что кроется под термином SDN и кому нужны программно-определяемые сети.</a:t>
            </a:r>
            <a:endParaRPr dirty="0"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Ключевая идея SDN —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ОТделение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 функции передачи трафика от функций управления. Проще всего объяснить новизну этой сетевой технологии через сравнение с прежним подходом.</a:t>
            </a: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Традиционная реализация сетевых устройств (маршрутизаторов и коммутаторов) подразумевает, что передача и управление — это неотделимые друг от друга процессы, за которые отвечает одно устройство. Условно говоря, «железная» составляющая (например, микросхемы на плате) отвечает за пересылку пакетов между портами, а программное обеспечение на слое выше определяет политики транспортировки этих пакетов и, например, анализирует некие служебные данные.</a:t>
            </a: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SDN кардинальным образом меняет правила игры. В соответствии с этой концепцией логика управления переносится в контроллер, который обеспечивают работу сети. Будто всевидящее око, он знает, какие процессы происходят, и определяет, каким образом различные сетевые устройства будут обрабатывать трафик. При этом сами устройства в управлении больше не участвуют — они просто следуют указаниям контроллера.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7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OpenFlow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- это сетевой протокол связи, применяемый для связи между контроллерами и коммутаторами в архитектуре SDN. </a:t>
            </a:r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OpenFlow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позволяет передать уровень управления всеми коммутаторами центральному контроллеру и позволяет центральному программному обеспечению определять поведение сети. Таким образом, сетевые администраторы могут использовать программное обеспечение </a:t>
            </a:r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OpenFlow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для управления потоками трафика между коммутационным оборудованием различных марок.</a:t>
            </a:r>
            <a:endParaRPr lang="en-US" b="0" i="0" dirty="0">
              <a:solidFill>
                <a:srgbClr val="1D2023"/>
              </a:solidFill>
              <a:effectLst/>
              <a:highlight>
                <a:srgbClr val="F2F3F7"/>
              </a:highlight>
              <a:latin typeface="MTS Text"/>
            </a:endParaRPr>
          </a:p>
          <a:p>
            <a:pPr algn="l"/>
            <a:endParaRPr lang="en-US" b="0" i="0" dirty="0">
              <a:solidFill>
                <a:srgbClr val="1D2023"/>
              </a:solidFill>
              <a:effectLst/>
              <a:highlight>
                <a:srgbClr val="F2F3F7"/>
              </a:highlight>
              <a:latin typeface="MTS Text"/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Протокол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OpenFlow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 оперирует понятием потока данных. Главным элементом коммутатора с поддержкой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OpenFlow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 является таблица потоков. </a:t>
            </a:r>
            <a:endParaRPr lang="en-US" b="0" i="0" dirty="0">
              <a:solidFill>
                <a:srgbClr val="1D2023"/>
              </a:solidFill>
              <a:effectLst/>
              <a:highlight>
                <a:srgbClr val="F2F3F7"/>
              </a:highlight>
              <a:latin typeface="MTS Text"/>
            </a:endParaRP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  <a:latin typeface="MTS Text"/>
            </a:endParaRPr>
          </a:p>
          <a:p>
            <a:pPr algn="l"/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Используя </a:t>
            </a:r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OpenFlow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протокол, контроллер может добавлять, обновлять и удалять записи</a:t>
            </a:r>
            <a:r>
              <a:rPr lang="en-US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потоков, как реактивно(ответы на входящие пакеты), так и </a:t>
            </a:r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проактивно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pPr algn="l"/>
            <a:endParaRPr lang="ru-RU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Реактивные записи потоков создаются, когда контроллер динамически изучает, где в топологии находятся устройства, и таблицы потоков должны обновляться на этих устройствах для создания </a:t>
            </a:r>
            <a:r>
              <a:rPr lang="en-US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end-to-end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подключения. </a:t>
            </a:r>
            <a:endParaRPr lang="en-US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Например, если хосту на коммутаторе A необходимо поговорить с хостом-коммутатором B, на контроллер будут отправлены сообщения, чтобы узнать, как добраться до этого хоста. Контроллер изучит таблицы MAC-адресов </a:t>
            </a:r>
            <a:endParaRPr lang="en-US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хоста коммутаторов и способы их подключения, программируя логику в таблицах</a:t>
            </a:r>
            <a:r>
              <a:rPr lang="en-US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потоков каждого коммутатора.</a:t>
            </a:r>
          </a:p>
          <a:p>
            <a:pPr algn="l"/>
            <a:endParaRPr lang="en-US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Проактивные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записи потоков программируются до прибытия трафика. Если уже известно, что два устройства должны или не должны взаимодействовать, контроллер может заранее запрограммировать эти записи потоков на </a:t>
            </a:r>
            <a:endParaRPr lang="en-US" b="0" i="0" dirty="0">
              <a:solidFill>
                <a:srgbClr val="19191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конечных точках </a:t>
            </a:r>
            <a:r>
              <a:rPr lang="ru-RU" b="0" i="0" dirty="0" err="1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OpenFlow</a:t>
            </a:r>
            <a:r>
              <a:rPr lang="ru-RU" b="0" i="0" dirty="0">
                <a:solidFill>
                  <a:srgbClr val="19191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29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  <a:latin typeface="MTS Text"/>
              </a:rPr>
              <a:t>Зачем это нужно? Согласно идее разработчиков концепции, SDN призвана дать бизнесу новые возможности управления сетью и обеспечить высокий уровень гибкости.</a:t>
            </a:r>
          </a:p>
          <a:p>
            <a:pPr marL="228600" indent="0" algn="l">
              <a:buFont typeface="+mj-lt"/>
              <a:buNone/>
            </a:pPr>
            <a:r>
              <a:rPr lang="ru-RU" b="1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Программируемость сети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SDN дает возможность определять поведение сети с помощью специализированного ПО. Однако теперь аппаратный слой отделен от программного — в отличие от традиционного подхода, теперь ПО разворачивается на устройствах, которые обеспечивают непосредственно физическое соединение. Это позволяет гибко определять поведение сети.</a:t>
            </a: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1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Интеллектуальный контроль из одного окна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В основе SDN лежат логически централизованные топологии, обеспечивающие «умное» управление сетевыми ресурсами. Если в традиционном подходе к построению сетей все устройства настраиваются и работают автономно по отношению друг к другу, то в SDN управление всеми узлами централизованно. Администратор сети получает комплексное представление о ее состоянии, возможность конфигурации устройств из единой системы управления, повышение уровня безопасности и другие преимущества.</a:t>
            </a:r>
          </a:p>
          <a:p>
            <a:pPr marL="228600" indent="0" algn="l">
              <a:buFont typeface="+mj-lt"/>
              <a:buNone/>
            </a:pPr>
            <a:endParaRPr lang="ru-RU" b="1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marL="228600" indent="0" algn="l">
              <a:buFont typeface="+mj-lt"/>
              <a:buNone/>
            </a:pPr>
            <a:r>
              <a:rPr lang="ru-RU" b="1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Абстрагирование сети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SDN нивелирует зависимость интерфейсов управления сетью от слоя аппаратного обеспечения. Взаимодействие сети и бизнес-приложений реализуется посредством API.</a:t>
            </a:r>
          </a:p>
          <a:p>
            <a:pPr marL="228600" indent="0" algn="l">
              <a:buFont typeface="+mj-lt"/>
              <a:buNone/>
            </a:pPr>
            <a:endParaRPr lang="ru-RU" b="1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marL="228600" indent="0" algn="l">
              <a:buFont typeface="+mj-lt"/>
              <a:buNone/>
            </a:pPr>
            <a:r>
              <a:rPr lang="ru-RU" b="1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Открытость</a:t>
            </a:r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Архитектура SDN дает возможность реализовать коммерчески нейтральную систему, поскольку принцип открытости заложен непосредственно в концепцию программно-определяемых сетей. Например, открытые API обеспечивают поддержку разных приложений — бизнес-критичных сетевых служб,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SaaS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 и многое другое. Более того, с помощью программного обеспечения можно управлять аппаратными решениями множества производителей.</a:t>
            </a: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  <a:p>
            <a:pPr algn="l"/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Ключевой элемент концепции программно-определяемых сетей — протокол </a:t>
            </a:r>
            <a:r>
              <a:rPr lang="ru-RU" b="0" i="0" dirty="0" err="1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OpenFlow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, на базе которого строится взаимодействие между «всевидящим» контроллером и сетевыми устройствами. Благодаря API протокола сторонние разработчики, администраторы и владельцы сетей SDN могут внедрять приложения для управления сетью SDN и решения сопутствующий бизнес-задач (</a:t>
            </a:r>
            <a:r>
              <a:rPr lang="ru-RU" b="0" i="1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например, контроль доступа и прочее</a:t>
            </a:r>
            <a:r>
              <a:rPr lang="ru-RU" b="0" i="0" dirty="0">
                <a:solidFill>
                  <a:srgbClr val="1D2023"/>
                </a:solidFill>
                <a:effectLst/>
                <a:highlight>
                  <a:srgbClr val="F2F3F7"/>
                </a:highlight>
              </a:rPr>
              <a:t>). Благодаря контроллеру приложения «видят» сеть как один логический коммутатор, даже если она построена на решениях от разных вендоров.</a:t>
            </a:r>
          </a:p>
          <a:p>
            <a:pPr algn="l"/>
            <a:endParaRPr lang="ru-RU" b="0" i="0" dirty="0">
              <a:solidFill>
                <a:srgbClr val="1D2023"/>
              </a:solidFill>
              <a:effectLst/>
              <a:highlight>
                <a:srgbClr val="F2F3F7"/>
              </a:highlight>
            </a:endParaRPr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31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eb216c3b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aeb216c3b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95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6" name="Google Shape;66;p26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67" name="Google Shape;67;p26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68" name="Google Shape;68;p26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6" name="Google Shape;76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77" name="Google Shape;77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0" name="Google Shape;60;p2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61" name="Google Shape;61;p2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title"/>
          </p:nvPr>
        </p:nvSpPr>
        <p:spPr>
          <a:xfrm>
            <a:off x="272100" y="1882450"/>
            <a:ext cx="8599800" cy="2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dirty="0">
                <a:solidFill>
                  <a:schemeClr val="lt1"/>
                </a:solidFill>
              </a:rPr>
              <a:t>SDN: революционно новый подход к построению корпоративных сетей</a:t>
            </a:r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AE8F1EFB-1797-8B3B-C10C-3A9F38E04C94}"/>
              </a:ext>
            </a:extLst>
          </p:cNvPr>
          <p:cNvSpPr txBox="1"/>
          <p:nvPr/>
        </p:nvSpPr>
        <p:spPr>
          <a:xfrm>
            <a:off x="1229591" y="4247529"/>
            <a:ext cx="6684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</a:t>
            </a:r>
            <a:r>
              <a:rPr lang="en-US" sz="18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студент гр. K4112c                                                 Грязных И. Д.</a:t>
            </a:r>
          </a:p>
        </p:txBody>
      </p:sp>
      <p:sp>
        <p:nvSpPr>
          <p:cNvPr id="3" name="Google Shape;192;p12">
            <a:extLst>
              <a:ext uri="{FF2B5EF4-FFF2-40B4-BE49-F238E27FC236}">
                <a16:creationId xmlns:a16="http://schemas.microsoft.com/office/drawing/2014/main" id="{6FBE80C4-002D-34E4-2BB6-3DC1822A127C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617186" y="1136733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sz="1500" dirty="0"/>
              <a:t>Бурное увеличение объемов передаваемых данных, изменение структуры трафика</a:t>
            </a:r>
            <a:r>
              <a:rPr lang="en-US" sz="1500" dirty="0"/>
              <a:t>.</a:t>
            </a:r>
            <a:endParaRPr lang="ru-RU" sz="15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sz="1500" dirty="0"/>
              <a:t>Принципы программно-определяемых сетей сформулировали в 2006 году специалисты Беркли и Стэнфорда</a:t>
            </a:r>
            <a:r>
              <a:rPr lang="en-US" sz="1500" dirty="0"/>
              <a:t>.</a:t>
            </a:r>
            <a:endParaRPr lang="ru-RU" sz="15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sz="1500" dirty="0"/>
              <a:t>В 2009 году технология была признана одной из 10 самых быстро растущий, согласно списку MIT Technology Review</a:t>
            </a:r>
            <a:r>
              <a:rPr lang="en-US" sz="1500" dirty="0"/>
              <a:t>.</a:t>
            </a:r>
            <a:endParaRPr lang="ru-RU" sz="15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sz="1500" dirty="0"/>
              <a:t>Давайте разбираться</a:t>
            </a:r>
          </a:p>
        </p:txBody>
      </p:sp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Введение</a:t>
            </a:r>
            <a:endParaRPr dirty="0"/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34B79A3E-33A2-BA28-BB84-1AA12C633866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Архитектура </a:t>
            </a:r>
            <a:r>
              <a:rPr lang="en-US" dirty="0"/>
              <a:t>SDN</a:t>
            </a:r>
            <a:endParaRPr lang="ru-RU" dirty="0"/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34B79A3E-33A2-BA28-BB84-1AA12C633866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7EC09-7AB4-254F-BB15-EA2C47A5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0" y="1913800"/>
            <a:ext cx="4087010" cy="15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ED6750-2724-EF7F-4638-2E5C12B7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4788"/>
            <a:ext cx="4194400" cy="22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F3727-B0F6-8250-595B-26DF816A82AA}"/>
              </a:ext>
            </a:extLst>
          </p:cNvPr>
          <p:cNvSpPr txBox="1"/>
          <p:nvPr/>
        </p:nvSpPr>
        <p:spPr>
          <a:xfrm>
            <a:off x="377600" y="1587011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D9C0C-4315-854B-8BE5-B6D1959F234A}"/>
              </a:ext>
            </a:extLst>
          </p:cNvPr>
          <p:cNvSpPr txBox="1"/>
          <p:nvPr/>
        </p:nvSpPr>
        <p:spPr>
          <a:xfrm>
            <a:off x="4558791" y="158701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13619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19493" y="193314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Протокол </a:t>
            </a:r>
            <a:r>
              <a:rPr lang="en-US" dirty="0"/>
              <a:t>OpenFlow</a:t>
            </a:r>
            <a:endParaRPr lang="ru-RU" dirty="0"/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34B79A3E-33A2-BA28-BB84-1AA12C633866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9ACB3D-3C5B-43C6-3181-C6F85E42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54" y="1165788"/>
            <a:ext cx="5913292" cy="3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419493" y="193314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Преимущества SDN</a:t>
            </a:r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34B79A3E-33A2-BA28-BB84-1AA12C633866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2</a:t>
            </a:r>
            <a:endParaRPr dirty="0"/>
          </a:p>
        </p:txBody>
      </p:sp>
      <p:sp>
        <p:nvSpPr>
          <p:cNvPr id="4" name="Google Shape;185;g2aeb216c3be_0_89">
            <a:extLst>
              <a:ext uri="{FF2B5EF4-FFF2-40B4-BE49-F238E27FC236}">
                <a16:creationId xmlns:a16="http://schemas.microsoft.com/office/drawing/2014/main" id="{BF24EDD0-7F0D-6DB1-1E32-2D14F8FF0D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000" dirty="0">
                <a:latin typeface="Golos Text" panose="020B0604020202020204" charset="0"/>
                <a:cs typeface="Golos Text" panose="020B0604020202020204" charset="0"/>
              </a:rPr>
              <a:t>Программируемость сети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000" dirty="0">
                <a:latin typeface="Golos Text" panose="020B0604020202020204" charset="0"/>
                <a:cs typeface="Golos Text" panose="020B0604020202020204" charset="0"/>
              </a:rPr>
              <a:t>Интеллектуальный контроль из одного окна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000" dirty="0">
                <a:latin typeface="Golos Text" panose="020B0604020202020204" charset="0"/>
                <a:cs typeface="Golos Text" panose="020B0604020202020204" charset="0"/>
              </a:rPr>
              <a:t>Абстрагирование сети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000" dirty="0">
                <a:latin typeface="Golos Text" panose="020B0604020202020204" charset="0"/>
                <a:cs typeface="Golos Text" panose="020B0604020202020204" charset="0"/>
              </a:rPr>
              <a:t>Открытость</a:t>
            </a:r>
            <a:endParaRPr lang="en-US" sz="2000" dirty="0">
              <a:latin typeface="Golos Text" panose="020B0604020202020204" charset="0"/>
              <a:cs typeface="Golos Text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000" dirty="0">
                <a:latin typeface="Golos Text" panose="020B0604020202020204" charset="0"/>
                <a:cs typeface="Golos Text" panose="020B0604020202020204" charset="0"/>
              </a:rPr>
              <a:t>Более дешевое сетевое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45418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eb216c3be_0_89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SDN: революционно новый подход к построению корпоративных сетей [Электронный ресурс]. 12 декабря 2021 г. URL: </a:t>
            </a:r>
            <a:r>
              <a:rPr lang="en-US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https://cloud.mts.ru/blog/software-defined-network/ </a:t>
            </a:r>
            <a:r>
              <a:rPr lang="ru-RU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(Дата обращения 25.04.2024)</a:t>
            </a:r>
          </a:p>
          <a:p>
            <a:pPr marL="342900" indent="-342900">
              <a:spcBef>
                <a:spcPts val="0"/>
              </a:spcBef>
              <a:buFont typeface="Golos Text"/>
              <a:buAutoNum type="arabicParenR"/>
            </a:pPr>
            <a:r>
              <a:rPr lang="ru-RU" sz="1500" dirty="0" err="1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OpenFlow</a:t>
            </a:r>
            <a:r>
              <a:rPr lang="ru-RU" sz="1500" dirty="0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 коммутатор: определение, </a:t>
            </a:r>
            <a:r>
              <a:rPr lang="ru-RU" sz="1500" dirty="0" err="1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компонеты</a:t>
            </a:r>
            <a:r>
              <a:rPr lang="ru-RU" sz="1500" dirty="0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 и </a:t>
            </a:r>
            <a:r>
              <a:rPr lang="ru-RU" sz="1500" dirty="0" err="1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применени</a:t>
            </a:r>
            <a:r>
              <a:rPr lang="ru-RU" sz="1500" dirty="0">
                <a:solidFill>
                  <a:srgbClr val="000000"/>
                </a:solidFill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. </a:t>
            </a:r>
            <a:r>
              <a:rPr lang="ru-RU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[Электронный ресурс]. 22 июня 2022 г. URL: </a:t>
            </a:r>
            <a:r>
              <a:rPr lang="en-US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https://community.fs.com/ru/article/openflow-switch-definition-components-and-applications.html </a:t>
            </a:r>
            <a:r>
              <a:rPr lang="ru-RU" sz="1500" dirty="0">
                <a:solidFill>
                  <a:srgbClr val="000000"/>
                </a:solidFill>
                <a:effectLst/>
                <a:latin typeface="Golos Text" panose="020B0604020202020204" charset="0"/>
                <a:ea typeface="Calibri" panose="020F0502020204030204" pitchFamily="34" charset="0"/>
                <a:cs typeface="Golos Text" panose="020B0604020202020204" charset="0"/>
              </a:rPr>
              <a:t>(Дата обращения 25.04.2024)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ru-RU" sz="150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86" name="Google Shape;186;g2aeb216c3be_0_8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 dirty="0"/>
              <a:t>Литература</a:t>
            </a:r>
            <a:endParaRPr dirty="0"/>
          </a:p>
        </p:txBody>
      </p:sp>
      <p:sp>
        <p:nvSpPr>
          <p:cNvPr id="2" name="Google Shape;192;p12">
            <a:extLst>
              <a:ext uri="{FF2B5EF4-FFF2-40B4-BE49-F238E27FC236}">
                <a16:creationId xmlns:a16="http://schemas.microsoft.com/office/drawing/2014/main" id="{0ADC01BA-B5C1-DA67-F81A-077559433369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5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 dirty="0"/>
              <a:t>Спасибо</a:t>
            </a:r>
            <a:br>
              <a:rPr lang="ru-RU" sz="4400" dirty="0"/>
            </a:br>
            <a:r>
              <a:rPr lang="ru-RU" sz="4400" dirty="0"/>
              <a:t>за внимание!</a:t>
            </a:r>
            <a:endParaRPr sz="4400" dirty="0"/>
          </a:p>
        </p:txBody>
      </p:sp>
      <p:sp>
        <p:nvSpPr>
          <p:cNvPr id="192" name="Google Shape;192;p12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Golos Text"/>
                <a:cs typeface="Golos Text"/>
                <a:sym typeface="Golos Text"/>
              </a:rPr>
              <a:t>10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962</Words>
  <Application>Microsoft Office PowerPoint</Application>
  <PresentationFormat>Экран (16:9)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Open Sans</vt:lpstr>
      <vt:lpstr>Arial</vt:lpstr>
      <vt:lpstr>Calibri</vt:lpstr>
      <vt:lpstr>MTS Text</vt:lpstr>
      <vt:lpstr>Golos Text SemiBold</vt:lpstr>
      <vt:lpstr>Golos Text</vt:lpstr>
      <vt:lpstr>Тема1</vt:lpstr>
      <vt:lpstr>SDN: революционно новый подход к построению корпоративных сетей</vt:lpstr>
      <vt:lpstr>Введение</vt:lpstr>
      <vt:lpstr>Архитектура SDN</vt:lpstr>
      <vt:lpstr>Протокол OpenFlow</vt:lpstr>
      <vt:lpstr>Преимущества SDN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алгоритмы распознавания образов</dc:title>
  <dc:creator>Al</dc:creator>
  <cp:lastModifiedBy>Иван Грязных</cp:lastModifiedBy>
  <cp:revision>19</cp:revision>
  <dcterms:created xsi:type="dcterms:W3CDTF">2014-06-27T12:30:22Z</dcterms:created>
  <dcterms:modified xsi:type="dcterms:W3CDTF">2024-04-26T20:50:31Z</dcterms:modified>
</cp:coreProperties>
</file>