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4" r:id="rId15"/>
    <p:sldId id="276" r:id="rId16"/>
    <p:sldId id="277" r:id="rId17"/>
    <p:sldId id="278" r:id="rId18"/>
    <p:sldId id="279" r:id="rId19"/>
    <p:sldId id="280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31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2e8befcb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02e8befcb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2e8befcb6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2e8befcb6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2e8befcb6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2e8befcb6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02e8befcb6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02e8befcb6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2e8befcb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2e8befcb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02e8befcb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02e8befcb6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02e8befcb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02e8befcb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2e8befcb6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02e8befcb6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02fcde1d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02fcde1d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2eaa9d08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2eaa9d08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2e8befcb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2e8befcb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2fcde1d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2fcde1d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2e8befcb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2e8befcb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2e8befcb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2e8befcb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2e8befcb6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2e8befcb6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2e8befcb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2e8befcb6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2e8befcb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2e8befcb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2e8befcb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2e8befcb6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northbound-interface-southbound-interface" TargetMode="External"/><Relationship Id="rId7" Type="http://schemas.openxmlformats.org/officeDocument/2006/relationships/hyperlink" Target="https://www.computernetworkingnotes.com/ccna-study-guide/sdn-north-bound-and-south-bound-apis-and-interface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lectel.ru/blog/ospf/" TargetMode="External"/><Relationship Id="rId5" Type="http://schemas.openxmlformats.org/officeDocument/2006/relationships/hyperlink" Target="https://linkmeup.gitbook.io/sdsm/6.-dinamic-routing/01-ospf/00-teoriya" TargetMode="External"/><Relationship Id="rId4" Type="http://schemas.openxmlformats.org/officeDocument/2006/relationships/hyperlink" Target="https://www.guru99.com/ru/ip-routing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/>
              <a:t>Принцип работы протокола динамической маршрутизации OSPF</a:t>
            </a:r>
            <a:endParaRPr sz="30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2715940"/>
            <a:ext cx="82221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Кузнецов В.С.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гр. К4112с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OSPF-протокол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OSPF (англ. Open Shortest Path First)</a:t>
            </a:r>
            <a:r>
              <a:rPr lang="ru"/>
              <a:t> — протокол динамической маршрутизации, основанный на технологии отслеживания состояния канала.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311700" y="2473025"/>
            <a:ext cx="8520600" cy="22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b="1"/>
              <a:t>Как работает OSPF?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b="1"/>
              <a:t>Какими сообщениями обмениваются OSPF маршрутизаторы?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b="1"/>
              <a:t>Как строятся OSPF графы?</a:t>
            </a:r>
            <a:endParaRPr b="1"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850" y="897950"/>
            <a:ext cx="4148975" cy="28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OSPF-протокол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366075" y="910100"/>
            <a:ext cx="75744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Обмен </a:t>
            </a:r>
            <a:r>
              <a:rPr lang="ru" sz="2200" b="1"/>
              <a:t>hello-пакетами</a:t>
            </a:r>
            <a:endParaRPr sz="2200" b="1"/>
          </a:p>
        </p:txBody>
      </p:sp>
      <p:sp>
        <p:nvSpPr>
          <p:cNvPr id="189" name="Google Shape;189;p25"/>
          <p:cNvSpPr/>
          <p:nvPr/>
        </p:nvSpPr>
        <p:spPr>
          <a:xfrm>
            <a:off x="311700" y="29136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DOWN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" name="Google Shape;190;p25"/>
          <p:cNvCxnSpPr/>
          <p:nvPr/>
        </p:nvCxnSpPr>
        <p:spPr>
          <a:xfrm rot="10800000" flipH="1">
            <a:off x="1477125" y="2610575"/>
            <a:ext cx="839100" cy="62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5"/>
          <p:cNvSpPr/>
          <p:nvPr/>
        </p:nvSpPr>
        <p:spPr>
          <a:xfrm>
            <a:off x="311700" y="3100100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5935075" y="1017800"/>
            <a:ext cx="2703000" cy="2851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000000"/>
                </a:solidFill>
              </a:rPr>
              <a:t>HELLO-пакет:</a:t>
            </a:r>
            <a:endParaRPr sz="1300" b="1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Router ID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Hello Interval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Dead Interval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Neighbors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Subnet mask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Area ID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Router Priority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Адреса DR и BDR маршрутизаторов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Пароль аутентификации</a:t>
            </a:r>
            <a:endParaRPr sz="1300"/>
          </a:p>
        </p:txBody>
      </p:sp>
      <p:sp>
        <p:nvSpPr>
          <p:cNvPr id="193" name="Google Shape;193;p25"/>
          <p:cNvSpPr txBox="1"/>
          <p:nvPr/>
        </p:nvSpPr>
        <p:spPr>
          <a:xfrm>
            <a:off x="1662675" y="2167700"/>
            <a:ext cx="13287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1.1.1.1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409450" y="1398500"/>
            <a:ext cx="1010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2.2.2.2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5"/>
          <p:cNvSpPr/>
          <p:nvPr/>
        </p:nvSpPr>
        <p:spPr>
          <a:xfrm rot="-1000">
            <a:off x="2478962" y="2080259"/>
            <a:ext cx="1031700" cy="186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latin typeface="Roboto"/>
                <a:ea typeface="Roboto"/>
                <a:cs typeface="Roboto"/>
                <a:sym typeface="Roboto"/>
              </a:rPr>
              <a:t>10.10.10.0/30</a:t>
            </a:r>
            <a:endParaRPr sz="1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1662675" y="3329300"/>
            <a:ext cx="1756800" cy="1452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Hello</a:t>
            </a:r>
            <a:endParaRPr sz="11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Router ID	1.1.1.1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interval  10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Dead interval   40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Neighbors        Null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Area ID             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……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3985775" y="714800"/>
            <a:ext cx="1756800" cy="1452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Hello</a:t>
            </a:r>
            <a:endParaRPr sz="11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Router ID	2.2.2.2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interval  10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Dead interval   40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Neighbors        1.1.1.1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Area ID             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……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3651675" y="3329300"/>
            <a:ext cx="1756800" cy="1452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Hello</a:t>
            </a:r>
            <a:endParaRPr sz="11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Router ID	2.2.2.2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interval  10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Dead interval   40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Neighbors        1.1.1.1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Area ID             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……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9" name="Google Shape;199;p25"/>
          <p:cNvCxnSpPr/>
          <p:nvPr/>
        </p:nvCxnSpPr>
        <p:spPr>
          <a:xfrm rot="10800000" flipH="1">
            <a:off x="898350" y="1740500"/>
            <a:ext cx="2287200" cy="1359600"/>
          </a:xfrm>
          <a:prstGeom prst="bentConnector3">
            <a:avLst>
              <a:gd name="adj1" fmla="val -19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25"/>
          <p:cNvSpPr/>
          <p:nvPr/>
        </p:nvSpPr>
        <p:spPr>
          <a:xfrm>
            <a:off x="311700" y="29136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TWO WAY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1796875" y="3232175"/>
            <a:ext cx="1756800" cy="1452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Hello</a:t>
            </a:r>
            <a:endParaRPr sz="11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Router ID	1.1.1.1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interval  10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Dead interval   40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Neighbors        2.2.2.2</a:t>
            </a:r>
            <a:endParaRPr sz="11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Area ID             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……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5"/>
          <p:cNvSpPr/>
          <p:nvPr/>
        </p:nvSpPr>
        <p:spPr>
          <a:xfrm rot="1624988">
            <a:off x="3080874" y="3833613"/>
            <a:ext cx="830912" cy="13202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850" y="967875"/>
            <a:ext cx="4148975" cy="28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OSPF-протокол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334875" y="874625"/>
            <a:ext cx="44124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/>
              <a:t>2. 	Настройка приоритетов</a:t>
            </a:r>
            <a:endParaRPr sz="2200" b="1"/>
          </a:p>
        </p:txBody>
      </p:sp>
      <p:cxnSp>
        <p:nvCxnSpPr>
          <p:cNvPr id="211" name="Google Shape;211;p26"/>
          <p:cNvCxnSpPr/>
          <p:nvPr/>
        </p:nvCxnSpPr>
        <p:spPr>
          <a:xfrm rot="10800000" flipH="1">
            <a:off x="1477125" y="2680500"/>
            <a:ext cx="839100" cy="62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26"/>
          <p:cNvSpPr/>
          <p:nvPr/>
        </p:nvSpPr>
        <p:spPr>
          <a:xfrm>
            <a:off x="311700" y="31700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5935075" y="1017800"/>
            <a:ext cx="2703000" cy="2851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000000"/>
                </a:solidFill>
              </a:rPr>
              <a:t>HELLO-пакет:</a:t>
            </a:r>
            <a:endParaRPr sz="1300" b="1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Router ID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Hello Interval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Dead Interval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Neighbors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Subnet mask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Area ID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Router Priority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Адреса DR и BDR маршрутизаторов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rabicPeriod"/>
            </a:pPr>
            <a:r>
              <a:rPr lang="ru" sz="1300">
                <a:solidFill>
                  <a:srgbClr val="000000"/>
                </a:solidFill>
              </a:rPr>
              <a:t>Пароль аутентификации</a:t>
            </a:r>
            <a:endParaRPr sz="1300"/>
          </a:p>
        </p:txBody>
      </p:sp>
      <p:sp>
        <p:nvSpPr>
          <p:cNvPr id="214" name="Google Shape;214;p26"/>
          <p:cNvSpPr txBox="1"/>
          <p:nvPr/>
        </p:nvSpPr>
        <p:spPr>
          <a:xfrm>
            <a:off x="1662675" y="2237625"/>
            <a:ext cx="13287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1.1.1.1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2409450" y="1468425"/>
            <a:ext cx="1010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2.2.2.2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/>
          <p:nvPr/>
        </p:nvSpPr>
        <p:spPr>
          <a:xfrm rot="-1000">
            <a:off x="2478962" y="2150184"/>
            <a:ext cx="1031700" cy="186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latin typeface="Roboto"/>
                <a:ea typeface="Roboto"/>
                <a:cs typeface="Roboto"/>
                <a:sym typeface="Roboto"/>
              </a:rPr>
              <a:t>10.10.10.0/30</a:t>
            </a:r>
            <a:endParaRPr sz="1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1662675" y="3399225"/>
            <a:ext cx="1756800" cy="1452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Hello</a:t>
            </a:r>
            <a:endParaRPr sz="11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Router ID	1.1.1.1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interval  10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Dead interval   40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Neighbors        Null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Area ID             0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……</a:t>
            </a: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311700" y="31700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EXSTART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9" name="Google Shape;219;p26"/>
          <p:cNvCxnSpPr/>
          <p:nvPr/>
        </p:nvCxnSpPr>
        <p:spPr>
          <a:xfrm rot="10800000" flipH="1">
            <a:off x="898350" y="1810425"/>
            <a:ext cx="2287200" cy="1359600"/>
          </a:xfrm>
          <a:prstGeom prst="bentConnector3">
            <a:avLst>
              <a:gd name="adj1" fmla="val -19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6"/>
          <p:cNvSpPr/>
          <p:nvPr/>
        </p:nvSpPr>
        <p:spPr>
          <a:xfrm>
            <a:off x="2929150" y="1538325"/>
            <a:ext cx="948000" cy="6993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311700" y="31700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EXCHANGE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850" y="967875"/>
            <a:ext cx="4148975" cy="28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OSPF-протокол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311700" y="916725"/>
            <a:ext cx="61605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28"/>
              <a:t>2. Обмен пакетами </a:t>
            </a:r>
            <a:r>
              <a:rPr lang="ru" sz="2628" b="1"/>
              <a:t>LSA </a:t>
            </a:r>
            <a:r>
              <a:rPr lang="ru" sz="2628"/>
              <a:t>и создание </a:t>
            </a:r>
            <a:r>
              <a:rPr lang="ru" sz="2628" b="1"/>
              <a:t>LSDB</a:t>
            </a:r>
            <a:endParaRPr sz="2628"/>
          </a:p>
        </p:txBody>
      </p:sp>
      <p:cxnSp>
        <p:nvCxnSpPr>
          <p:cNvPr id="239" name="Google Shape;239;p28"/>
          <p:cNvCxnSpPr/>
          <p:nvPr/>
        </p:nvCxnSpPr>
        <p:spPr>
          <a:xfrm rot="10800000" flipH="1">
            <a:off x="1477125" y="2680500"/>
            <a:ext cx="839100" cy="62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8"/>
          <p:cNvSpPr/>
          <p:nvPr/>
        </p:nvSpPr>
        <p:spPr>
          <a:xfrm>
            <a:off x="311700" y="31700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LOADING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1662675" y="2237625"/>
            <a:ext cx="13287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1.1.1.1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2409450" y="1468425"/>
            <a:ext cx="1010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2.2.2.2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8"/>
          <p:cNvSpPr/>
          <p:nvPr/>
        </p:nvSpPr>
        <p:spPr>
          <a:xfrm rot="-1000">
            <a:off x="2478962" y="2150184"/>
            <a:ext cx="1031700" cy="186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latin typeface="Roboto"/>
                <a:ea typeface="Roboto"/>
                <a:cs typeface="Roboto"/>
                <a:sym typeface="Roboto"/>
              </a:rPr>
              <a:t>10.10.10.0/30</a:t>
            </a:r>
            <a:endParaRPr sz="10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4" name="Google Shape;244;p28"/>
          <p:cNvCxnSpPr/>
          <p:nvPr/>
        </p:nvCxnSpPr>
        <p:spPr>
          <a:xfrm rot="10800000" flipH="1">
            <a:off x="898350" y="1810425"/>
            <a:ext cx="2287200" cy="1359600"/>
          </a:xfrm>
          <a:prstGeom prst="bentConnector3">
            <a:avLst>
              <a:gd name="adj1" fmla="val -191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28"/>
          <p:cNvSpPr/>
          <p:nvPr/>
        </p:nvSpPr>
        <p:spPr>
          <a:xfrm>
            <a:off x="311700" y="3170025"/>
            <a:ext cx="1173300" cy="598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FULL STATE</a:t>
            </a:r>
            <a:endParaRPr sz="12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5154850" y="1577325"/>
            <a:ext cx="4160100" cy="22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LSA, или Link State Advertisement</a:t>
            </a:r>
            <a:r>
              <a:rPr lang="ru" sz="2200"/>
              <a:t>, — это сообщение (объявление, пакеты) о состоянии канала между маршрутизаторами.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/>
              <a:t>LSDB (Link-State DataBase)</a:t>
            </a:r>
            <a:r>
              <a:rPr lang="ru" sz="2200"/>
              <a:t> — это база сообщений LSA, в ней содержатся все записи о состоянии каналов. </a:t>
            </a:r>
            <a:endParaRPr sz="2200" b="1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75" y="3170036"/>
            <a:ext cx="1010100" cy="145454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OSPF-протокол</a:t>
            </a:r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body" idx="1"/>
          </p:nvPr>
        </p:nvSpPr>
        <p:spPr>
          <a:xfrm>
            <a:off x="4759375" y="1499525"/>
            <a:ext cx="4160100" cy="14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/>
              <a:t>SPF (Shortest Path First) — </a:t>
            </a:r>
            <a:r>
              <a:rPr lang="ru" sz="2000"/>
              <a:t>алгоритм, который рассчитывает лучший маршрут между сетями.</a:t>
            </a:r>
            <a:endParaRPr sz="2000"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459300" y="1017800"/>
            <a:ext cx="41601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/>
              <a:t>4. Запуск алгоритма </a:t>
            </a:r>
            <a:r>
              <a:rPr lang="ru" sz="2200" b="1"/>
              <a:t>SPF</a:t>
            </a:r>
            <a:endParaRPr sz="2200" b="1"/>
          </a:p>
        </p:txBody>
      </p:sp>
      <p:sp>
        <p:nvSpPr>
          <p:cNvPr id="274" name="Google Shape;274;p31"/>
          <p:cNvSpPr txBox="1">
            <a:spLocks noGrp="1"/>
          </p:cNvSpPr>
          <p:nvPr>
            <p:ph type="body" idx="1"/>
          </p:nvPr>
        </p:nvSpPr>
        <p:spPr>
          <a:xfrm>
            <a:off x="4829300" y="3170000"/>
            <a:ext cx="4160100" cy="14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Создание дерева кратчайших путей.</a:t>
            </a:r>
            <a:endParaRPr sz="2000"/>
          </a:p>
        </p:txBody>
      </p:sp>
      <p:grpSp>
        <p:nvGrpSpPr>
          <p:cNvPr id="275" name="Google Shape;275;p31"/>
          <p:cNvGrpSpPr/>
          <p:nvPr/>
        </p:nvGrpSpPr>
        <p:grpSpPr>
          <a:xfrm>
            <a:off x="621088" y="1639375"/>
            <a:ext cx="3836526" cy="2969050"/>
            <a:chOff x="665350" y="1748150"/>
            <a:chExt cx="3836526" cy="2969050"/>
          </a:xfrm>
        </p:grpSpPr>
        <p:pic>
          <p:nvPicPr>
            <p:cNvPr id="276" name="Google Shape;276;p31"/>
            <p:cNvPicPr preferRelativeResize="0"/>
            <p:nvPr/>
          </p:nvPicPr>
          <p:blipFill rotWithShape="1">
            <a:blip r:embed="rId3">
              <a:alphaModFix/>
            </a:blip>
            <a:srcRect t="41995" r="3855"/>
            <a:stretch/>
          </p:blipFill>
          <p:spPr>
            <a:xfrm>
              <a:off x="665350" y="2532900"/>
              <a:ext cx="3748001" cy="218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1"/>
            <p:cNvPicPr preferRelativeResize="0"/>
            <p:nvPr/>
          </p:nvPicPr>
          <p:blipFill rotWithShape="1">
            <a:blip r:embed="rId4">
              <a:alphaModFix/>
            </a:blip>
            <a:srcRect l="16706" t="24829" r="16812" b="28593"/>
            <a:stretch/>
          </p:blipFill>
          <p:spPr>
            <a:xfrm>
              <a:off x="1584250" y="1748150"/>
              <a:ext cx="2917626" cy="142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Изменение сети</a:t>
            </a:r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430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 изменении линков в сети роутер переписывает свою LSDB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Происходит рассылка LSA по сети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Маршрутизаторы меняют LSDB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Запускается алгоритм SPF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ru"/>
              <a:t>Обновляется таблица маршрутизации</a:t>
            </a:r>
            <a:endParaRPr/>
          </a:p>
        </p:txBody>
      </p:sp>
      <p:pic>
        <p:nvPicPr>
          <p:cNvPr id="295" name="Google Shape;2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150" y="1371875"/>
            <a:ext cx="3150151" cy="21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0725" y="1831275"/>
            <a:ext cx="499800" cy="4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311700" y="950175"/>
            <a:ext cx="7962900" cy="3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Маршрутизатор замечает изменения только при прямом подключении к своему соседу.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Если между ними будет, например, коммутатор, то устройство не обнаружит падения физического интерфейса и ничего не будет делать.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/>
              <a:t>Решения: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1) Настроить таймеры.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2) Использовать протокол BFD (Bidirectional Forwarding Detection)</a:t>
            </a:r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body" idx="1"/>
          </p:nvPr>
        </p:nvSpPr>
        <p:spPr>
          <a:xfrm>
            <a:off x="311700" y="950175"/>
            <a:ext cx="7962900" cy="3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●"/>
            </a:pPr>
            <a:r>
              <a:rPr lang="ru" sz="1400" b="1">
                <a:solidFill>
                  <a:srgbClr val="274E13"/>
                </a:solidFill>
                <a:highlight>
                  <a:srgbClr val="FFFFFF"/>
                </a:highlight>
              </a:rPr>
              <a:t>OSPF инкапсулируется в IP, без TCP/UDP, их замена — hello-сообщения.</a:t>
            </a:r>
            <a:endParaRPr sz="1400" b="1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92433"/>
              </a:buClr>
              <a:buSzPts val="1400"/>
              <a:buChar char="●"/>
            </a:pPr>
            <a:r>
              <a:rPr lang="ru" sz="1400">
                <a:solidFill>
                  <a:srgbClr val="092433"/>
                </a:solidFill>
                <a:highlight>
                  <a:srgbClr val="FFFFFF"/>
                </a:highlight>
              </a:rPr>
              <a:t>Hello-сообщения помогают реализовать отношения соседства и смежности с другими маршрутизаторами. </a:t>
            </a:r>
            <a:endParaRPr sz="1400">
              <a:solidFill>
                <a:srgbClr val="0924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92433"/>
              </a:buClr>
              <a:buSzPts val="1400"/>
              <a:buChar char="●"/>
            </a:pPr>
            <a:r>
              <a:rPr lang="ru" sz="1400">
                <a:solidFill>
                  <a:srgbClr val="092433"/>
                </a:solidFill>
                <a:highlight>
                  <a:srgbClr val="FFFFFF"/>
                </a:highlight>
              </a:rPr>
              <a:t>Это позволяет протоколу проверять состояния канала и автоматически перестраивать маршруты, используя SPF-алгоритм.</a:t>
            </a:r>
            <a:endParaRPr sz="1400">
              <a:solidFill>
                <a:srgbClr val="0924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274E13"/>
              </a:buClr>
              <a:buSzPts val="1400"/>
              <a:buChar char="●"/>
            </a:pPr>
            <a:r>
              <a:rPr lang="ru" sz="1400" b="1">
                <a:solidFill>
                  <a:srgbClr val="274E13"/>
                </a:solidFill>
                <a:highlight>
                  <a:srgbClr val="FFFFFF"/>
                </a:highlight>
              </a:rPr>
              <a:t>Перестройка маршрутов происходит локально, поэтому быстро, но затратно для процессора и оперативной памяти.</a:t>
            </a:r>
            <a:endParaRPr sz="1400" b="1">
              <a:solidFill>
                <a:srgbClr val="274E1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092433"/>
              </a:buClr>
              <a:buSzPts val="1400"/>
              <a:buChar char="●"/>
            </a:pPr>
            <a:r>
              <a:rPr lang="ru" sz="1400">
                <a:solidFill>
                  <a:srgbClr val="092433"/>
                </a:solidFill>
                <a:highlight>
                  <a:srgbClr val="FFFFFF"/>
                </a:highlight>
              </a:rPr>
              <a:t>Протокол поддерживает иерархические структуры зон, а значит — масштабирование.</a:t>
            </a:r>
            <a:endParaRPr sz="1400">
              <a:solidFill>
                <a:srgbClr val="092433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092433"/>
              </a:buClr>
              <a:buSzPts val="1400"/>
              <a:buChar char="●"/>
            </a:pPr>
            <a:r>
              <a:rPr lang="ru" sz="1400">
                <a:solidFill>
                  <a:srgbClr val="092433"/>
                </a:solidFill>
                <a:highlight>
                  <a:srgbClr val="FFFFFF"/>
                </a:highlight>
              </a:rPr>
              <a:t>Есть несколько версий протокола, чаще используется вторая, а третья поддерживает IPv6.</a:t>
            </a:r>
            <a:endParaRPr sz="1400">
              <a:solidFill>
                <a:srgbClr val="092433"/>
              </a:solidFill>
              <a:highlight>
                <a:srgbClr val="FFFFFF"/>
              </a:highlight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источников</a:t>
            </a:r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sp>
        <p:nvSpPr>
          <p:cNvPr id="318" name="Google Shape;318;p36"/>
          <p:cNvSpPr txBox="1"/>
          <p:nvPr/>
        </p:nvSpPr>
        <p:spPr>
          <a:xfrm>
            <a:off x="72575" y="861675"/>
            <a:ext cx="834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154349" algn="l" rtl="0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Официальный сайт компании Cisco Systems. URL: http://cisco.com (дата обращения 10.05.2024).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Перепелкин Д.А. Алгоритм парных перестановок маршрутов на базе протокола OSPF при динамическом отказе узлов и линий связи корпоративной сети // Вестник Рязанского государственного радиотехнического университета. 2014. № 47. С. 84–91.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Семеновых А.А., Лапонина О.Р. Сравнительный анализ SDN-контроллеров // International Journal of Open Information Technologies. 2018. №7. URL: https://cyberleninka.ru/article/n/sravnitelnyy-analiz-sdn-kontrollerov (дата обращения: 16.05.2024).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Рубашенков Антон Михайлович, Семёнов Дмитрий Андреевич Протокол OSPF // Научный журнал. 2018. №10 (33). URL: https://cyberleninka.ru/article/n/protokol-ospf (дата обращения: 10.05.2024).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Таненбаум Э. Компьютерные сети / Э. Таненбаум,Д. Уэзеролл. 5-е изд. СПб.: Питер, 2012. 960 с.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Цветков К.Ю., Макаренко С.И., Михайлов Р.Л. Формирование резервных путей на основе алгоритма Дейкстры в целях повышения устойчивости информационно-телекоммуникационных сетей // Информационно-управляющие системы. 2014. № 2 (69). С. 71–78.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RFC 2328. OSPF version 2. Ascend Communication, 1998. 244 p.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/>
              <a:t>Goyal M., Xie W., Hosseini S.H., Vairavan K., Rohm D. Improving OSPF Dynamics on a Broadcast LAN // Simulation. 2006.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 u="sng">
                <a:solidFill>
                  <a:schemeClr val="hlink"/>
                </a:solidFill>
                <a:hlinkClick r:id="rId3"/>
              </a:rPr>
              <a:t>https://www.techtarget.com/whatis/definition/northbound-interface-southbound-interface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 u="sng">
                <a:solidFill>
                  <a:schemeClr val="hlink"/>
                </a:solidFill>
                <a:hlinkClick r:id="rId4"/>
              </a:rPr>
              <a:t>https://www.guru99.com/ru/ip-routing.html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 u="sng">
                <a:solidFill>
                  <a:schemeClr val="hlink"/>
                </a:solidFill>
                <a:hlinkClick r:id="rId5"/>
              </a:rPr>
              <a:t>https://linkmeup.gitbook.io/sdsm/6.-dinamic-routing/01-ospf/00-teoriya</a:t>
            </a:r>
            <a:endParaRPr sz="900"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 u="sng">
                <a:solidFill>
                  <a:schemeClr val="hlink"/>
                </a:solidFill>
                <a:hlinkClick r:id="rId6"/>
              </a:rPr>
              <a:t>https://selectel.ru/blog/ospf/</a:t>
            </a:r>
            <a:endParaRPr/>
          </a:p>
          <a:p>
            <a:pPr marL="457200" lvl="0" indent="-154349" algn="l" rtl="0">
              <a:spcBef>
                <a:spcPts val="1000"/>
              </a:spcBef>
              <a:spcAft>
                <a:spcPts val="0"/>
              </a:spcAft>
              <a:buSzPts val="900"/>
              <a:buAutoNum type="arabicPeriod"/>
            </a:pPr>
            <a:r>
              <a:rPr lang="ru" sz="900" u="sng">
                <a:solidFill>
                  <a:schemeClr val="hlink"/>
                </a:solidFill>
                <a:hlinkClick r:id="rId7"/>
              </a:rPr>
              <a:t>https://www.computernetworkingnotes.com/ccna-study-guide/sdn-north-bound-and-south-bound-apis-and-interfaces.html</a:t>
            </a:r>
            <a:endParaRPr sz="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ctrTitle"/>
          </p:nvPr>
        </p:nvSpPr>
        <p:spPr>
          <a:xfrm>
            <a:off x="732275" y="21011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00"/>
              <a:t>Спасибо за внимание!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принцип работы SDN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виды маршрутизации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протокол OSPF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 SDN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50" y="1108250"/>
            <a:ext cx="4503974" cy="33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012475" y="1166025"/>
            <a:ext cx="3700500" cy="30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SouthBound API</a:t>
            </a:r>
            <a:r>
              <a:rPr lang="ru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— связывает контроллер SDN и сетевые устройства в Data Plane</a:t>
            </a:r>
            <a:endParaRPr b="1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Контроллер SDN</a:t>
            </a:r>
            <a:r>
              <a:rPr lang="ru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принимает желаемое состояние сети и преобразует его в конкретные команды и конфигурации, которые затем передаются сетевым устройствам через южный интерфейс.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ru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Популярными стандартами интерфейса южного направления являются Simple Network Management Protocol(SNMP), OpenFlow; </a:t>
            </a:r>
            <a:r>
              <a:rPr lang="ru" b="1" u="sng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OSPF 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Маршрутизация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75" y="2524163"/>
            <a:ext cx="5406248" cy="18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500" y="584525"/>
            <a:ext cx="1653176" cy="173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4793875" y="1064425"/>
            <a:ext cx="38304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Как отправить пакеты?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Какой маршрут оптимальный?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IP-маршрутизация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186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IP-маршрутизация</a:t>
            </a:r>
            <a:r>
              <a:rPr lang="ru"/>
              <a:t> это процесс, который отправляет пакеты с хоста в одной сети на другой хост в другой удаленной сети.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Маршрутизатор </a:t>
            </a:r>
            <a:r>
              <a:rPr lang="ru"/>
              <a:t>- сетевое устройство, которое пересылает пакеты в целевую подсеть на основе маршрутов, описанных в таблице маршрутизации.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500" y="1229875"/>
            <a:ext cx="4227575" cy="24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Протоколы маршрутизации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8323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Протоколы маршрутизации </a:t>
            </a:r>
            <a:r>
              <a:rPr lang="ru"/>
              <a:t>представляют собой набор определенных правил, используемых маршрутизаторами для связи между источником и пунктом назначения. 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950" y="1017800"/>
            <a:ext cx="2695201" cy="2123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1883625" y="2884975"/>
            <a:ext cx="30144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" sz="2200" b="1"/>
              <a:t>статические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ru" sz="2200" b="1"/>
              <a:t>динамические</a:t>
            </a:r>
            <a:endParaRPr sz="2200" b="1"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Статическая маршрутизация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t="35463"/>
          <a:stretch/>
        </p:blipFill>
        <p:spPr>
          <a:xfrm>
            <a:off x="613325" y="2031875"/>
            <a:ext cx="6042726" cy="2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96800" y="978950"/>
            <a:ext cx="815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! Ручное конфигурирование маршрутизации.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13325" y="1505413"/>
            <a:ext cx="567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Отлично подходит для простых топологий</a:t>
            </a:r>
            <a:endParaRPr sz="18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Динамическая маршрутизация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t="36000"/>
          <a:stretch/>
        </p:blipFill>
        <p:spPr>
          <a:xfrm>
            <a:off x="578175" y="2346400"/>
            <a:ext cx="6002699" cy="20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411325" y="1064425"/>
            <a:ext cx="56952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Отказоустойчивость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Балансировка трафика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ru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Удобная масштабируемость сети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Протоколы динамической маршрутизации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r="3241" b="3128"/>
          <a:stretch/>
        </p:blipFill>
        <p:spPr>
          <a:xfrm>
            <a:off x="669825" y="1017800"/>
            <a:ext cx="3674726" cy="37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032075" y="1246075"/>
            <a:ext cx="3910500" cy="18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latin typeface="Roboto"/>
                <a:ea typeface="Roboto"/>
                <a:cs typeface="Roboto"/>
                <a:sym typeface="Roboto"/>
              </a:rPr>
              <a:t>Автономная система </a:t>
            </a:r>
            <a:r>
              <a:rPr lang="ru" sz="1800">
                <a:latin typeface="Roboto"/>
                <a:ea typeface="Roboto"/>
                <a:cs typeface="Roboto"/>
                <a:sym typeface="Roboto"/>
              </a:rPr>
              <a:t>— это совокупность роутеров, которые находятся под единым административным управлением.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Экран (16:9)</PresentationFormat>
  <Paragraphs>171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Roboto</vt:lpstr>
      <vt:lpstr>Geometric</vt:lpstr>
      <vt:lpstr>Принцип работы протокола динамической маршрутизации OSPF</vt:lpstr>
      <vt:lpstr>План</vt:lpstr>
      <vt:lpstr>Принцип работы SDN</vt:lpstr>
      <vt:lpstr>Маршрутизация</vt:lpstr>
      <vt:lpstr>IP-маршрутизация</vt:lpstr>
      <vt:lpstr>Протоколы маршрутизации</vt:lpstr>
      <vt:lpstr>Статическая маршрутизация</vt:lpstr>
      <vt:lpstr>Динамическая маршрутизация</vt:lpstr>
      <vt:lpstr>Протоколы динамической маршрутизации</vt:lpstr>
      <vt:lpstr>OSPF-протокол</vt:lpstr>
      <vt:lpstr>OSPF-протокол</vt:lpstr>
      <vt:lpstr>OSPF-протокол</vt:lpstr>
      <vt:lpstr>OSPF-протокол</vt:lpstr>
      <vt:lpstr>OSPF-протокол</vt:lpstr>
      <vt:lpstr>Изменение сети</vt:lpstr>
      <vt:lpstr>Заключение</vt:lpstr>
      <vt:lpstr>Заключение</vt:lpstr>
      <vt:lpstr>Список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работы протокола динамической маршрутизации OSPF</dc:title>
  <cp:lastModifiedBy>huawei</cp:lastModifiedBy>
  <cp:revision>1</cp:revision>
  <dcterms:modified xsi:type="dcterms:W3CDTF">2024-05-18T10:10:57Z</dcterms:modified>
</cp:coreProperties>
</file>