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5" r:id="rId3"/>
    <p:sldId id="259" r:id="rId4"/>
    <p:sldId id="264" r:id="rId5"/>
    <p:sldId id="277" r:id="rId6"/>
    <p:sldId id="280" r:id="rId7"/>
    <p:sldId id="262" r:id="rId8"/>
    <p:sldId id="283" r:id="rId9"/>
    <p:sldId id="282" r:id="rId10"/>
    <p:sldId id="260" r:id="rId11"/>
    <p:sldId id="263" r:id="rId12"/>
    <p:sldId id="265" r:id="rId13"/>
    <p:sldId id="266" r:id="rId14"/>
    <p:sldId id="269" r:id="rId15"/>
    <p:sldId id="27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ван Филянин" initials="ИФ" lastIdx="2" clrIdx="0">
    <p:extLst>
      <p:ext uri="{19B8F6BF-5375-455C-9EA6-DF929625EA0E}">
        <p15:presenceInfo xmlns:p15="http://schemas.microsoft.com/office/powerpoint/2012/main" userId="d578907cc638ed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6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C1D3C-0C12-45F5-98FE-C1DD5903814C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FA415-BB49-45AA-BD74-95A7C1D0E0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772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FA415-BB49-45AA-BD74-95A7C1D0E0B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310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FA415-BB49-45AA-BD74-95A7C1D0E0B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95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5D96F-C520-43DB-A481-36B89274B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25EDB-EAB8-47BE-BFD1-D1C938A99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310D8-972A-4D8E-BE16-96F88172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CC5E7-D59C-494B-BD1B-E909EDF9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4D440-CE07-42EC-ADC0-8885D59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29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E3290-7D52-4BF1-AEDE-68A3253F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CF82C-A86C-4610-AD3A-5E79AFB15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2A6F2-EA5C-4616-A9BE-3EB35B550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50ECC-D872-4775-A0F8-DC3157643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CB2AB-2DEF-453F-8A41-EC84E629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31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CAEC7-457F-4DAC-9895-CD044A46D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B99606-0E8A-4585-9CA7-F9E50F28E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06778-AB76-4859-91AA-3BB0D9F7E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EF80E-744D-441A-9F43-E5CBE0A50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F1059-A90A-4E80-8694-E087D037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4F55E-B4F0-407C-B7D8-EB65B417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031DC-4381-4168-AEB8-30AABD93D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10571-C794-4F01-902F-8AA0FCE82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51BC5-4C9D-4801-AC68-5CE9CB8A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C36AD-C58A-407E-A4AB-A6E0759E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60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3F34F-7A46-4842-ABE4-A1CF22C2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70D88-044F-4A6F-ACC4-81EB7EAED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21B8F-52C0-452F-AF15-4DDB251BA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7666-F858-4AEE-A431-FFB8303B0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D4037-59E1-409D-9C0A-F5C07746D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97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C4142-601B-4935-BFA7-3A5F792C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2CD71-0B92-40A1-BF63-F4A578B11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5E1D5-5103-40EA-91C6-506F05333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DC22F-F83A-45B5-AEA6-CB0F7380F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39556-81B6-4834-ADB8-67A0A019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18424-14B4-4055-9285-C63479F6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95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D9D72-6610-4E1A-BDC8-A022879D3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57577-DCB4-4E66-AB20-6E75C318D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0E665D-F09B-4141-987C-27FDCD5DF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FF4F7-48AB-4E99-8D1F-135C1B494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4B2EE6-A5FA-4F3F-AB36-3127CADD4C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0F5E9E-52A7-4929-951B-AD1F5CC16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307DB-CDCD-42CD-9DD8-B71542C7E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09E4A8-7BD4-4D60-8CB1-77522592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98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BBEDE-CCE5-4CC9-A951-E16BB1A40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835E70-2293-4DF0-8256-BABC7E2D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640B1-7321-4940-B75D-D2CFA14C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E4F43B-63F7-443E-BF89-62FCE7712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5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DD1399-79C5-4188-9974-3D5FC6BA4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954B3C-D64E-419D-94E4-DBA7DCAA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038BC-5BAD-432C-8F48-7170D86D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12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4E0FF-6BFB-4229-8E14-ACC4B38B5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A77C-20B0-4EA4-9EF2-97A16BAAF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1393A2-0715-4964-94E6-997185FA6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F5454-9B6A-400E-8432-6CAFF17F5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2EC03-6264-419E-AE42-FA06166F4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D5705-459D-4EDA-8738-323754EA9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81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AAA41-E3B7-4200-BD9C-5FA3839D2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0A89B2-EB22-415F-A2FB-41A0C4F2D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F3C4B4-2BE2-4675-91D6-4C2F34CB1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180B5-3526-485F-A91F-3D45E2A9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540E1-B766-4F39-9F44-DC46EF44D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91F0FE-49AE-4129-B7AE-48E1410D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09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2F4C3B-F425-4E1B-914D-2AB0878B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AF253-3A27-4748-8974-8FD1F8D1B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E79D2-D6F9-49F1-934B-94D409D2F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4D5C2-CF9C-4F04-A3CC-6B3A29A28240}" type="datetimeFigureOut">
              <a:rPr lang="ru-RU" smtClean="0"/>
              <a:t>01.06.2021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CDCA8-BE65-42AE-8BD4-5E9C7E676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3AD5D-1732-4A62-B5F2-2D99EAAC5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0C76A-1E03-46D5-B215-8DE8DB0A89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35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8878" y="2630653"/>
            <a:ext cx="9614243" cy="217169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+mj-lt"/>
              </a:rPr>
              <a:t>Разработка программных модулей управления </a:t>
            </a:r>
            <a:r>
              <a:rPr lang="ru-RU" sz="3200" dirty="0" err="1">
                <a:latin typeface="+mj-lt"/>
              </a:rPr>
              <a:t>мультивендорной</a:t>
            </a:r>
            <a:r>
              <a:rPr lang="ru-RU" sz="3200" dirty="0">
                <a:latin typeface="+mj-lt"/>
              </a:rPr>
              <a:t> сетью для системы контроля конфигураций </a:t>
            </a:r>
            <a:r>
              <a:rPr lang="en-US" sz="3200" dirty="0">
                <a:latin typeface="+mj-lt"/>
              </a:rPr>
              <a:t>ANSIBLE.</a:t>
            </a:r>
            <a:endParaRPr lang="ru-RU" sz="36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46B763-C107-4BB9-8E46-17326E034F3D}"/>
              </a:ext>
            </a:extLst>
          </p:cNvPr>
          <p:cNvSpPr txBox="1"/>
          <p:nvPr/>
        </p:nvSpPr>
        <p:spPr>
          <a:xfrm>
            <a:off x="7747970" y="5186255"/>
            <a:ext cx="3266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Разработал</a:t>
            </a:r>
          </a:p>
          <a:p>
            <a:r>
              <a:rPr lang="ru-RU" dirty="0">
                <a:latin typeface="+mj-lt"/>
              </a:rPr>
              <a:t>Студент К41111с </a:t>
            </a:r>
          </a:p>
          <a:p>
            <a:r>
              <a:rPr lang="ru-RU" dirty="0">
                <a:latin typeface="+mj-lt"/>
              </a:rPr>
              <a:t>Филянин Иван Викторович</a:t>
            </a:r>
          </a:p>
        </p:txBody>
      </p:sp>
    </p:spTree>
    <p:extLst>
      <p:ext uri="{BB962C8B-B14F-4D97-AF65-F5344CB8AC3E}">
        <p14:creationId xmlns:p14="http://schemas.microsoft.com/office/powerpoint/2010/main" val="4217106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3530F-7EB7-4EE5-BD61-ADAD628D9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6795" y="357484"/>
            <a:ext cx="7338410" cy="1325563"/>
          </a:xfrm>
        </p:spPr>
        <p:txBody>
          <a:bodyPr/>
          <a:lstStyle/>
          <a:p>
            <a:r>
              <a:rPr lang="ru-RU" dirty="0"/>
              <a:t>Структура программной роли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E20645D-863A-409B-89E3-A16A33B69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715"/>
            <a:ext cx="65" cy="25776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9522" rIns="0" bIns="-95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6">
            <a:extLst>
              <a:ext uri="{FF2B5EF4-FFF2-40B4-BE49-F238E27FC236}">
                <a16:creationId xmlns:a16="http://schemas.microsoft.com/office/drawing/2014/main" id="{531BD54F-5BA6-44CF-BBB0-8DC8E0431907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10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23957B-E97E-4CF2-85B0-0B811ABE4EA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774" y="1726117"/>
            <a:ext cx="5982452" cy="46752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7509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ADE68-DEC3-406A-A0E3-3DC20CF34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563" y="301306"/>
            <a:ext cx="10515600" cy="1325563"/>
          </a:xfrm>
        </p:spPr>
        <p:txBody>
          <a:bodyPr/>
          <a:lstStyle/>
          <a:p>
            <a:r>
              <a:rPr lang="ru-RU" dirty="0"/>
              <a:t>Пример работы роли</a:t>
            </a:r>
          </a:p>
        </p:txBody>
      </p:sp>
      <p:sp>
        <p:nvSpPr>
          <p:cNvPr id="5" name="Номер слайда 6">
            <a:extLst>
              <a:ext uri="{FF2B5EF4-FFF2-40B4-BE49-F238E27FC236}">
                <a16:creationId xmlns:a16="http://schemas.microsoft.com/office/drawing/2014/main" id="{7A68A4B6-BCB1-4753-9CAE-84E07CE83F44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11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B044DA-1077-41EB-A35B-C2E9FFA15AE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61985"/>
            <a:ext cx="10515600" cy="41347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9772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70AC2-12C4-47A9-A890-1C7C046D0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1396" y="226073"/>
            <a:ext cx="7029207" cy="1325563"/>
          </a:xfrm>
        </p:spPr>
        <p:txBody>
          <a:bodyPr/>
          <a:lstStyle/>
          <a:p>
            <a:r>
              <a:rPr lang="ru-RU" dirty="0"/>
              <a:t>Разработка тестового стенда</a:t>
            </a:r>
          </a:p>
        </p:txBody>
      </p:sp>
      <p:sp>
        <p:nvSpPr>
          <p:cNvPr id="5" name="Номер слайда 6">
            <a:extLst>
              <a:ext uri="{FF2B5EF4-FFF2-40B4-BE49-F238E27FC236}">
                <a16:creationId xmlns:a16="http://schemas.microsoft.com/office/drawing/2014/main" id="{4E8015EA-E55E-4617-9791-E33A8ECFB262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A3F915-00CE-4D44-B8AA-5A6B354F7812}"/>
              </a:ext>
            </a:extLst>
          </p:cNvPr>
          <p:cNvSpPr txBox="1"/>
          <p:nvPr/>
        </p:nvSpPr>
        <p:spPr>
          <a:xfrm>
            <a:off x="1787301" y="6220934"/>
            <a:ext cx="3128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+mj-lt"/>
              </a:rPr>
              <a:t>Структура тестового стенда</a:t>
            </a:r>
          </a:p>
        </p:txBody>
      </p:sp>
      <p:pic>
        <p:nvPicPr>
          <p:cNvPr id="9" name="Picture 8" descr="A close up of a computer&#10;&#10;Description automatically generated">
            <a:extLst>
              <a:ext uri="{FF2B5EF4-FFF2-40B4-BE49-F238E27FC236}">
                <a16:creationId xmlns:a16="http://schemas.microsoft.com/office/drawing/2014/main" id="{47C5B9BE-433D-486E-81DF-CFE854E483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1"/>
          <a:stretch/>
        </p:blipFill>
        <p:spPr>
          <a:xfrm>
            <a:off x="6558851" y="1874097"/>
            <a:ext cx="5145555" cy="402795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DAA22F0-129D-42F4-B7A6-F3B663A0A66E}"/>
              </a:ext>
            </a:extLst>
          </p:cNvPr>
          <p:cNvSpPr txBox="1"/>
          <p:nvPr/>
        </p:nvSpPr>
        <p:spPr>
          <a:xfrm>
            <a:off x="7413863" y="6220934"/>
            <a:ext cx="3435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+mj-lt"/>
              </a:rPr>
              <a:t>Фотография тестового стенда</a:t>
            </a:r>
          </a:p>
        </p:txBody>
      </p:sp>
      <p:pic>
        <p:nvPicPr>
          <p:cNvPr id="11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01A12127-967E-473B-8568-61DBBF24AE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77" y="1874097"/>
            <a:ext cx="4817533" cy="34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845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74614-35DD-47E9-AB35-92B55F9B0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563" y="301306"/>
            <a:ext cx="10515600" cy="1325563"/>
          </a:xfrm>
        </p:spPr>
        <p:txBody>
          <a:bodyPr/>
          <a:lstStyle/>
          <a:p>
            <a:r>
              <a:rPr lang="ru-RU" dirty="0"/>
              <a:t>Автоматизированное тестирование программных ролей</a:t>
            </a:r>
          </a:p>
        </p:txBody>
      </p:sp>
      <p:sp>
        <p:nvSpPr>
          <p:cNvPr id="5" name="Номер слайда 6">
            <a:extLst>
              <a:ext uri="{FF2B5EF4-FFF2-40B4-BE49-F238E27FC236}">
                <a16:creationId xmlns:a16="http://schemas.microsoft.com/office/drawing/2014/main" id="{CB46BD36-58DF-4FE3-B534-6EF7B613DB10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13</a:t>
            </a:r>
          </a:p>
        </p:txBody>
      </p:sp>
      <p:pic>
        <p:nvPicPr>
          <p:cNvPr id="11" name="Picture 10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0D626BDC-43A1-42DA-A56F-BD36AB70F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650" y="2466925"/>
            <a:ext cx="4121362" cy="1924149"/>
          </a:xfrm>
          <a:prstGeom prst="rect">
            <a:avLst/>
          </a:prstGeom>
        </p:spPr>
      </p:pic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33D5D7DC-63E8-4319-8A27-C05E9CE194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470" y="2104957"/>
            <a:ext cx="4483330" cy="264808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A425989-FBE3-4A79-A650-6D7048F90505}"/>
              </a:ext>
            </a:extLst>
          </p:cNvPr>
          <p:cNvSpPr txBox="1"/>
          <p:nvPr/>
        </p:nvSpPr>
        <p:spPr>
          <a:xfrm>
            <a:off x="1800678" y="5031075"/>
            <a:ext cx="344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+mj-lt"/>
              </a:rPr>
              <a:t>Конвейер проверки сценария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783EBC-E6E0-45FD-8227-70244E1A161B}"/>
              </a:ext>
            </a:extLst>
          </p:cNvPr>
          <p:cNvSpPr txBox="1"/>
          <p:nvPr/>
        </p:nvSpPr>
        <p:spPr>
          <a:xfrm>
            <a:off x="7390482" y="5031075"/>
            <a:ext cx="344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+mj-lt"/>
              </a:rPr>
              <a:t>Конвейер проверки роли</a:t>
            </a:r>
          </a:p>
        </p:txBody>
      </p:sp>
    </p:spTree>
    <p:extLst>
      <p:ext uri="{BB962C8B-B14F-4D97-AF65-F5344CB8AC3E}">
        <p14:creationId xmlns:p14="http://schemas.microsoft.com/office/powerpoint/2010/main" val="1922212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FBA23-BC5A-49B1-B958-C6EE3596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4896" y="306390"/>
            <a:ext cx="1782208" cy="1325563"/>
          </a:xfrm>
        </p:spPr>
        <p:txBody>
          <a:bodyPr/>
          <a:lstStyle/>
          <a:p>
            <a:r>
              <a:rPr lang="ru-RU" dirty="0"/>
              <a:t>Вывод</a:t>
            </a:r>
          </a:p>
        </p:txBody>
      </p:sp>
      <p:sp>
        <p:nvSpPr>
          <p:cNvPr id="5" name="Номер слайда 6">
            <a:extLst>
              <a:ext uri="{FF2B5EF4-FFF2-40B4-BE49-F238E27FC236}">
                <a16:creationId xmlns:a16="http://schemas.microsoft.com/office/drawing/2014/main" id="{6A7182BF-03EF-421B-A1C4-6966DA350F44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3CD69-5035-4987-8B1E-EF0F3CC62B40}"/>
              </a:ext>
            </a:extLst>
          </p:cNvPr>
          <p:cNvSpPr/>
          <p:nvPr/>
        </p:nvSpPr>
        <p:spPr>
          <a:xfrm>
            <a:off x="400850" y="2065074"/>
            <a:ext cx="113903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222222"/>
                </a:solidFill>
                <a:latin typeface="+mj-lt"/>
              </a:rPr>
              <a:t>В рамках работы были выполнены следующие задачи:</a:t>
            </a:r>
          </a:p>
          <a:p>
            <a:r>
              <a:rPr lang="ru-RU" sz="2200" dirty="0">
                <a:solidFill>
                  <a:srgbClr val="222222"/>
                </a:solidFill>
                <a:latin typeface="+mj-lt"/>
              </a:rPr>
              <a:t>- Рассмотрены варианты автоматизации компьютерных сетей связи;</a:t>
            </a:r>
          </a:p>
          <a:p>
            <a:r>
              <a:rPr lang="ru-RU" sz="2200" dirty="0">
                <a:solidFill>
                  <a:srgbClr val="222222"/>
                </a:solidFill>
                <a:latin typeface="+mj-lt"/>
              </a:rPr>
              <a:t>- Разработана тестовая среда и исследованы практики непрерывной интеграции;</a:t>
            </a:r>
          </a:p>
          <a:p>
            <a:r>
              <a:rPr lang="ru-RU" sz="2200" dirty="0">
                <a:solidFill>
                  <a:srgbClr val="222222"/>
                </a:solidFill>
                <a:latin typeface="+mj-lt"/>
              </a:rPr>
              <a:t>- Созданы программные роли для устройств </a:t>
            </a:r>
            <a:r>
              <a:rPr lang="en-US" sz="2200" dirty="0">
                <a:solidFill>
                  <a:srgbClr val="222222"/>
                </a:solidFill>
                <a:latin typeface="+mj-lt"/>
              </a:rPr>
              <a:t>Cisco</a:t>
            </a:r>
            <a:r>
              <a:rPr lang="ru-RU" sz="2200" dirty="0">
                <a:solidFill>
                  <a:srgbClr val="222222"/>
                </a:solidFill>
                <a:latin typeface="+mj-lt"/>
              </a:rPr>
              <a:t> на базе IOS и </a:t>
            </a:r>
            <a:r>
              <a:rPr lang="ru-RU" sz="2200" dirty="0" err="1">
                <a:solidFill>
                  <a:srgbClr val="222222"/>
                </a:solidFill>
                <a:latin typeface="+mj-lt"/>
              </a:rPr>
              <a:t>Mikrotik</a:t>
            </a:r>
            <a:r>
              <a:rPr lang="ru-RU" sz="2200" dirty="0">
                <a:solidFill>
                  <a:srgbClr val="222222"/>
                </a:solidFill>
                <a:latin typeface="+mj-lt"/>
              </a:rPr>
              <a:t> на базе </a:t>
            </a:r>
            <a:r>
              <a:rPr lang="ru-RU" sz="2200" dirty="0" err="1">
                <a:solidFill>
                  <a:srgbClr val="222222"/>
                </a:solidFill>
                <a:latin typeface="+mj-lt"/>
              </a:rPr>
              <a:t>RouterOS</a:t>
            </a:r>
            <a:r>
              <a:rPr lang="ru-RU" sz="2200" dirty="0">
                <a:solidFill>
                  <a:srgbClr val="222222"/>
                </a:solidFill>
                <a:latin typeface="+mj-lt"/>
              </a:rPr>
              <a:t>.</a:t>
            </a:r>
          </a:p>
          <a:p>
            <a:endParaRPr lang="ru-RU" sz="2200" dirty="0">
              <a:latin typeface="+mj-lt"/>
            </a:endParaRPr>
          </a:p>
          <a:p>
            <a:r>
              <a:rPr lang="ru-RU" sz="2200" dirty="0">
                <a:latin typeface="+mj-lt"/>
              </a:rPr>
              <a:t>В ходе работы был закуплен и собран тестовый стенд, протестированы программные модули и роли, а также разработаны конвейеры автоматизированного тестирования.</a:t>
            </a:r>
          </a:p>
          <a:p>
            <a:r>
              <a:rPr lang="ru-RU" sz="2200" b="0" i="0" dirty="0">
                <a:effectLst/>
                <a:latin typeface="+mj-lt"/>
              </a:rPr>
              <a:t>Произведен расчет экономических затрат на внедрение системы контроля конфигураций </a:t>
            </a:r>
            <a:r>
              <a:rPr lang="en-US" sz="2200" b="0" i="0" dirty="0">
                <a:effectLst/>
                <a:latin typeface="+mj-lt"/>
              </a:rPr>
              <a:t>Ansible</a:t>
            </a:r>
            <a:r>
              <a:rPr lang="ru-RU" sz="2200" b="0" i="0" dirty="0">
                <a:effectLst/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8629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961E-D6A7-4742-9A55-66BE14714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72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6932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C30E-6461-49FA-93ED-6CDDE79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687" y="527525"/>
            <a:ext cx="3867752" cy="1099344"/>
          </a:xfrm>
        </p:spPr>
        <p:txBody>
          <a:bodyPr/>
          <a:lstStyle/>
          <a:p>
            <a:r>
              <a:rPr lang="ru-RU" dirty="0"/>
              <a:t>Цель и задачи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200A3-8937-4EBD-9910-C019BFC6F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127" y="1989837"/>
            <a:ext cx="11637825" cy="4927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+mj-lt"/>
              </a:rPr>
              <a:t>Цель работы:</a:t>
            </a:r>
            <a:r>
              <a:rPr lang="en-US" sz="2400" dirty="0">
                <a:latin typeface="+mj-lt"/>
              </a:rPr>
              <a:t> </a:t>
            </a:r>
            <a:r>
              <a:rPr lang="ru-RU" sz="2400" dirty="0">
                <a:latin typeface="+mj-lt"/>
              </a:rPr>
              <a:t>разработка программных модулей управления </a:t>
            </a:r>
            <a:r>
              <a:rPr lang="ru-RU" sz="2400" dirty="0" err="1">
                <a:latin typeface="+mj-lt"/>
              </a:rPr>
              <a:t>мультивендорной</a:t>
            </a:r>
            <a:r>
              <a:rPr lang="ru-RU" sz="2400" dirty="0">
                <a:latin typeface="+mj-lt"/>
              </a:rPr>
              <a:t> компьютерной сетью для системы контроля конфигураций.</a:t>
            </a:r>
          </a:p>
          <a:p>
            <a:pPr marL="0" indent="0">
              <a:buNone/>
            </a:pPr>
            <a:endParaRPr lang="ru-RU" sz="2400" dirty="0">
              <a:latin typeface="+mj-lt"/>
            </a:endParaRPr>
          </a:p>
          <a:p>
            <a:pPr marL="0" indent="0">
              <a:buNone/>
            </a:pPr>
            <a:r>
              <a:rPr lang="ru-RU" sz="2400" dirty="0">
                <a:latin typeface="+mj-lt"/>
              </a:rPr>
              <a:t>Задачи работы: </a:t>
            </a:r>
          </a:p>
          <a:p>
            <a:pPr marL="0" indent="0">
              <a:buNone/>
            </a:pPr>
            <a:r>
              <a:rPr lang="ru-RU" sz="2400" dirty="0">
                <a:latin typeface="+mj-lt"/>
              </a:rPr>
              <a:t>- </a:t>
            </a:r>
            <a:r>
              <a:rPr lang="en-US" sz="2400" dirty="0">
                <a:latin typeface="+mj-lt"/>
              </a:rPr>
              <a:t> </a:t>
            </a:r>
            <a:r>
              <a:rPr lang="ru-RU" sz="2400" dirty="0">
                <a:latin typeface="+mj-lt"/>
              </a:rPr>
              <a:t>Исследовать современные системы автоматизации и централизованного управления компьютерных сетей связи;</a:t>
            </a:r>
          </a:p>
          <a:p>
            <a:pPr>
              <a:buFontTx/>
              <a:buChar char="-"/>
            </a:pPr>
            <a:r>
              <a:rPr lang="ru-RU" sz="2400" dirty="0">
                <a:latin typeface="+mj-lt"/>
              </a:rPr>
              <a:t>Определить требования к системе и выбрать метод автоматизации компьютерных сетей связи;</a:t>
            </a:r>
          </a:p>
          <a:p>
            <a:pPr>
              <a:buFontTx/>
              <a:buChar char="-"/>
            </a:pPr>
            <a:r>
              <a:rPr lang="ru-RU" sz="2400" dirty="0">
                <a:latin typeface="+mj-lt"/>
              </a:rPr>
              <a:t>Разработать программное обеспечение для системы автоматизации;</a:t>
            </a:r>
          </a:p>
          <a:p>
            <a:pPr>
              <a:buFontTx/>
              <a:buChar char="-"/>
            </a:pPr>
            <a:r>
              <a:rPr lang="ru-RU" sz="2400" dirty="0">
                <a:latin typeface="+mj-lt"/>
              </a:rPr>
              <a:t>Разработать тестовую среду и исследовать внедрение практик непрерывной интеграции</a:t>
            </a:r>
          </a:p>
          <a:p>
            <a:pPr marL="0" indent="0">
              <a:buNone/>
            </a:pPr>
            <a:endParaRPr lang="ru-RU" dirty="0">
              <a:latin typeface="+mj-lt"/>
            </a:endParaRPr>
          </a:p>
        </p:txBody>
      </p:sp>
      <p:sp>
        <p:nvSpPr>
          <p:cNvPr id="4" name="Номер слайда 6">
            <a:extLst>
              <a:ext uri="{FF2B5EF4-FFF2-40B4-BE49-F238E27FC236}">
                <a16:creationId xmlns:a16="http://schemas.microsoft.com/office/drawing/2014/main" id="{50936ABE-1ED1-479C-99B2-493EA020BD45}"/>
              </a:ext>
            </a:extLst>
          </p:cNvPr>
          <p:cNvSpPr>
            <a:spLocks noGrp="1"/>
          </p:cNvSpPr>
          <p:nvPr/>
        </p:nvSpPr>
        <p:spPr>
          <a:xfrm>
            <a:off x="11003194" y="230188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F3545AD-C4EE-4034-B161-D9E6DC7F2EE2}" type="slidenum">
              <a:rPr lang="ru-RU" sz="2000" smtClean="0">
                <a:solidFill>
                  <a:schemeClr val="tx1"/>
                </a:solidFill>
              </a:rPr>
              <a:pPr/>
              <a:t>2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19DF-232B-4847-BBD2-D52B7F815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3912" y="408635"/>
            <a:ext cx="2704176" cy="1325563"/>
          </a:xfrm>
        </p:spPr>
        <p:txBody>
          <a:bodyPr/>
          <a:lstStyle/>
          <a:p>
            <a:r>
              <a:rPr lang="ru-RU" dirty="0"/>
              <a:t>Проблема</a:t>
            </a:r>
          </a:p>
        </p:txBody>
      </p:sp>
      <p:sp>
        <p:nvSpPr>
          <p:cNvPr id="4" name="Номер слайда 6">
            <a:extLst>
              <a:ext uri="{FF2B5EF4-FFF2-40B4-BE49-F238E27FC236}">
                <a16:creationId xmlns:a16="http://schemas.microsoft.com/office/drawing/2014/main" id="{50936ABE-1ED1-479C-99B2-493EA020BD45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0C33BBA-BE49-423A-A351-51646C705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5681"/>
            <a:ext cx="10515600" cy="3017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+mj-lt"/>
              </a:rPr>
              <a:t>Отсутствие систем централизованного управления </a:t>
            </a:r>
            <a:r>
              <a:rPr lang="ru-RU" dirty="0" err="1">
                <a:latin typeface="+mj-lt"/>
              </a:rPr>
              <a:t>мультивендорных</a:t>
            </a:r>
            <a:r>
              <a:rPr lang="ru-RU" dirty="0">
                <a:latin typeface="+mj-lt"/>
              </a:rPr>
              <a:t>  компьютерных сетей связи приводит к увеличению эксплуатационных издержек и снижению качества предоставляемых услуг вплоть до полной неработоспособности связи на продолжительное время.</a:t>
            </a:r>
          </a:p>
        </p:txBody>
      </p:sp>
    </p:spTree>
    <p:extLst>
      <p:ext uri="{BB962C8B-B14F-4D97-AF65-F5344CB8AC3E}">
        <p14:creationId xmlns:p14="http://schemas.microsoft.com/office/powerpoint/2010/main" val="49576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ADA1-F99C-4633-AFA1-AD25CD12E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978" y="301306"/>
            <a:ext cx="9637822" cy="1325563"/>
          </a:xfrm>
        </p:spPr>
        <p:txBody>
          <a:bodyPr/>
          <a:lstStyle/>
          <a:p>
            <a:r>
              <a:rPr lang="ru-RU" dirty="0"/>
              <a:t>Существующие системы автоматизации</a:t>
            </a:r>
          </a:p>
        </p:txBody>
      </p:sp>
      <p:pic>
        <p:nvPicPr>
          <p:cNvPr id="5" name="Content Placeholder 4" descr="A picture containing bird&#10;&#10;Description automatically generated">
            <a:extLst>
              <a:ext uri="{FF2B5EF4-FFF2-40B4-BE49-F238E27FC236}">
                <a16:creationId xmlns:a16="http://schemas.microsoft.com/office/drawing/2014/main" id="{1205C29D-A0C2-41AD-BBDB-D9EE199D4F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21" y="2150549"/>
            <a:ext cx="10155957" cy="3361951"/>
          </a:xfrm>
        </p:spPr>
      </p:pic>
      <p:sp>
        <p:nvSpPr>
          <p:cNvPr id="6" name="Номер слайда 6">
            <a:extLst>
              <a:ext uri="{FF2B5EF4-FFF2-40B4-BE49-F238E27FC236}">
                <a16:creationId xmlns:a16="http://schemas.microsoft.com/office/drawing/2014/main" id="{FC3B7997-10F4-4759-890E-CB9B9C0137D3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5067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EA434-9803-417A-BA71-80F75D429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165" y="301306"/>
            <a:ext cx="9116514" cy="1325563"/>
          </a:xfrm>
        </p:spPr>
        <p:txBody>
          <a:bodyPr/>
          <a:lstStyle/>
          <a:p>
            <a:r>
              <a:rPr lang="ru-RU" dirty="0"/>
              <a:t>Требования к системе автоматизации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58185-3B07-4D30-8BB2-6E2EF75B4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4434"/>
            <a:ext cx="10515600" cy="2802216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>
                <a:latin typeface="+mj-lt"/>
              </a:rPr>
              <a:t>Поддержка управления сетевыми устройствами без предустановленного ПО (агента);</a:t>
            </a:r>
          </a:p>
          <a:p>
            <a:pPr>
              <a:buFontTx/>
              <a:buChar char="-"/>
            </a:pPr>
            <a:r>
              <a:rPr lang="ru-RU" dirty="0">
                <a:latin typeface="+mj-lt"/>
              </a:rPr>
              <a:t>Возможность конфигурирования устройств различных вендоров используя </a:t>
            </a:r>
            <a:r>
              <a:rPr lang="en-US" dirty="0">
                <a:latin typeface="+mj-lt"/>
              </a:rPr>
              <a:t>SSH</a:t>
            </a:r>
            <a:r>
              <a:rPr lang="ru-RU" dirty="0">
                <a:latin typeface="+mj-lt"/>
              </a:rPr>
              <a:t>;</a:t>
            </a:r>
          </a:p>
          <a:p>
            <a:pPr>
              <a:buFontTx/>
              <a:buChar char="-"/>
            </a:pPr>
            <a:r>
              <a:rPr lang="ru-RU" dirty="0">
                <a:latin typeface="+mj-lt"/>
              </a:rPr>
              <a:t>Поддержка современных протоколов взаимодействия и управления оборудованием</a:t>
            </a:r>
            <a:r>
              <a:rPr lang="en-US" dirty="0">
                <a:latin typeface="+mj-lt"/>
              </a:rPr>
              <a:t>: REST API, NETCONF, RESTCONF</a:t>
            </a:r>
            <a:r>
              <a:rPr lang="ru-RU" dirty="0">
                <a:latin typeface="+mj-lt"/>
              </a:rPr>
              <a:t>.</a:t>
            </a:r>
          </a:p>
        </p:txBody>
      </p:sp>
      <p:sp>
        <p:nvSpPr>
          <p:cNvPr id="6" name="Номер слайда 6">
            <a:extLst>
              <a:ext uri="{FF2B5EF4-FFF2-40B4-BE49-F238E27FC236}">
                <a16:creationId xmlns:a16="http://schemas.microsoft.com/office/drawing/2014/main" id="{20226FE4-7DBB-43C9-8155-4CB5CAB422F8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4825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AA3D-1778-4868-A2D9-F6B7E86B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355" y="301306"/>
            <a:ext cx="9684445" cy="1325563"/>
          </a:xfrm>
        </p:spPr>
        <p:txBody>
          <a:bodyPr/>
          <a:lstStyle/>
          <a:p>
            <a:r>
              <a:rPr lang="ru-RU" dirty="0"/>
              <a:t>Выбор системы контроля конфигураций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EE843E6-39FD-47B5-BB83-F02EEF519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336918"/>
              </p:ext>
            </p:extLst>
          </p:nvPr>
        </p:nvGraphicFramePr>
        <p:xfrm>
          <a:off x="3187700" y="2374265"/>
          <a:ext cx="5816600" cy="385994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2325">
                  <a:extLst>
                    <a:ext uri="{9D8B030D-6E8A-4147-A177-3AD203B41FA5}">
                      <a16:colId xmlns:a16="http://schemas.microsoft.com/office/drawing/2014/main" val="531545860"/>
                    </a:ext>
                  </a:extLst>
                </a:gridCol>
                <a:gridCol w="1084635">
                  <a:extLst>
                    <a:ext uri="{9D8B030D-6E8A-4147-A177-3AD203B41FA5}">
                      <a16:colId xmlns:a16="http://schemas.microsoft.com/office/drawing/2014/main" val="1430141537"/>
                    </a:ext>
                  </a:extLst>
                </a:gridCol>
                <a:gridCol w="1107307">
                  <a:extLst>
                    <a:ext uri="{9D8B030D-6E8A-4147-A177-3AD203B41FA5}">
                      <a16:colId xmlns:a16="http://schemas.microsoft.com/office/drawing/2014/main" val="916742446"/>
                    </a:ext>
                  </a:extLst>
                </a:gridCol>
                <a:gridCol w="1092333">
                  <a:extLst>
                    <a:ext uri="{9D8B030D-6E8A-4147-A177-3AD203B41FA5}">
                      <a16:colId xmlns:a16="http://schemas.microsoft.com/office/drawing/2014/main" val="665810774"/>
                    </a:ext>
                  </a:extLst>
                </a:gridCol>
              </a:tblGrid>
              <a:tr h="232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Параметры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СКК </a:t>
                      </a:r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Ansible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СКК </a:t>
                      </a:r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Puppet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СКК </a:t>
                      </a:r>
                      <a:r>
                        <a:rPr lang="ru-RU" sz="1600" u="none" strike="noStrike" dirty="0" err="1">
                          <a:effectLst/>
                          <a:latin typeface="+mn-lt"/>
                        </a:rPr>
                        <a:t>Chef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5" marR="4225" marT="4225" marB="0" anchor="ctr"/>
                </a:tc>
                <a:extLst>
                  <a:ext uri="{0D108BD9-81ED-4DB2-BD59-A6C34878D82A}">
                    <a16:rowId xmlns:a16="http://schemas.microsoft.com/office/drawing/2014/main" val="2931860178"/>
                  </a:ext>
                </a:extLst>
              </a:tr>
              <a:tr h="232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Открытое ПО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extLst>
                  <a:ext uri="{0D108BD9-81ED-4DB2-BD59-A6C34878D82A}">
                    <a16:rowId xmlns:a16="http://schemas.microsoft.com/office/drawing/2014/main" val="431366102"/>
                  </a:ext>
                </a:extLst>
              </a:tr>
              <a:tr h="4609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Поддержка </a:t>
                      </a:r>
                      <a:r>
                        <a:rPr lang="ru-RU" sz="1600" u="none" strike="noStrike" dirty="0" err="1">
                          <a:effectLst/>
                          <a:latin typeface="+mj-lt"/>
                        </a:rPr>
                        <a:t>RESTfull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-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extLst>
                  <a:ext uri="{0D108BD9-81ED-4DB2-BD59-A6C34878D82A}">
                    <a16:rowId xmlns:a16="http://schemas.microsoft.com/office/drawing/2014/main" val="1429408436"/>
                  </a:ext>
                </a:extLst>
              </a:tr>
              <a:tr h="4609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Поддержка NETCONF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-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extLst>
                  <a:ext uri="{0D108BD9-81ED-4DB2-BD59-A6C34878D82A}">
                    <a16:rowId xmlns:a16="http://schemas.microsoft.com/office/drawing/2014/main" val="3208653973"/>
                  </a:ext>
                </a:extLst>
              </a:tr>
              <a:tr h="4609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Поддержка RESTCONF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-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-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extLst>
                  <a:ext uri="{0D108BD9-81ED-4DB2-BD59-A6C34878D82A}">
                    <a16:rowId xmlns:a16="http://schemas.microsoft.com/office/drawing/2014/main" val="1500091422"/>
                  </a:ext>
                </a:extLst>
              </a:tr>
              <a:tr h="10324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Поддержка разработчиками и крупными компаниями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extLst>
                  <a:ext uri="{0D108BD9-81ED-4DB2-BD59-A6C34878D82A}">
                    <a16:rowId xmlns:a16="http://schemas.microsoft.com/office/drawing/2014/main" val="3088617422"/>
                  </a:ext>
                </a:extLst>
              </a:tr>
              <a:tr h="9181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Отсутствие агента на управляемом устройстве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j-lt"/>
                        </a:rPr>
                        <a:t>+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j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225" marR="4225" marT="4225" marB="0" anchor="ctr"/>
                </a:tc>
                <a:extLst>
                  <a:ext uri="{0D108BD9-81ED-4DB2-BD59-A6C34878D82A}">
                    <a16:rowId xmlns:a16="http://schemas.microsoft.com/office/drawing/2014/main" val="2490988471"/>
                  </a:ext>
                </a:extLst>
              </a:tr>
            </a:tbl>
          </a:graphicData>
        </a:graphic>
      </p:graphicFrame>
      <p:sp>
        <p:nvSpPr>
          <p:cNvPr id="11" name="Номер слайда 6">
            <a:extLst>
              <a:ext uri="{FF2B5EF4-FFF2-40B4-BE49-F238E27FC236}">
                <a16:creationId xmlns:a16="http://schemas.microsoft.com/office/drawing/2014/main" id="{073FED8A-6A8E-419E-9CAC-B3189C57B34C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2ACA34-59F6-4A3D-AA72-76113086063F}"/>
              </a:ext>
            </a:extLst>
          </p:cNvPr>
          <p:cNvSpPr txBox="1"/>
          <p:nvPr/>
        </p:nvSpPr>
        <p:spPr>
          <a:xfrm>
            <a:off x="3126740" y="1815901"/>
            <a:ext cx="557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Таблица 1 – Сравнение систем контроля конфигураций</a:t>
            </a:r>
          </a:p>
        </p:txBody>
      </p:sp>
    </p:spTree>
    <p:extLst>
      <p:ext uri="{BB962C8B-B14F-4D97-AF65-F5344CB8AC3E}">
        <p14:creationId xmlns:p14="http://schemas.microsoft.com/office/powerpoint/2010/main" val="215968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C0252-CF05-4352-85FC-910EFEBB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124" y="301306"/>
            <a:ext cx="4101752" cy="1325563"/>
          </a:xfrm>
        </p:spPr>
        <p:txBody>
          <a:bodyPr/>
          <a:lstStyle/>
          <a:p>
            <a:r>
              <a:rPr lang="ru-RU" dirty="0"/>
              <a:t>Выбор функций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CA86B-1C18-4142-8B2D-B6A53635D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0291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+mj-lt"/>
              </a:rPr>
              <a:t>В рамках данной работы выделяются следующие разделы сетевых функций, требующих автоматизации: </a:t>
            </a:r>
          </a:p>
          <a:p>
            <a:pPr>
              <a:buFontTx/>
              <a:buChar char="-"/>
            </a:pPr>
            <a:r>
              <a:rPr lang="ru-RU" dirty="0">
                <a:latin typeface="+mj-lt"/>
              </a:rPr>
              <a:t>маршрутизация;</a:t>
            </a:r>
          </a:p>
          <a:p>
            <a:pPr>
              <a:buFontTx/>
              <a:buChar char="-"/>
            </a:pPr>
            <a:r>
              <a:rPr lang="ru-RU" dirty="0">
                <a:latin typeface="+mj-lt"/>
              </a:rPr>
              <a:t>коммутация;</a:t>
            </a:r>
          </a:p>
          <a:p>
            <a:pPr>
              <a:buFontTx/>
              <a:buChar char="-"/>
            </a:pPr>
            <a:r>
              <a:rPr lang="ru-RU" dirty="0">
                <a:latin typeface="+mj-lt"/>
              </a:rPr>
              <a:t>интерфейсы;</a:t>
            </a:r>
          </a:p>
          <a:p>
            <a:pPr>
              <a:buFontTx/>
              <a:buChar char="-"/>
            </a:pPr>
            <a:r>
              <a:rPr lang="ru-RU" dirty="0" err="1">
                <a:latin typeface="+mj-lt"/>
              </a:rPr>
              <a:t>фаервол</a:t>
            </a:r>
            <a:r>
              <a:rPr lang="ru-RU" dirty="0">
                <a:latin typeface="+mj-lt"/>
              </a:rPr>
              <a:t>;</a:t>
            </a:r>
          </a:p>
          <a:p>
            <a:pPr>
              <a:buFontTx/>
              <a:buChar char="-"/>
            </a:pPr>
            <a:r>
              <a:rPr lang="ru-RU" dirty="0">
                <a:latin typeface="+mj-lt"/>
              </a:rPr>
              <a:t>управление сетевым устройством;</a:t>
            </a:r>
          </a:p>
          <a:p>
            <a:pPr>
              <a:buFontTx/>
              <a:buChar char="-"/>
            </a:pPr>
            <a:r>
              <a:rPr lang="ru-RU" dirty="0">
                <a:latin typeface="+mj-lt"/>
              </a:rPr>
              <a:t>сбор информации с устройства.</a:t>
            </a:r>
          </a:p>
          <a:p>
            <a:pPr marL="0" indent="0">
              <a:buNone/>
            </a:pPr>
            <a:endParaRPr lang="ru-RU" dirty="0">
              <a:latin typeface="+mj-lt"/>
            </a:endParaRPr>
          </a:p>
        </p:txBody>
      </p:sp>
      <p:sp>
        <p:nvSpPr>
          <p:cNvPr id="6" name="Номер слайда 6">
            <a:extLst>
              <a:ext uri="{FF2B5EF4-FFF2-40B4-BE49-F238E27FC236}">
                <a16:creationId xmlns:a16="http://schemas.microsoft.com/office/drawing/2014/main" id="{FF445380-9DF1-45CF-88C0-5E5E1E5ADF2E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35914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500F-5CAB-4E7D-9C9D-AD818BD4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134" y="301306"/>
            <a:ext cx="7669731" cy="1325563"/>
          </a:xfrm>
        </p:spPr>
        <p:txBody>
          <a:bodyPr/>
          <a:lstStyle/>
          <a:p>
            <a:r>
              <a:rPr lang="ru-RU" dirty="0"/>
              <a:t>Архитектура системы контроля конфигураций </a:t>
            </a:r>
            <a:r>
              <a:rPr lang="en-US" dirty="0"/>
              <a:t>Ansible</a:t>
            </a:r>
            <a:endParaRPr lang="ru-RU" dirty="0"/>
          </a:p>
        </p:txBody>
      </p:sp>
      <p:sp>
        <p:nvSpPr>
          <p:cNvPr id="6" name="Номер слайда 6">
            <a:extLst>
              <a:ext uri="{FF2B5EF4-FFF2-40B4-BE49-F238E27FC236}">
                <a16:creationId xmlns:a16="http://schemas.microsoft.com/office/drawing/2014/main" id="{86DCCC71-647D-4540-91AA-F0BFE7317AFC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EADFF959-D7AD-497B-86A0-1769F73AB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134" y="1779489"/>
            <a:ext cx="7740842" cy="477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980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10E71378-AD98-46C9-96E4-FADC85A4FA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671" y="1626869"/>
            <a:ext cx="7766655" cy="4873339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2BD2012-76EF-4831-A67C-C7B541855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1027" y="286581"/>
            <a:ext cx="7949944" cy="1325563"/>
          </a:xfrm>
        </p:spPr>
        <p:txBody>
          <a:bodyPr/>
          <a:lstStyle/>
          <a:p>
            <a:r>
              <a:rPr lang="ru-RU" dirty="0"/>
              <a:t>Структура программного модуля</a:t>
            </a:r>
          </a:p>
        </p:txBody>
      </p:sp>
      <p:sp>
        <p:nvSpPr>
          <p:cNvPr id="8" name="Номер слайда 6">
            <a:extLst>
              <a:ext uri="{FF2B5EF4-FFF2-40B4-BE49-F238E27FC236}">
                <a16:creationId xmlns:a16="http://schemas.microsoft.com/office/drawing/2014/main" id="{3BC7B631-0205-415A-B881-7AE7EECBEA98}"/>
              </a:ext>
            </a:extLst>
          </p:cNvPr>
          <p:cNvSpPr>
            <a:spLocks noGrp="1"/>
          </p:cNvSpPr>
          <p:nvPr/>
        </p:nvSpPr>
        <p:spPr>
          <a:xfrm>
            <a:off x="11003194" y="226073"/>
            <a:ext cx="701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60472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21941</TotalTime>
  <Words>362</Words>
  <Application>Microsoft Office PowerPoint</Application>
  <PresentationFormat>Широкоэкранный</PresentationFormat>
  <Paragraphs>91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Презентация PowerPoint</vt:lpstr>
      <vt:lpstr>Цель и задачи</vt:lpstr>
      <vt:lpstr>Проблема</vt:lpstr>
      <vt:lpstr>Существующие системы автоматизации</vt:lpstr>
      <vt:lpstr>Требования к системе автоматизации</vt:lpstr>
      <vt:lpstr>Выбор системы контроля конфигураций</vt:lpstr>
      <vt:lpstr>Выбор функций</vt:lpstr>
      <vt:lpstr>Архитектура системы контроля конфигураций Ansible</vt:lpstr>
      <vt:lpstr>Структура программного модуля</vt:lpstr>
      <vt:lpstr>Структура программной роли</vt:lpstr>
      <vt:lpstr>Пример работы роли</vt:lpstr>
      <vt:lpstr>Разработка тестового стенда</vt:lpstr>
      <vt:lpstr>Автоматизированное тестирование программных ролей</vt:lpstr>
      <vt:lpstr>Вывод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Тихоокеанский Государственный Университет ФАИТ</dc:title>
  <dc:creator>Иван Филянин</dc:creator>
  <cp:lastModifiedBy>Иван Филянин</cp:lastModifiedBy>
  <cp:revision>129</cp:revision>
  <dcterms:created xsi:type="dcterms:W3CDTF">2020-03-08T09:51:36Z</dcterms:created>
  <dcterms:modified xsi:type="dcterms:W3CDTF">2021-06-02T16:45:05Z</dcterms:modified>
</cp:coreProperties>
</file>