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648" r:id="rId2"/>
  </p:sldMasterIdLst>
  <p:notesMasterIdLst>
    <p:notesMasterId r:id="rId69"/>
  </p:notesMasterIdLst>
  <p:sldIdLst>
    <p:sldId id="343" r:id="rId3"/>
    <p:sldId id="352" r:id="rId4"/>
    <p:sldId id="353" r:id="rId5"/>
    <p:sldId id="354" r:id="rId6"/>
    <p:sldId id="355" r:id="rId7"/>
    <p:sldId id="356" r:id="rId8"/>
    <p:sldId id="357" r:id="rId9"/>
    <p:sldId id="341" r:id="rId10"/>
    <p:sldId id="257" r:id="rId11"/>
    <p:sldId id="258" r:id="rId12"/>
    <p:sldId id="259" r:id="rId13"/>
    <p:sldId id="260" r:id="rId14"/>
    <p:sldId id="261" r:id="rId15"/>
    <p:sldId id="262" r:id="rId16"/>
    <p:sldId id="263" r:id="rId17"/>
    <p:sldId id="266" r:id="rId18"/>
    <p:sldId id="264" r:id="rId19"/>
    <p:sldId id="265" r:id="rId20"/>
    <p:sldId id="267" r:id="rId21"/>
    <p:sldId id="269" r:id="rId22"/>
    <p:sldId id="271" r:id="rId23"/>
    <p:sldId id="270" r:id="rId24"/>
    <p:sldId id="268" r:id="rId25"/>
    <p:sldId id="274" r:id="rId26"/>
    <p:sldId id="272" r:id="rId27"/>
    <p:sldId id="273" r:id="rId28"/>
    <p:sldId id="275" r:id="rId29"/>
    <p:sldId id="277" r:id="rId30"/>
    <p:sldId id="278" r:id="rId31"/>
    <p:sldId id="279" r:id="rId32"/>
    <p:sldId id="280" r:id="rId33"/>
    <p:sldId id="281" r:id="rId34"/>
    <p:sldId id="282"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2" r:id="rId50"/>
    <p:sldId id="303" r:id="rId51"/>
    <p:sldId id="304" r:id="rId52"/>
    <p:sldId id="306" r:id="rId53"/>
    <p:sldId id="305" r:id="rId54"/>
    <p:sldId id="307" r:id="rId55"/>
    <p:sldId id="308" r:id="rId56"/>
    <p:sldId id="310" r:id="rId57"/>
    <p:sldId id="311" r:id="rId58"/>
    <p:sldId id="329" r:id="rId59"/>
    <p:sldId id="330" r:id="rId60"/>
    <p:sldId id="331" r:id="rId61"/>
    <p:sldId id="333" r:id="rId62"/>
    <p:sldId id="334" r:id="rId63"/>
    <p:sldId id="335" r:id="rId64"/>
    <p:sldId id="336" r:id="rId65"/>
    <p:sldId id="338" r:id="rId66"/>
    <p:sldId id="339" r:id="rId67"/>
    <p:sldId id="340"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3CF7F-42BD-FC40-7A52-F1237716B0ED}" v="612" dt="2024-03-14T12:02:12.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30" d="100"/>
          <a:sy n="130" d="100"/>
        </p:scale>
        <p:origin x="9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65452-9F75-4343-96FB-ECC3744BAC75}" type="datetimeFigureOut">
              <a:rPr lang="ru-RU"/>
              <a:t>14.03.2024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B6741-763B-4E77-AD75-B628034BF2A7}" type="slidenum">
              <a:rPr lang="ru-RU"/>
              <a:t>‹#›</a:t>
            </a:fld>
            <a:endParaRPr lang="ru-RU"/>
          </a:p>
        </p:txBody>
      </p:sp>
    </p:spTree>
    <p:extLst>
      <p:ext uri="{BB962C8B-B14F-4D97-AF65-F5344CB8AC3E}">
        <p14:creationId xmlns:p14="http://schemas.microsoft.com/office/powerpoint/2010/main" val="126604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1</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2</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6699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3</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20483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4</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15631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5</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55403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6</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1007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7</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35549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8457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51429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22986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0D535-577D-489C-BADB-DE9821082AEA}"/>
              </a:ext>
            </a:extLst>
          </p:cNvPr>
          <p:cNvSpPr>
            <a:spLocks noGrp="1"/>
          </p:cNvSpPr>
          <p:nvPr>
            <p:ph type="ctrTitle"/>
          </p:nvPr>
        </p:nvSpPr>
        <p:spPr>
          <a:xfrm>
            <a:off x="1143360" y="1121879"/>
            <a:ext cx="6857280" cy="2387771"/>
          </a:xfrm>
        </p:spPr>
        <p:txBody>
          <a:bodyPr anchor="b"/>
          <a:lstStyle>
            <a:lvl1pPr algn="ctr">
              <a:defRPr sz="5400"/>
            </a:lvl1pPr>
          </a:lstStyle>
          <a:p>
            <a:r>
              <a:rPr lang="ru-RU"/>
              <a:t>Образец заголовка</a:t>
            </a:r>
          </a:p>
        </p:txBody>
      </p:sp>
      <p:sp>
        <p:nvSpPr>
          <p:cNvPr id="3" name="Подзаголовок 2">
            <a:extLst>
              <a:ext uri="{FF2B5EF4-FFF2-40B4-BE49-F238E27FC236}">
                <a16:creationId xmlns:a16="http://schemas.microsoft.com/office/drawing/2014/main" id="{CFC4AE79-7350-4CF3-B0B9-504C09728953}"/>
              </a:ext>
            </a:extLst>
          </p:cNvPr>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ru-RU"/>
              <a:t>Образец подзаголовка</a:t>
            </a:r>
          </a:p>
        </p:txBody>
      </p:sp>
      <p:sp>
        <p:nvSpPr>
          <p:cNvPr id="4" name="Номер слайда 3">
            <a:extLst>
              <a:ext uri="{FF2B5EF4-FFF2-40B4-BE49-F238E27FC236}">
                <a16:creationId xmlns:a16="http://schemas.microsoft.com/office/drawing/2014/main" id="{F06EF593-11E8-4958-A7E1-809177CA246A}"/>
              </a:ext>
            </a:extLst>
          </p:cNvPr>
          <p:cNvSpPr>
            <a:spLocks noGrp="1"/>
          </p:cNvSpPr>
          <p:nvPr>
            <p:ph type="sldNum" idx="10"/>
          </p:nvPr>
        </p:nvSpPr>
        <p:spPr/>
        <p:txBody>
          <a:bodyPr/>
          <a:lstStyle>
            <a:lvl1pPr>
              <a:defRPr/>
            </a:lvl1pPr>
          </a:lstStyle>
          <a:p>
            <a:fld id="{8C0B5E74-09E3-48AD-953D-B481DD41FEE4}" type="slidenum">
              <a:rPr lang="ru-RU" altLang="ru-RU"/>
              <a:pPr/>
              <a:t>‹#›</a:t>
            </a:fld>
            <a:endParaRPr lang="ru-RU" altLang="ru-RU"/>
          </a:p>
        </p:txBody>
      </p:sp>
    </p:spTree>
    <p:extLst>
      <p:ext uri="{BB962C8B-B14F-4D97-AF65-F5344CB8AC3E}">
        <p14:creationId xmlns:p14="http://schemas.microsoft.com/office/powerpoint/2010/main" val="417758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282A6-64DC-4AF5-8C65-B7874C8729C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85ADCB5-8A36-40E7-B1D7-EC1C61CC208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7136DFC4-23BF-4424-A752-0082DF8C63CC}"/>
              </a:ext>
            </a:extLst>
          </p:cNvPr>
          <p:cNvSpPr>
            <a:spLocks noGrp="1"/>
          </p:cNvSpPr>
          <p:nvPr>
            <p:ph type="sldNum" idx="10"/>
          </p:nvPr>
        </p:nvSpPr>
        <p:spPr/>
        <p:txBody>
          <a:bodyPr/>
          <a:lstStyle>
            <a:lvl1pPr>
              <a:defRPr/>
            </a:lvl1pPr>
          </a:lstStyle>
          <a:p>
            <a:fld id="{BA1A1392-3314-491D-8F54-BA2B618F04A5}" type="slidenum">
              <a:rPr lang="ru-RU" altLang="ru-RU"/>
              <a:pPr/>
              <a:t>‹#›</a:t>
            </a:fld>
            <a:endParaRPr lang="ru-RU" altLang="ru-RU"/>
          </a:p>
        </p:txBody>
      </p:sp>
    </p:spTree>
    <p:extLst>
      <p:ext uri="{BB962C8B-B14F-4D97-AF65-F5344CB8AC3E}">
        <p14:creationId xmlns:p14="http://schemas.microsoft.com/office/powerpoint/2010/main" val="8797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5FB11-25BD-4CCD-AA53-232AE231E216}"/>
              </a:ext>
            </a:extLst>
          </p:cNvPr>
          <p:cNvSpPr>
            <a:spLocks noGrp="1"/>
          </p:cNvSpPr>
          <p:nvPr>
            <p:ph type="title"/>
          </p:nvPr>
        </p:nvSpPr>
        <p:spPr>
          <a:xfrm>
            <a:off x="623521" y="1709460"/>
            <a:ext cx="7886880" cy="2852939"/>
          </a:xfrm>
        </p:spPr>
        <p:txBody>
          <a:bodyPr anchor="b"/>
          <a:lstStyle>
            <a:lvl1pPr>
              <a:defRPr sz="5400"/>
            </a:lvl1pPr>
          </a:lstStyle>
          <a:p>
            <a:r>
              <a:rPr lang="ru-RU"/>
              <a:t>Образец заголовка</a:t>
            </a:r>
          </a:p>
        </p:txBody>
      </p:sp>
      <p:sp>
        <p:nvSpPr>
          <p:cNvPr id="3" name="Текст 2">
            <a:extLst>
              <a:ext uri="{FF2B5EF4-FFF2-40B4-BE49-F238E27FC236}">
                <a16:creationId xmlns:a16="http://schemas.microsoft.com/office/drawing/2014/main" id="{30E43585-2F03-4600-B085-42A2F1D5B894}"/>
              </a:ext>
            </a:extLst>
          </p:cNvPr>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ru-RU"/>
              <a:t>Образец текста</a:t>
            </a:r>
          </a:p>
        </p:txBody>
      </p:sp>
      <p:sp>
        <p:nvSpPr>
          <p:cNvPr id="4" name="Номер слайда 3">
            <a:extLst>
              <a:ext uri="{FF2B5EF4-FFF2-40B4-BE49-F238E27FC236}">
                <a16:creationId xmlns:a16="http://schemas.microsoft.com/office/drawing/2014/main" id="{F1B66A51-B87A-4BE3-AF5D-94137855A292}"/>
              </a:ext>
            </a:extLst>
          </p:cNvPr>
          <p:cNvSpPr>
            <a:spLocks noGrp="1"/>
          </p:cNvSpPr>
          <p:nvPr>
            <p:ph type="sldNum" idx="10"/>
          </p:nvPr>
        </p:nvSpPr>
        <p:spPr/>
        <p:txBody>
          <a:bodyPr/>
          <a:lstStyle>
            <a:lvl1pPr>
              <a:defRPr/>
            </a:lvl1pPr>
          </a:lstStyle>
          <a:p>
            <a:fld id="{E369FFC4-A9EA-43E6-A401-F69D1BE9D635}" type="slidenum">
              <a:rPr lang="ru-RU" altLang="ru-RU"/>
              <a:pPr/>
              <a:t>‹#›</a:t>
            </a:fld>
            <a:endParaRPr lang="ru-RU" altLang="ru-RU"/>
          </a:p>
        </p:txBody>
      </p:sp>
    </p:spTree>
    <p:extLst>
      <p:ext uri="{BB962C8B-B14F-4D97-AF65-F5344CB8AC3E}">
        <p14:creationId xmlns:p14="http://schemas.microsoft.com/office/powerpoint/2010/main" val="21686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B63BC7-243D-4149-8930-F4EB930946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AF900DF-35D9-405D-8DFB-FA0C28332FE0}"/>
              </a:ext>
            </a:extLst>
          </p:cNvPr>
          <p:cNvSpPr>
            <a:spLocks noGrp="1"/>
          </p:cNvSpPr>
          <p:nvPr>
            <p:ph sz="half" idx="1"/>
          </p:nvPr>
        </p:nvSpPr>
        <p:spPr>
          <a:xfrm>
            <a:off x="456481" y="1604329"/>
            <a:ext cx="4039200" cy="39661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1AFDCC4-D277-45DD-A07B-43E00477E3DD}"/>
              </a:ext>
            </a:extLst>
          </p:cNvPr>
          <p:cNvSpPr>
            <a:spLocks noGrp="1"/>
          </p:cNvSpPr>
          <p:nvPr>
            <p:ph sz="half" idx="2"/>
          </p:nvPr>
        </p:nvSpPr>
        <p:spPr>
          <a:xfrm>
            <a:off x="4633920" y="1604329"/>
            <a:ext cx="4039200" cy="39661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a:extLst>
              <a:ext uri="{FF2B5EF4-FFF2-40B4-BE49-F238E27FC236}">
                <a16:creationId xmlns:a16="http://schemas.microsoft.com/office/drawing/2014/main" id="{BB264113-21EB-4AAC-82DF-FCB7187F911D}"/>
              </a:ext>
            </a:extLst>
          </p:cNvPr>
          <p:cNvSpPr>
            <a:spLocks noGrp="1"/>
          </p:cNvSpPr>
          <p:nvPr>
            <p:ph type="sldNum" idx="10"/>
          </p:nvPr>
        </p:nvSpPr>
        <p:spPr/>
        <p:txBody>
          <a:bodyPr/>
          <a:lstStyle>
            <a:lvl1pPr>
              <a:defRPr/>
            </a:lvl1pPr>
          </a:lstStyle>
          <a:p>
            <a:fld id="{A9B85F81-F8E3-495E-82EC-B60B7EF5F1EB}" type="slidenum">
              <a:rPr lang="ru-RU" altLang="ru-RU"/>
              <a:pPr/>
              <a:t>‹#›</a:t>
            </a:fld>
            <a:endParaRPr lang="ru-RU" altLang="ru-RU"/>
          </a:p>
        </p:txBody>
      </p:sp>
    </p:spTree>
    <p:extLst>
      <p:ext uri="{BB962C8B-B14F-4D97-AF65-F5344CB8AC3E}">
        <p14:creationId xmlns:p14="http://schemas.microsoft.com/office/powerpoint/2010/main" val="134387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A1E859-6DC7-4B8E-B6BF-0E351013CCF2}"/>
              </a:ext>
            </a:extLst>
          </p:cNvPr>
          <p:cNvSpPr>
            <a:spLocks noGrp="1"/>
          </p:cNvSpPr>
          <p:nvPr>
            <p:ph type="title"/>
          </p:nvPr>
        </p:nvSpPr>
        <p:spPr>
          <a:xfrm>
            <a:off x="629281" y="365798"/>
            <a:ext cx="7886880" cy="1324939"/>
          </a:xfrm>
        </p:spPr>
        <p:txBody>
          <a:bodyPr/>
          <a:lstStyle/>
          <a:p>
            <a:r>
              <a:rPr lang="ru-RU"/>
              <a:t>Образец заголовка</a:t>
            </a:r>
          </a:p>
        </p:txBody>
      </p:sp>
      <p:sp>
        <p:nvSpPr>
          <p:cNvPr id="3" name="Текст 2">
            <a:extLst>
              <a:ext uri="{FF2B5EF4-FFF2-40B4-BE49-F238E27FC236}">
                <a16:creationId xmlns:a16="http://schemas.microsoft.com/office/drawing/2014/main" id="{116C60E1-040C-4BB3-B791-D4185A8507BC}"/>
              </a:ext>
            </a:extLst>
          </p:cNvPr>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a:t>Образец текста</a:t>
            </a:r>
          </a:p>
        </p:txBody>
      </p:sp>
      <p:sp>
        <p:nvSpPr>
          <p:cNvPr id="4" name="Объект 3">
            <a:extLst>
              <a:ext uri="{FF2B5EF4-FFF2-40B4-BE49-F238E27FC236}">
                <a16:creationId xmlns:a16="http://schemas.microsoft.com/office/drawing/2014/main" id="{DFFDCE0D-3588-4A3C-8F7C-A492A3EDCF39}"/>
              </a:ext>
            </a:extLst>
          </p:cNvPr>
          <p:cNvSpPr>
            <a:spLocks noGrp="1"/>
          </p:cNvSpPr>
          <p:nvPr>
            <p:ph sz="half" idx="2"/>
          </p:nvPr>
        </p:nvSpPr>
        <p:spPr>
          <a:xfrm>
            <a:off x="629280" y="2504424"/>
            <a:ext cx="3869280" cy="368534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09DAA42-EEDB-4DB9-AAC4-3499AE294041}"/>
              </a:ext>
            </a:extLst>
          </p:cNvPr>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a:t>Образец текста</a:t>
            </a:r>
          </a:p>
        </p:txBody>
      </p:sp>
      <p:sp>
        <p:nvSpPr>
          <p:cNvPr id="6" name="Объект 5">
            <a:extLst>
              <a:ext uri="{FF2B5EF4-FFF2-40B4-BE49-F238E27FC236}">
                <a16:creationId xmlns:a16="http://schemas.microsoft.com/office/drawing/2014/main" id="{45BB2B25-B509-4ACD-A285-C0E713AFC440}"/>
              </a:ext>
            </a:extLst>
          </p:cNvPr>
          <p:cNvSpPr>
            <a:spLocks noGrp="1"/>
          </p:cNvSpPr>
          <p:nvPr>
            <p:ph sz="quarter" idx="4"/>
          </p:nvPr>
        </p:nvSpPr>
        <p:spPr>
          <a:xfrm>
            <a:off x="4629600" y="2504424"/>
            <a:ext cx="3886560" cy="368534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a:extLst>
              <a:ext uri="{FF2B5EF4-FFF2-40B4-BE49-F238E27FC236}">
                <a16:creationId xmlns:a16="http://schemas.microsoft.com/office/drawing/2014/main" id="{16244A9F-89B1-4EDA-B7DF-0AD3B73F82FF}"/>
              </a:ext>
            </a:extLst>
          </p:cNvPr>
          <p:cNvSpPr>
            <a:spLocks noGrp="1"/>
          </p:cNvSpPr>
          <p:nvPr>
            <p:ph type="sldNum" idx="10"/>
          </p:nvPr>
        </p:nvSpPr>
        <p:spPr/>
        <p:txBody>
          <a:bodyPr/>
          <a:lstStyle>
            <a:lvl1pPr>
              <a:defRPr/>
            </a:lvl1pPr>
          </a:lstStyle>
          <a:p>
            <a:fld id="{AAB61851-4FCA-451F-A713-4F750AE295FD}" type="slidenum">
              <a:rPr lang="ru-RU" altLang="ru-RU"/>
              <a:pPr/>
              <a:t>‹#›</a:t>
            </a:fld>
            <a:endParaRPr lang="ru-RU" altLang="ru-RU"/>
          </a:p>
        </p:txBody>
      </p:sp>
    </p:spTree>
    <p:extLst>
      <p:ext uri="{BB962C8B-B14F-4D97-AF65-F5344CB8AC3E}">
        <p14:creationId xmlns:p14="http://schemas.microsoft.com/office/powerpoint/2010/main" val="329799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DAF88-D933-48F8-97EE-F20E241F6D3E}"/>
              </a:ext>
            </a:extLst>
          </p:cNvPr>
          <p:cNvSpPr>
            <a:spLocks noGrp="1"/>
          </p:cNvSpPr>
          <p:nvPr>
            <p:ph type="title"/>
          </p:nvPr>
        </p:nvSpPr>
        <p:spPr/>
        <p:txBody>
          <a:bodyPr/>
          <a:lstStyle/>
          <a:p>
            <a:r>
              <a:rPr lang="ru-RU"/>
              <a:t>Образец заголовка</a:t>
            </a:r>
          </a:p>
        </p:txBody>
      </p:sp>
      <p:sp>
        <p:nvSpPr>
          <p:cNvPr id="3" name="Номер слайда 2">
            <a:extLst>
              <a:ext uri="{FF2B5EF4-FFF2-40B4-BE49-F238E27FC236}">
                <a16:creationId xmlns:a16="http://schemas.microsoft.com/office/drawing/2014/main" id="{41E97C23-55F0-4863-8D08-90F850B0CA51}"/>
              </a:ext>
            </a:extLst>
          </p:cNvPr>
          <p:cNvSpPr>
            <a:spLocks noGrp="1"/>
          </p:cNvSpPr>
          <p:nvPr>
            <p:ph type="sldNum" idx="10"/>
          </p:nvPr>
        </p:nvSpPr>
        <p:spPr/>
        <p:txBody>
          <a:bodyPr/>
          <a:lstStyle>
            <a:lvl1pPr>
              <a:defRPr/>
            </a:lvl1pPr>
          </a:lstStyle>
          <a:p>
            <a:fld id="{BDACCB11-FED2-4F6A-BE2D-22889E290AFB}" type="slidenum">
              <a:rPr lang="ru-RU" altLang="ru-RU"/>
              <a:pPr/>
              <a:t>‹#›</a:t>
            </a:fld>
            <a:endParaRPr lang="ru-RU" altLang="ru-RU"/>
          </a:p>
        </p:txBody>
      </p:sp>
    </p:spTree>
    <p:extLst>
      <p:ext uri="{BB962C8B-B14F-4D97-AF65-F5344CB8AC3E}">
        <p14:creationId xmlns:p14="http://schemas.microsoft.com/office/powerpoint/2010/main" val="1691707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1D0872E-EBE9-4C1F-87A7-5A4308942B3A}"/>
              </a:ext>
            </a:extLst>
          </p:cNvPr>
          <p:cNvSpPr>
            <a:spLocks noGrp="1"/>
          </p:cNvSpPr>
          <p:nvPr>
            <p:ph type="sldNum" idx="10"/>
          </p:nvPr>
        </p:nvSpPr>
        <p:spPr/>
        <p:txBody>
          <a:bodyPr/>
          <a:lstStyle>
            <a:lvl1pPr>
              <a:defRPr/>
            </a:lvl1pPr>
          </a:lstStyle>
          <a:p>
            <a:fld id="{D658204E-0247-426C-B48E-9EE1EE6D920B}" type="slidenum">
              <a:rPr lang="ru-RU" altLang="ru-RU"/>
              <a:pPr/>
              <a:t>‹#›</a:t>
            </a:fld>
            <a:endParaRPr lang="ru-RU" altLang="ru-RU"/>
          </a:p>
        </p:txBody>
      </p:sp>
    </p:spTree>
    <p:extLst>
      <p:ext uri="{BB962C8B-B14F-4D97-AF65-F5344CB8AC3E}">
        <p14:creationId xmlns:p14="http://schemas.microsoft.com/office/powerpoint/2010/main" val="2165679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DB1FB-3C79-4B84-BBF3-52622DB36767}"/>
              </a:ext>
            </a:extLst>
          </p:cNvPr>
          <p:cNvSpPr>
            <a:spLocks noGrp="1"/>
          </p:cNvSpPr>
          <p:nvPr>
            <p:ph type="title"/>
          </p:nvPr>
        </p:nvSpPr>
        <p:spPr>
          <a:xfrm>
            <a:off x="629280" y="456528"/>
            <a:ext cx="2949120" cy="1601448"/>
          </a:xfrm>
        </p:spPr>
        <p:txBody>
          <a:bodyPr anchor="b"/>
          <a:lstStyle>
            <a:lvl1pPr>
              <a:defRPr sz="2900"/>
            </a:lvl1pPr>
          </a:lstStyle>
          <a:p>
            <a:r>
              <a:rPr lang="ru-RU"/>
              <a:t>Образец заголовка</a:t>
            </a:r>
          </a:p>
        </p:txBody>
      </p:sp>
      <p:sp>
        <p:nvSpPr>
          <p:cNvPr id="3" name="Объект 2">
            <a:extLst>
              <a:ext uri="{FF2B5EF4-FFF2-40B4-BE49-F238E27FC236}">
                <a16:creationId xmlns:a16="http://schemas.microsoft.com/office/drawing/2014/main" id="{4C35D202-26FB-4ADD-8266-BB31AF6D26D8}"/>
              </a:ext>
            </a:extLst>
          </p:cNvPr>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6AA96CE-E431-482A-915D-FB2A45CF5AA9}"/>
              </a:ext>
            </a:extLst>
          </p:cNvPr>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ru-RU"/>
              <a:t>Образец текста</a:t>
            </a:r>
          </a:p>
        </p:txBody>
      </p:sp>
      <p:sp>
        <p:nvSpPr>
          <p:cNvPr id="5" name="Номер слайда 4">
            <a:extLst>
              <a:ext uri="{FF2B5EF4-FFF2-40B4-BE49-F238E27FC236}">
                <a16:creationId xmlns:a16="http://schemas.microsoft.com/office/drawing/2014/main" id="{CBDBD388-266C-4FEE-BA0C-CD17B9F05DC3}"/>
              </a:ext>
            </a:extLst>
          </p:cNvPr>
          <p:cNvSpPr>
            <a:spLocks noGrp="1"/>
          </p:cNvSpPr>
          <p:nvPr>
            <p:ph type="sldNum" idx="10"/>
          </p:nvPr>
        </p:nvSpPr>
        <p:spPr/>
        <p:txBody>
          <a:bodyPr/>
          <a:lstStyle>
            <a:lvl1pPr>
              <a:defRPr/>
            </a:lvl1pPr>
          </a:lstStyle>
          <a:p>
            <a:fld id="{A8DB39F9-DB7E-496C-B4FC-E8B506FB75A1}" type="slidenum">
              <a:rPr lang="ru-RU" altLang="ru-RU"/>
              <a:pPr/>
              <a:t>‹#›</a:t>
            </a:fld>
            <a:endParaRPr lang="ru-RU" altLang="ru-RU"/>
          </a:p>
        </p:txBody>
      </p:sp>
    </p:spTree>
    <p:extLst>
      <p:ext uri="{BB962C8B-B14F-4D97-AF65-F5344CB8AC3E}">
        <p14:creationId xmlns:p14="http://schemas.microsoft.com/office/powerpoint/2010/main" val="337740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11728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24A75-1263-4676-82B8-30E9050F71C7}"/>
              </a:ext>
            </a:extLst>
          </p:cNvPr>
          <p:cNvSpPr>
            <a:spLocks noGrp="1"/>
          </p:cNvSpPr>
          <p:nvPr>
            <p:ph type="title"/>
          </p:nvPr>
        </p:nvSpPr>
        <p:spPr>
          <a:xfrm>
            <a:off x="629280" y="456528"/>
            <a:ext cx="2949120" cy="1601448"/>
          </a:xfrm>
        </p:spPr>
        <p:txBody>
          <a:bodyPr anchor="b"/>
          <a:lstStyle>
            <a:lvl1pPr>
              <a:defRPr sz="2900"/>
            </a:lvl1pPr>
          </a:lstStyle>
          <a:p>
            <a:r>
              <a:rPr lang="ru-RU"/>
              <a:t>Образец заголовка</a:t>
            </a:r>
          </a:p>
        </p:txBody>
      </p:sp>
      <p:sp>
        <p:nvSpPr>
          <p:cNvPr id="3" name="Рисунок 2">
            <a:extLst>
              <a:ext uri="{FF2B5EF4-FFF2-40B4-BE49-F238E27FC236}">
                <a16:creationId xmlns:a16="http://schemas.microsoft.com/office/drawing/2014/main" id="{22FF335E-E597-4936-BBD2-B666A9C4CE04}"/>
              </a:ext>
            </a:extLst>
          </p:cNvPr>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ru-RU"/>
          </a:p>
        </p:txBody>
      </p:sp>
      <p:sp>
        <p:nvSpPr>
          <p:cNvPr id="4" name="Текст 3">
            <a:extLst>
              <a:ext uri="{FF2B5EF4-FFF2-40B4-BE49-F238E27FC236}">
                <a16:creationId xmlns:a16="http://schemas.microsoft.com/office/drawing/2014/main" id="{588AA565-C67C-42D9-BD0F-505552E0CD78}"/>
              </a:ext>
            </a:extLst>
          </p:cNvPr>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ru-RU"/>
              <a:t>Образец текста</a:t>
            </a:r>
          </a:p>
        </p:txBody>
      </p:sp>
      <p:sp>
        <p:nvSpPr>
          <p:cNvPr id="5" name="Номер слайда 4">
            <a:extLst>
              <a:ext uri="{FF2B5EF4-FFF2-40B4-BE49-F238E27FC236}">
                <a16:creationId xmlns:a16="http://schemas.microsoft.com/office/drawing/2014/main" id="{DE91B53A-4B70-4E49-BE0C-F20BA62FCDC8}"/>
              </a:ext>
            </a:extLst>
          </p:cNvPr>
          <p:cNvSpPr>
            <a:spLocks noGrp="1"/>
          </p:cNvSpPr>
          <p:nvPr>
            <p:ph type="sldNum" idx="10"/>
          </p:nvPr>
        </p:nvSpPr>
        <p:spPr/>
        <p:txBody>
          <a:bodyPr/>
          <a:lstStyle>
            <a:lvl1pPr>
              <a:defRPr/>
            </a:lvl1pPr>
          </a:lstStyle>
          <a:p>
            <a:fld id="{02F94836-23FE-4FB9-98D9-608751ADCA53}" type="slidenum">
              <a:rPr lang="ru-RU" altLang="ru-RU"/>
              <a:pPr/>
              <a:t>‹#›</a:t>
            </a:fld>
            <a:endParaRPr lang="ru-RU" altLang="ru-RU"/>
          </a:p>
        </p:txBody>
      </p:sp>
    </p:spTree>
    <p:extLst>
      <p:ext uri="{BB962C8B-B14F-4D97-AF65-F5344CB8AC3E}">
        <p14:creationId xmlns:p14="http://schemas.microsoft.com/office/powerpoint/2010/main" val="375643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266D3-71EB-401F-8B98-9C51B1566AA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5AF2347-5B95-417D-A168-550AF6985E3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05C39EEC-766E-4D24-AEAE-90C8412ABA85}"/>
              </a:ext>
            </a:extLst>
          </p:cNvPr>
          <p:cNvSpPr>
            <a:spLocks noGrp="1"/>
          </p:cNvSpPr>
          <p:nvPr>
            <p:ph type="sldNum" idx="10"/>
          </p:nvPr>
        </p:nvSpPr>
        <p:spPr/>
        <p:txBody>
          <a:bodyPr/>
          <a:lstStyle>
            <a:lvl1pPr>
              <a:defRPr/>
            </a:lvl1pPr>
          </a:lstStyle>
          <a:p>
            <a:fld id="{57B41E6B-247D-4581-8BE9-6C2B5740D519}" type="slidenum">
              <a:rPr lang="ru-RU" altLang="ru-RU"/>
              <a:pPr/>
              <a:t>‹#›</a:t>
            </a:fld>
            <a:endParaRPr lang="ru-RU" altLang="ru-RU"/>
          </a:p>
        </p:txBody>
      </p:sp>
    </p:spTree>
    <p:extLst>
      <p:ext uri="{BB962C8B-B14F-4D97-AF65-F5344CB8AC3E}">
        <p14:creationId xmlns:p14="http://schemas.microsoft.com/office/powerpoint/2010/main" val="58140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E8C400D-FA71-4B8F-9D0A-6CD8D04BC31F}"/>
              </a:ext>
            </a:extLst>
          </p:cNvPr>
          <p:cNvSpPr>
            <a:spLocks noGrp="1"/>
          </p:cNvSpPr>
          <p:nvPr>
            <p:ph type="title" orient="vert"/>
          </p:nvPr>
        </p:nvSpPr>
        <p:spPr>
          <a:xfrm>
            <a:off x="6619681" y="273629"/>
            <a:ext cx="2053440" cy="5296876"/>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C1D8E5B-7D8F-49E3-9F07-D0BF44BDD550}"/>
              </a:ext>
            </a:extLst>
          </p:cNvPr>
          <p:cNvSpPr>
            <a:spLocks noGrp="1"/>
          </p:cNvSpPr>
          <p:nvPr>
            <p:ph type="body" orient="vert" idx="1"/>
          </p:nvPr>
        </p:nvSpPr>
        <p:spPr>
          <a:xfrm>
            <a:off x="456480" y="273629"/>
            <a:ext cx="6024960" cy="529687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FCCD6865-1F30-4F9D-82DC-D99F25C6C606}"/>
              </a:ext>
            </a:extLst>
          </p:cNvPr>
          <p:cNvSpPr>
            <a:spLocks noGrp="1"/>
          </p:cNvSpPr>
          <p:nvPr>
            <p:ph type="sldNum" idx="10"/>
          </p:nvPr>
        </p:nvSpPr>
        <p:spPr/>
        <p:txBody>
          <a:bodyPr/>
          <a:lstStyle>
            <a:lvl1pPr>
              <a:defRPr/>
            </a:lvl1pPr>
          </a:lstStyle>
          <a:p>
            <a:fld id="{38D66E2B-9545-4473-B1B7-7831647892B1}" type="slidenum">
              <a:rPr lang="ru-RU" altLang="ru-RU"/>
              <a:pPr/>
              <a:t>‹#›</a:t>
            </a:fld>
            <a:endParaRPr lang="ru-RU" altLang="ru-RU"/>
          </a:p>
        </p:txBody>
      </p:sp>
    </p:spTree>
    <p:extLst>
      <p:ext uri="{BB962C8B-B14F-4D97-AF65-F5344CB8AC3E}">
        <p14:creationId xmlns:p14="http://schemas.microsoft.com/office/powerpoint/2010/main" val="266760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dirty="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05335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276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dirty="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14.03.2024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55872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78328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14.03.2024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4836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dirty="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8592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10643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14.03.2024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14600287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6E7B44FB-546F-4A09-B057-987567149BF2}"/>
              </a:ext>
            </a:extLst>
          </p:cNvPr>
          <p:cNvSpPr>
            <a:spLocks noGrp="1" noChangeArrowheads="1"/>
          </p:cNvSpPr>
          <p:nvPr>
            <p:ph type="title"/>
          </p:nvPr>
        </p:nvSpPr>
        <p:spPr bwMode="auto">
          <a:xfrm>
            <a:off x="456481" y="273629"/>
            <a:ext cx="8216640" cy="113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Для правки текста заголовка щёлкните мышью</a:t>
            </a:r>
          </a:p>
        </p:txBody>
      </p:sp>
      <p:sp>
        <p:nvSpPr>
          <p:cNvPr id="1026" name="Rectangle 2">
            <a:extLst>
              <a:ext uri="{FF2B5EF4-FFF2-40B4-BE49-F238E27FC236}">
                <a16:creationId xmlns:a16="http://schemas.microsoft.com/office/drawing/2014/main" id="{CD6309D7-0E91-4CFB-B197-94323B676865}"/>
              </a:ext>
            </a:extLst>
          </p:cNvPr>
          <p:cNvSpPr>
            <a:spLocks noGrp="1" noChangeArrowheads="1"/>
          </p:cNvSpPr>
          <p:nvPr>
            <p:ph type="body" idx="1"/>
          </p:nvPr>
        </p:nvSpPr>
        <p:spPr bwMode="auto">
          <a:xfrm>
            <a:off x="456481" y="1604329"/>
            <a:ext cx="8216640" cy="3966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
        <p:nvSpPr>
          <p:cNvPr id="1027" name="Text Box 3">
            <a:extLst>
              <a:ext uri="{FF2B5EF4-FFF2-40B4-BE49-F238E27FC236}">
                <a16:creationId xmlns:a16="http://schemas.microsoft.com/office/drawing/2014/main" id="{F291AFC3-0F8E-4974-B3B5-25A6632B7F30}"/>
              </a:ext>
            </a:extLst>
          </p:cNvPr>
          <p:cNvSpPr txBox="1">
            <a:spLocks noChangeArrowheads="1"/>
          </p:cNvSpPr>
          <p:nvPr/>
        </p:nvSpPr>
        <p:spPr bwMode="auto">
          <a:xfrm>
            <a:off x="4564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8" name="Text Box 4">
            <a:extLst>
              <a:ext uri="{FF2B5EF4-FFF2-40B4-BE49-F238E27FC236}">
                <a16:creationId xmlns:a16="http://schemas.microsoft.com/office/drawing/2014/main" id="{044B477A-FC47-4259-A5A5-DAF32CADE292}"/>
              </a:ext>
            </a:extLst>
          </p:cNvPr>
          <p:cNvSpPr txBox="1">
            <a:spLocks noChangeArrowheads="1"/>
          </p:cNvSpPr>
          <p:nvPr/>
        </p:nvSpPr>
        <p:spPr bwMode="auto">
          <a:xfrm>
            <a:off x="3127680" y="6247376"/>
            <a:ext cx="288864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9" name="Rectangle 5">
            <a:extLst>
              <a:ext uri="{FF2B5EF4-FFF2-40B4-BE49-F238E27FC236}">
                <a16:creationId xmlns:a16="http://schemas.microsoft.com/office/drawing/2014/main" id="{793BEB7D-2AB9-4FCE-8159-576FE42FF578}"/>
              </a:ext>
            </a:extLst>
          </p:cNvPr>
          <p:cNvSpPr>
            <a:spLocks noGrp="1" noChangeArrowheads="1"/>
          </p:cNvSpPr>
          <p:nvPr>
            <p:ph type="sldNum"/>
          </p:nvPr>
        </p:nvSpPr>
        <p:spPr bwMode="auto">
          <a:xfrm>
            <a:off x="6556320" y="6247376"/>
            <a:ext cx="2118240" cy="46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FFFFFF"/>
                </a:solidFill>
              </a:defRPr>
            </a:lvl1pPr>
          </a:lstStyle>
          <a:p>
            <a:fld id="{9E351A8C-388C-4A0D-9ABD-00A1647D2E7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marL="673930" indent="-259204"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2pPr>
      <a:lvl3pPr marL="1036815"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3pPr>
      <a:lvl4pPr marL="1451541"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4pPr>
      <a:lvl5pPr marL="1866268"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5pPr>
      <a:lvl6pPr marL="2280994"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6pPr>
      <a:lvl7pPr marL="2695720"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7pPr>
      <a:lvl8pPr marL="3110446"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8pPr>
      <a:lvl9pPr marL="3525172" indent="-207363"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cs typeface="Tahoma" panose="020B0604030504040204" pitchFamily="34" charset="0"/>
        </a:defRPr>
      </a:lvl9pPr>
    </p:titleStyle>
    <p:bodyStyle>
      <a:lvl1pPr marL="311045" indent="-311045" algn="l" defTabSz="407526" rtl="0" eaLnBrk="0" fontAlgn="base" hangingPunct="0">
        <a:lnSpc>
          <a:spcPct val="93000"/>
        </a:lnSpc>
        <a:spcBef>
          <a:spcPct val="0"/>
        </a:spcBef>
        <a:spcAft>
          <a:spcPts val="1282"/>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anose="02020603050405020304" pitchFamily="18" charset="0"/>
        <a:defRPr sz="2500" kern="120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anose="02020603050405020304" pitchFamily="18" charset="0"/>
        <a:defRPr sz="1800" kern="1200">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anose="02020603050405020304" pitchFamily="18"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ru-RU"/>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18220" y="77035"/>
            <a:ext cx="8228160" cy="582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169261" y="2825047"/>
            <a:ext cx="8656675" cy="3684740"/>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endParaRPr lang="ru-RU" i="1" dirty="0">
              <a:solidFill>
                <a:srgbClr val="000000"/>
              </a:solidFill>
              <a:cs typeface="Arial"/>
            </a:endParaRPr>
          </a:p>
          <a:p>
            <a:endParaRPr lang="ru-RU" i="1" dirty="0">
              <a:solidFill>
                <a:srgbClr val="000000"/>
              </a:solidFill>
              <a:cs typeface="Arial"/>
            </a:endParaRPr>
          </a:p>
          <a:p>
            <a:endParaRPr lang="ru-RU" i="1" dirty="0">
              <a:solidFill>
                <a:srgbClr val="000000"/>
              </a:solidFill>
              <a:cs typeface="Arial"/>
            </a:endParaRPr>
          </a:p>
          <a:p>
            <a:endParaRPr lang="ru-RU" i="1" dirty="0">
              <a:solidFill>
                <a:srgbClr val="000000"/>
              </a:solidFill>
              <a:cs typeface="Arial"/>
            </a:endParaRPr>
          </a:p>
          <a:p>
            <a:endParaRPr lang="ru-RU" i="1" dirty="0">
              <a:solidFill>
                <a:srgbClr val="000000"/>
              </a:solidFill>
              <a:cs typeface="Arial"/>
            </a:endParaRPr>
          </a:p>
          <a:p>
            <a:r>
              <a:rPr lang="ru-RU" i="1" dirty="0">
                <a:solidFill>
                  <a:srgbClr val="000000"/>
                </a:solidFill>
                <a:cs typeface="Arial"/>
              </a:rPr>
              <a:t>Контроллер</a:t>
            </a:r>
            <a:r>
              <a:rPr lang="ru-RU" dirty="0">
                <a:solidFill>
                  <a:srgbClr val="000000"/>
                </a:solidFill>
                <a:cs typeface="Arial"/>
              </a:rPr>
              <a:t> или </a:t>
            </a:r>
            <a:r>
              <a:rPr lang="ru-RU" i="1" dirty="0">
                <a:solidFill>
                  <a:srgbClr val="000000"/>
                </a:solidFill>
                <a:cs typeface="Arial"/>
              </a:rPr>
              <a:t>сетевая операционная система</a:t>
            </a:r>
            <a:r>
              <a:rPr lang="ru-RU" dirty="0">
                <a:solidFill>
                  <a:srgbClr val="000000"/>
                </a:solidFill>
                <a:cs typeface="Arial"/>
              </a:rPr>
              <a:t> - ключевой элемент C</a:t>
            </a:r>
            <a:r>
              <a:rPr lang="en-US" i="1" dirty="0" err="1">
                <a:solidFill>
                  <a:srgbClr val="000000"/>
                </a:solidFill>
                <a:cs typeface="Arial"/>
              </a:rPr>
              <a:t>ontrol</a:t>
            </a:r>
            <a:r>
              <a:rPr lang="en-US" dirty="0">
                <a:solidFill>
                  <a:srgbClr val="000000"/>
                </a:solidFill>
                <a:cs typeface="Arial"/>
              </a:rPr>
              <a:t> </a:t>
            </a:r>
            <a:r>
              <a:rPr lang="en-US" i="1" dirty="0">
                <a:solidFill>
                  <a:srgbClr val="000000"/>
                </a:solidFill>
                <a:cs typeface="Arial"/>
              </a:rPr>
              <a:t>Plane</a:t>
            </a:r>
            <a:r>
              <a:rPr lang="ru-RU" dirty="0">
                <a:solidFill>
                  <a:srgbClr val="000000"/>
                </a:solidFill>
                <a:cs typeface="Arial"/>
              </a:rPr>
              <a:t> в </a:t>
            </a:r>
            <a:r>
              <a:rPr lang="ru-RU" b="1" dirty="0">
                <a:solidFill>
                  <a:srgbClr val="000000"/>
                </a:solidFill>
                <a:cs typeface="Arial"/>
              </a:rPr>
              <a:t>SDN</a:t>
            </a:r>
            <a:r>
              <a:rPr lang="ru-RU" dirty="0">
                <a:solidFill>
                  <a:srgbClr val="000000"/>
                </a:solidFill>
                <a:cs typeface="Arial"/>
              </a:rPr>
              <a:t>,  осуществляющий логическое централизованное управление сетевой инфраструктурой и потоками данных в сети.</a:t>
            </a:r>
          </a:p>
          <a:p>
            <a:r>
              <a:rPr lang="ru-RU" i="1" dirty="0">
                <a:solidFill>
                  <a:srgbClr val="000000"/>
                </a:solidFill>
                <a:cs typeface="Arial"/>
              </a:rPr>
              <a:t>Контроллер</a:t>
            </a:r>
            <a:r>
              <a:rPr lang="ru-RU" dirty="0">
                <a:solidFill>
                  <a:srgbClr val="000000"/>
                </a:solidFill>
                <a:cs typeface="Arial"/>
              </a:rPr>
              <a:t> - ПО которое запускается на сервере стандартной конфигурации.</a:t>
            </a:r>
          </a:p>
          <a:p>
            <a:endParaRPr lang="ru-RU" dirty="0">
              <a:solidFill>
                <a:srgbClr val="000000"/>
              </a:solidFill>
              <a:cs typeface="Arial"/>
            </a:endParaRPr>
          </a:p>
          <a:p>
            <a:r>
              <a:rPr lang="ru-RU" dirty="0">
                <a:solidFill>
                  <a:srgbClr val="000000"/>
                </a:solidFill>
                <a:cs typeface="Arial"/>
              </a:rPr>
              <a:t>C</a:t>
            </a:r>
            <a:r>
              <a:rPr lang="en-US" i="1" dirty="0" err="1">
                <a:solidFill>
                  <a:srgbClr val="000000"/>
                </a:solidFill>
                <a:cs typeface="Arial"/>
              </a:rPr>
              <a:t>ontrol</a:t>
            </a:r>
            <a:r>
              <a:rPr lang="en-US" dirty="0">
                <a:solidFill>
                  <a:srgbClr val="000000"/>
                </a:solidFill>
                <a:cs typeface="Arial"/>
              </a:rPr>
              <a:t> </a:t>
            </a:r>
            <a:r>
              <a:rPr lang="en-US" i="1" dirty="0">
                <a:solidFill>
                  <a:srgbClr val="000000"/>
                </a:solidFill>
                <a:cs typeface="Arial"/>
              </a:rPr>
              <a:t>Plane </a:t>
            </a:r>
            <a:r>
              <a:rPr lang="ru-RU" dirty="0">
                <a:solidFill>
                  <a:srgbClr val="000000"/>
                </a:solidFill>
                <a:cs typeface="Arial"/>
              </a:rPr>
              <a:t>может быть распределенной, тогда серверов и контроллеров запущенных на этих серверах может быть несколько.</a:t>
            </a:r>
          </a:p>
          <a:p>
            <a:endParaRPr lang="ru-RU" dirty="0">
              <a:solidFill>
                <a:srgbClr val="000000"/>
              </a:solidFill>
              <a:cs typeface="Arial"/>
            </a:endParaRPr>
          </a:p>
        </p:txBody>
      </p:sp>
    </p:spTree>
    <p:extLst>
      <p:ext uri="{BB962C8B-B14F-4D97-AF65-F5344CB8AC3E}">
        <p14:creationId xmlns:p14="http://schemas.microsoft.com/office/powerpoint/2010/main" val="26852751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96441" y="54457"/>
            <a:ext cx="4010891" cy="385452"/>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General </a:t>
            </a:r>
            <a:r>
              <a:rPr lang="ru-RU" sz="1800" err="1">
                <a:cs typeface="Calibri Light"/>
              </a:rPr>
              <a:t>Concepts</a:t>
            </a:r>
            <a:endParaRPr lang="ru-RU" sz="1800">
              <a:ea typeface="Calibri Light"/>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52736"/>
          </a:xfrm>
        </p:spPr>
        <p:txBody>
          <a:bodyPr vert="horz" lIns="91440" tIns="45720" rIns="91440" bIns="45720" rtlCol="0" anchor="t">
            <a:normAutofit/>
          </a:bodyPr>
          <a:lstStyle/>
          <a:p>
            <a:pPr marL="0" indent="0">
              <a:buNone/>
            </a:pPr>
            <a:r>
              <a:rPr lang="ru" sz="1800">
                <a:cs typeface="Calibri"/>
              </a:rPr>
              <a:t>Идеализированный контроллер показан на рисунке 4-1:</a:t>
            </a:r>
            <a:br>
              <a:rPr lang="ru" sz="1800" dirty="0">
                <a:cs typeface="Calibri"/>
              </a:rPr>
            </a:br>
            <a:endParaRPr lang="ru" sz="24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FE1CC96A-0295-46FF-94F8-6462FD1FC048}"/>
              </a:ext>
            </a:extLst>
          </p:cNvPr>
          <p:cNvPicPr>
            <a:picLocks noChangeAspect="1"/>
          </p:cNvPicPr>
          <p:nvPr/>
        </p:nvPicPr>
        <p:blipFill>
          <a:blip r:embed="rId2"/>
          <a:stretch>
            <a:fillRect/>
          </a:stretch>
        </p:blipFill>
        <p:spPr>
          <a:xfrm>
            <a:off x="149172" y="1419351"/>
            <a:ext cx="8913461" cy="5307594"/>
          </a:xfrm>
          <a:prstGeom prst="rect">
            <a:avLst/>
          </a:prstGeom>
        </p:spPr>
      </p:pic>
    </p:spTree>
    <p:extLst>
      <p:ext uri="{BB962C8B-B14F-4D97-AF65-F5344CB8AC3E}">
        <p14:creationId xmlns:p14="http://schemas.microsoft.com/office/powerpoint/2010/main" val="189465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02923" y="168756"/>
            <a:ext cx="3699164" cy="406233"/>
          </a:xfrm>
        </p:spPr>
        <p:txBody>
          <a:bodyPr>
            <a:normAutofit/>
          </a:bodyPr>
          <a:lstStyle/>
          <a:p>
            <a:r>
              <a:rPr lang="ru-RU" sz="1800" err="1">
                <a:cs typeface="Calibri Light"/>
              </a:rPr>
              <a:t>SDN:Controllers</a:t>
            </a:r>
            <a:r>
              <a:rPr lang="ru-RU" sz="1800" dirty="0">
                <a:cs typeface="Calibri Light"/>
              </a:rPr>
              <a:t>: General </a:t>
            </a:r>
            <a:r>
              <a:rPr lang="ru-RU" sz="1800" err="1">
                <a:cs typeface="Calibri Light"/>
              </a:rPr>
              <a:t>Concepts</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1686141"/>
            <a:ext cx="8855343" cy="4761691"/>
          </a:xfrm>
        </p:spPr>
        <p:txBody>
          <a:bodyPr vert="horz" lIns="91440" tIns="45720" rIns="91440" bIns="45720" rtlCol="0" anchor="t">
            <a:noAutofit/>
          </a:bodyPr>
          <a:lstStyle/>
          <a:p>
            <a:pPr marL="0" indent="0">
              <a:buNone/>
            </a:pPr>
            <a:endParaRPr lang="ru" sz="1800" dirty="0">
              <a:cs typeface="Calibri"/>
            </a:endParaRPr>
          </a:p>
          <a:p>
            <a:pPr marL="0" indent="0">
              <a:buNone/>
            </a:pPr>
            <a:r>
              <a:rPr lang="ru" sz="1800" i="1" dirty="0">
                <a:cs typeface="Calibri"/>
              </a:rPr>
              <a:t>Контроллер</a:t>
            </a:r>
            <a:r>
              <a:rPr lang="ru" sz="1800" dirty="0">
                <a:cs typeface="Calibri"/>
              </a:rPr>
              <a:t> </a:t>
            </a:r>
            <a:r>
              <a:rPr lang="ru" sz="1800" b="1" dirty="0">
                <a:cs typeface="Calibri"/>
              </a:rPr>
              <a:t>SDN</a:t>
            </a:r>
            <a:r>
              <a:rPr lang="ru" sz="1800" dirty="0">
                <a:cs typeface="Calibri"/>
              </a:rPr>
              <a:t> - это программа  или набор программ, которые обеспечивают:</a:t>
            </a:r>
            <a:br>
              <a:rPr lang="ru" sz="1800" dirty="0">
                <a:cs typeface="Calibri"/>
              </a:rPr>
            </a:br>
            <a:endParaRPr lang="ru" sz="1800" dirty="0">
              <a:cs typeface="Calibri"/>
            </a:endParaRPr>
          </a:p>
          <a:p>
            <a:pPr marL="0" indent="0">
              <a:buNone/>
            </a:pPr>
            <a:r>
              <a:rPr lang="ru" sz="1800" dirty="0">
                <a:cs typeface="Calibri"/>
              </a:rPr>
              <a:t>• Управление состоянием сети, а в некоторых случаях управление и распределение этого состояния может включать базу данных. Эти базы данных служат в качестве хранилища информации, полученной из контролируемых сетевых элементов и соответствующего программного обеспечения, а также информации, управляемой приложениями </a:t>
            </a:r>
            <a:r>
              <a:rPr lang="ru" sz="1800" b="1" dirty="0">
                <a:cs typeface="Calibri"/>
              </a:rPr>
              <a:t>SDN</a:t>
            </a:r>
            <a:r>
              <a:rPr lang="ru" sz="1800" dirty="0">
                <a:cs typeface="Calibri"/>
              </a:rPr>
              <a:t>, включая состояние сети, виртуальную информацию о конфигурации, изученную топология и другую контрольную информацию). В некоторых случаях </a:t>
            </a:r>
            <a:r>
              <a:rPr lang="ru" sz="1800" i="1" dirty="0">
                <a:cs typeface="Calibri"/>
              </a:rPr>
              <a:t>контроллер</a:t>
            </a:r>
            <a:r>
              <a:rPr lang="ru" sz="1800" dirty="0">
                <a:cs typeface="Calibri"/>
              </a:rPr>
              <a:t> может иметь несколько целевых данных</a:t>
            </a:r>
            <a:br>
              <a:rPr lang="ru" sz="1800" dirty="0">
                <a:cs typeface="Calibri"/>
              </a:rPr>
            </a:br>
            <a:r>
              <a:rPr lang="ru" sz="1800" dirty="0">
                <a:cs typeface="Calibri"/>
              </a:rPr>
              <a:t>процессов управления (например, реляционных и нереляционных баз данных).</a:t>
            </a:r>
            <a:endParaRPr lang="ru" dirty="0"/>
          </a:p>
          <a:p>
            <a:pPr marL="0" indent="0">
              <a:buNone/>
            </a:pPr>
            <a:endParaRPr lang="ru" sz="1800" dirty="0">
              <a:cs typeface="Calibri"/>
            </a:endParaRPr>
          </a:p>
          <a:p>
            <a:pPr marL="0" indent="0">
              <a:buNone/>
            </a:pPr>
            <a:r>
              <a:rPr lang="ru" sz="1800" dirty="0">
                <a:cs typeface="Calibri"/>
              </a:rPr>
              <a:t>• Моделирование данных высокого уровня, которое фиксирует отношения между управляемыми ресурсами, политиками и другими услугами, предоставляемыми контроллером. Во многих случаях модели построены с использованием языка моделирования </a:t>
            </a:r>
            <a:r>
              <a:rPr lang="ru" sz="1800" i="1" dirty="0">
                <a:cs typeface="Calibri"/>
              </a:rPr>
              <a:t>YANG</a:t>
            </a:r>
            <a:r>
              <a:rPr lang="ru" sz="1800" dirty="0">
                <a:cs typeface="Calibri"/>
              </a:rPr>
              <a:t>.</a:t>
            </a:r>
            <a:endParaRPr lang="ru" sz="1800" dirty="0">
              <a:ea typeface="+mn-lt"/>
              <a:cs typeface="+mn-lt"/>
            </a:endParaRPr>
          </a:p>
        </p:txBody>
      </p:sp>
    </p:spTree>
    <p:extLst>
      <p:ext uri="{BB962C8B-B14F-4D97-AF65-F5344CB8AC3E}">
        <p14:creationId xmlns:p14="http://schemas.microsoft.com/office/powerpoint/2010/main" val="216713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280805" y="106411"/>
            <a:ext cx="4021282" cy="437406"/>
          </a:xfrm>
        </p:spPr>
        <p:txBody>
          <a:bodyPr>
            <a:normAutofit/>
          </a:bodyPr>
          <a:lstStyle/>
          <a:p>
            <a:r>
              <a:rPr lang="ru-RU" sz="1800" err="1">
                <a:cs typeface="Calibri Light"/>
              </a:rPr>
              <a:t>SDN:Controllers</a:t>
            </a:r>
            <a:r>
              <a:rPr lang="ru-RU" sz="1800" dirty="0">
                <a:cs typeface="Calibri Light"/>
              </a:rPr>
              <a:t>: General </a:t>
            </a:r>
            <a:r>
              <a:rPr lang="ru-RU" sz="1800" err="1">
                <a:cs typeface="Calibri Light"/>
              </a:rPr>
              <a:t>Concepts</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52736"/>
          </a:xfrm>
        </p:spPr>
        <p:txBody>
          <a:bodyPr vert="horz" lIns="91440" tIns="45720" rIns="91440" bIns="45720" rtlCol="0" anchor="t">
            <a:noAutofit/>
          </a:bodyPr>
          <a:lstStyle/>
          <a:p>
            <a:pPr marL="0" indent="0">
              <a:buNone/>
            </a:pPr>
            <a:r>
              <a:rPr lang="ru" sz="1800" dirty="0">
                <a:cs typeface="Calibri"/>
              </a:rPr>
              <a:t>Контроллер </a:t>
            </a:r>
            <a:r>
              <a:rPr lang="ru" sz="1800" b="1" dirty="0">
                <a:cs typeface="Calibri"/>
              </a:rPr>
              <a:t>SDN</a:t>
            </a:r>
            <a:r>
              <a:rPr lang="ru" sz="1800" dirty="0">
                <a:cs typeface="Calibri"/>
              </a:rPr>
              <a:t> - это программа  или набор программ, которые обеспечивают:</a:t>
            </a:r>
            <a:br>
              <a:rPr lang="ru" sz="1800" dirty="0">
                <a:cs typeface="Calibri"/>
              </a:rPr>
            </a:br>
            <a:endParaRPr lang="ru" sz="1800" dirty="0">
              <a:cs typeface="Calibri"/>
            </a:endParaRPr>
          </a:p>
          <a:p>
            <a:pPr>
              <a:buNone/>
            </a:pPr>
            <a:r>
              <a:rPr lang="ru" sz="1800" dirty="0">
                <a:ea typeface="+mn-lt"/>
                <a:cs typeface="+mn-lt"/>
              </a:rPr>
              <a:t>•Современный, часто </a:t>
            </a:r>
            <a:r>
              <a:rPr lang="ru" sz="1800" i="1" dirty="0" err="1">
                <a:ea typeface="+mn-lt"/>
                <a:cs typeface="+mn-lt"/>
              </a:rPr>
              <a:t>RESTful</a:t>
            </a:r>
            <a:r>
              <a:rPr lang="ru" sz="1800" dirty="0">
                <a:ea typeface="+mn-lt"/>
                <a:cs typeface="+mn-lt"/>
              </a:rPr>
              <a:t>  </a:t>
            </a:r>
            <a:r>
              <a:rPr lang="ru" sz="1800" i="1" dirty="0">
                <a:ea typeface="+mn-lt"/>
                <a:cs typeface="+mn-lt"/>
              </a:rPr>
              <a:t>интерфейс прикладного программирования</a:t>
            </a:r>
            <a:r>
              <a:rPr lang="ru" sz="1800" dirty="0">
                <a:ea typeface="+mn-lt"/>
                <a:cs typeface="+mn-lt"/>
              </a:rPr>
              <a:t> (</a:t>
            </a:r>
            <a:r>
              <a:rPr lang="ru" sz="1800" i="1" dirty="0">
                <a:ea typeface="+mn-lt"/>
                <a:cs typeface="+mn-lt"/>
              </a:rPr>
              <a:t>API</a:t>
            </a:r>
            <a:r>
              <a:rPr lang="ru" sz="1800" dirty="0">
                <a:ea typeface="+mn-lt"/>
                <a:cs typeface="+mn-lt"/>
              </a:rPr>
              <a:t>), который предоставляет услуги </a:t>
            </a:r>
            <a:r>
              <a:rPr lang="ru" sz="1800" i="1" dirty="0">
                <a:ea typeface="+mn-lt"/>
                <a:cs typeface="+mn-lt"/>
              </a:rPr>
              <a:t>контроллера</a:t>
            </a:r>
            <a:r>
              <a:rPr lang="ru" sz="1800" dirty="0">
                <a:ea typeface="+mn-lt"/>
                <a:cs typeface="+mn-lt"/>
              </a:rPr>
              <a:t> для приложения.  Этот интерфейс идеально выводится из модели данных, которая описывает службы и функции контроллера. В некоторых случаях </a:t>
            </a:r>
            <a:r>
              <a:rPr lang="ru" sz="1800" i="1" dirty="0">
                <a:ea typeface="+mn-lt"/>
                <a:cs typeface="+mn-lt"/>
              </a:rPr>
              <a:t>контроллер</a:t>
            </a:r>
            <a:r>
              <a:rPr lang="ru" sz="1800" dirty="0">
                <a:ea typeface="+mn-lt"/>
                <a:cs typeface="+mn-lt"/>
              </a:rPr>
              <a:t> и его </a:t>
            </a:r>
            <a:r>
              <a:rPr lang="ru" sz="1800" i="1" dirty="0">
                <a:ea typeface="+mn-lt"/>
                <a:cs typeface="+mn-lt"/>
              </a:rPr>
              <a:t>API</a:t>
            </a:r>
            <a:r>
              <a:rPr lang="ru" sz="1800" dirty="0">
                <a:ea typeface="+mn-lt"/>
                <a:cs typeface="+mn-lt"/>
              </a:rPr>
              <a:t> являются частью среды разработки, которая генерирует код </a:t>
            </a:r>
            <a:r>
              <a:rPr lang="ru" sz="1800" i="1" dirty="0">
                <a:ea typeface="+mn-lt"/>
                <a:cs typeface="+mn-lt"/>
              </a:rPr>
              <a:t>API</a:t>
            </a:r>
            <a:r>
              <a:rPr lang="ru" sz="1800" dirty="0">
                <a:ea typeface="+mn-lt"/>
                <a:cs typeface="+mn-lt"/>
              </a:rPr>
              <a:t> из модели. Некоторые системы идут дальше и обеспечивают надежные среды разработки, которые позволяют расширить основные возможности и последующую публикацию </a:t>
            </a:r>
            <a:r>
              <a:rPr lang="ru" sz="1800" i="1" dirty="0">
                <a:ea typeface="+mn-lt"/>
                <a:cs typeface="+mn-lt"/>
              </a:rPr>
              <a:t>API-интерфейсов</a:t>
            </a:r>
            <a:r>
              <a:rPr lang="ru" sz="1800" dirty="0">
                <a:ea typeface="+mn-lt"/>
                <a:cs typeface="+mn-lt"/>
              </a:rPr>
              <a:t> для новых модулей, включая те, которые поддерживают динамическое расширение возможностей контроллера.</a:t>
            </a:r>
            <a:endParaRPr lang="ru" dirty="0"/>
          </a:p>
          <a:p>
            <a:pPr>
              <a:buNone/>
            </a:pPr>
            <a:r>
              <a:rPr lang="ru" sz="1800" dirty="0">
                <a:cs typeface="Calibri"/>
              </a:rPr>
              <a:t> • Безопасный сеанс управления </a:t>
            </a:r>
            <a:r>
              <a:rPr lang="ru" sz="1800" i="1" dirty="0">
                <a:cs typeface="Calibri"/>
              </a:rPr>
              <a:t>TCP</a:t>
            </a:r>
            <a:r>
              <a:rPr lang="ru" sz="1800" dirty="0">
                <a:cs typeface="Calibri"/>
              </a:rPr>
              <a:t> между контроллером и связанными с ним агентами в сетевых элементах</a:t>
            </a:r>
            <a:br>
              <a:rPr lang="ru" sz="1800" dirty="0">
                <a:cs typeface="Calibri"/>
              </a:rPr>
            </a:br>
            <a:endParaRPr lang="ru" sz="1800" dirty="0">
              <a:cs typeface="Calibri"/>
            </a:endParaRPr>
          </a:p>
          <a:p>
            <a:pPr>
              <a:buNone/>
            </a:pPr>
            <a:r>
              <a:rPr lang="ru" sz="1800" dirty="0">
                <a:cs typeface="Calibri"/>
              </a:rPr>
              <a:t>• Протокол, основанный на стандартах, для обеспечения состояния сети, управляемой приложением, на сетевых элементах</a:t>
            </a:r>
            <a:br>
              <a:rPr lang="ru" sz="1800" dirty="0">
                <a:cs typeface="Calibri"/>
              </a:rPr>
            </a:br>
            <a:endParaRPr lang="ru" sz="1800" dirty="0">
              <a:cs typeface="Calibri"/>
            </a:endParaRPr>
          </a:p>
          <a:p>
            <a:pPr>
              <a:buNone/>
            </a:pPr>
            <a:r>
              <a:rPr lang="ru" sz="1800" dirty="0">
                <a:cs typeface="Calibri"/>
              </a:rPr>
              <a:t>• Устройство, топологию и механизм обнаружения услуг,  систему расчета траектории  и потенциально другие сетевые или ресурсо-ориентированные информационные службы</a:t>
            </a:r>
            <a:endParaRPr lang="ru" dirty="0">
              <a:cs typeface="Calibri"/>
            </a:endParaRPr>
          </a:p>
        </p:txBody>
      </p:sp>
    </p:spTree>
    <p:extLst>
      <p:ext uri="{BB962C8B-B14F-4D97-AF65-F5344CB8AC3E}">
        <p14:creationId xmlns:p14="http://schemas.microsoft.com/office/powerpoint/2010/main" val="2308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717223" y="64847"/>
            <a:ext cx="4010891" cy="821869"/>
          </a:xfrm>
        </p:spPr>
        <p:txBody>
          <a:bodyPr>
            <a:normAutofit/>
          </a:bodyPr>
          <a:lstStyle/>
          <a:p>
            <a:r>
              <a:rPr lang="ru-RU" sz="1800" err="1">
                <a:cs typeface="Calibri Light"/>
              </a:rPr>
              <a:t>SDN:Controllers</a:t>
            </a:r>
            <a:r>
              <a:rPr lang="ru-RU" sz="1800" dirty="0">
                <a:cs typeface="Calibri Light"/>
              </a:rPr>
              <a:t>: General </a:t>
            </a:r>
            <a:r>
              <a:rPr lang="ru-RU" sz="1800" err="1">
                <a:cs typeface="Calibri Light"/>
              </a:rPr>
              <a:t>Concepts</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2112168"/>
            <a:ext cx="8855343" cy="4647391"/>
          </a:xfrm>
        </p:spPr>
        <p:txBody>
          <a:bodyPr vert="horz" lIns="91440" tIns="45720" rIns="91440" bIns="45720" rtlCol="0" anchor="t">
            <a:noAutofit/>
          </a:bodyPr>
          <a:lstStyle/>
          <a:p>
            <a:pPr>
              <a:buNone/>
            </a:pPr>
            <a:r>
              <a:rPr lang="ru" sz="1800" dirty="0">
                <a:ea typeface="+mn-lt"/>
                <a:cs typeface="+mn-lt"/>
              </a:rPr>
              <a:t>Текущий ландшафт контроллеров включает  такие коммерческие продукты как:</a:t>
            </a:r>
            <a:r>
              <a:rPr lang="ru" sz="1800" b="1" dirty="0">
                <a:ea typeface="+mn-lt"/>
                <a:cs typeface="+mn-lt"/>
              </a:rPr>
              <a:t> </a:t>
            </a:r>
            <a:r>
              <a:rPr lang="ru" sz="1800" i="1" dirty="0" err="1">
                <a:ea typeface="+mn-lt"/>
                <a:cs typeface="+mn-lt"/>
              </a:rPr>
              <a:t>VMware</a:t>
            </a:r>
            <a:r>
              <a:rPr lang="ru" sz="1800" i="1" dirty="0">
                <a:ea typeface="+mn-lt"/>
                <a:cs typeface="+mn-lt"/>
              </a:rPr>
              <a:t>(</a:t>
            </a:r>
            <a:r>
              <a:rPr lang="ru" sz="1800" i="1" dirty="0" err="1">
                <a:ea typeface="+mn-lt"/>
                <a:cs typeface="+mn-lt"/>
              </a:rPr>
              <a:t>vCloud</a:t>
            </a:r>
            <a:r>
              <a:rPr lang="ru" sz="1800" i="1" dirty="0">
                <a:ea typeface="+mn-lt"/>
                <a:cs typeface="+mn-lt"/>
              </a:rPr>
              <a:t> / </a:t>
            </a:r>
            <a:r>
              <a:rPr lang="ru" sz="1800" i="1" dirty="0" err="1">
                <a:ea typeface="+mn-lt"/>
                <a:cs typeface="+mn-lt"/>
              </a:rPr>
              <a:t>vSphere</a:t>
            </a:r>
            <a:r>
              <a:rPr lang="ru" sz="1800" i="1" dirty="0">
                <a:ea typeface="+mn-lt"/>
                <a:cs typeface="+mn-lt"/>
              </a:rPr>
              <a:t>),  </a:t>
            </a:r>
            <a:r>
              <a:rPr lang="ru" sz="1800" i="1" dirty="0" err="1">
                <a:ea typeface="+mn-lt"/>
                <a:cs typeface="+mn-lt"/>
              </a:rPr>
              <a:t>Nicira</a:t>
            </a:r>
            <a:r>
              <a:rPr lang="ru" sz="1800" i="1" dirty="0">
                <a:ea typeface="+mn-lt"/>
                <a:cs typeface="+mn-lt"/>
              </a:rPr>
              <a:t> (NVP), NEC (</a:t>
            </a:r>
            <a:r>
              <a:rPr lang="ru" sz="1800" i="1" dirty="0" err="1">
                <a:ea typeface="+mn-lt"/>
                <a:cs typeface="+mn-lt"/>
              </a:rPr>
              <a:t>Trema</a:t>
            </a:r>
            <a:r>
              <a:rPr lang="ru" sz="1800" i="1" dirty="0">
                <a:ea typeface="+mn-lt"/>
                <a:cs typeface="+mn-lt"/>
              </a:rPr>
              <a:t>),  </a:t>
            </a:r>
            <a:r>
              <a:rPr lang="ru" sz="1800" i="1" dirty="0" err="1">
                <a:ea typeface="+mn-lt"/>
                <a:cs typeface="+mn-lt"/>
              </a:rPr>
              <a:t>Big</a:t>
            </a:r>
            <a:r>
              <a:rPr lang="ru" sz="1800" i="1" dirty="0">
                <a:ea typeface="+mn-lt"/>
                <a:cs typeface="+mn-lt"/>
              </a:rPr>
              <a:t> </a:t>
            </a:r>
            <a:r>
              <a:rPr lang="ru" sz="1800" i="1" dirty="0" err="1">
                <a:ea typeface="+mn-lt"/>
                <a:cs typeface="+mn-lt"/>
              </a:rPr>
              <a:t>Switch</a:t>
            </a:r>
            <a:r>
              <a:rPr lang="ru" sz="1800" i="1" dirty="0">
                <a:ea typeface="+mn-lt"/>
                <a:cs typeface="+mn-lt"/>
              </a:rPr>
              <a:t> </a:t>
            </a:r>
            <a:r>
              <a:rPr lang="ru" sz="1800" i="1" dirty="0" err="1">
                <a:ea typeface="+mn-lt"/>
                <a:cs typeface="+mn-lt"/>
              </a:rPr>
              <a:t>Networks</a:t>
            </a:r>
            <a:r>
              <a:rPr lang="ru" sz="1800" i="1" dirty="0">
                <a:ea typeface="+mn-lt"/>
                <a:cs typeface="+mn-lt"/>
              </a:rPr>
              <a:t> (</a:t>
            </a:r>
            <a:r>
              <a:rPr lang="ru" sz="1800" i="1" dirty="0" err="1">
                <a:ea typeface="+mn-lt"/>
                <a:cs typeface="+mn-lt"/>
              </a:rPr>
              <a:t>Floodlight</a:t>
            </a:r>
            <a:r>
              <a:rPr lang="ru" sz="1800" i="1" dirty="0">
                <a:ea typeface="+mn-lt"/>
                <a:cs typeface="+mn-lt"/>
              </a:rPr>
              <a:t> /BNC) и </a:t>
            </a:r>
            <a:r>
              <a:rPr lang="ru" sz="1800" i="1" dirty="0" err="1">
                <a:ea typeface="+mn-lt"/>
                <a:cs typeface="+mn-lt"/>
              </a:rPr>
              <a:t>Juniper</a:t>
            </a:r>
            <a:r>
              <a:rPr lang="ru" sz="1800" i="1" dirty="0">
                <a:ea typeface="+mn-lt"/>
                <a:cs typeface="+mn-lt"/>
              </a:rPr>
              <a:t> / </a:t>
            </a:r>
            <a:r>
              <a:rPr lang="ru" sz="1800" i="1" dirty="0" err="1">
                <a:ea typeface="+mn-lt"/>
                <a:cs typeface="+mn-lt"/>
              </a:rPr>
              <a:t>Contrail</a:t>
            </a:r>
            <a:r>
              <a:rPr lang="ru" sz="1800" i="1" dirty="0">
                <a:ea typeface="+mn-lt"/>
                <a:cs typeface="+mn-lt"/>
              </a:rPr>
              <a:t>.</a:t>
            </a:r>
            <a:r>
              <a:rPr lang="ru" sz="1800" dirty="0">
                <a:ea typeface="+mn-lt"/>
                <a:cs typeface="+mn-lt"/>
              </a:rPr>
              <a:t> </a:t>
            </a:r>
            <a:endParaRPr lang="ru-RU" dirty="0"/>
          </a:p>
          <a:p>
            <a:pPr>
              <a:buNone/>
            </a:pPr>
            <a:r>
              <a:rPr lang="ru" sz="1800" dirty="0">
                <a:ea typeface="+mn-lt"/>
                <a:cs typeface="+mn-lt"/>
              </a:rPr>
              <a:t>Он также включает в себя несколько контроллеров с открытым исходным кодом.</a:t>
            </a:r>
            <a:endParaRPr lang="ru" dirty="0">
              <a:cs typeface="Calibri"/>
            </a:endParaRPr>
          </a:p>
          <a:p>
            <a:pPr>
              <a:buNone/>
            </a:pPr>
            <a:r>
              <a:rPr lang="ru" sz="1800" dirty="0">
                <a:cs typeface="Calibri"/>
              </a:rPr>
              <a:t>Помимо использования </a:t>
            </a:r>
            <a:r>
              <a:rPr lang="ru" sz="1800" i="1" dirty="0">
                <a:cs typeface="Calibri"/>
              </a:rPr>
              <a:t>OpenFlow</a:t>
            </a:r>
            <a:r>
              <a:rPr lang="ru" sz="1800" dirty="0">
                <a:cs typeface="Calibri"/>
              </a:rPr>
              <a:t> и проприетарных протоколов, есть контроллеры </a:t>
            </a:r>
            <a:r>
              <a:rPr lang="ru" sz="1800" b="1" dirty="0">
                <a:cs typeface="Calibri"/>
              </a:rPr>
              <a:t>SDN,</a:t>
            </a:r>
            <a:r>
              <a:rPr lang="ru" sz="1800" dirty="0">
                <a:cs typeface="Calibri"/>
              </a:rPr>
              <a:t> которые используют сетевые функции </a:t>
            </a:r>
            <a:r>
              <a:rPr lang="ru" sz="1800" i="1" dirty="0">
                <a:cs typeface="Calibri"/>
              </a:rPr>
              <a:t>IP / MPLS</a:t>
            </a:r>
            <a:r>
              <a:rPr lang="ru" sz="1800" dirty="0">
                <a:cs typeface="Calibri"/>
              </a:rPr>
              <a:t> для создания </a:t>
            </a:r>
            <a:r>
              <a:rPr lang="ru" sz="1800" i="1" dirty="0">
                <a:cs typeface="Calibri"/>
              </a:rPr>
              <a:t>VPN MPLS</a:t>
            </a:r>
            <a:r>
              <a:rPr lang="ru" sz="1800" dirty="0">
                <a:cs typeface="Calibri"/>
              </a:rPr>
              <a:t> в качестве модели разделения арендатора </a:t>
            </a:r>
            <a:r>
              <a:rPr lang="ru" sz="1800" i="1" dirty="0">
                <a:cs typeface="Calibri"/>
              </a:rPr>
              <a:t>L3-over-L3</a:t>
            </a:r>
            <a:r>
              <a:rPr lang="ru" sz="1800" dirty="0">
                <a:cs typeface="Calibri"/>
              </a:rPr>
              <a:t>  для центра обработки данных или </a:t>
            </a:r>
            <a:r>
              <a:rPr lang="ru" sz="1800" i="1" dirty="0">
                <a:cs typeface="Calibri"/>
              </a:rPr>
              <a:t>MPLS LSP</a:t>
            </a:r>
            <a:r>
              <a:rPr lang="ru" sz="1800" dirty="0">
                <a:cs typeface="Calibri"/>
              </a:rPr>
              <a:t> для </a:t>
            </a:r>
            <a:r>
              <a:rPr lang="ru" sz="1800" i="1" dirty="0">
                <a:cs typeface="Calibri"/>
              </a:rPr>
              <a:t>overlays</a:t>
            </a:r>
            <a:r>
              <a:rPr lang="ru" sz="1800" dirty="0">
                <a:cs typeface="Calibri"/>
              </a:rPr>
              <a:t>  в </a:t>
            </a:r>
            <a:r>
              <a:rPr lang="ru" sz="1800" i="1" dirty="0">
                <a:cs typeface="Calibri"/>
              </a:rPr>
              <a:t>WAN</a:t>
            </a:r>
            <a:r>
              <a:rPr lang="ru" sz="1800" dirty="0">
                <a:cs typeface="Calibri"/>
              </a:rPr>
              <a:t>.</a:t>
            </a:r>
            <a:endParaRPr lang="ru" dirty="0"/>
          </a:p>
          <a:p>
            <a:pPr>
              <a:buNone/>
            </a:pPr>
            <a:endParaRPr lang="ru" sz="1800" dirty="0">
              <a:cs typeface="Calibri"/>
            </a:endParaRPr>
          </a:p>
          <a:p>
            <a:pPr>
              <a:buNone/>
            </a:pPr>
            <a:r>
              <a:rPr lang="ru" sz="1800" dirty="0">
                <a:cs typeface="Calibri"/>
              </a:rPr>
              <a:t>Нельзя игнорировать утверждения о том, что контроллеры на основе </a:t>
            </a:r>
            <a:r>
              <a:rPr lang="ru" sz="1800" i="1" dirty="0">
                <a:cs typeface="Calibri"/>
              </a:rPr>
              <a:t>NETCONF</a:t>
            </a:r>
            <a:r>
              <a:rPr lang="ru" sz="1800" dirty="0">
                <a:cs typeface="Calibri"/>
              </a:rPr>
              <a:t> могут быть почти неотличимы от решений по управлению сетью или что контроллеры на основе </a:t>
            </a:r>
            <a:r>
              <a:rPr lang="ru" sz="1800" dirty="0" err="1">
                <a:cs typeface="Calibri"/>
              </a:rPr>
              <a:t>Radius</a:t>
            </a:r>
            <a:r>
              <a:rPr lang="ru" sz="1800" dirty="0">
                <a:cs typeface="Calibri"/>
              </a:rPr>
              <a:t> / </a:t>
            </a:r>
            <a:r>
              <a:rPr lang="ru" sz="1800" dirty="0" err="1">
                <a:cs typeface="Calibri"/>
              </a:rPr>
              <a:t>Diameter</a:t>
            </a:r>
            <a:r>
              <a:rPr lang="ru" sz="1800" dirty="0">
                <a:cs typeface="Calibri"/>
              </a:rPr>
              <a:t>, такие как </a:t>
            </a:r>
            <a:r>
              <a:rPr lang="ru" sz="1800" i="1" dirty="0">
                <a:cs typeface="Calibri"/>
              </a:rPr>
              <a:t>PCRF</a:t>
            </a:r>
            <a:r>
              <a:rPr lang="ru" sz="1800" dirty="0">
                <a:cs typeface="Calibri"/>
              </a:rPr>
              <a:t> и / или </a:t>
            </a:r>
            <a:r>
              <a:rPr lang="ru" sz="1800" i="1" dirty="0">
                <a:cs typeface="Calibri"/>
              </a:rPr>
              <a:t>TDF</a:t>
            </a:r>
            <a:r>
              <a:rPr lang="ru" sz="1800" dirty="0">
                <a:cs typeface="Calibri"/>
              </a:rPr>
              <a:t>, в мобильных средах также являются контроллерами </a:t>
            </a:r>
            <a:r>
              <a:rPr lang="ru" sz="1800" b="1" dirty="0">
                <a:cs typeface="Calibri"/>
              </a:rPr>
              <a:t>SDN</a:t>
            </a:r>
            <a:r>
              <a:rPr lang="ru" sz="1800" dirty="0">
                <a:cs typeface="Calibri"/>
              </a:rPr>
              <a:t>. Это верно, особенно потому, что их </a:t>
            </a:r>
            <a:r>
              <a:rPr lang="ru" sz="1800" i="1" dirty="0">
                <a:cs typeface="Calibri"/>
              </a:rPr>
              <a:t>southbound</a:t>
            </a:r>
            <a:r>
              <a:rPr lang="ru" sz="1800" dirty="0">
                <a:cs typeface="Calibri"/>
              </a:rPr>
              <a:t> протоколы становятся более независимыми и способны создавать виртуальные состояния сети / конфигурации.</a:t>
            </a:r>
            <a:endParaRPr lang="ru" dirty="0">
              <a:cs typeface="Calibri"/>
            </a:endParaRPr>
          </a:p>
        </p:txBody>
      </p:sp>
    </p:spTree>
    <p:extLst>
      <p:ext uri="{BB962C8B-B14F-4D97-AF65-F5344CB8AC3E}">
        <p14:creationId xmlns:p14="http://schemas.microsoft.com/office/powerpoint/2010/main" val="19582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436668" y="64847"/>
            <a:ext cx="3647210" cy="572488"/>
          </a:xfrm>
        </p:spPr>
        <p:txBody>
          <a:bodyPr>
            <a:normAutofit/>
          </a:bodyPr>
          <a:lstStyle/>
          <a:p>
            <a:r>
              <a:rPr lang="ru-RU" sz="1800" err="1">
                <a:cs typeface="Calibri Light"/>
              </a:rPr>
              <a:t>SDN:Controllers</a:t>
            </a:r>
            <a:r>
              <a:rPr lang="ru-RU" sz="1800" dirty="0">
                <a:cs typeface="Calibri Light"/>
              </a:rPr>
              <a:t>: General </a:t>
            </a:r>
            <a:r>
              <a:rPr lang="ru-RU" sz="1800" err="1">
                <a:cs typeface="Calibri Light"/>
              </a:rPr>
              <a:t>Concepts</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75501" y="1166596"/>
            <a:ext cx="8855343" cy="5582573"/>
          </a:xfrm>
        </p:spPr>
        <p:txBody>
          <a:bodyPr vert="horz" lIns="91440" tIns="45720" rIns="91440" bIns="45720" rtlCol="0" anchor="t">
            <a:noAutofit/>
          </a:bodyPr>
          <a:lstStyle/>
          <a:p>
            <a:pPr>
              <a:buNone/>
            </a:pPr>
            <a:r>
              <a:rPr lang="ru" sz="1800" dirty="0">
                <a:cs typeface="Calibri"/>
              </a:rPr>
              <a:t>Упоминаемое ранее оригинальное </a:t>
            </a:r>
            <a:r>
              <a:rPr lang="ru" sz="1800" b="1" dirty="0">
                <a:cs typeface="Calibri"/>
              </a:rPr>
              <a:t>SDN</a:t>
            </a:r>
            <a:r>
              <a:rPr lang="ru" sz="1800" dirty="0">
                <a:cs typeface="Calibri"/>
              </a:rPr>
              <a:t>-приложение для оркестровки центров обработки данных порождало контроллеры </a:t>
            </a:r>
            <a:r>
              <a:rPr lang="ru" sz="1800" b="1" dirty="0">
                <a:cs typeface="Calibri"/>
              </a:rPr>
              <a:t>SDN</a:t>
            </a:r>
            <a:r>
              <a:rPr lang="ru" sz="1800" dirty="0">
                <a:cs typeface="Calibri"/>
              </a:rPr>
              <a:t> как часть интегрированного решения. Именно этот прецедент фокусировался на управлении ресурсами центра обработки данных, таких как вычисления, хранение и изображения виртуальной машины, а также состояние сети. </a:t>
            </a:r>
            <a:endParaRPr lang="ru" dirty="0">
              <a:cs typeface="Calibri"/>
            </a:endParaRPr>
          </a:p>
          <a:p>
            <a:pPr>
              <a:buNone/>
            </a:pPr>
            <a:r>
              <a:rPr lang="ru" sz="1800" dirty="0">
                <a:cs typeface="Calibri"/>
              </a:rPr>
              <a:t>Совсем недавно появились некоторые контроллеры </a:t>
            </a:r>
            <a:r>
              <a:rPr lang="ru" sz="1800" b="1" dirty="0">
                <a:cs typeface="Calibri"/>
              </a:rPr>
              <a:t>SDN</a:t>
            </a:r>
            <a:r>
              <a:rPr lang="ru" sz="1800" dirty="0">
                <a:cs typeface="Calibri"/>
              </a:rPr>
              <a:t>, которые специализировались на управлении абстракцией сети и были связаны с управлением ресурсами, требуемыми в центрах обработки данных, благодаря поддержке </a:t>
            </a:r>
            <a:r>
              <a:rPr lang="ru" sz="1800" i="1" dirty="0">
                <a:cs typeface="Calibri"/>
              </a:rPr>
              <a:t>API</a:t>
            </a:r>
            <a:r>
              <a:rPr lang="ru" sz="1800" dirty="0">
                <a:cs typeface="Calibri"/>
              </a:rPr>
              <a:t> с открытым исходным кодом (</a:t>
            </a:r>
            <a:r>
              <a:rPr lang="ru" sz="1800" i="1" dirty="0">
                <a:cs typeface="Calibri"/>
              </a:rPr>
              <a:t>OpenStack, Cloudstack</a:t>
            </a:r>
            <a:r>
              <a:rPr lang="ru" sz="1800" dirty="0">
                <a:cs typeface="Calibri"/>
              </a:rPr>
              <a:t>). </a:t>
            </a:r>
            <a:endParaRPr lang="ru" dirty="0">
              <a:cs typeface="Calibri"/>
            </a:endParaRPr>
          </a:p>
          <a:p>
            <a:pPr>
              <a:buNone/>
            </a:pPr>
            <a:r>
              <a:rPr lang="ru" sz="1800" dirty="0">
                <a:cs typeface="Calibri"/>
              </a:rPr>
              <a:t>Ориентир для этой второй волны контроллеров - это потенциальное расширение приложений </a:t>
            </a:r>
            <a:r>
              <a:rPr lang="ru" sz="1800" b="1" dirty="0">
                <a:cs typeface="Calibri"/>
              </a:rPr>
              <a:t>SDN</a:t>
            </a:r>
            <a:r>
              <a:rPr lang="ru" sz="1800" dirty="0">
                <a:cs typeface="Calibri"/>
              </a:rPr>
              <a:t> от решений только для  </a:t>
            </a:r>
            <a:r>
              <a:rPr lang="ru" sz="1800" i="1" dirty="0">
                <a:cs typeface="Calibri"/>
              </a:rPr>
              <a:t>ЦОД</a:t>
            </a:r>
            <a:r>
              <a:rPr lang="ru" sz="1800" dirty="0">
                <a:cs typeface="Calibri"/>
              </a:rPr>
              <a:t>  к решениям   менее ориентированным только на управление виртуальными ресурсами, такими как вычисление и хранение данных.</a:t>
            </a:r>
            <a:endParaRPr lang="ru" dirty="0">
              <a:cs typeface="Calibri"/>
            </a:endParaRPr>
          </a:p>
          <a:p>
            <a:pPr>
              <a:buNone/>
            </a:pPr>
            <a:r>
              <a:rPr lang="ru" sz="1800" dirty="0">
                <a:cs typeface="Calibri"/>
              </a:rPr>
              <a:t>Рост сектора </a:t>
            </a:r>
            <a:r>
              <a:rPr lang="ru" sz="1800" i="1" dirty="0">
                <a:cs typeface="Calibri"/>
              </a:rPr>
              <a:t>сетей </a:t>
            </a:r>
            <a:r>
              <a:rPr lang="ru" sz="1800" i="1" dirty="0" err="1">
                <a:cs typeface="Calibri"/>
              </a:rPr>
              <a:t>ЦОДов</a:t>
            </a:r>
            <a:r>
              <a:rPr lang="ru" sz="1800" dirty="0">
                <a:cs typeface="Calibri"/>
              </a:rPr>
              <a:t> также привел к появлению большого количества новых сетевых элементов, сосредоточенных на виртуализации коммутатора / маршрутизатора / моста. </a:t>
            </a:r>
            <a:endParaRPr lang="ru" dirty="0">
              <a:cs typeface="Calibri"/>
            </a:endParaRPr>
          </a:p>
          <a:p>
            <a:pPr>
              <a:buNone/>
            </a:pPr>
            <a:r>
              <a:rPr lang="ru" sz="1800" dirty="0">
                <a:cs typeface="Calibri"/>
              </a:rPr>
              <a:t>Это включает виртуализацию сетевых сервисов, иногда называемую виртуализацией сетевых функций (</a:t>
            </a:r>
            <a:r>
              <a:rPr lang="ru" sz="1800" i="1" dirty="0">
                <a:cs typeface="Calibri"/>
              </a:rPr>
              <a:t>NFV</a:t>
            </a:r>
            <a:r>
              <a:rPr lang="ru" sz="1800" dirty="0">
                <a:cs typeface="Calibri"/>
              </a:rPr>
              <a:t>), добавляет еще больше этих элементов к сетевой архитектуре следующего поколения, что еще раз подчеркивает необходимость того, чтобы контроллер работал и управлял этими вещами. </a:t>
            </a:r>
          </a:p>
          <a:p>
            <a:pPr>
              <a:buNone/>
            </a:pPr>
            <a:endParaRPr lang="ru" sz="1800" dirty="0">
              <a:cs typeface="Calibri"/>
            </a:endParaRPr>
          </a:p>
          <a:p>
            <a:pPr>
              <a:buNone/>
            </a:pPr>
            <a:endParaRPr lang="ru" sz="1800" b="1" dirty="0">
              <a:cs typeface="Calibri"/>
            </a:endParaRPr>
          </a:p>
        </p:txBody>
      </p:sp>
    </p:spTree>
    <p:extLst>
      <p:ext uri="{BB962C8B-B14F-4D97-AF65-F5344CB8AC3E}">
        <p14:creationId xmlns:p14="http://schemas.microsoft.com/office/powerpoint/2010/main" val="416173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509405" y="147974"/>
            <a:ext cx="3886201" cy="541315"/>
          </a:xfrm>
        </p:spPr>
        <p:txBody>
          <a:bodyPr>
            <a:normAutofit/>
          </a:bodyPr>
          <a:lstStyle/>
          <a:p>
            <a:r>
              <a:rPr lang="ru-RU" sz="1800" err="1">
                <a:cs typeface="Calibri Light"/>
              </a:rPr>
              <a:t>SDN:Controllers</a:t>
            </a:r>
            <a:r>
              <a:rPr lang="ru-RU" sz="1800" dirty="0">
                <a:cs typeface="Calibri Light"/>
              </a:rPr>
              <a:t>: General </a:t>
            </a:r>
            <a:r>
              <a:rPr lang="ru-RU" sz="1800" err="1">
                <a:cs typeface="Calibri Light"/>
              </a:rPr>
              <a:t>Concepts</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81983" y="1374414"/>
            <a:ext cx="8855343" cy="5374755"/>
          </a:xfrm>
        </p:spPr>
        <p:txBody>
          <a:bodyPr vert="horz" lIns="91440" tIns="45720" rIns="91440" bIns="45720" rtlCol="0" anchor="t">
            <a:noAutofit/>
          </a:bodyPr>
          <a:lstStyle/>
          <a:p>
            <a:pPr>
              <a:buNone/>
            </a:pPr>
            <a:r>
              <a:rPr lang="ru" sz="1800" dirty="0">
                <a:cs typeface="Calibri"/>
              </a:rPr>
              <a:t>Виртуальные коммутаторы или маршрутизаторы представляют собой самый низкий общий уровень в сетевой среде и, как правило, способны к меньшему количеству записей пересылки, чем их аппаратные аналоги. </a:t>
            </a:r>
            <a:endParaRPr lang="ru-RU" dirty="0"/>
          </a:p>
          <a:p>
            <a:pPr>
              <a:buNone/>
            </a:pPr>
            <a:r>
              <a:rPr lang="ru" sz="1800" dirty="0">
                <a:cs typeface="Calibri"/>
              </a:rPr>
              <a:t>Хотя они могут технически иметь возможность поддерживать большие таблицы,  в  реальности они часто ограничены пределами  служебной виртуальной машины. В частности, встроенное  масштабирование  таблиц и возможности управления из  общего гипервизора, который часто реализуется в выделенном аппаратном обеспечении, присутствующем только в специализированных аппаратных маршрутизаторах или коммутаторах . </a:t>
            </a:r>
            <a:endParaRPr lang="ru" dirty="0">
              <a:cs typeface="Calibri"/>
            </a:endParaRPr>
          </a:p>
          <a:p>
            <a:pPr>
              <a:buNone/>
            </a:pPr>
            <a:r>
              <a:rPr lang="ru" sz="1800" dirty="0">
                <a:cs typeface="Calibri"/>
              </a:rPr>
              <a:t>Более простая конструкция передачи данных на основе гипервизора не имеет места для комбинации </a:t>
            </a:r>
            <a:r>
              <a:rPr lang="ru" sz="1800" i="1" dirty="0">
                <a:cs typeface="Calibri"/>
              </a:rPr>
              <a:t>RIB/FIB</a:t>
            </a:r>
            <a:r>
              <a:rPr lang="ru" sz="1800" dirty="0">
                <a:cs typeface="Calibri"/>
              </a:rPr>
              <a:t>, присутствующей в традиционных сетевых элементах.   В парадигме распределенного управления, которая нуждается в посторонней помощи для сливания  распределенной сетевой информации в эти несколько записей, либо из клиентского агента запускаемого  в виде служебной виртуальной машины на хосте, либо </a:t>
            </a:r>
            <a:r>
              <a:rPr lang="ru" sz="1800" i="1" dirty="0">
                <a:cs typeface="Calibri"/>
              </a:rPr>
              <a:t>контроллером</a:t>
            </a:r>
            <a:r>
              <a:rPr lang="ru" sz="1800" dirty="0">
                <a:cs typeface="Calibri"/>
              </a:rPr>
              <a:t> </a:t>
            </a:r>
            <a:r>
              <a:rPr lang="ru" sz="1800" b="1" dirty="0">
                <a:cs typeface="Calibri"/>
              </a:rPr>
              <a:t>SDN</a:t>
            </a:r>
            <a:r>
              <a:rPr lang="ru" sz="1800" dirty="0">
                <a:cs typeface="Calibri"/>
              </a:rPr>
              <a:t>. </a:t>
            </a:r>
            <a:endParaRPr lang="ru" dirty="0">
              <a:cs typeface="Calibri"/>
            </a:endParaRPr>
          </a:p>
          <a:p>
            <a:pPr>
              <a:buNone/>
            </a:pPr>
            <a:r>
              <a:rPr lang="ru" sz="1800" dirty="0">
                <a:cs typeface="Calibri"/>
              </a:rPr>
              <a:t>В последнем случае это может быть </a:t>
            </a:r>
            <a:r>
              <a:rPr lang="ru" sz="1800" b="1" dirty="0">
                <a:cs typeface="Calibri"/>
              </a:rPr>
              <a:t>SDN </a:t>
            </a:r>
            <a:r>
              <a:rPr lang="ru" sz="1800" i="1" dirty="0">
                <a:cs typeface="Calibri"/>
              </a:rPr>
              <a:t>контроллер</a:t>
            </a:r>
            <a:r>
              <a:rPr lang="ru" sz="1800" dirty="0">
                <a:cs typeface="Calibri"/>
              </a:rPr>
              <a:t>, действующий как </a:t>
            </a:r>
            <a:r>
              <a:rPr lang="ru" sz="1800" i="1" dirty="0">
                <a:cs typeface="Calibri"/>
              </a:rPr>
              <a:t>прокси-сервер</a:t>
            </a:r>
            <a:r>
              <a:rPr lang="ru" sz="1800" dirty="0">
                <a:cs typeface="Calibri"/>
              </a:rPr>
              <a:t> в распределенной среде или как административный элемент  в  централизованной среде. Таким образом, контроллер может перейти на уровень управления сетью, традиционно предоставляемый сетевыми операционными системами.</a:t>
            </a:r>
            <a:endParaRPr lang="ru" dirty="0">
              <a:cs typeface="Calibri"/>
            </a:endParaRPr>
          </a:p>
        </p:txBody>
      </p:sp>
    </p:spTree>
    <p:extLst>
      <p:ext uri="{BB962C8B-B14F-4D97-AF65-F5344CB8AC3E}">
        <p14:creationId xmlns:p14="http://schemas.microsoft.com/office/powerpoint/2010/main" val="61673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28950" y="44065"/>
            <a:ext cx="2888673" cy="468579"/>
          </a:xfrm>
        </p:spPr>
        <p:txBody>
          <a:bodyPr>
            <a:normAutofit/>
          </a:bodyPr>
          <a:lstStyle/>
          <a:p>
            <a:r>
              <a:rPr lang="ru-RU" sz="1800" err="1">
                <a:cs typeface="Calibri Light"/>
              </a:rPr>
              <a:t>SDN:Controllers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02764" y="1956305"/>
            <a:ext cx="8855343" cy="4772082"/>
          </a:xfrm>
        </p:spPr>
        <p:txBody>
          <a:bodyPr vert="horz" lIns="91440" tIns="45720" rIns="91440" bIns="45720" rtlCol="0" anchor="t">
            <a:noAutofit/>
          </a:bodyPr>
          <a:lstStyle/>
          <a:p>
            <a:pPr>
              <a:buNone/>
            </a:pPr>
            <a:r>
              <a:rPr lang="ru" sz="1800" i="1" dirty="0">
                <a:cs typeface="Calibri"/>
              </a:rPr>
              <a:t>VMware</a:t>
            </a:r>
            <a:r>
              <a:rPr lang="ru" sz="1800" dirty="0">
                <a:cs typeface="Calibri"/>
              </a:rPr>
              <a:t> предоставляет решение для оркестровки </a:t>
            </a:r>
            <a:r>
              <a:rPr lang="ru" sz="1800" i="1" dirty="0">
                <a:cs typeface="Calibri"/>
              </a:rPr>
              <a:t>ЦОД </a:t>
            </a:r>
            <a:r>
              <a:rPr lang="ru" sz="1800" dirty="0">
                <a:cs typeface="Calibri"/>
              </a:rPr>
              <a:t>с использованием собственного контроллера </a:t>
            </a:r>
            <a:r>
              <a:rPr lang="ru" sz="1800" b="1" dirty="0">
                <a:cs typeface="Calibri"/>
              </a:rPr>
              <a:t>SDN</a:t>
            </a:r>
            <a:r>
              <a:rPr lang="ru" sz="1800" dirty="0">
                <a:cs typeface="Calibri"/>
              </a:rPr>
              <a:t> и реализации агента, который стал стандартом де-факто. </a:t>
            </a:r>
            <a:endParaRPr lang="ru-RU" sz="1800" dirty="0">
              <a:cs typeface="Calibri"/>
            </a:endParaRPr>
          </a:p>
          <a:p>
            <a:pPr>
              <a:buNone/>
            </a:pPr>
            <a:r>
              <a:rPr lang="ru" sz="1800" i="1" dirty="0">
                <a:cs typeface="Calibri"/>
              </a:rPr>
              <a:t>VMware</a:t>
            </a:r>
            <a:r>
              <a:rPr lang="ru" sz="1800" dirty="0">
                <a:cs typeface="Calibri"/>
              </a:rPr>
              <a:t>, основанная в 1998 году, стала одной из  определяющих компаний  для развития концепции  облачных вычислений. </a:t>
            </a:r>
            <a:endParaRPr lang="ru-RU" sz="1800" dirty="0">
              <a:cs typeface="Calibri"/>
            </a:endParaRPr>
          </a:p>
          <a:p>
            <a:pPr>
              <a:buNone/>
            </a:pPr>
            <a:r>
              <a:rPr lang="ru" sz="1800" i="1" dirty="0">
                <a:cs typeface="Calibri"/>
              </a:rPr>
              <a:t>VMware</a:t>
            </a:r>
            <a:r>
              <a:rPr lang="ru" sz="1800" dirty="0">
                <a:cs typeface="Calibri"/>
              </a:rPr>
              <a:t> предоставляет набор ориентированных на </a:t>
            </a:r>
            <a:r>
              <a:rPr lang="ru" sz="1800" i="1" dirty="0">
                <a:cs typeface="Calibri"/>
              </a:rPr>
              <a:t>ЦОД</a:t>
            </a:r>
            <a:r>
              <a:rPr lang="ru" sz="1800" dirty="0">
                <a:cs typeface="Calibri"/>
              </a:rPr>
              <a:t> приложений, построенных вокруг гипервизора ESX (ESXi для версии 5.0 и выше) и гипервизора, </a:t>
            </a:r>
            <a:r>
              <a:rPr lang="ru" sz="1800" i="1" dirty="0">
                <a:cs typeface="Calibri"/>
              </a:rPr>
              <a:t>vSphere Distributed Switch [VDS]</a:t>
            </a:r>
            <a:r>
              <a:rPr lang="ru" sz="1800" dirty="0">
                <a:cs typeface="Calibri"/>
              </a:rPr>
              <a:t> ). </a:t>
            </a:r>
            <a:endParaRPr lang="ru-RU" sz="1800" dirty="0">
              <a:cs typeface="Calibri"/>
            </a:endParaRPr>
          </a:p>
          <a:p>
            <a:pPr>
              <a:buNone/>
            </a:pPr>
            <a:endParaRPr lang="ru" sz="1800" dirty="0">
              <a:cs typeface="Calibri"/>
            </a:endParaRPr>
          </a:p>
          <a:p>
            <a:pPr>
              <a:buNone/>
            </a:pPr>
            <a:r>
              <a:rPr lang="ru" sz="1800" dirty="0">
                <a:cs typeface="Calibri"/>
              </a:rPr>
              <a:t>vSphere представила гипервизор </a:t>
            </a:r>
            <a:r>
              <a:rPr lang="ru" sz="1800" i="1" dirty="0">
                <a:cs typeface="Calibri"/>
              </a:rPr>
              <a:t>ESXi</a:t>
            </a:r>
            <a:r>
              <a:rPr lang="ru" sz="1800" dirty="0">
                <a:cs typeface="Calibri"/>
              </a:rPr>
              <a:t> для замены старого </a:t>
            </a:r>
            <a:r>
              <a:rPr lang="ru" sz="1800" i="1" dirty="0">
                <a:cs typeface="Calibri"/>
              </a:rPr>
              <a:t>ESX</a:t>
            </a:r>
            <a:br>
              <a:rPr lang="ru" sz="1800" dirty="0">
                <a:cs typeface="Calibri"/>
              </a:rPr>
            </a:br>
            <a:r>
              <a:rPr lang="ru" sz="1800" dirty="0">
                <a:cs typeface="Calibri"/>
              </a:rPr>
              <a:t>гипервизора, сделав его  более легким (согласно маркетинговым заявлениям, размер </a:t>
            </a:r>
            <a:r>
              <a:rPr lang="ru" sz="1800" i="1" dirty="0">
                <a:cs typeface="Calibri"/>
              </a:rPr>
              <a:t>ESXi</a:t>
            </a:r>
            <a:r>
              <a:rPr lang="ru" sz="1800" dirty="0">
                <a:cs typeface="Calibri"/>
              </a:rPr>
              <a:t> составляет всего 5% от размера </a:t>
            </a:r>
            <a:r>
              <a:rPr lang="ru" sz="1800" i="1" dirty="0">
                <a:cs typeface="Calibri"/>
              </a:rPr>
              <a:t>ESX</a:t>
            </a:r>
            <a:r>
              <a:rPr lang="ru" sz="1800" dirty="0">
                <a:cs typeface="Calibri"/>
              </a:rPr>
              <a:t>) и независимым от операционной системы. </a:t>
            </a:r>
          </a:p>
          <a:p>
            <a:pPr>
              <a:buNone/>
            </a:pPr>
            <a:r>
              <a:rPr lang="ru" sz="1800" dirty="0">
                <a:cs typeface="Calibri"/>
              </a:rPr>
              <a:t>Это изменение также добавляет веб-интерфейс к существующим интерфейсам управления </a:t>
            </a:r>
            <a:r>
              <a:rPr lang="ru" sz="1800" i="1" dirty="0">
                <a:cs typeface="Calibri"/>
              </a:rPr>
              <a:t>ESX</a:t>
            </a:r>
            <a:r>
              <a:rPr lang="ru" sz="1800" dirty="0">
                <a:cs typeface="Calibri"/>
              </a:rPr>
              <a:t> -  </a:t>
            </a:r>
            <a:r>
              <a:rPr lang="ru" sz="1800" i="1" dirty="0">
                <a:cs typeface="Calibri"/>
              </a:rPr>
              <a:t>CLI, API-интерфейс</a:t>
            </a:r>
            <a:r>
              <a:rPr lang="ru" sz="1800" dirty="0">
                <a:cs typeface="Calibri"/>
              </a:rPr>
              <a:t> клиента и визуализации </a:t>
            </a:r>
            <a:r>
              <a:rPr lang="ru" sz="1800" i="1" dirty="0">
                <a:cs typeface="Calibri"/>
              </a:rPr>
              <a:t>vCenter</a:t>
            </a:r>
            <a:r>
              <a:rPr lang="ru" sz="1800" dirty="0">
                <a:cs typeface="Calibri"/>
              </a:rPr>
              <a:t>. </a:t>
            </a:r>
          </a:p>
          <a:p>
            <a:pPr>
              <a:buNone/>
            </a:pPr>
            <a:r>
              <a:rPr lang="ru" sz="1800" dirty="0">
                <a:cs typeface="Calibri"/>
              </a:rPr>
              <a:t>Была также устранена необходимость специальной виртуальной машины  для консоли управления и локального администрирования.</a:t>
            </a:r>
          </a:p>
          <a:p>
            <a:pPr>
              <a:buNone/>
            </a:pPr>
            <a:endParaRPr lang="ru" sz="1800" b="1" dirty="0">
              <a:cs typeface="Calibri"/>
            </a:endParaRPr>
          </a:p>
        </p:txBody>
      </p:sp>
    </p:spTree>
    <p:extLst>
      <p:ext uri="{BB962C8B-B14F-4D97-AF65-F5344CB8AC3E}">
        <p14:creationId xmlns:p14="http://schemas.microsoft.com/office/powerpoint/2010/main" val="361385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530186" y="106411"/>
            <a:ext cx="3273137" cy="416624"/>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3156" y="2319986"/>
            <a:ext cx="8855343" cy="4418791"/>
          </a:xfrm>
        </p:spPr>
        <p:txBody>
          <a:bodyPr vert="horz" lIns="91440" tIns="45720" rIns="91440" bIns="45720" rtlCol="0" anchor="t">
            <a:noAutofit/>
          </a:bodyPr>
          <a:lstStyle/>
          <a:p>
            <a:pPr>
              <a:buNone/>
            </a:pPr>
            <a:r>
              <a:rPr lang="ru" sz="1800" i="1" dirty="0">
                <a:cs typeface="Calibri"/>
              </a:rPr>
              <a:t>VDS</a:t>
            </a:r>
            <a:r>
              <a:rPr lang="ru" sz="1800" dirty="0">
                <a:cs typeface="Calibri"/>
              </a:rPr>
              <a:t> - это абстракция (логический коммутатор) того, что ранее представляло собой набор отдельных виртуальных коммутаторов (</a:t>
            </a:r>
            <a:r>
              <a:rPr lang="ru" sz="1800" i="1" dirty="0">
                <a:cs typeface="Calibri"/>
              </a:rPr>
              <a:t>vSphere Standard Switch - VSS</a:t>
            </a:r>
            <a:r>
              <a:rPr lang="ru" sz="1800" dirty="0">
                <a:cs typeface="Calibri"/>
              </a:rPr>
              <a:t>) позволяющая </a:t>
            </a:r>
            <a:r>
              <a:rPr lang="ru" sz="1800" i="1" dirty="0">
                <a:cs typeface="Calibri"/>
              </a:rPr>
              <a:t>vCenter Server</a:t>
            </a:r>
            <a:r>
              <a:rPr lang="ru" sz="1800" dirty="0">
                <a:cs typeface="Calibri"/>
              </a:rPr>
              <a:t> действовать как единая   точка управления для всех экземпляров </a:t>
            </a:r>
            <a:r>
              <a:rPr lang="ru" sz="1800" i="1" dirty="0">
                <a:cs typeface="Calibri"/>
              </a:rPr>
              <a:t>VDS</a:t>
            </a:r>
            <a:r>
              <a:rPr lang="ru" sz="1800" dirty="0">
                <a:cs typeface="Calibri"/>
              </a:rPr>
              <a:t>  (разделение  </a:t>
            </a:r>
            <a:r>
              <a:rPr lang="en-US" sz="1800" i="1" dirty="0">
                <a:cs typeface="Calibri"/>
              </a:rPr>
              <a:t>Control Plane</a:t>
            </a:r>
            <a:r>
              <a:rPr lang="en-US" sz="1800" dirty="0">
                <a:cs typeface="Calibri"/>
              </a:rPr>
              <a:t> </a:t>
            </a:r>
            <a:r>
              <a:rPr lang="ru" sz="1800" dirty="0">
                <a:cs typeface="Calibri"/>
              </a:rPr>
              <a:t>и  </a:t>
            </a:r>
            <a:r>
              <a:rPr lang="en-US" sz="1800" i="1" dirty="0">
                <a:cs typeface="Calibri"/>
              </a:rPr>
              <a:t>Data Plane</a:t>
            </a:r>
            <a:r>
              <a:rPr lang="ru" sz="1800" dirty="0">
                <a:cs typeface="Calibri"/>
              </a:rPr>
              <a:t> ).</a:t>
            </a:r>
          </a:p>
          <a:p>
            <a:pPr>
              <a:buNone/>
            </a:pPr>
            <a:r>
              <a:rPr lang="ru" sz="1800" dirty="0">
                <a:cs typeface="Calibri"/>
              </a:rPr>
              <a:t>В </a:t>
            </a:r>
            <a:r>
              <a:rPr lang="ru" sz="1800" i="1" dirty="0">
                <a:cs typeface="Calibri"/>
              </a:rPr>
              <a:t>VDS VMware</a:t>
            </a:r>
            <a:r>
              <a:rPr lang="ru" sz="1800" dirty="0">
                <a:cs typeface="Calibri"/>
              </a:rPr>
              <a:t> имеет абстракции физической  сетевой карты (</a:t>
            </a:r>
            <a:r>
              <a:rPr lang="ru" sz="1800" i="1" dirty="0">
                <a:cs typeface="Calibri"/>
              </a:rPr>
              <a:t>vmnic</a:t>
            </a:r>
            <a:r>
              <a:rPr lang="ru" sz="1800" dirty="0">
                <a:cs typeface="Calibri"/>
              </a:rPr>
              <a:t>), параметры  линков (например, </a:t>
            </a:r>
            <a:r>
              <a:rPr lang="ru" sz="1800" i="1" dirty="0">
                <a:cs typeface="Calibri"/>
              </a:rPr>
              <a:t>teaming, failover и load balancing - dvuplink</a:t>
            </a:r>
            <a:r>
              <a:rPr lang="ru" sz="1800" dirty="0">
                <a:cs typeface="Calibri"/>
              </a:rPr>
              <a:t>) и сетевые атрибуты (например,  </a:t>
            </a:r>
            <a:r>
              <a:rPr lang="ru" sz="1800" i="1" dirty="0">
                <a:cs typeface="Calibri"/>
              </a:rPr>
              <a:t>VLAN, traffic shaping и security  -  dvportgroup</a:t>
            </a:r>
            <a:r>
              <a:rPr lang="ru" sz="1800" dirty="0">
                <a:cs typeface="Calibri"/>
              </a:rPr>
              <a:t>),  используемые администратором как шаблоны конфигурации.</a:t>
            </a:r>
          </a:p>
          <a:p>
            <a:pPr>
              <a:buNone/>
            </a:pPr>
            <a:r>
              <a:rPr lang="ru" sz="1800" dirty="0">
                <a:cs typeface="Calibri"/>
              </a:rPr>
              <a:t>После проведенной инсталяции (</a:t>
            </a:r>
            <a:r>
              <a:rPr lang="ru" sz="1800" i="1" dirty="0">
                <a:cs typeface="Calibri"/>
              </a:rPr>
              <a:t>provisioning</a:t>
            </a:r>
            <a:r>
              <a:rPr lang="ru" sz="1800" dirty="0">
                <a:cs typeface="Calibri"/>
              </a:rPr>
              <a:t>),  сеть на основе </a:t>
            </a:r>
            <a:r>
              <a:rPr lang="ru" sz="1800" i="1" dirty="0">
                <a:cs typeface="Calibri"/>
              </a:rPr>
              <a:t>ESXi</a:t>
            </a:r>
            <a:r>
              <a:rPr lang="ru" sz="1800" dirty="0">
                <a:cs typeface="Calibri"/>
              </a:rPr>
              <a:t> </a:t>
            </a:r>
            <a:r>
              <a:rPr lang="ru" sz="1800" i="1" dirty="0">
                <a:cs typeface="Calibri"/>
              </a:rPr>
              <a:t>vswitch</a:t>
            </a:r>
            <a:r>
              <a:rPr lang="ru" sz="1800" dirty="0">
                <a:cs typeface="Calibri"/>
              </a:rPr>
              <a:t> будет продолжать работать, даже если  </a:t>
            </a:r>
            <a:r>
              <a:rPr lang="ru" sz="1800" i="1" dirty="0">
                <a:cs typeface="Calibri"/>
              </a:rPr>
              <a:t>vCenter server</a:t>
            </a:r>
            <a:r>
              <a:rPr lang="ru" sz="1800" dirty="0">
                <a:cs typeface="Calibri"/>
              </a:rPr>
              <a:t> терпит неудачу. </a:t>
            </a:r>
            <a:endParaRPr lang="ru" dirty="0">
              <a:cs typeface="Calibri"/>
            </a:endParaRPr>
          </a:p>
          <a:p>
            <a:pPr>
              <a:buNone/>
            </a:pPr>
            <a:r>
              <a:rPr lang="ru" sz="1800" i="1" dirty="0">
                <a:cs typeface="Calibri"/>
              </a:rPr>
              <a:t>High availability (HA)</a:t>
            </a:r>
            <a:r>
              <a:rPr lang="ru" sz="1800" dirty="0">
                <a:cs typeface="Calibri"/>
              </a:rPr>
              <a:t>  достигается  за счет  кластерной организации управления, где один агент выбирается как master, а остальные являются slave. </a:t>
            </a:r>
            <a:endParaRPr lang="ru" dirty="0">
              <a:cs typeface="Calibri"/>
            </a:endParaRPr>
          </a:p>
          <a:p>
            <a:pPr>
              <a:buNone/>
            </a:pPr>
            <a:r>
              <a:rPr lang="ru" sz="1800" dirty="0">
                <a:cs typeface="Calibri"/>
              </a:rPr>
              <a:t>Это создает очень масштабируемую систему мониторинга работоспособности VM, которая допускает раздел управления коммуникациями посредством использования  </a:t>
            </a:r>
            <a:r>
              <a:rPr lang="ru" sz="1800" i="1" dirty="0">
                <a:cs typeface="Calibri"/>
              </a:rPr>
              <a:t>heartbeats</a:t>
            </a:r>
            <a:r>
              <a:rPr lang="ru" sz="1800" dirty="0">
                <a:cs typeface="Calibri"/>
              </a:rPr>
              <a:t>  через  </a:t>
            </a:r>
            <a:r>
              <a:rPr lang="ru" sz="1800" i="1" dirty="0">
                <a:cs typeface="Calibri"/>
              </a:rPr>
              <a:t>shared stores</a:t>
            </a:r>
            <a:r>
              <a:rPr lang="ru" sz="1800" dirty="0">
                <a:cs typeface="Calibri"/>
              </a:rPr>
              <a:t>.</a:t>
            </a:r>
          </a:p>
          <a:p>
            <a:pPr>
              <a:buNone/>
            </a:pPr>
            <a:endParaRPr lang="ru" sz="1800" dirty="0">
              <a:cs typeface="Calibri"/>
            </a:endParaRPr>
          </a:p>
          <a:p>
            <a:pPr>
              <a:buNone/>
            </a:pPr>
            <a:endParaRPr lang="ru" sz="1800" dirty="0">
              <a:cs typeface="Calibri"/>
            </a:endParaRPr>
          </a:p>
        </p:txBody>
      </p:sp>
    </p:spTree>
    <p:extLst>
      <p:ext uri="{BB962C8B-B14F-4D97-AF65-F5344CB8AC3E}">
        <p14:creationId xmlns:p14="http://schemas.microsoft.com/office/powerpoint/2010/main" val="93684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717223" y="158365"/>
            <a:ext cx="2556164" cy="551706"/>
          </a:xfrm>
        </p:spPr>
        <p:txBody>
          <a:bodyPr>
            <a:normAutofit/>
          </a:bodyPr>
          <a:lstStyle/>
          <a:p>
            <a:r>
              <a:rPr lang="ru-RU" sz="1800" err="1">
                <a:cs typeface="Calibri Light"/>
              </a:rPr>
              <a:t>SDN:Controllers</a:t>
            </a:r>
            <a:r>
              <a:rPr lang="ru-RU" sz="1800" dirty="0">
                <a:cs typeface="Calibri Light"/>
              </a:rPr>
              <a:t>: VMware</a:t>
            </a:r>
          </a:p>
        </p:txBody>
      </p:sp>
      <p:pic>
        <p:nvPicPr>
          <p:cNvPr id="4" name="Рисунок 4">
            <a:extLst>
              <a:ext uri="{FF2B5EF4-FFF2-40B4-BE49-F238E27FC236}">
                <a16:creationId xmlns:a16="http://schemas.microsoft.com/office/drawing/2014/main" id="{A5A45E65-50AC-430C-8DFA-38EBF2D64B46}"/>
              </a:ext>
            </a:extLst>
          </p:cNvPr>
          <p:cNvPicPr>
            <a:picLocks noGrp="1" noChangeAspect="1"/>
          </p:cNvPicPr>
          <p:nvPr>
            <p:ph idx="1"/>
          </p:nvPr>
        </p:nvPicPr>
        <p:blipFill>
          <a:blip r:embed="rId2"/>
          <a:stretch>
            <a:fillRect/>
          </a:stretch>
        </p:blipFill>
        <p:spPr>
          <a:xfrm>
            <a:off x="304154" y="1408439"/>
            <a:ext cx="8516317" cy="5495678"/>
          </a:xfrm>
          <a:prstGeom prst="rect">
            <a:avLst/>
          </a:prstGeom>
        </p:spPr>
      </p:pic>
    </p:spTree>
    <p:extLst>
      <p:ext uri="{BB962C8B-B14F-4D97-AF65-F5344CB8AC3E}">
        <p14:creationId xmlns:p14="http://schemas.microsoft.com/office/powerpoint/2010/main" val="9631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789959" y="179147"/>
            <a:ext cx="3158837" cy="489360"/>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750959"/>
            <a:ext cx="8855343" cy="6174854"/>
          </a:xfrm>
        </p:spPr>
        <p:txBody>
          <a:bodyPr vert="horz" lIns="91440" tIns="45720" rIns="91440" bIns="45720" rtlCol="0" anchor="t">
            <a:noAutofit/>
          </a:bodyPr>
          <a:lstStyle/>
          <a:p>
            <a:pPr>
              <a:buNone/>
            </a:pPr>
            <a:r>
              <a:rPr lang="ru" sz="1800" dirty="0">
                <a:cs typeface="Calibri"/>
              </a:rPr>
              <a:t>Приложения VMware доступны в разных пакетах услуг, примером которых является </a:t>
            </a:r>
            <a:r>
              <a:rPr lang="ru" sz="1800" i="1" dirty="0">
                <a:cs typeface="Calibri"/>
              </a:rPr>
              <a:t>vSphere / vCloud / vCenter Suite</a:t>
            </a:r>
            <a:r>
              <a:rPr lang="ru" sz="1800" dirty="0">
                <a:cs typeface="Calibri"/>
              </a:rPr>
              <a:t>, предназначенные для приложений </a:t>
            </a:r>
            <a:r>
              <a:rPr lang="ru" sz="1800" i="1" dirty="0">
                <a:cs typeface="Calibri"/>
              </a:rPr>
              <a:t>IaaS</a:t>
            </a:r>
            <a:r>
              <a:rPr lang="ru" sz="1800" dirty="0">
                <a:cs typeface="Calibri"/>
              </a:rPr>
              <a:t>, которые включает в себя:</a:t>
            </a:r>
          </a:p>
          <a:p>
            <a:pPr>
              <a:buNone/>
            </a:pPr>
            <a:r>
              <a:rPr lang="ru" sz="1800" i="1" dirty="0">
                <a:cs typeface="Calibri"/>
              </a:rPr>
              <a:t>vSphere</a:t>
            </a:r>
            <a:br>
              <a:rPr lang="ru" sz="1800" dirty="0">
                <a:cs typeface="Calibri"/>
              </a:rPr>
            </a:br>
            <a:r>
              <a:rPr lang="ru" sz="1800" dirty="0">
                <a:cs typeface="Calibri"/>
              </a:rPr>
              <a:t>Управляет тем, что VMware представляет как «виртуализированную инфраструктуру». Это включает в себя управление встроенным vswitch с помощью гипервизора (с точки зрения сети), а также другие базовые компоненты IaaS - вычисление, хранение, images VM и  сервисы. В пакете используется база данных SQL (Microsoft или Oracle) для управления информацией о ресурсах data storage.</a:t>
            </a:r>
            <a:endParaRPr lang="ru-RU" dirty="0">
              <a:cs typeface="Calibri"/>
            </a:endParaRPr>
          </a:p>
          <a:p>
            <a:pPr>
              <a:buNone/>
            </a:pPr>
            <a:r>
              <a:rPr lang="ru" sz="1800" i="1" dirty="0">
                <a:cs typeface="Calibri"/>
              </a:rPr>
              <a:t>vCloud Director и vCloud Connector</a:t>
            </a:r>
            <a:br>
              <a:rPr lang="ru" sz="1800" dirty="0">
                <a:cs typeface="Calibri"/>
              </a:rPr>
            </a:br>
            <a:r>
              <a:rPr lang="ru" sz="1800" dirty="0">
                <a:cs typeface="Calibri"/>
              </a:rPr>
              <a:t>Первичное приложение для вычислений, хранения данных, управления ресурсами images VM и public cloud .</a:t>
            </a:r>
          </a:p>
          <a:p>
            <a:pPr>
              <a:buNone/>
            </a:pPr>
            <a:r>
              <a:rPr lang="ru" sz="1800" i="1" dirty="0">
                <a:cs typeface="Calibri"/>
              </a:rPr>
              <a:t>vCloud Networking and Security</a:t>
            </a:r>
            <a:r>
              <a:rPr lang="ru" sz="1800" dirty="0">
                <a:cs typeface="Calibri"/>
              </a:rPr>
              <a:t>                </a:t>
            </a:r>
            <a:br>
              <a:rPr lang="ru" sz="1800" dirty="0">
                <a:cs typeface="Calibri"/>
              </a:rPr>
            </a:br>
            <a:r>
              <a:rPr lang="ru" sz="1800" dirty="0">
                <a:cs typeface="Calibri"/>
              </a:rPr>
              <a:t>Название приложения говорит само за себя.</a:t>
            </a:r>
            <a:endParaRPr lang="ru" dirty="0">
              <a:cs typeface="Calibri"/>
            </a:endParaRPr>
          </a:p>
          <a:p>
            <a:pPr>
              <a:buNone/>
            </a:pPr>
            <a:r>
              <a:rPr lang="ru" sz="1800" i="1" dirty="0">
                <a:cs typeface="Calibri"/>
              </a:rPr>
              <a:t>vCloud Automation Center</a:t>
            </a:r>
            <a:r>
              <a:rPr lang="ru" sz="1800" dirty="0">
                <a:cs typeface="Calibri"/>
              </a:rPr>
              <a:t>                                </a:t>
            </a:r>
            <a:br>
              <a:rPr lang="ru" sz="1800" dirty="0">
                <a:cs typeface="Calibri"/>
              </a:rPr>
            </a:br>
            <a:r>
              <a:rPr lang="ru" sz="1800" dirty="0">
                <a:cs typeface="Calibri"/>
              </a:rPr>
              <a:t>Предоставление provisioning для ИТ-менеджмента.</a:t>
            </a:r>
          </a:p>
          <a:p>
            <a:pPr>
              <a:buNone/>
            </a:pPr>
            <a:r>
              <a:rPr lang="ru" sz="1800" i="1" dirty="0">
                <a:cs typeface="Calibri"/>
              </a:rPr>
              <a:t>vCenter Site Recovery Manager</a:t>
            </a:r>
            <a:br>
              <a:rPr lang="ru" sz="1800" dirty="0">
                <a:cs typeface="Calibri"/>
              </a:rPr>
            </a:br>
            <a:r>
              <a:rPr lang="ru" sz="1800" dirty="0">
                <a:cs typeface="Calibri"/>
              </a:rPr>
              <a:t>Диспетчер репликации для автоматического аварийного восстановления.</a:t>
            </a:r>
          </a:p>
          <a:p>
            <a:pPr>
              <a:buNone/>
            </a:pPr>
            <a:r>
              <a:rPr lang="ru" sz="1800" i="1" dirty="0">
                <a:cs typeface="Calibri"/>
              </a:rPr>
              <a:t>vCenter Operations Management Suite</a:t>
            </a:r>
            <a:br>
              <a:rPr lang="ru" sz="1800" dirty="0">
                <a:cs typeface="Calibri"/>
              </a:rPr>
            </a:br>
            <a:r>
              <a:rPr lang="ru" sz="1800" dirty="0">
                <a:cs typeface="Calibri"/>
              </a:rPr>
              <a:t>Мониторинг приложений, настройка хоста VM и vSphere и управление изменениями, обнаружение, зарядка, анализ и оповещение.</a:t>
            </a:r>
            <a:endParaRPr lang="ru" dirty="0"/>
          </a:p>
        </p:txBody>
      </p:sp>
    </p:spTree>
    <p:extLst>
      <p:ext uri="{BB962C8B-B14F-4D97-AF65-F5344CB8AC3E}">
        <p14:creationId xmlns:p14="http://schemas.microsoft.com/office/powerpoint/2010/main" val="398643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07829" y="108208"/>
            <a:ext cx="8228160" cy="55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304343" y="3126383"/>
            <a:ext cx="8656675" cy="3684740"/>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ru-RU" b="1" dirty="0">
                <a:solidFill>
                  <a:srgbClr val="000000"/>
                </a:solidFill>
                <a:latin typeface="Arial"/>
                <a:cs typeface="Arial"/>
              </a:rPr>
              <a:t> </a:t>
            </a: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dirty="0">
                <a:solidFill>
                  <a:srgbClr val="000000"/>
                </a:solidFill>
                <a:cs typeface="Arial"/>
              </a:rPr>
              <a:t>Совокупность программно-технических средств C</a:t>
            </a:r>
            <a:r>
              <a:rPr lang="en-US" i="1" dirty="0" err="1">
                <a:solidFill>
                  <a:srgbClr val="000000"/>
                </a:solidFill>
                <a:cs typeface="Arial"/>
              </a:rPr>
              <a:t>ontrol</a:t>
            </a:r>
            <a:r>
              <a:rPr lang="en-US" dirty="0">
                <a:solidFill>
                  <a:srgbClr val="000000"/>
                </a:solidFill>
                <a:cs typeface="Arial"/>
              </a:rPr>
              <a:t> </a:t>
            </a:r>
            <a:r>
              <a:rPr lang="en-US" i="1" dirty="0">
                <a:solidFill>
                  <a:srgbClr val="000000"/>
                </a:solidFill>
                <a:cs typeface="Arial"/>
              </a:rPr>
              <a:t>Plane</a:t>
            </a:r>
            <a:r>
              <a:rPr lang="ru-RU" dirty="0">
                <a:solidFill>
                  <a:srgbClr val="000000"/>
                </a:solidFill>
                <a:cs typeface="Arial"/>
              </a:rPr>
              <a:t> образует программно-аппаратный комплекс,  определяемый как </a:t>
            </a:r>
            <a:r>
              <a:rPr lang="ru-RU" i="1" dirty="0">
                <a:solidFill>
                  <a:srgbClr val="000000"/>
                </a:solidFill>
                <a:cs typeface="Arial"/>
              </a:rPr>
              <a:t>платформа управления ПКС</a:t>
            </a:r>
          </a:p>
          <a:p>
            <a:r>
              <a:rPr lang="ru-RU" dirty="0">
                <a:solidFill>
                  <a:srgbClr val="000000"/>
                </a:solidFill>
                <a:cs typeface="Arial"/>
              </a:rPr>
              <a:t>Основные задачи платформы управления (</a:t>
            </a:r>
            <a:r>
              <a:rPr lang="ru-RU" i="1" dirty="0">
                <a:solidFill>
                  <a:srgbClr val="000000"/>
                </a:solidFill>
                <a:cs typeface="Arial"/>
              </a:rPr>
              <a:t>ПУ ПКС</a:t>
            </a:r>
            <a:r>
              <a:rPr lang="ru-RU" dirty="0">
                <a:solidFill>
                  <a:srgbClr val="000000"/>
                </a:solidFill>
                <a:cs typeface="Arial"/>
              </a:rPr>
              <a:t>):</a:t>
            </a:r>
          </a:p>
          <a:p>
            <a:pPr marL="285750" indent="-285750">
              <a:buFont typeface="Arial"/>
              <a:buChar char="•"/>
            </a:pPr>
            <a:r>
              <a:rPr lang="ru-RU" dirty="0">
                <a:cs typeface="Arial"/>
              </a:rPr>
              <a:t>Контроль состояния топологии сети, элементов сетевой инфраструктуры и контроль потоков данных в сети.</a:t>
            </a:r>
          </a:p>
          <a:p>
            <a:pPr marL="285750" indent="-285750">
              <a:buFont typeface="Arial"/>
              <a:buChar char="•"/>
            </a:pPr>
            <a:r>
              <a:rPr lang="ru-RU" dirty="0">
                <a:cs typeface="Arial"/>
              </a:rPr>
              <a:t>Управление конфигурацией элементов сетевой инфраструктуры и потоками данных в сети </a:t>
            </a:r>
          </a:p>
          <a:p>
            <a:pPr marL="285750" indent="-285750">
              <a:buFont typeface="Arial"/>
              <a:buChar char="•"/>
            </a:pPr>
            <a:r>
              <a:rPr lang="ru-RU" dirty="0">
                <a:cs typeface="Arial"/>
              </a:rPr>
              <a:t>Предоставление согласованного интерфейса приложениям контроллеров.</a:t>
            </a:r>
          </a:p>
          <a:p>
            <a:endParaRPr lang="ru-RU" i="1" dirty="0">
              <a:solidFill>
                <a:srgbClr val="000000"/>
              </a:solidFill>
              <a:cs typeface="Arial"/>
            </a:endParaRPr>
          </a:p>
        </p:txBody>
      </p:sp>
    </p:spTree>
    <p:extLst>
      <p:ext uri="{BB962C8B-B14F-4D97-AF65-F5344CB8AC3E}">
        <p14:creationId xmlns:p14="http://schemas.microsoft.com/office/powerpoint/2010/main" val="664502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226377" y="147974"/>
            <a:ext cx="2784764" cy="489360"/>
          </a:xfrm>
        </p:spPr>
        <p:txBody>
          <a:bodyPr>
            <a:normAutofit/>
          </a:bodyPr>
          <a:lstStyle/>
          <a:p>
            <a:r>
              <a:rPr lang="ru-RU" sz="1800" err="1">
                <a:cs typeface="Calibri Light"/>
              </a:rPr>
              <a:t>SDN:Controllers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969168"/>
            <a:ext cx="8855343" cy="5769609"/>
          </a:xfrm>
        </p:spPr>
        <p:txBody>
          <a:bodyPr vert="horz" lIns="91440" tIns="45720" rIns="91440" bIns="45720" rtlCol="0" anchor="t">
            <a:noAutofit/>
          </a:bodyPr>
          <a:lstStyle/>
          <a:p>
            <a:pPr>
              <a:buNone/>
            </a:pPr>
            <a:r>
              <a:rPr lang="ru" sz="1800" i="1" dirty="0">
                <a:cs typeface="Calibri"/>
              </a:rPr>
              <a:t>vCenter Operations Management Suite</a:t>
            </a:r>
            <a:br>
              <a:rPr lang="ru" sz="1800" dirty="0">
                <a:cs typeface="Calibri"/>
              </a:rPr>
            </a:br>
            <a:r>
              <a:rPr lang="ru" sz="1800" dirty="0">
                <a:cs typeface="Calibri"/>
              </a:rPr>
              <a:t>Мониторинг приложений, настройка хоста VM и  конфигурирование vSphere контроль версий, обследование,  аналитика и alert.</a:t>
            </a:r>
          </a:p>
          <a:p>
            <a:pPr>
              <a:buNone/>
            </a:pPr>
            <a:r>
              <a:rPr lang="ru" sz="1800" i="1" dirty="0">
                <a:cs typeface="Calibri"/>
              </a:rPr>
              <a:t>vFabric Application Director for Provisioning</a:t>
            </a:r>
            <a:br>
              <a:rPr lang="ru" sz="1800" dirty="0">
                <a:cs typeface="Calibri"/>
              </a:rPr>
            </a:br>
            <a:r>
              <a:rPr lang="ru" sz="1800" dirty="0">
                <a:cs typeface="Calibri"/>
              </a:rPr>
              <a:t>Управление приложениями (в первую очередь для многоуровневых приложений, определяющих  варианты аренды и управления зависимостями).</a:t>
            </a:r>
          </a:p>
          <a:p>
            <a:pPr>
              <a:buNone/>
            </a:pPr>
            <a:r>
              <a:rPr lang="ru" sz="1800" dirty="0">
                <a:cs typeface="Calibri"/>
              </a:rPr>
              <a:t>В 2011 году VMware запустила систему </a:t>
            </a:r>
            <a:r>
              <a:rPr lang="ru" sz="1800" i="1" dirty="0">
                <a:cs typeface="Calibri"/>
              </a:rPr>
              <a:t>PaaS</a:t>
            </a:r>
            <a:r>
              <a:rPr lang="ru" sz="1800" dirty="0">
                <a:cs typeface="Calibri"/>
              </a:rPr>
              <a:t> с открытым кодом под названием </a:t>
            </a:r>
            <a:r>
              <a:rPr lang="ru" sz="1800" i="1" dirty="0">
                <a:cs typeface="Calibri"/>
              </a:rPr>
              <a:t>Cloud Foundry</a:t>
            </a:r>
            <a:r>
              <a:rPr lang="ru" sz="1800" dirty="0">
                <a:cs typeface="Calibri"/>
              </a:rPr>
              <a:t>, которая предлагает службу хостинга.</a:t>
            </a:r>
          </a:p>
          <a:p>
            <a:pPr>
              <a:buNone/>
            </a:pPr>
            <a:r>
              <a:rPr lang="ru" sz="1800" i="1" dirty="0">
                <a:cs typeface="Calibri"/>
              </a:rPr>
              <a:t>Виртуальный коммутатор</a:t>
            </a:r>
            <a:r>
              <a:rPr lang="ru" sz="1800" dirty="0">
                <a:cs typeface="Calibri"/>
              </a:rPr>
              <a:t> в </a:t>
            </a:r>
            <a:r>
              <a:rPr lang="ru" sz="1800" i="1" dirty="0">
                <a:cs typeface="Calibri"/>
              </a:rPr>
              <a:t>гипервизоре</a:t>
            </a:r>
            <a:r>
              <a:rPr lang="ru" sz="1800" dirty="0">
                <a:cs typeface="Calibri"/>
              </a:rPr>
              <a:t> запрограммирован на создание  туннельных  </a:t>
            </a:r>
            <a:r>
              <a:rPr lang="ru" sz="1800" i="1" dirty="0">
                <a:cs typeface="Calibri"/>
              </a:rPr>
              <a:t>VxLAN  overlays</a:t>
            </a:r>
            <a:r>
              <a:rPr lang="ru" sz="1800" dirty="0">
                <a:cs typeface="Calibri"/>
              </a:rPr>
              <a:t> (инкапсулирование </a:t>
            </a:r>
            <a:r>
              <a:rPr lang="ru" sz="1800" i="1" dirty="0">
                <a:cs typeface="Calibri"/>
              </a:rPr>
              <a:t>L2</a:t>
            </a:r>
            <a:r>
              <a:rPr lang="ru" sz="1800" dirty="0">
                <a:cs typeface="Calibri"/>
              </a:rPr>
              <a:t> в </a:t>
            </a:r>
            <a:r>
              <a:rPr lang="ru" sz="1800" i="1" dirty="0">
                <a:cs typeface="Calibri"/>
              </a:rPr>
              <a:t>L3</a:t>
            </a:r>
            <a:r>
              <a:rPr lang="ru" sz="1800" dirty="0">
                <a:cs typeface="Calibri"/>
              </a:rPr>
              <a:t>), создание изолированных сетей арендаторов. </a:t>
            </a:r>
            <a:endParaRPr lang="ru" dirty="0">
              <a:cs typeface="Calibri"/>
            </a:endParaRPr>
          </a:p>
          <a:p>
            <a:pPr>
              <a:buNone/>
            </a:pPr>
            <a:r>
              <a:rPr lang="ru" sz="1800" i="1" dirty="0">
                <a:cs typeface="Calibri"/>
              </a:rPr>
              <a:t>VMware</a:t>
            </a:r>
            <a:r>
              <a:rPr lang="ru" sz="1800" dirty="0">
                <a:cs typeface="Calibri"/>
              </a:rPr>
              <a:t> взаимодействует со своей собственной виртуальной инфраструктурой vswitch через собственный </a:t>
            </a:r>
            <a:r>
              <a:rPr lang="ru" sz="1800" i="1" dirty="0">
                <a:cs typeface="Calibri"/>
              </a:rPr>
              <a:t>API vSphere</a:t>
            </a:r>
            <a:r>
              <a:rPr lang="ru" sz="1800" dirty="0">
                <a:cs typeface="Calibri"/>
              </a:rPr>
              <a:t> и публикует </a:t>
            </a:r>
            <a:r>
              <a:rPr lang="ru" sz="1800" i="1" dirty="0">
                <a:cs typeface="Calibri"/>
              </a:rPr>
              <a:t>API-интерфейс</a:t>
            </a:r>
            <a:r>
              <a:rPr lang="ru" sz="1800" dirty="0">
                <a:cs typeface="Calibri"/>
              </a:rPr>
              <a:t>, который позволяет сторонней инфраструктуре (маршрутизаторам, коммутаторам и  другим устройствам) реагировать на   </a:t>
            </a:r>
            <a:r>
              <a:rPr lang="ru" sz="1800" i="1" dirty="0">
                <a:cs typeface="Calibri"/>
              </a:rPr>
              <a:t>vCenter event triggers</a:t>
            </a:r>
            <a:r>
              <a:rPr lang="ru" sz="1800" dirty="0">
                <a:cs typeface="Calibri"/>
              </a:rPr>
              <a:t>. (например, изменять соответственно конфигурацию устройств сторонних производителей).</a:t>
            </a:r>
          </a:p>
          <a:p>
            <a:pPr>
              <a:buNone/>
            </a:pPr>
            <a:r>
              <a:rPr lang="ru" sz="1800" dirty="0">
                <a:cs typeface="Calibri"/>
              </a:rPr>
              <a:t>Одним из достоинств </a:t>
            </a:r>
            <a:r>
              <a:rPr lang="ru" sz="1800" i="1" dirty="0">
                <a:cs typeface="Calibri"/>
              </a:rPr>
              <a:t>VMware vSphere</a:t>
            </a:r>
            <a:r>
              <a:rPr lang="ru" sz="1800" dirty="0">
                <a:cs typeface="Calibri"/>
              </a:rPr>
              <a:t> является среда разработки, которая позволяет третьим сторонам разрабатывать приложения VM с гипервизором и /или пользовательским пространством (например, брандмауэры и антивирусные агенты), которые интегрируются через </a:t>
            </a:r>
            <a:r>
              <a:rPr lang="ru" sz="1800" i="1" dirty="0">
                <a:cs typeface="Calibri"/>
              </a:rPr>
              <a:t>API vSphere</a:t>
            </a:r>
            <a:r>
              <a:rPr lang="ru" sz="1800" dirty="0">
                <a:cs typeface="Calibri"/>
              </a:rPr>
              <a:t>.  </a:t>
            </a:r>
            <a:endParaRPr lang="ru" dirty="0"/>
          </a:p>
          <a:p>
            <a:pPr>
              <a:buNone/>
            </a:pPr>
            <a:endParaRPr lang="ru" sz="1800" dirty="0">
              <a:cs typeface="Calibri"/>
            </a:endParaRPr>
          </a:p>
        </p:txBody>
      </p:sp>
    </p:spTree>
    <p:extLst>
      <p:ext uri="{BB962C8B-B14F-4D97-AF65-F5344CB8AC3E}">
        <p14:creationId xmlns:p14="http://schemas.microsoft.com/office/powerpoint/2010/main" val="291509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330286" y="106411"/>
            <a:ext cx="2951019" cy="375060"/>
          </a:xfrm>
        </p:spPr>
        <p:txBody>
          <a:bodyPr>
            <a:normAutofit/>
          </a:bodyPr>
          <a:lstStyle/>
          <a:p>
            <a:r>
              <a:rPr lang="ru-RU" sz="1800" err="1">
                <a:cs typeface="Calibri Light"/>
              </a:rPr>
              <a:t>SDN:Controllers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52736"/>
          </a:xfrm>
        </p:spPr>
        <p:txBody>
          <a:bodyPr vert="horz" lIns="91440" tIns="45720" rIns="91440" bIns="45720" rtlCol="0" anchor="t">
            <a:noAutofit/>
          </a:bodyPr>
          <a:lstStyle/>
          <a:p>
            <a:pPr>
              <a:buNone/>
            </a:pPr>
            <a:r>
              <a:rPr lang="ru" sz="1800" i="1" dirty="0">
                <a:cs typeface="Calibri"/>
              </a:rPr>
              <a:t>VMware</a:t>
            </a:r>
            <a:r>
              <a:rPr lang="ru" sz="1800" dirty="0">
                <a:cs typeface="Calibri"/>
              </a:rPr>
              <a:t>  решения являются </a:t>
            </a:r>
            <a:r>
              <a:rPr lang="ru" sz="1800" i="1" dirty="0">
                <a:cs typeface="Calibri"/>
              </a:rPr>
              <a:t>Java</a:t>
            </a:r>
            <a:r>
              <a:rPr lang="ru" sz="1800" dirty="0">
                <a:cs typeface="Calibri"/>
              </a:rPr>
              <a:t>-ориентированными, со следующими функциями:</a:t>
            </a:r>
            <a:br>
              <a:rPr lang="ru" sz="1800" dirty="0">
                <a:cs typeface="Calibri"/>
              </a:rPr>
            </a:br>
            <a:r>
              <a:rPr lang="ru" sz="1800" dirty="0">
                <a:cs typeface="Calibri"/>
              </a:rPr>
              <a:t>• </a:t>
            </a:r>
            <a:r>
              <a:rPr lang="ru" sz="1800" i="1" dirty="0">
                <a:cs typeface="Calibri"/>
              </a:rPr>
              <a:t>HTTP REST API</a:t>
            </a:r>
            <a:r>
              <a:rPr lang="ru" sz="1800" dirty="0">
                <a:cs typeface="Calibri"/>
              </a:rPr>
              <a:t>-интерфейс ориентированный на  управление ресурсами</a:t>
            </a:r>
            <a:br>
              <a:rPr lang="ru" sz="1800" dirty="0">
                <a:cs typeface="Calibri"/>
              </a:rPr>
            </a:br>
            <a:r>
              <a:rPr lang="ru" sz="1800" dirty="0">
                <a:cs typeface="Calibri"/>
              </a:rPr>
              <a:t>• </a:t>
            </a:r>
            <a:r>
              <a:rPr lang="ru" sz="1800" i="1" dirty="0">
                <a:cs typeface="Calibri"/>
              </a:rPr>
              <a:t>Spring-based framework</a:t>
            </a:r>
            <a:r>
              <a:rPr lang="ru" sz="1800" dirty="0">
                <a:cs typeface="Calibri"/>
              </a:rPr>
              <a:t> </a:t>
            </a:r>
            <a:br>
              <a:rPr lang="ru" sz="1800" dirty="0">
                <a:cs typeface="Calibri"/>
              </a:rPr>
            </a:br>
            <a:r>
              <a:rPr lang="ru" sz="1800" dirty="0">
                <a:cs typeface="Calibri"/>
              </a:rPr>
              <a:t>• </a:t>
            </a:r>
            <a:r>
              <a:rPr lang="ru" sz="1800" i="1" dirty="0">
                <a:cs typeface="Calibri"/>
              </a:rPr>
              <a:t>Open Services Gateway Initiative (OSGI) module framework</a:t>
            </a:r>
            <a:r>
              <a:rPr lang="ru" sz="1800" dirty="0">
                <a:cs typeface="Calibri"/>
              </a:rPr>
              <a:t> </a:t>
            </a:r>
            <a:br>
              <a:rPr lang="ru" sz="1800" dirty="0">
                <a:cs typeface="Calibri"/>
              </a:rPr>
            </a:br>
            <a:r>
              <a:rPr lang="ru" sz="1800" dirty="0">
                <a:cs typeface="Calibri"/>
              </a:rPr>
              <a:t>• </a:t>
            </a:r>
            <a:r>
              <a:rPr lang="ru" sz="1800" i="1" dirty="0">
                <a:cs typeface="Calibri"/>
              </a:rPr>
              <a:t>Publish/subscribe message bus</a:t>
            </a:r>
            <a:r>
              <a:rPr lang="ru" sz="1800" dirty="0">
                <a:cs typeface="Calibri"/>
              </a:rPr>
              <a:t>  на основе </a:t>
            </a:r>
            <a:r>
              <a:rPr lang="ru" sz="1800" i="1" dirty="0">
                <a:cs typeface="Calibri"/>
              </a:rPr>
              <a:t>JMS</a:t>
            </a:r>
            <a:br>
              <a:rPr lang="ru" sz="1800" dirty="0">
                <a:cs typeface="Calibri"/>
              </a:rPr>
            </a:br>
            <a:r>
              <a:rPr lang="ru" sz="1800" dirty="0">
                <a:cs typeface="Calibri"/>
              </a:rPr>
              <a:t>• </a:t>
            </a:r>
            <a:r>
              <a:rPr lang="ru" sz="1800" i="1" dirty="0">
                <a:cs typeface="Calibri"/>
              </a:rPr>
              <a:t>Hibernate  DBMS interface</a:t>
            </a:r>
            <a:r>
              <a:rPr lang="ru" sz="1800" dirty="0">
                <a:cs typeface="Calibri"/>
              </a:rPr>
              <a:t> </a:t>
            </a:r>
          </a:p>
          <a:p>
            <a:pPr>
              <a:buNone/>
            </a:pPr>
            <a:r>
              <a:rPr lang="ru" sz="1800" dirty="0">
                <a:cs typeface="Calibri"/>
              </a:rPr>
              <a:t>Среда разработки </a:t>
            </a:r>
            <a:r>
              <a:rPr lang="ru" sz="1800" dirty="0" err="1">
                <a:cs typeface="Calibri"/>
              </a:rPr>
              <a:t>Spring</a:t>
            </a:r>
            <a:r>
              <a:rPr lang="ru" sz="1800" dirty="0">
                <a:cs typeface="Calibri"/>
              </a:rPr>
              <a:t> позволяет гибко создавать и связывать объекты (</a:t>
            </a:r>
            <a:r>
              <a:rPr lang="ru" sz="1800" i="1" dirty="0" err="1">
                <a:cs typeface="Calibri"/>
              </a:rPr>
              <a:t>beans</a:t>
            </a:r>
            <a:r>
              <a:rPr lang="ru" sz="1800" dirty="0">
                <a:cs typeface="Calibri"/>
              </a:rPr>
              <a:t>), декларативную транзакцию, управлять </a:t>
            </a:r>
            <a:r>
              <a:rPr lang="ru" sz="1800" dirty="0" err="1">
                <a:cs typeface="Calibri"/>
              </a:rPr>
              <a:t>кешем</a:t>
            </a:r>
            <a:r>
              <a:rPr lang="ru" sz="1800" dirty="0">
                <a:cs typeface="Calibri"/>
              </a:rPr>
              <a:t> и перехватывать службы баз данных. </a:t>
            </a:r>
            <a:r>
              <a:rPr lang="ru" sz="1800" i="1" dirty="0" err="1">
                <a:cs typeface="Calibri"/>
              </a:rPr>
              <a:t>Spring</a:t>
            </a:r>
            <a:r>
              <a:rPr lang="ru" sz="1800" dirty="0">
                <a:cs typeface="Calibri"/>
              </a:rPr>
              <a:t> также обеспечивает создание  </a:t>
            </a:r>
            <a:r>
              <a:rPr lang="ru" sz="1800" i="1" dirty="0" err="1">
                <a:cs typeface="Calibri"/>
              </a:rPr>
              <a:t>RESTful</a:t>
            </a:r>
            <a:r>
              <a:rPr lang="ru" sz="1800" i="1" dirty="0">
                <a:cs typeface="Calibri"/>
              </a:rPr>
              <a:t> </a:t>
            </a:r>
            <a:r>
              <a:rPr lang="ru" sz="1800" i="1" dirty="0" err="1">
                <a:cs typeface="Calibri"/>
              </a:rPr>
              <a:t>endpoints</a:t>
            </a:r>
            <a:r>
              <a:rPr lang="ru" sz="1800" dirty="0">
                <a:cs typeface="Calibri"/>
              </a:rPr>
              <a:t> и, следовательно, средство создания автоматического API. На рисунке 4-3 показано взаимосоответствие  VMware / SpringSource.</a:t>
            </a:r>
            <a:endParaRPr lang="ru" dirty="0">
              <a:cs typeface="Calibri"/>
            </a:endParaRPr>
          </a:p>
          <a:p>
            <a:pPr>
              <a:buNone/>
            </a:pPr>
            <a:r>
              <a:rPr lang="ru" sz="1800" dirty="0">
                <a:cs typeface="Calibri"/>
              </a:rPr>
              <a:t>При просмотре описанной архитектуры одной из первых вещей, которая может быть очевидной, является сосредоточение на интегрированном управлении ресурсами центра обработки данных (например, изображение, хранение и вычисление). С точки зрения контроллера важно отметить, что «контроллер» управляет гораздо большим, чем просто состояние сети. Это важная функция, так как это может привести к унифицированному и простому в использовании решению; однако этот подход приводит к проблемам интеграции с другими элементами решения, такими как коммутаторы центров обработки данных, маршрутизаторы и другие устройства.</a:t>
            </a:r>
            <a:endParaRPr lang="ru" dirty="0">
              <a:cs typeface="Calibri"/>
            </a:endParaRPr>
          </a:p>
          <a:p>
            <a:pPr>
              <a:buNone/>
            </a:pPr>
            <a:endParaRPr lang="ru" sz="1800" dirty="0">
              <a:cs typeface="Calibri"/>
            </a:endParaRPr>
          </a:p>
          <a:p>
            <a:pPr>
              <a:buNone/>
            </a:pPr>
            <a:endParaRPr lang="ru" sz="1800" dirty="0">
              <a:cs typeface="Calibri"/>
            </a:endParaRPr>
          </a:p>
        </p:txBody>
      </p:sp>
    </p:spTree>
    <p:extLst>
      <p:ext uri="{BB962C8B-B14F-4D97-AF65-F5344CB8AC3E}">
        <p14:creationId xmlns:p14="http://schemas.microsoft.com/office/powerpoint/2010/main" val="372135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628650" y="64847"/>
            <a:ext cx="7886700" cy="821869"/>
          </a:xfrm>
        </p:spPr>
        <p:txBody>
          <a:bodyPr>
            <a:normAutofit/>
          </a:bodyPr>
          <a:lstStyle/>
          <a:p>
            <a:r>
              <a:rPr lang="ru-RU" sz="2400" dirty="0" err="1">
                <a:cs typeface="Calibri Light"/>
              </a:rPr>
              <a:t>SDN:Controllers</a:t>
            </a:r>
            <a:r>
              <a:rPr lang="ru-RU" sz="2400" dirty="0">
                <a:cs typeface="Calibri Light"/>
              </a:rPr>
              <a:t>: VMware</a:t>
            </a: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B7410627-67F8-471C-8A1C-CA837A1C67A0}"/>
              </a:ext>
            </a:extLst>
          </p:cNvPr>
          <p:cNvPicPr>
            <a:picLocks noGrp="1" noChangeAspect="1"/>
          </p:cNvPicPr>
          <p:nvPr>
            <p:ph idx="1"/>
          </p:nvPr>
        </p:nvPicPr>
        <p:blipFill>
          <a:blip r:embed="rId2"/>
          <a:stretch>
            <a:fillRect/>
          </a:stretch>
        </p:blipFill>
        <p:spPr>
          <a:xfrm>
            <a:off x="876020" y="1056488"/>
            <a:ext cx="7672694" cy="5251158"/>
          </a:xfrm>
          <a:prstGeom prst="rect">
            <a:avLst/>
          </a:prstGeom>
        </p:spPr>
      </p:pic>
    </p:spTree>
    <p:extLst>
      <p:ext uri="{BB962C8B-B14F-4D97-AF65-F5344CB8AC3E}">
        <p14:creationId xmlns:p14="http://schemas.microsoft.com/office/powerpoint/2010/main" val="256628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361459" y="168756"/>
            <a:ext cx="2649682" cy="541315"/>
          </a:xfrm>
        </p:spPr>
        <p:txBody>
          <a:bodyPr>
            <a:normAutofit/>
          </a:bodyPr>
          <a:lstStyle/>
          <a:p>
            <a:r>
              <a:rPr lang="ru-RU" sz="1800" err="1">
                <a:cs typeface="Calibri Light"/>
              </a:rPr>
              <a:t>SDN:Controllers</a:t>
            </a:r>
            <a:r>
              <a:rPr lang="ru-RU" sz="1800" dirty="0">
                <a:cs typeface="Calibri Light"/>
              </a:rPr>
              <a:t>: VMware</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75501" y="1717314"/>
            <a:ext cx="8855343" cy="5052636"/>
          </a:xfrm>
        </p:spPr>
        <p:txBody>
          <a:bodyPr vert="horz" lIns="91440" tIns="45720" rIns="91440" bIns="45720" rtlCol="0" anchor="t">
            <a:noAutofit/>
          </a:bodyPr>
          <a:lstStyle/>
          <a:p>
            <a:pPr>
              <a:buNone/>
            </a:pPr>
            <a:r>
              <a:rPr lang="ru" sz="1800" dirty="0">
                <a:cs typeface="Calibri"/>
              </a:rPr>
              <a:t>Одной из основных проблем, связанных с </a:t>
            </a:r>
            <a:r>
              <a:rPr lang="ru" sz="1800" i="1" dirty="0" err="1">
                <a:cs typeface="Calibri"/>
              </a:rPr>
              <a:t>VMware</a:t>
            </a:r>
            <a:r>
              <a:rPr lang="ru" sz="1800" dirty="0">
                <a:cs typeface="Calibri"/>
              </a:rPr>
              <a:t>, является ее стоимость. Это, конечно, варьируется в зависимости от клиентов, но  доступны предложения с открытым исходным кодом  которые к тому же бесплатны. Даже так называемые корпоративные версии предложений с открытым исходным кодом часто дешевле, чем эквивалентное предложение. </a:t>
            </a:r>
            <a:endParaRPr lang="ru-RU" dirty="0">
              <a:cs typeface="Calibri"/>
            </a:endParaRPr>
          </a:p>
          <a:p>
            <a:pPr>
              <a:buNone/>
            </a:pPr>
            <a:r>
              <a:rPr lang="ru" sz="1800" dirty="0">
                <a:cs typeface="Calibri"/>
              </a:rPr>
              <a:t>Другими, возможно, менее важными соображениями этого решения являются его неотъемлемая масштабируемость, которая, как и цена, часто вызывает жалобы крупных пользователей. Данные сопоставления и инкапсуляции  </a:t>
            </a:r>
            <a:r>
              <a:rPr lang="ru" sz="1800" i="1" dirty="0" err="1">
                <a:cs typeface="Calibri"/>
              </a:rPr>
              <a:t>VxLAN</a:t>
            </a:r>
            <a:r>
              <a:rPr lang="ru" sz="1800" i="1" dirty="0">
                <a:cs typeface="Calibri"/>
              </a:rPr>
              <a:t> </a:t>
            </a:r>
            <a:r>
              <a:rPr lang="ru" sz="1800" i="1" dirty="0" err="1">
                <a:cs typeface="Calibri"/>
              </a:rPr>
              <a:t>overlay</a:t>
            </a:r>
            <a:r>
              <a:rPr lang="ru" sz="1800" dirty="0">
                <a:cs typeface="Calibri"/>
              </a:rPr>
              <a:t> не имеют стандартизованной системы управления для распределения состояний, что приводит к </a:t>
            </a:r>
            <a:r>
              <a:rPr lang="ru" sz="1800" dirty="0" err="1">
                <a:cs typeface="Calibri"/>
              </a:rPr>
              <a:t>к</a:t>
            </a:r>
            <a:r>
              <a:rPr lang="ru" sz="1800" dirty="0">
                <a:cs typeface="Calibri"/>
              </a:rPr>
              <a:t> ручной (или на основе скриптов) конфигурации и манипуляции. </a:t>
            </a:r>
            <a:endParaRPr lang="ru-RU" dirty="0">
              <a:cs typeface="Calibri"/>
            </a:endParaRPr>
          </a:p>
          <a:p>
            <a:pPr>
              <a:buNone/>
            </a:pPr>
            <a:r>
              <a:rPr lang="ru" sz="1800" dirty="0">
                <a:cs typeface="Calibri"/>
              </a:rPr>
              <a:t>Наконец, проблема использования </a:t>
            </a:r>
            <a:r>
              <a:rPr lang="ru" sz="1800" i="1" dirty="0" err="1">
                <a:cs typeface="Calibri"/>
              </a:rPr>
              <a:t>multicast</a:t>
            </a:r>
            <a:r>
              <a:rPr lang="ru" sz="1800" dirty="0">
                <a:cs typeface="Calibri"/>
              </a:rPr>
              <a:t> в </a:t>
            </a:r>
            <a:r>
              <a:rPr lang="ru" sz="1800" dirty="0" err="1">
                <a:cs typeface="Calibri"/>
              </a:rPr>
              <a:t>overlay</a:t>
            </a:r>
            <a:r>
              <a:rPr lang="ru" sz="1800" dirty="0">
                <a:cs typeface="Calibri"/>
              </a:rPr>
              <a:t> для поддержки </a:t>
            </a:r>
            <a:r>
              <a:rPr lang="ru" sz="1800" i="1" dirty="0" err="1">
                <a:cs typeface="Calibri"/>
              </a:rPr>
              <a:t>flood</a:t>
            </a:r>
            <a:r>
              <a:rPr lang="ru" sz="1800" dirty="0">
                <a:cs typeface="Calibri"/>
              </a:rPr>
              <a:t> может быть проблемой, в зависимости от типа  разворачиваемых </a:t>
            </a:r>
            <a:r>
              <a:rPr lang="ru" sz="1800" i="1" dirty="0" err="1">
                <a:cs typeface="Calibri"/>
              </a:rPr>
              <a:t>underlay</a:t>
            </a:r>
            <a:r>
              <a:rPr lang="ru" sz="1800" dirty="0">
                <a:cs typeface="Calibri"/>
              </a:rPr>
              <a:t>.</a:t>
            </a:r>
            <a:endParaRPr lang="ru-RU" dirty="0">
              <a:cs typeface="Calibri"/>
            </a:endParaRPr>
          </a:p>
          <a:p>
            <a:pPr>
              <a:buNone/>
            </a:pPr>
            <a:r>
              <a:rPr lang="ru" sz="1800" dirty="0">
                <a:cs typeface="Calibri"/>
              </a:rPr>
              <a:t>Это не означает, что у </a:t>
            </a:r>
            <a:r>
              <a:rPr lang="ru" sz="1800" i="1" dirty="0" err="1">
                <a:cs typeface="Calibri"/>
              </a:rPr>
              <a:t>VMware</a:t>
            </a:r>
            <a:r>
              <a:rPr lang="ru" sz="1800" dirty="0">
                <a:cs typeface="Calibri"/>
              </a:rPr>
              <a:t>  есть проблемы с масштабированием, а скорее из-за того, что одним из фактов развертывания коммерческих решений является то, что вы, скорее всего, будете иметь более одного сервера /контроллера, а архитектура должна либо взять на себя независимость ( т.е. один монолит, который работает как автономная единица) или поддерживает определенную  модель (то есть кластеры серверов, работающих совместно для совместного использования).</a:t>
            </a:r>
            <a:endParaRPr lang="ru" dirty="0"/>
          </a:p>
          <a:p>
            <a:pPr>
              <a:buNone/>
            </a:pPr>
            <a:endParaRPr lang="ru" sz="1800" dirty="0">
              <a:cs typeface="Calibri"/>
            </a:endParaRPr>
          </a:p>
          <a:p>
            <a:pPr>
              <a:buNone/>
            </a:pPr>
            <a:endParaRPr lang="ru" sz="1800" dirty="0">
              <a:cs typeface="Calibri"/>
            </a:endParaRPr>
          </a:p>
          <a:p>
            <a:pPr>
              <a:buNone/>
            </a:pPr>
            <a:endParaRPr lang="ru" sz="1800" dirty="0">
              <a:cs typeface="Calibri"/>
            </a:endParaRPr>
          </a:p>
        </p:txBody>
      </p:sp>
    </p:spTree>
    <p:extLst>
      <p:ext uri="{BB962C8B-B14F-4D97-AF65-F5344CB8AC3E}">
        <p14:creationId xmlns:p14="http://schemas.microsoft.com/office/powerpoint/2010/main" val="270115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54877" y="116802"/>
            <a:ext cx="2483428" cy="416624"/>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71592" y="1842005"/>
            <a:ext cx="8855343" cy="4927946"/>
          </a:xfrm>
        </p:spPr>
        <p:txBody>
          <a:bodyPr vert="horz" lIns="91440" tIns="45720" rIns="91440" bIns="45720" rtlCol="0" anchor="t">
            <a:noAutofit/>
          </a:bodyPr>
          <a:lstStyle/>
          <a:p>
            <a:pPr>
              <a:buNone/>
            </a:pPr>
            <a:r>
              <a:rPr lang="ru" sz="1800" dirty="0">
                <a:cs typeface="Calibri"/>
              </a:rPr>
              <a:t>Хотя </a:t>
            </a:r>
            <a:r>
              <a:rPr lang="ru" sz="1800" i="1" dirty="0" err="1">
                <a:cs typeface="Calibri"/>
              </a:rPr>
              <a:t>Nicira</a:t>
            </a:r>
            <a:r>
              <a:rPr lang="ru" sz="1800" dirty="0">
                <a:cs typeface="Calibri"/>
              </a:rPr>
              <a:t>  является одним из основателей </a:t>
            </a:r>
            <a:r>
              <a:rPr lang="ru" sz="1800" i="1" dirty="0">
                <a:cs typeface="Calibri"/>
              </a:rPr>
              <a:t>ONF</a:t>
            </a:r>
            <a:r>
              <a:rPr lang="ru" sz="1800" dirty="0">
                <a:cs typeface="Calibri"/>
              </a:rPr>
              <a:t>, и ее руководители имеют опыт разработки </a:t>
            </a:r>
            <a:r>
              <a:rPr lang="ru" sz="1800" i="1" dirty="0" err="1">
                <a:cs typeface="Calibri"/>
              </a:rPr>
              <a:t>OpenFlow</a:t>
            </a:r>
            <a:r>
              <a:rPr lang="ru" sz="1800" dirty="0">
                <a:cs typeface="Calibri"/>
              </a:rPr>
              <a:t>, </a:t>
            </a:r>
            <a:r>
              <a:rPr lang="ru" sz="1800" i="1" dirty="0" err="1">
                <a:cs typeface="Calibri"/>
              </a:rPr>
              <a:t>Nicira</a:t>
            </a:r>
            <a:r>
              <a:rPr lang="ru" sz="1800" dirty="0">
                <a:cs typeface="Calibri"/>
              </a:rPr>
              <a:t> использует </a:t>
            </a:r>
            <a:r>
              <a:rPr lang="ru" sz="1800" i="1" dirty="0" err="1">
                <a:cs typeface="Calibri"/>
              </a:rPr>
              <a:t>OpenFlow</a:t>
            </a:r>
            <a:r>
              <a:rPr lang="ru" sz="1800" dirty="0">
                <a:cs typeface="Calibri"/>
              </a:rPr>
              <a:t> лишь в небольшой степени. Это не похоже на ряд других оригинальных предложений контроллера </a:t>
            </a:r>
            <a:r>
              <a:rPr lang="ru" sz="1800" b="1" dirty="0">
                <a:cs typeface="Calibri"/>
              </a:rPr>
              <a:t>SDN</a:t>
            </a:r>
            <a:r>
              <a:rPr lang="ru" sz="1800" dirty="0">
                <a:cs typeface="Calibri"/>
              </a:rPr>
              <a:t>. </a:t>
            </a:r>
          </a:p>
          <a:p>
            <a:pPr>
              <a:buNone/>
            </a:pPr>
            <a:r>
              <a:rPr lang="ru" sz="1800" dirty="0">
                <a:cs typeface="Calibri"/>
              </a:rPr>
              <a:t>Большая часть программирования </a:t>
            </a:r>
            <a:r>
              <a:rPr lang="ru" sz="1800" i="1" dirty="0">
                <a:cs typeface="Calibri"/>
              </a:rPr>
              <a:t>OVS</a:t>
            </a:r>
            <a:r>
              <a:rPr lang="ru" sz="1800" dirty="0">
                <a:cs typeface="Calibri"/>
              </a:rPr>
              <a:t> достигается с помощью протокола базы данных, который называется </a:t>
            </a:r>
            <a:r>
              <a:rPr lang="ru" sz="1800" i="1" dirty="0">
                <a:cs typeface="Calibri"/>
              </a:rPr>
              <a:t>Open vSwitch Data Base Management Protocol (OVSDB)</a:t>
            </a:r>
            <a:r>
              <a:rPr lang="ru" sz="1800" dirty="0">
                <a:cs typeface="Calibri"/>
              </a:rPr>
              <a:t>. </a:t>
            </a:r>
            <a:r>
              <a:rPr lang="ru" sz="1800" i="1" dirty="0">
                <a:cs typeface="Calibri"/>
              </a:rPr>
              <a:t>OVSDB</a:t>
            </a:r>
            <a:r>
              <a:rPr lang="ru" sz="1800" dirty="0">
                <a:cs typeface="Calibri"/>
              </a:rPr>
              <a:t> обеспечивает более сильный интерфейс управления для гипервизора /элемента для программируемых туннелей, </a:t>
            </a:r>
            <a:r>
              <a:rPr lang="ru" sz="1800" i="1" dirty="0">
                <a:cs typeface="Calibri"/>
              </a:rPr>
              <a:t>QoS</a:t>
            </a:r>
            <a:r>
              <a:rPr lang="ru" sz="1800" dirty="0">
                <a:cs typeface="Calibri"/>
              </a:rPr>
              <a:t> и других более сложных задач управления,  которые  не требовали  совместимости с </a:t>
            </a:r>
            <a:r>
              <a:rPr lang="ru" sz="1800" i="1" dirty="0">
                <a:cs typeface="Calibri"/>
              </a:rPr>
              <a:t>OpenFlow</a:t>
            </a:r>
            <a:r>
              <a:rPr lang="ru" sz="1800" dirty="0">
                <a:cs typeface="Calibri"/>
              </a:rPr>
              <a:t>  при разработке открытого </a:t>
            </a:r>
            <a:r>
              <a:rPr lang="ru" sz="1800" i="1" dirty="0">
                <a:cs typeface="Calibri"/>
              </a:rPr>
              <a:t>v</a:t>
            </a:r>
            <a:r>
              <a:rPr lang="en-US" sz="1800" i="1" dirty="0">
                <a:cs typeface="Calibri"/>
              </a:rPr>
              <a:t>S</a:t>
            </a:r>
            <a:r>
              <a:rPr lang="ru" sz="1800" i="1" dirty="0">
                <a:cs typeface="Calibri"/>
              </a:rPr>
              <a:t>witch</a:t>
            </a:r>
            <a:r>
              <a:rPr lang="ru" sz="1800" dirty="0">
                <a:cs typeface="Calibri"/>
              </a:rPr>
              <a:t>.</a:t>
            </a:r>
          </a:p>
          <a:p>
            <a:pPr>
              <a:buNone/>
            </a:pPr>
            <a:r>
              <a:rPr lang="ru" sz="1800" dirty="0">
                <a:cs typeface="Calibri"/>
              </a:rPr>
              <a:t>Характеристики </a:t>
            </a:r>
            <a:r>
              <a:rPr lang="ru" sz="1800" i="1" dirty="0">
                <a:cs typeface="Calibri"/>
              </a:rPr>
              <a:t>OVSDB</a:t>
            </a:r>
            <a:r>
              <a:rPr lang="ru" sz="1800" dirty="0">
                <a:cs typeface="Calibri"/>
              </a:rPr>
              <a:t> включают следующее:</a:t>
            </a:r>
            <a:br>
              <a:rPr lang="ru" sz="1800" dirty="0">
                <a:cs typeface="Calibri"/>
              </a:rPr>
            </a:br>
            <a:r>
              <a:rPr lang="ru" sz="1800" dirty="0">
                <a:cs typeface="Calibri"/>
              </a:rPr>
              <a:t>• </a:t>
            </a:r>
            <a:r>
              <a:rPr lang="ru" sz="1800" i="1" dirty="0">
                <a:cs typeface="Calibri"/>
              </a:rPr>
              <a:t>JSON</a:t>
            </a:r>
            <a:r>
              <a:rPr lang="ru" sz="1800" dirty="0">
                <a:cs typeface="Calibri"/>
              </a:rPr>
              <a:t> используется для формата схематичного  и проводного </a:t>
            </a:r>
            <a:r>
              <a:rPr lang="ru" sz="1800" i="1" dirty="0">
                <a:cs typeface="Calibri"/>
              </a:rPr>
              <a:t>OVSDB</a:t>
            </a:r>
            <a:br>
              <a:rPr lang="ru" sz="1800" i="1" dirty="0">
                <a:cs typeface="Calibri"/>
              </a:rPr>
            </a:br>
            <a:r>
              <a:rPr lang="ru" sz="1800" dirty="0">
                <a:cs typeface="Calibri"/>
              </a:rPr>
              <a:t>протокола</a:t>
            </a:r>
            <a:br>
              <a:rPr lang="ru" sz="1800" dirty="0">
                <a:cs typeface="Calibri"/>
              </a:rPr>
            </a:br>
            <a:r>
              <a:rPr lang="ru" sz="1800" dirty="0">
                <a:cs typeface="Calibri"/>
              </a:rPr>
              <a:t>• Основан на транзакциях</a:t>
            </a:r>
            <a:br>
              <a:rPr lang="ru" sz="1800" dirty="0">
                <a:cs typeface="Calibri"/>
              </a:rPr>
            </a:br>
            <a:r>
              <a:rPr lang="ru" sz="1800" dirty="0">
                <a:cs typeface="Calibri"/>
              </a:rPr>
              <a:t>• </a:t>
            </a:r>
            <a:r>
              <a:rPr lang="ru" sz="1800" i="1" dirty="0">
                <a:cs typeface="Calibri"/>
              </a:rPr>
              <a:t>NO-SQL</a:t>
            </a:r>
            <a:br>
              <a:rPr lang="ru" sz="1800" dirty="0">
                <a:cs typeface="Calibri"/>
              </a:rPr>
            </a:br>
            <a:r>
              <a:rPr lang="ru" sz="1800" dirty="0">
                <a:cs typeface="Calibri"/>
              </a:rPr>
              <a:t>• Постоянство</a:t>
            </a:r>
            <a:br>
              <a:rPr lang="ru" sz="1800" dirty="0">
                <a:cs typeface="Calibri"/>
              </a:rPr>
            </a:br>
            <a:r>
              <a:rPr lang="ru" sz="1800" dirty="0">
                <a:cs typeface="Calibri"/>
              </a:rPr>
              <a:t>• Возможности мониторинга </a:t>
            </a:r>
            <a:br>
              <a:rPr lang="ru" sz="1800" dirty="0">
                <a:cs typeface="Calibri"/>
              </a:rPr>
            </a:br>
            <a:r>
              <a:rPr lang="ru" sz="1800" dirty="0">
                <a:cs typeface="Calibri"/>
              </a:rPr>
              <a:t>• Хранит  как конфигурационные, так и операционные состояния.</a:t>
            </a:r>
            <a:endParaRPr lang="ru" dirty="0"/>
          </a:p>
        </p:txBody>
      </p:sp>
    </p:spTree>
    <p:extLst>
      <p:ext uri="{BB962C8B-B14F-4D97-AF65-F5344CB8AC3E}">
        <p14:creationId xmlns:p14="http://schemas.microsoft.com/office/powerpoint/2010/main" val="394892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02923" y="106411"/>
            <a:ext cx="2504210" cy="468579"/>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85892" y="1977086"/>
            <a:ext cx="8855343" cy="4761691"/>
          </a:xfrm>
        </p:spPr>
        <p:txBody>
          <a:bodyPr vert="horz" lIns="91440" tIns="45720" rIns="91440" bIns="45720" rtlCol="0" anchor="t">
            <a:noAutofit/>
          </a:bodyPr>
          <a:lstStyle/>
          <a:p>
            <a:pPr>
              <a:buNone/>
            </a:pPr>
            <a:r>
              <a:rPr lang="ru" sz="1800" i="1" dirty="0" err="1">
                <a:cs typeface="Calibri"/>
              </a:rPr>
              <a:t>Nicira</a:t>
            </a:r>
            <a:r>
              <a:rPr lang="ru" sz="1800" dirty="0">
                <a:cs typeface="Calibri"/>
              </a:rPr>
              <a:t> была основана в 2007 году и поэтому считается более поздним прибытием на рынок </a:t>
            </a:r>
            <a:r>
              <a:rPr lang="ru" sz="1800" b="1" dirty="0">
                <a:cs typeface="Calibri"/>
              </a:rPr>
              <a:t>SDN</a:t>
            </a:r>
            <a:r>
              <a:rPr lang="ru" sz="1800" dirty="0">
                <a:cs typeface="Calibri"/>
              </a:rPr>
              <a:t>, чем </a:t>
            </a:r>
            <a:r>
              <a:rPr lang="ru" sz="1800" i="1" dirty="0" err="1">
                <a:cs typeface="Calibri"/>
              </a:rPr>
              <a:t>VMware</a:t>
            </a:r>
            <a:r>
              <a:rPr lang="ru" sz="1800" dirty="0">
                <a:cs typeface="Calibri"/>
              </a:rPr>
              <a:t>. В 2011 году была выпущена сетевая </a:t>
            </a:r>
            <a:r>
              <a:rPr lang="ru" sz="1800" dirty="0" err="1">
                <a:cs typeface="Calibri"/>
              </a:rPr>
              <a:t>виртуализационная</a:t>
            </a:r>
            <a:r>
              <a:rPr lang="ru" sz="1800" dirty="0">
                <a:cs typeface="Calibri"/>
              </a:rPr>
              <a:t> платформа </a:t>
            </a:r>
            <a:r>
              <a:rPr lang="ru" sz="1800" i="1" dirty="0" err="1">
                <a:cs typeface="Calibri"/>
              </a:rPr>
              <a:t>Nicira</a:t>
            </a:r>
            <a:r>
              <a:rPr lang="ru" sz="1800" i="1" dirty="0">
                <a:cs typeface="Calibri"/>
              </a:rPr>
              <a:t> (NVP)</a:t>
            </a:r>
            <a:r>
              <a:rPr lang="ru" sz="1800" dirty="0">
                <a:cs typeface="Calibri"/>
              </a:rPr>
              <a:t>, и это не набор приложений для управления ресурсами, в состав которых входит </a:t>
            </a:r>
            <a:r>
              <a:rPr lang="ru" sz="1800" i="1" dirty="0" err="1">
                <a:cs typeface="Calibri"/>
              </a:rPr>
              <a:t>VMware</a:t>
            </a:r>
            <a:r>
              <a:rPr lang="ru" sz="1800" dirty="0">
                <a:cs typeface="Calibri"/>
              </a:rPr>
              <a:t>; вместо этого это скорее классический </a:t>
            </a:r>
            <a:r>
              <a:rPr lang="ru" sz="1800" i="1" dirty="0">
                <a:cs typeface="Calibri"/>
              </a:rPr>
              <a:t>сетевой контроллер</a:t>
            </a:r>
            <a:r>
              <a:rPr lang="ru" sz="1800" dirty="0">
                <a:cs typeface="Calibri"/>
              </a:rPr>
              <a:t>, то есть, где сеть является управляемым ресурсом. </a:t>
            </a:r>
            <a:r>
              <a:rPr lang="ru" sz="1800" i="1" dirty="0">
                <a:cs typeface="Calibri"/>
              </a:rPr>
              <a:t>NVP</a:t>
            </a:r>
            <a:r>
              <a:rPr lang="ru" sz="1800" dirty="0">
                <a:cs typeface="Calibri"/>
              </a:rPr>
              <a:t>  работает совместно с другими облачными службами виртуализации для управления вычислением, хранением и образами VM.</a:t>
            </a:r>
            <a:endParaRPr lang="ru-RU" dirty="0"/>
          </a:p>
          <a:p>
            <a:pPr>
              <a:buNone/>
            </a:pPr>
            <a:r>
              <a:rPr lang="ru" sz="1800" i="1" dirty="0">
                <a:cs typeface="Calibri"/>
              </a:rPr>
              <a:t>NVP</a:t>
            </a:r>
            <a:r>
              <a:rPr lang="ru" sz="1800" dirty="0">
                <a:cs typeface="Calibri"/>
              </a:rPr>
              <a:t> работает с </a:t>
            </a:r>
            <a:r>
              <a:rPr lang="ru" sz="1800" i="1" dirty="0" err="1">
                <a:cs typeface="Calibri"/>
              </a:rPr>
              <a:t>Open</a:t>
            </a:r>
            <a:r>
              <a:rPr lang="ru" sz="1800" i="1" dirty="0">
                <a:cs typeface="Calibri"/>
              </a:rPr>
              <a:t> </a:t>
            </a:r>
            <a:r>
              <a:rPr lang="ru" sz="1800" i="1" dirty="0" err="1">
                <a:cs typeface="Calibri"/>
              </a:rPr>
              <a:t>vSwitch</a:t>
            </a:r>
            <a:r>
              <a:rPr lang="ru" sz="1800" i="1" dirty="0">
                <a:cs typeface="Calibri"/>
              </a:rPr>
              <a:t> (OVS)</a:t>
            </a:r>
            <a:r>
              <a:rPr lang="ru" sz="1800" dirty="0">
                <a:cs typeface="Calibri"/>
              </a:rPr>
              <a:t>.  </a:t>
            </a:r>
            <a:r>
              <a:rPr lang="ru" sz="1800" i="1" dirty="0">
                <a:cs typeface="Calibri"/>
              </a:rPr>
              <a:t>OVS</a:t>
            </a:r>
            <a:r>
              <a:rPr lang="ru" sz="1800" dirty="0">
                <a:cs typeface="Calibri"/>
              </a:rPr>
              <a:t> - это программный коммутатор гипервизора, управляемый кластером контроллера </a:t>
            </a:r>
            <a:r>
              <a:rPr lang="ru" sz="1800" i="1" dirty="0">
                <a:cs typeface="Calibri"/>
              </a:rPr>
              <a:t>NVP</a:t>
            </a:r>
            <a:r>
              <a:rPr lang="ru" sz="1800" dirty="0">
                <a:cs typeface="Calibri"/>
              </a:rPr>
              <a:t>.  </a:t>
            </a:r>
            <a:r>
              <a:rPr lang="ru" sz="1800" i="1" dirty="0">
                <a:cs typeface="Calibri"/>
              </a:rPr>
              <a:t>OVS</a:t>
            </a:r>
            <a:r>
              <a:rPr lang="ru" sz="1800" dirty="0">
                <a:cs typeface="Calibri"/>
              </a:rPr>
              <a:t> поддерживается практически в каждом гипервизоре  и на самом деле является основой коммутации в некоторых коммерческих сетевых устройствах. В качестве дополнительного преимущества </a:t>
            </a:r>
            <a:r>
              <a:rPr lang="ru" sz="1800" i="1" dirty="0">
                <a:cs typeface="Calibri"/>
              </a:rPr>
              <a:t>OVS</a:t>
            </a:r>
            <a:r>
              <a:rPr lang="ru" sz="1800" dirty="0">
                <a:cs typeface="Calibri"/>
              </a:rPr>
              <a:t> он поставляется как часть сборки  </a:t>
            </a:r>
            <a:r>
              <a:rPr lang="ru" sz="1800" dirty="0" err="1">
                <a:cs typeface="Calibri"/>
              </a:rPr>
              <a:t>некотрых</a:t>
            </a:r>
            <a:r>
              <a:rPr lang="ru" sz="1800" dirty="0">
                <a:cs typeface="Calibri"/>
              </a:rPr>
              <a:t> дистрибутивов </a:t>
            </a:r>
            <a:r>
              <a:rPr lang="ru" sz="1800" i="1" dirty="0" err="1">
                <a:cs typeface="Calibri"/>
              </a:rPr>
              <a:t>Linux</a:t>
            </a:r>
            <a:r>
              <a:rPr lang="ru" sz="1800" dirty="0">
                <a:cs typeface="Calibri"/>
              </a:rPr>
              <a:t>.</a:t>
            </a:r>
          </a:p>
          <a:p>
            <a:pPr>
              <a:buNone/>
            </a:pPr>
            <a:r>
              <a:rPr lang="ru" sz="1800" dirty="0">
                <a:cs typeface="Calibri"/>
              </a:rPr>
              <a:t>До относительно недавнего внедрения </a:t>
            </a:r>
            <a:r>
              <a:rPr lang="ru" sz="1800" i="1" dirty="0">
                <a:cs typeface="Calibri"/>
              </a:rPr>
              <a:t>NXP</a:t>
            </a:r>
            <a:r>
              <a:rPr lang="ru" sz="1800" dirty="0">
                <a:cs typeface="Calibri"/>
              </a:rPr>
              <a:t>, который считается первым шагом в объединении функциональных возможностей </a:t>
            </a:r>
            <a:r>
              <a:rPr lang="ru" sz="1800" i="1" dirty="0" err="1">
                <a:cs typeface="Calibri"/>
              </a:rPr>
              <a:t>VMware</a:t>
            </a:r>
            <a:r>
              <a:rPr lang="ru" sz="1800" i="1" dirty="0">
                <a:cs typeface="Calibri"/>
              </a:rPr>
              <a:t> и </a:t>
            </a:r>
            <a:r>
              <a:rPr lang="ru" sz="1800" i="1" dirty="0" err="1">
                <a:cs typeface="Calibri"/>
              </a:rPr>
              <a:t>Nicira</a:t>
            </a:r>
            <a:r>
              <a:rPr lang="ru" sz="1800" i="1" dirty="0">
                <a:cs typeface="Calibri"/>
              </a:rPr>
              <a:t>, </a:t>
            </a:r>
            <a:r>
              <a:rPr lang="ru" sz="1800" i="1" dirty="0" err="1">
                <a:cs typeface="Calibri"/>
              </a:rPr>
              <a:t>Nicira</a:t>
            </a:r>
            <a:r>
              <a:rPr lang="ru" sz="1800" dirty="0">
                <a:cs typeface="Calibri"/>
              </a:rPr>
              <a:t> потребовалась вспомогательная VM под названием </a:t>
            </a:r>
            <a:r>
              <a:rPr lang="ru" sz="1800" i="1" dirty="0" err="1">
                <a:cs typeface="Calibri"/>
              </a:rPr>
              <a:t>Nicira</a:t>
            </a:r>
            <a:r>
              <a:rPr lang="ru" sz="1800" i="1" dirty="0">
                <a:cs typeface="Calibri"/>
              </a:rPr>
              <a:t> OVS </a:t>
            </a:r>
            <a:r>
              <a:rPr lang="ru" sz="1800" i="1" dirty="0" err="1">
                <a:cs typeface="Calibri"/>
              </a:rPr>
              <a:t>vApp</a:t>
            </a:r>
            <a:r>
              <a:rPr lang="ru" sz="1800" dirty="0">
                <a:cs typeface="Calibri"/>
              </a:rPr>
              <a:t> для гипервизора </a:t>
            </a:r>
            <a:r>
              <a:rPr lang="ru" sz="1800" i="1" dirty="0" err="1">
                <a:cs typeface="Calibri"/>
              </a:rPr>
              <a:t>VMware</a:t>
            </a:r>
            <a:r>
              <a:rPr lang="ru" sz="1800" i="1" dirty="0">
                <a:cs typeface="Calibri"/>
              </a:rPr>
              <a:t> </a:t>
            </a:r>
            <a:r>
              <a:rPr lang="ru" sz="1800" i="1" dirty="0" err="1">
                <a:cs typeface="Calibri"/>
              </a:rPr>
              <a:t>ESXi</a:t>
            </a:r>
            <a:r>
              <a:rPr lang="ru" sz="1800" dirty="0">
                <a:cs typeface="Calibri"/>
              </a:rPr>
              <a:t> для правильной работы. Этот </a:t>
            </a:r>
            <a:r>
              <a:rPr lang="ru" sz="1800" i="1" dirty="0" err="1">
                <a:cs typeface="Calibri"/>
              </a:rPr>
              <a:t>vApp</a:t>
            </a:r>
            <a:r>
              <a:rPr lang="ru" sz="1800" dirty="0">
                <a:cs typeface="Calibri"/>
              </a:rPr>
              <a:t> сопрягается с каждым экземпляром </a:t>
            </a:r>
            <a:r>
              <a:rPr lang="ru" sz="1800" i="1" dirty="0">
                <a:cs typeface="Calibri"/>
              </a:rPr>
              <a:t>гипервизора </a:t>
            </a:r>
            <a:r>
              <a:rPr lang="ru" sz="1800" i="1" dirty="0" err="1">
                <a:cs typeface="Calibri"/>
              </a:rPr>
              <a:t>ESXi</a:t>
            </a:r>
            <a:r>
              <a:rPr lang="ru" sz="1800" dirty="0">
                <a:cs typeface="Calibri"/>
              </a:rPr>
              <a:t>.</a:t>
            </a:r>
            <a:endParaRPr lang="ru" dirty="0"/>
          </a:p>
        </p:txBody>
      </p:sp>
    </p:spTree>
    <p:extLst>
      <p:ext uri="{BB962C8B-B14F-4D97-AF65-F5344CB8AC3E}">
        <p14:creationId xmlns:p14="http://schemas.microsoft.com/office/powerpoint/2010/main" val="25474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39341" y="64847"/>
            <a:ext cx="2576946" cy="437406"/>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94299"/>
          </a:xfrm>
        </p:spPr>
        <p:txBody>
          <a:bodyPr vert="horz" lIns="91440" tIns="45720" rIns="91440" bIns="45720" rtlCol="0" anchor="t">
            <a:noAutofit/>
          </a:bodyPr>
          <a:lstStyle/>
          <a:p>
            <a:pPr>
              <a:buNone/>
            </a:pPr>
            <a:r>
              <a:rPr lang="ru" sz="1800" dirty="0">
                <a:cs typeface="Calibri"/>
              </a:rPr>
              <a:t>Контроллер </a:t>
            </a:r>
            <a:r>
              <a:rPr lang="ru" sz="1800" i="1" dirty="0" err="1">
                <a:cs typeface="Calibri"/>
              </a:rPr>
              <a:t>Nicira</a:t>
            </a:r>
            <a:r>
              <a:rPr lang="ru" sz="1800" i="1" dirty="0">
                <a:cs typeface="Calibri"/>
              </a:rPr>
              <a:t> NVP</a:t>
            </a:r>
            <a:r>
              <a:rPr lang="ru" sz="1800" dirty="0">
                <a:cs typeface="Calibri"/>
              </a:rPr>
              <a:t> (рис. 4-4) представляет собой кластер из трех серверов, которые используют синхронизацию базы данных для совместного использования состояния. </a:t>
            </a:r>
            <a:r>
              <a:rPr lang="ru" sz="1800" i="1" dirty="0" err="1">
                <a:cs typeface="Calibri"/>
              </a:rPr>
              <a:t>Nicira</a:t>
            </a:r>
            <a:r>
              <a:rPr lang="ru" sz="1800" dirty="0">
                <a:cs typeface="Calibri"/>
              </a:rPr>
              <a:t> имеет концепцию сервисного узла, которая используется для разгрузки различных процессов с узлов гипервизора. Широковещательный, многоадресный и неизвестный поток одноадресного трафика обрабатываются через служебный узел (здесь также происходит завершение туннеля </a:t>
            </a:r>
            <a:r>
              <a:rPr lang="ru" sz="1800" i="1" dirty="0" err="1">
                <a:cs typeface="Calibri"/>
              </a:rPr>
              <a:t>IPSec</a:t>
            </a:r>
            <a:r>
              <a:rPr lang="ru" sz="1800" dirty="0">
                <a:cs typeface="Calibri"/>
              </a:rPr>
              <a:t>). Эта конструкция также может использоваться для обработки трафика между гипервизорами и в качестве точки завершения для </a:t>
            </a:r>
            <a:r>
              <a:rPr lang="ru" sz="1800" dirty="0" err="1">
                <a:cs typeface="Calibri"/>
              </a:rPr>
              <a:t>междоменного</a:t>
            </a:r>
            <a:r>
              <a:rPr lang="ru" sz="1800" dirty="0">
                <a:cs typeface="Calibri"/>
              </a:rPr>
              <a:t> (или </a:t>
            </a:r>
            <a:r>
              <a:rPr lang="ru" sz="1800" dirty="0" err="1">
                <a:cs typeface="Calibri"/>
              </a:rPr>
              <a:t>многодоменного</a:t>
            </a:r>
            <a:r>
              <a:rPr lang="ru" sz="1800" dirty="0">
                <a:cs typeface="Calibri"/>
              </a:rPr>
              <a:t>) взаимодействия.</a:t>
            </a:r>
          </a:p>
          <a:p>
            <a:pPr>
              <a:buNone/>
            </a:pPr>
            <a:endParaRPr lang="ru" sz="1800" dirty="0">
              <a:cs typeface="Calibri"/>
            </a:endParaRPr>
          </a:p>
        </p:txBody>
      </p:sp>
      <p:pic>
        <p:nvPicPr>
          <p:cNvPr id="4" name="Рисунок 4" descr="Изображение выглядит как текст&#10;&#10;Описание создано с высокой степенью достоверности">
            <a:extLst>
              <a:ext uri="{FF2B5EF4-FFF2-40B4-BE49-F238E27FC236}">
                <a16:creationId xmlns:a16="http://schemas.microsoft.com/office/drawing/2014/main" id="{C33A92E4-AFAB-4ED9-8407-59E2153040EE}"/>
              </a:ext>
            </a:extLst>
          </p:cNvPr>
          <p:cNvPicPr>
            <a:picLocks noChangeAspect="1"/>
          </p:cNvPicPr>
          <p:nvPr/>
        </p:nvPicPr>
        <p:blipFill>
          <a:blip r:embed="rId2"/>
          <a:stretch>
            <a:fillRect/>
          </a:stretch>
        </p:blipFill>
        <p:spPr>
          <a:xfrm>
            <a:off x="242638" y="2938822"/>
            <a:ext cx="8618619" cy="3737594"/>
          </a:xfrm>
          <a:prstGeom prst="rect">
            <a:avLst/>
          </a:prstGeom>
        </p:spPr>
      </p:pic>
    </p:spTree>
    <p:extLst>
      <p:ext uri="{BB962C8B-B14F-4D97-AF65-F5344CB8AC3E}">
        <p14:creationId xmlns:p14="http://schemas.microsoft.com/office/powerpoint/2010/main" val="2126500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769177" y="2502"/>
            <a:ext cx="2712028" cy="499751"/>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85892" y="470405"/>
            <a:ext cx="8855343" cy="5852736"/>
          </a:xfrm>
        </p:spPr>
        <p:txBody>
          <a:bodyPr vert="horz" lIns="91440" tIns="45720" rIns="91440" bIns="45720" rtlCol="0" anchor="t">
            <a:noAutofit/>
          </a:bodyPr>
          <a:lstStyle/>
          <a:p>
            <a:pPr>
              <a:buNone/>
            </a:pPr>
            <a:endParaRPr lang="ru" sz="1800" dirty="0">
              <a:cs typeface="Calibri"/>
            </a:endParaRPr>
          </a:p>
          <a:p>
            <a:pPr>
              <a:buNone/>
            </a:pPr>
            <a:r>
              <a:rPr lang="ru" sz="1800" dirty="0">
                <a:cs typeface="Calibri"/>
              </a:rPr>
              <a:t>Шлюз </a:t>
            </a:r>
            <a:r>
              <a:rPr lang="ru" sz="1800" i="1" dirty="0">
                <a:cs typeface="Calibri"/>
              </a:rPr>
              <a:t>L2</a:t>
            </a:r>
            <a:r>
              <a:rPr lang="ru" sz="1800" dirty="0">
                <a:cs typeface="Calibri"/>
              </a:rPr>
              <a:t> или </a:t>
            </a:r>
            <a:r>
              <a:rPr lang="ru" sz="1800" i="1" dirty="0">
                <a:cs typeface="Calibri"/>
              </a:rPr>
              <a:t>L3</a:t>
            </a:r>
            <a:r>
              <a:rPr lang="ru" sz="1800" dirty="0">
                <a:cs typeface="Calibri"/>
              </a:rPr>
              <a:t> преобразует туннельные </a:t>
            </a:r>
            <a:r>
              <a:rPr lang="ru" sz="1800" i="1" dirty="0" err="1">
                <a:cs typeface="Calibri"/>
              </a:rPr>
              <a:t>overlays</a:t>
            </a:r>
            <a:r>
              <a:rPr lang="ru" sz="1800" i="1" dirty="0">
                <a:cs typeface="Calibri"/>
              </a:rPr>
              <a:t> </a:t>
            </a:r>
            <a:r>
              <a:rPr lang="ru" sz="1800" i="1" dirty="0" err="1">
                <a:cs typeface="Calibri"/>
              </a:rPr>
              <a:t>Nicira</a:t>
            </a:r>
            <a:r>
              <a:rPr lang="ru" sz="1800" i="1" dirty="0">
                <a:cs typeface="Calibri"/>
              </a:rPr>
              <a:t> STT</a:t>
            </a:r>
            <a:r>
              <a:rPr lang="ru" sz="1800" dirty="0">
                <a:cs typeface="Calibri"/>
              </a:rPr>
              <a:t> в </a:t>
            </a:r>
            <a:r>
              <a:rPr lang="ru" sz="1800" i="1" dirty="0">
                <a:cs typeface="Calibri"/>
              </a:rPr>
              <a:t>VLAN (L2)</a:t>
            </a:r>
            <a:r>
              <a:rPr lang="ru" sz="1800" dirty="0">
                <a:cs typeface="Calibri"/>
              </a:rPr>
              <a:t>, соединение </a:t>
            </a:r>
            <a:r>
              <a:rPr lang="ru" sz="1800" i="1" dirty="0">
                <a:cs typeface="Calibri"/>
              </a:rPr>
              <a:t>L2-L2 (VLAN-VLAN)</a:t>
            </a:r>
            <a:r>
              <a:rPr lang="ru" sz="1800" dirty="0">
                <a:cs typeface="Calibri"/>
              </a:rPr>
              <a:t> или предоставляет </a:t>
            </a:r>
            <a:r>
              <a:rPr lang="ru" sz="1800" i="1" dirty="0">
                <a:cs typeface="Calibri"/>
              </a:rPr>
              <a:t>NAT</a:t>
            </a:r>
            <a:r>
              <a:rPr lang="ru" sz="1800" dirty="0">
                <a:cs typeface="Calibri"/>
              </a:rPr>
              <a:t>-подобные функции для  сетей арендатора (частный сетевое адресное пространство) в публичное адресное пространство. </a:t>
            </a:r>
            <a:endParaRPr lang="ru-RU" dirty="0">
              <a:cs typeface="Calibri"/>
            </a:endParaRPr>
          </a:p>
          <a:p>
            <a:pPr>
              <a:buNone/>
            </a:pPr>
            <a:r>
              <a:rPr lang="ru" sz="1800" i="1" dirty="0">
                <a:cs typeface="Calibri"/>
              </a:rPr>
              <a:t>OVS</a:t>
            </a:r>
            <a:r>
              <a:rPr lang="ru" sz="1800" dirty="0">
                <a:cs typeface="Calibri"/>
              </a:rPr>
              <a:t>, шлюзы и служебные узлы поддерживают избыточные соединения контроллера для достижения </a:t>
            </a:r>
            <a:r>
              <a:rPr lang="ru" sz="1800" i="1" dirty="0" err="1">
                <a:cs typeface="Calibri"/>
              </a:rPr>
              <a:t>high</a:t>
            </a:r>
            <a:r>
              <a:rPr lang="ru" sz="1800" i="1" dirty="0">
                <a:cs typeface="Calibri"/>
              </a:rPr>
              <a:t> </a:t>
            </a:r>
            <a:r>
              <a:rPr lang="ru" sz="1800" i="1" dirty="0" err="1">
                <a:cs typeface="Calibri"/>
              </a:rPr>
              <a:t>availability</a:t>
            </a:r>
            <a:r>
              <a:rPr lang="ru" sz="1800" dirty="0">
                <a:cs typeface="Calibri"/>
              </a:rPr>
              <a:t> . </a:t>
            </a:r>
            <a:r>
              <a:rPr lang="ru" sz="1800" i="1" dirty="0">
                <a:cs typeface="Calibri"/>
              </a:rPr>
              <a:t>NVP </a:t>
            </a:r>
            <a:r>
              <a:rPr lang="ru" sz="1800" i="1" dirty="0" err="1">
                <a:cs typeface="Calibri"/>
              </a:rPr>
              <a:t>Manager</a:t>
            </a:r>
            <a:r>
              <a:rPr lang="ru" sz="1800" dirty="0">
                <a:cs typeface="Calibri"/>
              </a:rPr>
              <a:t> - это сервер управления с базовым веб-интерфейсом, который используется главным образом для устранения неполадок и проверки соединений. Веб-интерфейс по существу использует все вызовы </a:t>
            </a:r>
            <a:r>
              <a:rPr lang="ru" sz="1800" i="1" dirty="0">
                <a:cs typeface="Calibri"/>
              </a:rPr>
              <a:t>API REST</a:t>
            </a:r>
            <a:r>
              <a:rPr lang="ru" sz="1800" dirty="0">
                <a:cs typeface="Calibri"/>
              </a:rPr>
              <a:t> на </a:t>
            </a:r>
            <a:r>
              <a:rPr lang="ru" sz="1800" dirty="0" err="1">
                <a:cs typeface="Calibri"/>
              </a:rPr>
              <a:t>бэкэнд</a:t>
            </a:r>
            <a:r>
              <a:rPr lang="ru" sz="1800" dirty="0">
                <a:cs typeface="Calibri"/>
              </a:rPr>
              <a:t> для всего, что вы делаете в нем вручную. Для разработчиков приложений </a:t>
            </a:r>
            <a:r>
              <a:rPr lang="ru" sz="1800" i="1" dirty="0">
                <a:cs typeface="Calibri"/>
              </a:rPr>
              <a:t>NVP</a:t>
            </a:r>
            <a:r>
              <a:rPr lang="ru" sz="1800" dirty="0">
                <a:cs typeface="Calibri"/>
              </a:rPr>
              <a:t> предлагает интерфейс </a:t>
            </a:r>
            <a:r>
              <a:rPr lang="ru" sz="1800" i="1" dirty="0">
                <a:cs typeface="Calibri"/>
              </a:rPr>
              <a:t>API </a:t>
            </a:r>
            <a:r>
              <a:rPr lang="ru" sz="1800" i="1" dirty="0" err="1">
                <a:cs typeface="Calibri"/>
              </a:rPr>
              <a:t>RESTful</a:t>
            </a:r>
            <a:r>
              <a:rPr lang="ru" sz="1800" dirty="0">
                <a:cs typeface="Calibri"/>
              </a:rPr>
              <a:t>, хотя и запатентованный.</a:t>
            </a:r>
            <a:endParaRPr lang="ru" dirty="0"/>
          </a:p>
          <a:p>
            <a:pPr>
              <a:buNone/>
            </a:pPr>
            <a:endParaRPr lang="ru" sz="1800" dirty="0">
              <a:cs typeface="Calibri"/>
            </a:endParaRPr>
          </a:p>
          <a:p>
            <a:pPr>
              <a:buNone/>
            </a:pPr>
            <a:endParaRPr lang="ru" dirty="0"/>
          </a:p>
          <a:p>
            <a:pPr>
              <a:buNone/>
            </a:pPr>
            <a:endParaRPr lang="ru" sz="1800" dirty="0">
              <a:cs typeface="Calibri"/>
            </a:endParaRPr>
          </a:p>
        </p:txBody>
      </p:sp>
      <p:pic>
        <p:nvPicPr>
          <p:cNvPr id="4" name="Рисунок 4" descr="Изображение выглядит как снимок экрана&#10;&#10;Описание создано с высокой степенью достоверности">
            <a:extLst>
              <a:ext uri="{FF2B5EF4-FFF2-40B4-BE49-F238E27FC236}">
                <a16:creationId xmlns:a16="http://schemas.microsoft.com/office/drawing/2014/main" id="{2F38AE87-8B40-B9CB-E07A-5584B1954142}"/>
              </a:ext>
            </a:extLst>
          </p:cNvPr>
          <p:cNvPicPr>
            <a:picLocks noChangeAspect="1"/>
          </p:cNvPicPr>
          <p:nvPr/>
        </p:nvPicPr>
        <p:blipFill>
          <a:blip r:embed="rId2"/>
          <a:stretch>
            <a:fillRect/>
          </a:stretch>
        </p:blipFill>
        <p:spPr>
          <a:xfrm>
            <a:off x="414296" y="3535926"/>
            <a:ext cx="8314738" cy="3246655"/>
          </a:xfrm>
          <a:prstGeom prst="rect">
            <a:avLst/>
          </a:prstGeom>
        </p:spPr>
      </p:pic>
    </p:spTree>
    <p:extLst>
      <p:ext uri="{BB962C8B-B14F-4D97-AF65-F5344CB8AC3E}">
        <p14:creationId xmlns:p14="http://schemas.microsoft.com/office/powerpoint/2010/main" val="616181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174423" y="64847"/>
            <a:ext cx="2410691" cy="458188"/>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52736"/>
          </a:xfrm>
        </p:spPr>
        <p:txBody>
          <a:bodyPr vert="horz" lIns="91440" tIns="45720" rIns="91440" bIns="45720" rtlCol="0" anchor="t">
            <a:noAutofit/>
          </a:bodyPr>
          <a:lstStyle/>
          <a:p>
            <a:pPr>
              <a:buNone/>
            </a:pPr>
            <a:r>
              <a:rPr lang="ru" sz="1800" dirty="0">
                <a:cs typeface="Calibri"/>
              </a:rPr>
              <a:t>Связь с идеализированной структурой </a:t>
            </a:r>
            <a:r>
              <a:rPr lang="ru" sz="1800" b="1" dirty="0">
                <a:cs typeface="Calibri"/>
              </a:rPr>
              <a:t>SDN</a:t>
            </a:r>
            <a:endParaRPr lang="ru-RU" sz="1800" b="1" dirty="0">
              <a:cs typeface="Calibri"/>
            </a:endParaRPr>
          </a:p>
          <a:p>
            <a:pPr>
              <a:buNone/>
            </a:pPr>
            <a:r>
              <a:rPr lang="ru" sz="1800" dirty="0">
                <a:cs typeface="Calibri"/>
              </a:rPr>
              <a:t>Рисунок иллюстрирует взаимосвязь компонентов контроллера </a:t>
            </a:r>
            <a:r>
              <a:rPr lang="ru" sz="1800" i="1" dirty="0">
                <a:cs typeface="Calibri"/>
              </a:rPr>
              <a:t>VMware / Nicira</a:t>
            </a:r>
            <a:r>
              <a:rPr lang="ru" sz="1800" dirty="0">
                <a:cs typeface="Calibri"/>
              </a:rPr>
              <a:t> с идеализированной базой </a:t>
            </a:r>
            <a:r>
              <a:rPr lang="ru" sz="1800" b="1" dirty="0">
                <a:cs typeface="Calibri"/>
              </a:rPr>
              <a:t>SDN</a:t>
            </a:r>
            <a:r>
              <a:rPr lang="ru" sz="1800" dirty="0">
                <a:cs typeface="Calibri"/>
              </a:rPr>
              <a:t>. В частности, контроллер Nicira предоставляет разнообразные программируемые </a:t>
            </a:r>
            <a:r>
              <a:rPr lang="ru" sz="1800" i="1" dirty="0">
                <a:cs typeface="Calibri"/>
              </a:rPr>
              <a:t>API</a:t>
            </a:r>
            <a:r>
              <a:rPr lang="ru" sz="1800" b="1" dirty="0">
                <a:cs typeface="Calibri"/>
              </a:rPr>
              <a:t>-</a:t>
            </a:r>
            <a:r>
              <a:rPr lang="ru" sz="1800" i="1" dirty="0">
                <a:cs typeface="Calibri"/>
              </a:rPr>
              <a:t>интерфейсы</a:t>
            </a:r>
            <a:r>
              <a:rPr lang="ru" sz="1800" dirty="0">
                <a:cs typeface="Calibri"/>
              </a:rPr>
              <a:t> </a:t>
            </a:r>
            <a:r>
              <a:rPr lang="ru" sz="1800" i="1" dirty="0">
                <a:cs typeface="Calibri"/>
              </a:rPr>
              <a:t>RESTful,  network orchestration function,</a:t>
            </a:r>
            <a:r>
              <a:rPr lang="ru" sz="1800" dirty="0">
                <a:cs typeface="Calibri"/>
              </a:rPr>
              <a:t> позволяющие пользователю создавать сетевое overlay соединение и связывать его с другими элементами управления из </a:t>
            </a:r>
            <a:r>
              <a:rPr lang="ru" sz="1800" i="1" dirty="0">
                <a:cs typeface="Calibri"/>
              </a:rPr>
              <a:t>vCenter / vCloudDirector, VxLAN, STT и OpenFlow </a:t>
            </a:r>
            <a:r>
              <a:rPr lang="ru" sz="1800" dirty="0">
                <a:cs typeface="Calibri"/>
              </a:rPr>
              <a:t>для </a:t>
            </a:r>
            <a:r>
              <a:rPr lang="ru" sz="1800" i="1" dirty="0">
                <a:cs typeface="Calibri"/>
              </a:rPr>
              <a:t>southbound</a:t>
            </a:r>
            <a:r>
              <a:rPr lang="ru" sz="1800" dirty="0">
                <a:cs typeface="Calibri"/>
              </a:rPr>
              <a:t>  возможности инкапсуляции , и </a:t>
            </a:r>
            <a:r>
              <a:rPr lang="ru" sz="1800" i="1" dirty="0">
                <a:cs typeface="Calibri"/>
              </a:rPr>
              <a:t>OVSDB-программирование</a:t>
            </a:r>
            <a:r>
              <a:rPr lang="ru" sz="1800" dirty="0">
                <a:cs typeface="Calibri"/>
              </a:rPr>
              <a:t> в поддержку конфигурации </a:t>
            </a:r>
            <a:r>
              <a:rPr lang="ru" sz="1800" i="1" dirty="0">
                <a:cs typeface="Calibri"/>
              </a:rPr>
              <a:t>southbound объектов OVS</a:t>
            </a:r>
            <a:r>
              <a:rPr lang="ru" sz="1800" dirty="0">
                <a:cs typeface="Calibri"/>
              </a:rPr>
              <a:t>.</a:t>
            </a:r>
          </a:p>
          <a:p>
            <a:pPr>
              <a:buNone/>
            </a:pPr>
            <a:endParaRPr lang="ru" sz="2400" dirty="0">
              <a:cs typeface="Calibri"/>
            </a:endParaRPr>
          </a:p>
          <a:p>
            <a:pPr>
              <a:buNone/>
            </a:pPr>
            <a:endParaRPr lang="ru" sz="2400" dirty="0">
              <a:cs typeface="Calibri"/>
            </a:endParaRPr>
          </a:p>
          <a:p>
            <a:pPr>
              <a:buNone/>
            </a:pPr>
            <a:endParaRPr lang="ru" sz="18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0F0BFE11-3AD5-CCE4-0818-C452DFE98954}"/>
              </a:ext>
            </a:extLst>
          </p:cNvPr>
          <p:cNvPicPr>
            <a:picLocks noChangeAspect="1"/>
          </p:cNvPicPr>
          <p:nvPr/>
        </p:nvPicPr>
        <p:blipFill>
          <a:blip r:embed="rId2"/>
          <a:stretch>
            <a:fillRect/>
          </a:stretch>
        </p:blipFill>
        <p:spPr>
          <a:xfrm>
            <a:off x="477310" y="3156824"/>
            <a:ext cx="8334849" cy="3642516"/>
          </a:xfrm>
          <a:prstGeom prst="rect">
            <a:avLst/>
          </a:prstGeom>
        </p:spPr>
      </p:pic>
    </p:spTree>
    <p:extLst>
      <p:ext uri="{BB962C8B-B14F-4D97-AF65-F5344CB8AC3E}">
        <p14:creationId xmlns:p14="http://schemas.microsoft.com/office/powerpoint/2010/main" val="266149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966605" y="189538"/>
            <a:ext cx="2524991" cy="385451"/>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a:t>
            </a:r>
            <a:r>
              <a:rPr lang="ru-RU" sz="1800" err="1">
                <a:cs typeface="Calibri Light"/>
              </a:rPr>
              <a:t>Nicira</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615878"/>
            <a:ext cx="8855343" cy="6122899"/>
          </a:xfrm>
        </p:spPr>
        <p:txBody>
          <a:bodyPr vert="horz" lIns="91440" tIns="45720" rIns="91440" bIns="45720" rtlCol="0" anchor="t">
            <a:noAutofit/>
          </a:bodyPr>
          <a:lstStyle/>
          <a:p>
            <a:pPr>
              <a:buNone/>
            </a:pPr>
            <a:r>
              <a:rPr lang="ru" sz="1800" dirty="0">
                <a:cs typeface="Calibri"/>
              </a:rPr>
              <a:t>Связь с идеализированной структурой SDN:</a:t>
            </a:r>
            <a:endParaRPr lang="ru-RU" dirty="0">
              <a:cs typeface="Calibri"/>
            </a:endParaRPr>
          </a:p>
          <a:p>
            <a:pPr>
              <a:buNone/>
            </a:pPr>
            <a:endParaRPr lang="ru" sz="1800" dirty="0">
              <a:cs typeface="Calibri"/>
            </a:endParaRPr>
          </a:p>
          <a:p>
            <a:pPr>
              <a:buNone/>
            </a:pPr>
            <a:endParaRPr lang="ru" sz="1800" dirty="0">
              <a:cs typeface="Calibri"/>
            </a:endParaRPr>
          </a:p>
          <a:p>
            <a:pPr>
              <a:buNone/>
            </a:pPr>
            <a:endParaRPr lang="ru" sz="18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D7DB6963-1FF0-4B76-A3A6-DFA4F0B7C1DE}"/>
              </a:ext>
            </a:extLst>
          </p:cNvPr>
          <p:cNvPicPr>
            <a:picLocks noChangeAspect="1"/>
          </p:cNvPicPr>
          <p:nvPr/>
        </p:nvPicPr>
        <p:blipFill>
          <a:blip r:embed="rId2"/>
          <a:stretch>
            <a:fillRect/>
          </a:stretch>
        </p:blipFill>
        <p:spPr>
          <a:xfrm>
            <a:off x="335975" y="1243782"/>
            <a:ext cx="8550076" cy="5256582"/>
          </a:xfrm>
          <a:prstGeom prst="rect">
            <a:avLst/>
          </a:prstGeom>
        </p:spPr>
      </p:pic>
    </p:spTree>
    <p:extLst>
      <p:ext uri="{BB962C8B-B14F-4D97-AF65-F5344CB8AC3E}">
        <p14:creationId xmlns:p14="http://schemas.microsoft.com/office/powerpoint/2010/main" val="124076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39002" y="160162"/>
            <a:ext cx="8228160" cy="613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335515" y="2554883"/>
            <a:ext cx="8656675" cy="4238738"/>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endParaRPr lang="ru-RU" b="1" dirty="0">
              <a:solidFill>
                <a:srgbClr val="000000"/>
              </a:solidFill>
              <a:latin typeface="Arial"/>
              <a:cs typeface="Arial"/>
            </a:endParaRPr>
          </a:p>
          <a:p>
            <a:endParaRPr lang="ru-RU" b="1" dirty="0">
              <a:solidFill>
                <a:srgbClr val="000000"/>
              </a:solidFill>
              <a:latin typeface="Arial"/>
              <a:cs typeface="Arial"/>
            </a:endParaRP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dirty="0">
                <a:cs typeface="Arial"/>
              </a:rPr>
              <a:t>Базовые и критические сетевые службы </a:t>
            </a:r>
            <a:r>
              <a:rPr lang="ru-RU" i="1" dirty="0">
                <a:cs typeface="Arial"/>
              </a:rPr>
              <a:t>ПУ ПКС:</a:t>
            </a:r>
          </a:p>
          <a:p>
            <a:pPr marL="285750" indent="-285750">
              <a:buFont typeface="Arial"/>
              <a:buChar char="•"/>
            </a:pPr>
            <a:r>
              <a:rPr lang="ru-RU" dirty="0">
                <a:cs typeface="Arial"/>
              </a:rPr>
              <a:t>Управление сетевым устройством (</a:t>
            </a:r>
            <a:r>
              <a:rPr lang="ru-RU" i="1" dirty="0" err="1">
                <a:cs typeface="Arial"/>
              </a:rPr>
              <a:t>Switch</a:t>
            </a:r>
            <a:r>
              <a:rPr lang="ru-RU" i="1" dirty="0">
                <a:cs typeface="Arial"/>
              </a:rPr>
              <a:t> Manager</a:t>
            </a:r>
            <a:r>
              <a:rPr lang="ru-RU" dirty="0">
                <a:cs typeface="Arial"/>
              </a:rPr>
              <a:t>) - отслеживает состояние сетевого устройства (</a:t>
            </a:r>
            <a:r>
              <a:rPr lang="ru-RU" i="1" dirty="0">
                <a:cs typeface="Arial"/>
              </a:rPr>
              <a:t>Ethernet</a:t>
            </a:r>
            <a:r>
              <a:rPr lang="ru-RU" dirty="0">
                <a:cs typeface="Arial"/>
              </a:rPr>
              <a:t> и  </a:t>
            </a:r>
            <a:r>
              <a:rPr lang="ru-RU" i="1" dirty="0">
                <a:cs typeface="Arial"/>
              </a:rPr>
              <a:t>IP</a:t>
            </a:r>
            <a:r>
              <a:rPr lang="ru-RU" dirty="0">
                <a:cs typeface="Arial"/>
              </a:rPr>
              <a:t> адреса), состояние коммутатора и его портов.</a:t>
            </a:r>
          </a:p>
          <a:p>
            <a:pPr marL="285750" indent="-285750">
              <a:buFont typeface="Arial"/>
              <a:buChar char="•"/>
            </a:pPr>
            <a:r>
              <a:rPr lang="ru-RU" dirty="0"/>
              <a:t>Обнаружение каналов связи (</a:t>
            </a:r>
            <a:r>
              <a:rPr lang="ru-RU" i="1" dirty="0"/>
              <a:t>Link Discovery</a:t>
            </a:r>
            <a:r>
              <a:rPr lang="ru-RU" dirty="0"/>
              <a:t>) - определяет каналы связи между сетевыми устройствами и отслеживает их состояние.</a:t>
            </a:r>
          </a:p>
          <a:p>
            <a:pPr marL="285750" indent="-285750">
              <a:buFont typeface="Arial"/>
              <a:buChar char="•"/>
            </a:pPr>
            <a:r>
              <a:rPr lang="ru-RU" dirty="0"/>
              <a:t>Обнаружение топологии (</a:t>
            </a:r>
            <a:r>
              <a:rPr lang="ru-RU" i="1" dirty="0" err="1"/>
              <a:t>Topology</a:t>
            </a:r>
            <a:r>
              <a:rPr lang="ru-RU" i="1" dirty="0"/>
              <a:t> Discovery</a:t>
            </a:r>
            <a:r>
              <a:rPr lang="ru-RU" dirty="0"/>
              <a:t>) -  формирует и поддерживает топологию всей сети, отслеживает ее состояние.</a:t>
            </a:r>
          </a:p>
          <a:p>
            <a:pPr marL="285750" indent="-285750">
              <a:buFont typeface="Arial"/>
              <a:buChar char="•"/>
            </a:pPr>
            <a:r>
              <a:rPr lang="ru-RU" dirty="0"/>
              <a:t>Вычисление/построение оптимального пути (</a:t>
            </a:r>
            <a:r>
              <a:rPr lang="ru-RU" i="1" dirty="0" err="1"/>
              <a:t>Routing</a:t>
            </a:r>
            <a:r>
              <a:rPr lang="ru-RU" dirty="0"/>
              <a:t>) - вычисление и построение оптимального пути на </a:t>
            </a:r>
            <a:r>
              <a:rPr lang="ru-RU" i="1" dirty="0"/>
              <a:t>L2</a:t>
            </a:r>
            <a:r>
              <a:rPr lang="ru-RU" dirty="0"/>
              <a:t>  между сетевыми устройствами.</a:t>
            </a:r>
          </a:p>
          <a:p>
            <a:endParaRPr lang="ru-RU" i="1" dirty="0">
              <a:solidFill>
                <a:srgbClr val="000000"/>
              </a:solidFill>
              <a:cs typeface="Arial"/>
            </a:endParaRPr>
          </a:p>
        </p:txBody>
      </p:sp>
    </p:spTree>
    <p:extLst>
      <p:ext uri="{BB962C8B-B14F-4D97-AF65-F5344CB8AC3E}">
        <p14:creationId xmlns:p14="http://schemas.microsoft.com/office/powerpoint/2010/main" val="3360751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34095" y="116802"/>
            <a:ext cx="3325091" cy="489360"/>
          </a:xfrm>
        </p:spPr>
        <p:txBody>
          <a:bodyPr>
            <a:normAutofit/>
          </a:bodyPr>
          <a:lstStyle/>
          <a:p>
            <a:r>
              <a:rPr lang="ru-RU" sz="1800" dirty="0" err="1">
                <a:cs typeface="Calibri Light"/>
              </a:rPr>
              <a:t>SDN:Controllers</a:t>
            </a:r>
            <a:r>
              <a:rPr lang="ru-RU" sz="1800" dirty="0">
                <a:cs typeface="Calibri Light"/>
              </a:rPr>
              <a:t>: VMware/</a:t>
            </a:r>
            <a:r>
              <a:rPr lang="ru-RU" sz="1800" dirty="0" err="1">
                <a:cs typeface="Calibri Light"/>
              </a:rPr>
              <a:t>Nicira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02764" y="3265559"/>
            <a:ext cx="8855343" cy="3514782"/>
          </a:xfrm>
        </p:spPr>
        <p:txBody>
          <a:bodyPr vert="horz" lIns="91440" tIns="45720" rIns="91440" bIns="45720" rtlCol="0" anchor="t">
            <a:noAutofit/>
          </a:bodyPr>
          <a:lstStyle/>
          <a:p>
            <a:pPr>
              <a:buNone/>
            </a:pPr>
            <a:endParaRPr lang="ru" sz="1800" dirty="0">
              <a:cs typeface="Calibri"/>
            </a:endParaRPr>
          </a:p>
          <a:p>
            <a:pPr>
              <a:buNone/>
            </a:pPr>
            <a:r>
              <a:rPr lang="ru" sz="1800" dirty="0">
                <a:cs typeface="Calibri"/>
              </a:rPr>
              <a:t>Благодаря приобретению </a:t>
            </a:r>
            <a:r>
              <a:rPr lang="ru" sz="1800" i="1" dirty="0">
                <a:cs typeface="Calibri"/>
              </a:rPr>
              <a:t>Nicira</a:t>
            </a:r>
            <a:r>
              <a:rPr lang="ru" sz="1800" dirty="0">
                <a:cs typeface="Calibri"/>
              </a:rPr>
              <a:t> компанией </a:t>
            </a:r>
            <a:r>
              <a:rPr lang="ru" sz="1800" i="1" dirty="0">
                <a:cs typeface="Calibri"/>
              </a:rPr>
              <a:t>VMware</a:t>
            </a:r>
            <a:r>
              <a:rPr lang="ru" sz="1800" dirty="0">
                <a:cs typeface="Calibri"/>
              </a:rPr>
              <a:t>, оба их продукта теперь связаны в дискуссиях и на рынке. </a:t>
            </a:r>
            <a:endParaRPr lang="ru-RU" sz="1800">
              <a:cs typeface="Calibri"/>
            </a:endParaRPr>
          </a:p>
          <a:p>
            <a:pPr>
              <a:buNone/>
            </a:pPr>
            <a:r>
              <a:rPr lang="ru" sz="1800" dirty="0">
                <a:cs typeface="Calibri"/>
              </a:rPr>
              <a:t>Хотя они разработаны как отдельные продукты, они быстро объединяются в бесшовное решение. </a:t>
            </a:r>
            <a:endParaRPr lang="ru-RU" sz="1800">
              <a:cs typeface="Calibri"/>
            </a:endParaRPr>
          </a:p>
          <a:p>
            <a:pPr>
              <a:buNone/>
            </a:pPr>
            <a:r>
              <a:rPr lang="ru" sz="1800" dirty="0">
                <a:cs typeface="Calibri"/>
              </a:rPr>
              <a:t>Продукты </a:t>
            </a:r>
            <a:r>
              <a:rPr lang="ru" sz="1800" i="1" dirty="0">
                <a:cs typeface="Calibri"/>
              </a:rPr>
              <a:t>Nicira</a:t>
            </a:r>
            <a:r>
              <a:rPr lang="ru" sz="1800" dirty="0">
                <a:cs typeface="Calibri"/>
              </a:rPr>
              <a:t> и </a:t>
            </a:r>
            <a:r>
              <a:rPr lang="ru" sz="1800" i="1" dirty="0">
                <a:cs typeface="Calibri"/>
              </a:rPr>
              <a:t>VMware</a:t>
            </a:r>
            <a:r>
              <a:rPr lang="ru" sz="1800" dirty="0">
                <a:cs typeface="Calibri"/>
              </a:rPr>
              <a:t> предоставляют собственные интерфейсы программирования </a:t>
            </a:r>
            <a:r>
              <a:rPr lang="ru" sz="1800" i="1" dirty="0">
                <a:cs typeface="Calibri"/>
              </a:rPr>
              <a:t>northbound</a:t>
            </a:r>
            <a:r>
              <a:rPr lang="ru" sz="1800" dirty="0">
                <a:cs typeface="Calibri"/>
              </a:rPr>
              <a:t> приложений  и используют проприетарные </a:t>
            </a:r>
            <a:r>
              <a:rPr lang="ru" sz="1800" i="1" dirty="0">
                <a:cs typeface="Calibri"/>
              </a:rPr>
              <a:t>southbound</a:t>
            </a:r>
            <a:r>
              <a:rPr lang="ru" sz="1800" dirty="0">
                <a:cs typeface="Calibri"/>
              </a:rPr>
              <a:t> интерфейсы / протоколы, которые позволяют прямое взаимодействие с сетевыми элементами как реальными, так и виртуальными.</a:t>
            </a:r>
            <a:br>
              <a:rPr lang="ru" sz="1800" dirty="0">
                <a:cs typeface="Calibri"/>
              </a:rPr>
            </a:br>
            <a:r>
              <a:rPr lang="ru" sz="1800" i="1" dirty="0">
                <a:cs typeface="Calibri"/>
              </a:rPr>
              <a:t>Nicira</a:t>
            </a:r>
            <a:r>
              <a:rPr lang="ru" sz="1800" dirty="0">
                <a:cs typeface="Calibri"/>
              </a:rPr>
              <a:t> поддерживает подключаемый модуль </a:t>
            </a:r>
            <a:r>
              <a:rPr lang="ru" sz="1800" i="1" dirty="0">
                <a:cs typeface="Calibri"/>
              </a:rPr>
              <a:t>OpenStack</a:t>
            </a:r>
            <a:r>
              <a:rPr lang="ru" sz="1800" dirty="0">
                <a:cs typeface="Calibri"/>
              </a:rPr>
              <a:t> для расширения возможностей в организации оркестровки или управлении ресурсами.</a:t>
            </a:r>
            <a:endParaRPr lang="ru-RU" sz="1800">
              <a:cs typeface="Calibri"/>
            </a:endParaRPr>
          </a:p>
        </p:txBody>
      </p:sp>
    </p:spTree>
    <p:extLst>
      <p:ext uri="{BB962C8B-B14F-4D97-AF65-F5344CB8AC3E}">
        <p14:creationId xmlns:p14="http://schemas.microsoft.com/office/powerpoint/2010/main" val="142637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582141" y="106411"/>
            <a:ext cx="3719946" cy="478969"/>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OpenFlow-Related</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86041"/>
            <a:ext cx="8855343" cy="5852736"/>
          </a:xfrm>
        </p:spPr>
        <p:txBody>
          <a:bodyPr vert="horz" lIns="91440" tIns="45720" rIns="91440" bIns="45720" rtlCol="0" anchor="t">
            <a:noAutofit/>
          </a:bodyPr>
          <a:lstStyle/>
          <a:p>
            <a:pPr>
              <a:buNone/>
            </a:pPr>
            <a:r>
              <a:rPr lang="ru" sz="1800" dirty="0">
                <a:cs typeface="Calibri"/>
              </a:rPr>
              <a:t>Большинство контроллеров </a:t>
            </a:r>
            <a:r>
              <a:rPr lang="ru" sz="1800" b="1" dirty="0">
                <a:cs typeface="Calibri"/>
              </a:rPr>
              <a:t>SDN</a:t>
            </a:r>
            <a:r>
              <a:rPr lang="ru" sz="1800" dirty="0">
                <a:cs typeface="Calibri"/>
              </a:rPr>
              <a:t> с открытым исходным кодом вращаются вокруг протокола </a:t>
            </a:r>
            <a:r>
              <a:rPr lang="ru" sz="1800" i="1" dirty="0">
                <a:cs typeface="Calibri"/>
              </a:rPr>
              <a:t>OpenFlow</a:t>
            </a:r>
            <a:r>
              <a:rPr lang="ru" sz="1800" dirty="0">
                <a:cs typeface="Calibri"/>
              </a:rPr>
              <a:t> из-за наличия корней в дизайне </a:t>
            </a:r>
            <a:r>
              <a:rPr lang="ru" sz="1800" i="1" dirty="0">
                <a:cs typeface="Calibri"/>
              </a:rPr>
              <a:t>Onix</a:t>
            </a:r>
            <a:r>
              <a:rPr lang="ru" sz="1800" dirty="0">
                <a:cs typeface="Calibri"/>
              </a:rPr>
              <a:t> , в то время как только некоторые из коммерческих продуктов используют только протокол  </a:t>
            </a:r>
            <a:r>
              <a:rPr lang="ru" sz="1800" i="1" dirty="0">
                <a:cs typeface="Calibri"/>
              </a:rPr>
              <a:t>OpenFlow</a:t>
            </a:r>
            <a:r>
              <a:rPr lang="ru" sz="1800" dirty="0">
                <a:cs typeface="Calibri"/>
              </a:rPr>
              <a:t>.  Фактически, многие используют его в сочетании с другими протоколами.</a:t>
            </a:r>
          </a:p>
          <a:p>
            <a:pPr>
              <a:buNone/>
            </a:pPr>
            <a:endParaRPr lang="ru" sz="18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79658CA4-022B-44A4-BE77-A273D972F6DD}"/>
              </a:ext>
            </a:extLst>
          </p:cNvPr>
          <p:cNvPicPr>
            <a:picLocks noChangeAspect="1"/>
          </p:cNvPicPr>
          <p:nvPr/>
        </p:nvPicPr>
        <p:blipFill>
          <a:blip r:embed="rId2"/>
          <a:stretch>
            <a:fillRect/>
          </a:stretch>
        </p:blipFill>
        <p:spPr>
          <a:xfrm>
            <a:off x="503322" y="2383014"/>
            <a:ext cx="8167435" cy="4167419"/>
          </a:xfrm>
          <a:prstGeom prst="rect">
            <a:avLst/>
          </a:prstGeom>
        </p:spPr>
      </p:pic>
    </p:spTree>
    <p:extLst>
      <p:ext uri="{BB962C8B-B14F-4D97-AF65-F5344CB8AC3E}">
        <p14:creationId xmlns:p14="http://schemas.microsoft.com/office/powerpoint/2010/main" val="280935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488623" y="106411"/>
            <a:ext cx="3584864" cy="385451"/>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OpenFlow-Related</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3155" y="1677574"/>
            <a:ext cx="8855343" cy="5067219"/>
          </a:xfrm>
        </p:spPr>
        <p:txBody>
          <a:bodyPr vert="horz" lIns="91440" tIns="45720" rIns="91440" bIns="45720" rtlCol="0" anchor="t">
            <a:noAutofit/>
          </a:bodyPr>
          <a:lstStyle/>
          <a:p>
            <a:pPr>
              <a:buNone/>
            </a:pPr>
            <a:r>
              <a:rPr lang="ru" sz="1800" dirty="0">
                <a:cs typeface="Calibri"/>
              </a:rPr>
              <a:t>В отличие от решений </a:t>
            </a:r>
            <a:r>
              <a:rPr lang="ru" sz="1800" i="1" dirty="0" err="1">
                <a:cs typeface="Calibri"/>
              </a:rPr>
              <a:t>VMware</a:t>
            </a:r>
            <a:r>
              <a:rPr lang="ru" sz="1800" i="1" dirty="0">
                <a:cs typeface="Calibri"/>
              </a:rPr>
              <a:t> / </a:t>
            </a:r>
            <a:r>
              <a:rPr lang="ru" sz="1800" i="1" dirty="0" err="1">
                <a:cs typeface="Calibri"/>
              </a:rPr>
              <a:t>Nicira</a:t>
            </a:r>
            <a:r>
              <a:rPr lang="ru" sz="1800" dirty="0">
                <a:cs typeface="Calibri"/>
              </a:rPr>
              <a:t> или решений </a:t>
            </a:r>
            <a:r>
              <a:rPr lang="ru" sz="1800" i="1" dirty="0">
                <a:cs typeface="Calibri"/>
              </a:rPr>
              <a:t>L3VPN / PCE</a:t>
            </a:r>
            <a:r>
              <a:rPr lang="ru" sz="1800" b="1" dirty="0">
                <a:cs typeface="Calibri"/>
              </a:rPr>
              <a:t>,</a:t>
            </a:r>
            <a:r>
              <a:rPr lang="ru" sz="1800" dirty="0">
                <a:cs typeface="Calibri"/>
              </a:rPr>
              <a:t> решения </a:t>
            </a:r>
            <a:r>
              <a:rPr lang="ru" sz="1800" i="1" dirty="0" err="1">
                <a:cs typeface="Calibri"/>
              </a:rPr>
              <a:t>OpenFlow</a:t>
            </a:r>
            <a:r>
              <a:rPr lang="ru" sz="1800" dirty="0">
                <a:cs typeface="Calibri"/>
              </a:rPr>
              <a:t> не требуют дополнительной инкапсуляции пакетов или шлюза. Хотя для взаимодействия с сетями </a:t>
            </a:r>
            <a:r>
              <a:rPr lang="ru" sz="1800" i="1" dirty="0" err="1">
                <a:cs typeface="Calibri"/>
              </a:rPr>
              <a:t>OpenFlow</a:t>
            </a:r>
            <a:r>
              <a:rPr lang="ru" sz="1800" dirty="0">
                <a:cs typeface="Calibri"/>
              </a:rPr>
              <a:t> и </a:t>
            </a:r>
            <a:r>
              <a:rPr lang="ru" sz="1800" i="1" dirty="0" err="1">
                <a:cs typeface="Calibri"/>
              </a:rPr>
              <a:t>non-OpenFlow</a:t>
            </a:r>
            <a:r>
              <a:rPr lang="ru" sz="1800" dirty="0">
                <a:cs typeface="Calibri"/>
              </a:rPr>
              <a:t> потребуется гибридная работа над некоторыми элементами сети. Это становится универсальной моделью развертывания. Если не указано иное, в решениях </a:t>
            </a:r>
            <a:r>
              <a:rPr lang="ru" sz="1800" i="1" dirty="0" err="1">
                <a:cs typeface="Calibri"/>
              </a:rPr>
              <a:t>OpenFlow</a:t>
            </a:r>
            <a:r>
              <a:rPr lang="ru" sz="1800" dirty="0">
                <a:cs typeface="Calibri"/>
              </a:rPr>
              <a:t> с открытым исходным кодом используются резидентные или встроенные  базы данных для хранения данных.</a:t>
            </a:r>
            <a:endParaRPr lang="ru-RU" dirty="0"/>
          </a:p>
          <a:p>
            <a:pPr>
              <a:buNone/>
            </a:pPr>
            <a:r>
              <a:rPr lang="ru" sz="1800" dirty="0">
                <a:cs typeface="Calibri"/>
              </a:rPr>
              <a:t>Поскольку большинство контроллеров основаны на кодексе и архитектуре </a:t>
            </a:r>
            <a:r>
              <a:rPr lang="ru" sz="1800" i="1" dirty="0">
                <a:cs typeface="Calibri"/>
              </a:rPr>
              <a:t>Onix</a:t>
            </a:r>
            <a:r>
              <a:rPr lang="ru" sz="1800" dirty="0">
                <a:cs typeface="Calibri"/>
              </a:rPr>
              <a:t>, все они имеют сходные отношения с идеализированной архитектурой  </a:t>
            </a:r>
            <a:r>
              <a:rPr lang="ru" sz="1800" b="1" dirty="0">
                <a:cs typeface="Calibri"/>
              </a:rPr>
              <a:t>SDN</a:t>
            </a:r>
            <a:r>
              <a:rPr lang="ru" sz="1800" dirty="0">
                <a:cs typeface="Calibri"/>
              </a:rPr>
              <a:t>.  Это медленно меняется по мере развития  проектов,  за исключением контроллера </a:t>
            </a:r>
            <a:r>
              <a:rPr lang="ru" sz="1800" i="1" dirty="0" err="1">
                <a:cs typeface="Calibri"/>
              </a:rPr>
              <a:t>Floodlight</a:t>
            </a:r>
            <a:r>
              <a:rPr lang="ru" sz="1800" dirty="0">
                <a:cs typeface="Calibri"/>
              </a:rPr>
              <a:t>.</a:t>
            </a:r>
          </a:p>
          <a:p>
            <a:pPr>
              <a:buNone/>
            </a:pPr>
            <a:r>
              <a:rPr lang="ru" sz="1800" dirty="0">
                <a:cs typeface="Calibri"/>
              </a:rPr>
              <a:t>Модель контроллера </a:t>
            </a:r>
            <a:r>
              <a:rPr lang="ru" sz="1800" i="1" dirty="0" err="1">
                <a:cs typeface="Calibri"/>
              </a:rPr>
              <a:t>Onix</a:t>
            </a:r>
            <a:r>
              <a:rPr lang="ru" sz="1800" dirty="0">
                <a:cs typeface="Calibri"/>
              </a:rPr>
              <a:t> соотносится с идеализированной структурой </a:t>
            </a:r>
            <a:r>
              <a:rPr lang="ru" sz="1800" b="1" dirty="0">
                <a:cs typeface="Calibri"/>
              </a:rPr>
              <a:t>SDN</a:t>
            </a:r>
            <a:r>
              <a:rPr lang="ru" sz="1800" dirty="0">
                <a:cs typeface="Calibri"/>
              </a:rPr>
              <a:t>, поскольку она обеспечивает множество </a:t>
            </a:r>
            <a:r>
              <a:rPr lang="ru" sz="1800" i="1" dirty="0" err="1">
                <a:cs typeface="Calibri"/>
              </a:rPr>
              <a:t>northbound</a:t>
            </a:r>
            <a:r>
              <a:rPr lang="ru" sz="1800" dirty="0">
                <a:cs typeface="Calibri"/>
              </a:rPr>
              <a:t> интерфейсов </a:t>
            </a:r>
            <a:r>
              <a:rPr lang="ru" sz="1800" i="1" dirty="0" err="1">
                <a:cs typeface="Calibri"/>
              </a:rPr>
              <a:t>RESTful</a:t>
            </a:r>
            <a:r>
              <a:rPr lang="ru" sz="1800" b="1" dirty="0">
                <a:cs typeface="Calibri"/>
              </a:rPr>
              <a:t>.</a:t>
            </a:r>
            <a:r>
              <a:rPr lang="ru" sz="1800" dirty="0">
                <a:cs typeface="Calibri"/>
              </a:rPr>
              <a:t> Они могут использоваться для программирования, опроса и конфигурирования многочисленных функций контроллера, таких как базовые функции контроллера, потоковое и </a:t>
            </a:r>
            <a:r>
              <a:rPr lang="ru" sz="1800" dirty="0" err="1">
                <a:cs typeface="Calibri"/>
              </a:rPr>
              <a:t>переадресационное</a:t>
            </a:r>
            <a:r>
              <a:rPr lang="ru" sz="1800" dirty="0">
                <a:cs typeface="Calibri"/>
              </a:rPr>
              <a:t> программирование ввода и топология. Все эти контроллеры поддерживают некоторую версию протокола </a:t>
            </a:r>
            <a:r>
              <a:rPr lang="ru" sz="1800" i="1" dirty="0">
                <a:cs typeface="Calibri"/>
              </a:rPr>
              <a:t>OpenFlow</a:t>
            </a:r>
            <a:r>
              <a:rPr lang="ru" sz="1800" dirty="0">
                <a:cs typeface="Calibri"/>
              </a:rPr>
              <a:t>, а также множество расширений для протокола, чтобы расширить основные возможности протокола. Также обратите внимание, что, хотя они не вызываются напрямую, все контроллеры </a:t>
            </a:r>
            <a:r>
              <a:rPr lang="ru" sz="1800" i="1" dirty="0" err="1">
                <a:cs typeface="Calibri"/>
              </a:rPr>
              <a:t>Onix</a:t>
            </a:r>
            <a:r>
              <a:rPr lang="ru" sz="1800" dirty="0">
                <a:cs typeface="Calibri"/>
              </a:rPr>
              <a:t> используют концепции базы данных в памяти для управления состоянием. </a:t>
            </a:r>
          </a:p>
        </p:txBody>
      </p:sp>
    </p:spTree>
    <p:extLst>
      <p:ext uri="{BB962C8B-B14F-4D97-AF65-F5344CB8AC3E}">
        <p14:creationId xmlns:p14="http://schemas.microsoft.com/office/powerpoint/2010/main" val="296878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831523" y="64847"/>
            <a:ext cx="3605646" cy="406233"/>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a:t>
            </a:r>
            <a:r>
              <a:rPr lang="ru-RU" sz="1800" err="1">
                <a:cs typeface="Calibri Light"/>
              </a:rPr>
              <a:t>OpenFlow-Related</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544965"/>
            <a:ext cx="8855343" cy="6314127"/>
          </a:xfrm>
        </p:spPr>
        <p:txBody>
          <a:bodyPr vert="horz" lIns="91440" tIns="45720" rIns="91440" bIns="45720" rtlCol="0" anchor="t">
            <a:noAutofit/>
          </a:bodyPr>
          <a:lstStyle/>
          <a:p>
            <a:pPr>
              <a:buNone/>
            </a:pPr>
            <a:r>
              <a:rPr lang="ru" sz="1800" dirty="0">
                <a:cs typeface="Calibri"/>
              </a:rPr>
              <a:t>На рисунке 4-8 показана взаимосвязь обобщенных компонентов </a:t>
            </a:r>
            <a:r>
              <a:rPr lang="ru" sz="1800" dirty="0" err="1">
                <a:cs typeface="Calibri"/>
              </a:rPr>
              <a:t>OpenFlow</a:t>
            </a:r>
            <a:r>
              <a:rPr lang="ru" sz="1800" dirty="0">
                <a:cs typeface="Calibri"/>
              </a:rPr>
              <a:t> контроллера </a:t>
            </a:r>
            <a:r>
              <a:rPr lang="ru" sz="1800" dirty="0" err="1">
                <a:cs typeface="Calibri"/>
              </a:rPr>
              <a:t>OpenFlow</a:t>
            </a:r>
            <a:r>
              <a:rPr lang="ru" sz="1800" dirty="0">
                <a:cs typeface="Calibri"/>
              </a:rPr>
              <a:t> с идеализированной базой SDN:</a:t>
            </a:r>
          </a:p>
          <a:p>
            <a:pPr>
              <a:buNone/>
            </a:pPr>
            <a:endParaRPr lang="ru" sz="18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1B31F1DB-A6BC-489D-9A67-A203FB2D9596}"/>
              </a:ext>
            </a:extLst>
          </p:cNvPr>
          <p:cNvPicPr>
            <a:picLocks noChangeAspect="1"/>
          </p:cNvPicPr>
          <p:nvPr/>
        </p:nvPicPr>
        <p:blipFill>
          <a:blip r:embed="rId2"/>
          <a:stretch>
            <a:fillRect/>
          </a:stretch>
        </p:blipFill>
        <p:spPr>
          <a:xfrm>
            <a:off x="502956" y="1335659"/>
            <a:ext cx="8110194" cy="5392574"/>
          </a:xfrm>
          <a:prstGeom prst="rect">
            <a:avLst/>
          </a:prstGeom>
        </p:spPr>
      </p:pic>
    </p:spTree>
    <p:extLst>
      <p:ext uri="{BB962C8B-B14F-4D97-AF65-F5344CB8AC3E}">
        <p14:creationId xmlns:p14="http://schemas.microsoft.com/office/powerpoint/2010/main" val="2286910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60123" y="64847"/>
            <a:ext cx="2878282" cy="437406"/>
          </a:xfrm>
        </p:spPr>
        <p:txBody>
          <a:bodyPr>
            <a:normAutofit/>
          </a:bodyPr>
          <a:lstStyle/>
          <a:p>
            <a:r>
              <a:rPr lang="ru-RU" sz="1800" err="1">
                <a:cs typeface="Calibri Light"/>
              </a:rPr>
              <a:t>SDN:Controllers</a:t>
            </a:r>
            <a:r>
              <a:rPr lang="ru-RU" sz="1800" dirty="0">
                <a:cs typeface="Calibri Light"/>
              </a:rPr>
              <a:t>: NOX/POX</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2051646"/>
            <a:ext cx="8855343" cy="4734710"/>
          </a:xfrm>
        </p:spPr>
        <p:txBody>
          <a:bodyPr vert="horz" lIns="91440" tIns="45720" rIns="91440" bIns="45720" rtlCol="0" anchor="t">
            <a:noAutofit/>
          </a:bodyPr>
          <a:lstStyle/>
          <a:p>
            <a:pPr>
              <a:buNone/>
            </a:pPr>
            <a:r>
              <a:rPr lang="ru" sz="1800" i="1" dirty="0">
                <a:cs typeface="Calibri"/>
              </a:rPr>
              <a:t>NOX</a:t>
            </a:r>
            <a:r>
              <a:rPr lang="ru" sz="1800" dirty="0">
                <a:cs typeface="Calibri"/>
              </a:rPr>
              <a:t> был разработан </a:t>
            </a:r>
            <a:r>
              <a:rPr lang="ru" sz="1800" i="1" dirty="0">
                <a:cs typeface="Calibri"/>
              </a:rPr>
              <a:t>Nicira</a:t>
            </a:r>
            <a:r>
              <a:rPr lang="ru" sz="1800" dirty="0">
                <a:cs typeface="Calibri"/>
              </a:rPr>
              <a:t> и пожертвован исследовательскому сообществу и, следовательно, стал открытым исходным кодом в 2008 году. Этот шаг фактически сделал его одним из первых открытых </a:t>
            </a:r>
            <a:r>
              <a:rPr lang="ru" sz="1800" i="1" dirty="0" err="1">
                <a:cs typeface="Calibri"/>
              </a:rPr>
              <a:t>OpenFlow</a:t>
            </a:r>
            <a:r>
              <a:rPr lang="ru" sz="1800" dirty="0">
                <a:cs typeface="Calibri"/>
              </a:rPr>
              <a:t> контроллеров с открытым исходным кодом. </a:t>
            </a:r>
            <a:endParaRPr lang="ru-RU" dirty="0"/>
          </a:p>
          <a:p>
            <a:pPr>
              <a:buNone/>
            </a:pPr>
            <a:r>
              <a:rPr lang="ru" sz="1800" dirty="0">
                <a:cs typeface="Calibri"/>
              </a:rPr>
              <a:t>Впоследствии он был расширен и поддерживался через деятельность ON.LAB в Стэнфордском университете с крупными вкладами от UC Berkeley и ICSI. </a:t>
            </a:r>
            <a:endParaRPr lang="ru" dirty="0">
              <a:cs typeface="Calibri"/>
            </a:endParaRPr>
          </a:p>
          <a:p>
            <a:pPr>
              <a:buNone/>
            </a:pPr>
            <a:r>
              <a:rPr lang="ru" sz="1800" i="1" dirty="0">
                <a:cs typeface="Calibri"/>
              </a:rPr>
              <a:t>NOX</a:t>
            </a:r>
            <a:r>
              <a:rPr lang="ru" sz="1800" dirty="0">
                <a:cs typeface="Calibri"/>
              </a:rPr>
              <a:t> предоставляет </a:t>
            </a:r>
            <a:r>
              <a:rPr lang="ru" sz="1800" i="1" dirty="0">
                <a:cs typeface="Calibri"/>
              </a:rPr>
              <a:t>API C ++</a:t>
            </a:r>
            <a:r>
              <a:rPr lang="ru" sz="1800" dirty="0">
                <a:cs typeface="Calibri"/>
              </a:rPr>
              <a:t> для </a:t>
            </a:r>
            <a:r>
              <a:rPr lang="ru" sz="1800" i="1" dirty="0" err="1">
                <a:cs typeface="Calibri"/>
              </a:rPr>
              <a:t>OpenFlow</a:t>
            </a:r>
            <a:r>
              <a:rPr lang="ru" sz="1800" i="1" dirty="0">
                <a:cs typeface="Calibri"/>
              </a:rPr>
              <a:t> (OF v1.0)</a:t>
            </a:r>
            <a:r>
              <a:rPr lang="ru" sz="1800" dirty="0">
                <a:cs typeface="Calibri"/>
              </a:rPr>
              <a:t> и асинхронную </a:t>
            </a:r>
            <a:r>
              <a:rPr lang="ru" sz="1800" i="1" dirty="0" err="1">
                <a:cs typeface="Calibri"/>
              </a:rPr>
              <a:t>event-based</a:t>
            </a:r>
            <a:r>
              <a:rPr lang="ru" sz="1800" dirty="0">
                <a:cs typeface="Calibri"/>
              </a:rPr>
              <a:t> модель программирования.</a:t>
            </a:r>
          </a:p>
          <a:p>
            <a:pPr>
              <a:buNone/>
            </a:pPr>
            <a:r>
              <a:rPr lang="ru" sz="1800" i="1" dirty="0">
                <a:cs typeface="Calibri"/>
              </a:rPr>
              <a:t>NOX</a:t>
            </a:r>
            <a:r>
              <a:rPr lang="ru" sz="1800" dirty="0">
                <a:cs typeface="Calibri"/>
              </a:rPr>
              <a:t> - это как первичный контроллер, так и компонентная среда для разработки приложений </a:t>
            </a:r>
            <a:r>
              <a:rPr lang="ru" sz="1800" b="1" dirty="0">
                <a:cs typeface="Calibri"/>
              </a:rPr>
              <a:t>SDN</a:t>
            </a:r>
            <a:r>
              <a:rPr lang="ru" sz="1800" dirty="0">
                <a:cs typeface="Calibri"/>
              </a:rPr>
              <a:t>. Он предоставляет модули поддержки, специфичные для </a:t>
            </a:r>
            <a:r>
              <a:rPr lang="ru" sz="1800" i="1" dirty="0" err="1">
                <a:cs typeface="Calibri"/>
              </a:rPr>
              <a:t>OpenFlow</a:t>
            </a:r>
            <a:r>
              <a:rPr lang="ru" sz="1800" dirty="0">
                <a:cs typeface="Calibri"/>
              </a:rPr>
              <a:t>, но может и был расширен. Ядро </a:t>
            </a:r>
            <a:r>
              <a:rPr lang="ru" sz="1800" i="1" dirty="0">
                <a:cs typeface="Calibri"/>
              </a:rPr>
              <a:t>NOX</a:t>
            </a:r>
            <a:r>
              <a:rPr lang="ru" sz="1800" dirty="0">
                <a:cs typeface="Calibri"/>
              </a:rPr>
              <a:t> предоставляет вспомогательные методы и </a:t>
            </a:r>
            <a:r>
              <a:rPr lang="ru" sz="1800" i="1" dirty="0">
                <a:cs typeface="Calibri"/>
              </a:rPr>
              <a:t>API</a:t>
            </a:r>
            <a:r>
              <a:rPr lang="ru" sz="1800" dirty="0">
                <a:cs typeface="Calibri"/>
              </a:rPr>
              <a:t> для взаимодействия с коммутаторами </a:t>
            </a:r>
            <a:r>
              <a:rPr lang="ru" sz="1800" i="1" dirty="0" err="1">
                <a:cs typeface="Calibri"/>
              </a:rPr>
              <a:t>OpenFlow</a:t>
            </a:r>
            <a:r>
              <a:rPr lang="ru" sz="1800" dirty="0">
                <a:cs typeface="Calibri"/>
              </a:rPr>
              <a:t>, включая обработчик соединений и механизм событий.</a:t>
            </a:r>
            <a:endParaRPr lang="ru" dirty="0">
              <a:cs typeface="Calibri"/>
            </a:endParaRPr>
          </a:p>
          <a:p>
            <a:pPr>
              <a:buNone/>
            </a:pPr>
            <a:r>
              <a:rPr lang="ru" sz="1800" dirty="0">
                <a:cs typeface="Calibri"/>
              </a:rPr>
              <a:t>Дополнительные компоненты, которые используют этот </a:t>
            </a:r>
            <a:r>
              <a:rPr lang="ru" sz="1800" i="1" dirty="0">
                <a:cs typeface="Calibri"/>
              </a:rPr>
              <a:t>API</a:t>
            </a:r>
            <a:r>
              <a:rPr lang="ru" sz="1800" dirty="0">
                <a:cs typeface="Calibri"/>
              </a:rPr>
              <a:t>, доступны, включая отслеживание хостов, маршрутизацию, топологию (</a:t>
            </a:r>
            <a:r>
              <a:rPr lang="ru" sz="1800" i="1" dirty="0">
                <a:cs typeface="Calibri"/>
              </a:rPr>
              <a:t>LLDP</a:t>
            </a:r>
            <a:r>
              <a:rPr lang="ru" sz="1800" dirty="0">
                <a:cs typeface="Calibri"/>
              </a:rPr>
              <a:t>) и интерфейс Python, реализованный в качестве оболочки для </a:t>
            </a:r>
            <a:r>
              <a:rPr lang="ru" sz="1800" i="1" dirty="0">
                <a:cs typeface="Calibri"/>
              </a:rPr>
              <a:t>API</a:t>
            </a:r>
            <a:r>
              <a:rPr lang="ru" sz="1800" dirty="0">
                <a:cs typeface="Calibri"/>
              </a:rPr>
              <a:t> компонентов</a:t>
            </a:r>
            <a:endParaRPr lang="ru" dirty="0">
              <a:cs typeface="Calibri"/>
            </a:endParaRPr>
          </a:p>
        </p:txBody>
      </p:sp>
    </p:spTree>
    <p:extLst>
      <p:ext uri="{BB962C8B-B14F-4D97-AF65-F5344CB8AC3E}">
        <p14:creationId xmlns:p14="http://schemas.microsoft.com/office/powerpoint/2010/main" val="405171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496541" y="106411"/>
            <a:ext cx="2774373" cy="478969"/>
          </a:xfrm>
        </p:spPr>
        <p:txBody>
          <a:bodyPr>
            <a:normAutofit/>
          </a:bodyPr>
          <a:lstStyle/>
          <a:p>
            <a:r>
              <a:rPr lang="ru-RU" sz="1800" err="1">
                <a:cs typeface="Calibri Light"/>
              </a:rPr>
              <a:t>SDN:Controllers</a:t>
            </a:r>
            <a:r>
              <a:rPr lang="ru-RU" sz="1800" dirty="0">
                <a:cs typeface="Calibri Light"/>
              </a:rPr>
              <a:t>: NOX/POX</a:t>
            </a: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325D45B5-5BD6-4934-9E00-D7AE31CD4EBC}"/>
              </a:ext>
            </a:extLst>
          </p:cNvPr>
          <p:cNvPicPr>
            <a:picLocks noGrp="1" noChangeAspect="1"/>
          </p:cNvPicPr>
          <p:nvPr>
            <p:ph idx="1"/>
          </p:nvPr>
        </p:nvPicPr>
        <p:blipFill>
          <a:blip r:embed="rId2"/>
          <a:stretch>
            <a:fillRect/>
          </a:stretch>
        </p:blipFill>
        <p:spPr>
          <a:xfrm>
            <a:off x="206254" y="1012556"/>
            <a:ext cx="8757741" cy="5702340"/>
          </a:xfrm>
          <a:prstGeom prst="rect">
            <a:avLst/>
          </a:prstGeom>
        </p:spPr>
      </p:pic>
    </p:spTree>
    <p:extLst>
      <p:ext uri="{BB962C8B-B14F-4D97-AF65-F5344CB8AC3E}">
        <p14:creationId xmlns:p14="http://schemas.microsoft.com/office/powerpoint/2010/main" val="258214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18559" y="85629"/>
            <a:ext cx="2774373" cy="385451"/>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NOX/POX</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1646401"/>
            <a:ext cx="8855343" cy="5150346"/>
          </a:xfrm>
        </p:spPr>
        <p:txBody>
          <a:bodyPr vert="horz" lIns="91440" tIns="45720" rIns="91440" bIns="45720" rtlCol="0" anchor="t">
            <a:noAutofit/>
          </a:bodyPr>
          <a:lstStyle/>
          <a:p>
            <a:pPr>
              <a:buNone/>
            </a:pPr>
            <a:r>
              <a:rPr lang="ru" sz="1800" i="1" dirty="0">
                <a:cs typeface="Calibri"/>
              </a:rPr>
              <a:t>NOX</a:t>
            </a:r>
            <a:r>
              <a:rPr lang="ru" sz="1800" dirty="0">
                <a:cs typeface="Calibri"/>
              </a:rPr>
              <a:t> часто используется в академических сетевых исследованиях для разработки приложений SDN, таких как исследование сетевых протоколов. Одним из очень крутых побочных эффектов широко распространенного академического использования является то, что примерный код доступен для эмуляции обучающего коммутатора и сетевого коммутатора, который может использоваться в качестве кода стартера для различных проектов программирования и экспериментов.</a:t>
            </a:r>
          </a:p>
          <a:p>
            <a:pPr>
              <a:buNone/>
            </a:pPr>
            <a:r>
              <a:rPr lang="ru" sz="1800" dirty="0">
                <a:cs typeface="Calibri"/>
              </a:rPr>
              <a:t>Некоторые популярные приложения </a:t>
            </a:r>
            <a:r>
              <a:rPr lang="ru" sz="1800" i="1" dirty="0">
                <a:cs typeface="Calibri"/>
              </a:rPr>
              <a:t>NOX</a:t>
            </a:r>
            <a:r>
              <a:rPr lang="ru" sz="1800" dirty="0">
                <a:cs typeface="Calibri"/>
              </a:rPr>
              <a:t> - это </a:t>
            </a:r>
            <a:r>
              <a:rPr lang="ru" sz="1800" i="1" dirty="0">
                <a:cs typeface="Calibri"/>
              </a:rPr>
              <a:t>SANE</a:t>
            </a:r>
            <a:r>
              <a:rPr lang="ru" sz="1800" dirty="0">
                <a:cs typeface="Calibri"/>
              </a:rPr>
              <a:t> и </a:t>
            </a:r>
            <a:r>
              <a:rPr lang="ru" sz="1800" i="1" dirty="0" err="1">
                <a:cs typeface="Calibri"/>
              </a:rPr>
              <a:t>Ethane</a:t>
            </a:r>
            <a:r>
              <a:rPr lang="ru" sz="1800" dirty="0">
                <a:cs typeface="Calibri"/>
              </a:rPr>
              <a:t>. </a:t>
            </a:r>
            <a:r>
              <a:rPr lang="ru" sz="1800" i="1" dirty="0">
                <a:cs typeface="Calibri"/>
              </a:rPr>
              <a:t>SANE</a:t>
            </a:r>
            <a:r>
              <a:rPr lang="ru" sz="1800" dirty="0">
                <a:cs typeface="Calibri"/>
              </a:rPr>
              <a:t> - это подход к представлению сети как файловой системы. </a:t>
            </a:r>
            <a:r>
              <a:rPr lang="ru" sz="1800" dirty="0" err="1">
                <a:cs typeface="Calibri"/>
              </a:rPr>
              <a:t>Ethane</a:t>
            </a:r>
            <a:r>
              <a:rPr lang="ru" sz="1800" dirty="0">
                <a:cs typeface="Calibri"/>
              </a:rPr>
              <a:t> является исследовательским приложением в Стэнфордском университете для централизованной сетевой безопасности на уровне традиционного списка контроля доступа. </a:t>
            </a:r>
            <a:endParaRPr lang="ru" dirty="0">
              <a:cs typeface="Calibri"/>
            </a:endParaRPr>
          </a:p>
          <a:p>
            <a:pPr>
              <a:buNone/>
            </a:pPr>
            <a:r>
              <a:rPr lang="ru" sz="1800" dirty="0">
                <a:cs typeface="Calibri"/>
              </a:rPr>
              <a:t>Оба продемонстрировали эффективность </a:t>
            </a:r>
            <a:r>
              <a:rPr lang="ru" sz="1800" i="1" dirty="0">
                <a:cs typeface="Calibri"/>
              </a:rPr>
              <a:t>SDN</a:t>
            </a:r>
            <a:r>
              <a:rPr lang="ru" sz="1800" dirty="0">
                <a:cs typeface="Calibri"/>
              </a:rPr>
              <a:t> за счет сокращения необходимых строк кода  для реализации этих функций, которые в прошлом значительно отличались от кода для реализации подобных функций. Основываясь на этом успехе, исследователи демонстрируют приложения, подобные </a:t>
            </a:r>
            <a:r>
              <a:rPr lang="ru" sz="1800" i="1" dirty="0">
                <a:cs typeface="Calibri"/>
              </a:rPr>
              <a:t>MPLS</a:t>
            </a:r>
            <a:r>
              <a:rPr lang="ru" sz="1800" dirty="0">
                <a:cs typeface="Calibri"/>
              </a:rPr>
              <a:t>, поверх ядра </a:t>
            </a:r>
            <a:r>
              <a:rPr lang="ru" sz="1800" i="1" dirty="0">
                <a:cs typeface="Calibri"/>
              </a:rPr>
              <a:t>NOX</a:t>
            </a:r>
            <a:r>
              <a:rPr lang="ru" sz="1800" dirty="0">
                <a:cs typeface="Calibri"/>
              </a:rPr>
              <a:t>.</a:t>
            </a:r>
          </a:p>
          <a:p>
            <a:pPr>
              <a:buNone/>
            </a:pPr>
            <a:r>
              <a:rPr lang="ru" sz="1800" i="1" dirty="0">
                <a:cs typeface="Calibri"/>
              </a:rPr>
              <a:t>POX</a:t>
            </a:r>
            <a:r>
              <a:rPr lang="ru" sz="1800" dirty="0">
                <a:cs typeface="Calibri"/>
              </a:rPr>
              <a:t> - это новая версия </a:t>
            </a:r>
            <a:r>
              <a:rPr lang="ru" sz="1800" i="1" dirty="0">
                <a:cs typeface="Calibri"/>
              </a:rPr>
              <a:t>NOX</a:t>
            </a:r>
            <a:r>
              <a:rPr lang="ru" sz="1800" dirty="0">
                <a:cs typeface="Calibri"/>
              </a:rPr>
              <a:t> (или </a:t>
            </a:r>
            <a:r>
              <a:rPr lang="ru" sz="1800" i="1" dirty="0">
                <a:cs typeface="Calibri"/>
              </a:rPr>
              <a:t>NOX</a:t>
            </a:r>
            <a:r>
              <a:rPr lang="ru" sz="1800" dirty="0">
                <a:cs typeface="Calibri"/>
              </a:rPr>
              <a:t> на </a:t>
            </a:r>
            <a:r>
              <a:rPr lang="ru" sz="1800" i="1" dirty="0" err="1">
                <a:cs typeface="Calibri"/>
              </a:rPr>
              <a:t>Python</a:t>
            </a:r>
            <a:r>
              <a:rPr lang="ru" sz="1800" dirty="0">
                <a:cs typeface="Calibri"/>
              </a:rPr>
              <a:t>) на основе </a:t>
            </a:r>
            <a:r>
              <a:rPr lang="ru" sz="1800" i="1" dirty="0" err="1">
                <a:cs typeface="Calibri"/>
              </a:rPr>
              <a:t>Python</a:t>
            </a:r>
            <a:r>
              <a:rPr lang="ru" sz="1800" dirty="0">
                <a:cs typeface="Calibri"/>
              </a:rPr>
              <a:t>. Идея</a:t>
            </a:r>
            <a:br>
              <a:rPr lang="ru" sz="1800" dirty="0">
                <a:cs typeface="Calibri"/>
              </a:rPr>
            </a:br>
            <a:r>
              <a:rPr lang="ru" sz="1800" dirty="0">
                <a:cs typeface="Calibri"/>
              </a:rPr>
              <a:t>его разработка заключалась в том, чтобы вернуть </a:t>
            </a:r>
            <a:r>
              <a:rPr lang="ru" sz="1800" i="1" dirty="0">
                <a:cs typeface="Calibri"/>
              </a:rPr>
              <a:t>NOX</a:t>
            </a:r>
            <a:r>
              <a:rPr lang="ru" sz="1800" dirty="0">
                <a:cs typeface="Calibri"/>
              </a:rPr>
              <a:t> своим корням C ++  и разработать отдельный </a:t>
            </a:r>
            <a:r>
              <a:rPr lang="ru" sz="1800" i="1" dirty="0">
                <a:cs typeface="Calibri"/>
              </a:rPr>
              <a:t>Python</a:t>
            </a:r>
            <a:r>
              <a:rPr lang="ru" sz="1800" dirty="0">
                <a:cs typeface="Calibri"/>
              </a:rPr>
              <a:t> (Python 2.7).</a:t>
            </a:r>
            <a:endParaRPr lang="ru" dirty="0">
              <a:cs typeface="Calibri"/>
            </a:endParaRPr>
          </a:p>
          <a:p>
            <a:pPr>
              <a:buNone/>
            </a:pPr>
            <a:r>
              <a:rPr lang="ru" sz="1800" dirty="0">
                <a:cs typeface="Calibri"/>
              </a:rPr>
              <a:t>Он имеет высокоуровневый </a:t>
            </a:r>
            <a:r>
              <a:rPr lang="ru" sz="1800" b="1" dirty="0">
                <a:cs typeface="Calibri"/>
              </a:rPr>
              <a:t>SDN</a:t>
            </a:r>
            <a:r>
              <a:rPr lang="ru" sz="1800" dirty="0">
                <a:cs typeface="Calibri"/>
              </a:rPr>
              <a:t> </a:t>
            </a:r>
            <a:r>
              <a:rPr lang="ru" sz="1800" i="1" dirty="0">
                <a:cs typeface="Calibri"/>
              </a:rPr>
              <a:t>API</a:t>
            </a:r>
            <a:r>
              <a:rPr lang="ru" sz="1800" dirty="0">
                <a:cs typeface="Calibri"/>
              </a:rPr>
              <a:t>, включая  поддержку виртуализации.</a:t>
            </a:r>
            <a:endParaRPr lang="ru" dirty="0"/>
          </a:p>
        </p:txBody>
      </p:sp>
    </p:spTree>
    <p:extLst>
      <p:ext uri="{BB962C8B-B14F-4D97-AF65-F5344CB8AC3E}">
        <p14:creationId xmlns:p14="http://schemas.microsoft.com/office/powerpoint/2010/main" val="1411101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738005" y="147974"/>
            <a:ext cx="2909455" cy="478969"/>
          </a:xfrm>
        </p:spPr>
        <p:txBody>
          <a:bodyPr>
            <a:normAutofit/>
          </a:bodyPr>
          <a:lstStyle/>
          <a:p>
            <a:r>
              <a:rPr lang="ru-RU" sz="1800" err="1">
                <a:cs typeface="Calibri Light"/>
              </a:rPr>
              <a:t>SDN:Controllers</a:t>
            </a:r>
            <a:r>
              <a:rPr lang="ru-RU" sz="1800" dirty="0">
                <a:cs typeface="Calibri Light"/>
              </a:rPr>
              <a:t>: NOX/POX</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02764" y="2997219"/>
            <a:ext cx="8855343" cy="3778747"/>
          </a:xfrm>
        </p:spPr>
        <p:txBody>
          <a:bodyPr vert="horz" lIns="91440" tIns="45720" rIns="91440" bIns="45720" rtlCol="0" anchor="t">
            <a:noAutofit/>
          </a:bodyPr>
          <a:lstStyle/>
          <a:p>
            <a:pPr>
              <a:buNone/>
            </a:pPr>
            <a:endParaRPr lang="ru" sz="1800" b="1" dirty="0">
              <a:cs typeface="Calibri"/>
            </a:endParaRPr>
          </a:p>
          <a:p>
            <a:pPr>
              <a:buNone/>
            </a:pPr>
            <a:r>
              <a:rPr lang="ru" sz="1800" i="1" dirty="0">
                <a:cs typeface="Calibri"/>
              </a:rPr>
              <a:t>POX</a:t>
            </a:r>
            <a:r>
              <a:rPr lang="ru" sz="1800" dirty="0">
                <a:cs typeface="Calibri"/>
              </a:rPr>
              <a:t> преимущества перед </a:t>
            </a:r>
            <a:r>
              <a:rPr lang="ru" sz="1800" i="1" dirty="0">
                <a:cs typeface="Calibri"/>
              </a:rPr>
              <a:t>NOX</a:t>
            </a:r>
            <a:r>
              <a:rPr lang="ru" sz="1800" dirty="0">
                <a:cs typeface="Calibri"/>
              </a:rPr>
              <a:t>:</a:t>
            </a:r>
            <a:br>
              <a:rPr lang="ru" sz="1800" dirty="0">
                <a:cs typeface="Calibri"/>
              </a:rPr>
            </a:br>
            <a:r>
              <a:rPr lang="ru" sz="1800" dirty="0">
                <a:cs typeface="Calibri"/>
              </a:rPr>
              <a:t>• </a:t>
            </a:r>
            <a:r>
              <a:rPr lang="ru" sz="1800" i="1" dirty="0">
                <a:cs typeface="Calibri"/>
              </a:rPr>
              <a:t>POX</a:t>
            </a:r>
            <a:r>
              <a:rPr lang="ru" sz="1800" dirty="0">
                <a:cs typeface="Calibri"/>
              </a:rPr>
              <a:t> имеет интерфейс </a:t>
            </a:r>
            <a:r>
              <a:rPr lang="ru" sz="1800" i="1" dirty="0">
                <a:cs typeface="Calibri"/>
              </a:rPr>
              <a:t>Pythonic</a:t>
            </a:r>
            <a:r>
              <a:rPr lang="ru" sz="1800" dirty="0">
                <a:cs typeface="Calibri"/>
              </a:rPr>
              <a:t> </a:t>
            </a:r>
            <a:r>
              <a:rPr lang="ru" sz="1800" i="1" dirty="0">
                <a:cs typeface="Calibri"/>
              </a:rPr>
              <a:t>OpenFlow</a:t>
            </a:r>
            <a:r>
              <a:rPr lang="ru" sz="1800" dirty="0">
                <a:cs typeface="Calibri"/>
              </a:rPr>
              <a:t>.</a:t>
            </a:r>
            <a:br>
              <a:rPr lang="ru" sz="1800" dirty="0">
                <a:cs typeface="Calibri"/>
              </a:rPr>
            </a:br>
            <a:r>
              <a:rPr lang="ru" sz="1800" dirty="0">
                <a:cs typeface="Calibri"/>
              </a:rPr>
              <a:t>• </a:t>
            </a:r>
            <a:r>
              <a:rPr lang="ru" sz="1800" i="1" dirty="0">
                <a:cs typeface="Calibri"/>
              </a:rPr>
              <a:t>POX</a:t>
            </a:r>
            <a:r>
              <a:rPr lang="ru" sz="1800" dirty="0">
                <a:cs typeface="Calibri"/>
              </a:rPr>
              <a:t> использует  компоненты для выбора пути,  обнаружения топологии etc.</a:t>
            </a:r>
            <a:br>
              <a:rPr lang="ru" sz="1800" dirty="0">
                <a:cs typeface="Calibri"/>
              </a:rPr>
            </a:br>
            <a:r>
              <a:rPr lang="ru" sz="1800" dirty="0">
                <a:cs typeface="Calibri"/>
              </a:rPr>
              <a:t>• </a:t>
            </a:r>
            <a:r>
              <a:rPr lang="ru" sz="1800" i="1" dirty="0">
                <a:cs typeface="Calibri"/>
              </a:rPr>
              <a:t>POX</a:t>
            </a:r>
            <a:r>
              <a:rPr lang="ru" sz="1800" dirty="0">
                <a:cs typeface="Calibri"/>
              </a:rPr>
              <a:t> запускается в любом месте и может быть подключен к установочной среде </a:t>
            </a:r>
            <a:r>
              <a:rPr lang="ru" sz="1800" i="1" dirty="0">
                <a:cs typeface="Calibri"/>
              </a:rPr>
              <a:t>PyPy</a:t>
            </a:r>
            <a:r>
              <a:rPr lang="ru" sz="1800" dirty="0">
                <a:cs typeface="Calibri"/>
              </a:rPr>
              <a:t> без специальной установки.</a:t>
            </a:r>
            <a:br>
              <a:rPr lang="ru" sz="1800" dirty="0">
                <a:cs typeface="Calibri"/>
              </a:rPr>
            </a:br>
            <a:r>
              <a:rPr lang="ru" sz="1800" dirty="0">
                <a:cs typeface="Calibri"/>
              </a:rPr>
              <a:t>• </a:t>
            </a:r>
            <a:r>
              <a:rPr lang="ru" sz="1800" i="1" dirty="0">
                <a:cs typeface="Calibri"/>
              </a:rPr>
              <a:t>POX</a:t>
            </a:r>
            <a:r>
              <a:rPr lang="ru" sz="1800" dirty="0">
                <a:cs typeface="Calibri"/>
              </a:rPr>
              <a:t> работает  в Linux, Mac OS и Windows.</a:t>
            </a:r>
            <a:br>
              <a:rPr lang="ru" sz="1800" dirty="0">
                <a:cs typeface="Calibri"/>
              </a:rPr>
            </a:br>
            <a:r>
              <a:rPr lang="ru" sz="1800" dirty="0">
                <a:cs typeface="Calibri"/>
              </a:rPr>
              <a:t>• </a:t>
            </a:r>
            <a:r>
              <a:rPr lang="ru" sz="1800" i="1" dirty="0">
                <a:cs typeface="Calibri"/>
              </a:rPr>
              <a:t>POX</a:t>
            </a:r>
            <a:r>
              <a:rPr lang="ru" sz="1800" dirty="0">
                <a:cs typeface="Calibri"/>
              </a:rPr>
              <a:t> поддерживает те же инструменты графического интерфейса и визуализации, что и </a:t>
            </a:r>
            <a:r>
              <a:rPr lang="ru" sz="1800" i="1" dirty="0">
                <a:cs typeface="Calibri"/>
              </a:rPr>
              <a:t>NOX</a:t>
            </a:r>
            <a:r>
              <a:rPr lang="ru" sz="1800" dirty="0">
                <a:cs typeface="Calibri"/>
              </a:rPr>
              <a:t>.</a:t>
            </a:r>
            <a:br>
              <a:rPr lang="ru" sz="1800" dirty="0">
                <a:cs typeface="Calibri"/>
              </a:rPr>
            </a:br>
            <a:r>
              <a:rPr lang="ru" sz="1800" dirty="0">
                <a:cs typeface="Calibri"/>
              </a:rPr>
              <a:t>• </a:t>
            </a:r>
            <a:r>
              <a:rPr lang="ru" sz="1800" i="1" dirty="0">
                <a:cs typeface="Calibri"/>
              </a:rPr>
              <a:t>POX</a:t>
            </a:r>
            <a:r>
              <a:rPr lang="ru" sz="1800" dirty="0">
                <a:cs typeface="Calibri"/>
              </a:rPr>
              <a:t> лучше работает  с приложениями </a:t>
            </a:r>
            <a:r>
              <a:rPr lang="ru" sz="1800" i="1" dirty="0">
                <a:cs typeface="Calibri"/>
              </a:rPr>
              <a:t>NOX</a:t>
            </a:r>
            <a:r>
              <a:rPr lang="ru" sz="1800" dirty="0">
                <a:cs typeface="Calibri"/>
              </a:rPr>
              <a:t>, написанными на </a:t>
            </a:r>
            <a:r>
              <a:rPr lang="ru" sz="1800" i="1" dirty="0">
                <a:cs typeface="Calibri"/>
              </a:rPr>
              <a:t>Python</a:t>
            </a:r>
            <a:r>
              <a:rPr lang="ru" sz="1800" dirty="0">
                <a:cs typeface="Calibri"/>
              </a:rPr>
              <a:t>.</a:t>
            </a:r>
          </a:p>
          <a:p>
            <a:pPr>
              <a:buNone/>
            </a:pPr>
            <a:endParaRPr lang="ru" sz="1800" dirty="0">
              <a:cs typeface="Calibri"/>
            </a:endParaRPr>
          </a:p>
          <a:p>
            <a:pPr>
              <a:buNone/>
            </a:pPr>
            <a:r>
              <a:rPr lang="ru" sz="1800" i="1" dirty="0">
                <a:cs typeface="Calibri"/>
              </a:rPr>
              <a:t>NOX</a:t>
            </a:r>
            <a:r>
              <a:rPr lang="ru" sz="1800" dirty="0">
                <a:cs typeface="Calibri"/>
              </a:rPr>
              <a:t> и </a:t>
            </a:r>
            <a:r>
              <a:rPr lang="ru" sz="1800" i="1" dirty="0">
                <a:cs typeface="Calibri"/>
              </a:rPr>
              <a:t>POX</a:t>
            </a:r>
            <a:r>
              <a:rPr lang="ru" sz="1800" dirty="0">
                <a:cs typeface="Calibri"/>
              </a:rPr>
              <a:t> в настоящее время взаимодействуют с коммутаторами </a:t>
            </a:r>
            <a:r>
              <a:rPr lang="ru" sz="1800" i="1" dirty="0">
                <a:cs typeface="Calibri"/>
              </a:rPr>
              <a:t>OpenFlow</a:t>
            </a:r>
            <a:r>
              <a:rPr lang="ru" sz="1800" dirty="0">
                <a:cs typeface="Calibri"/>
              </a:rPr>
              <a:t> v1.0 и включают специальную поддержку </a:t>
            </a:r>
            <a:r>
              <a:rPr lang="ru" sz="1800" i="1" dirty="0">
                <a:cs typeface="Calibri"/>
              </a:rPr>
              <a:t>Open vSwitch</a:t>
            </a:r>
            <a:r>
              <a:rPr lang="ru" sz="1800" dirty="0">
                <a:cs typeface="Calibri"/>
              </a:rPr>
              <a:t>.</a:t>
            </a:r>
          </a:p>
        </p:txBody>
      </p:sp>
    </p:spTree>
    <p:extLst>
      <p:ext uri="{BB962C8B-B14F-4D97-AF65-F5344CB8AC3E}">
        <p14:creationId xmlns:p14="http://schemas.microsoft.com/office/powerpoint/2010/main" val="1653069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810741" y="64847"/>
            <a:ext cx="2919846" cy="437406"/>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Trema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81983" y="1802265"/>
            <a:ext cx="8855343" cy="4921747"/>
          </a:xfrm>
        </p:spPr>
        <p:txBody>
          <a:bodyPr vert="horz" lIns="91440" tIns="45720" rIns="91440" bIns="45720" rtlCol="0" anchor="t">
            <a:noAutofit/>
          </a:bodyPr>
          <a:lstStyle/>
          <a:p>
            <a:pPr>
              <a:buNone/>
            </a:pPr>
            <a:r>
              <a:rPr lang="ru" sz="1800" i="1" dirty="0">
                <a:cs typeface="Calibri"/>
              </a:rPr>
              <a:t>Trema</a:t>
            </a:r>
            <a:r>
              <a:rPr lang="ru" sz="1800" dirty="0">
                <a:cs typeface="Calibri"/>
              </a:rPr>
              <a:t> - это платформа программирования </a:t>
            </a:r>
            <a:r>
              <a:rPr lang="ru" sz="1800" i="1" dirty="0">
                <a:cs typeface="Calibri"/>
              </a:rPr>
              <a:t>OpenFlow</a:t>
            </a:r>
            <a:r>
              <a:rPr lang="ru" sz="1800" dirty="0">
                <a:cs typeface="Calibri"/>
              </a:rPr>
              <a:t> для разработки </a:t>
            </a:r>
            <a:r>
              <a:rPr lang="ru" sz="1800" i="1" dirty="0">
                <a:cs typeface="Calibri"/>
              </a:rPr>
              <a:t>OpenFlow</a:t>
            </a:r>
            <a:r>
              <a:rPr lang="ru" sz="1800" dirty="0">
                <a:cs typeface="Calibri"/>
              </a:rPr>
              <a:t>,  которая была первоначально разработана (и поддержана) NEC  с последующим   открытием  исходного кода (по лицензии </a:t>
            </a:r>
            <a:r>
              <a:rPr lang="ru" sz="1800" i="1" dirty="0">
                <a:cs typeface="Calibri"/>
              </a:rPr>
              <a:t>GPLv2</a:t>
            </a:r>
            <a:r>
              <a:rPr lang="ru" sz="1800" dirty="0">
                <a:cs typeface="Calibri"/>
              </a:rPr>
              <a:t>).</a:t>
            </a:r>
          </a:p>
          <a:p>
            <a:pPr>
              <a:buNone/>
            </a:pPr>
            <a:r>
              <a:rPr lang="ru" sz="1800" dirty="0">
                <a:cs typeface="Calibri"/>
              </a:rPr>
              <a:t>В отличие от более традиционных контроллеров </a:t>
            </a:r>
            <a:r>
              <a:rPr lang="ru" sz="1800" i="1" dirty="0">
                <a:cs typeface="Calibri"/>
              </a:rPr>
              <a:t>OpenFlow</a:t>
            </a:r>
            <a:r>
              <a:rPr lang="ru" sz="1800" dirty="0">
                <a:cs typeface="Calibri"/>
              </a:rPr>
              <a:t>, которые предшествовали ему, модель </a:t>
            </a:r>
            <a:r>
              <a:rPr lang="ru" sz="1800" i="1" dirty="0">
                <a:cs typeface="Calibri"/>
              </a:rPr>
              <a:t>Trema</a:t>
            </a:r>
            <a:r>
              <a:rPr lang="ru" sz="1800" dirty="0">
                <a:cs typeface="Calibri"/>
              </a:rPr>
              <a:t> предоставляет собой базовые инфраструктурные услуги в составе своих основных модулей, которые поддерживают  разработку пользовательских модулей (приложения </a:t>
            </a:r>
            <a:r>
              <a:rPr lang="ru" sz="1800" i="1" dirty="0">
                <a:cs typeface="Calibri"/>
              </a:rPr>
              <a:t>Trema</a:t>
            </a:r>
            <a:r>
              <a:rPr lang="ru" sz="1800" dirty="0">
                <a:cs typeface="Calibri"/>
              </a:rPr>
              <a:t>). </a:t>
            </a:r>
          </a:p>
          <a:p>
            <a:pPr>
              <a:buNone/>
            </a:pPr>
            <a:r>
              <a:rPr lang="ru" sz="1800" dirty="0">
                <a:cs typeface="Calibri"/>
              </a:rPr>
              <a:t>Разработчики могут создавать свои пользовательские модули на  </a:t>
            </a:r>
            <a:r>
              <a:rPr lang="ru" sz="1800" i="1" dirty="0">
                <a:cs typeface="Calibri"/>
              </a:rPr>
              <a:t>Ruby</a:t>
            </a:r>
            <a:r>
              <a:rPr lang="ru" sz="1800" dirty="0">
                <a:cs typeface="Calibri"/>
              </a:rPr>
              <a:t> или </a:t>
            </a:r>
            <a:r>
              <a:rPr lang="ru" sz="1800" i="1" dirty="0">
                <a:cs typeface="Calibri"/>
              </a:rPr>
              <a:t>C</a:t>
            </a:r>
            <a:r>
              <a:rPr lang="ru" sz="1800" dirty="0">
                <a:cs typeface="Calibri"/>
              </a:rPr>
              <a:t> (последний рекомендуется, когда скорость исполнения становится проблемой).</a:t>
            </a:r>
          </a:p>
          <a:p>
            <a:pPr>
              <a:buNone/>
            </a:pPr>
            <a:r>
              <a:rPr lang="ru" sz="1800" dirty="0">
                <a:cs typeface="Calibri"/>
              </a:rPr>
              <a:t>Основным </a:t>
            </a:r>
            <a:r>
              <a:rPr lang="ru" sz="1800" i="1" dirty="0">
                <a:cs typeface="Calibri"/>
              </a:rPr>
              <a:t>API-модулем Trema</a:t>
            </a:r>
            <a:r>
              <a:rPr lang="ru" sz="1800" dirty="0">
                <a:cs typeface="Calibri"/>
              </a:rPr>
              <a:t> для приложения является  драйвер </a:t>
            </a:r>
            <a:r>
              <a:rPr lang="ru" sz="1800" i="1" dirty="0">
                <a:cs typeface="Calibri"/>
              </a:rPr>
              <a:t>OpenFlow</a:t>
            </a:r>
            <a:r>
              <a:rPr lang="ru" sz="1800" dirty="0">
                <a:cs typeface="Calibri"/>
              </a:rPr>
              <a:t> (интерфейс для обработки всех сообщений </a:t>
            </a:r>
            <a:r>
              <a:rPr lang="ru" sz="1800" i="1" dirty="0">
                <a:cs typeface="Calibri"/>
              </a:rPr>
              <a:t>OpenFlow</a:t>
            </a:r>
            <a:r>
              <a:rPr lang="ru" sz="1800" dirty="0">
                <a:cs typeface="Calibri"/>
              </a:rPr>
              <a:t>). </a:t>
            </a:r>
            <a:r>
              <a:rPr lang="ru" sz="1800" i="1" dirty="0">
                <a:cs typeface="Calibri"/>
              </a:rPr>
              <a:t>Trema</a:t>
            </a:r>
            <a:r>
              <a:rPr lang="ru" sz="1800" dirty="0">
                <a:cs typeface="Calibri"/>
              </a:rPr>
              <a:t>  поддерживает </a:t>
            </a:r>
            <a:r>
              <a:rPr lang="ru" sz="1800" i="1" dirty="0">
                <a:cs typeface="Calibri"/>
              </a:rPr>
              <a:t>OpenFlow</a:t>
            </a:r>
            <a:r>
              <a:rPr lang="ru" sz="1800" dirty="0">
                <a:cs typeface="Calibri"/>
              </a:rPr>
              <a:t> версии 1.3.X через репозиторий </a:t>
            </a:r>
            <a:r>
              <a:rPr lang="ru" sz="1800" i="1" dirty="0">
                <a:cs typeface="Calibri"/>
              </a:rPr>
              <a:t>TremaEdge</a:t>
            </a:r>
            <a:r>
              <a:rPr lang="ru" sz="1800" dirty="0">
                <a:cs typeface="Calibri"/>
              </a:rPr>
              <a:t>. Trema не предлагает драйвер </a:t>
            </a:r>
            <a:r>
              <a:rPr lang="ru" sz="1800" i="1" dirty="0">
                <a:cs typeface="Calibri"/>
              </a:rPr>
              <a:t>NETCONF</a:t>
            </a:r>
            <a:r>
              <a:rPr lang="ru" sz="1800" dirty="0">
                <a:cs typeface="Calibri"/>
              </a:rPr>
              <a:t>, который бы поддерживал </a:t>
            </a:r>
            <a:r>
              <a:rPr lang="ru" sz="1800" i="1" dirty="0">
                <a:cs typeface="Calibri"/>
              </a:rPr>
              <a:t>of-config</a:t>
            </a:r>
            <a:r>
              <a:rPr lang="ru" sz="1800" dirty="0">
                <a:cs typeface="Calibri"/>
              </a:rPr>
              <a:t>.</a:t>
            </a:r>
          </a:p>
          <a:p>
            <a:pPr>
              <a:buNone/>
            </a:pPr>
            <a:r>
              <a:rPr lang="ru" sz="1800" dirty="0">
                <a:cs typeface="Calibri"/>
              </a:rPr>
              <a:t>По сути, </a:t>
            </a:r>
            <a:r>
              <a:rPr lang="ru" sz="1800" i="1" dirty="0">
                <a:cs typeface="Calibri"/>
              </a:rPr>
              <a:t>Trema OpenFlow Controller</a:t>
            </a:r>
            <a:r>
              <a:rPr lang="ru" sz="1800" dirty="0">
                <a:cs typeface="Calibri"/>
              </a:rPr>
              <a:t> - это расширяемый набор сценариев </a:t>
            </a:r>
            <a:r>
              <a:rPr lang="ru" sz="1800" i="1" dirty="0">
                <a:cs typeface="Calibri"/>
              </a:rPr>
              <a:t>Ruby</a:t>
            </a:r>
            <a:r>
              <a:rPr lang="ru" sz="1800" dirty="0">
                <a:cs typeface="Calibri"/>
              </a:rPr>
              <a:t>. Разработчики могут индивидуализировать или улучшать функциональность базового контроллера (объект класса), определяя свой собственный объект подкласса контроллера и приукрашивая его дополнительными обработчиками сообщений.</a:t>
            </a:r>
            <a:endParaRPr lang="ru" sz="1800">
              <a:cs typeface="Calibri"/>
            </a:endParaRPr>
          </a:p>
        </p:txBody>
      </p:sp>
    </p:spTree>
    <p:extLst>
      <p:ext uri="{BB962C8B-B14F-4D97-AF65-F5344CB8AC3E}">
        <p14:creationId xmlns:p14="http://schemas.microsoft.com/office/powerpoint/2010/main" val="2650118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205595" y="85629"/>
            <a:ext cx="2587337" cy="468579"/>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Trema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35910"/>
            <a:ext cx="8855343" cy="6023182"/>
          </a:xfrm>
        </p:spPr>
        <p:txBody>
          <a:bodyPr vert="horz" lIns="91440" tIns="45720" rIns="91440" bIns="45720" rtlCol="0" anchor="t">
            <a:noAutofit/>
          </a:bodyPr>
          <a:lstStyle/>
          <a:p>
            <a:pPr>
              <a:buNone/>
            </a:pPr>
            <a:r>
              <a:rPr lang="ru" sz="1800" dirty="0">
                <a:cs typeface="Calibri"/>
              </a:rPr>
              <a:t>Конструкция базового контроллера  является </a:t>
            </a:r>
            <a:r>
              <a:rPr lang="ru" sz="1800" i="1" dirty="0">
                <a:cs typeface="Calibri"/>
              </a:rPr>
              <a:t>event-driven</a:t>
            </a:r>
            <a:r>
              <a:rPr lang="ru" sz="1800" dirty="0">
                <a:cs typeface="Calibri"/>
              </a:rPr>
              <a:t> (</a:t>
            </a:r>
            <a:r>
              <a:rPr lang="ru" sz="1800" i="1" dirty="0">
                <a:cs typeface="Calibri"/>
              </a:rPr>
              <a:t>главный цикл </a:t>
            </a:r>
            <a:r>
              <a:rPr lang="ru" sz="1800" dirty="0">
                <a:cs typeface="Calibri"/>
              </a:rPr>
              <a:t>, тело которого состоит из двух частей:</a:t>
            </a:r>
            <a:r>
              <a:rPr lang="ru" sz="1800" i="1" dirty="0">
                <a:cs typeface="Calibri"/>
              </a:rPr>
              <a:t> выборки события и обработки события</a:t>
            </a:r>
            <a:r>
              <a:rPr lang="ru" sz="1800" dirty="0">
                <a:cs typeface="Calibri"/>
              </a:rPr>
              <a:t>) и подчиняется парадигме </a:t>
            </a:r>
            <a:r>
              <a:rPr lang="ru" sz="1800" i="1" dirty="0">
                <a:cs typeface="Calibri"/>
              </a:rPr>
              <a:t>explicit handler dispatch</a:t>
            </a:r>
            <a:r>
              <a:rPr lang="ru" sz="1800" dirty="0">
                <a:cs typeface="Calibri"/>
              </a:rPr>
              <a:t> в отличие от других продуктов с открытым исходным кодом.</a:t>
            </a:r>
          </a:p>
          <a:p>
            <a:pPr>
              <a:buNone/>
            </a:pPr>
            <a:r>
              <a:rPr lang="ru" sz="1800" dirty="0">
                <a:cs typeface="Calibri"/>
              </a:rPr>
              <a:t>Кроме того, базовые модули предоставляют шину сообщений (</a:t>
            </a:r>
            <a:r>
              <a:rPr lang="ru" sz="1800" i="1" dirty="0">
                <a:cs typeface="Calibri"/>
              </a:rPr>
              <a:t>Message Bus -  IPC </a:t>
            </a:r>
            <a:r>
              <a:rPr lang="ru" sz="1800" dirty="0">
                <a:cs typeface="Calibri"/>
              </a:rPr>
              <a:t>через </a:t>
            </a:r>
            <a:r>
              <a:rPr lang="ru" sz="1800" i="1" dirty="0">
                <a:cs typeface="Calibri"/>
              </a:rPr>
              <a:t>Messenger</a:t>
            </a:r>
            <a:r>
              <a:rPr lang="ru" sz="1800" dirty="0">
                <a:cs typeface="Calibri"/>
              </a:rPr>
              <a:t>), который позволяет приложениям /пользовательским модулям взаимодействовать друг с другом и базовыми модулями (первоначально в режиме «точка-точка», позже  модель публикации/ подписки).</a:t>
            </a:r>
            <a:endParaRPr lang="ru" sz="180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E02CE235-C19F-4A09-A1C6-42614A5CABBD}"/>
              </a:ext>
            </a:extLst>
          </p:cNvPr>
          <p:cNvPicPr>
            <a:picLocks noChangeAspect="1"/>
          </p:cNvPicPr>
          <p:nvPr/>
        </p:nvPicPr>
        <p:blipFill>
          <a:blip r:embed="rId2"/>
          <a:stretch>
            <a:fillRect/>
          </a:stretch>
        </p:blipFill>
        <p:spPr>
          <a:xfrm>
            <a:off x="282743" y="3491461"/>
            <a:ext cx="8618620" cy="3273999"/>
          </a:xfrm>
          <a:prstGeom prst="rect">
            <a:avLst/>
          </a:prstGeom>
        </p:spPr>
      </p:pic>
    </p:spTree>
    <p:extLst>
      <p:ext uri="{BB962C8B-B14F-4D97-AF65-F5344CB8AC3E}">
        <p14:creationId xmlns:p14="http://schemas.microsoft.com/office/powerpoint/2010/main" val="185028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297438" y="128989"/>
            <a:ext cx="8228160" cy="540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117306" y="1796347"/>
            <a:ext cx="8656675" cy="5346733"/>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ru-RU" b="1" dirty="0">
                <a:solidFill>
                  <a:srgbClr val="000000"/>
                </a:solidFill>
                <a:latin typeface="Arial"/>
                <a:cs typeface="Arial"/>
              </a:rPr>
              <a:t> </a:t>
            </a:r>
            <a:r>
              <a:rPr lang="ru-RU" dirty="0">
                <a:cs typeface="Arial"/>
              </a:rPr>
              <a:t>Общие требования, предъявляемые к </a:t>
            </a:r>
            <a:r>
              <a:rPr lang="en-US" i="1" dirty="0">
                <a:cs typeface="Arial"/>
              </a:rPr>
              <a:t>Control Plane</a:t>
            </a:r>
            <a:r>
              <a:rPr lang="ru-RU" dirty="0">
                <a:cs typeface="Arial"/>
              </a:rPr>
              <a:t>:</a:t>
            </a:r>
          </a:p>
          <a:p>
            <a:r>
              <a:rPr lang="ru-RU" b="1" dirty="0">
                <a:cs typeface="Arial"/>
              </a:rPr>
              <a:t>Универсальность</a:t>
            </a:r>
            <a:r>
              <a:rPr lang="ru-RU" dirty="0">
                <a:cs typeface="Arial"/>
              </a:rPr>
              <a:t>: </a:t>
            </a:r>
            <a:r>
              <a:rPr lang="ru-RU" i="1" dirty="0">
                <a:cs typeface="Arial"/>
              </a:rPr>
              <a:t> </a:t>
            </a:r>
            <a:r>
              <a:rPr lang="en-US" i="1" dirty="0">
                <a:cs typeface="Arial"/>
              </a:rPr>
              <a:t>Control Plane </a:t>
            </a:r>
            <a:r>
              <a:rPr lang="en-US" dirty="0">
                <a:cs typeface="Arial"/>
              </a:rPr>
              <a:t> API </a:t>
            </a:r>
            <a:r>
              <a:rPr lang="ru-RU" dirty="0">
                <a:cs typeface="Arial"/>
              </a:rPr>
              <a:t>должен позволять реализовывать в виде сетевых приложений контроллера широкий спектр функциональных возможностей управления ресурсами и потоками  данных в сети.</a:t>
            </a:r>
          </a:p>
          <a:p>
            <a:r>
              <a:rPr lang="ru-RU" dirty="0">
                <a:cs typeface="Arial"/>
              </a:rPr>
              <a:t>Масштабируемость: Региональная сеть (</a:t>
            </a:r>
            <a:r>
              <a:rPr lang="ru-RU" i="1" dirty="0">
                <a:cs typeface="Arial"/>
              </a:rPr>
              <a:t>WAN</a:t>
            </a:r>
            <a:r>
              <a:rPr lang="ru-RU" dirty="0">
                <a:cs typeface="Arial"/>
              </a:rPr>
              <a:t>), </a:t>
            </a:r>
            <a:r>
              <a:rPr lang="ru-RU" dirty="0" err="1">
                <a:cs typeface="Arial"/>
              </a:rPr>
              <a:t>cеть</a:t>
            </a:r>
            <a:r>
              <a:rPr lang="ru-RU" dirty="0">
                <a:cs typeface="Arial"/>
              </a:rPr>
              <a:t> </a:t>
            </a:r>
            <a:r>
              <a:rPr lang="ru-RU" i="1" dirty="0">
                <a:cs typeface="Arial"/>
              </a:rPr>
              <a:t>ЦОД</a:t>
            </a:r>
            <a:r>
              <a:rPr lang="ru-RU" dirty="0">
                <a:cs typeface="Arial"/>
              </a:rPr>
              <a:t> может быстро расти, </a:t>
            </a:r>
            <a:r>
              <a:rPr lang="en-US" i="1" dirty="0">
                <a:cs typeface="Arial"/>
              </a:rPr>
              <a:t>Control Plane</a:t>
            </a:r>
            <a:r>
              <a:rPr lang="ru-RU" i="1" dirty="0">
                <a:cs typeface="Arial"/>
              </a:rPr>
              <a:t> </a:t>
            </a:r>
            <a:r>
              <a:rPr lang="ru-RU" dirty="0">
                <a:cs typeface="Arial"/>
              </a:rPr>
              <a:t>не должна ограничивать рост, должна обеспечивать возможность независимо масштабировать </a:t>
            </a:r>
            <a:r>
              <a:rPr lang="en-US" i="1" dirty="0">
                <a:cs typeface="Arial"/>
              </a:rPr>
              <a:t>Control Plane</a:t>
            </a:r>
            <a:r>
              <a:rPr lang="ru-RU" dirty="0">
                <a:cs typeface="Arial"/>
              </a:rPr>
              <a:t>  и </a:t>
            </a:r>
            <a:r>
              <a:rPr lang="en-US" i="1" dirty="0">
                <a:cs typeface="Arial"/>
              </a:rPr>
              <a:t>Data Plane</a:t>
            </a:r>
            <a:r>
              <a:rPr lang="ru-RU" dirty="0">
                <a:cs typeface="Arial"/>
              </a:rPr>
              <a:t>.</a:t>
            </a:r>
          </a:p>
          <a:p>
            <a:r>
              <a:rPr lang="ru-RU" b="1" dirty="0">
                <a:cs typeface="Arial"/>
              </a:rPr>
              <a:t>Простота</a:t>
            </a:r>
            <a:r>
              <a:rPr lang="ru-RU" dirty="0">
                <a:cs typeface="Arial"/>
              </a:rPr>
              <a:t>:  - предоставлять удобный и эффективный интерфейс для программиста-разработчика приложений управления сетью.</a:t>
            </a:r>
          </a:p>
          <a:p>
            <a:r>
              <a:rPr lang="ru-RU" b="1" dirty="0">
                <a:cs typeface="Arial"/>
              </a:rPr>
              <a:t>Отказоустойчивость</a:t>
            </a:r>
            <a:r>
              <a:rPr lang="ru-RU" dirty="0">
                <a:cs typeface="Arial"/>
              </a:rPr>
              <a:t>: - успешно обрабатывать любые типы отказов (аппаратные и программные отказы серверов, отказы контроллера, отказы приложений, соединений между сетевыми устройствами и контроллером.</a:t>
            </a:r>
          </a:p>
          <a:p>
            <a:r>
              <a:rPr lang="ru-RU" b="1" dirty="0">
                <a:cs typeface="Arial"/>
              </a:rPr>
              <a:t>Производительность:</a:t>
            </a:r>
            <a:r>
              <a:rPr lang="ru-RU" dirty="0">
                <a:cs typeface="Arial"/>
              </a:rPr>
              <a:t>  - не вносить значительных дополнительных задержек в процесс управления потоками данных в сети.</a:t>
            </a:r>
            <a:endParaRPr lang="ru-RU" dirty="0">
              <a:cs typeface="Tahoma"/>
            </a:endParaRPr>
          </a:p>
          <a:p>
            <a:r>
              <a:rPr lang="ru-RU" b="1" dirty="0">
                <a:cs typeface="Arial"/>
              </a:rPr>
              <a:t>Безопасность</a:t>
            </a:r>
            <a:r>
              <a:rPr lang="ru-RU" dirty="0">
                <a:cs typeface="Arial"/>
              </a:rPr>
              <a:t>: -  выявлять скомпрометированные контроллеры и коммутаторы, обеспечивать надежную изоляцию приложений и контроль доступа к ресурсам сети, конфиденциальность и целостность информации управления сетью, защиту от </a:t>
            </a:r>
            <a:r>
              <a:rPr lang="ru-RU" i="1" dirty="0">
                <a:cs typeface="Arial"/>
              </a:rPr>
              <a:t>DDOS</a:t>
            </a:r>
            <a:r>
              <a:rPr lang="ru-RU" dirty="0">
                <a:cs typeface="Arial"/>
              </a:rPr>
              <a:t> атак.</a:t>
            </a:r>
            <a:endParaRPr lang="ru-RU" dirty="0"/>
          </a:p>
          <a:p>
            <a:endParaRPr lang="ru-RU" i="1" dirty="0">
              <a:solidFill>
                <a:srgbClr val="000000"/>
              </a:solidFill>
              <a:cs typeface="Arial"/>
            </a:endParaRPr>
          </a:p>
        </p:txBody>
      </p:sp>
    </p:spTree>
    <p:extLst>
      <p:ext uri="{BB962C8B-B14F-4D97-AF65-F5344CB8AC3E}">
        <p14:creationId xmlns:p14="http://schemas.microsoft.com/office/powerpoint/2010/main" val="39232026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153641" y="85629"/>
            <a:ext cx="2556164" cy="364669"/>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Trema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92373" y="2446501"/>
            <a:ext cx="8855343" cy="4277510"/>
          </a:xfrm>
        </p:spPr>
        <p:txBody>
          <a:bodyPr vert="horz" lIns="91440" tIns="45720" rIns="91440" bIns="45720" rtlCol="0" anchor="t">
            <a:noAutofit/>
          </a:bodyPr>
          <a:lstStyle/>
          <a:p>
            <a:pPr>
              <a:buNone/>
            </a:pPr>
            <a:r>
              <a:rPr lang="ru" sz="1800" dirty="0">
                <a:cs typeface="Calibri"/>
              </a:rPr>
              <a:t>Ядро </a:t>
            </a:r>
            <a:r>
              <a:rPr lang="ru" sz="1800" i="1" dirty="0">
                <a:cs typeface="Calibri"/>
              </a:rPr>
              <a:t>Trema</a:t>
            </a:r>
            <a:r>
              <a:rPr lang="ru" sz="1800" dirty="0">
                <a:cs typeface="Calibri"/>
              </a:rPr>
              <a:t> не предоставляет  интерфейс для  менежмента состояния или базы  данных структуры.</a:t>
            </a:r>
          </a:p>
          <a:p>
            <a:pPr>
              <a:buNone/>
            </a:pPr>
            <a:r>
              <a:rPr lang="ru" sz="1800" dirty="0">
                <a:cs typeface="Calibri"/>
              </a:rPr>
              <a:t>Инфраструктура предоставляет </a:t>
            </a:r>
            <a:r>
              <a:rPr lang="ru" sz="1800" i="1" dirty="0">
                <a:cs typeface="Calibri"/>
              </a:rPr>
              <a:t>интерфейс командной строки (CLI)</a:t>
            </a:r>
            <a:r>
              <a:rPr lang="ru" sz="1800" dirty="0">
                <a:cs typeface="Calibri"/>
              </a:rPr>
              <a:t> и конфигурационную файловую систему для конфигурирования и управления приложениями (разрешение зависимостей в режиме загрузки), управление обменом сообщениями и фильтрами и настройка виртуальных сетей через  </a:t>
            </a:r>
            <a:r>
              <a:rPr lang="ru" sz="1800" i="1" dirty="0">
                <a:cs typeface="Calibri"/>
              </a:rPr>
              <a:t>Network Domain Specific Language</a:t>
            </a:r>
            <a:r>
              <a:rPr lang="ru" sz="1800" dirty="0">
                <a:cs typeface="Calibri"/>
              </a:rPr>
              <a:t> (</a:t>
            </a:r>
            <a:r>
              <a:rPr lang="ru" sz="1800" i="1" dirty="0">
                <a:cs typeface="Calibri"/>
              </a:rPr>
              <a:t>DSL</a:t>
            </a:r>
            <a:r>
              <a:rPr lang="ru" sz="1800" dirty="0">
                <a:cs typeface="Calibri"/>
              </a:rPr>
              <a:t>, язык конфигурации, специфичный  для </a:t>
            </a:r>
            <a:r>
              <a:rPr lang="ru" sz="1800" i="1" dirty="0">
                <a:cs typeface="Calibri"/>
              </a:rPr>
              <a:t>Trema</a:t>
            </a:r>
            <a:r>
              <a:rPr lang="ru" sz="1800" dirty="0">
                <a:cs typeface="Calibri"/>
              </a:rPr>
              <a:t> ).</a:t>
            </a:r>
            <a:endParaRPr lang="ru" sz="1800">
              <a:cs typeface="Calibri"/>
            </a:endParaRPr>
          </a:p>
          <a:p>
            <a:pPr>
              <a:buNone/>
            </a:pPr>
            <a:r>
              <a:rPr lang="ru" sz="1800" dirty="0">
                <a:cs typeface="Calibri"/>
              </a:rPr>
              <a:t>Привлекательность </a:t>
            </a:r>
            <a:r>
              <a:rPr lang="ru" sz="1800" i="1" dirty="0">
                <a:cs typeface="Calibri"/>
              </a:rPr>
              <a:t>Trema</a:t>
            </a:r>
            <a:r>
              <a:rPr lang="ru" sz="1800" dirty="0">
                <a:cs typeface="Calibri"/>
              </a:rPr>
              <a:t> заключается в том, что это универсальная, простая, модульная среда разработки, которая дает результаты с небольшой базой кода. В среду разработки также включены эмуляторы сети/хоста и инструменты отладки (интегрированное модульное тестирование, создание пакетов / </a:t>
            </a:r>
            <a:r>
              <a:rPr lang="ru" sz="1800" i="1" dirty="0">
                <a:cs typeface="Calibri"/>
              </a:rPr>
              <a:t>Tremashark / Wireshark</a:t>
            </a:r>
            <a:r>
              <a:rPr lang="ru" sz="1800" dirty="0">
                <a:cs typeface="Calibri"/>
              </a:rPr>
              <a:t>).  Приложения </a:t>
            </a:r>
            <a:r>
              <a:rPr lang="ru" sz="1800" i="1" dirty="0">
                <a:cs typeface="Calibri"/>
              </a:rPr>
              <a:t>Trema</a:t>
            </a:r>
            <a:r>
              <a:rPr lang="ru" sz="1800" dirty="0">
                <a:cs typeface="Calibri"/>
              </a:rPr>
              <a:t> /пользовательские модули  включают в себя  модуль обнаружения/управления топологией (libtopology), модуль управления </a:t>
            </a:r>
            <a:r>
              <a:rPr lang="ru" sz="1800" i="1" dirty="0">
                <a:cs typeface="Calibri"/>
              </a:rPr>
              <a:t>Flow/Path (libpath)</a:t>
            </a:r>
            <a:r>
              <a:rPr lang="ru" sz="1800" dirty="0">
                <a:cs typeface="Calibri"/>
              </a:rPr>
              <a:t>, модуль переключения балансировки нагрузки и разрезную абстракцию коммутатора (что позволяет управлять несколькими коммутаторами </a:t>
            </a:r>
            <a:r>
              <a:rPr lang="ru" sz="1800" i="1" dirty="0">
                <a:cs typeface="Calibri"/>
              </a:rPr>
              <a:t>OpenFlow</a:t>
            </a:r>
            <a:r>
              <a:rPr lang="ru" sz="1800" dirty="0">
                <a:cs typeface="Calibri"/>
              </a:rPr>
              <a:t>). Существует также плагин </a:t>
            </a:r>
            <a:r>
              <a:rPr lang="ru" sz="1800" i="1" dirty="0">
                <a:cs typeface="Calibri"/>
              </a:rPr>
              <a:t>OpenStack Quantum</a:t>
            </a:r>
            <a:r>
              <a:rPr lang="ru" sz="1800" dirty="0">
                <a:cs typeface="Calibri"/>
              </a:rPr>
              <a:t> для  </a:t>
            </a:r>
            <a:r>
              <a:rPr lang="ru" sz="1800" i="1" dirty="0">
                <a:cs typeface="Calibri"/>
              </a:rPr>
              <a:t>sliceable</a:t>
            </a:r>
            <a:r>
              <a:rPr lang="ru" sz="1800" dirty="0">
                <a:cs typeface="Calibri"/>
              </a:rPr>
              <a:t> абстракции коммутатора.</a:t>
            </a:r>
            <a:endParaRPr lang="ru" sz="1800">
              <a:cs typeface="Calibri"/>
            </a:endParaRPr>
          </a:p>
        </p:txBody>
      </p:sp>
    </p:spTree>
    <p:extLst>
      <p:ext uri="{BB962C8B-B14F-4D97-AF65-F5344CB8AC3E}">
        <p14:creationId xmlns:p14="http://schemas.microsoft.com/office/powerpoint/2010/main" val="3382984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278332" y="44065"/>
            <a:ext cx="2379519" cy="510142"/>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Trema</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35910"/>
            <a:ext cx="8855343" cy="6023182"/>
          </a:xfrm>
        </p:spPr>
        <p:txBody>
          <a:bodyPr vert="horz" lIns="91440" tIns="45720" rIns="91440" bIns="45720" rtlCol="0" anchor="t">
            <a:noAutofit/>
          </a:bodyPr>
          <a:lstStyle/>
          <a:p>
            <a:pPr>
              <a:buNone/>
            </a:pPr>
            <a:r>
              <a:rPr lang="ru" sz="1800" dirty="0">
                <a:cs typeface="Calibri"/>
              </a:rPr>
              <a:t>Контроллер </a:t>
            </a:r>
            <a:r>
              <a:rPr lang="ru" sz="1800" i="1" dirty="0">
                <a:cs typeface="Calibri"/>
              </a:rPr>
              <a:t>OpenFlow</a:t>
            </a:r>
            <a:r>
              <a:rPr lang="ru" sz="1800" dirty="0">
                <a:cs typeface="Calibri"/>
              </a:rPr>
              <a:t> на основе </a:t>
            </a:r>
            <a:r>
              <a:rPr lang="ru" sz="1800" i="1" dirty="0">
                <a:cs typeface="Calibri"/>
              </a:rPr>
              <a:t>Trema</a:t>
            </a:r>
            <a:r>
              <a:rPr lang="ru" sz="1800" dirty="0">
                <a:cs typeface="Calibri"/>
              </a:rPr>
              <a:t> может взаимодействовать с любым агентом элемента, который поддерживает </a:t>
            </a:r>
            <a:r>
              <a:rPr lang="ru" sz="1800" i="1" dirty="0">
                <a:cs typeface="Calibri"/>
              </a:rPr>
              <a:t>OpenFlow</a:t>
            </a:r>
            <a:r>
              <a:rPr lang="ru" sz="1800" dirty="0">
                <a:cs typeface="Calibri"/>
              </a:rPr>
              <a:t> (от версии совместимости версии), и не требует специфического агента, хотя одно из приложений, разработанных для </a:t>
            </a:r>
            <a:r>
              <a:rPr lang="ru" sz="1800" i="1" dirty="0">
                <a:cs typeface="Calibri"/>
              </a:rPr>
              <a:t>Trema</a:t>
            </a:r>
            <a:r>
              <a:rPr lang="ru" sz="1800" dirty="0">
                <a:cs typeface="Calibri"/>
              </a:rPr>
              <a:t>, - это программный  </a:t>
            </a:r>
            <a:r>
              <a:rPr lang="ru" sz="1800" i="1" dirty="0">
                <a:cs typeface="Calibri"/>
              </a:rPr>
              <a:t>OpenFlow switch</a:t>
            </a:r>
            <a:r>
              <a:rPr lang="ru" sz="1800" dirty="0">
                <a:cs typeface="Calibri"/>
              </a:rPr>
              <a:t> (позиционируется в различных презентациях как более простой чем </a:t>
            </a:r>
            <a:r>
              <a:rPr lang="ru" sz="1800" i="1" dirty="0">
                <a:cs typeface="Calibri"/>
              </a:rPr>
              <a:t>OVS</a:t>
            </a:r>
            <a:r>
              <a:rPr lang="ru" sz="1800" dirty="0">
                <a:cs typeface="Calibri"/>
              </a:rPr>
              <a:t>). </a:t>
            </a:r>
          </a:p>
          <a:p>
            <a:pPr>
              <a:buNone/>
            </a:pPr>
            <a:endParaRPr lang="ru" sz="20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21EE2096-B096-40FE-8E99-9C2263CE629A}"/>
              </a:ext>
            </a:extLst>
          </p:cNvPr>
          <p:cNvPicPr>
            <a:picLocks noChangeAspect="1"/>
          </p:cNvPicPr>
          <p:nvPr/>
        </p:nvPicPr>
        <p:blipFill>
          <a:blip r:embed="rId2"/>
          <a:stretch>
            <a:fillRect/>
          </a:stretch>
        </p:blipFill>
        <p:spPr>
          <a:xfrm>
            <a:off x="383006" y="2618310"/>
            <a:ext cx="8047120" cy="4117932"/>
          </a:xfrm>
          <a:prstGeom prst="rect">
            <a:avLst/>
          </a:prstGeom>
        </p:spPr>
      </p:pic>
    </p:spTree>
    <p:extLst>
      <p:ext uri="{BB962C8B-B14F-4D97-AF65-F5344CB8AC3E}">
        <p14:creationId xmlns:p14="http://schemas.microsoft.com/office/powerpoint/2010/main" val="3739037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945823" y="137583"/>
            <a:ext cx="2379519" cy="447797"/>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Ryu</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1781483"/>
            <a:ext cx="8855343" cy="4963310"/>
          </a:xfrm>
        </p:spPr>
        <p:txBody>
          <a:bodyPr vert="horz" lIns="91440" tIns="45720" rIns="91440" bIns="45720" rtlCol="0" anchor="t">
            <a:noAutofit/>
          </a:bodyPr>
          <a:lstStyle/>
          <a:p>
            <a:pPr>
              <a:buNone/>
            </a:pPr>
            <a:r>
              <a:rPr lang="ru" sz="1800" i="1" dirty="0">
                <a:cs typeface="Calibri"/>
              </a:rPr>
              <a:t>Ryu</a:t>
            </a:r>
            <a:r>
              <a:rPr lang="ru" sz="1800" dirty="0">
                <a:cs typeface="Calibri"/>
              </a:rPr>
              <a:t> - это component-based framework , с открытым исходным кодом (поддерживается платформой NTT Labs), полностью реализован на </a:t>
            </a:r>
            <a:r>
              <a:rPr lang="ru" sz="1800" i="1" dirty="0">
                <a:cs typeface="Calibri"/>
              </a:rPr>
              <a:t>Python</a:t>
            </a:r>
            <a:r>
              <a:rPr lang="ru" sz="1800" dirty="0">
                <a:cs typeface="Calibri"/>
              </a:rPr>
              <a:t>. Служба обмена сообщениями </a:t>
            </a:r>
            <a:r>
              <a:rPr lang="ru" sz="1800" i="1" err="1">
                <a:cs typeface="Calibri"/>
              </a:rPr>
              <a:t>Ryu</a:t>
            </a:r>
            <a:r>
              <a:rPr lang="ru" sz="1800" dirty="0">
                <a:cs typeface="Calibri"/>
              </a:rPr>
              <a:t> поддерживает компоненты, разработанные на других языках программирования.</a:t>
            </a:r>
          </a:p>
          <a:p>
            <a:pPr>
              <a:buNone/>
            </a:pPr>
            <a:r>
              <a:rPr lang="ru" sz="1800" dirty="0">
                <a:cs typeface="Calibri"/>
              </a:rPr>
              <a:t>Компоненты включают поддержку </a:t>
            </a:r>
            <a:r>
              <a:rPr lang="ru" sz="1800" i="1" dirty="0">
                <a:cs typeface="Calibri"/>
              </a:rPr>
              <a:t>OpenFlow wire protocol</a:t>
            </a:r>
            <a:r>
              <a:rPr lang="ru" sz="1800" dirty="0">
                <a:cs typeface="Calibri"/>
              </a:rPr>
              <a:t>, управление событиями, обмен сообщениями, управление состоянием  памяти, управление приложениями, услуги инфраструктуры и ряд многократно используемых библиотек (например, библиотека </a:t>
            </a:r>
            <a:r>
              <a:rPr lang="ru" sz="1800" i="1" dirty="0">
                <a:cs typeface="Calibri"/>
              </a:rPr>
              <a:t>NETCONF</a:t>
            </a:r>
            <a:r>
              <a:rPr lang="ru" sz="1800" dirty="0">
                <a:cs typeface="Calibri"/>
              </a:rPr>
              <a:t>, </a:t>
            </a:r>
            <a:r>
              <a:rPr lang="ru" sz="1800" i="1" dirty="0">
                <a:cs typeface="Calibri"/>
              </a:rPr>
              <a:t>sFlow/Netflow</a:t>
            </a:r>
            <a:r>
              <a:rPr lang="ru" sz="1800" dirty="0">
                <a:cs typeface="Calibri"/>
              </a:rPr>
              <a:t>).</a:t>
            </a:r>
          </a:p>
          <a:p>
            <a:pPr>
              <a:buNone/>
            </a:pPr>
            <a:r>
              <a:rPr lang="ru" sz="1800" dirty="0">
                <a:cs typeface="Calibri"/>
              </a:rPr>
              <a:t>Кроме того, доступны такие приложения, как </a:t>
            </a:r>
            <a:r>
              <a:rPr lang="ru" sz="1800" i="1" err="1">
                <a:cs typeface="Calibri"/>
              </a:rPr>
              <a:t>Snort</a:t>
            </a:r>
            <a:r>
              <a:rPr lang="ru" sz="1800" dirty="0">
                <a:cs typeface="Calibri"/>
              </a:rPr>
              <a:t>, </a:t>
            </a:r>
            <a:r>
              <a:rPr lang="ru" sz="1800" i="1" dirty="0">
                <a:cs typeface="Calibri"/>
              </a:rPr>
              <a:t>коммутатор L2</a:t>
            </a:r>
            <a:r>
              <a:rPr lang="ru" sz="1800" dirty="0">
                <a:cs typeface="Calibri"/>
              </a:rPr>
              <a:t>, абстракции </a:t>
            </a:r>
            <a:r>
              <a:rPr lang="ru" sz="1800" i="1" dirty="0">
                <a:cs typeface="Calibri"/>
              </a:rPr>
              <a:t>туннеля GRE</a:t>
            </a:r>
            <a:r>
              <a:rPr lang="ru" sz="1800" dirty="0">
                <a:cs typeface="Calibri"/>
              </a:rPr>
              <a:t>, </a:t>
            </a:r>
            <a:r>
              <a:rPr lang="ru" sz="1800" i="1" dirty="0">
                <a:cs typeface="Calibri"/>
              </a:rPr>
              <a:t>VRRP</a:t>
            </a:r>
            <a:r>
              <a:rPr lang="ru" sz="1800" dirty="0">
                <a:cs typeface="Calibri"/>
              </a:rPr>
              <a:t>, а также сервисы (например, топология и статистика).</a:t>
            </a:r>
          </a:p>
          <a:p>
            <a:pPr>
              <a:buNone/>
            </a:pPr>
            <a:r>
              <a:rPr lang="ru" sz="1800" dirty="0">
                <a:cs typeface="Calibri"/>
              </a:rPr>
              <a:t>На уровне </a:t>
            </a:r>
            <a:r>
              <a:rPr lang="ru" sz="1800" i="1" dirty="0">
                <a:cs typeface="Calibri"/>
              </a:rPr>
              <a:t>API </a:t>
            </a:r>
            <a:r>
              <a:rPr lang="ru" sz="1800" i="1" err="1">
                <a:cs typeface="Calibri"/>
              </a:rPr>
              <a:t>Ryu</a:t>
            </a:r>
            <a:r>
              <a:rPr lang="ru" sz="1800" dirty="0">
                <a:cs typeface="Calibri"/>
              </a:rPr>
              <a:t> имеет подключаемый модуль </a:t>
            </a:r>
            <a:r>
              <a:rPr lang="ru" sz="1800" i="1" err="1">
                <a:cs typeface="Calibri"/>
              </a:rPr>
              <a:t>Openstack</a:t>
            </a:r>
            <a:r>
              <a:rPr lang="ru" sz="1800" i="1" dirty="0">
                <a:cs typeface="Calibri"/>
              </a:rPr>
              <a:t> Quantum</a:t>
            </a:r>
            <a:r>
              <a:rPr lang="ru" sz="1800" dirty="0">
                <a:cs typeface="Calibri"/>
              </a:rPr>
              <a:t>, который поддерживает </a:t>
            </a:r>
            <a:r>
              <a:rPr lang="ru" sz="1800" i="1" err="1">
                <a:cs typeface="Calibri"/>
              </a:rPr>
              <a:t>overlay</a:t>
            </a:r>
            <a:r>
              <a:rPr lang="ru" sz="1800" dirty="0">
                <a:cs typeface="Calibri"/>
              </a:rPr>
              <a:t> на основе </a:t>
            </a:r>
            <a:r>
              <a:rPr lang="ru" sz="1800" i="1" dirty="0">
                <a:cs typeface="Calibri"/>
              </a:rPr>
              <a:t>GRE</a:t>
            </a:r>
            <a:r>
              <a:rPr lang="ru" sz="1800" dirty="0">
                <a:cs typeface="Calibri"/>
              </a:rPr>
              <a:t>, так и конфигурации </a:t>
            </a:r>
            <a:r>
              <a:rPr lang="ru" sz="1800" i="1" dirty="0">
                <a:cs typeface="Calibri"/>
              </a:rPr>
              <a:t>VLAN</a:t>
            </a:r>
            <a:r>
              <a:rPr lang="ru" sz="1800" dirty="0">
                <a:cs typeface="Calibri"/>
              </a:rPr>
              <a:t>.</a:t>
            </a:r>
          </a:p>
          <a:p>
            <a:pPr>
              <a:buNone/>
            </a:pPr>
            <a:r>
              <a:rPr lang="ru" sz="1800" i="1" dirty="0">
                <a:cs typeface="Calibri"/>
              </a:rPr>
              <a:t>Ryu</a:t>
            </a:r>
            <a:r>
              <a:rPr lang="ru" sz="1800" dirty="0">
                <a:cs typeface="Calibri"/>
              </a:rPr>
              <a:t> </a:t>
            </a:r>
            <a:r>
              <a:rPr lang="ru-RU" sz="1800" dirty="0">
                <a:cs typeface="Calibri"/>
              </a:rPr>
              <a:t>также поддерживает</a:t>
            </a:r>
            <a:r>
              <a:rPr lang="ru" sz="1800" dirty="0">
                <a:cs typeface="Calibri"/>
              </a:rPr>
              <a:t> </a:t>
            </a:r>
            <a:r>
              <a:rPr lang="ru" sz="1800" i="1" dirty="0">
                <a:cs typeface="Calibri"/>
              </a:rPr>
              <a:t>REST interface</a:t>
            </a:r>
            <a:r>
              <a:rPr lang="ru" sz="1800" dirty="0">
                <a:cs typeface="Calibri"/>
              </a:rPr>
              <a:t> к OpenFlow.</a:t>
            </a:r>
          </a:p>
          <a:p>
            <a:pPr>
              <a:buNone/>
            </a:pPr>
            <a:endParaRPr lang="ru" sz="1800" dirty="0">
              <a:cs typeface="Calibri"/>
            </a:endParaRPr>
          </a:p>
          <a:p>
            <a:pPr>
              <a:buNone/>
            </a:pPr>
            <a:r>
              <a:rPr lang="ru" sz="1800" dirty="0">
                <a:cs typeface="Calibri"/>
              </a:rPr>
              <a:t>Хотя </a:t>
            </a:r>
            <a:r>
              <a:rPr lang="ru" sz="1800" i="1" dirty="0">
                <a:cs typeface="Calibri"/>
              </a:rPr>
              <a:t>Ryu</a:t>
            </a:r>
            <a:r>
              <a:rPr lang="ru" sz="1800" dirty="0">
                <a:cs typeface="Calibri"/>
              </a:rPr>
              <a:t> поддерживает </a:t>
            </a:r>
            <a:r>
              <a:rPr lang="ru" sz="1800" i="1" dirty="0">
                <a:cs typeface="Calibri"/>
              </a:rPr>
              <a:t>high availability</a:t>
            </a:r>
            <a:r>
              <a:rPr lang="ru" sz="1800" dirty="0">
                <a:cs typeface="Calibri"/>
              </a:rPr>
              <a:t> через компонент </a:t>
            </a:r>
            <a:r>
              <a:rPr lang="ru" sz="1800" i="1" dirty="0">
                <a:cs typeface="Calibri"/>
              </a:rPr>
              <a:t>Zookeeper</a:t>
            </a:r>
            <a:r>
              <a:rPr lang="ru" sz="1800" dirty="0">
                <a:cs typeface="Calibri"/>
              </a:rPr>
              <a:t>, он пока не поддерживает кооперативный кластер контроллеров.</a:t>
            </a:r>
          </a:p>
          <a:p>
            <a:pPr>
              <a:buNone/>
            </a:pPr>
            <a:endParaRPr lang="ru" sz="1800" dirty="0">
              <a:cs typeface="Calibri"/>
            </a:endParaRPr>
          </a:p>
        </p:txBody>
      </p:sp>
    </p:spTree>
    <p:extLst>
      <p:ext uri="{BB962C8B-B14F-4D97-AF65-F5344CB8AC3E}">
        <p14:creationId xmlns:p14="http://schemas.microsoft.com/office/powerpoint/2010/main" val="1164336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132859" y="116802"/>
            <a:ext cx="2192482" cy="395842"/>
          </a:xfrm>
        </p:spPr>
        <p:txBody>
          <a:bodyPr>
            <a:normAutofit/>
          </a:bodyPr>
          <a:lstStyle/>
          <a:p>
            <a:r>
              <a:rPr lang="ru-RU" sz="1800" dirty="0" err="1">
                <a:cs typeface="Calibri Light"/>
              </a:rPr>
              <a:t>SDN:Controllers</a:t>
            </a:r>
            <a:r>
              <a:rPr lang="ru-RU" sz="1800" dirty="0">
                <a:cs typeface="Calibri Light"/>
              </a:rPr>
              <a:t>: </a:t>
            </a:r>
            <a:r>
              <a:rPr lang="ru-RU" sz="1800" dirty="0" err="1">
                <a:cs typeface="Calibri Light"/>
              </a:rPr>
              <a:t>Ryu</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835910"/>
            <a:ext cx="8855343" cy="6023182"/>
          </a:xfrm>
        </p:spPr>
        <p:txBody>
          <a:bodyPr vert="horz" lIns="91440" tIns="45720" rIns="91440" bIns="45720" rtlCol="0" anchor="t">
            <a:noAutofit/>
          </a:bodyPr>
          <a:lstStyle/>
          <a:p>
            <a:pPr>
              <a:buNone/>
            </a:pPr>
            <a:endParaRPr lang="ru" sz="2400" dirty="0">
              <a:cs typeface="Calibri"/>
            </a:endParaRPr>
          </a:p>
          <a:p>
            <a:pPr>
              <a:buNone/>
            </a:pPr>
            <a:endParaRPr lang="ru" sz="2400" dirty="0">
              <a:cs typeface="Calibri"/>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12391FD5-6E06-4EBF-8343-7E8BFDB3CF66}"/>
              </a:ext>
            </a:extLst>
          </p:cNvPr>
          <p:cNvPicPr>
            <a:picLocks noChangeAspect="1"/>
          </p:cNvPicPr>
          <p:nvPr/>
        </p:nvPicPr>
        <p:blipFill>
          <a:blip r:embed="rId2"/>
          <a:stretch>
            <a:fillRect/>
          </a:stretch>
        </p:blipFill>
        <p:spPr>
          <a:xfrm>
            <a:off x="371960" y="1124522"/>
            <a:ext cx="8555063" cy="5412931"/>
          </a:xfrm>
          <a:prstGeom prst="rect">
            <a:avLst/>
          </a:prstGeom>
        </p:spPr>
      </p:pic>
    </p:spTree>
    <p:extLst>
      <p:ext uri="{BB962C8B-B14F-4D97-AF65-F5344CB8AC3E}">
        <p14:creationId xmlns:p14="http://schemas.microsoft.com/office/powerpoint/2010/main" val="1573474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000250" y="85629"/>
            <a:ext cx="4790210" cy="468579"/>
          </a:xfrm>
        </p:spPr>
        <p:txBody>
          <a:bodyPr>
            <a:normAutofit/>
          </a:bodyPr>
          <a:lstStyle/>
          <a:p>
            <a:r>
              <a:rPr lang="ru-RU" sz="1800" dirty="0" err="1">
                <a:cs typeface="Calibri Light"/>
              </a:rPr>
              <a:t>SDN:Controllers</a:t>
            </a:r>
            <a:r>
              <a:rPr lang="ru-RU" sz="1800" dirty="0">
                <a:cs typeface="Calibri Light"/>
              </a:rPr>
              <a:t>: Big </a:t>
            </a:r>
            <a:r>
              <a:rPr lang="ru-RU" sz="1800" dirty="0" err="1">
                <a:cs typeface="Calibri Light"/>
              </a:rPr>
              <a:t>Switch</a:t>
            </a:r>
            <a:r>
              <a:rPr lang="ru-RU" sz="1800" dirty="0">
                <a:cs typeface="Calibri Light"/>
              </a:rPr>
              <a:t> Networks/</a:t>
            </a:r>
            <a:r>
              <a:rPr lang="ru-RU" sz="1800" dirty="0" err="1">
                <a:cs typeface="Calibri Light"/>
              </a:rPr>
              <a:t>Floodlight</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2436078"/>
            <a:ext cx="8855343" cy="4352943"/>
          </a:xfrm>
        </p:spPr>
        <p:txBody>
          <a:bodyPr vert="horz" lIns="91440" tIns="45720" rIns="91440" bIns="45720" rtlCol="0" anchor="t">
            <a:noAutofit/>
          </a:bodyPr>
          <a:lstStyle/>
          <a:p>
            <a:pPr>
              <a:buNone/>
            </a:pPr>
            <a:r>
              <a:rPr lang="ru" sz="1800" i="1" err="1">
                <a:cs typeface="Calibri"/>
              </a:rPr>
              <a:t>Floodlight</a:t>
            </a:r>
            <a:r>
              <a:rPr lang="ru" sz="1800" dirty="0">
                <a:cs typeface="Calibri"/>
              </a:rPr>
              <a:t> является очень популярным контроллером </a:t>
            </a:r>
            <a:r>
              <a:rPr lang="ru" sz="1800" b="1" dirty="0">
                <a:cs typeface="Calibri"/>
              </a:rPr>
              <a:t>SDN</a:t>
            </a:r>
            <a:r>
              <a:rPr lang="ru" sz="1800" dirty="0">
                <a:cs typeface="Calibri"/>
              </a:rPr>
              <a:t> от </a:t>
            </a:r>
            <a:r>
              <a:rPr lang="ru" sz="1800" i="1" dirty="0">
                <a:cs typeface="Calibri"/>
              </a:rPr>
              <a:t>Big </a:t>
            </a:r>
            <a:r>
              <a:rPr lang="ru" sz="1800" i="1" err="1">
                <a:cs typeface="Calibri"/>
              </a:rPr>
              <a:t>Switch</a:t>
            </a:r>
            <a:r>
              <a:rPr lang="ru" sz="1800" i="1" dirty="0">
                <a:cs typeface="Calibri"/>
              </a:rPr>
              <a:t> Networks</a:t>
            </a:r>
            <a:r>
              <a:rPr lang="ru" sz="1800" dirty="0">
                <a:cs typeface="Calibri"/>
              </a:rPr>
              <a:t> в сообщество с открытым исходным кодом. </a:t>
            </a:r>
            <a:r>
              <a:rPr lang="ru" sz="1800" i="1" err="1">
                <a:cs typeface="Calibri"/>
              </a:rPr>
              <a:t>Floodlight</a:t>
            </a:r>
            <a:r>
              <a:rPr lang="ru" sz="1800" dirty="0">
                <a:cs typeface="Calibri"/>
              </a:rPr>
              <a:t> основан на </a:t>
            </a:r>
            <a:r>
              <a:rPr lang="ru" sz="1800" i="1" err="1">
                <a:cs typeface="Calibri"/>
              </a:rPr>
              <a:t>Beacon</a:t>
            </a:r>
            <a:r>
              <a:rPr lang="ru" sz="1800" dirty="0">
                <a:cs typeface="Calibri"/>
              </a:rPr>
              <a:t> из Стэнфордского университета. </a:t>
            </a:r>
            <a:r>
              <a:rPr lang="ru" sz="1800" i="1" dirty="0">
                <a:cs typeface="Calibri"/>
              </a:rPr>
              <a:t>Floodlight</a:t>
            </a:r>
            <a:r>
              <a:rPr lang="ru" sz="1800" dirty="0">
                <a:cs typeface="Calibri"/>
              </a:rPr>
              <a:t> - это сертифицированный </a:t>
            </a:r>
            <a:r>
              <a:rPr lang="ru" sz="1800" i="1" dirty="0">
                <a:cs typeface="Calibri"/>
              </a:rPr>
              <a:t>Apache</a:t>
            </a:r>
            <a:r>
              <a:rPr lang="ru" sz="1800" dirty="0">
                <a:cs typeface="Calibri"/>
              </a:rPr>
              <a:t>, открытый </a:t>
            </a:r>
            <a:r>
              <a:rPr lang="ru" sz="1800" i="1" dirty="0">
                <a:cs typeface="Calibri"/>
              </a:rPr>
              <a:t>OpenFlow-контроллер</a:t>
            </a:r>
            <a:r>
              <a:rPr lang="ru" sz="1800" dirty="0">
                <a:cs typeface="Calibri"/>
              </a:rPr>
              <a:t>. </a:t>
            </a:r>
          </a:p>
          <a:p>
            <a:pPr>
              <a:buNone/>
            </a:pPr>
            <a:r>
              <a:rPr lang="ru" sz="1800" dirty="0">
                <a:cs typeface="Calibri"/>
              </a:rPr>
              <a:t>Архитектура </a:t>
            </a:r>
            <a:r>
              <a:rPr lang="ru" sz="1800" i="1" dirty="0">
                <a:cs typeface="Calibri"/>
              </a:rPr>
              <a:t>Floodlight</a:t>
            </a:r>
            <a:r>
              <a:rPr lang="ru" sz="1800" dirty="0">
                <a:cs typeface="Calibri"/>
              </a:rPr>
              <a:t>, а также интерфейс </a:t>
            </a:r>
            <a:r>
              <a:rPr lang="ru" sz="1800" i="1" dirty="0">
                <a:cs typeface="Calibri"/>
              </a:rPr>
              <a:t>API</a:t>
            </a:r>
            <a:r>
              <a:rPr lang="ru" sz="1800" dirty="0">
                <a:cs typeface="Calibri"/>
              </a:rPr>
              <a:t> </a:t>
            </a:r>
            <a:r>
              <a:rPr lang="ru" sz="1800" i="1" dirty="0">
                <a:cs typeface="Calibri"/>
              </a:rPr>
              <a:t>распространяются</a:t>
            </a:r>
            <a:r>
              <a:rPr lang="ru" sz="1800" dirty="0">
                <a:cs typeface="Calibri"/>
              </a:rPr>
              <a:t> коммерческим предприятием </a:t>
            </a:r>
            <a:r>
              <a:rPr lang="ru" sz="1800" i="1" dirty="0">
                <a:cs typeface="Calibri"/>
              </a:rPr>
              <a:t>Big Switch Network</a:t>
            </a:r>
            <a:r>
              <a:rPr lang="ru" sz="1800" dirty="0">
                <a:cs typeface="Calibri"/>
              </a:rPr>
              <a:t>, предлагающим </a:t>
            </a:r>
            <a:r>
              <a:rPr lang="ru" sz="1800" i="1" dirty="0">
                <a:cs typeface="Calibri"/>
              </a:rPr>
              <a:t>Big Network Controller (BNC)</a:t>
            </a:r>
            <a:r>
              <a:rPr lang="ru" sz="1800" dirty="0">
                <a:cs typeface="Calibri"/>
              </a:rPr>
              <a:t>.</a:t>
            </a:r>
            <a:endParaRPr lang="ru-RU" sz="1800">
              <a:cs typeface="Calibri"/>
            </a:endParaRPr>
          </a:p>
          <a:p>
            <a:pPr>
              <a:buNone/>
            </a:pPr>
            <a:r>
              <a:rPr lang="ru" sz="1800" dirty="0">
                <a:cs typeface="Calibri"/>
              </a:rPr>
              <a:t>Основная архитектура </a:t>
            </a:r>
            <a:r>
              <a:rPr lang="ru" sz="1800" i="1" err="1">
                <a:cs typeface="Calibri"/>
              </a:rPr>
              <a:t>Floodlight</a:t>
            </a:r>
            <a:r>
              <a:rPr lang="ru" sz="1800" dirty="0">
                <a:cs typeface="Calibri"/>
              </a:rPr>
              <a:t> является модульной с компонентами, включая управление топологией, управление устройствами (отслеживание </a:t>
            </a:r>
            <a:r>
              <a:rPr lang="ru" sz="1800" i="1" dirty="0">
                <a:cs typeface="Calibri"/>
              </a:rPr>
              <a:t>MAC</a:t>
            </a:r>
            <a:r>
              <a:rPr lang="ru" sz="1800" dirty="0">
                <a:cs typeface="Calibri"/>
              </a:rPr>
              <a:t> и </a:t>
            </a:r>
            <a:r>
              <a:rPr lang="ru" sz="1800" i="1" dirty="0">
                <a:cs typeface="Calibri"/>
              </a:rPr>
              <a:t>IP</a:t>
            </a:r>
            <a:r>
              <a:rPr lang="ru" sz="1800" dirty="0">
                <a:cs typeface="Calibri"/>
              </a:rPr>
              <a:t>-адресов), вычисление маршрутов, инфраструктуру для веб-доступа (управление), хранилище счетчиков (счетчики </a:t>
            </a:r>
            <a:r>
              <a:rPr lang="ru" sz="1800" i="1" err="1">
                <a:cs typeface="Calibri"/>
              </a:rPr>
              <a:t>OpenFlow</a:t>
            </a:r>
            <a:r>
              <a:rPr lang="ru" sz="1800" dirty="0">
                <a:cs typeface="Calibri"/>
              </a:rPr>
              <a:t>) и обобщенную абстракцию хранилища для хранения состояния (по умолчанию к памяти, но она была разработана как для абстракций </a:t>
            </a:r>
            <a:r>
              <a:rPr lang="ru" sz="1800" i="1" dirty="0">
                <a:cs typeface="Calibri"/>
              </a:rPr>
              <a:t>SQL</a:t>
            </a:r>
            <a:r>
              <a:rPr lang="ru" sz="1800" dirty="0">
                <a:cs typeface="Calibri"/>
              </a:rPr>
              <a:t>, так и для резервных хранилищ </a:t>
            </a:r>
            <a:r>
              <a:rPr lang="ru" sz="1800" i="1" dirty="0">
                <a:cs typeface="Calibri"/>
              </a:rPr>
              <a:t>SQL</a:t>
            </a:r>
            <a:r>
              <a:rPr lang="ru" sz="1800" dirty="0">
                <a:cs typeface="Calibri"/>
              </a:rPr>
              <a:t> и </a:t>
            </a:r>
            <a:r>
              <a:rPr lang="ru" sz="1800" i="1" err="1">
                <a:cs typeface="Calibri"/>
              </a:rPr>
              <a:t>NoSQL</a:t>
            </a:r>
            <a:r>
              <a:rPr lang="ru" sz="1800" dirty="0">
                <a:cs typeface="Calibri"/>
              </a:rPr>
              <a:t> для стороннего хранилища с открытым исходным кодом).</a:t>
            </a:r>
          </a:p>
          <a:p>
            <a:pPr>
              <a:buNone/>
            </a:pPr>
            <a:r>
              <a:rPr lang="ru" sz="1800" dirty="0">
                <a:cs typeface="Calibri"/>
              </a:rPr>
              <a:t>Эти компоненты рассматриваются как загружаемые сервисы с интерфейсами, которые экспортируют состояние. </a:t>
            </a:r>
            <a:endParaRPr lang="ru" sz="1800">
              <a:cs typeface="Calibri"/>
            </a:endParaRPr>
          </a:p>
        </p:txBody>
      </p:sp>
    </p:spTree>
    <p:extLst>
      <p:ext uri="{BB962C8B-B14F-4D97-AF65-F5344CB8AC3E}">
        <p14:creationId xmlns:p14="http://schemas.microsoft.com/office/powerpoint/2010/main" val="790976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322368" y="106411"/>
            <a:ext cx="4946073" cy="364669"/>
          </a:xfrm>
        </p:spPr>
        <p:txBody>
          <a:bodyPr>
            <a:normAutofit/>
          </a:bodyPr>
          <a:lstStyle/>
          <a:p>
            <a:r>
              <a:rPr lang="ru-RU" sz="1800" err="1">
                <a:cs typeface="Calibri Light"/>
              </a:rPr>
              <a:t>SDN:Controllers</a:t>
            </a:r>
            <a:r>
              <a:rPr lang="ru-RU" sz="1800" dirty="0">
                <a:cs typeface="Calibri Light"/>
              </a:rPr>
              <a:t>: Big </a:t>
            </a:r>
            <a:r>
              <a:rPr lang="ru-RU" sz="1800" err="1">
                <a:cs typeface="Calibri Light"/>
              </a:rPr>
              <a:t>Switch</a:t>
            </a:r>
            <a:r>
              <a:rPr lang="ru-RU" sz="1800" dirty="0">
                <a:cs typeface="Calibri Light"/>
              </a:rPr>
              <a:t> Networks/</a:t>
            </a:r>
            <a:r>
              <a:rPr lang="ru-RU" sz="1800" err="1">
                <a:cs typeface="Calibri Light"/>
              </a:rPr>
              <a:t>Floodlight</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54097" y="1272296"/>
            <a:ext cx="8855343" cy="5381642"/>
          </a:xfrm>
        </p:spPr>
        <p:txBody>
          <a:bodyPr vert="horz" lIns="91440" tIns="45720" rIns="91440" bIns="45720" rtlCol="0" anchor="t">
            <a:noAutofit/>
          </a:bodyPr>
          <a:lstStyle/>
          <a:p>
            <a:pPr>
              <a:buNone/>
            </a:pPr>
            <a:r>
              <a:rPr lang="ru" sz="1800" dirty="0">
                <a:cs typeface="Calibri"/>
              </a:rPr>
              <a:t>Сам контроллер представляет собой набор расширяемых </a:t>
            </a:r>
            <a:r>
              <a:rPr lang="ru" sz="1800" i="1" dirty="0">
                <a:cs typeface="Calibri"/>
              </a:rPr>
              <a:t>API REST</a:t>
            </a:r>
            <a:r>
              <a:rPr lang="ru" sz="1800" dirty="0">
                <a:cs typeface="Calibri"/>
              </a:rPr>
              <a:t>, а также систему уведомления о событиях. </a:t>
            </a:r>
            <a:r>
              <a:rPr lang="ru" sz="1800" i="1" dirty="0">
                <a:cs typeface="Calibri"/>
              </a:rPr>
              <a:t>API</a:t>
            </a:r>
            <a:r>
              <a:rPr lang="ru" sz="1800" dirty="0">
                <a:cs typeface="Calibri"/>
              </a:rPr>
              <a:t> позволяет приложениям получать и устанавливать это состояние контроллера, а также подписываться на события, испускаемые контроллером с помощью прослушивателей событий </a:t>
            </a:r>
            <a:r>
              <a:rPr lang="ru" sz="1800" i="1" dirty="0">
                <a:cs typeface="Calibri"/>
              </a:rPr>
              <a:t>Java</a:t>
            </a:r>
            <a:r>
              <a:rPr lang="ru" sz="1800" dirty="0">
                <a:cs typeface="Calibri"/>
              </a:rPr>
              <a:t>. Все они доступны разработчику приложения типичными способами.</a:t>
            </a:r>
          </a:p>
          <a:p>
            <a:pPr>
              <a:buNone/>
            </a:pPr>
            <a:endParaRPr lang="ru" sz="1800" dirty="0">
              <a:cs typeface="Calibri"/>
            </a:endParaRPr>
          </a:p>
        </p:txBody>
      </p:sp>
      <p:pic>
        <p:nvPicPr>
          <p:cNvPr id="4" name="Рисунок 4">
            <a:extLst>
              <a:ext uri="{FF2B5EF4-FFF2-40B4-BE49-F238E27FC236}">
                <a16:creationId xmlns:a16="http://schemas.microsoft.com/office/drawing/2014/main" id="{3B8EFD2D-099E-4C78-B394-F433AEAD0CA4}"/>
              </a:ext>
            </a:extLst>
          </p:cNvPr>
          <p:cNvPicPr>
            <a:picLocks noChangeAspect="1"/>
          </p:cNvPicPr>
          <p:nvPr/>
        </p:nvPicPr>
        <p:blipFill>
          <a:blip r:embed="rId2"/>
          <a:stretch>
            <a:fillRect/>
          </a:stretch>
        </p:blipFill>
        <p:spPr>
          <a:xfrm>
            <a:off x="396631" y="3014401"/>
            <a:ext cx="8614507" cy="3652506"/>
          </a:xfrm>
          <a:prstGeom prst="rect">
            <a:avLst/>
          </a:prstGeom>
        </p:spPr>
      </p:pic>
    </p:spTree>
    <p:extLst>
      <p:ext uri="{BB962C8B-B14F-4D97-AF65-F5344CB8AC3E}">
        <p14:creationId xmlns:p14="http://schemas.microsoft.com/office/powerpoint/2010/main" val="1146739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041814" y="33674"/>
            <a:ext cx="4790210" cy="447797"/>
          </a:xfrm>
        </p:spPr>
        <p:txBody>
          <a:bodyPr>
            <a:normAutofit/>
          </a:bodyPr>
          <a:lstStyle/>
          <a:p>
            <a:r>
              <a:rPr lang="ru-RU" sz="1800" dirty="0" err="1">
                <a:cs typeface="Calibri Light"/>
              </a:rPr>
              <a:t>SDN:Controllers</a:t>
            </a:r>
            <a:r>
              <a:rPr lang="ru-RU" sz="1800" dirty="0">
                <a:cs typeface="Calibri Light"/>
              </a:rPr>
              <a:t>: Big </a:t>
            </a:r>
            <a:r>
              <a:rPr lang="ru-RU" sz="1800" dirty="0" err="1">
                <a:cs typeface="Calibri Light"/>
              </a:rPr>
              <a:t>Switch</a:t>
            </a:r>
            <a:r>
              <a:rPr lang="ru-RU" sz="1800" dirty="0">
                <a:cs typeface="Calibri Light"/>
              </a:rPr>
              <a:t> Networks/</a:t>
            </a:r>
            <a:r>
              <a:rPr lang="ru-RU" sz="1800" dirty="0" err="1">
                <a:cs typeface="Calibri Light"/>
              </a:rPr>
              <a:t>Floodlight</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2533" y="2581550"/>
            <a:ext cx="8855343" cy="4176297"/>
          </a:xfrm>
        </p:spPr>
        <p:txBody>
          <a:bodyPr vert="horz" lIns="91440" tIns="45720" rIns="91440" bIns="45720" rtlCol="0" anchor="t">
            <a:noAutofit/>
          </a:bodyPr>
          <a:lstStyle/>
          <a:p>
            <a:pPr>
              <a:buNone/>
            </a:pPr>
            <a:r>
              <a:rPr lang="ru" sz="1800" dirty="0">
                <a:cs typeface="Calibri"/>
              </a:rPr>
              <a:t>Основной модуль, называемый провайдером </a:t>
            </a:r>
            <a:r>
              <a:rPr lang="ru" sz="1800" i="1" err="1">
                <a:cs typeface="Calibri"/>
              </a:rPr>
              <a:t>Floodlight</a:t>
            </a:r>
            <a:r>
              <a:rPr lang="ru" sz="1800" dirty="0">
                <a:cs typeface="Calibri"/>
              </a:rPr>
              <a:t>, обрабатывает ввод-вывод от коммутаторов и переводит сообщения </a:t>
            </a:r>
            <a:r>
              <a:rPr lang="ru" sz="1800" i="1" err="1">
                <a:cs typeface="Calibri"/>
              </a:rPr>
              <a:t>OpenFlow</a:t>
            </a:r>
            <a:r>
              <a:rPr lang="ru" sz="1800" dirty="0">
                <a:cs typeface="Calibri"/>
              </a:rPr>
              <a:t> в события </a:t>
            </a:r>
            <a:r>
              <a:rPr lang="ru" sz="1800" i="1" err="1">
                <a:cs typeface="Calibri"/>
              </a:rPr>
              <a:t>Floodlight</a:t>
            </a:r>
            <a:r>
              <a:rPr lang="ru" sz="1800" dirty="0">
                <a:cs typeface="Calibri"/>
              </a:rPr>
              <a:t>, создавая, таким образом, платформу асинхронных приложений, управляемую событиями. </a:t>
            </a:r>
            <a:endParaRPr lang="ru-RU" sz="1800">
              <a:cs typeface="Calibri"/>
            </a:endParaRPr>
          </a:p>
          <a:p>
            <a:pPr>
              <a:buNone/>
            </a:pPr>
            <a:r>
              <a:rPr lang="ru" sz="1800" i="1" err="1">
                <a:cs typeface="Calibri"/>
              </a:rPr>
              <a:t>Floodlight</a:t>
            </a:r>
            <a:r>
              <a:rPr lang="ru" sz="1800" dirty="0">
                <a:cs typeface="Calibri"/>
              </a:rPr>
              <a:t> включает в себя поточную модель, которая позволяет модулю обмениваться потоками с другими модулями. Обработка событий внутри этой структуры происходит в контексте потока публикации модуля. Синхронизированные блокировки защищают общие данные. Зависимости компонентов решаются при загрузке через конфигурацию.</a:t>
            </a:r>
          </a:p>
          <a:p>
            <a:pPr>
              <a:buNone/>
            </a:pPr>
            <a:r>
              <a:rPr lang="ru" sz="1800" dirty="0">
                <a:cs typeface="Calibri"/>
              </a:rPr>
              <a:t>Менеджер топологии использует </a:t>
            </a:r>
            <a:r>
              <a:rPr lang="ru" sz="1800" i="1" dirty="0">
                <a:cs typeface="Calibri"/>
              </a:rPr>
              <a:t>LLDP (Link Layer Discovery Protocol)</a:t>
            </a:r>
            <a:r>
              <a:rPr lang="ru" sz="1800" dirty="0">
                <a:cs typeface="Calibri"/>
              </a:rPr>
              <a:t>  для обнаружения оконечных устройств как </a:t>
            </a:r>
            <a:r>
              <a:rPr lang="ru" sz="1800" i="1" err="1">
                <a:cs typeface="Calibri"/>
              </a:rPr>
              <a:t>OpenFlow</a:t>
            </a:r>
            <a:r>
              <a:rPr lang="ru" sz="1800" dirty="0">
                <a:cs typeface="Calibri"/>
              </a:rPr>
              <a:t>, так и </a:t>
            </a:r>
            <a:r>
              <a:rPr lang="ru" sz="1800" i="1" err="1">
                <a:cs typeface="Calibri"/>
              </a:rPr>
              <a:t>non-OpenFlow</a:t>
            </a:r>
            <a:r>
              <a:rPr lang="ru" sz="1800" dirty="0">
                <a:cs typeface="Calibri"/>
              </a:rPr>
              <a:t>.</a:t>
            </a:r>
          </a:p>
          <a:p>
            <a:pPr>
              <a:buNone/>
            </a:pPr>
            <a:r>
              <a:rPr lang="ru" sz="1800" dirty="0">
                <a:cs typeface="Calibri"/>
              </a:rPr>
              <a:t>Существуют также примеры приложений, которые включают в себя обучающий коммутатор (это абстракция в </a:t>
            </a:r>
            <a:r>
              <a:rPr lang="ru" sz="1800" i="1" err="1">
                <a:cs typeface="Calibri"/>
              </a:rPr>
              <a:t>OpenFlow</a:t>
            </a:r>
            <a:r>
              <a:rPr lang="ru" sz="1800" dirty="0">
                <a:cs typeface="Calibri"/>
              </a:rPr>
              <a:t>, которую большинство разработчиков настраивают или используют в </a:t>
            </a:r>
            <a:r>
              <a:rPr lang="ru" sz="1800" i="1" err="1">
                <a:cs typeface="Calibri"/>
              </a:rPr>
              <a:t>native</a:t>
            </a:r>
            <a:r>
              <a:rPr lang="ru" sz="1800" dirty="0">
                <a:cs typeface="Calibri"/>
              </a:rPr>
              <a:t> состоянии ), </a:t>
            </a:r>
            <a:r>
              <a:rPr lang="ru" sz="1800" i="1" err="1">
                <a:cs typeface="Calibri"/>
              </a:rPr>
              <a:t>hub</a:t>
            </a:r>
            <a:r>
              <a:rPr lang="ru" sz="1800" i="1" dirty="0">
                <a:cs typeface="Calibri"/>
              </a:rPr>
              <a:t> и </a:t>
            </a:r>
            <a:r>
              <a:rPr lang="ru" sz="1800" i="1" err="1">
                <a:cs typeface="Calibri"/>
              </a:rPr>
              <a:t>static</a:t>
            </a:r>
            <a:r>
              <a:rPr lang="ru" sz="1800" i="1" dirty="0">
                <a:cs typeface="Calibri"/>
              </a:rPr>
              <a:t> </a:t>
            </a:r>
            <a:r>
              <a:rPr lang="ru" sz="1800" i="1" err="1">
                <a:cs typeface="Calibri"/>
              </a:rPr>
              <a:t>flow</a:t>
            </a:r>
            <a:r>
              <a:rPr lang="ru" sz="1800" i="1" dirty="0">
                <a:cs typeface="Calibri"/>
              </a:rPr>
              <a:t> </a:t>
            </a:r>
            <a:r>
              <a:rPr lang="ru" sz="1800" i="1" err="1">
                <a:cs typeface="Calibri"/>
              </a:rPr>
              <a:t>push</a:t>
            </a:r>
            <a:r>
              <a:rPr lang="ru" sz="1800" dirty="0">
                <a:cs typeface="Calibri"/>
              </a:rPr>
              <a:t>.</a:t>
            </a:r>
          </a:p>
          <a:p>
            <a:pPr>
              <a:buNone/>
            </a:pPr>
            <a:r>
              <a:rPr lang="ru" sz="1800" dirty="0">
                <a:cs typeface="Calibri"/>
              </a:rPr>
              <a:t>Кроме того, </a:t>
            </a:r>
            <a:r>
              <a:rPr lang="ru" sz="1800" i="1" err="1">
                <a:cs typeface="Calibri"/>
              </a:rPr>
              <a:t>Floodlight</a:t>
            </a:r>
            <a:r>
              <a:rPr lang="ru" sz="1800" dirty="0">
                <a:cs typeface="Calibri"/>
              </a:rPr>
              <a:t> предлагает подключаемый модуль </a:t>
            </a:r>
            <a:r>
              <a:rPr lang="ru" sz="1800" i="1" err="1">
                <a:cs typeface="Calibri"/>
              </a:rPr>
              <a:t>OpenStack</a:t>
            </a:r>
            <a:r>
              <a:rPr lang="ru" sz="1800" i="1" dirty="0">
                <a:cs typeface="Calibri"/>
              </a:rPr>
              <a:t> Quantum</a:t>
            </a:r>
            <a:r>
              <a:rPr lang="ru" sz="1800" dirty="0">
                <a:cs typeface="Calibri"/>
              </a:rPr>
              <a:t>.</a:t>
            </a:r>
            <a:endParaRPr lang="ru" sz="1800">
              <a:cs typeface="Calibri"/>
            </a:endParaRPr>
          </a:p>
          <a:p>
            <a:pPr>
              <a:buNone/>
            </a:pPr>
            <a:endParaRPr lang="ru" sz="1800" dirty="0">
              <a:cs typeface="Calibri"/>
            </a:endParaRPr>
          </a:p>
        </p:txBody>
      </p:sp>
    </p:spTree>
    <p:extLst>
      <p:ext uri="{BB962C8B-B14F-4D97-AF65-F5344CB8AC3E}">
        <p14:creationId xmlns:p14="http://schemas.microsoft.com/office/powerpoint/2010/main" val="3256618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1761259" y="75238"/>
            <a:ext cx="4842164" cy="427015"/>
          </a:xfrm>
        </p:spPr>
        <p:txBody>
          <a:bodyPr>
            <a:normAutofit/>
          </a:bodyPr>
          <a:lstStyle/>
          <a:p>
            <a:r>
              <a:rPr lang="ru-RU" sz="1800" dirty="0" err="1">
                <a:cs typeface="Calibri Light"/>
              </a:rPr>
              <a:t>SDN:Controllers</a:t>
            </a:r>
            <a:r>
              <a:rPr lang="ru-RU" sz="1800" dirty="0">
                <a:cs typeface="Calibri Light"/>
              </a:rPr>
              <a:t>: Big </a:t>
            </a:r>
            <a:r>
              <a:rPr lang="ru-RU" sz="1800" dirty="0" err="1">
                <a:cs typeface="Calibri Light"/>
              </a:rPr>
              <a:t>Switch</a:t>
            </a:r>
            <a:r>
              <a:rPr lang="ru-RU" sz="1800" dirty="0">
                <a:cs typeface="Calibri Light"/>
              </a:rPr>
              <a:t> Networks/</a:t>
            </a:r>
            <a:r>
              <a:rPr lang="ru-RU" sz="1800" dirty="0" err="1">
                <a:cs typeface="Calibri Light"/>
              </a:rPr>
              <a:t>Floodlight</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2384123"/>
            <a:ext cx="8855343" cy="4332161"/>
          </a:xfrm>
        </p:spPr>
        <p:txBody>
          <a:bodyPr vert="horz" lIns="91440" tIns="45720" rIns="91440" bIns="45720" rtlCol="0" anchor="t">
            <a:noAutofit/>
          </a:bodyPr>
          <a:lstStyle/>
          <a:p>
            <a:pPr>
              <a:buNone/>
            </a:pPr>
            <a:r>
              <a:rPr lang="ru" sz="1800" dirty="0">
                <a:cs typeface="Calibri"/>
              </a:rPr>
              <a:t>Контроллер </a:t>
            </a:r>
            <a:r>
              <a:rPr lang="ru" sz="1800" i="1" dirty="0">
                <a:cs typeface="Calibri"/>
              </a:rPr>
              <a:t>Floodlight OpenFlow </a:t>
            </a:r>
            <a:r>
              <a:rPr lang="ru" sz="1800" dirty="0">
                <a:cs typeface="Calibri"/>
              </a:rPr>
              <a:t>может взаимодействовать с любым агентом элемента, который поддерживает </a:t>
            </a:r>
            <a:r>
              <a:rPr lang="ru" sz="1800" i="1" dirty="0">
                <a:cs typeface="Calibri"/>
              </a:rPr>
              <a:t>OpenFlow</a:t>
            </a:r>
            <a:r>
              <a:rPr lang="ru" sz="1800" dirty="0">
                <a:cs typeface="Calibri"/>
              </a:rPr>
              <a:t> , но </a:t>
            </a:r>
            <a:r>
              <a:rPr lang="ru" sz="1800" i="1" dirty="0">
                <a:cs typeface="Calibri"/>
              </a:rPr>
              <a:t>Big Switch</a:t>
            </a:r>
            <a:r>
              <a:rPr lang="ru" sz="1800" dirty="0">
                <a:cs typeface="Calibri"/>
              </a:rPr>
              <a:t> также проводит open source   (</a:t>
            </a:r>
            <a:r>
              <a:rPr lang="ru" sz="1800" i="1" dirty="0">
                <a:cs typeface="Calibri"/>
              </a:rPr>
              <a:t>Indigo</a:t>
            </a:r>
            <a:r>
              <a:rPr lang="ru" sz="1800" dirty="0">
                <a:cs typeface="Calibri"/>
              </a:rPr>
              <a:t>) агента, который также включен в коммерческие продукты. Кроме того, </a:t>
            </a:r>
            <a:r>
              <a:rPr lang="ru" sz="1800" i="1" dirty="0">
                <a:cs typeface="Calibri"/>
              </a:rPr>
              <a:t>Big Switch</a:t>
            </a:r>
            <a:r>
              <a:rPr lang="ru" sz="1800" dirty="0">
                <a:cs typeface="Calibri"/>
              </a:rPr>
              <a:t> также предоставил </a:t>
            </a:r>
            <a:r>
              <a:rPr lang="ru" sz="1800" i="1" dirty="0">
                <a:cs typeface="Calibri"/>
              </a:rPr>
              <a:t>Loxi</a:t>
            </a:r>
            <a:r>
              <a:rPr lang="ru" sz="1800" dirty="0">
                <a:cs typeface="Calibri"/>
              </a:rPr>
              <a:t>, генератор библиотеки </a:t>
            </a:r>
            <a:r>
              <a:rPr lang="ru" sz="1800" i="1" dirty="0">
                <a:cs typeface="Calibri"/>
              </a:rPr>
              <a:t>OpenFlow</a:t>
            </a:r>
            <a:r>
              <a:rPr lang="ru" sz="1800" dirty="0">
                <a:cs typeface="Calibri"/>
              </a:rPr>
              <a:t> с открытым исходным кодом, с поддержкой нескольких языков для решения проблем поддержки разных версий в </a:t>
            </a:r>
            <a:r>
              <a:rPr lang="ru" sz="1800" i="1" dirty="0">
                <a:cs typeface="Calibri"/>
              </a:rPr>
              <a:t>OpenFlow</a:t>
            </a:r>
            <a:r>
              <a:rPr lang="ru" sz="1800" dirty="0">
                <a:cs typeface="Calibri"/>
              </a:rPr>
              <a:t>.</a:t>
            </a:r>
          </a:p>
          <a:p>
            <a:pPr>
              <a:buNone/>
            </a:pPr>
            <a:r>
              <a:rPr lang="ru" sz="1800" dirty="0">
                <a:cs typeface="Calibri"/>
              </a:rPr>
              <a:t>В качестве среды разработки </a:t>
            </a:r>
            <a:r>
              <a:rPr lang="ru" sz="1800" i="1" dirty="0">
                <a:cs typeface="Calibri"/>
              </a:rPr>
              <a:t>Floodlight</a:t>
            </a:r>
            <a:r>
              <a:rPr lang="ru" sz="1800" dirty="0">
                <a:cs typeface="Calibri"/>
              </a:rPr>
              <a:t> используется </a:t>
            </a:r>
            <a:r>
              <a:rPr lang="ru" sz="1800" i="1" dirty="0">
                <a:cs typeface="Calibri"/>
              </a:rPr>
              <a:t>Java/Jython</a:t>
            </a:r>
            <a:r>
              <a:rPr lang="ru" sz="1800" dirty="0">
                <a:cs typeface="Calibri"/>
              </a:rPr>
              <a:t>. Доступно большое количество инструментов разработки, инструментов для построения и отладки, включая пакетный стример и вышеупомянутый </a:t>
            </a:r>
            <a:r>
              <a:rPr lang="ru" sz="1800" i="1" dirty="0">
                <a:cs typeface="Calibri"/>
              </a:rPr>
              <a:t>static flow pusher</a:t>
            </a:r>
            <a:r>
              <a:rPr lang="ru" sz="1800" dirty="0">
                <a:cs typeface="Calibri"/>
              </a:rPr>
              <a:t>. </a:t>
            </a:r>
          </a:p>
          <a:p>
            <a:pPr>
              <a:buNone/>
            </a:pPr>
            <a:r>
              <a:rPr lang="ru" sz="1800" dirty="0">
                <a:cs typeface="Calibri"/>
              </a:rPr>
              <a:t>Поскольку в архитектуре используются </a:t>
            </a:r>
            <a:r>
              <a:rPr lang="ru" sz="1800" i="1" dirty="0">
                <a:cs typeface="Calibri"/>
              </a:rPr>
              <a:t>restlets</a:t>
            </a:r>
            <a:r>
              <a:rPr lang="ru" sz="1800" dirty="0">
                <a:cs typeface="Calibri"/>
              </a:rPr>
              <a:t>, любой модуль, созданный в этой среде, может выставлять дополнительные </a:t>
            </a:r>
            <a:r>
              <a:rPr lang="ru" sz="1800" i="1" dirty="0">
                <a:cs typeface="Calibri"/>
              </a:rPr>
              <a:t>API REST</a:t>
            </a:r>
            <a:r>
              <a:rPr lang="ru" sz="1800" dirty="0">
                <a:cs typeface="Calibri"/>
              </a:rPr>
              <a:t> через службу </a:t>
            </a:r>
            <a:r>
              <a:rPr lang="ru" sz="1800" i="1" dirty="0">
                <a:cs typeface="Calibri"/>
              </a:rPr>
              <a:t>IRestAPI</a:t>
            </a:r>
            <a:r>
              <a:rPr lang="ru" sz="1800" dirty="0">
                <a:cs typeface="Calibri"/>
              </a:rPr>
              <a:t>. </a:t>
            </a:r>
            <a:r>
              <a:rPr lang="ru" sz="1800" i="1" dirty="0">
                <a:cs typeface="Calibri"/>
              </a:rPr>
              <a:t>Big Switch</a:t>
            </a:r>
            <a:r>
              <a:rPr lang="ru" sz="1800" dirty="0">
                <a:cs typeface="Calibri"/>
              </a:rPr>
              <a:t> активно работает над инструментом компиляции модели данных, который преобразовывал </a:t>
            </a:r>
            <a:r>
              <a:rPr lang="ru" sz="1800" i="1" dirty="0">
                <a:cs typeface="Calibri"/>
              </a:rPr>
              <a:t>Yang</a:t>
            </a:r>
            <a:r>
              <a:rPr lang="ru" sz="1800" dirty="0">
                <a:cs typeface="Calibri"/>
              </a:rPr>
              <a:t> в </a:t>
            </a:r>
            <a:r>
              <a:rPr lang="ru" sz="1800" i="1" dirty="0">
                <a:cs typeface="Calibri"/>
              </a:rPr>
              <a:t>REST</a:t>
            </a:r>
            <a:r>
              <a:rPr lang="ru" sz="1800" dirty="0">
                <a:cs typeface="Calibri"/>
              </a:rPr>
              <a:t>, в качестве улучшения среды для публикации </a:t>
            </a:r>
            <a:r>
              <a:rPr lang="ru" sz="1800" i="1" dirty="0">
                <a:cs typeface="Calibri"/>
              </a:rPr>
              <a:t>API</a:t>
            </a:r>
            <a:r>
              <a:rPr lang="ru" sz="1800" dirty="0">
                <a:cs typeface="Calibri"/>
              </a:rPr>
              <a:t> и обмена данными. Эти усовершенствования могут использоваться для множества новых функций, отсутствующих в текущем контроллере, включая управление состоянием и конфигурацией.</a:t>
            </a:r>
            <a:endParaRPr lang="ru" sz="1800">
              <a:cs typeface="Calibri"/>
            </a:endParaRPr>
          </a:p>
        </p:txBody>
      </p:sp>
    </p:spTree>
    <p:extLst>
      <p:ext uri="{BB962C8B-B14F-4D97-AF65-F5344CB8AC3E}">
        <p14:creationId xmlns:p14="http://schemas.microsoft.com/office/powerpoint/2010/main" val="3701920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883477" y="85629"/>
            <a:ext cx="3190010" cy="375060"/>
          </a:xfrm>
        </p:spPr>
        <p:txBody>
          <a:bodyPr>
            <a:normAutofit/>
          </a:bodyPr>
          <a:lstStyle/>
          <a:p>
            <a:r>
              <a:rPr lang="ru-RU" sz="1800" dirty="0" err="1">
                <a:cs typeface="Calibri Light"/>
              </a:rPr>
              <a:t>SDN:Controllers</a:t>
            </a:r>
            <a:r>
              <a:rPr lang="ru-RU" sz="1800" dirty="0">
                <a:cs typeface="Calibri Light"/>
              </a:rPr>
              <a:t>: Layer 3 </a:t>
            </a:r>
            <a:r>
              <a:rPr lang="ru-RU" sz="1800" dirty="0" err="1">
                <a:cs typeface="Calibri Light"/>
              </a:rPr>
              <a:t>Centric</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85270" y="2612723"/>
            <a:ext cx="8855343" cy="4155515"/>
          </a:xfrm>
        </p:spPr>
        <p:txBody>
          <a:bodyPr vert="horz" lIns="91440" tIns="45720" rIns="91440" bIns="45720" rtlCol="0" anchor="t">
            <a:noAutofit/>
          </a:bodyPr>
          <a:lstStyle/>
          <a:p>
            <a:pPr>
              <a:buNone/>
            </a:pPr>
            <a:r>
              <a:rPr lang="ru" sz="1800" dirty="0">
                <a:cs typeface="Calibri"/>
              </a:rPr>
              <a:t>Контроллеры, поддерживающие </a:t>
            </a:r>
            <a:r>
              <a:rPr lang="ru" sz="1800" i="1" dirty="0">
                <a:cs typeface="Calibri"/>
              </a:rPr>
              <a:t>overlays L3VPN</a:t>
            </a:r>
            <a:r>
              <a:rPr lang="ru" sz="1800" dirty="0">
                <a:cs typeface="Calibri"/>
              </a:rPr>
              <a:t>, такие как </a:t>
            </a:r>
            <a:r>
              <a:rPr lang="ru" sz="1800" i="1" dirty="0">
                <a:cs typeface="Calibri"/>
              </a:rPr>
              <a:t>Juniper Networks Contrail Systems Controller</a:t>
            </a:r>
            <a:r>
              <a:rPr lang="ru" sz="1800" dirty="0">
                <a:cs typeface="Calibri"/>
              </a:rPr>
              <a:t>, и </a:t>
            </a:r>
            <a:r>
              <a:rPr lang="ru" sz="1800" i="1" dirty="0">
                <a:cs typeface="Calibri"/>
              </a:rPr>
              <a:t>overlays L2VPN</a:t>
            </a:r>
            <a:r>
              <a:rPr lang="ru" sz="1800" dirty="0">
                <a:cs typeface="Calibri"/>
              </a:rPr>
              <a:t>, такие как контроллер </a:t>
            </a:r>
            <a:r>
              <a:rPr lang="ru" sz="1800" i="1" dirty="0">
                <a:cs typeface="Calibri"/>
              </a:rPr>
              <a:t>Nuage Alcatel Lucent</a:t>
            </a:r>
            <a:r>
              <a:rPr lang="ru" sz="1800" dirty="0">
                <a:cs typeface="Calibri"/>
              </a:rPr>
              <a:t>, выходят на рынок, которые продвигают концепцию виртуального </a:t>
            </a:r>
            <a:r>
              <a:rPr lang="ru" sz="1800" i="1" dirty="0">
                <a:cs typeface="Calibri"/>
              </a:rPr>
              <a:t>provider Edge (vPE)</a:t>
            </a:r>
            <a:r>
              <a:rPr lang="ru" sz="1800" dirty="0">
                <a:cs typeface="Calibri"/>
              </a:rPr>
              <a:t>. </a:t>
            </a:r>
            <a:endParaRPr lang="en-US" sz="1800">
              <a:cs typeface="Calibri"/>
            </a:endParaRPr>
          </a:p>
          <a:p>
            <a:pPr>
              <a:buNone/>
            </a:pPr>
            <a:r>
              <a:rPr lang="ru" sz="1800" dirty="0">
                <a:cs typeface="Calibri"/>
              </a:rPr>
              <a:t>Виртуализация функции </a:t>
            </a:r>
            <a:r>
              <a:rPr lang="ru" sz="1800" i="1" dirty="0">
                <a:cs typeface="Calibri"/>
              </a:rPr>
              <a:t>PE</a:t>
            </a:r>
            <a:r>
              <a:rPr lang="ru" sz="1800" dirty="0">
                <a:cs typeface="Calibri"/>
              </a:rPr>
              <a:t> представляет собой </a:t>
            </a:r>
            <a:r>
              <a:rPr lang="ru" sz="1800" b="1" dirty="0">
                <a:cs typeface="Calibri"/>
              </a:rPr>
              <a:t>SDN</a:t>
            </a:r>
            <a:r>
              <a:rPr lang="ru" sz="1800" dirty="0">
                <a:cs typeface="Calibri"/>
              </a:rPr>
              <a:t>-приложение, которое создает как виртуализацию сервисов, так и платформу. Добавление конструкции контроллера помогает в автоматизации предоставления услуг, а также обеспечивает централизованное распределение меток и другие преимущества, которые могут облегчить нагрузку на протокол управления для виртуализованного </a:t>
            </a:r>
            <a:r>
              <a:rPr lang="ru" sz="1800" i="1" dirty="0">
                <a:cs typeface="Calibri"/>
              </a:rPr>
              <a:t>PE</a:t>
            </a:r>
            <a:r>
              <a:rPr lang="ru" sz="1800" dirty="0">
                <a:cs typeface="Calibri"/>
              </a:rPr>
              <a:t>.</a:t>
            </a:r>
          </a:p>
          <a:p>
            <a:pPr>
              <a:buNone/>
            </a:pPr>
            <a:r>
              <a:rPr lang="ru" sz="1800" dirty="0">
                <a:cs typeface="Calibri"/>
              </a:rPr>
              <a:t>Существуют также серверы вычислительной системы маршрутизации (</a:t>
            </a:r>
            <a:r>
              <a:rPr lang="ru" sz="1800" i="1" dirty="0">
                <a:cs typeface="Calibri"/>
              </a:rPr>
              <a:t>Path Computation Engine - PCE)</a:t>
            </a:r>
            <a:r>
              <a:rPr lang="ru" sz="1800" dirty="0">
                <a:cs typeface="Calibri"/>
              </a:rPr>
              <a:t>, которые работают как потенциальные контроллеры или как усовершенствования существующих контроллеров для создания </a:t>
            </a:r>
            <a:r>
              <a:rPr lang="ru" sz="1800" i="1" dirty="0">
                <a:cs typeface="Calibri"/>
              </a:rPr>
              <a:t>overlays  MPLS LSP</a:t>
            </a:r>
            <a:r>
              <a:rPr lang="ru" sz="1800" dirty="0">
                <a:cs typeface="Calibri"/>
              </a:rPr>
              <a:t> в сетях с поддержкой </a:t>
            </a:r>
            <a:r>
              <a:rPr lang="ru" sz="1800" i="1" dirty="0">
                <a:cs typeface="Calibri"/>
              </a:rPr>
              <a:t>MPLS</a:t>
            </a:r>
            <a:r>
              <a:rPr lang="ru" sz="1800" dirty="0">
                <a:cs typeface="Calibri"/>
              </a:rPr>
              <a:t>. Они могут использоваться для введения абстракций overlay и маршрутизации источника / назначения в </a:t>
            </a:r>
            <a:r>
              <a:rPr lang="ru" sz="1800" i="1" dirty="0">
                <a:cs typeface="Calibri"/>
              </a:rPr>
              <a:t>IP</a:t>
            </a:r>
            <a:r>
              <a:rPr lang="ru" sz="1800" dirty="0">
                <a:cs typeface="Calibri"/>
              </a:rPr>
              <a:t>-сетях с использованием меток </a:t>
            </a:r>
            <a:r>
              <a:rPr lang="ru" sz="1800" i="1" dirty="0">
                <a:cs typeface="Calibri"/>
              </a:rPr>
              <a:t>MPLS</a:t>
            </a:r>
            <a:r>
              <a:rPr lang="ru" sz="1800" dirty="0">
                <a:cs typeface="Calibri"/>
              </a:rPr>
              <a:t> без необходимости использования традиционных распределений меток и протоколов сигнализации туннеля/маршрута, таких как </a:t>
            </a:r>
            <a:r>
              <a:rPr lang="ru" sz="1800" i="1" dirty="0">
                <a:cs typeface="Calibri"/>
              </a:rPr>
              <a:t>LDP</a:t>
            </a:r>
            <a:r>
              <a:rPr lang="ru" sz="1800" dirty="0">
                <a:cs typeface="Calibri"/>
              </a:rPr>
              <a:t> и </a:t>
            </a:r>
            <a:r>
              <a:rPr lang="ru" sz="1800" i="1" dirty="0">
                <a:cs typeface="Calibri"/>
              </a:rPr>
              <a:t>RSVP-TE</a:t>
            </a:r>
            <a:r>
              <a:rPr lang="ru" sz="1800" dirty="0">
                <a:cs typeface="Calibri"/>
              </a:rPr>
              <a:t>.</a:t>
            </a:r>
            <a:endParaRPr lang="ru" sz="1800">
              <a:cs typeface="Calibri"/>
            </a:endParaRPr>
          </a:p>
        </p:txBody>
      </p:sp>
    </p:spTree>
    <p:extLst>
      <p:ext uri="{BB962C8B-B14F-4D97-AF65-F5344CB8AC3E}">
        <p14:creationId xmlns:p14="http://schemas.microsoft.com/office/powerpoint/2010/main" val="635859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70514" y="85629"/>
            <a:ext cx="2473037" cy="499751"/>
          </a:xfrm>
        </p:spPr>
        <p:txBody>
          <a:bodyPr>
            <a:normAutofit/>
          </a:bodyPr>
          <a:lstStyle/>
          <a:p>
            <a:r>
              <a:rPr lang="ru-RU" sz="1800" err="1">
                <a:cs typeface="Calibri Light"/>
              </a:rPr>
              <a:t>SDN:Сontrollers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2533" y="4202532"/>
            <a:ext cx="8855343" cy="2607270"/>
          </a:xfrm>
        </p:spPr>
        <p:txBody>
          <a:bodyPr vert="horz" lIns="91440" tIns="45720" rIns="91440" bIns="45720" rtlCol="0" anchor="t">
            <a:noAutofit/>
          </a:bodyPr>
          <a:lstStyle/>
          <a:p>
            <a:pPr>
              <a:buNone/>
            </a:pPr>
            <a:r>
              <a:rPr lang="ru" sz="1800" dirty="0">
                <a:cs typeface="Calibri"/>
              </a:rPr>
              <a:t>Идея этих предложений заключается в том, что структура </a:t>
            </a:r>
            <a:r>
              <a:rPr lang="ru" sz="1800" i="1" dirty="0">
                <a:cs typeface="Calibri"/>
              </a:rPr>
              <a:t>VRF</a:t>
            </a:r>
            <a:r>
              <a:rPr lang="ru" sz="1800" dirty="0">
                <a:cs typeface="Calibri"/>
              </a:rPr>
              <a:t> (знакомая в </a:t>
            </a:r>
            <a:r>
              <a:rPr lang="ru" sz="1800" i="1" dirty="0">
                <a:cs typeface="Calibri"/>
              </a:rPr>
              <a:t>L3VPN</a:t>
            </a:r>
            <a:r>
              <a:rPr lang="ru" sz="1800" dirty="0">
                <a:cs typeface="Calibri"/>
              </a:rPr>
              <a:t>) может представлять арендатора и что традиционное оснащение для </a:t>
            </a:r>
            <a:r>
              <a:rPr lang="ru" sz="1800" i="1" dirty="0">
                <a:cs typeface="Calibri"/>
              </a:rPr>
              <a:t>L3VPN</a:t>
            </a:r>
            <a:r>
              <a:rPr lang="ru" sz="1800" dirty="0">
                <a:cs typeface="Calibri"/>
              </a:rPr>
              <a:t>  можно использовать для создания </a:t>
            </a:r>
            <a:r>
              <a:rPr lang="ru" sz="1800" i="1" dirty="0">
                <a:cs typeface="Calibri"/>
              </a:rPr>
              <a:t>overlays</a:t>
            </a:r>
            <a:r>
              <a:rPr lang="ru" sz="1800" dirty="0">
                <a:cs typeface="Calibri"/>
              </a:rPr>
              <a:t>, которые используют метки </a:t>
            </a:r>
            <a:r>
              <a:rPr lang="ru" sz="1800" i="1" dirty="0">
                <a:cs typeface="Calibri"/>
              </a:rPr>
              <a:t>MPLS</a:t>
            </a:r>
            <a:r>
              <a:rPr lang="ru" sz="1800" dirty="0">
                <a:cs typeface="Calibri"/>
              </a:rPr>
              <a:t> для разделения клиентов на хосте, службы элементов и шлюзов центров обработки данных.</a:t>
            </a:r>
          </a:p>
          <a:p>
            <a:pPr>
              <a:buNone/>
            </a:pPr>
            <a:r>
              <a:rPr lang="ru" sz="1800" dirty="0">
                <a:cs typeface="Calibri"/>
              </a:rPr>
              <a:t>Это решение имеет дополнительное преимущество, заключающееся в том, что, возможно, теоретически проще сшивать существующие клиентские VPN на шлюзах центров обработки данных. Это усиливает силу решения - состояние сетевых примитивов, используемых для реализации </a:t>
            </a:r>
            <a:r>
              <a:rPr lang="ru" sz="1800" i="1" dirty="0">
                <a:cs typeface="Calibri"/>
              </a:rPr>
              <a:t>VRF / tenant</a:t>
            </a:r>
            <a:r>
              <a:rPr lang="ru" sz="1800" dirty="0">
                <a:cs typeface="Calibri"/>
              </a:rPr>
              <a:t>, переносится в стандартные семейства адресов </a:t>
            </a:r>
            <a:r>
              <a:rPr lang="ru" sz="1800" i="1" dirty="0">
                <a:cs typeface="Calibri"/>
              </a:rPr>
              <a:t>BGP</a:t>
            </a:r>
            <a:r>
              <a:rPr lang="ru" sz="1800" dirty="0">
                <a:cs typeface="Calibri"/>
              </a:rPr>
              <a:t>.</a:t>
            </a:r>
          </a:p>
          <a:p>
            <a:pPr>
              <a:buNone/>
            </a:pPr>
            <a:endParaRPr lang="ru" sz="1800" dirty="0">
              <a:cs typeface="Calibri"/>
            </a:endParaRPr>
          </a:p>
        </p:txBody>
      </p:sp>
    </p:spTree>
    <p:extLst>
      <p:ext uri="{BB962C8B-B14F-4D97-AF65-F5344CB8AC3E}">
        <p14:creationId xmlns:p14="http://schemas.microsoft.com/office/powerpoint/2010/main" val="392131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245484" y="87426"/>
            <a:ext cx="8228160" cy="675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249382" y="1650874"/>
            <a:ext cx="8656675" cy="5346733"/>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ru-RU" dirty="0">
                <a:cs typeface="Arial"/>
              </a:rPr>
              <a:t>Основным способом обеспечения отказоустойчивости является </a:t>
            </a:r>
            <a:r>
              <a:rPr lang="ru-RU" i="1" dirty="0">
                <a:cs typeface="Arial"/>
              </a:rPr>
              <a:t>резервирование.</a:t>
            </a:r>
            <a:r>
              <a:rPr lang="ru-RU" dirty="0">
                <a:cs typeface="Arial"/>
              </a:rPr>
              <a:t> </a:t>
            </a:r>
          </a:p>
          <a:p>
            <a:endParaRPr lang="ru-RU" dirty="0">
              <a:cs typeface="Arial"/>
            </a:endParaRPr>
          </a:p>
          <a:p>
            <a:r>
              <a:rPr lang="ru-RU" dirty="0">
                <a:cs typeface="Arial"/>
              </a:rPr>
              <a:t>Все службы и приложения контроллера можно разделить на две группы:</a:t>
            </a:r>
          </a:p>
          <a:p>
            <a:pPr marL="342900" indent="-342900">
              <a:buAutoNum type="arabicPeriod"/>
            </a:pPr>
            <a:r>
              <a:rPr lang="ru-RU" i="1" dirty="0" err="1">
                <a:cs typeface="Arial"/>
              </a:rPr>
              <a:t>Stateful</a:t>
            </a:r>
            <a:r>
              <a:rPr lang="ru-RU" b="1" dirty="0">
                <a:cs typeface="Arial"/>
              </a:rPr>
              <a:t> </a:t>
            </a:r>
            <a:r>
              <a:rPr lang="ru-RU" dirty="0">
                <a:cs typeface="Arial"/>
              </a:rPr>
              <a:t>- сервисы требующие сохранения состояния.</a:t>
            </a:r>
          </a:p>
          <a:p>
            <a:pPr marL="342900" indent="-342900">
              <a:buAutoNum type="arabicPeriod"/>
            </a:pPr>
            <a:r>
              <a:rPr lang="ru-RU" i="1" dirty="0" err="1">
                <a:cs typeface="Arial"/>
              </a:rPr>
              <a:t>Stateless</a:t>
            </a:r>
            <a:r>
              <a:rPr lang="ru-RU" dirty="0">
                <a:cs typeface="Arial"/>
              </a:rPr>
              <a:t> - сервисы не требующие сохранения состояния.</a:t>
            </a:r>
          </a:p>
          <a:p>
            <a:endParaRPr lang="ru-RU" dirty="0">
              <a:cs typeface="Arial"/>
            </a:endParaRPr>
          </a:p>
          <a:p>
            <a:r>
              <a:rPr lang="ru-RU" dirty="0">
                <a:cs typeface="Arial"/>
              </a:rPr>
              <a:t>Стратегия резервирования контроллеров </a:t>
            </a:r>
            <a:r>
              <a:rPr lang="ru-RU" i="1" dirty="0" err="1">
                <a:cs typeface="Arial"/>
              </a:rPr>
              <a:t>active</a:t>
            </a:r>
            <a:r>
              <a:rPr lang="ru-RU" i="1" dirty="0">
                <a:cs typeface="Arial"/>
              </a:rPr>
              <a:t>/</a:t>
            </a:r>
            <a:r>
              <a:rPr lang="ru-RU" i="1" dirty="0" err="1">
                <a:cs typeface="Arial"/>
              </a:rPr>
              <a:t>standby</a:t>
            </a:r>
            <a:r>
              <a:rPr lang="ru-RU" b="1" dirty="0">
                <a:cs typeface="Arial"/>
              </a:rPr>
              <a:t> </a:t>
            </a:r>
            <a:r>
              <a:rPr lang="ru-RU" dirty="0">
                <a:cs typeface="Arial"/>
              </a:rPr>
              <a:t>-  стратегия резервирования с одним активным компонентом и одним или несколькими резервными компонентами. </a:t>
            </a:r>
          </a:p>
          <a:p>
            <a:endParaRPr lang="ru-RU" dirty="0">
              <a:cs typeface="Arial"/>
            </a:endParaRPr>
          </a:p>
          <a:p>
            <a:r>
              <a:rPr lang="ru-RU" dirty="0">
                <a:cs typeface="Arial"/>
              </a:rPr>
              <a:t>Когда отказывает активный компонент, происходит переключение на один из резервных компонентов, который перехватывает управление у основного.</a:t>
            </a:r>
          </a:p>
          <a:p>
            <a:endParaRPr lang="ru-RU" b="1" dirty="0">
              <a:cs typeface="Arial"/>
            </a:endParaRPr>
          </a:p>
          <a:p>
            <a:r>
              <a:rPr lang="ru-RU" i="1" dirty="0">
                <a:cs typeface="Arial"/>
              </a:rPr>
              <a:t>Восстановление при отказе (</a:t>
            </a:r>
            <a:r>
              <a:rPr lang="ru-RU" i="1" dirty="0" err="1">
                <a:cs typeface="Arial"/>
              </a:rPr>
              <a:t>Failover</a:t>
            </a:r>
            <a:r>
              <a:rPr lang="ru-RU" i="1" dirty="0">
                <a:cs typeface="Arial"/>
              </a:rPr>
              <a:t>)</a:t>
            </a:r>
            <a:r>
              <a:rPr lang="ru-RU" dirty="0">
                <a:cs typeface="Arial"/>
              </a:rPr>
              <a:t> - процедура переключения с основного на резервный компонент.</a:t>
            </a:r>
          </a:p>
          <a:p>
            <a:endParaRPr lang="ru-RU" dirty="0">
              <a:cs typeface="Arial"/>
            </a:endParaRPr>
          </a:p>
          <a:p>
            <a:r>
              <a:rPr lang="ru-RU" dirty="0">
                <a:cs typeface="Arial"/>
              </a:rPr>
              <a:t>Резервный компонент может находиться в одном из нескольких состояний.</a:t>
            </a:r>
          </a:p>
          <a:p>
            <a:endParaRPr lang="ru-RU" i="1" dirty="0">
              <a:solidFill>
                <a:srgbClr val="000000"/>
              </a:solidFill>
              <a:cs typeface="Arial"/>
            </a:endParaRPr>
          </a:p>
        </p:txBody>
      </p:sp>
    </p:spTree>
    <p:extLst>
      <p:ext uri="{BB962C8B-B14F-4D97-AF65-F5344CB8AC3E}">
        <p14:creationId xmlns:p14="http://schemas.microsoft.com/office/powerpoint/2010/main" val="1307731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976995" y="116802"/>
            <a:ext cx="2743200" cy="447797"/>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2533" y="2498423"/>
            <a:ext cx="8855343" cy="4321770"/>
          </a:xfrm>
        </p:spPr>
        <p:txBody>
          <a:bodyPr vert="horz" lIns="91440" tIns="45720" rIns="91440" bIns="45720" rtlCol="0" anchor="t">
            <a:noAutofit/>
          </a:bodyPr>
          <a:lstStyle/>
          <a:p>
            <a:pPr>
              <a:buNone/>
            </a:pPr>
            <a:r>
              <a:rPr lang="ru" sz="1800" dirty="0">
                <a:cs typeface="Calibri"/>
              </a:rPr>
              <a:t>В случае </a:t>
            </a:r>
            <a:r>
              <a:rPr lang="ru" sz="1800" i="1" dirty="0">
                <a:cs typeface="Calibri"/>
              </a:rPr>
              <a:t>Juniper Networks</a:t>
            </a:r>
            <a:r>
              <a:rPr lang="ru" sz="1800" dirty="0">
                <a:cs typeface="Calibri"/>
              </a:rPr>
              <a:t>, которая приобрела технологию контроллера </a:t>
            </a:r>
            <a:r>
              <a:rPr lang="ru" sz="1800" b="1" dirty="0">
                <a:cs typeface="Calibri"/>
              </a:rPr>
              <a:t>SDN</a:t>
            </a:r>
            <a:r>
              <a:rPr lang="ru" sz="1800" dirty="0">
                <a:cs typeface="Calibri"/>
              </a:rPr>
              <a:t> от </a:t>
            </a:r>
            <a:r>
              <a:rPr lang="ru" sz="1800" i="1" dirty="0">
                <a:cs typeface="Calibri"/>
              </a:rPr>
              <a:t>Contrail Systems</a:t>
            </a:r>
            <a:r>
              <a:rPr lang="ru" sz="1800" dirty="0">
                <a:cs typeface="Calibri"/>
              </a:rPr>
              <a:t>, предложение включает контроллер, который, как представляется, является виртуализированным рефлектором маршрута, который поддерживает   </a:t>
            </a:r>
            <a:r>
              <a:rPr lang="ru" sz="1800" i="1" dirty="0">
                <a:cs typeface="Calibri"/>
              </a:rPr>
              <a:t>OpenStack API</a:t>
            </a:r>
            <a:r>
              <a:rPr lang="ru" sz="1800" dirty="0">
                <a:cs typeface="Calibri"/>
              </a:rPr>
              <a:t> </a:t>
            </a:r>
            <a:r>
              <a:rPr lang="ru" sz="1800" i="1" dirty="0">
                <a:cs typeface="Calibri"/>
              </a:rPr>
              <a:t>mapping</a:t>
            </a:r>
            <a:r>
              <a:rPr lang="ru" sz="1800" dirty="0">
                <a:cs typeface="Calibri"/>
              </a:rPr>
              <a:t>  с его внутренними </a:t>
            </a:r>
            <a:r>
              <a:rPr lang="ru" sz="1800" i="1" dirty="0">
                <a:cs typeface="Calibri"/>
              </a:rPr>
              <a:t>API</a:t>
            </a:r>
            <a:r>
              <a:rPr lang="ru" sz="1800" dirty="0">
                <a:cs typeface="Calibri"/>
              </a:rPr>
              <a:t> создания сервисов. Подход </a:t>
            </a:r>
            <a:r>
              <a:rPr lang="ru" sz="1800" i="1" dirty="0">
                <a:cs typeface="Calibri"/>
              </a:rPr>
              <a:t>Juniper</a:t>
            </a:r>
            <a:r>
              <a:rPr lang="ru" sz="1800" dirty="0">
                <a:cs typeface="Calibri"/>
              </a:rPr>
              <a:t> включает в себя высокоуровневую модель данных (первоначально предполагаемую как </a:t>
            </a:r>
            <a:r>
              <a:rPr lang="ru" sz="1800" i="1" dirty="0">
                <a:cs typeface="Calibri"/>
              </a:rPr>
              <a:t>IF-MAP</a:t>
            </a:r>
            <a:r>
              <a:rPr lang="ru" sz="1800" dirty="0">
                <a:cs typeface="Calibri"/>
              </a:rPr>
              <a:t>), которая самогенерирует и представляет приложения </a:t>
            </a:r>
            <a:r>
              <a:rPr lang="ru" sz="1800" i="1" dirty="0">
                <a:cs typeface="Calibri"/>
              </a:rPr>
              <a:t>REST API</a:t>
            </a:r>
            <a:r>
              <a:rPr lang="ru" sz="1800" dirty="0">
                <a:cs typeface="Calibri"/>
              </a:rPr>
              <a:t> для </a:t>
            </a:r>
            <a:r>
              <a:rPr lang="ru" sz="1800" b="1" dirty="0">
                <a:cs typeface="Calibri"/>
              </a:rPr>
              <a:t>SDN</a:t>
            </a:r>
            <a:r>
              <a:rPr lang="ru" sz="1800" dirty="0">
                <a:cs typeface="Calibri"/>
              </a:rPr>
              <a:t>. На рисунке показано приложение для оркестровки центра обработки данных, которое может использоваться для предоставления виртуальным маршрутизаторам на хостах для связывания экземпляров наложения в сетевой </a:t>
            </a:r>
            <a:r>
              <a:rPr lang="ru" sz="1800" i="1" dirty="0">
                <a:cs typeface="Calibri"/>
              </a:rPr>
              <a:t>underlay</a:t>
            </a:r>
            <a:r>
              <a:rPr lang="ru" sz="1800" dirty="0">
                <a:cs typeface="Calibri"/>
              </a:rPr>
              <a:t>. Подмножество </a:t>
            </a:r>
            <a:r>
              <a:rPr lang="ru" sz="1800" i="1" dirty="0">
                <a:cs typeface="Calibri"/>
              </a:rPr>
              <a:t>API</a:t>
            </a:r>
            <a:r>
              <a:rPr lang="ru" sz="1800" dirty="0">
                <a:cs typeface="Calibri"/>
              </a:rPr>
              <a:t> перекрывает </a:t>
            </a:r>
            <a:r>
              <a:rPr lang="ru" sz="1800" i="1" dirty="0">
                <a:cs typeface="Calibri"/>
              </a:rPr>
              <a:t>API OpenStack Quantum</a:t>
            </a:r>
            <a:r>
              <a:rPr lang="ru" sz="1800" dirty="0">
                <a:cs typeface="Calibri"/>
              </a:rPr>
              <a:t> и используется для оркестровки всей системы.</a:t>
            </a:r>
          </a:p>
          <a:p>
            <a:pPr>
              <a:buNone/>
            </a:pPr>
            <a:r>
              <a:rPr lang="ru" sz="1800" dirty="0">
                <a:cs typeface="Calibri"/>
              </a:rPr>
              <a:t>Контроллер представляет собой </a:t>
            </a:r>
            <a:r>
              <a:rPr lang="ru" sz="1800" i="1" dirty="0">
                <a:cs typeface="Calibri"/>
              </a:rPr>
              <a:t>multi-Node</a:t>
            </a:r>
            <a:r>
              <a:rPr lang="ru" sz="1800" dirty="0">
                <a:cs typeface="Calibri"/>
              </a:rPr>
              <a:t> конструкцию, состоящую из нескольких подсистем. Мотивация для этого подхода заключается в обеспечении масштабируемости, расширяемости и </a:t>
            </a:r>
            <a:r>
              <a:rPr lang="ru" sz="1800" i="1" dirty="0">
                <a:cs typeface="Calibri"/>
              </a:rPr>
              <a:t>high availability</a:t>
            </a:r>
            <a:r>
              <a:rPr lang="ru" sz="1800" dirty="0">
                <a:cs typeface="Calibri"/>
              </a:rPr>
              <a:t>. Система поддерживает потенциально разделяемые модули, которые могут работать как отдельные виртуальные машины, чтобы обрабатывать масштабируемые серверные модули для аналитики, конфигурации и управления.</a:t>
            </a:r>
            <a:endParaRPr lang="ru" sz="1800">
              <a:cs typeface="Calibri"/>
            </a:endParaRPr>
          </a:p>
          <a:p>
            <a:pPr>
              <a:buNone/>
            </a:pPr>
            <a:endParaRPr lang="ru" sz="2000" dirty="0">
              <a:cs typeface="Calibri"/>
            </a:endParaRPr>
          </a:p>
        </p:txBody>
      </p:sp>
    </p:spTree>
    <p:extLst>
      <p:ext uri="{BB962C8B-B14F-4D97-AF65-F5344CB8AC3E}">
        <p14:creationId xmlns:p14="http://schemas.microsoft.com/office/powerpoint/2010/main" val="370138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112077" y="137583"/>
            <a:ext cx="2670464" cy="416624"/>
          </a:xfrm>
        </p:spPr>
        <p:txBody>
          <a:bodyPr>
            <a:normAutofit/>
          </a:bodyPr>
          <a:lstStyle/>
          <a:p>
            <a:r>
              <a:rPr lang="ru-RU" sz="1800" err="1">
                <a:cs typeface="Calibri Light"/>
              </a:rPr>
              <a:t>SDN:Controllers</a:t>
            </a:r>
            <a:r>
              <a:rPr lang="ru-RU" sz="1800" dirty="0">
                <a:cs typeface="Calibri Light"/>
              </a:rPr>
              <a:t>: L3VPN</a:t>
            </a:r>
          </a:p>
        </p:txBody>
      </p:sp>
      <p:pic>
        <p:nvPicPr>
          <p:cNvPr id="4" name="Picture 4">
            <a:extLst>
              <a:ext uri="{FF2B5EF4-FFF2-40B4-BE49-F238E27FC236}">
                <a16:creationId xmlns:a16="http://schemas.microsoft.com/office/drawing/2014/main" id="{D6223860-8AFC-490E-A40A-8BE93AE2F0FE}"/>
              </a:ext>
            </a:extLst>
          </p:cNvPr>
          <p:cNvPicPr>
            <a:picLocks noGrp="1" noChangeAspect="1"/>
          </p:cNvPicPr>
          <p:nvPr>
            <p:ph idx="1"/>
          </p:nvPr>
        </p:nvPicPr>
        <p:blipFill>
          <a:blip r:embed="rId2"/>
          <a:stretch>
            <a:fillRect/>
          </a:stretch>
        </p:blipFill>
        <p:spPr>
          <a:xfrm>
            <a:off x="482762" y="1272296"/>
            <a:ext cx="8595157" cy="5439760"/>
          </a:xfrm>
          <a:prstGeom prst="rect">
            <a:avLst/>
          </a:prstGeom>
        </p:spPr>
      </p:pic>
    </p:spTree>
    <p:extLst>
      <p:ext uri="{BB962C8B-B14F-4D97-AF65-F5344CB8AC3E}">
        <p14:creationId xmlns:p14="http://schemas.microsoft.com/office/powerpoint/2010/main" val="4019408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226377" y="96020"/>
            <a:ext cx="2535382" cy="427015"/>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02142" y="3724550"/>
            <a:ext cx="8855343" cy="3033297"/>
          </a:xfrm>
        </p:spPr>
        <p:txBody>
          <a:bodyPr vert="horz" lIns="91440" tIns="45720" rIns="91440" bIns="45720" rtlCol="0" anchor="t">
            <a:noAutofit/>
          </a:bodyPr>
          <a:lstStyle/>
          <a:p>
            <a:pPr>
              <a:buNone/>
            </a:pPr>
            <a:r>
              <a:rPr lang="ru" sz="1800" b="1" dirty="0">
                <a:cs typeface="Calibri"/>
              </a:rPr>
              <a:t>Analytics</a:t>
            </a:r>
            <a:r>
              <a:rPr lang="ru" sz="1800" dirty="0">
                <a:cs typeface="Calibri"/>
              </a:rPr>
              <a:t>  - предоставляет интерфейсы  запроса и хранилища для отчетов статистики/счетчика</a:t>
            </a:r>
            <a:endParaRPr lang="en-US" sz="1800" dirty="0">
              <a:cs typeface="Calibri"/>
            </a:endParaRPr>
          </a:p>
          <a:p>
            <a:pPr>
              <a:buNone/>
            </a:pPr>
            <a:r>
              <a:rPr lang="ru" sz="1800" b="1" dirty="0">
                <a:cs typeface="Calibri"/>
              </a:rPr>
              <a:t>Configuration</a:t>
            </a:r>
            <a:r>
              <a:rPr lang="ru" sz="1800" dirty="0">
                <a:cs typeface="Calibri"/>
              </a:rPr>
              <a:t> - предоставляет компилятор, который использует модель данных высокого уровня для преобразования запросов</a:t>
            </a:r>
            <a:r>
              <a:rPr lang="ru" sz="1800" b="1" dirty="0">
                <a:cs typeface="Calibri"/>
              </a:rPr>
              <a:t> API</a:t>
            </a:r>
            <a:r>
              <a:rPr lang="ru" sz="1800" dirty="0">
                <a:cs typeface="Calibri"/>
              </a:rPr>
              <a:t> сетевых действий в низкоуровневую модель данных для реализации через управляющий код</a:t>
            </a:r>
            <a:endParaRPr lang="en-US" sz="1800" dirty="0">
              <a:cs typeface="Calibri"/>
            </a:endParaRPr>
          </a:p>
          <a:p>
            <a:pPr>
              <a:buNone/>
            </a:pPr>
            <a:r>
              <a:rPr lang="ru" sz="1800" b="1" dirty="0">
                <a:cs typeface="Calibri"/>
              </a:rPr>
              <a:t>Control</a:t>
            </a:r>
            <a:r>
              <a:rPr lang="ru" sz="1800" dirty="0">
                <a:cs typeface="Calibri"/>
              </a:rPr>
              <a:t> -  </a:t>
            </a:r>
            <a:r>
              <a:rPr lang="ru" sz="1800" b="1" dirty="0">
                <a:cs typeface="Calibri"/>
              </a:rPr>
              <a:t>BGP </a:t>
            </a:r>
            <a:r>
              <a:rPr lang="ru" sz="1800" dirty="0">
                <a:cs typeface="Calibri"/>
              </a:rPr>
              <a:t>вещание для горизонтального масштабирования контроллеров (или административных доменов) и реализация модели данных низкого уровня (сетевые примитивы </a:t>
            </a:r>
            <a:r>
              <a:rPr lang="ru" sz="1800" b="1" dirty="0">
                <a:cs typeface="Calibri"/>
              </a:rPr>
              <a:t>L3VPN</a:t>
            </a:r>
            <a:r>
              <a:rPr lang="ru" sz="1800" dirty="0">
                <a:cs typeface="Calibri"/>
              </a:rPr>
              <a:t>, распределяемые как команды </a:t>
            </a:r>
            <a:r>
              <a:rPr lang="ru" sz="1800" b="1" dirty="0">
                <a:cs typeface="Calibri"/>
              </a:rPr>
              <a:t>XMPP</a:t>
            </a:r>
            <a:r>
              <a:rPr lang="ru" sz="1800" dirty="0">
                <a:cs typeface="Calibri"/>
              </a:rPr>
              <a:t> - </a:t>
            </a:r>
            <a:r>
              <a:rPr lang="ru" sz="1800" b="1" dirty="0">
                <a:cs typeface="Calibri"/>
              </a:rPr>
              <a:t>VRF</a:t>
            </a:r>
            <a:r>
              <a:rPr lang="ru" sz="1800" dirty="0">
                <a:cs typeface="Calibri"/>
              </a:rPr>
              <a:t>, </a:t>
            </a:r>
            <a:r>
              <a:rPr lang="ru" sz="1800" b="1" dirty="0">
                <a:cs typeface="Calibri"/>
              </a:rPr>
              <a:t>маршруты</a:t>
            </a:r>
            <a:r>
              <a:rPr lang="ru" sz="1800" dirty="0">
                <a:cs typeface="Calibri"/>
              </a:rPr>
              <a:t>, </a:t>
            </a:r>
            <a:r>
              <a:rPr lang="ru" sz="1800" b="1" dirty="0">
                <a:cs typeface="Calibri"/>
              </a:rPr>
              <a:t>политики</a:t>
            </a:r>
            <a:r>
              <a:rPr lang="ru" sz="1800" dirty="0">
                <a:cs typeface="Calibri"/>
              </a:rPr>
              <a:t>/</a:t>
            </a:r>
            <a:r>
              <a:rPr lang="ru" sz="1800" b="1" dirty="0">
                <a:cs typeface="Calibri"/>
              </a:rPr>
              <a:t>фильтры</a:t>
            </a:r>
            <a:r>
              <a:rPr lang="ru" sz="1800" dirty="0">
                <a:cs typeface="Calibri"/>
              </a:rPr>
              <a:t>). Этот сервер также собирает статистику и другую информацию управления от агентов, которыми он управляет через канал </a:t>
            </a:r>
            <a:r>
              <a:rPr lang="ru" sz="1800" b="1" dirty="0">
                <a:cs typeface="Calibri"/>
              </a:rPr>
              <a:t>XMPP</a:t>
            </a:r>
          </a:p>
          <a:p>
            <a:pPr>
              <a:buNone/>
            </a:pPr>
            <a:endParaRPr lang="ru" sz="1800" b="1" dirty="0">
              <a:cs typeface="Calibri"/>
            </a:endParaRPr>
          </a:p>
          <a:p>
            <a:pPr>
              <a:buNone/>
            </a:pPr>
            <a:endParaRPr lang="ru" sz="1800" b="1" dirty="0">
              <a:cs typeface="Calibri"/>
            </a:endParaRPr>
          </a:p>
          <a:p>
            <a:pPr>
              <a:buNone/>
            </a:pPr>
            <a:endParaRPr lang="ru" sz="2000" b="1" dirty="0">
              <a:cs typeface="Calibri"/>
            </a:endParaRPr>
          </a:p>
        </p:txBody>
      </p:sp>
    </p:spTree>
    <p:extLst>
      <p:ext uri="{BB962C8B-B14F-4D97-AF65-F5344CB8AC3E}">
        <p14:creationId xmlns:p14="http://schemas.microsoft.com/office/powerpoint/2010/main" val="436453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112077" y="75238"/>
            <a:ext cx="2618510" cy="478969"/>
          </a:xfrm>
        </p:spPr>
        <p:txBody>
          <a:bodyPr>
            <a:normAutofit/>
          </a:bodyPr>
          <a:lstStyle/>
          <a:p>
            <a:r>
              <a:rPr lang="ru-RU" sz="1800" err="1">
                <a:cs typeface="Calibri Light"/>
              </a:rPr>
              <a:t>SDN:Controllers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2872496"/>
            <a:ext cx="8855343" cy="3926915"/>
          </a:xfrm>
        </p:spPr>
        <p:txBody>
          <a:bodyPr vert="horz" lIns="91440" tIns="45720" rIns="91440" bIns="45720" rtlCol="0" anchor="t">
            <a:noAutofit/>
          </a:bodyPr>
          <a:lstStyle/>
          <a:p>
            <a:pPr>
              <a:buNone/>
            </a:pPr>
            <a:r>
              <a:rPr lang="ru" sz="1800" dirty="0">
                <a:cs typeface="Calibri"/>
              </a:rPr>
              <a:t>Контрольный узел использует </a:t>
            </a:r>
            <a:r>
              <a:rPr lang="ru" sz="1800" i="1" dirty="0">
                <a:cs typeface="Calibri"/>
              </a:rPr>
              <a:t>BGP</a:t>
            </a:r>
            <a:r>
              <a:rPr lang="ru" sz="1800" dirty="0">
                <a:cs typeface="Calibri"/>
              </a:rPr>
              <a:t> для распределения состояния сети, представляя стандартизованный протокол для горизонтальной масштабируемости и потенциал многопользовательской совместимости. Однако в данный момент это работает  для взаимодействия с существующими сетями </a:t>
            </a:r>
            <a:r>
              <a:rPr lang="ru" sz="1800" i="1" dirty="0">
                <a:cs typeface="Calibri"/>
              </a:rPr>
              <a:t>BGP</a:t>
            </a:r>
            <a:r>
              <a:rPr lang="ru" sz="1800" dirty="0">
                <a:cs typeface="Calibri"/>
              </a:rPr>
              <a:t>. </a:t>
            </a:r>
            <a:endParaRPr lang="en-US" sz="1800" dirty="0">
              <a:cs typeface="Calibri"/>
            </a:endParaRPr>
          </a:p>
          <a:p>
            <a:pPr>
              <a:buNone/>
            </a:pPr>
            <a:r>
              <a:rPr lang="ru" sz="1800" dirty="0">
                <a:cs typeface="Calibri"/>
              </a:rPr>
              <a:t>Архитектура синтезирует опыт более поздних проектов публичной архитектуры для обработки больших и энергозависимых хранилищ данных и модульной связи компонентов.</a:t>
            </a:r>
            <a:endParaRPr lang="en-US" sz="1800" dirty="0">
              <a:cs typeface="Calibri"/>
            </a:endParaRPr>
          </a:p>
          <a:p>
            <a:pPr>
              <a:buNone/>
            </a:pPr>
            <a:r>
              <a:rPr lang="ru" sz="1800" dirty="0">
                <a:cs typeface="Calibri"/>
              </a:rPr>
              <a:t>Только проверенные решения с открытым исходным кодом  встроены в систему разработанную фирмой </a:t>
            </a:r>
            <a:r>
              <a:rPr lang="ru" sz="1800" i="1" dirty="0">
                <a:cs typeface="Calibri"/>
              </a:rPr>
              <a:t>Contrail</a:t>
            </a:r>
            <a:r>
              <a:rPr lang="ru" sz="1800" dirty="0">
                <a:cs typeface="Calibri"/>
              </a:rPr>
              <a:t> . Например, для данных аналитики, большинства операционных данных и хранилища данных </a:t>
            </a:r>
            <a:r>
              <a:rPr lang="ru" sz="1800" i="1" dirty="0">
                <a:cs typeface="Calibri"/>
              </a:rPr>
              <a:t>IF-MAP</a:t>
            </a:r>
            <a:r>
              <a:rPr lang="ru" sz="1800" dirty="0">
                <a:cs typeface="Calibri"/>
              </a:rPr>
              <a:t> была включена </a:t>
            </a:r>
            <a:r>
              <a:rPr lang="ru" sz="1800" i="1" dirty="0">
                <a:cs typeface="Calibri"/>
              </a:rPr>
              <a:t>Cassandra</a:t>
            </a:r>
            <a:r>
              <a:rPr lang="ru" sz="1800" dirty="0">
                <a:cs typeface="Calibri"/>
              </a:rPr>
              <a:t>. </a:t>
            </a:r>
            <a:r>
              <a:rPr lang="ru" sz="1800" i="1" dirty="0">
                <a:cs typeface="Calibri"/>
              </a:rPr>
              <a:t>Redis</a:t>
            </a:r>
            <a:r>
              <a:rPr lang="ru" sz="1800" dirty="0">
                <a:cs typeface="Calibri"/>
              </a:rPr>
              <a:t> был использован как </a:t>
            </a:r>
            <a:r>
              <a:rPr lang="ru" sz="1800" i="1" dirty="0">
                <a:cs typeface="Calibri"/>
              </a:rPr>
              <a:t>pub-sub</a:t>
            </a:r>
            <a:r>
              <a:rPr lang="ru" sz="1800" dirty="0">
                <a:cs typeface="Calibri"/>
              </a:rPr>
              <a:t> система обмена сообщениями между компонентами/приложениями. </a:t>
            </a:r>
            <a:r>
              <a:rPr lang="ru" sz="1800" i="1" dirty="0">
                <a:cs typeface="Calibri"/>
              </a:rPr>
              <a:t>Redis</a:t>
            </a:r>
            <a:r>
              <a:rPr lang="ru" sz="1800" dirty="0">
                <a:cs typeface="Calibri"/>
              </a:rPr>
              <a:t> в свое время  был спонсирован </a:t>
            </a:r>
            <a:r>
              <a:rPr lang="ru" sz="1800" i="1" dirty="0">
                <a:cs typeface="Calibri"/>
              </a:rPr>
              <a:t>VMware</a:t>
            </a:r>
            <a:r>
              <a:rPr lang="ru" sz="1800" dirty="0">
                <a:cs typeface="Calibri"/>
              </a:rPr>
              <a:t>. </a:t>
            </a:r>
            <a:r>
              <a:rPr lang="ru" sz="1800" i="1" dirty="0">
                <a:cs typeface="Calibri"/>
              </a:rPr>
              <a:t>Zookeeper</a:t>
            </a:r>
            <a:r>
              <a:rPr lang="ru" sz="1800" dirty="0">
                <a:cs typeface="Calibri"/>
              </a:rPr>
              <a:t> используется для обследования и управления элементами через своих агентов.</a:t>
            </a:r>
            <a:endParaRPr lang="ru" sz="1800" dirty="0"/>
          </a:p>
          <a:p>
            <a:pPr>
              <a:buNone/>
            </a:pPr>
            <a:endParaRPr lang="ru" sz="1800" b="1" dirty="0">
              <a:cs typeface="Calibri"/>
            </a:endParaRPr>
          </a:p>
          <a:p>
            <a:pPr>
              <a:buNone/>
            </a:pPr>
            <a:endParaRPr lang="ru" sz="1800" b="1" dirty="0">
              <a:cs typeface="Calibri"/>
            </a:endParaRPr>
          </a:p>
        </p:txBody>
      </p:sp>
    </p:spTree>
    <p:extLst>
      <p:ext uri="{BB962C8B-B14F-4D97-AF65-F5344CB8AC3E}">
        <p14:creationId xmlns:p14="http://schemas.microsoft.com/office/powerpoint/2010/main" val="3883156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39341" y="54456"/>
            <a:ext cx="2452255" cy="437406"/>
          </a:xfrm>
        </p:spPr>
        <p:txBody>
          <a:bodyPr>
            <a:normAutofit/>
          </a:bodyPr>
          <a:lstStyle/>
          <a:p>
            <a:r>
              <a:rPr lang="ru-RU" sz="1800" err="1">
                <a:cs typeface="Calibri Light"/>
              </a:rPr>
              <a:t>SDN:Controllers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3506341"/>
            <a:ext cx="8855343" cy="3261897"/>
          </a:xfrm>
        </p:spPr>
        <p:txBody>
          <a:bodyPr vert="horz" lIns="91440" tIns="45720" rIns="91440" bIns="45720" rtlCol="0" anchor="t">
            <a:noAutofit/>
          </a:bodyPr>
          <a:lstStyle/>
          <a:p>
            <a:pPr>
              <a:buNone/>
            </a:pPr>
            <a:r>
              <a:rPr lang="ru" sz="1800" dirty="0">
                <a:cs typeface="Calibri"/>
              </a:rPr>
              <a:t>Как и все контроллеры </a:t>
            </a:r>
            <a:r>
              <a:rPr lang="ru" sz="1800" b="1" dirty="0">
                <a:cs typeface="Calibri"/>
              </a:rPr>
              <a:t>SDN</a:t>
            </a:r>
            <a:r>
              <a:rPr lang="ru" sz="1800" dirty="0">
                <a:cs typeface="Calibri"/>
              </a:rPr>
              <a:t>, решение </a:t>
            </a:r>
            <a:r>
              <a:rPr lang="ru" sz="1800" i="1" dirty="0">
                <a:cs typeface="Calibri"/>
              </a:rPr>
              <a:t>Juniper</a:t>
            </a:r>
            <a:r>
              <a:rPr lang="ru" sz="1800" dirty="0">
                <a:cs typeface="Calibri"/>
              </a:rPr>
              <a:t> требует парного взаимодействия агентов в сетевых элементах, независимо от того, являются ли они реальными устройствами или виртуальными версиями, работающими в виртуальной машине. В последнем случае - это гипервизор-резидент </a:t>
            </a:r>
            <a:r>
              <a:rPr lang="ru" sz="1800" i="1" dirty="0">
                <a:cs typeface="Calibri"/>
              </a:rPr>
              <a:t>vRouter</a:t>
            </a:r>
            <a:r>
              <a:rPr lang="ru" sz="1800" dirty="0">
                <a:cs typeface="Calibri"/>
              </a:rPr>
              <a:t> в сочетании с виртуальным пространством пользовательского пространства (</a:t>
            </a:r>
            <a:r>
              <a:rPr lang="ru" sz="1800" i="1" dirty="0">
                <a:cs typeface="Calibri"/>
              </a:rPr>
              <a:t>vRouter Agent</a:t>
            </a:r>
            <a:r>
              <a:rPr lang="ru" sz="1800" dirty="0">
                <a:cs typeface="Calibri"/>
              </a:rPr>
              <a:t>) . В первом случае - это  конфигурация через </a:t>
            </a:r>
            <a:r>
              <a:rPr lang="ru" sz="1800" i="1" dirty="0">
                <a:cs typeface="Calibri"/>
              </a:rPr>
              <a:t>Netconf, XMPP</a:t>
            </a:r>
            <a:r>
              <a:rPr lang="ru" sz="1800" dirty="0">
                <a:cs typeface="Calibri"/>
              </a:rPr>
              <a:t> и стандартный протокол </a:t>
            </a:r>
            <a:r>
              <a:rPr lang="ru" sz="1800" i="1" dirty="0">
                <a:cs typeface="Calibri"/>
              </a:rPr>
              <a:t>BGP</a:t>
            </a:r>
            <a:r>
              <a:rPr lang="ru" sz="1800" dirty="0">
                <a:cs typeface="Calibri"/>
              </a:rPr>
              <a:t> используется для связи.</a:t>
            </a:r>
          </a:p>
          <a:p>
            <a:pPr>
              <a:buNone/>
            </a:pPr>
            <a:r>
              <a:rPr lang="ru" sz="1800" dirty="0">
                <a:cs typeface="Calibri"/>
              </a:rPr>
              <a:t>Связь/обмен сообщениями между узлом управления и агентом </a:t>
            </a:r>
            <a:r>
              <a:rPr lang="ru" sz="1800" i="1" dirty="0">
                <a:cs typeface="Calibri"/>
              </a:rPr>
              <a:t>vRouter</a:t>
            </a:r>
            <a:r>
              <a:rPr lang="ru" sz="1800" dirty="0">
                <a:cs typeface="Calibri"/>
              </a:rPr>
              <a:t> предназначена для открытого стандарта с использованием </a:t>
            </a:r>
            <a:r>
              <a:rPr lang="ru" sz="1800" i="1" dirty="0">
                <a:cs typeface="Calibri"/>
              </a:rPr>
              <a:t>XMPP</a:t>
            </a:r>
            <a:r>
              <a:rPr lang="ru" sz="1800" dirty="0">
                <a:cs typeface="Calibri"/>
              </a:rPr>
              <a:t> в качестве канала-носителя. Протокол </a:t>
            </a:r>
            <a:r>
              <a:rPr lang="ru" sz="1800" i="1" dirty="0">
                <a:cs typeface="Calibri"/>
              </a:rPr>
              <a:t>XMPP</a:t>
            </a:r>
            <a:r>
              <a:rPr lang="ru" sz="1800" dirty="0">
                <a:cs typeface="Calibri"/>
              </a:rPr>
              <a:t> является стандартом, но определяет только транспорт «контейнера» информации. Явная передача сообщений, содержащаяся в этом контейнере, должна быть полностью документирована для обеспечения совместимости в будущем.</a:t>
            </a:r>
            <a:endParaRPr lang="ru" sz="1800">
              <a:cs typeface="Calibri"/>
            </a:endParaRPr>
          </a:p>
        </p:txBody>
      </p:sp>
    </p:spTree>
    <p:extLst>
      <p:ext uri="{BB962C8B-B14F-4D97-AF65-F5344CB8AC3E}">
        <p14:creationId xmlns:p14="http://schemas.microsoft.com/office/powerpoint/2010/main" val="1711452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361459" y="64847"/>
            <a:ext cx="2597728" cy="427015"/>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L3VPN</a:t>
            </a: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54097" y="884839"/>
            <a:ext cx="8855343" cy="5904709"/>
          </a:xfrm>
        </p:spPr>
        <p:txBody>
          <a:bodyPr vert="horz" lIns="91440" tIns="45720" rIns="91440" bIns="45720" rtlCol="0" anchor="t">
            <a:noAutofit/>
          </a:bodyPr>
          <a:lstStyle/>
          <a:p>
            <a:pPr>
              <a:buNone/>
            </a:pPr>
            <a:r>
              <a:rPr lang="ru" sz="1800" dirty="0">
                <a:cs typeface="Calibri"/>
              </a:rPr>
              <a:t>Реализация использует структуры с дополнительным IP-интерфейсом, которые используют </a:t>
            </a:r>
            <a:r>
              <a:rPr lang="ru" sz="1800" i="1" dirty="0">
                <a:cs typeface="Calibri"/>
              </a:rPr>
              <a:t>loopback</a:t>
            </a:r>
            <a:r>
              <a:rPr lang="ru" sz="1800" dirty="0">
                <a:cs typeface="Calibri"/>
              </a:rPr>
              <a:t> для идентификации физического IP-адреса хоста и для сохранения IP-адресов. Это также обеспечивает изоляцию тенантов через метки </a:t>
            </a:r>
            <a:r>
              <a:rPr lang="ru" sz="1800" i="1" dirty="0">
                <a:cs typeface="Calibri"/>
              </a:rPr>
              <a:t>MPLS</a:t>
            </a:r>
            <a:r>
              <a:rPr lang="ru" sz="1800" dirty="0">
                <a:cs typeface="Calibri"/>
              </a:rPr>
              <a:t>, поддерживающие </a:t>
            </a:r>
            <a:r>
              <a:rPr lang="ru" sz="1800" i="1" dirty="0">
                <a:cs typeface="Calibri"/>
              </a:rPr>
              <a:t>MPLS</a:t>
            </a:r>
            <a:r>
              <a:rPr lang="ru" sz="1800" dirty="0">
                <a:cs typeface="Calibri"/>
              </a:rPr>
              <a:t> в </a:t>
            </a:r>
            <a:r>
              <a:rPr lang="ru" sz="1800" i="1" dirty="0">
                <a:cs typeface="Calibri"/>
              </a:rPr>
              <a:t>GRE</a:t>
            </a:r>
            <a:r>
              <a:rPr lang="ru" sz="1800" dirty="0">
                <a:cs typeface="Calibri"/>
              </a:rPr>
              <a:t> или </a:t>
            </a:r>
            <a:r>
              <a:rPr lang="ru" sz="1800" i="1" dirty="0">
                <a:cs typeface="Calibri"/>
              </a:rPr>
              <a:t>MPLS</a:t>
            </a:r>
            <a:r>
              <a:rPr lang="ru" sz="1800" dirty="0">
                <a:cs typeface="Calibri"/>
              </a:rPr>
              <a:t> в инкапсуляциях </a:t>
            </a:r>
            <a:r>
              <a:rPr lang="ru" sz="1800" i="1" dirty="0">
                <a:cs typeface="Calibri"/>
              </a:rPr>
              <a:t>VxLAN</a:t>
            </a:r>
            <a:r>
              <a:rPr lang="ru" sz="1800" dirty="0">
                <a:cs typeface="Calibri"/>
              </a:rPr>
              <a:t>. Решение не требует поддержки коммутации </a:t>
            </a:r>
            <a:r>
              <a:rPr lang="ru" sz="1800" i="1" dirty="0">
                <a:cs typeface="Calibri"/>
              </a:rPr>
              <a:t>MPLS</a:t>
            </a:r>
            <a:r>
              <a:rPr lang="ru" sz="1800" dirty="0">
                <a:cs typeface="Calibri"/>
              </a:rPr>
              <a:t> в транзитной сети. Подобно решениям </a:t>
            </a:r>
            <a:r>
              <a:rPr lang="ru" sz="1800" i="1" dirty="0">
                <a:cs typeface="Calibri"/>
              </a:rPr>
              <a:t>VMware / Nicira</a:t>
            </a:r>
            <a:r>
              <a:rPr lang="ru" sz="1800" dirty="0">
                <a:cs typeface="Calibri"/>
              </a:rPr>
              <a:t>, это конкретное решение предоставляет программный шлюз для взаимодействия с устройствами, которые не поддерживают их агентов.</a:t>
            </a:r>
            <a:endParaRPr lang="en-US" sz="1800" dirty="0"/>
          </a:p>
        </p:txBody>
      </p:sp>
      <p:pic>
        <p:nvPicPr>
          <p:cNvPr id="4" name="Picture 4" descr="A screenshot of a cell phone&#10;&#10;Описание создано с очень высокой степенью достоверности">
            <a:extLst>
              <a:ext uri="{FF2B5EF4-FFF2-40B4-BE49-F238E27FC236}">
                <a16:creationId xmlns:a16="http://schemas.microsoft.com/office/drawing/2014/main" id="{B93F25E4-7106-4294-9FAC-23B78D59C4A5}"/>
              </a:ext>
            </a:extLst>
          </p:cNvPr>
          <p:cNvPicPr>
            <a:picLocks noChangeAspect="1"/>
          </p:cNvPicPr>
          <p:nvPr/>
        </p:nvPicPr>
        <p:blipFill>
          <a:blip r:embed="rId2"/>
          <a:stretch>
            <a:fillRect/>
          </a:stretch>
        </p:blipFill>
        <p:spPr>
          <a:xfrm>
            <a:off x="206586" y="3009858"/>
            <a:ext cx="8748792" cy="3597158"/>
          </a:xfrm>
          <a:prstGeom prst="rect">
            <a:avLst/>
          </a:prstGeom>
        </p:spPr>
      </p:pic>
    </p:spTree>
    <p:extLst>
      <p:ext uri="{BB962C8B-B14F-4D97-AF65-F5344CB8AC3E}">
        <p14:creationId xmlns:p14="http://schemas.microsoft.com/office/powerpoint/2010/main" val="1438872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538105" y="75238"/>
            <a:ext cx="2462646" cy="385451"/>
          </a:xfrm>
        </p:spPr>
        <p:txBody>
          <a:bodyPr>
            <a:normAutofit/>
          </a:bodyPr>
          <a:lstStyle/>
          <a:p>
            <a:r>
              <a:rPr lang="ru-RU" sz="1800" err="1">
                <a:cs typeface="Calibri Light"/>
              </a:rPr>
              <a:t>SDN:Controllers</a:t>
            </a:r>
            <a:r>
              <a:rPr lang="ru-RU" sz="1800" dirty="0">
                <a:cs typeface="Calibri Light"/>
              </a:rPr>
              <a:t>: L3VPN</a:t>
            </a:r>
          </a:p>
        </p:txBody>
      </p:sp>
      <p:pic>
        <p:nvPicPr>
          <p:cNvPr id="5" name="Picture 5" descr="A screenshot of a cell phone&#10;&#10;Описание создано с очень высокой степенью достоверности">
            <a:extLst>
              <a:ext uri="{FF2B5EF4-FFF2-40B4-BE49-F238E27FC236}">
                <a16:creationId xmlns:a16="http://schemas.microsoft.com/office/drawing/2014/main" id="{A2A6C6E5-C83F-491A-BD1C-927597A73B5B}"/>
              </a:ext>
            </a:extLst>
          </p:cNvPr>
          <p:cNvPicPr>
            <a:picLocks noGrp="1" noChangeAspect="1"/>
          </p:cNvPicPr>
          <p:nvPr>
            <p:ph idx="1"/>
          </p:nvPr>
        </p:nvPicPr>
        <p:blipFill>
          <a:blip r:embed="rId2"/>
          <a:stretch>
            <a:fillRect/>
          </a:stretch>
        </p:blipFill>
        <p:spPr>
          <a:xfrm>
            <a:off x="445836" y="884839"/>
            <a:ext cx="8271865" cy="5904709"/>
          </a:xfrm>
          <a:prstGeom prst="rect">
            <a:avLst/>
          </a:prstGeom>
        </p:spPr>
      </p:pic>
    </p:spTree>
    <p:extLst>
      <p:ext uri="{BB962C8B-B14F-4D97-AF65-F5344CB8AC3E}">
        <p14:creationId xmlns:p14="http://schemas.microsoft.com/office/powerpoint/2010/main" val="1935131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403023" y="96020"/>
            <a:ext cx="2317173" cy="437406"/>
          </a:xfrm>
        </p:spPr>
        <p:txBody>
          <a:bodyPr>
            <a:normAutofit/>
          </a:bodyPr>
          <a:lstStyle/>
          <a:p>
            <a:r>
              <a:rPr lang="ru-RU" sz="1800" dirty="0" err="1">
                <a:cs typeface="Calibri Light"/>
              </a:rPr>
              <a:t>SDN:Controllers:Plexxi</a:t>
            </a:r>
            <a:endParaRPr lang="ru-RU" sz="1800">
              <a:cs typeface="Calibri Light"/>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4EF8C8C6-99C1-4191-923A-AF10D609DCD7}"/>
              </a:ext>
            </a:extLst>
          </p:cNvPr>
          <p:cNvPicPr>
            <a:picLocks noGrp="1" noChangeAspect="1"/>
          </p:cNvPicPr>
          <p:nvPr>
            <p:ph idx="1"/>
          </p:nvPr>
        </p:nvPicPr>
        <p:blipFill>
          <a:blip r:embed="rId2"/>
          <a:stretch>
            <a:fillRect/>
          </a:stretch>
        </p:blipFill>
        <p:spPr>
          <a:xfrm>
            <a:off x="338915" y="939787"/>
            <a:ext cx="8527270" cy="5818060"/>
          </a:xfrm>
          <a:prstGeom prst="rect">
            <a:avLst/>
          </a:prstGeom>
        </p:spPr>
      </p:pic>
    </p:spTree>
    <p:extLst>
      <p:ext uri="{BB962C8B-B14F-4D97-AF65-F5344CB8AC3E}">
        <p14:creationId xmlns:p14="http://schemas.microsoft.com/office/powerpoint/2010/main" val="403588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236768" y="106411"/>
            <a:ext cx="2327564" cy="427015"/>
          </a:xfrm>
        </p:spPr>
        <p:txBody>
          <a:bodyPr>
            <a:normAutofit/>
          </a:bodyPr>
          <a:lstStyle/>
          <a:p>
            <a:r>
              <a:rPr lang="ru-RU" sz="1800" dirty="0">
                <a:cs typeface="Calibri Light"/>
              </a:rPr>
              <a:t>SDN </a:t>
            </a:r>
            <a:r>
              <a:rPr lang="ru-RU" sz="1800" dirty="0" err="1">
                <a:cs typeface="Calibri Light"/>
              </a:rPr>
              <a:t>Controllers:Plexxi</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12533" y="3080315"/>
            <a:ext cx="8855343" cy="3667142"/>
          </a:xfrm>
        </p:spPr>
        <p:txBody>
          <a:bodyPr vert="horz" lIns="91440" tIns="45720" rIns="91440" bIns="45720" rtlCol="0" anchor="t">
            <a:noAutofit/>
          </a:bodyPr>
          <a:lstStyle/>
          <a:p>
            <a:pPr>
              <a:buNone/>
            </a:pPr>
            <a:endParaRPr lang="ru" sz="2000" dirty="0">
              <a:cs typeface="Calibri"/>
            </a:endParaRPr>
          </a:p>
          <a:p>
            <a:pPr>
              <a:buNone/>
            </a:pPr>
            <a:endParaRPr lang="ru" sz="2000" dirty="0">
              <a:cs typeface="Calibri"/>
            </a:endParaRPr>
          </a:p>
          <a:p>
            <a:pPr>
              <a:buNone/>
            </a:pPr>
            <a:r>
              <a:rPr lang="ru" sz="1800" dirty="0">
                <a:cs typeface="Calibri"/>
              </a:rPr>
              <a:t>Системы </a:t>
            </a:r>
            <a:r>
              <a:rPr lang="ru" sz="1800" i="1" dirty="0">
                <a:cs typeface="Calibri"/>
              </a:rPr>
              <a:t>Plexxi</a:t>
            </a:r>
            <a:r>
              <a:rPr lang="ru" sz="1800" dirty="0">
                <a:cs typeface="Calibri"/>
              </a:rPr>
              <a:t> основаны на концепции </a:t>
            </a:r>
            <a:r>
              <a:rPr lang="ru" sz="1800" i="1" dirty="0">
                <a:cs typeface="Calibri"/>
              </a:rPr>
              <a:t>аффинной</a:t>
            </a:r>
            <a:r>
              <a:rPr lang="ru" sz="1800" dirty="0">
                <a:cs typeface="Calibri"/>
              </a:rPr>
              <a:t> сети, предлагая несколько иной тип контроллера построеный на алгоритмах оптимизации и форматирования пересылки.</a:t>
            </a:r>
          </a:p>
          <a:p>
            <a:pPr>
              <a:buNone/>
            </a:pPr>
            <a:r>
              <a:rPr lang="ru" sz="1800" dirty="0">
                <a:cs typeface="Calibri"/>
              </a:rPr>
              <a:t>Основная функция контроллера </a:t>
            </a:r>
            <a:r>
              <a:rPr lang="ru" sz="1800" i="1" dirty="0">
                <a:cs typeface="Calibri"/>
              </a:rPr>
              <a:t>Plexxi</a:t>
            </a:r>
            <a:r>
              <a:rPr lang="ru" sz="1800" dirty="0">
                <a:cs typeface="Calibri"/>
              </a:rPr>
              <a:t> состоит в том, чтобы динамически собирать информацию об </a:t>
            </a:r>
            <a:r>
              <a:rPr lang="ru" sz="1800" i="1" dirty="0">
                <a:cs typeface="Calibri"/>
              </a:rPr>
              <a:t>аффинности</a:t>
            </a:r>
            <a:r>
              <a:rPr lang="ru" sz="1800" dirty="0">
                <a:cs typeface="Calibri"/>
              </a:rPr>
              <a:t> из внешних систем или статически с помощью созданных вручную политик, а затем переводить эту информацию о близости в топологии пересылки в сети </a:t>
            </a:r>
            <a:r>
              <a:rPr lang="ru" sz="1800" i="1" dirty="0">
                <a:cs typeface="Calibri"/>
              </a:rPr>
              <a:t>Plexxi</a:t>
            </a:r>
            <a:r>
              <a:rPr lang="ru" sz="1800" dirty="0">
                <a:cs typeface="Calibri"/>
              </a:rPr>
              <a:t>. </a:t>
            </a:r>
          </a:p>
          <a:p>
            <a:pPr>
              <a:buNone/>
            </a:pPr>
            <a:r>
              <a:rPr lang="ru" sz="1800" dirty="0">
                <a:cs typeface="Calibri"/>
              </a:rPr>
              <a:t>Физическая топология Plexxi основана на топологии кольца, а </a:t>
            </a:r>
            <a:r>
              <a:rPr lang="ru" sz="1800" i="1" dirty="0">
                <a:cs typeface="Calibri"/>
              </a:rPr>
              <a:t>affinities</a:t>
            </a:r>
            <a:r>
              <a:rPr lang="ru" sz="1800" dirty="0">
                <a:cs typeface="Calibri"/>
              </a:rPr>
              <a:t> сопоставляются с идентификаторами кольца, что создает плотную связь между концепциями </a:t>
            </a:r>
            <a:r>
              <a:rPr lang="ru" sz="1800" i="1" dirty="0">
                <a:cs typeface="Calibri"/>
              </a:rPr>
              <a:t>overlay</a:t>
            </a:r>
            <a:r>
              <a:rPr lang="ru" sz="1800" dirty="0">
                <a:cs typeface="Calibri"/>
              </a:rPr>
              <a:t> и </a:t>
            </a:r>
            <a:r>
              <a:rPr lang="ru" sz="1800" i="1" dirty="0">
                <a:cs typeface="Calibri"/>
              </a:rPr>
              <a:t>undrlay</a:t>
            </a:r>
            <a:r>
              <a:rPr lang="ru" sz="1800" dirty="0">
                <a:cs typeface="Calibri"/>
              </a:rPr>
              <a:t>. </a:t>
            </a:r>
          </a:p>
        </p:txBody>
      </p:sp>
    </p:spTree>
    <p:extLst>
      <p:ext uri="{BB962C8B-B14F-4D97-AF65-F5344CB8AC3E}">
        <p14:creationId xmlns:p14="http://schemas.microsoft.com/office/powerpoint/2010/main" val="3342499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444586" y="127192"/>
            <a:ext cx="2337955" cy="343888"/>
          </a:xfrm>
        </p:spPr>
        <p:txBody>
          <a:bodyPr>
            <a:normAutofit/>
          </a:bodyPr>
          <a:lstStyle/>
          <a:p>
            <a:r>
              <a:rPr lang="ru-RU" sz="1800" dirty="0" err="1">
                <a:cs typeface="Calibri Light"/>
              </a:rPr>
              <a:t>SDN:Controllers:Plexxi</a:t>
            </a:r>
            <a:endParaRPr lang="ru-RU" sz="180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54097" y="1396986"/>
            <a:ext cx="8855343" cy="5256952"/>
          </a:xfrm>
        </p:spPr>
        <p:txBody>
          <a:bodyPr vert="horz" lIns="91440" tIns="45720" rIns="91440" bIns="45720" rtlCol="0" anchor="t">
            <a:noAutofit/>
          </a:bodyPr>
          <a:lstStyle/>
          <a:p>
            <a:pPr>
              <a:buNone/>
            </a:pPr>
            <a:endParaRPr lang="ru" sz="1800" dirty="0">
              <a:cs typeface="Calibri"/>
            </a:endParaRPr>
          </a:p>
          <a:p>
            <a:pPr>
              <a:buNone/>
            </a:pPr>
            <a:r>
              <a:rPr lang="ru" sz="1800" dirty="0">
                <a:cs typeface="Calibri"/>
              </a:rPr>
              <a:t>Топология </a:t>
            </a:r>
            <a:r>
              <a:rPr lang="ru" sz="1800" i="1" dirty="0">
                <a:cs typeface="Calibri"/>
              </a:rPr>
              <a:t>Plexxi</a:t>
            </a:r>
            <a:r>
              <a:rPr lang="ru" sz="1800" dirty="0">
                <a:cs typeface="Calibri"/>
              </a:rPr>
              <a:t> и программирование пересылки являются частью проприетарного протокола управления (</a:t>
            </a:r>
            <a:r>
              <a:rPr lang="ru" sz="1800" i="1" dirty="0">
                <a:cs typeface="Calibri"/>
              </a:rPr>
              <a:t>PSCP</a:t>
            </a:r>
            <a:r>
              <a:rPr lang="ru" sz="1800" dirty="0">
                <a:cs typeface="Calibri"/>
              </a:rPr>
              <a:t>). В программировании пересылки используется </a:t>
            </a:r>
            <a:r>
              <a:rPr lang="ru" sz="1800" i="1" dirty="0">
                <a:cs typeface="Calibri"/>
              </a:rPr>
              <a:t>ActiveMQ</a:t>
            </a:r>
            <a:r>
              <a:rPr lang="ru" sz="1800" dirty="0">
                <a:cs typeface="Calibri"/>
              </a:rPr>
              <a:t>, а контроллер основан на </a:t>
            </a:r>
            <a:r>
              <a:rPr lang="ru" sz="1800" i="1" dirty="0">
                <a:cs typeface="Calibri"/>
              </a:rPr>
              <a:t>PostgreSQL</a:t>
            </a:r>
            <a:r>
              <a:rPr lang="ru" sz="1800" dirty="0">
                <a:cs typeface="Calibri"/>
              </a:rPr>
              <a:t>.</a:t>
            </a:r>
          </a:p>
          <a:p>
            <a:pPr>
              <a:buNone/>
            </a:pPr>
            <a:r>
              <a:rPr lang="ru" sz="1800" dirty="0">
                <a:cs typeface="Calibri"/>
              </a:rPr>
              <a:t>Парадигма управления </a:t>
            </a:r>
            <a:r>
              <a:rPr lang="ru" sz="1800" i="1" dirty="0">
                <a:cs typeface="Calibri"/>
              </a:rPr>
              <a:t>Plexxi</a:t>
            </a:r>
            <a:r>
              <a:rPr lang="ru" sz="1800" dirty="0">
                <a:cs typeface="Calibri"/>
              </a:rPr>
              <a:t> в настоящее время работает только с оптическими переключателями </a:t>
            </a:r>
            <a:r>
              <a:rPr lang="ru" sz="1800" i="1" dirty="0">
                <a:cs typeface="Calibri"/>
              </a:rPr>
              <a:t>LightRail</a:t>
            </a:r>
            <a:r>
              <a:rPr lang="ru" sz="1800" dirty="0">
                <a:cs typeface="Calibri"/>
              </a:rPr>
              <a:t> от </a:t>
            </a:r>
            <a:r>
              <a:rPr lang="ru" sz="1800" i="1" dirty="0">
                <a:cs typeface="Calibri"/>
              </a:rPr>
              <a:t>Plexxi</a:t>
            </a:r>
          </a:p>
          <a:p>
            <a:pPr>
              <a:buNone/>
            </a:pPr>
            <a:r>
              <a:rPr lang="ru" sz="1800" dirty="0">
                <a:cs typeface="Calibri"/>
              </a:rPr>
              <a:t>Масштаб </a:t>
            </a:r>
            <a:r>
              <a:rPr lang="ru" sz="1800" i="1" dirty="0">
                <a:cs typeface="Calibri"/>
              </a:rPr>
              <a:t>Plexxi</a:t>
            </a:r>
            <a:r>
              <a:rPr lang="ru" sz="1800" dirty="0">
                <a:cs typeface="Calibri"/>
              </a:rPr>
              <a:t> - до 250 переключателей на кольцо на пару контроллеров. </a:t>
            </a:r>
            <a:r>
              <a:rPr lang="ru" sz="1800" i="1" dirty="0">
                <a:cs typeface="Calibri"/>
              </a:rPr>
              <a:t>Plexxi </a:t>
            </a:r>
            <a:r>
              <a:rPr lang="ru" sz="1800" dirty="0">
                <a:cs typeface="Calibri"/>
              </a:rPr>
              <a:t>поддерживает избыточные и многоязычные топологии для масштабирования и разделения доменов обслуживания</a:t>
            </a:r>
          </a:p>
          <a:p>
            <a:pPr>
              <a:buNone/>
            </a:pPr>
            <a:r>
              <a:rPr lang="ru" sz="1800" i="1" dirty="0">
                <a:cs typeface="Calibri"/>
              </a:rPr>
              <a:t>Plexxi Affinity</a:t>
            </a:r>
            <a:r>
              <a:rPr lang="ru" sz="1800" dirty="0">
                <a:cs typeface="Calibri"/>
              </a:rPr>
              <a:t> (родство)</a:t>
            </a:r>
            <a:br>
              <a:rPr lang="ru" sz="1800" dirty="0">
                <a:cs typeface="Calibri"/>
              </a:rPr>
            </a:br>
            <a:r>
              <a:rPr lang="ru" sz="1800" dirty="0">
                <a:cs typeface="Calibri"/>
              </a:rPr>
              <a:t> </a:t>
            </a:r>
            <a:r>
              <a:rPr lang="ru" sz="1800" i="1" dirty="0">
                <a:cs typeface="Calibri"/>
              </a:rPr>
              <a:t>Affinity</a:t>
            </a:r>
            <a:r>
              <a:rPr lang="ru" sz="1800" dirty="0">
                <a:cs typeface="Calibri"/>
              </a:rPr>
              <a:t> состоит из одной или двух </a:t>
            </a:r>
            <a:r>
              <a:rPr lang="ru" sz="1800" i="1" dirty="0">
                <a:cs typeface="Calibri"/>
              </a:rPr>
              <a:t>афинных</a:t>
            </a:r>
            <a:r>
              <a:rPr lang="ru" sz="1800" dirty="0">
                <a:cs typeface="Calibri"/>
              </a:rPr>
              <a:t> (родственных)  групп  и </a:t>
            </a:r>
            <a:r>
              <a:rPr lang="ru" sz="1800" i="1" dirty="0">
                <a:cs typeface="Calibri"/>
              </a:rPr>
              <a:t>аффинной</a:t>
            </a:r>
            <a:r>
              <a:rPr lang="ru" sz="1800" dirty="0">
                <a:cs typeface="Calibri"/>
              </a:rPr>
              <a:t> связи между ними. </a:t>
            </a:r>
          </a:p>
          <a:p>
            <a:pPr>
              <a:buNone/>
            </a:pPr>
            <a:r>
              <a:rPr lang="ru" sz="1800" dirty="0">
                <a:cs typeface="Calibri"/>
              </a:rPr>
              <a:t>Родственная группа представляет собой набор конечных точек, идентифицированных </a:t>
            </a:r>
            <a:r>
              <a:rPr lang="ru" sz="1800" i="1" dirty="0">
                <a:cs typeface="Calibri"/>
              </a:rPr>
              <a:t>MAC</a:t>
            </a:r>
            <a:r>
              <a:rPr lang="ru" sz="1800" dirty="0">
                <a:cs typeface="Calibri"/>
              </a:rPr>
              <a:t> или IP-адресом. </a:t>
            </a:r>
          </a:p>
          <a:p>
            <a:pPr>
              <a:buNone/>
            </a:pPr>
            <a:r>
              <a:rPr lang="ru" sz="1800" dirty="0">
                <a:cs typeface="Calibri"/>
              </a:rPr>
              <a:t>Аффинная ссылка представляет собой конструкцию политики, описывающую желаемое поведение пересылки между двумя родственными группами  или поведение пересылки между конечными точками в пределах одной группы. </a:t>
            </a:r>
            <a:endParaRPr lang="ru" sz="1800" dirty="0"/>
          </a:p>
        </p:txBody>
      </p:sp>
    </p:spTree>
    <p:extLst>
      <p:ext uri="{BB962C8B-B14F-4D97-AF65-F5344CB8AC3E}">
        <p14:creationId xmlns:p14="http://schemas.microsoft.com/office/powerpoint/2010/main" val="83484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0175" y="66644"/>
            <a:ext cx="8228160" cy="60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270164" y="1359929"/>
            <a:ext cx="8739425" cy="6731728"/>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ru-RU" sz="1800" dirty="0">
                <a:cs typeface="Arial"/>
              </a:rPr>
              <a:t>Виды </a:t>
            </a:r>
            <a:r>
              <a:rPr lang="ru-RU" sz="1800" i="1" dirty="0">
                <a:cs typeface="Arial"/>
              </a:rPr>
              <a:t>резервирования</a:t>
            </a:r>
            <a:r>
              <a:rPr lang="ru-RU" i="1" dirty="0">
                <a:cs typeface="Arial"/>
              </a:rPr>
              <a:t>:</a:t>
            </a:r>
            <a:endParaRPr lang="ru-RU" sz="1800" dirty="0">
              <a:cs typeface="Arial"/>
            </a:endParaRPr>
          </a:p>
          <a:p>
            <a:endParaRPr lang="ru-RU" sz="1800" b="1" dirty="0">
              <a:cs typeface="Arial"/>
            </a:endParaRPr>
          </a:p>
          <a:p>
            <a:r>
              <a:rPr lang="ru-RU" sz="1800" i="1" dirty="0">
                <a:cs typeface="Arial"/>
              </a:rPr>
              <a:t>Холодное резервирование (</a:t>
            </a:r>
            <a:r>
              <a:rPr lang="ru-RU" sz="1800" i="1" dirty="0" err="1">
                <a:cs typeface="Arial"/>
              </a:rPr>
              <a:t>cold</a:t>
            </a:r>
            <a:r>
              <a:rPr lang="ru-RU" sz="1800" i="1" dirty="0">
                <a:cs typeface="Arial"/>
              </a:rPr>
              <a:t> </a:t>
            </a:r>
            <a:r>
              <a:rPr lang="ru-RU" sz="1800" i="1" dirty="0" err="1">
                <a:cs typeface="Arial"/>
              </a:rPr>
              <a:t>standby</a:t>
            </a:r>
            <a:r>
              <a:rPr lang="ru-RU" sz="1800" i="1" dirty="0">
                <a:cs typeface="Arial"/>
              </a:rPr>
              <a:t>)</a:t>
            </a:r>
            <a:r>
              <a:rPr lang="ru-RU" sz="1800" dirty="0">
                <a:cs typeface="Arial"/>
              </a:rPr>
              <a:t> - предполагает наличие в сети неиспользуемых резервных компонентов. При отказе основного компонента автоматически происходит инициализация </a:t>
            </a:r>
            <a:r>
              <a:rPr lang="ru-RU" sz="1800" i="1" dirty="0">
                <a:cs typeface="Arial"/>
              </a:rPr>
              <a:t>ПО</a:t>
            </a:r>
            <a:r>
              <a:rPr lang="ru-RU" sz="1800" dirty="0">
                <a:cs typeface="Arial"/>
              </a:rPr>
              <a:t>  на резервном компоненте и передача управления ему. Такой вид резервирования обычно используют для приложений и служб, которые не требуют сохранения их состояния. Время восстановления доступа к  приложениям и службам определяется временем запуска резервного компонента.</a:t>
            </a:r>
          </a:p>
          <a:p>
            <a:endParaRPr lang="ru-RU" sz="1800" i="1" dirty="0">
              <a:cs typeface="Arial"/>
            </a:endParaRPr>
          </a:p>
          <a:p>
            <a:r>
              <a:rPr lang="ru-RU" sz="1800" i="1" dirty="0">
                <a:cs typeface="Arial"/>
              </a:rPr>
              <a:t>Теплое резервирование (</a:t>
            </a:r>
            <a:r>
              <a:rPr lang="ru-RU" sz="1800" i="1" dirty="0" err="1">
                <a:cs typeface="Arial"/>
              </a:rPr>
              <a:t>warm</a:t>
            </a:r>
            <a:r>
              <a:rPr lang="ru-RU" sz="1800" i="1" dirty="0">
                <a:cs typeface="Arial"/>
              </a:rPr>
              <a:t> </a:t>
            </a:r>
            <a:r>
              <a:rPr lang="ru-RU" sz="1800" i="1" dirty="0" err="1">
                <a:cs typeface="Arial"/>
              </a:rPr>
              <a:t>standby</a:t>
            </a:r>
            <a:r>
              <a:rPr lang="ru-RU" sz="1800" i="1" dirty="0">
                <a:cs typeface="Arial"/>
              </a:rPr>
              <a:t>)</a:t>
            </a:r>
            <a:r>
              <a:rPr lang="ru-RU" sz="1800" dirty="0">
                <a:cs typeface="Arial"/>
              </a:rPr>
              <a:t> - подразумевает периодическую репликацию состояния основного активного компонента на резервный компонент и автоматическое переключение на него в случае отказа основного. Резервный компонент заменяет  основной в случае отказа последнего и продолжает функционировать, начиная с последнего реплицированного состояния. </a:t>
            </a:r>
            <a:r>
              <a:rPr lang="ru-RU" dirty="0">
                <a:cs typeface="Arial"/>
              </a:rPr>
              <a:t>С</a:t>
            </a:r>
            <a:r>
              <a:rPr lang="ru-RU" sz="1800" dirty="0">
                <a:cs typeface="Arial"/>
              </a:rPr>
              <a:t>ервис, предоставляемый системой, будет прерван и какие-то его состояния будут потеряны, если они не попадут в последнюю реплику. При таком резервировании теряется только часть состояния основного компонента, которые были между репликацией и отказом основного компонента.</a:t>
            </a:r>
            <a:endParaRPr lang="ru-RU" sz="1800" dirty="0">
              <a:cs typeface="Tahoma"/>
            </a:endParaRPr>
          </a:p>
          <a:p>
            <a:endParaRPr lang="ru-RU" sz="1800" dirty="0">
              <a:cs typeface="Arial"/>
            </a:endParaRPr>
          </a:p>
          <a:p>
            <a:endParaRPr lang="ru-RU" dirty="0">
              <a:cs typeface="Arial"/>
            </a:endParaRPr>
          </a:p>
          <a:p>
            <a:endParaRPr lang="ru-RU" dirty="0"/>
          </a:p>
          <a:p>
            <a:endParaRPr lang="ru-RU" i="1" dirty="0">
              <a:solidFill>
                <a:srgbClr val="000000"/>
              </a:solidFill>
              <a:cs typeface="Arial"/>
            </a:endParaRPr>
          </a:p>
        </p:txBody>
      </p:sp>
    </p:spTree>
    <p:extLst>
      <p:ext uri="{BB962C8B-B14F-4D97-AF65-F5344CB8AC3E}">
        <p14:creationId xmlns:p14="http://schemas.microsoft.com/office/powerpoint/2010/main" val="1049944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628650" y="64847"/>
            <a:ext cx="7886700" cy="821869"/>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2799760"/>
            <a:ext cx="8855343" cy="3926915"/>
          </a:xfrm>
        </p:spPr>
        <p:txBody>
          <a:bodyPr vert="horz" lIns="91440" tIns="45720" rIns="91440" bIns="45720" rtlCol="0" anchor="t">
            <a:noAutofit/>
          </a:bodyPr>
          <a:lstStyle/>
          <a:p>
            <a:pPr>
              <a:buNone/>
            </a:pPr>
            <a:endParaRPr lang="ru" sz="2000" dirty="0">
              <a:cs typeface="Calibri"/>
            </a:endParaRPr>
          </a:p>
          <a:p>
            <a:pPr>
              <a:buNone/>
            </a:pPr>
            <a:endParaRPr lang="ru" sz="2000" dirty="0">
              <a:cs typeface="Calibri"/>
            </a:endParaRPr>
          </a:p>
          <a:p>
            <a:pPr>
              <a:buNone/>
            </a:pPr>
            <a:r>
              <a:rPr lang="ru" sz="1800" dirty="0">
                <a:cs typeface="Calibri"/>
              </a:rPr>
              <a:t>Термин </a:t>
            </a:r>
            <a:r>
              <a:rPr lang="ru" sz="1800" b="1" dirty="0">
                <a:cs typeface="Calibri"/>
              </a:rPr>
              <a:t>SDN</a:t>
            </a:r>
            <a:r>
              <a:rPr lang="ru" sz="1800" dirty="0">
                <a:cs typeface="Calibri"/>
              </a:rPr>
              <a:t>-контроллер может иметь много разных значений и, следовательно, существует сегодня во многих различных формах.</a:t>
            </a:r>
            <a:endParaRPr lang="ru-RU" sz="1800" dirty="0">
              <a:cs typeface="Calibri"/>
            </a:endParaRPr>
          </a:p>
          <a:p>
            <a:pPr>
              <a:buNone/>
            </a:pPr>
            <a:r>
              <a:rPr lang="ru" sz="1800" dirty="0">
                <a:cs typeface="Calibri"/>
              </a:rPr>
              <a:t>Значения следуют из типа сетевого домена, в котором будет работать контроллер и  получены в результате выбора стратегии и протокола, используемых в этом домене.</a:t>
            </a:r>
          </a:p>
          <a:p>
            <a:pPr>
              <a:buNone/>
            </a:pPr>
            <a:r>
              <a:rPr lang="ru" sz="1800" dirty="0">
                <a:cs typeface="Calibri"/>
              </a:rPr>
              <a:t>Текущее состояние рынка контроллеров </a:t>
            </a:r>
            <a:r>
              <a:rPr lang="ru" sz="1800" b="1" dirty="0">
                <a:cs typeface="Calibri"/>
              </a:rPr>
              <a:t>SDN</a:t>
            </a:r>
            <a:r>
              <a:rPr lang="ru" sz="1800" dirty="0">
                <a:cs typeface="Calibri"/>
              </a:rPr>
              <a:t> связано с тем, что пользователи  выбирают  решения  на основе стандартов, но при условии  совместимости продуктов от различных вендоров, хотя  это не всегда так. </a:t>
            </a:r>
          </a:p>
          <a:p>
            <a:pPr>
              <a:buNone/>
            </a:pPr>
            <a:r>
              <a:rPr lang="ru" sz="1800" dirty="0">
                <a:cs typeface="Calibri"/>
              </a:rPr>
              <a:t>Вендоры могут использовать проприетарные методы и протоколы, которые зависят от распространенности их продуктов или наличия  конкуренции приложений  для их продуктов. </a:t>
            </a:r>
            <a:endParaRPr lang="ru" sz="1800" dirty="0"/>
          </a:p>
        </p:txBody>
      </p:sp>
    </p:spTree>
    <p:extLst>
      <p:ext uri="{BB962C8B-B14F-4D97-AF65-F5344CB8AC3E}">
        <p14:creationId xmlns:p14="http://schemas.microsoft.com/office/powerpoint/2010/main" val="713114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956214" y="44065"/>
            <a:ext cx="2930237" cy="520533"/>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02142" y="2841324"/>
            <a:ext cx="8855343" cy="3978869"/>
          </a:xfrm>
        </p:spPr>
        <p:txBody>
          <a:bodyPr vert="horz" lIns="91440" tIns="45720" rIns="91440" bIns="45720" rtlCol="0" anchor="t">
            <a:noAutofit/>
          </a:bodyPr>
          <a:lstStyle/>
          <a:p>
            <a:pPr>
              <a:buNone/>
            </a:pPr>
            <a:endParaRPr lang="ru-RU" dirty="0"/>
          </a:p>
          <a:p>
            <a:pPr>
              <a:buNone/>
            </a:pPr>
            <a:endParaRPr lang="ru" sz="2000" dirty="0">
              <a:cs typeface="Calibri"/>
            </a:endParaRPr>
          </a:p>
          <a:p>
            <a:pPr>
              <a:buNone/>
            </a:pPr>
            <a:r>
              <a:rPr lang="ru" sz="2000" dirty="0">
                <a:cs typeface="Calibri"/>
              </a:rPr>
              <a:t>В реальности не все существующие сетевые элементы могут поддерживать демоны или процессы контроллера (связанные с протоколом, который обеспечивает сетевое состояние), многие стратегии производства </a:t>
            </a:r>
            <a:r>
              <a:rPr lang="ru" sz="1800" dirty="0">
                <a:cs typeface="Calibri"/>
              </a:rPr>
              <a:t>контроллера</a:t>
            </a:r>
            <a:r>
              <a:rPr lang="ru" sz="2000" dirty="0">
                <a:cs typeface="Calibri"/>
              </a:rPr>
              <a:t> предполагают использование решений типа шлюза на основе хоста. В этих шлюзах агенты преобразуют сети </a:t>
            </a:r>
            <a:r>
              <a:rPr lang="ru" sz="2000" i="1" dirty="0">
                <a:cs typeface="Calibri"/>
              </a:rPr>
              <a:t>overlay</a:t>
            </a:r>
            <a:r>
              <a:rPr lang="ru" sz="2000" dirty="0">
                <a:cs typeface="Calibri"/>
              </a:rPr>
              <a:t> </a:t>
            </a:r>
            <a:r>
              <a:rPr lang="ru" sz="2000" i="1" dirty="0">
                <a:cs typeface="Calibri"/>
              </a:rPr>
              <a:t>тенантов</a:t>
            </a:r>
            <a:r>
              <a:rPr lang="ru" sz="2000" dirty="0">
                <a:cs typeface="Calibri"/>
              </a:rPr>
              <a:t> в общий формат для неуправляемых элементов - как правило, превращают сети </a:t>
            </a:r>
            <a:r>
              <a:rPr lang="ru" sz="2000" i="1" dirty="0">
                <a:cs typeface="Calibri"/>
              </a:rPr>
              <a:t>overlay тенантов</a:t>
            </a:r>
            <a:r>
              <a:rPr lang="ru" sz="2000" dirty="0">
                <a:cs typeface="Calibri"/>
              </a:rPr>
              <a:t> в </a:t>
            </a:r>
            <a:r>
              <a:rPr lang="ru" sz="2000" i="1" dirty="0">
                <a:cs typeface="Calibri"/>
              </a:rPr>
              <a:t>VLAN</a:t>
            </a:r>
            <a:r>
              <a:rPr lang="ru" sz="2000" dirty="0">
                <a:cs typeface="Calibri"/>
              </a:rPr>
              <a:t>. Эта стратегия позволяет взаимодействовать с старыми и новыми сетями с предостережениями, что программный шлюз может иметь более низкие возможности обработки пакетов и с потенциальным снижением производительности.</a:t>
            </a:r>
            <a:endParaRPr lang="ru" dirty="0"/>
          </a:p>
          <a:p>
            <a:pPr>
              <a:buNone/>
            </a:pPr>
            <a:endParaRPr lang="ru" sz="2000" dirty="0">
              <a:cs typeface="Calibri"/>
            </a:endParaRPr>
          </a:p>
        </p:txBody>
      </p:sp>
    </p:spTree>
    <p:extLst>
      <p:ext uri="{BB962C8B-B14F-4D97-AF65-F5344CB8AC3E}">
        <p14:creationId xmlns:p14="http://schemas.microsoft.com/office/powerpoint/2010/main" val="3328272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65268" y="147974"/>
            <a:ext cx="3013364" cy="458188"/>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3706" y="2103568"/>
            <a:ext cx="8855343" cy="4643888"/>
          </a:xfrm>
        </p:spPr>
        <p:txBody>
          <a:bodyPr vert="horz" lIns="91440" tIns="45720" rIns="91440" bIns="45720" rtlCol="0" anchor="t">
            <a:noAutofit/>
          </a:bodyPr>
          <a:lstStyle/>
          <a:p>
            <a:pPr>
              <a:buNone/>
            </a:pPr>
            <a:endParaRPr lang="ru" sz="2000" dirty="0">
              <a:cs typeface="Calibri"/>
            </a:endParaRPr>
          </a:p>
          <a:p>
            <a:pPr>
              <a:buNone/>
            </a:pPr>
            <a:r>
              <a:rPr lang="ru" sz="1800" dirty="0">
                <a:cs typeface="Calibri"/>
              </a:rPr>
              <a:t>Как правило контроллеры имеют  следующие атрибуты:</a:t>
            </a:r>
            <a:endParaRPr lang="ru" sz="1800" dirty="0"/>
          </a:p>
          <a:p>
            <a:pPr>
              <a:buNone/>
            </a:pPr>
            <a:r>
              <a:rPr lang="ru" sz="1800" dirty="0">
                <a:cs typeface="Calibri"/>
              </a:rPr>
              <a:t>• Они обеспечивают различные уровни поддержки - языки, инструменты и т. д.</a:t>
            </a:r>
          </a:p>
          <a:p>
            <a:pPr>
              <a:buNone/>
            </a:pPr>
            <a:r>
              <a:rPr lang="ru" sz="1800" dirty="0">
                <a:cs typeface="Calibri"/>
              </a:rPr>
              <a:t>• Коммерческие предложения, как правило, имеют собственные интерфейсы, но предлагают более надежные функции хранения и масштабирования.</a:t>
            </a:r>
          </a:p>
          <a:p>
            <a:pPr>
              <a:buNone/>
            </a:pPr>
            <a:r>
              <a:rPr lang="ru" sz="1800" dirty="0">
                <a:cs typeface="Calibri"/>
              </a:rPr>
              <a:t>• Эволюция  сетевых контроллеров по сравнению с интегрированными контроллерами решений для центров обработки данных привела к появлению новых стратегий хранения данных в недавно разработанных продуктах (например, использовании баз данных NoSQL для Big Switch Networks), обмена сообщениями (например, Redis в Juniper Networks решение), управление объектами (например, использование Zookeeper). </a:t>
            </a:r>
          </a:p>
          <a:p>
            <a:pPr>
              <a:buNone/>
            </a:pPr>
            <a:r>
              <a:rPr lang="ru" sz="1800" dirty="0">
                <a:cs typeface="Calibri"/>
              </a:rPr>
              <a:t>• Все решения контроллера SDN сегодня имеют очень ограниченное представление о топологии. Это преимущественно один слой сети или даже только локально соседние устройства, такие как случай использования LLDP для L2 или в случае PCE,  BGP traffic engineering database.</a:t>
            </a:r>
            <a:endParaRPr lang="ru" sz="1800" dirty="0"/>
          </a:p>
        </p:txBody>
      </p:sp>
    </p:spTree>
    <p:extLst>
      <p:ext uri="{BB962C8B-B14F-4D97-AF65-F5344CB8AC3E}">
        <p14:creationId xmlns:p14="http://schemas.microsoft.com/office/powerpoint/2010/main" val="1108522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628650" y="64847"/>
            <a:ext cx="7886700" cy="821869"/>
          </a:xfrm>
        </p:spPr>
        <p:txBody>
          <a:bodyPr>
            <a:normAutofit/>
          </a:bodyPr>
          <a:lstStyle/>
          <a:p>
            <a:r>
              <a:rPr lang="ru-RU" sz="2400" dirty="0" err="1">
                <a:cs typeface="Calibri Light"/>
              </a:rPr>
              <a:t>SDN:Controllers:Conclusions</a:t>
            </a:r>
            <a:endParaRPr lang="ru-RU" sz="24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54097" y="2415297"/>
            <a:ext cx="8855343" cy="4311378"/>
          </a:xfrm>
        </p:spPr>
        <p:txBody>
          <a:bodyPr vert="horz" lIns="91440" tIns="45720" rIns="91440" bIns="45720" rtlCol="0" anchor="t">
            <a:noAutofit/>
          </a:bodyPr>
          <a:lstStyle/>
          <a:p>
            <a:pPr>
              <a:buNone/>
            </a:pPr>
            <a:endParaRPr lang="ru" sz="2000" dirty="0">
              <a:cs typeface="Calibri"/>
            </a:endParaRPr>
          </a:p>
          <a:p>
            <a:pPr>
              <a:buNone/>
            </a:pPr>
            <a:endParaRPr lang="ru" sz="2000" dirty="0">
              <a:cs typeface="Calibri"/>
            </a:endParaRPr>
          </a:p>
          <a:p>
            <a:pPr>
              <a:buNone/>
            </a:pPr>
            <a:r>
              <a:rPr lang="ru" sz="2000" dirty="0">
                <a:cs typeface="Calibri"/>
              </a:rPr>
              <a:t>• </a:t>
            </a:r>
            <a:r>
              <a:rPr lang="ru" sz="1800" dirty="0">
                <a:cs typeface="Calibri"/>
              </a:rPr>
              <a:t>Некоторые  контроллеры поддерживают более одного драйвера протокола для взаимодействия с </a:t>
            </a:r>
            <a:r>
              <a:rPr lang="ru" sz="1800" i="1" dirty="0">
                <a:cs typeface="Calibri"/>
              </a:rPr>
              <a:t>клиентами/агентами</a:t>
            </a:r>
            <a:r>
              <a:rPr lang="ru" sz="1800" dirty="0">
                <a:cs typeface="Calibri"/>
              </a:rPr>
              <a:t>. Некоторые </a:t>
            </a:r>
            <a:r>
              <a:rPr lang="ru" sz="1800" i="1" dirty="0">
                <a:cs typeface="Calibri"/>
              </a:rPr>
              <a:t>OpenFlow контроллеры</a:t>
            </a:r>
            <a:r>
              <a:rPr lang="ru" sz="1800" dirty="0">
                <a:cs typeface="Calibri"/>
              </a:rPr>
              <a:t> с открытым исходным кодом не поддерживают </a:t>
            </a:r>
            <a:r>
              <a:rPr lang="ru" sz="1800" i="1" dirty="0">
                <a:cs typeface="Calibri"/>
              </a:rPr>
              <a:t>NETCONF</a:t>
            </a:r>
            <a:r>
              <a:rPr lang="ru" sz="1800" dirty="0">
                <a:cs typeface="Calibri"/>
              </a:rPr>
              <a:t> и, следовательно, не могут поддерживать </a:t>
            </a:r>
            <a:r>
              <a:rPr lang="ru" sz="1800" i="1" dirty="0">
                <a:cs typeface="Calibri"/>
              </a:rPr>
              <a:t>of-config</a:t>
            </a:r>
            <a:r>
              <a:rPr lang="ru" sz="1800" dirty="0">
                <a:cs typeface="Calibri"/>
              </a:rPr>
              <a:t>, например.</a:t>
            </a:r>
          </a:p>
          <a:p>
            <a:pPr>
              <a:buNone/>
            </a:pPr>
            <a:r>
              <a:rPr lang="ru" sz="1800" dirty="0">
                <a:cs typeface="Calibri"/>
              </a:rPr>
              <a:t>• Сегодня все решения контроллеров имеют собственные </a:t>
            </a:r>
            <a:r>
              <a:rPr lang="ru" sz="1800" i="1" dirty="0">
                <a:cs typeface="Calibri"/>
              </a:rPr>
              <a:t>API-интерфейсы</a:t>
            </a:r>
            <a:r>
              <a:rPr lang="ru" sz="1800" dirty="0">
                <a:cs typeface="Calibri"/>
              </a:rPr>
              <a:t> для интерфейсов приложений. То есть в действительности нет стандартного </a:t>
            </a:r>
            <a:r>
              <a:rPr lang="ru" sz="1800" i="1" dirty="0">
                <a:cs typeface="Calibri"/>
              </a:rPr>
              <a:t>северного интерфейса</a:t>
            </a:r>
            <a:r>
              <a:rPr lang="ru" sz="1800" dirty="0">
                <a:cs typeface="Calibri"/>
              </a:rPr>
              <a:t>, хотя некоторые из них пытаются решить эту проблему, например, проект </a:t>
            </a:r>
            <a:r>
              <a:rPr lang="ru" sz="1800" i="1" dirty="0">
                <a:cs typeface="Calibri"/>
              </a:rPr>
              <a:t>Open Daylight</a:t>
            </a:r>
            <a:r>
              <a:rPr lang="ru" sz="1800" dirty="0">
                <a:cs typeface="Calibri"/>
              </a:rPr>
              <a:t>. К сожалению, </a:t>
            </a:r>
            <a:r>
              <a:rPr lang="ru" sz="1800" i="1" dirty="0">
                <a:cs typeface="Calibri"/>
              </a:rPr>
              <a:t>ONF</a:t>
            </a:r>
            <a:r>
              <a:rPr lang="ru" sz="1800" dirty="0">
                <a:cs typeface="Calibri"/>
              </a:rPr>
              <a:t> сопротивлялся работе в этой области до недавнего времени, но другие организации по стандартизации, такие как </a:t>
            </a:r>
            <a:r>
              <a:rPr lang="ru" sz="1800" i="1" dirty="0">
                <a:cs typeface="Calibri"/>
              </a:rPr>
              <a:t>IETF</a:t>
            </a:r>
            <a:r>
              <a:rPr lang="ru" sz="1800" dirty="0">
                <a:cs typeface="Calibri"/>
              </a:rPr>
              <a:t> и </a:t>
            </a:r>
            <a:r>
              <a:rPr lang="ru" sz="1800" i="1" dirty="0">
                <a:cs typeface="Calibri"/>
              </a:rPr>
              <a:t>ETSI</a:t>
            </a:r>
            <a:r>
              <a:rPr lang="ru" sz="1800" dirty="0">
                <a:cs typeface="Calibri"/>
              </a:rPr>
              <a:t>, начали работу в этой области. Кроме того, </a:t>
            </a:r>
            <a:r>
              <a:rPr lang="ru" sz="1800" i="1" dirty="0">
                <a:cs typeface="Calibri"/>
              </a:rPr>
              <a:t>Open DayLight Project</a:t>
            </a:r>
            <a:r>
              <a:rPr lang="ru" sz="1800" dirty="0">
                <a:cs typeface="Calibri"/>
              </a:rPr>
              <a:t> будет создавать код с открытым исходным кодом, который будет представлять собой полезную и распространенную реализацию такого интерфейса, что может очень хорошо управлять этими стандартами.</a:t>
            </a:r>
            <a:endParaRPr lang="ru" sz="1800" dirty="0"/>
          </a:p>
        </p:txBody>
      </p:sp>
    </p:spTree>
    <p:extLst>
      <p:ext uri="{BB962C8B-B14F-4D97-AF65-F5344CB8AC3E}">
        <p14:creationId xmlns:p14="http://schemas.microsoft.com/office/powerpoint/2010/main" val="348324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08168" y="85629"/>
            <a:ext cx="2909455" cy="375060"/>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91752" y="1926923"/>
            <a:ext cx="8855343" cy="4737406"/>
          </a:xfrm>
        </p:spPr>
        <p:txBody>
          <a:bodyPr vert="horz" lIns="91440" tIns="45720" rIns="91440" bIns="45720" rtlCol="0" anchor="t">
            <a:noAutofit/>
          </a:bodyPr>
          <a:lstStyle/>
          <a:p>
            <a:pPr>
              <a:buNone/>
            </a:pPr>
            <a:r>
              <a:rPr lang="ru" sz="2000" dirty="0">
                <a:cs typeface="Calibri"/>
              </a:rPr>
              <a:t>Поддержка </a:t>
            </a:r>
            <a:r>
              <a:rPr lang="ru" sz="2000" i="1" dirty="0">
                <a:cs typeface="Calibri"/>
              </a:rPr>
              <a:t>OpenFlow</a:t>
            </a:r>
            <a:r>
              <a:rPr lang="ru" sz="2000" b="1" dirty="0">
                <a:cs typeface="Calibri"/>
              </a:rPr>
              <a:t> </a:t>
            </a:r>
            <a:r>
              <a:rPr lang="ru" sz="2000" dirty="0">
                <a:cs typeface="Calibri"/>
              </a:rPr>
              <a:t>последних версий еще не является универсальной. Большинство контроллеров различных вендоров оборудования по-прежнему поддерживают</a:t>
            </a:r>
            <a:r>
              <a:rPr lang="ru" sz="2000" b="1" dirty="0">
                <a:cs typeface="Calibri"/>
              </a:rPr>
              <a:t> </a:t>
            </a:r>
            <a:r>
              <a:rPr lang="ru" sz="2000" i="1" dirty="0">
                <a:cs typeface="Calibri"/>
              </a:rPr>
              <a:t>OpenFlow 1.0</a:t>
            </a:r>
            <a:r>
              <a:rPr lang="ru" sz="2000" b="1" dirty="0">
                <a:cs typeface="Calibri"/>
              </a:rPr>
              <a:t>.</a:t>
            </a:r>
            <a:r>
              <a:rPr lang="ru" sz="2000" dirty="0">
                <a:cs typeface="Calibri"/>
              </a:rPr>
              <a:t> Это может быть проблемой, поскольку в протокол был добавлен ряд критических обновлений. Кроме того, в рамках поддержки </a:t>
            </a:r>
            <a:r>
              <a:rPr lang="ru" sz="2000" i="1" dirty="0">
                <a:cs typeface="Calibri"/>
              </a:rPr>
              <a:t>OpenFlow</a:t>
            </a:r>
            <a:r>
              <a:rPr lang="ru" sz="2000" dirty="0">
                <a:cs typeface="Calibri"/>
              </a:rPr>
              <a:t> многие производители устройств внедрили ряд проприетарных расширений для протокола, поддерживаемых не всеми контроллерами. Это еще больше затрудняет взаимодействие этих решений.</a:t>
            </a:r>
            <a:endParaRPr lang="ru" dirty="0"/>
          </a:p>
          <a:p>
            <a:pPr>
              <a:buNone/>
            </a:pPr>
            <a:r>
              <a:rPr lang="ru" sz="2000" dirty="0">
                <a:cs typeface="Calibri"/>
              </a:rPr>
              <a:t>Большинство обсуждений, связанных с сетью, в конечном итоге приходят к выводу, что управление сетями должно производиться  приложениями. В случае контроллера </a:t>
            </a:r>
            <a:r>
              <a:rPr lang="ru" sz="2000" b="1" dirty="0">
                <a:cs typeface="Calibri"/>
              </a:rPr>
              <a:t>SDN</a:t>
            </a:r>
            <a:r>
              <a:rPr lang="ru" sz="2000" dirty="0">
                <a:cs typeface="Calibri"/>
              </a:rPr>
              <a:t> переносимость приложения и экосистема, которые могут быть построены вокруг стратегии контроллера, в конечном итоге решат, кто является коммерческим победителем.</a:t>
            </a:r>
            <a:endParaRPr lang="ru" dirty="0">
              <a:cs typeface="Calibri"/>
            </a:endParaRPr>
          </a:p>
          <a:p>
            <a:pPr>
              <a:buNone/>
            </a:pPr>
            <a:r>
              <a:rPr lang="ru" sz="2000" dirty="0">
                <a:cs typeface="Calibri"/>
              </a:rPr>
              <a:t> Гибкость отсутствовала в большинстве архитектур-контроллеров как с точки зрения поддержки </a:t>
            </a:r>
            <a:r>
              <a:rPr lang="ru" sz="2000" i="1" dirty="0">
                <a:cs typeface="Calibri"/>
              </a:rPr>
              <a:t>southbound</a:t>
            </a:r>
            <a:r>
              <a:rPr lang="ru" sz="2000" dirty="0">
                <a:cs typeface="Calibri"/>
              </a:rPr>
              <a:t> протокола , так и с возможностью программирования </a:t>
            </a:r>
            <a:r>
              <a:rPr lang="ru" sz="2000" i="1" dirty="0">
                <a:cs typeface="Calibri"/>
              </a:rPr>
              <a:t>northbound</a:t>
            </a:r>
            <a:r>
              <a:rPr lang="ru" sz="2000" dirty="0">
                <a:cs typeface="Calibri"/>
              </a:rPr>
              <a:t>.</a:t>
            </a:r>
            <a:endParaRPr lang="ru" dirty="0">
              <a:cs typeface="Calibri"/>
            </a:endParaRPr>
          </a:p>
          <a:p>
            <a:pPr>
              <a:buNone/>
            </a:pPr>
            <a:endParaRPr lang="ru" sz="2000" dirty="0">
              <a:cs typeface="Calibri"/>
            </a:endParaRPr>
          </a:p>
          <a:p>
            <a:pPr>
              <a:buNone/>
            </a:pPr>
            <a:endParaRPr lang="ru" sz="2000" dirty="0">
              <a:cs typeface="Calibri"/>
            </a:endParaRPr>
          </a:p>
        </p:txBody>
      </p:sp>
    </p:spTree>
    <p:extLst>
      <p:ext uri="{BB962C8B-B14F-4D97-AF65-F5344CB8AC3E}">
        <p14:creationId xmlns:p14="http://schemas.microsoft.com/office/powerpoint/2010/main" val="2657460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3039341" y="44065"/>
            <a:ext cx="3054928" cy="530924"/>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216442" y="2425687"/>
            <a:ext cx="8855343" cy="4259424"/>
          </a:xfrm>
        </p:spPr>
        <p:txBody>
          <a:bodyPr vert="horz" lIns="91440" tIns="45720" rIns="91440" bIns="45720" rtlCol="0" anchor="t">
            <a:noAutofit/>
          </a:bodyPr>
          <a:lstStyle/>
          <a:p>
            <a:pPr>
              <a:buNone/>
            </a:pPr>
            <a:r>
              <a:rPr lang="ru" sz="1800" dirty="0">
                <a:cs typeface="Calibri"/>
              </a:rPr>
              <a:t>В  контроллерах </a:t>
            </a:r>
            <a:r>
              <a:rPr lang="ru" sz="1800" b="1" dirty="0">
                <a:cs typeface="Calibri"/>
              </a:rPr>
              <a:t>SDN</a:t>
            </a:r>
            <a:r>
              <a:rPr lang="ru" sz="1800" dirty="0">
                <a:cs typeface="Calibri"/>
              </a:rPr>
              <a:t> применяются следующие  технологии и идеи в отношении разработки приложений:</a:t>
            </a:r>
          </a:p>
          <a:p>
            <a:pPr>
              <a:buNone/>
            </a:pPr>
            <a:r>
              <a:rPr lang="ru" sz="1800" dirty="0">
                <a:cs typeface="Calibri"/>
              </a:rPr>
              <a:t>• Модель </a:t>
            </a:r>
            <a:r>
              <a:rPr lang="ru" sz="1800" i="1" dirty="0">
                <a:cs typeface="Calibri"/>
              </a:rPr>
              <a:t>Trema</a:t>
            </a:r>
            <a:r>
              <a:rPr lang="ru" sz="1800" dirty="0">
                <a:cs typeface="Calibri"/>
              </a:rPr>
              <a:t> вводит идею структуры, поскольку она первоначально предоставляла только ядро разработки, и каждый сервисный модуль предоставлял свой собственный </a:t>
            </a:r>
            <a:r>
              <a:rPr lang="ru" sz="1800" i="1" dirty="0">
                <a:cs typeface="Calibri"/>
              </a:rPr>
              <a:t>API</a:t>
            </a:r>
            <a:r>
              <a:rPr lang="ru" sz="1800" dirty="0">
                <a:cs typeface="Calibri"/>
              </a:rPr>
              <a:t>, который затем может быть реализован с помощью большего количества компонентов или приложений конечного пользователя.</a:t>
            </a:r>
          </a:p>
          <a:p>
            <a:pPr>
              <a:buNone/>
            </a:pPr>
            <a:r>
              <a:rPr lang="ru" sz="1800" dirty="0">
                <a:cs typeface="Calibri"/>
              </a:rPr>
              <a:t>• Коммерческий продукт </a:t>
            </a:r>
            <a:r>
              <a:rPr lang="ru" sz="1800" i="1" dirty="0">
                <a:cs typeface="Calibri"/>
              </a:rPr>
              <a:t>Big Switch Network</a:t>
            </a:r>
            <a:r>
              <a:rPr lang="ru" sz="1800" dirty="0">
                <a:cs typeface="Calibri"/>
              </a:rPr>
              <a:t> и, возможно, </a:t>
            </a:r>
            <a:r>
              <a:rPr lang="ru" sz="1800" i="1" dirty="0">
                <a:cs typeface="Calibri"/>
              </a:rPr>
              <a:t>Floodlight</a:t>
            </a:r>
            <a:r>
              <a:rPr lang="ru" sz="1800" dirty="0">
                <a:cs typeface="Calibri"/>
              </a:rPr>
              <a:t>, а также среда </a:t>
            </a:r>
            <a:r>
              <a:rPr lang="ru" sz="1800" i="1" dirty="0">
                <a:cs typeface="Calibri"/>
              </a:rPr>
              <a:t>Spring</a:t>
            </a:r>
            <a:r>
              <a:rPr lang="ru" sz="1800" dirty="0">
                <a:cs typeface="Calibri"/>
              </a:rPr>
              <a:t> для </a:t>
            </a:r>
            <a:r>
              <a:rPr lang="ru" sz="1800" i="1" dirty="0">
                <a:cs typeface="Calibri"/>
              </a:rPr>
              <a:t>VMware Accentuate API</a:t>
            </a:r>
            <a:r>
              <a:rPr lang="ru" sz="1800" dirty="0">
                <a:cs typeface="Calibri"/>
              </a:rPr>
              <a:t> для разработки инструментов имеет способность автоматически генерировать </a:t>
            </a:r>
            <a:r>
              <a:rPr lang="ru" sz="1800" i="1" dirty="0">
                <a:cs typeface="Calibri"/>
              </a:rPr>
              <a:t>API</a:t>
            </a:r>
            <a:r>
              <a:rPr lang="ru" sz="1800" dirty="0">
                <a:cs typeface="Calibri"/>
              </a:rPr>
              <a:t> из модулей или генерировать их из моделей данных, которыми управляют модули.</a:t>
            </a:r>
          </a:p>
          <a:p>
            <a:pPr>
              <a:buNone/>
            </a:pPr>
            <a:r>
              <a:rPr lang="ru" sz="1800" dirty="0">
                <a:cs typeface="Calibri"/>
              </a:rPr>
              <a:t>• </a:t>
            </a:r>
            <a:r>
              <a:rPr lang="ru" sz="1800" i="1" dirty="0">
                <a:cs typeface="Calibri"/>
              </a:rPr>
              <a:t>Juniper Networks</a:t>
            </a:r>
            <a:r>
              <a:rPr lang="ru" sz="1800" dirty="0">
                <a:cs typeface="Calibri"/>
              </a:rPr>
              <a:t> уточняет идею с идеей компиляции, ссылаясь на</a:t>
            </a:r>
            <a:br>
              <a:rPr lang="ru" sz="1800" dirty="0">
                <a:cs typeface="Calibri"/>
              </a:rPr>
            </a:br>
            <a:r>
              <a:rPr lang="ru" sz="1800" i="1" dirty="0">
                <a:cs typeface="Calibri"/>
              </a:rPr>
              <a:t>SDN </a:t>
            </a:r>
            <a:r>
              <a:rPr lang="ru" sz="1800" dirty="0">
                <a:cs typeface="Calibri"/>
              </a:rPr>
              <a:t>как концепцию сетевого компилятора. Это создало высокоуровневые, удобные для пользователя / удобные для использования данные, модели данных, которые преобразуются в примитивы с более низкой степенью сетевой стратегии / протокола (например, </a:t>
            </a:r>
            <a:r>
              <a:rPr lang="ru" sz="1800" i="1" dirty="0">
                <a:cs typeface="Calibri"/>
              </a:rPr>
              <a:t>VRF,</a:t>
            </a:r>
            <a:r>
              <a:rPr lang="ru" sz="1800" dirty="0">
                <a:cs typeface="Calibri"/>
              </a:rPr>
              <a:t> маршруты и политики </a:t>
            </a:r>
            <a:r>
              <a:rPr lang="ru" sz="1800" i="1" dirty="0">
                <a:cs typeface="Calibri"/>
              </a:rPr>
              <a:t>L3VPN</a:t>
            </a:r>
            <a:r>
              <a:rPr lang="ru" sz="1800" dirty="0">
                <a:cs typeface="Calibri"/>
              </a:rPr>
              <a:t>).</a:t>
            </a:r>
            <a:endParaRPr lang="ru" sz="1800">
              <a:cs typeface="Calibri"/>
            </a:endParaRPr>
          </a:p>
          <a:p>
            <a:pPr>
              <a:buNone/>
            </a:pPr>
            <a:endParaRPr lang="ru" sz="1800" dirty="0">
              <a:cs typeface="Calibri"/>
            </a:endParaRPr>
          </a:p>
        </p:txBody>
      </p:sp>
    </p:spTree>
    <p:extLst>
      <p:ext uri="{BB962C8B-B14F-4D97-AF65-F5344CB8AC3E}">
        <p14:creationId xmlns:p14="http://schemas.microsoft.com/office/powerpoint/2010/main" val="3485952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987386" y="168756"/>
            <a:ext cx="2899064" cy="458188"/>
          </a:xfrm>
        </p:spPr>
        <p:txBody>
          <a:bodyPr>
            <a:normAutofit/>
          </a:bodyPr>
          <a:lstStyle/>
          <a:p>
            <a:r>
              <a:rPr lang="ru-RU" sz="1800" dirty="0">
                <a:cs typeface="Calibri Light"/>
              </a:rPr>
              <a:t>SDN </a:t>
            </a:r>
            <a:r>
              <a:rPr lang="ru-RU" sz="1800" dirty="0" err="1">
                <a:cs typeface="Calibri Light"/>
              </a:rPr>
              <a:t>Controllers:Conclusions</a:t>
            </a:r>
            <a:endParaRPr lang="ru-RU" sz="1800" dirty="0">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95661" y="2280214"/>
            <a:ext cx="8855343" cy="4456851"/>
          </a:xfrm>
        </p:spPr>
        <p:txBody>
          <a:bodyPr vert="horz" lIns="91440" tIns="45720" rIns="91440" bIns="45720" rtlCol="0" anchor="t">
            <a:noAutofit/>
          </a:bodyPr>
          <a:lstStyle/>
          <a:p>
            <a:pPr>
              <a:buNone/>
            </a:pPr>
            <a:endParaRPr lang="ru" sz="2000" dirty="0">
              <a:cs typeface="Calibri"/>
            </a:endParaRPr>
          </a:p>
          <a:p>
            <a:pPr>
              <a:buNone/>
            </a:pPr>
            <a:endParaRPr lang="ru" sz="2000" dirty="0">
              <a:cs typeface="Calibri"/>
            </a:endParaRPr>
          </a:p>
          <a:p>
            <a:pPr>
              <a:buNone/>
            </a:pPr>
            <a:endParaRPr lang="ru" sz="2000" dirty="0">
              <a:cs typeface="Calibri"/>
            </a:endParaRPr>
          </a:p>
          <a:p>
            <a:pPr>
              <a:buNone/>
            </a:pPr>
            <a:r>
              <a:rPr lang="ru" sz="2000" dirty="0">
                <a:cs typeface="Calibri"/>
              </a:rPr>
              <a:t> </a:t>
            </a:r>
            <a:r>
              <a:rPr lang="ru" sz="1800" dirty="0">
                <a:cs typeface="Calibri"/>
              </a:rPr>
              <a:t>У нескольких поставщиков есть стратегии, которые подтверждают необходимость использования отдельных серверов для базовых функций (тем более для долгосрочной масштабируемости) и потенциально специфических для конкретной базы данных стратегий. Когда мы переходим к более поздним предложениям, многие из них описываются как системы или кластеры, которые должны определять и решать философию согласованности.</a:t>
            </a:r>
            <a:endParaRPr lang="ru-RU" sz="1800">
              <a:cs typeface="Calibri"/>
            </a:endParaRPr>
          </a:p>
          <a:p>
            <a:pPr>
              <a:buNone/>
            </a:pPr>
            <a:endParaRPr lang="ru" sz="1800" dirty="0">
              <a:cs typeface="Calibri"/>
            </a:endParaRPr>
          </a:p>
          <a:p>
            <a:pPr>
              <a:buNone/>
            </a:pPr>
            <a:endParaRPr lang="ru" sz="1800" dirty="0">
              <a:cs typeface="Calibri"/>
            </a:endParaRPr>
          </a:p>
          <a:p>
            <a:pPr>
              <a:buNone/>
            </a:pPr>
            <a:r>
              <a:rPr lang="ru" sz="1800" i="1" dirty="0">
                <a:cs typeface="Calibri"/>
              </a:rPr>
              <a:t>Лучшие идеи распространяются и затем включаются в новые проекты.</a:t>
            </a:r>
          </a:p>
          <a:p>
            <a:pPr>
              <a:buNone/>
            </a:pPr>
            <a:endParaRPr lang="ru" sz="1800" i="1" dirty="0">
              <a:cs typeface="Calibri"/>
            </a:endParaRPr>
          </a:p>
        </p:txBody>
      </p:sp>
    </p:spTree>
    <p:extLst>
      <p:ext uri="{BB962C8B-B14F-4D97-AF65-F5344CB8AC3E}">
        <p14:creationId xmlns:p14="http://schemas.microsoft.com/office/powerpoint/2010/main" val="31888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28611" y="66644"/>
            <a:ext cx="8228160" cy="696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dirty="0">
                <a:solidFill>
                  <a:srgbClr val="000000"/>
                </a:solidFill>
                <a:latin typeface="Arial"/>
                <a:cs typeface="Arial"/>
              </a:rPr>
              <a:t>Смелянский, Антоненко - Концепции </a:t>
            </a:r>
            <a:r>
              <a:rPr lang="en-US" dirty="0">
                <a:solidFill>
                  <a:srgbClr val="000000"/>
                </a:solidFill>
                <a:latin typeface="Arial"/>
                <a:cs typeface="Arial"/>
              </a:rPr>
              <a:t>…: </a:t>
            </a:r>
            <a:r>
              <a:rPr lang="ru-RU" altLang="ru-RU" dirty="0">
                <a:solidFill>
                  <a:srgbClr val="000000"/>
                </a:solidFill>
                <a:latin typeface="Arial"/>
                <a:cs typeface="Tahoma"/>
              </a:rPr>
              <a:t>ПКС:</a:t>
            </a:r>
            <a:endParaRPr lang="en-US" altLang="ru-RU">
              <a:solidFill>
                <a:srgbClr val="000000"/>
              </a:solidFill>
              <a:latin typeface="Arial"/>
              <a:cs typeface="Tahoma"/>
            </a:endParaRPr>
          </a:p>
          <a:p>
            <a:pPr algn="ctr"/>
            <a:r>
              <a:rPr lang="ru-RU" dirty="0">
                <a:solidFill>
                  <a:srgbClr val="000000"/>
                </a:solidFill>
                <a:latin typeface="Arial"/>
                <a:cs typeface="Arial"/>
              </a:rPr>
              <a:t> </a:t>
            </a:r>
            <a:r>
              <a:rPr lang="en-US" dirty="0">
                <a:solidFill>
                  <a:srgbClr val="000000"/>
                </a:solidFill>
                <a:latin typeface="Arial"/>
                <a:cs typeface="Arial"/>
              </a:rPr>
              <a:t>Control Plane:</a:t>
            </a:r>
            <a:r>
              <a:rPr lang="ru-RU" dirty="0">
                <a:solidFill>
                  <a:srgbClr val="000000"/>
                </a:solidFill>
                <a:latin typeface="Arial"/>
                <a:cs typeface="Arial"/>
              </a:rPr>
              <a:t>Отказоустойчивость</a:t>
            </a:r>
            <a:r>
              <a:rPr lang="ru-RU" b="1" dirty="0">
                <a:solidFill>
                  <a:srgbClr val="000000"/>
                </a:solidFill>
                <a:latin typeface="Arial"/>
                <a:cs typeface="Arial"/>
              </a:rPr>
              <a:t> </a:t>
            </a:r>
            <a:endParaRPr lang="ru-RU" altLang="ru-RU" dirty="0">
              <a:solidFill>
                <a:srgbClr val="000000"/>
              </a:solidFill>
              <a:latin typeface="Arial"/>
              <a:cs typeface="Tahoma"/>
            </a:endParaRPr>
          </a:p>
        </p:txBody>
      </p:sp>
      <p:sp>
        <p:nvSpPr>
          <p:cNvPr id="4" name="TextBox 3">
            <a:extLst>
              <a:ext uri="{FF2B5EF4-FFF2-40B4-BE49-F238E27FC236}">
                <a16:creationId xmlns:a16="http://schemas.microsoft.com/office/drawing/2014/main" id="{2E45A9E2-5792-4DC0-834F-93AF613ECF8B}"/>
              </a:ext>
            </a:extLst>
          </p:cNvPr>
          <p:cNvSpPr txBox="1"/>
          <p:nvPr/>
        </p:nvSpPr>
        <p:spPr>
          <a:xfrm>
            <a:off x="103909" y="3282247"/>
            <a:ext cx="9040761" cy="3407741"/>
          </a:xfrm>
          <a:prstGeom prst="rect">
            <a:avLst/>
          </a:prstGeom>
          <a:noFill/>
        </p:spPr>
        <p:txBody>
          <a:bodyPr rot="0" spcFirstLastPara="0" vertOverflow="overflow" horzOverflow="overflow" vert="horz" wrap="square" lIns="82944" tIns="41472" rIns="82944" bIns="41472" numCol="1" spcCol="0" rtlCol="0" fromWordArt="0" anchor="t" anchorCtr="0" forceAA="0" compatLnSpc="1">
            <a:prstTxWarp prst="textNoShape">
              <a:avLst/>
            </a:prstTxWarp>
            <a:spAutoFit/>
          </a:bodyPr>
          <a:lstStyle/>
          <a:p>
            <a:r>
              <a:rPr lang="ru-RU" sz="1800" dirty="0">
                <a:cs typeface="Arial"/>
              </a:rPr>
              <a:t>Виды </a:t>
            </a:r>
            <a:r>
              <a:rPr lang="ru-RU" sz="1800" i="1" dirty="0">
                <a:cs typeface="Arial"/>
              </a:rPr>
              <a:t>резервирования</a:t>
            </a:r>
            <a:r>
              <a:rPr lang="ru-RU" i="1" dirty="0">
                <a:cs typeface="Arial"/>
              </a:rPr>
              <a:t>:</a:t>
            </a:r>
            <a:endParaRPr lang="ru-RU" sz="1800" dirty="0">
              <a:cs typeface="Arial"/>
            </a:endParaRPr>
          </a:p>
          <a:p>
            <a:endParaRPr lang="ru-RU" sz="1800" b="1" dirty="0">
              <a:cs typeface="Arial"/>
            </a:endParaRPr>
          </a:p>
          <a:p>
            <a:r>
              <a:rPr lang="ru-RU" sz="1800" i="1" dirty="0">
                <a:cs typeface="Arial"/>
              </a:rPr>
              <a:t>Горячее резервирование (</a:t>
            </a:r>
            <a:r>
              <a:rPr lang="ru-RU" sz="1800" i="1" dirty="0" err="1">
                <a:cs typeface="Arial"/>
              </a:rPr>
              <a:t>hot</a:t>
            </a:r>
            <a:r>
              <a:rPr lang="ru-RU" sz="1800" i="1" dirty="0">
                <a:cs typeface="Arial"/>
              </a:rPr>
              <a:t> </a:t>
            </a:r>
            <a:r>
              <a:rPr lang="ru-RU" sz="1800" i="1" dirty="0" err="1">
                <a:cs typeface="Arial"/>
              </a:rPr>
              <a:t>standby</a:t>
            </a:r>
            <a:r>
              <a:rPr lang="ru-RU" sz="1800" i="1" dirty="0">
                <a:cs typeface="Arial"/>
              </a:rPr>
              <a:t>)</a:t>
            </a:r>
            <a:r>
              <a:rPr lang="ru-RU" sz="1800" dirty="0">
                <a:cs typeface="Arial"/>
              </a:rPr>
              <a:t> - предполагает </a:t>
            </a:r>
            <a:r>
              <a:rPr lang="ru-RU" sz="1800" dirty="0" err="1">
                <a:cs typeface="Arial"/>
              </a:rPr>
              <a:t>реплицирование</a:t>
            </a:r>
            <a:r>
              <a:rPr lang="ru-RU" sz="1800" dirty="0">
                <a:cs typeface="Arial"/>
              </a:rPr>
              <a:t> состояния основного компонента при каждом его изменении и автоматическое переключение на один из резервных в случае отказа основного. Доступ к приложениям и службам,  предоставляемый платформой кратковременно прерывается, но не происходит потери его состояния. Благодаря этому время восстановления минимально.</a:t>
            </a:r>
          </a:p>
          <a:p>
            <a:endParaRPr lang="ru-RU" sz="1800" dirty="0">
              <a:cs typeface="Arial"/>
            </a:endParaRPr>
          </a:p>
          <a:p>
            <a:endParaRPr lang="ru-RU" dirty="0">
              <a:cs typeface="Arial"/>
            </a:endParaRPr>
          </a:p>
          <a:p>
            <a:endParaRPr lang="ru-RU" dirty="0"/>
          </a:p>
          <a:p>
            <a:endParaRPr lang="ru-RU" i="1" dirty="0">
              <a:solidFill>
                <a:srgbClr val="000000"/>
              </a:solidFill>
              <a:cs typeface="Arial"/>
            </a:endParaRPr>
          </a:p>
        </p:txBody>
      </p:sp>
    </p:spTree>
    <p:extLst>
      <p:ext uri="{BB962C8B-B14F-4D97-AF65-F5344CB8AC3E}">
        <p14:creationId xmlns:p14="http://schemas.microsoft.com/office/powerpoint/2010/main" val="1359894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654878" y="64847"/>
            <a:ext cx="5756564" cy="541315"/>
          </a:xfrm>
        </p:spPr>
        <p:txBody>
          <a:bodyPr>
            <a:normAutofit/>
          </a:bodyPr>
          <a:lstStyle/>
          <a:p>
            <a:r>
              <a:rPr lang="ru-RU" sz="1800" dirty="0">
                <a:cs typeface="Calibri Light"/>
              </a:rPr>
              <a:t>SDN: </a:t>
            </a:r>
            <a:r>
              <a:rPr lang="ru-RU" sz="1800" err="1">
                <a:cs typeface="Calibri Light"/>
              </a:rPr>
              <a:t>Controllers</a:t>
            </a:r>
            <a:r>
              <a:rPr lang="ru-RU" sz="1800" dirty="0">
                <a:cs typeface="Calibri Light"/>
              </a:rPr>
              <a:t>: </a:t>
            </a:r>
            <a:r>
              <a:rPr lang="ru-RU" sz="1800" err="1">
                <a:cs typeface="Calibri Light"/>
              </a:rPr>
              <a:t>Introduction</a:t>
            </a:r>
            <a:endParaRPr lang="ru-RU" sz="1800">
              <a:ea typeface="Calibri Light"/>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2953832"/>
            <a:ext cx="8855343" cy="3795337"/>
          </a:xfrm>
        </p:spPr>
        <p:txBody>
          <a:bodyPr vert="horz" lIns="91440" tIns="45720" rIns="91440" bIns="45720" rtlCol="0" anchor="t">
            <a:normAutofit/>
          </a:bodyPr>
          <a:lstStyle/>
          <a:p>
            <a:pPr marL="0" indent="0">
              <a:buNone/>
            </a:pPr>
            <a:r>
              <a:rPr lang="ru" sz="1800" dirty="0">
                <a:cs typeface="Calibri"/>
              </a:rPr>
              <a:t>Три аспекта концепции </a:t>
            </a:r>
            <a:r>
              <a:rPr lang="ru" sz="1800" b="1" dirty="0">
                <a:cs typeface="Calibri"/>
              </a:rPr>
              <a:t>SDN</a:t>
            </a:r>
            <a:r>
              <a:rPr lang="ru" sz="1800" dirty="0">
                <a:cs typeface="Calibri"/>
              </a:rPr>
              <a:t>:</a:t>
            </a:r>
            <a:endParaRPr lang="ru-RU" sz="1800" dirty="0">
              <a:cs typeface="Calibri"/>
            </a:endParaRPr>
          </a:p>
          <a:p>
            <a:pPr marL="0" indent="0">
              <a:buNone/>
            </a:pPr>
            <a:r>
              <a:rPr lang="ru" sz="1800" b="1" dirty="0">
                <a:cs typeface="Calibri"/>
              </a:rPr>
              <a:t>программируемость</a:t>
            </a:r>
            <a:r>
              <a:rPr lang="ru" sz="1800" dirty="0">
                <a:cs typeface="Calibri"/>
              </a:rPr>
              <a:t>, </a:t>
            </a:r>
            <a:endParaRPr lang="ru-RU" sz="1800" dirty="0">
              <a:cs typeface="Calibri"/>
            </a:endParaRPr>
          </a:p>
          <a:p>
            <a:pPr marL="0" indent="0">
              <a:buNone/>
            </a:pPr>
            <a:r>
              <a:rPr lang="ru" sz="1800" dirty="0">
                <a:cs typeface="Calibri"/>
              </a:rPr>
              <a:t>разделение </a:t>
            </a:r>
            <a:r>
              <a:rPr lang="ru" sz="1800" b="1" dirty="0">
                <a:cs typeface="Calibri"/>
              </a:rPr>
              <a:t>Управления</a:t>
            </a:r>
            <a:r>
              <a:rPr lang="ru" sz="1800" dirty="0">
                <a:cs typeface="Calibri"/>
              </a:rPr>
              <a:t> и </a:t>
            </a:r>
            <a:r>
              <a:rPr lang="ru" sz="1800" b="1" dirty="0">
                <a:cs typeface="Calibri"/>
              </a:rPr>
              <a:t>Передачи Данных</a:t>
            </a:r>
            <a:r>
              <a:rPr lang="ru" sz="1800" dirty="0">
                <a:cs typeface="Calibri"/>
              </a:rPr>
              <a:t>,</a:t>
            </a:r>
            <a:endParaRPr lang="ru-RU" sz="1800" dirty="0">
              <a:cs typeface="Calibri"/>
            </a:endParaRPr>
          </a:p>
          <a:p>
            <a:pPr marL="0" indent="0">
              <a:buNone/>
            </a:pPr>
            <a:r>
              <a:rPr lang="ru" sz="1800" dirty="0">
                <a:cs typeface="Calibri"/>
              </a:rPr>
              <a:t> управление эфемерным </a:t>
            </a:r>
            <a:r>
              <a:rPr lang="ru" sz="1800" b="1" dirty="0">
                <a:cs typeface="Calibri"/>
              </a:rPr>
              <a:t>состоянием сети</a:t>
            </a:r>
            <a:r>
              <a:rPr lang="ru" sz="1800" dirty="0">
                <a:cs typeface="Calibri"/>
              </a:rPr>
              <a:t> в централизованной модели управления, независимо от степени централизации.</a:t>
            </a:r>
            <a:endParaRPr lang="ru-RU" sz="1800" dirty="0">
              <a:cs typeface="Calibri"/>
            </a:endParaRPr>
          </a:p>
          <a:p>
            <a:pPr marL="0" indent="0">
              <a:buNone/>
            </a:pPr>
            <a:endParaRPr lang="ru-RU" sz="1800" dirty="0">
              <a:cs typeface="Calibri"/>
            </a:endParaRPr>
          </a:p>
          <a:p>
            <a:pPr marL="0" indent="0">
              <a:buNone/>
            </a:pPr>
            <a:r>
              <a:rPr lang="ru" sz="1800" dirty="0">
                <a:cs typeface="Calibri"/>
              </a:rPr>
              <a:t>Эти концепции воплощены в идеализированной структуре </a:t>
            </a:r>
            <a:r>
              <a:rPr lang="ru" sz="1800" b="1" dirty="0">
                <a:cs typeface="Calibri"/>
              </a:rPr>
              <a:t>SDN</a:t>
            </a:r>
            <a:r>
              <a:rPr lang="ru" sz="1800" dirty="0">
                <a:cs typeface="Calibri"/>
              </a:rPr>
              <a:t>.</a:t>
            </a:r>
            <a:endParaRPr lang="ru-RU" sz="1800" dirty="0">
              <a:cs typeface="Calibri"/>
            </a:endParaRPr>
          </a:p>
          <a:p>
            <a:pPr marL="0" indent="0">
              <a:buNone/>
            </a:pPr>
            <a:endParaRPr lang="ru-RU" sz="1800" dirty="0">
              <a:cs typeface="Calibri"/>
            </a:endParaRPr>
          </a:p>
          <a:p>
            <a:pPr marL="0" indent="0">
              <a:buNone/>
            </a:pPr>
            <a:r>
              <a:rPr lang="ru" sz="1800" dirty="0">
                <a:cs typeface="Calibri"/>
              </a:rPr>
              <a:t>Контроллер </a:t>
            </a:r>
            <a:r>
              <a:rPr lang="ru" sz="1800" b="1" dirty="0">
                <a:cs typeface="Calibri"/>
              </a:rPr>
              <a:t>SDN</a:t>
            </a:r>
            <a:r>
              <a:rPr lang="ru" sz="1800" dirty="0">
                <a:cs typeface="Calibri"/>
              </a:rPr>
              <a:t> является воплощением идеализированной основы </a:t>
            </a:r>
            <a:r>
              <a:rPr lang="ru" sz="1800" b="1" dirty="0">
                <a:cs typeface="Calibri"/>
              </a:rPr>
              <a:t>SDN</a:t>
            </a:r>
            <a:r>
              <a:rPr lang="ru" sz="1800" dirty="0">
                <a:cs typeface="Calibri"/>
              </a:rPr>
              <a:t> и в большинстве случаев является отражением структуры.</a:t>
            </a:r>
            <a:endParaRPr lang="ru-RU" sz="1800" dirty="0">
              <a:cs typeface="Calibri"/>
            </a:endParaRPr>
          </a:p>
          <a:p>
            <a:endParaRPr lang="ru-RU" sz="1800" dirty="0">
              <a:cs typeface="Calibri"/>
            </a:endParaRPr>
          </a:p>
        </p:txBody>
      </p:sp>
    </p:spTree>
    <p:extLst>
      <p:ext uri="{BB962C8B-B14F-4D97-AF65-F5344CB8AC3E}">
        <p14:creationId xmlns:p14="http://schemas.microsoft.com/office/powerpoint/2010/main" val="328883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CB32-45A1-4C94-8786-A00E8C7458D5}"/>
              </a:ext>
            </a:extLst>
          </p:cNvPr>
          <p:cNvSpPr>
            <a:spLocks noGrp="1"/>
          </p:cNvSpPr>
          <p:nvPr>
            <p:ph type="title"/>
          </p:nvPr>
        </p:nvSpPr>
        <p:spPr>
          <a:xfrm>
            <a:off x="2280805" y="106411"/>
            <a:ext cx="4759037" cy="520533"/>
          </a:xfrm>
        </p:spPr>
        <p:txBody>
          <a:bodyPr/>
          <a:lstStyle/>
          <a:p>
            <a:r>
              <a:rPr lang="ru-RU" sz="1800" dirty="0">
                <a:cs typeface="Calibri Light"/>
              </a:rPr>
              <a:t>SDN </a:t>
            </a:r>
            <a:r>
              <a:rPr lang="ru-RU" sz="1800" err="1">
                <a:cs typeface="Calibri Light"/>
              </a:rPr>
              <a:t>Controllers</a:t>
            </a:r>
            <a:r>
              <a:rPr lang="ru-RU" sz="1800" dirty="0">
                <a:cs typeface="Calibri Light"/>
              </a:rPr>
              <a:t>: </a:t>
            </a:r>
            <a:r>
              <a:rPr lang="ru-RU" sz="1800" err="1">
                <a:cs typeface="Calibri Light"/>
              </a:rPr>
              <a:t>Introduction</a:t>
            </a:r>
            <a:endParaRPr lang="ru-RU" sz="1800">
              <a:ea typeface="Calibri Light"/>
              <a:cs typeface="Calibri Light"/>
            </a:endParaRPr>
          </a:p>
        </p:txBody>
      </p:sp>
      <p:sp>
        <p:nvSpPr>
          <p:cNvPr id="3" name="Объект 2">
            <a:extLst>
              <a:ext uri="{FF2B5EF4-FFF2-40B4-BE49-F238E27FC236}">
                <a16:creationId xmlns:a16="http://schemas.microsoft.com/office/drawing/2014/main" id="{5A6E0CC3-E118-4A7A-B838-18BD41CAA7CB}"/>
              </a:ext>
            </a:extLst>
          </p:cNvPr>
          <p:cNvSpPr>
            <a:spLocks noGrp="1"/>
          </p:cNvSpPr>
          <p:nvPr>
            <p:ph idx="1"/>
          </p:nvPr>
        </p:nvSpPr>
        <p:spPr>
          <a:xfrm>
            <a:off x="144328" y="3192822"/>
            <a:ext cx="8855343" cy="3587519"/>
          </a:xfrm>
        </p:spPr>
        <p:txBody>
          <a:bodyPr vert="horz" lIns="91440" tIns="45720" rIns="91440" bIns="45720" rtlCol="0" anchor="t">
            <a:normAutofit/>
          </a:bodyPr>
          <a:lstStyle/>
          <a:p>
            <a:pPr marL="0" indent="0">
              <a:buNone/>
            </a:pPr>
            <a:endParaRPr lang="ru" sz="1800" dirty="0">
              <a:ea typeface="Calibri"/>
              <a:cs typeface="Calibri"/>
            </a:endParaRPr>
          </a:p>
          <a:p>
            <a:pPr marL="0" indent="0">
              <a:buNone/>
            </a:pPr>
            <a:r>
              <a:rPr lang="ru" sz="1800" dirty="0">
                <a:cs typeface="Calibri"/>
              </a:rPr>
              <a:t>Теоретически контроллер </a:t>
            </a:r>
            <a:r>
              <a:rPr lang="ru" sz="1800" b="1" dirty="0">
                <a:cs typeface="Calibri"/>
              </a:rPr>
              <a:t>SDN</a:t>
            </a:r>
            <a:r>
              <a:rPr lang="ru" sz="1800" dirty="0">
                <a:cs typeface="Calibri"/>
              </a:rPr>
              <a:t> может реализовать распределенное управление, логическую централизацию и отслеживание виртуального состояния сети. </a:t>
            </a:r>
            <a:endParaRPr lang="ru-RU" sz="1800">
              <a:ea typeface="Calibri"/>
              <a:cs typeface="Calibri"/>
            </a:endParaRPr>
          </a:p>
          <a:p>
            <a:pPr marL="0" indent="0">
              <a:buNone/>
            </a:pPr>
            <a:endParaRPr lang="ru" sz="1800" dirty="0">
              <a:ea typeface="Calibri"/>
              <a:cs typeface="Calibri"/>
            </a:endParaRPr>
          </a:p>
          <a:p>
            <a:pPr marL="0" indent="0">
              <a:buNone/>
            </a:pPr>
            <a:r>
              <a:rPr lang="ru" sz="1800" dirty="0">
                <a:cs typeface="Calibri"/>
              </a:rPr>
              <a:t>В действительности, любой данный экземпляр контроллера будет предоставлять лишь часть этой функциональности, демонстрируя собственный подход к этим концепциям управления. </a:t>
            </a:r>
            <a:endParaRPr lang="ru-RU" sz="1800">
              <a:ea typeface="Calibri"/>
              <a:cs typeface="Calibri"/>
            </a:endParaRPr>
          </a:p>
          <a:p>
            <a:pPr marL="0" indent="0">
              <a:buNone/>
            </a:pPr>
            <a:endParaRPr lang="ru" sz="1800" dirty="0">
              <a:ea typeface="Calibri"/>
              <a:cs typeface="Calibri"/>
            </a:endParaRPr>
          </a:p>
          <a:p>
            <a:pPr marL="0" indent="0">
              <a:buNone/>
            </a:pPr>
            <a:r>
              <a:rPr lang="ru" sz="1800" dirty="0">
                <a:cs typeface="Calibri"/>
              </a:rPr>
              <a:t>В этой главе будут подробно рассмотрены наиболее популярные модели контроллеров </a:t>
            </a:r>
            <a:r>
              <a:rPr lang="ru" sz="1800" b="1" dirty="0">
                <a:cs typeface="Calibri"/>
              </a:rPr>
              <a:t>SDN</a:t>
            </a:r>
            <a:r>
              <a:rPr lang="ru" sz="1800" dirty="0">
                <a:cs typeface="Calibri"/>
              </a:rPr>
              <a:t> как от коммерческих поставщиков, так и от сообщества с открытым исходным кодом. </a:t>
            </a:r>
            <a:endParaRPr lang="ru-RU" sz="1800">
              <a:ea typeface="Calibri"/>
              <a:cs typeface="Calibri"/>
            </a:endParaRPr>
          </a:p>
          <a:p>
            <a:pPr marL="0" indent="0">
              <a:buNone/>
            </a:pPr>
            <a:endParaRPr lang="ru" sz="1800" dirty="0">
              <a:ea typeface="Calibri"/>
              <a:cs typeface="Calibri"/>
            </a:endParaRPr>
          </a:p>
        </p:txBody>
      </p:sp>
    </p:spTree>
    <p:extLst>
      <p:ext uri="{BB962C8B-B14F-4D97-AF65-F5344CB8AC3E}">
        <p14:creationId xmlns:p14="http://schemas.microsoft.com/office/powerpoint/2010/main" val="20241849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Tahoma"/>
      </a:majorFont>
      <a:minorFont>
        <a:latin typeface="Arial"/>
        <a:ea typeface=""/>
        <a:cs typeface="Taho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7305</Words>
  <Application>Microsoft Office PowerPoint</Application>
  <PresentationFormat>Экран (4:3)</PresentationFormat>
  <Paragraphs>348</Paragraphs>
  <Slides>66</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66</vt:i4>
      </vt:variant>
    </vt:vector>
  </HeadingPairs>
  <TitlesOfParts>
    <vt:vector size="68" baseType="lpstr">
      <vt:lpstr>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SDN: Controllers: Introduction</vt:lpstr>
      <vt:lpstr>SDN Controllers: Introduction</vt:lpstr>
      <vt:lpstr>SDN: Controllers: General Concepts</vt:lpstr>
      <vt:lpstr>SDN:Controllers: General Concepts</vt:lpstr>
      <vt:lpstr>SDN:Controllers: General Concepts</vt:lpstr>
      <vt:lpstr>SDN:Controllers: General Concepts</vt:lpstr>
      <vt:lpstr>SDN:Controllers: General Concepts</vt:lpstr>
      <vt:lpstr>SDN:Controllers: General Concepts</vt:lpstr>
      <vt:lpstr>SDN:Controllers: VMware</vt:lpstr>
      <vt:lpstr>SDN Controllers: VMware</vt:lpstr>
      <vt:lpstr>SDN:Controllers: VMware</vt:lpstr>
      <vt:lpstr>SDN Controllers: VMware</vt:lpstr>
      <vt:lpstr>SDN:Controllers: VMware</vt:lpstr>
      <vt:lpstr>SDN:Controllers: VMware</vt:lpstr>
      <vt:lpstr>SDN:Controllers: VMware</vt:lpstr>
      <vt:lpstr>SDN:Controllers: VMware</vt:lpstr>
      <vt:lpstr>SDN:Controllers: Nicira</vt:lpstr>
      <vt:lpstr>SDN:Controllers: Nicira</vt:lpstr>
      <vt:lpstr>SDN:Controllers: Nicira</vt:lpstr>
      <vt:lpstr>SDN:Controllers: Nicira</vt:lpstr>
      <vt:lpstr>SDN:Controllers: Nicira</vt:lpstr>
      <vt:lpstr>SDN Controllers: Nicira</vt:lpstr>
      <vt:lpstr>SDN:Controllers: VMware/Nicira</vt:lpstr>
      <vt:lpstr>SDN:Controllers: OpenFlow-Related</vt:lpstr>
      <vt:lpstr>SDN:Controllers: OpenFlow-Related</vt:lpstr>
      <vt:lpstr>SDN Controllers: OpenFlow-Related</vt:lpstr>
      <vt:lpstr>SDN:Controllers: NOX/POX</vt:lpstr>
      <vt:lpstr>SDN:Controllers: NOX/POX</vt:lpstr>
      <vt:lpstr>SDN Controllers: NOX/POX</vt:lpstr>
      <vt:lpstr>SDN:Controllers: NOX/POX</vt:lpstr>
      <vt:lpstr>SDN:Controllers: Trema</vt:lpstr>
      <vt:lpstr>SDN:Controllers: Trema</vt:lpstr>
      <vt:lpstr>SDN:Controllers: Trema</vt:lpstr>
      <vt:lpstr>SDN:Controllers: Trema</vt:lpstr>
      <vt:lpstr>SDN:Controllers: Ryu</vt:lpstr>
      <vt:lpstr>SDN:Controllers: Ryu</vt:lpstr>
      <vt:lpstr>SDN:Controllers: Big Switch Networks/Floodlight</vt:lpstr>
      <vt:lpstr>SDN:Controllers: Big Switch Networks/Floodlight</vt:lpstr>
      <vt:lpstr>SDN:Controllers: Big Switch Networks/Floodlight</vt:lpstr>
      <vt:lpstr>SDN:Controllers: Big Switch Networks/Floodlight</vt:lpstr>
      <vt:lpstr>SDN:Controllers: Layer 3 Centric</vt:lpstr>
      <vt:lpstr>SDN:Сontrollers: L3VPN</vt:lpstr>
      <vt:lpstr>SDN Controllers: L3VPN</vt:lpstr>
      <vt:lpstr>SDN:Controllers: L3VPN</vt:lpstr>
      <vt:lpstr>SDN Controllers: L3VPN</vt:lpstr>
      <vt:lpstr>SDN:Controllers: L3VPN</vt:lpstr>
      <vt:lpstr>SDN:Controllers: L3VPN</vt:lpstr>
      <vt:lpstr>SDN Controllers: L3VPN</vt:lpstr>
      <vt:lpstr>SDN:Controllers: L3VPN</vt:lpstr>
      <vt:lpstr>SDN:Controllers:Plexxi</vt:lpstr>
      <vt:lpstr>SDN Controllers:Plexxi</vt:lpstr>
      <vt:lpstr>SDN:Controllers:Plexxi</vt:lpstr>
      <vt:lpstr>SDN Controllers:Conclusions</vt:lpstr>
      <vt:lpstr>SDN Controllers:Conclusions</vt:lpstr>
      <vt:lpstr>SDN Controllers:Conclusions</vt:lpstr>
      <vt:lpstr>SDN:Controllers:Conclusions</vt:lpstr>
      <vt:lpstr>SDN Controllers:Conclusions</vt:lpstr>
      <vt:lpstr>SDN Controllers:Conclusions</vt:lpstr>
      <vt:lpstr>SDN Controllers:Conclusions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Шкребец Александр Евгеньевич</cp:lastModifiedBy>
  <cp:revision>6057</cp:revision>
  <dcterms:created xsi:type="dcterms:W3CDTF">2012-07-30T23:42:41Z</dcterms:created>
  <dcterms:modified xsi:type="dcterms:W3CDTF">2024-03-14T12:02:53Z</dcterms:modified>
</cp:coreProperties>
</file>