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Golos Text"/>
      <p:regular r:id="rId15"/>
      <p:bold r:id="rId16"/>
    </p:embeddedFont>
    <p:embeddedFont>
      <p:font typeface="Golos Text SemiBo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GolosText-regular.fntdata"/><Relationship Id="rId14" Type="http://schemas.openxmlformats.org/officeDocument/2006/relationships/slide" Target="slides/slide9.xml"/><Relationship Id="rId17" Type="http://schemas.openxmlformats.org/officeDocument/2006/relationships/font" Target="fonts/GolosTextSemiBold-regular.fntdata"/><Relationship Id="rId16" Type="http://schemas.openxmlformats.org/officeDocument/2006/relationships/font" Target="fonts/GolosTex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GolosTextSemiBo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6344ee4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g216344ee4c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16344ee4c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g216344ee4cc_0_1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6344ee4cc_0_4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16344ee4cc_0_4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16344ee4cc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216344ee4cc_0_4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16344ee4cc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16344ee4cc_0_4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6344ee4cc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216344ee4cc_0_4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6344ee4cc_0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16344ee4cc_0_4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6344ee4cc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6344ee4cc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6344ee4cc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g216344ee4cc_0_26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 txBox="1"/>
          <p:nvPr/>
        </p:nvSpPr>
        <p:spPr>
          <a:xfrm>
            <a:off x="5098416" y="490274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/>
          <p:nvPr/>
        </p:nvSpPr>
        <p:spPr>
          <a:xfrm>
            <a:off x="5910801" y="427239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457199" y="1040162"/>
            <a:ext cx="8389200" cy="373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kfql">
  <p:cSld name="Ckfq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SemiBold"/>
              <a:buNone/>
              <a:defRPr sz="3200"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3810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/>
            </a:lvl2pPr>
            <a:lvl3pPr indent="-3556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инал">
  <p:cSld name="Финал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idx="1" type="body"/>
          </p:nvPr>
        </p:nvSpPr>
        <p:spPr>
          <a:xfrm>
            <a:off x="624113" y="1233715"/>
            <a:ext cx="7170000" cy="3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olos Text"/>
              <a:buNone/>
              <a:defRPr sz="1600"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olos Text SemiBold"/>
              <a:buNone/>
              <a:defRPr sz="3200">
                <a:solidFill>
                  <a:schemeClr val="lt1"/>
                </a:solidFill>
                <a:latin typeface="Golos Text SemiBold"/>
                <a:ea typeface="Golos Text SemiBold"/>
                <a:cs typeface="Golos Text SemiBold"/>
                <a:sym typeface="Golos Tex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1371600" y="2442525"/>
            <a:ext cx="6400800" cy="13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" sz="4400">
                <a:solidFill>
                  <a:schemeClr val="lt1"/>
                </a:solidFill>
              </a:rPr>
              <a:t>SDN</a:t>
            </a:r>
            <a:endParaRPr sz="44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" sz="4400">
                <a:solidFill>
                  <a:schemeClr val="lt1"/>
                </a:solidFill>
              </a:rPr>
              <a:t>Обзор технологии</a:t>
            </a:r>
            <a:endParaRPr sz="4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</a:pPr>
            <a:r>
              <a:rPr lang="ru" sz="2400"/>
              <a:t>Понятие</a:t>
            </a:r>
            <a:endParaRPr sz="2400"/>
          </a:p>
        </p:txBody>
      </p:sp>
      <p:sp>
        <p:nvSpPr>
          <p:cNvPr id="73" name="Google Shape;73;p17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ru"/>
              <a:t>SDN (Software Defined Networking) – это подход, при котором для направления трафика в сети и взаимодействия с базовой аппаратной инфраструктурой используются контроллеры на базе ПО или API-интерфейсы.</a:t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8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0013" y="2153375"/>
            <a:ext cx="5483975" cy="26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</a:pPr>
            <a:r>
              <a:rPr lang="ru" sz="2400"/>
              <a:t>Как было раньше?</a:t>
            </a:r>
            <a:endParaRPr sz="2400"/>
          </a:p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/>
              <a:t>В традиционных сетях использовались: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Коммутаторы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Маршрутизаторы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88" y="2900200"/>
            <a:ext cx="3400425" cy="1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2425" y="1211950"/>
            <a:ext cx="2532375" cy="168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34938" y="2900200"/>
            <a:ext cx="2447351" cy="17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</a:pPr>
            <a:r>
              <a:rPr lang="ru" sz="2400"/>
              <a:t>Какие проблемы?</a:t>
            </a:r>
            <a:endParaRPr sz="2400"/>
          </a:p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28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Масштабируемость</a:t>
            </a:r>
            <a:br>
              <a:rPr lang="ru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Гибкость сетевых ресурсов</a:t>
            </a:r>
            <a:br>
              <a:rPr lang="ru" sz="2000"/>
            </a:b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" sz="2000"/>
              <a:t>Аппаратная зависимость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</a:pPr>
            <a:r>
              <a:rPr lang="ru" sz="2400"/>
              <a:t>Решение</a:t>
            </a:r>
            <a:endParaRPr sz="2400"/>
          </a:p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2400"/>
              <a:t>SDN</a:t>
            </a:r>
            <a:endParaRPr sz="2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800"/>
              <a:t>Технология подразумевает создание дополнительного уровня абстракции, позволяющего </a:t>
            </a:r>
            <a:r>
              <a:rPr lang="ru" sz="1800"/>
              <a:t>нивелировать недостатки традиционных методов проектирования сетей.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" sz="1800"/>
              <a:t>SDN позволяет управлять ресурсами сети программным путём, осуществляя оркестрацию и облегчая интеграцию новых устройств.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</a:pPr>
            <a:r>
              <a:rPr lang="ru" sz="2400"/>
              <a:t>Типы SDN</a:t>
            </a:r>
            <a:endParaRPr sz="2400"/>
          </a:p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Открытая сеть SDN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SDN с API-интерфейсами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Модель наложения SDN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Гибридная сеть SDN</a:t>
            </a:r>
            <a:endParaRPr b="1" sz="1200">
              <a:solidFill>
                <a:srgbClr val="565656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los Text SemiBold"/>
              <a:buNone/>
            </a:pPr>
            <a:r>
              <a:rPr lang="ru" sz="2400"/>
              <a:t>Достоинства</a:t>
            </a:r>
            <a:endParaRPr sz="2400"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Упрощение управления сетью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Снижение эксплуатационных расходов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Высокий уровень безопасности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/>
          <p:nvPr>
            <p:ph type="title"/>
          </p:nvPr>
        </p:nvSpPr>
        <p:spPr>
          <a:xfrm>
            <a:off x="457200" y="306435"/>
            <a:ext cx="6824400" cy="52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Недостатки</a:t>
            </a:r>
            <a:endParaRPr/>
          </a:p>
        </p:txBody>
      </p:sp>
      <p:sp>
        <p:nvSpPr>
          <p:cNvPr id="113" name="Google Shape;113;p23"/>
          <p:cNvSpPr txBox="1"/>
          <p:nvPr>
            <p:ph idx="1" type="body"/>
          </p:nvPr>
        </p:nvSpPr>
        <p:spPr>
          <a:xfrm>
            <a:off x="457200" y="1211943"/>
            <a:ext cx="7467600" cy="3447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28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Дорогая аппаратура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Пониженная надёжность</a:t>
            </a:r>
            <a:endParaRPr sz="1800"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Поддержка программных средств</a:t>
            </a:r>
            <a:endParaRPr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457200" y="1801813"/>
            <a:ext cx="8229600" cy="6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Golos Text SemiBold"/>
              <a:buNone/>
            </a:pPr>
            <a:r>
              <a:rPr lang="ru" sz="4400"/>
              <a:t>Спасибо</a:t>
            </a:r>
            <a:br>
              <a:rPr lang="ru" sz="4400"/>
            </a:br>
            <a:r>
              <a:rPr lang="ru" sz="4400"/>
              <a:t>за внимание!</a:t>
            </a:r>
            <a:endParaRPr sz="4400"/>
          </a:p>
        </p:txBody>
      </p:sp>
      <p:sp>
        <p:nvSpPr>
          <p:cNvPr id="119" name="Google Shape;119;p24"/>
          <p:cNvSpPr txBox="1"/>
          <p:nvPr/>
        </p:nvSpPr>
        <p:spPr>
          <a:xfrm>
            <a:off x="5474931" y="4468762"/>
            <a:ext cx="33198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Качмазов Артур</a:t>
            </a:r>
            <a:br>
              <a:rPr lang="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</a:br>
            <a:r>
              <a:rPr lang="ru" sz="1800">
                <a:solidFill>
                  <a:schemeClr val="lt1"/>
                </a:solidFill>
                <a:latin typeface="Golos Text"/>
                <a:ea typeface="Golos Text"/>
                <a:cs typeface="Golos Text"/>
                <a:sym typeface="Golos Text"/>
              </a:rPr>
              <a:t> К34202</a:t>
            </a:r>
            <a:endParaRPr sz="1800">
              <a:solidFill>
                <a:schemeClr val="lt1"/>
              </a:solidFill>
              <a:latin typeface="Golos Text"/>
              <a:ea typeface="Golos Text"/>
              <a:cs typeface="Golos Text"/>
              <a:sym typeface="Golos T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