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8"/>
  </p:notesMasterIdLst>
  <p:handoutMasterIdLst>
    <p:handoutMasterId r:id="rId9"/>
  </p:handoutMasterIdLst>
  <p:sldIdLst>
    <p:sldId id="265" r:id="rId2"/>
    <p:sldId id="324" r:id="rId3"/>
    <p:sldId id="322" r:id="rId4"/>
    <p:sldId id="325" r:id="rId5"/>
    <p:sldId id="284" r:id="rId6"/>
    <p:sldId id="326" r:id="rId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66388" autoAdjust="0"/>
  </p:normalViewPr>
  <p:slideViewPr>
    <p:cSldViewPr snapToGrid="0" snapToObjects="1" showGuides="1">
      <p:cViewPr varScale="1">
        <p:scale>
          <a:sx n="70" d="100"/>
          <a:sy n="70" d="100"/>
        </p:scale>
        <p:origin x="1590" y="60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8/10/relationships/authors" Target="authors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111111"/>
                </a:solidFill>
                <a:effectLst/>
                <a:latin typeface="-apple-system"/>
              </a:rPr>
              <a:t>Концепция SDDC складывается из: SDN и SDS – программно-определяемые сетей, и хранилищ, и виртуализацией вычислений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57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111111"/>
                </a:solidFill>
                <a:effectLst/>
                <a:latin typeface="-apple-system"/>
              </a:rPr>
              <a:t>Фактически SDS-софт для хранения данных создаёт управляющий сервер (или кластер), в который подключаются разные типы хранилищ: дисковые полки, диски и оперативная память серверов (в качестве кэша), PCI-SSD, SSD-полки, а также отдельные «шкафы» систем хранения данных разного типа и моделей от разных вендоров и с разными дисками и протоколами подключения.</a:t>
            </a:r>
          </a:p>
          <a:p>
            <a:endParaRPr lang="ru-RU" b="0" i="0" dirty="0">
              <a:solidFill>
                <a:srgbClr val="111111"/>
              </a:solidFill>
              <a:effectLst/>
              <a:latin typeface="-apple-system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8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111111"/>
                </a:solidFill>
                <a:effectLst/>
                <a:latin typeface="-apple-system"/>
              </a:rPr>
              <a:t>консолидация вычислительных ресурсов - когда всё железо рассматривается через платформу виртуализации как общая ёмкость для вычислений, хранения и передачи данных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7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https://www.openstack.org/software/project-navigator/openstack-components#openstack-services – </a:t>
            </a:r>
            <a:r>
              <a:rPr lang="en-US" dirty="0" err="1"/>
              <a:t>OpenSource</a:t>
            </a:r>
            <a:r>
              <a:rPr lang="en-US" dirty="0"/>
              <a:t> </a:t>
            </a:r>
            <a:r>
              <a:rPr lang="ru-RU" dirty="0"/>
              <a:t>компоненты для </a:t>
            </a:r>
            <a:r>
              <a:rPr lang="en-US" dirty="0" err="1"/>
              <a:t>Openstack</a:t>
            </a:r>
            <a:endParaRPr lang="ru-RU" dirty="0"/>
          </a:p>
          <a:p>
            <a:r>
              <a:rPr lang="en-US" dirty="0"/>
              <a:t>https://habr.com/ru/company/croc/blog/278929/ - SDDC</a:t>
            </a:r>
            <a:endParaRPr lang="ru-RU" dirty="0"/>
          </a:p>
          <a:p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https://habrahabr.ru/company/croc/blog/272795/</a:t>
            </a:r>
            <a:r>
              <a:rPr lang="ru-RU" b="0" i="0" dirty="0">
                <a:solidFill>
                  <a:srgbClr val="111111"/>
                </a:solidFill>
                <a:effectLst/>
                <a:latin typeface="-apple-system"/>
              </a:rPr>
              <a:t> - 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SDS</a:t>
            </a:r>
            <a:endParaRPr lang="ru-RU" dirty="0"/>
          </a:p>
          <a:p>
            <a:r>
              <a:rPr lang="en-US" dirty="0"/>
              <a:t>https://www.tadviser.ru/index.php/</a:t>
            </a:r>
            <a:r>
              <a:rPr lang="ru-RU" dirty="0" err="1"/>
              <a:t>Статья:Программно-определяемые_сети</a:t>
            </a:r>
            <a:r>
              <a:rPr lang="ru-RU" dirty="0"/>
              <a:t>_(</a:t>
            </a:r>
            <a:r>
              <a:rPr lang="en-US" dirty="0"/>
              <a:t>Software-</a:t>
            </a:r>
            <a:r>
              <a:rPr lang="en-US" dirty="0" err="1"/>
              <a:t>Defined_Network,_SDN</a:t>
            </a:r>
            <a:r>
              <a:rPr lang="en-US" dirty="0"/>
              <a:t>)_</a:t>
            </a:r>
            <a:r>
              <a:rPr lang="ru-RU" dirty="0" err="1"/>
              <a:t>и_программно-определяемые_ЦОД</a:t>
            </a:r>
            <a:r>
              <a:rPr lang="ru-RU" dirty="0"/>
              <a:t>_(</a:t>
            </a:r>
            <a:r>
              <a:rPr lang="en-US" dirty="0"/>
              <a:t>Software-</a:t>
            </a:r>
            <a:r>
              <a:rPr lang="en-US" dirty="0" err="1"/>
              <a:t>Defined_Data_Center,_SDDC</a:t>
            </a:r>
            <a:r>
              <a:rPr lang="ru-RU" dirty="0"/>
              <a:t>)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38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87" r:id="rId14"/>
    <p:sldLayoutId id="2147483890" r:id="rId15"/>
    <p:sldLayoutId id="2147483880" r:id="rId16"/>
    <p:sldLayoutId id="2147483894" r:id="rId17"/>
    <p:sldLayoutId id="2147483875" r:id="rId18"/>
    <p:sldLayoutId id="2147483881" r:id="rId19"/>
    <p:sldLayoutId id="2147483882" r:id="rId20"/>
    <p:sldLayoutId id="2147483706" r:id="rId2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2442525"/>
            <a:ext cx="6400800" cy="70485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SDDC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29F87F-04FD-ED9D-85E9-F136F036878D}"/>
              </a:ext>
            </a:extLst>
          </p:cNvPr>
          <p:cNvSpPr txBox="1"/>
          <p:nvPr/>
        </p:nvSpPr>
        <p:spPr>
          <a:xfrm>
            <a:off x="6677025" y="4689991"/>
            <a:ext cx="2388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Лешков Роман К34212</a:t>
            </a: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SDDC (Software-Defined Data Center) – </a:t>
            </a:r>
            <a:r>
              <a:rPr lang="ru-RU" dirty="0"/>
              <a:t>программно-определяемы центры обработки данных</a:t>
            </a:r>
          </a:p>
          <a:p>
            <a:endParaRPr lang="ru-RU" dirty="0"/>
          </a:p>
          <a:p>
            <a:r>
              <a:rPr lang="ru-RU" dirty="0"/>
              <a:t>Является совмещением подходов:</a:t>
            </a:r>
            <a:endParaRPr lang="en-US" dirty="0"/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	</a:t>
            </a:r>
            <a:r>
              <a:rPr lang="en-US" dirty="0"/>
              <a:t>SDN</a:t>
            </a:r>
            <a:r>
              <a:rPr lang="ru-RU" dirty="0"/>
              <a:t> – </a:t>
            </a:r>
            <a:r>
              <a:rPr lang="ru-RU" b="0" i="0" dirty="0">
                <a:solidFill>
                  <a:srgbClr val="111111"/>
                </a:solidFill>
                <a:effectLst/>
                <a:latin typeface="-apple-system"/>
              </a:rPr>
              <a:t>программно-определяемые сети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SDS</a:t>
            </a:r>
            <a:r>
              <a:rPr lang="ru-RU" dirty="0"/>
              <a:t> – </a:t>
            </a:r>
            <a:r>
              <a:rPr lang="ru-RU" b="0" i="0" dirty="0">
                <a:solidFill>
                  <a:srgbClr val="111111"/>
                </a:solidFill>
                <a:effectLst/>
                <a:latin typeface="-apple-system"/>
              </a:rPr>
              <a:t>программно-определяемые хранилища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</a:t>
            </a:r>
            <a:r>
              <a:rPr lang="ru-RU" dirty="0"/>
              <a:t>Виртуализация вычислений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SDDC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2654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59C3AC6-6CD1-C215-A3EB-1B669F185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A005B5-E37E-D5F7-C74B-2628D4CDB8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SDN</a:t>
            </a:r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SDN </a:t>
            </a:r>
            <a:r>
              <a:rPr lang="ru-RU" dirty="0"/>
              <a:t>и </a:t>
            </a:r>
            <a:r>
              <a:rPr lang="en-US" dirty="0"/>
              <a:t>SDS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7358EA-8600-ADBA-52DF-6AC12A92CA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6774C3B-FC5A-185E-8092-889B7F24F4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96809" y="2281578"/>
            <a:ext cx="2960913" cy="595085"/>
          </a:xfrm>
        </p:spPr>
        <p:txBody>
          <a:bodyPr/>
          <a:lstStyle/>
          <a:p>
            <a:r>
              <a:rPr lang="en-US" dirty="0"/>
              <a:t>SDS</a:t>
            </a:r>
            <a:endParaRPr lang="ru-RU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6A47F54-6FE8-3C5C-C0ED-C0BD50EEF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90" y="1777544"/>
            <a:ext cx="4016495" cy="258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8C9DAF6-5DAD-935F-4BFD-36850A119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287" y="2281578"/>
            <a:ext cx="2848256" cy="261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540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F04732-FA0C-6214-4E09-404CAC7C88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69534-90B7-5774-2306-1A9DD2D6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SDDC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95D14C-0749-B366-DF60-831456AD6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1600" dirty="0"/>
              <a:t>Цель </a:t>
            </a:r>
            <a:r>
              <a:rPr lang="en-US" sz="1600" dirty="0"/>
              <a:t>SDDC - </a:t>
            </a:r>
            <a:r>
              <a:rPr lang="ru-RU" sz="1600" dirty="0"/>
              <a:t>консолидация вычислительных ресурсов.</a:t>
            </a:r>
          </a:p>
          <a:p>
            <a:endParaRPr lang="ru-RU" sz="1600" dirty="0"/>
          </a:p>
          <a:p>
            <a:r>
              <a:rPr lang="ru-RU" sz="1600" dirty="0"/>
              <a:t>Инфраструктура ЦОД – совокупность серверов, связанных коммуникационным полем и образующих вычислительную среду, а также набор сервисов, реализующих функциональность ЦОД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4D8A71B-EC5A-6C18-B7D5-AA7280650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42" y="1689286"/>
            <a:ext cx="4776172" cy="213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376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SDDC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EF9A1-78B4-FD4E-6902-56D70310F4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Преимущества:</a:t>
            </a:r>
          </a:p>
          <a:p>
            <a:endParaRPr lang="ru-RU" sz="1600" dirty="0">
              <a:solidFill>
                <a:srgbClr val="2C2D2E"/>
              </a:solidFill>
              <a:latin typeface="Golos Text" panose="020B0503020202020204"/>
            </a:endParaRPr>
          </a:p>
          <a:p>
            <a:pPr lvl="1"/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Настройка, управление и обслуживание виртуальных частей ЦОД производится программным путем, затем необходимые команды переносятся на аппаратные ресурсы</a:t>
            </a:r>
            <a:endParaRPr lang="ru-RU" sz="1600" dirty="0">
              <a:solidFill>
                <a:srgbClr val="2C2D2E"/>
              </a:solidFill>
              <a:latin typeface="Golos Text" panose="020B0503020202020204"/>
            </a:endParaRPr>
          </a:p>
          <a:p>
            <a:pPr lvl="1"/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Возможна улучшение производительности ЦОД за счет оптимизации на уровне приложений и гипервизора</a:t>
            </a:r>
            <a:endParaRPr lang="ru-RU" sz="1600" dirty="0">
              <a:solidFill>
                <a:srgbClr val="2C2D2E"/>
              </a:solidFill>
              <a:latin typeface="Golos Text" panose="020B0503020202020204"/>
            </a:endParaRPr>
          </a:p>
          <a:p>
            <a:pPr lvl="1"/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Упрощается задача масштабирования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A3E92A4-7BFD-CBB7-F1F1-1BEA4EDC4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08" y="3421104"/>
            <a:ext cx="2335756" cy="13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9689060-9F6F-C89B-B5A8-163B6E182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400" y="3421104"/>
            <a:ext cx="2441263" cy="135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535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id="{EC708FBA-FA19-55ED-504A-EF132ADA90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Одна готовая экосистема для полноценной работы </a:t>
            </a:r>
            <a:r>
              <a:rPr lang="en-US" sz="1600" dirty="0"/>
              <a:t>SDDC</a:t>
            </a:r>
          </a:p>
          <a:p>
            <a:r>
              <a:rPr lang="ru-RU" sz="1600" dirty="0"/>
              <a:t>Готовые механизмы автоматизации и развертывания.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8B4D3CA4-3CBF-3DEA-3ABC-B014A9327E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VMware</a:t>
            </a:r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6320C33-2ACE-B2E2-1283-42BA1DA853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600" dirty="0"/>
              <a:t>Высокая кастомизация</a:t>
            </a:r>
          </a:p>
          <a:p>
            <a:r>
              <a:rPr lang="ru-RU" sz="1600" dirty="0"/>
              <a:t>Связующее звено облака для автоматизации функций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AD2D0EB0-A444-7E73-782D-B78860E076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Openstack</a:t>
            </a:r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9BAB0E00-4B82-BDFE-A758-FF5A3AE80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 source </a:t>
            </a:r>
            <a:r>
              <a:rPr lang="ru-RU" dirty="0"/>
              <a:t>и </a:t>
            </a:r>
            <a:r>
              <a:rPr lang="ru-RU" dirty="0" err="1"/>
              <a:t>вендорный</a:t>
            </a:r>
            <a:r>
              <a:rPr lang="ru-RU" dirty="0"/>
              <a:t> подход</a:t>
            </a:r>
          </a:p>
        </p:txBody>
      </p:sp>
    </p:spTree>
    <p:extLst>
      <p:ext uri="{BB962C8B-B14F-4D97-AF65-F5344CB8AC3E}">
        <p14:creationId xmlns:p14="http://schemas.microsoft.com/office/powerpoint/2010/main" val="19105396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6148</TotalTime>
  <Words>328</Words>
  <Application>Microsoft Office PowerPoint</Application>
  <PresentationFormat>Экран (16:9)</PresentationFormat>
  <Paragraphs>41</Paragraphs>
  <Slides>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ALS Gorizont Bold Expanded</vt:lpstr>
      <vt:lpstr>-apple-system</vt:lpstr>
      <vt:lpstr>Arial</vt:lpstr>
      <vt:lpstr>Calibri</vt:lpstr>
      <vt:lpstr>Golos Text</vt:lpstr>
      <vt:lpstr>Golos Text DemiBold</vt:lpstr>
      <vt:lpstr>Тема1</vt:lpstr>
      <vt:lpstr>SDDC</vt:lpstr>
      <vt:lpstr>SDDC</vt:lpstr>
      <vt:lpstr>SDN и SDS</vt:lpstr>
      <vt:lpstr>SDDC</vt:lpstr>
      <vt:lpstr>SDDC</vt:lpstr>
      <vt:lpstr>Open source и вендорный подход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Лешков Роман Сергеевич</cp:lastModifiedBy>
  <cp:revision>106</cp:revision>
  <dcterms:created xsi:type="dcterms:W3CDTF">2014-06-27T12:30:22Z</dcterms:created>
  <dcterms:modified xsi:type="dcterms:W3CDTF">2023-03-21T13:15:18Z</dcterms:modified>
</cp:coreProperties>
</file>