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7"/>
  </p:notesMasterIdLst>
  <p:sldIdLst>
    <p:sldId id="256" r:id="rId2"/>
    <p:sldId id="257" r:id="rId3"/>
    <p:sldId id="259" r:id="rId4"/>
    <p:sldId id="267" r:id="rId5"/>
    <p:sldId id="276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f8799739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f8799739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f87997393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f87997393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f87997393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f87997393_0_1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f87997393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f87997393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ffset_comp_406605.jpg"/>
          <p:cNvPicPr preferRelativeResize="0"/>
          <p:nvPr/>
        </p:nvPicPr>
        <p:blipFill rotWithShape="1">
          <a:blip r:embed="rId2">
            <a:alphaModFix amt="66000"/>
          </a:blip>
          <a:srcRect l="20991" t="2690" r="40112" b="39565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1" name="Google Shape;11;p2" descr="offset_comp_342327_edtied.jpg"/>
          <p:cNvPicPr preferRelativeResize="0"/>
          <p:nvPr/>
        </p:nvPicPr>
        <p:blipFill rotWithShape="1">
          <a:blip r:embed="rId3">
            <a:alphaModFix amt="31000"/>
          </a:blip>
          <a:srcRect l="14009" t="35833" r="43289" b="11297"/>
          <a:stretch/>
        </p:blipFill>
        <p:spPr>
          <a:xfrm rot="10800000">
            <a:off x="6976800" y="-25"/>
            <a:ext cx="2167200" cy="2012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-5400000">
            <a:off x="5846" y="-4836"/>
            <a:ext cx="2291400" cy="2300100"/>
          </a:xfrm>
          <a:prstGeom prst="diagStrip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52821" y="576768"/>
            <a:ext cx="2300100" cy="2291400"/>
          </a:xfrm>
          <a:prstGeom prst="diagStrip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85" name="Google Shape;185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4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6" name="Google Shape;206;p14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e en page personnalisée">
  <p:cSld name="AUTOLAYOUT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7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227" name="Google Shape;227;p17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7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7"/>
          <p:cNvSpPr txBox="1">
            <a:spLocks noGrp="1"/>
          </p:cNvSpPr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7"/>
          <p:cNvSpPr txBox="1">
            <a:spLocks noGrp="1"/>
          </p:cNvSpPr>
          <p:nvPr>
            <p:ph type="subTitle" idx="1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100"/>
              <a:buNone/>
              <a:defRPr sz="21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9" name="Google Shape;19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9" name="Google Shape;39;p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5" name="Google Shape;45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1" name="Google Shape;71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5" name="Google Shape;85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6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0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0" name="Google Shape;130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41" name="Google Shape;141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75" name="Google Shape;175;p1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9" name="Google Shape;179;p13">
            <a:hlinkClick r:id="rId2" action="ppaction://hlinksldjump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>
            <a:hlinkClick r:id="rId2" action="ppaction://hlinksldjump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>
            <a:hlinkClick r:id="rId2" action="ppaction://hlinksldjump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>
            <a:hlinkClick r:id="rId2" action="ppaction://hlinksldjump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>
            <a:spLocks noGrp="1"/>
          </p:cNvSpPr>
          <p:nvPr>
            <p:ph type="ctrTitle"/>
          </p:nvPr>
        </p:nvSpPr>
        <p:spPr>
          <a:xfrm>
            <a:off x="3263590" y="1578400"/>
            <a:ext cx="5687122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Проблемы безопасности и управление рисками при использовании SDN</a:t>
            </a:r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1"/>
          </p:nvPr>
        </p:nvSpPr>
        <p:spPr>
          <a:xfrm>
            <a:off x="4118517" y="3924924"/>
            <a:ext cx="4436133" cy="974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Студент: Чиеу Минь Там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Группа: К34202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Преподаватель: Шкребец Александр Евгеньевич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"/>
          <p:cNvSpPr txBox="1"/>
          <p:nvPr/>
        </p:nvSpPr>
        <p:spPr>
          <a:xfrm>
            <a:off x="1297500" y="1132625"/>
            <a:ext cx="70389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</a:t>
            </a:r>
            <a:r>
              <a:rPr lang="vi-V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SDN? 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1297500" y="1886180"/>
            <a:ext cx="6771749" cy="239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- </a:t>
            </a:r>
            <a:r>
              <a:rPr lang="ru-RU" dirty="0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Это методология управления сетью, в которой управление трафиком и настройка сетевых устройств</a:t>
            </a:r>
            <a:r>
              <a:rPr lang="vi-VN" dirty="0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ru-RU" dirty="0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осуществляется </a:t>
            </a:r>
            <a:r>
              <a:rPr lang="ru-RU" dirty="0" err="1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программно</a:t>
            </a:r>
            <a:r>
              <a:rPr lang="vi-VN" dirty="0">
                <a:solidFill>
                  <a:schemeClr val="bg1"/>
                </a:solidFill>
                <a:uFill>
                  <a:noFill/>
                </a:u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vi-VN" dirty="0">
              <a:solidFill>
                <a:schemeClr val="bg1"/>
              </a:solidFill>
              <a:uFill>
                <a:noFill/>
              </a:u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bg1"/>
                </a:solidFill>
                <a:latin typeface="Montserrat" panose="00000500000000000000" pitchFamily="2" charset="-52"/>
                <a:ea typeface="Average"/>
                <a:cs typeface="Average"/>
                <a:sym typeface="Average"/>
              </a:rPr>
              <a:t>-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Average"/>
                <a:cs typeface="Average"/>
                <a:sym typeface="Average"/>
              </a:rPr>
              <a:t>SDN позволяет упростить настройку и управление сетью, а также обеспечивает гибкость и масштабируемость.</a:t>
            </a:r>
            <a:endParaRPr lang="vi-VN" dirty="0">
              <a:solidFill>
                <a:schemeClr val="bg1"/>
              </a:solidFill>
              <a:latin typeface="Montserrat" panose="00000500000000000000" pitchFamily="2" charset="-52"/>
              <a:ea typeface="Average"/>
              <a:cs typeface="Average"/>
              <a:sym typeface="Average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vi-VN" dirty="0">
              <a:solidFill>
                <a:schemeClr val="bg1"/>
              </a:solidFill>
              <a:latin typeface="Montserrat" panose="00000500000000000000" pitchFamily="2" charset="-52"/>
              <a:ea typeface="Average"/>
              <a:cs typeface="Average"/>
              <a:sym typeface="Average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bg1"/>
                </a:solidFill>
                <a:latin typeface="Montserrat" panose="00000500000000000000" pitchFamily="2" charset="-52"/>
                <a:ea typeface="Average"/>
                <a:cs typeface="Average"/>
                <a:sym typeface="Average"/>
              </a:rPr>
              <a:t>- </a:t>
            </a:r>
            <a:r>
              <a:rPr lang="ru-RU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SDN используется в различных сетевых сценариях, например, в корпоративных сетях, центрах обработки данных, </a:t>
            </a:r>
            <a:r>
              <a:rPr lang="ru-RU" dirty="0" err="1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провайдерских</a:t>
            </a:r>
            <a:r>
              <a:rPr lang="ru-RU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сетях и в облаке</a:t>
            </a:r>
            <a:r>
              <a:rPr lang="vi-VN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Анализ проблем</a:t>
            </a:r>
            <a:r>
              <a:rPr lang="vi-VN" dirty="0"/>
              <a:t> </a:t>
            </a:r>
            <a:r>
              <a:rPr lang="ru-RU" dirty="0"/>
              <a:t>безопасности</a:t>
            </a:r>
            <a:endParaRPr dirty="0"/>
          </a:p>
        </p:txBody>
      </p:sp>
      <p:sp>
        <p:nvSpPr>
          <p:cNvPr id="411" name="Google Shape;411;p21"/>
          <p:cNvSpPr txBox="1"/>
          <p:nvPr/>
        </p:nvSpPr>
        <p:spPr>
          <a:xfrm>
            <a:off x="1297500" y="1784195"/>
            <a:ext cx="732900" cy="4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412" name="Google Shape;412;p21"/>
          <p:cNvSpPr txBox="1">
            <a:spLocks noGrp="1"/>
          </p:cNvSpPr>
          <p:nvPr>
            <p:ph type="body" idx="1"/>
          </p:nvPr>
        </p:nvSpPr>
        <p:spPr>
          <a:xfrm>
            <a:off x="1816350" y="1843108"/>
            <a:ext cx="5877300" cy="43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Уязвимости в программном обеспечении.</a:t>
            </a:r>
            <a:endParaRPr sz="12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414" name="Google Shape;414;p21"/>
          <p:cNvSpPr txBox="1">
            <a:spLocks noGrp="1"/>
          </p:cNvSpPr>
          <p:nvPr>
            <p:ph type="body" idx="1"/>
          </p:nvPr>
        </p:nvSpPr>
        <p:spPr>
          <a:xfrm>
            <a:off x="1816350" y="2424129"/>
            <a:ext cx="5877300" cy="43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Недостаточное управление доступом</a:t>
            </a:r>
            <a:r>
              <a:rPr lang="vi-VN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endParaRPr sz="12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Google Shape;416;p21">
            <a:extLst>
              <a:ext uri="{FF2B5EF4-FFF2-40B4-BE49-F238E27FC236}">
                <a16:creationId xmlns:a16="http://schemas.microsoft.com/office/drawing/2014/main" id="{AD11409E-2254-258A-DEA3-500ED2F0BEC3}"/>
              </a:ext>
            </a:extLst>
          </p:cNvPr>
          <p:cNvSpPr txBox="1">
            <a:spLocks/>
          </p:cNvSpPr>
          <p:nvPr/>
        </p:nvSpPr>
        <p:spPr>
          <a:xfrm>
            <a:off x="1816350" y="2989336"/>
            <a:ext cx="5877300" cy="4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Отсутствие стандартов безопасности</a:t>
            </a:r>
            <a:r>
              <a:rPr lang="vi-VN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Google Shape;416;p21">
            <a:extLst>
              <a:ext uri="{FF2B5EF4-FFF2-40B4-BE49-F238E27FC236}">
                <a16:creationId xmlns:a16="http://schemas.microsoft.com/office/drawing/2014/main" id="{F99858EF-788B-246D-607D-E828C080D6EA}"/>
              </a:ext>
            </a:extLst>
          </p:cNvPr>
          <p:cNvSpPr txBox="1">
            <a:spLocks/>
          </p:cNvSpPr>
          <p:nvPr/>
        </p:nvSpPr>
        <p:spPr>
          <a:xfrm>
            <a:off x="1816350" y="3494744"/>
            <a:ext cx="5877300" cy="4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Недостаточная защита от </a:t>
            </a:r>
            <a:r>
              <a:rPr lang="ru-RU" sz="1200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DDoS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-атак</a:t>
            </a:r>
            <a:r>
              <a:rPr lang="vi-VN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Google Shape;411;p21">
            <a:extLst>
              <a:ext uri="{FF2B5EF4-FFF2-40B4-BE49-F238E27FC236}">
                <a16:creationId xmlns:a16="http://schemas.microsoft.com/office/drawing/2014/main" id="{B7D0B490-C532-6CC5-8A64-9408A439F7F7}"/>
              </a:ext>
            </a:extLst>
          </p:cNvPr>
          <p:cNvSpPr txBox="1"/>
          <p:nvPr/>
        </p:nvSpPr>
        <p:spPr>
          <a:xfrm>
            <a:off x="1297500" y="2374655"/>
            <a:ext cx="732900" cy="4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FFFF"/>
                </a:solidFill>
                <a:latin typeface="Montserrat"/>
                <a:sym typeface="Montserrat"/>
              </a:rPr>
              <a:t>2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8" name="Google Shape;411;p21">
            <a:extLst>
              <a:ext uri="{FF2B5EF4-FFF2-40B4-BE49-F238E27FC236}">
                <a16:creationId xmlns:a16="http://schemas.microsoft.com/office/drawing/2014/main" id="{33EB6181-B9BA-F3C2-CDE3-E103A1EE80F4}"/>
              </a:ext>
            </a:extLst>
          </p:cNvPr>
          <p:cNvSpPr txBox="1"/>
          <p:nvPr/>
        </p:nvSpPr>
        <p:spPr>
          <a:xfrm>
            <a:off x="1297500" y="2913957"/>
            <a:ext cx="732900" cy="4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Montserrat"/>
                <a:sym typeface="Montserrat"/>
              </a:rPr>
              <a:t>3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</a:endParaRPr>
          </a:p>
        </p:txBody>
      </p:sp>
      <p:sp>
        <p:nvSpPr>
          <p:cNvPr id="9" name="Google Shape;411;p21">
            <a:extLst>
              <a:ext uri="{FF2B5EF4-FFF2-40B4-BE49-F238E27FC236}">
                <a16:creationId xmlns:a16="http://schemas.microsoft.com/office/drawing/2014/main" id="{819FFA73-3674-ECAF-F0C5-9B3D89A7853A}"/>
              </a:ext>
            </a:extLst>
          </p:cNvPr>
          <p:cNvSpPr txBox="1"/>
          <p:nvPr/>
        </p:nvSpPr>
        <p:spPr>
          <a:xfrm>
            <a:off x="1297500" y="3435831"/>
            <a:ext cx="732900" cy="48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Montserrat"/>
                <a:sym typeface="Montserrat"/>
              </a:rPr>
              <a:t>4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Mware Virtual Cloud Network: the SDN from datacenter to cloud | Blog  Linoproject.net">
            <a:extLst>
              <a:ext uri="{FF2B5EF4-FFF2-40B4-BE49-F238E27FC236}">
                <a16:creationId xmlns:a16="http://schemas.microsoft.com/office/drawing/2014/main" id="{8D0D5A8A-F460-45C8-7403-B82A49DC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23" y="2214367"/>
            <a:ext cx="2105258" cy="15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97;p19">
            <a:extLst>
              <a:ext uri="{FF2B5EF4-FFF2-40B4-BE49-F238E27FC236}">
                <a16:creationId xmlns:a16="http://schemas.microsoft.com/office/drawing/2014/main" id="{8BD17076-981F-5E44-E8D3-CB0561D03B15}"/>
              </a:ext>
            </a:extLst>
          </p:cNvPr>
          <p:cNvSpPr txBox="1"/>
          <p:nvPr/>
        </p:nvSpPr>
        <p:spPr>
          <a:xfrm>
            <a:off x="649494" y="225553"/>
            <a:ext cx="3922506" cy="149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рисками и обеспечения безопасности</a:t>
            </a:r>
            <a:r>
              <a:rPr lang="ru-RU" sz="1800" b="1" kern="1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800" b="1" kern="1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SDN</a:t>
            </a:r>
            <a:endParaRPr lang="ru-RU" sz="1800" kern="10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DDAFCD-C088-C5D6-E7DE-9210148A5B90}"/>
              </a:ext>
            </a:extLst>
          </p:cNvPr>
          <p:cNvSpPr/>
          <p:nvPr/>
        </p:nvSpPr>
        <p:spPr>
          <a:xfrm>
            <a:off x="236496" y="1797421"/>
            <a:ext cx="2914187" cy="58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Использование механизмов аутентификации и авторизации </a:t>
            </a:r>
            <a:r>
              <a:rPr lang="en-US" sz="12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(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RADIUS, TACACS</a:t>
            </a:r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)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1290A5-CD6A-A2A4-B680-BF2705FAB686}"/>
              </a:ext>
            </a:extLst>
          </p:cNvPr>
          <p:cNvSpPr/>
          <p:nvPr/>
        </p:nvSpPr>
        <p:spPr>
          <a:xfrm>
            <a:off x="236496" y="3865632"/>
            <a:ext cx="291418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Использование механизмов шифрования (</a:t>
            </a:r>
            <a:r>
              <a:rPr lang="en-US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SSL, TSL)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E26CA2-F9DF-1D16-E53E-FB3888D77640}"/>
              </a:ext>
            </a:extLst>
          </p:cNvPr>
          <p:cNvSpPr/>
          <p:nvPr/>
        </p:nvSpPr>
        <p:spPr>
          <a:xfrm>
            <a:off x="5850221" y="1724616"/>
            <a:ext cx="291418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Управление уязвимостями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553BFB-733C-D813-4F01-C05DB1E58472}"/>
              </a:ext>
            </a:extLst>
          </p:cNvPr>
          <p:cNvSpPr/>
          <p:nvPr/>
        </p:nvSpPr>
        <p:spPr>
          <a:xfrm>
            <a:off x="5850219" y="3792045"/>
            <a:ext cx="291418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Резервное копирование и восстановление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69C727-C0DB-0ACB-1F28-5F896BE22C1D}"/>
              </a:ext>
            </a:extLst>
          </p:cNvPr>
          <p:cNvSpPr/>
          <p:nvPr/>
        </p:nvSpPr>
        <p:spPr>
          <a:xfrm>
            <a:off x="5850220" y="2710318"/>
            <a:ext cx="2914185" cy="584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Регулярные проверки на соответствие стандартам безопасности (</a:t>
            </a:r>
            <a:r>
              <a:rPr lang="en-US" sz="1200" dirty="0">
                <a:solidFill>
                  <a:schemeClr val="tx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PCI DSS, HIPAA)</a:t>
            </a:r>
            <a:endParaRPr lang="ru-RU" sz="12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DBA92C-DA5D-362F-228E-5B125F3EAAE6}"/>
              </a:ext>
            </a:extLst>
          </p:cNvPr>
          <p:cNvSpPr/>
          <p:nvPr/>
        </p:nvSpPr>
        <p:spPr>
          <a:xfrm>
            <a:off x="236496" y="2795683"/>
            <a:ext cx="2914185" cy="41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Разделение сетевых ресурсов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9A0BF5A-F21C-4EDE-4564-5999DCFAFDFE}"/>
              </a:ext>
            </a:extLst>
          </p:cNvPr>
          <p:cNvCxnSpPr>
            <a:cxnSpLocks/>
            <a:stCxn id="1026" idx="1"/>
            <a:endCxn id="7" idx="3"/>
          </p:cNvCxnSpPr>
          <p:nvPr/>
        </p:nvCxnSpPr>
        <p:spPr>
          <a:xfrm flipH="1" flipV="1">
            <a:off x="3150683" y="2087835"/>
            <a:ext cx="297140" cy="91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E90A272-9BB2-09B1-4BE2-5A23AB3CEDE7}"/>
              </a:ext>
            </a:extLst>
          </p:cNvPr>
          <p:cNvCxnSpPr>
            <a:cxnSpLocks/>
            <a:stCxn id="1026" idx="1"/>
            <a:endCxn id="14" idx="3"/>
          </p:cNvCxnSpPr>
          <p:nvPr/>
        </p:nvCxnSpPr>
        <p:spPr>
          <a:xfrm flipH="1">
            <a:off x="3150681" y="3003839"/>
            <a:ext cx="297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D1D6D52-EAEB-EDAE-C8C4-E9AA63FA186E}"/>
              </a:ext>
            </a:extLst>
          </p:cNvPr>
          <p:cNvCxnSpPr>
            <a:cxnSpLocks/>
            <a:stCxn id="1026" idx="1"/>
            <a:endCxn id="8" idx="3"/>
          </p:cNvCxnSpPr>
          <p:nvPr/>
        </p:nvCxnSpPr>
        <p:spPr>
          <a:xfrm flipH="1">
            <a:off x="3150681" y="3003839"/>
            <a:ext cx="297142" cy="1069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03E5703-3FA3-E57F-121F-0642BBE56A12}"/>
              </a:ext>
            </a:extLst>
          </p:cNvPr>
          <p:cNvCxnSpPr>
            <a:cxnSpLocks/>
            <a:stCxn id="1026" idx="3"/>
            <a:endCxn id="12" idx="1"/>
          </p:cNvCxnSpPr>
          <p:nvPr/>
        </p:nvCxnSpPr>
        <p:spPr>
          <a:xfrm flipV="1">
            <a:off x="5553081" y="3002573"/>
            <a:ext cx="297139" cy="1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66F57CB-57A1-C1A5-5C68-5E05FDFB96F9}"/>
              </a:ext>
            </a:extLst>
          </p:cNvPr>
          <p:cNvCxnSpPr>
            <a:cxnSpLocks/>
            <a:stCxn id="1026" idx="3"/>
            <a:endCxn id="11" idx="1"/>
          </p:cNvCxnSpPr>
          <p:nvPr/>
        </p:nvCxnSpPr>
        <p:spPr>
          <a:xfrm>
            <a:off x="5553081" y="3003839"/>
            <a:ext cx="297138" cy="99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40CDF19-B614-3976-9B35-B7B7011977FB}"/>
              </a:ext>
            </a:extLst>
          </p:cNvPr>
          <p:cNvCxnSpPr>
            <a:cxnSpLocks/>
            <a:stCxn id="1026" idx="3"/>
            <a:endCxn id="9" idx="1"/>
          </p:cNvCxnSpPr>
          <p:nvPr/>
        </p:nvCxnSpPr>
        <p:spPr>
          <a:xfrm flipV="1">
            <a:off x="5553081" y="1932772"/>
            <a:ext cx="297140" cy="1071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VMware Virtual Cloud Network: the SDN from datacenter to cloud | Blog  Linoproject.net">
            <a:extLst>
              <a:ext uri="{FF2B5EF4-FFF2-40B4-BE49-F238E27FC236}">
                <a16:creationId xmlns:a16="http://schemas.microsoft.com/office/drawing/2014/main" id="{8718563B-81AE-3D2B-9FA6-69A1046D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89" y="2213101"/>
            <a:ext cx="2105258" cy="15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8"/>
          <p:cNvSpPr txBox="1">
            <a:spLocks noGrp="1"/>
          </p:cNvSpPr>
          <p:nvPr>
            <p:ph type="title"/>
          </p:nvPr>
        </p:nvSpPr>
        <p:spPr>
          <a:xfrm>
            <a:off x="2638385" y="884033"/>
            <a:ext cx="3867227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Спасибо</a:t>
            </a:r>
            <a:r>
              <a:rPr lang="en-AU" dirty="0"/>
              <a:t> </a:t>
            </a:r>
            <a:r>
              <a:rPr lang="ru-RU" dirty="0"/>
              <a:t>за внимание</a:t>
            </a:r>
            <a:r>
              <a:rPr lang="ru" dirty="0"/>
              <a:t>!</a:t>
            </a:r>
            <a:endParaRPr dirty="0"/>
          </a:p>
        </p:txBody>
      </p:sp>
      <p:pic>
        <p:nvPicPr>
          <p:cNvPr id="2058" name="Picture 10" descr="10 технологий будущего, которые обязательно изменят этот мир - Hi-News.ru">
            <a:extLst>
              <a:ext uri="{FF2B5EF4-FFF2-40B4-BE49-F238E27FC236}">
                <a16:creationId xmlns:a16="http://schemas.microsoft.com/office/drawing/2014/main" id="{307A1655-BF6C-4908-9087-56FD3A06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1" y="1920441"/>
            <a:ext cx="4656797" cy="287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156</Words>
  <Application>Microsoft Office PowerPoint</Application>
  <PresentationFormat>Экран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Montserrat</vt:lpstr>
      <vt:lpstr>Arial</vt:lpstr>
      <vt:lpstr>Lato</vt:lpstr>
      <vt:lpstr>Focus</vt:lpstr>
      <vt:lpstr>Проблемы безопасности и управление рисками при использовании SDN</vt:lpstr>
      <vt:lpstr>Презентация PowerPoint</vt:lpstr>
      <vt:lpstr>Анализ проблем безопасности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проблем безопасности и управления рисками при использовании SDN</dc:title>
  <cp:lastModifiedBy>trieu</cp:lastModifiedBy>
  <cp:revision>7</cp:revision>
  <dcterms:modified xsi:type="dcterms:W3CDTF">2023-03-20T18:42:28Z</dcterms:modified>
</cp:coreProperties>
</file>