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5f902fc82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15f902fc82_2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5f902fde2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15f902fde2_1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15f902fde2_1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215f902fde2_1_1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15f902f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15f902fc8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5f902fde2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15f902fde2_1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5f902fc8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15f902fc82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5f902fde2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15f902fde2_1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15f902fde2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15f902fde2_1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5f902fde2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15f902fde2_1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5f902fde2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15f902fde2_1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5f902fde2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15f902fde2_1_1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85" name="Google Shape;85;p2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1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91" name="Google Shape;91;p21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22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8" name="Google Shape;98;p2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22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1" name="Google Shape;101;p22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102" name="Google Shape;102;p22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3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07" name="Google Shape;107;p23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108" name="Google Shape;108;p23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109" name="Google Shape;109;p23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110" name="Google Shape;110;p23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4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117" name="Google Shape;117;p24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118" name="Google Shape;118;p24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119" name="Google Shape;119;p24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123" name="Google Shape;123;p24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124" name="Google Shape;124;p24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143" name="Google Shape;143;p29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2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4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4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35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70" name="Google Shape;170;p35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71" name="Google Shape;171;p35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72" name="Google Shape;172;p35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5" Type="http://schemas.openxmlformats.org/officeDocument/2006/relationships/image" Target="../media/image20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" sz="4400">
                <a:solidFill>
                  <a:schemeClr val="lt1"/>
                </a:solidFill>
              </a:rPr>
              <a:t>Основы построения SDN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457201" y="1059322"/>
            <a:ext cx="3897000" cy="17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 sz="1600"/>
              <a:t>Виды тестирования: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Тестирование</a:t>
            </a:r>
            <a:r>
              <a:rPr lang="ru" sz="1600"/>
              <a:t> нагрузкой (стресс тест)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Тестирование отказоустойчивости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Тестирование безопасности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80" name="Google Shape;280;p45"/>
          <p:cNvSpPr txBox="1"/>
          <p:nvPr>
            <p:ph idx="2" type="body"/>
          </p:nvPr>
        </p:nvSpPr>
        <p:spPr>
          <a:xfrm>
            <a:off x="457202" y="3105836"/>
            <a:ext cx="38970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ru" sz="1600"/>
              <a:t>Инструменты</a:t>
            </a:r>
            <a:r>
              <a:rPr lang="ru" sz="1600"/>
              <a:t> </a:t>
            </a:r>
            <a:r>
              <a:rPr lang="ru" sz="1600"/>
              <a:t>тестирования</a:t>
            </a:r>
            <a:r>
              <a:rPr lang="ru" sz="1600"/>
              <a:t>: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MiniNet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Wireshark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OpenFlow Wireshark Dissector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Iperf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OFtest</a:t>
            </a:r>
            <a:endParaRPr sz="1600"/>
          </a:p>
        </p:txBody>
      </p:sp>
      <p:sp>
        <p:nvSpPr>
          <p:cNvPr id="281" name="Google Shape;281;p45"/>
          <p:cNvSpPr txBox="1"/>
          <p:nvPr>
            <p:ph type="title"/>
          </p:nvPr>
        </p:nvSpPr>
        <p:spPr>
          <a:xfrm>
            <a:off x="457200" y="2912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Тестирование SDN</a:t>
            </a: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325" y="1106424"/>
            <a:ext cx="1642442" cy="164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3699" y="1106425"/>
            <a:ext cx="1304400" cy="1304400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pic>
      <p:pic>
        <p:nvPicPr>
          <p:cNvPr id="284" name="Google Shape;284;p45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59750" y="2746825"/>
            <a:ext cx="1849500" cy="1849500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type="title"/>
          </p:nvPr>
        </p:nvSpPr>
        <p:spPr>
          <a:xfrm>
            <a:off x="457200" y="1801813"/>
            <a:ext cx="8229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" sz="4400"/>
              <a:t>Спасибо</a:t>
            </a:r>
            <a:br>
              <a:rPr lang="ru" sz="4400"/>
            </a:br>
            <a:r>
              <a:rPr lang="ru" sz="4400"/>
              <a:t>за внимание!</a:t>
            </a:r>
            <a:endParaRPr sz="4400"/>
          </a:p>
        </p:txBody>
      </p:sp>
      <p:sp>
        <p:nvSpPr>
          <p:cNvPr id="290" name="Google Shape;290;p46"/>
          <p:cNvSpPr txBox="1"/>
          <p:nvPr/>
        </p:nvSpPr>
        <p:spPr>
          <a:xfrm>
            <a:off x="6281226" y="4468750"/>
            <a:ext cx="251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Малышев Алексей К34202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6850" lvl="0" marL="26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"/>
              <a:t>SDN (Software-Defined Network) – </a:t>
            </a:r>
            <a:r>
              <a:rPr lang="ru"/>
              <a:t>сети выстроенные так, что </a:t>
            </a:r>
            <a:r>
              <a:rPr lang="ru"/>
              <a:t>плоскости управления отделены от плоскости данных. В таких сетях управление всеми сетевыми устройствами задача контроллера. </a:t>
            </a:r>
            <a:endParaRPr/>
          </a:p>
          <a:p>
            <a:pPr indent="-196850" lvl="0" marL="26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"/>
              <a:t>OpenFlow – </a:t>
            </a:r>
            <a:r>
              <a:rPr lang="ru"/>
              <a:t>протокол, который разработан для предоставления контроллеру SDN стандартизированного способа управления пересылкой пакетов по сети.</a:t>
            </a:r>
            <a:endParaRPr/>
          </a:p>
          <a:p>
            <a:pPr indent="-196850" lvl="0" marL="26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"/>
              <a:t>SDN контроллер – </a:t>
            </a:r>
            <a:r>
              <a:rPr lang="ru"/>
              <a:t>программное приложение, которое отвечает за управление и направление сетевого трафика в построенной сети.</a:t>
            </a:r>
            <a:endParaRPr/>
          </a:p>
          <a:p>
            <a:pPr indent="-196850" lvl="0" marL="26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"/>
              <a:t>Северный интерфейс – </a:t>
            </a:r>
            <a:r>
              <a:rPr lang="ru"/>
              <a:t>способ связи SDN контроллера с программами на уровне доступа сети.</a:t>
            </a:r>
            <a:endParaRPr/>
          </a:p>
          <a:p>
            <a:pPr indent="-196850" lvl="0" marL="269999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ru"/>
              <a:t>Южный </a:t>
            </a:r>
            <a:r>
              <a:rPr b="1" lang="ru"/>
              <a:t>интерфейс </a:t>
            </a:r>
            <a:r>
              <a:rPr b="1" lang="ru"/>
              <a:t>– </a:t>
            </a:r>
            <a:r>
              <a:rPr lang="ru"/>
              <a:t>способ связи SDN контроллера с сетевыми устройствами, расположенными на уровне инфраструктуры сети.</a:t>
            </a:r>
            <a:endParaRPr/>
          </a:p>
        </p:txBody>
      </p:sp>
      <p:sp>
        <p:nvSpPr>
          <p:cNvPr id="183" name="Google Shape;183;p3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"/>
              <a:t>Общие понятия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title"/>
          </p:nvPr>
        </p:nvSpPr>
        <p:spPr>
          <a:xfrm>
            <a:off x="457200" y="426650"/>
            <a:ext cx="6824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Схема типичного SDN</a:t>
            </a:r>
            <a:endParaRPr/>
          </a:p>
        </p:txBody>
      </p:sp>
      <p:sp>
        <p:nvSpPr>
          <p:cNvPr id="189" name="Google Shape;189;p38"/>
          <p:cNvSpPr/>
          <p:nvPr/>
        </p:nvSpPr>
        <p:spPr>
          <a:xfrm>
            <a:off x="388500" y="3564836"/>
            <a:ext cx="8367000" cy="119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307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Уровень инфраструктуры</a:t>
            </a:r>
            <a:endParaRPr/>
          </a:p>
        </p:txBody>
      </p:sp>
      <p:sp>
        <p:nvSpPr>
          <p:cNvPr id="190" name="Google Shape;190;p38"/>
          <p:cNvSpPr/>
          <p:nvPr/>
        </p:nvSpPr>
        <p:spPr>
          <a:xfrm>
            <a:off x="388500" y="2317838"/>
            <a:ext cx="8367000" cy="119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307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Уровень управления</a:t>
            </a:r>
            <a:endParaRPr/>
          </a:p>
        </p:txBody>
      </p:sp>
      <p:sp>
        <p:nvSpPr>
          <p:cNvPr id="191" name="Google Shape;191;p38"/>
          <p:cNvSpPr/>
          <p:nvPr/>
        </p:nvSpPr>
        <p:spPr>
          <a:xfrm>
            <a:off x="388500" y="1070840"/>
            <a:ext cx="8367000" cy="1194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307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Уровень доступа</a:t>
            </a:r>
            <a:endParaRPr/>
          </a:p>
        </p:txBody>
      </p:sp>
      <p:pic>
        <p:nvPicPr>
          <p:cNvPr id="192" name="Google Shape;192;p38"/>
          <p:cNvPicPr preferRelativeResize="0"/>
          <p:nvPr/>
        </p:nvPicPr>
        <p:blipFill rotWithShape="1">
          <a:blip r:embed="rId3">
            <a:alphaModFix/>
          </a:blip>
          <a:srcRect b="0" l="-119680" r="119680" t="0"/>
          <a:stretch/>
        </p:blipFill>
        <p:spPr>
          <a:xfrm>
            <a:off x="3307150" y="3731213"/>
            <a:ext cx="861524" cy="861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38"/>
          <p:cNvCxnSpPr/>
          <p:nvPr/>
        </p:nvCxnSpPr>
        <p:spPr>
          <a:xfrm>
            <a:off x="3199875" y="4444425"/>
            <a:ext cx="277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4" name="Google Shape;1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825" y="3731213"/>
            <a:ext cx="861524" cy="8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238" y="3731213"/>
            <a:ext cx="861524" cy="8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638" y="3731213"/>
            <a:ext cx="861524" cy="8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425" y="2421400"/>
            <a:ext cx="987150" cy="98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8"/>
          <p:cNvCxnSpPr>
            <a:stCxn id="197" idx="3"/>
          </p:cNvCxnSpPr>
          <p:nvPr/>
        </p:nvCxnSpPr>
        <p:spPr>
          <a:xfrm>
            <a:off x="5065575" y="2914975"/>
            <a:ext cx="2163900" cy="593100"/>
          </a:xfrm>
          <a:prstGeom prst="bentConnector3">
            <a:avLst>
              <a:gd fmla="val 99994" name="adj1"/>
            </a:avLst>
          </a:prstGeom>
          <a:noFill/>
          <a:ln cap="flat" cmpd="sng" w="19050">
            <a:solidFill>
              <a:srgbClr val="9307FE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9" name="Google Shape;199;p38"/>
          <p:cNvCxnSpPr/>
          <p:nvPr/>
        </p:nvCxnSpPr>
        <p:spPr>
          <a:xfrm rot="10800000">
            <a:off x="2524425" y="2334775"/>
            <a:ext cx="1554000" cy="580200"/>
          </a:xfrm>
          <a:prstGeom prst="bentConnector3">
            <a:avLst>
              <a:gd fmla="val 100005" name="adj1"/>
            </a:avLst>
          </a:prstGeom>
          <a:noFill/>
          <a:ln cap="flat" cmpd="sng" w="19050">
            <a:solidFill>
              <a:srgbClr val="9307FE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0" name="Google Shape;200;p38"/>
          <p:cNvSpPr txBox="1"/>
          <p:nvPr/>
        </p:nvSpPr>
        <p:spPr>
          <a:xfrm>
            <a:off x="5456675" y="2492100"/>
            <a:ext cx="13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южный мост</a:t>
            </a:r>
            <a:endParaRPr/>
          </a:p>
        </p:txBody>
      </p:sp>
      <p:sp>
        <p:nvSpPr>
          <p:cNvPr id="201" name="Google Shape;201;p38"/>
          <p:cNvSpPr txBox="1"/>
          <p:nvPr/>
        </p:nvSpPr>
        <p:spPr>
          <a:xfrm>
            <a:off x="2585288" y="2492088"/>
            <a:ext cx="14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северный </a:t>
            </a:r>
            <a:r>
              <a:rPr lang="ru"/>
              <a:t>мост</a:t>
            </a:r>
            <a:endParaRPr/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8325" y="1174425"/>
            <a:ext cx="987150" cy="9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900" y="1174424"/>
            <a:ext cx="987150" cy="9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7475" y="1174429"/>
            <a:ext cx="987150" cy="98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457201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 требований</a:t>
            </a:r>
            <a:endParaRPr/>
          </a:p>
        </p:txBody>
      </p:sp>
      <p:sp>
        <p:nvSpPr>
          <p:cNvPr id="210" name="Google Shape;210;p39"/>
          <p:cNvSpPr txBox="1"/>
          <p:nvPr>
            <p:ph idx="2" type="body"/>
          </p:nvPr>
        </p:nvSpPr>
        <p:spPr>
          <a:xfrm>
            <a:off x="3275819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Выбор архитектуры</a:t>
            </a:r>
            <a:endParaRPr/>
          </a:p>
        </p:txBody>
      </p:sp>
      <p:sp>
        <p:nvSpPr>
          <p:cNvPr id="211" name="Google Shape;211;p39"/>
          <p:cNvSpPr txBox="1"/>
          <p:nvPr>
            <p:ph idx="3" type="body"/>
          </p:nvPr>
        </p:nvSpPr>
        <p:spPr>
          <a:xfrm>
            <a:off x="6085706" y="2367645"/>
            <a:ext cx="2589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Выбор SDN-контроллера</a:t>
            </a:r>
            <a:endParaRPr/>
          </a:p>
        </p:txBody>
      </p:sp>
      <p:sp>
        <p:nvSpPr>
          <p:cNvPr id="212" name="Google Shape;212;p39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Этапы построения SDN</a:t>
            </a:r>
            <a:endParaRPr/>
          </a:p>
        </p:txBody>
      </p:sp>
      <p:pic>
        <p:nvPicPr>
          <p:cNvPr id="213" name="Google Shape;213;p39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-49245" r="-49245" t="0"/>
          <a:stretch/>
        </p:blipFill>
        <p:spPr>
          <a:xfrm>
            <a:off x="454050" y="952607"/>
            <a:ext cx="2589300" cy="1304400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-49265" r="-49225" t="0"/>
          <a:stretch/>
        </p:blipFill>
        <p:spPr>
          <a:xfrm>
            <a:off x="3275818" y="952607"/>
            <a:ext cx="2589300" cy="1304400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-49275" r="-49255" t="0"/>
          <a:stretch/>
        </p:blipFill>
        <p:spPr>
          <a:xfrm>
            <a:off x="6089789" y="952607"/>
            <a:ext cx="2589300" cy="1304400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pic>
      <p:sp>
        <p:nvSpPr>
          <p:cNvPr id="216" name="Google Shape;216;p39"/>
          <p:cNvSpPr txBox="1"/>
          <p:nvPr>
            <p:ph idx="7" type="body"/>
          </p:nvPr>
        </p:nvSpPr>
        <p:spPr>
          <a:xfrm>
            <a:off x="460350" y="4281403"/>
            <a:ext cx="2589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Выбор и настройка сетевых устройств</a:t>
            </a:r>
            <a:endParaRPr/>
          </a:p>
        </p:txBody>
      </p:sp>
      <p:sp>
        <p:nvSpPr>
          <p:cNvPr id="217" name="Google Shape;217;p39"/>
          <p:cNvSpPr txBox="1"/>
          <p:nvPr>
            <p:ph idx="8" type="body"/>
          </p:nvPr>
        </p:nvSpPr>
        <p:spPr>
          <a:xfrm>
            <a:off x="3278975" y="4281403"/>
            <a:ext cx="2589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Настройка SDN-контроллера</a:t>
            </a:r>
            <a:endParaRPr/>
          </a:p>
        </p:txBody>
      </p:sp>
      <p:sp>
        <p:nvSpPr>
          <p:cNvPr id="218" name="Google Shape;218;p39"/>
          <p:cNvSpPr txBox="1"/>
          <p:nvPr>
            <p:ph idx="9" type="body"/>
          </p:nvPr>
        </p:nvSpPr>
        <p:spPr>
          <a:xfrm>
            <a:off x="6088850" y="4281402"/>
            <a:ext cx="25893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Тестирование и оптимизация сети</a:t>
            </a:r>
            <a:endParaRPr/>
          </a:p>
        </p:txBody>
      </p:sp>
      <p:pic>
        <p:nvPicPr>
          <p:cNvPr id="219" name="Google Shape;219;p39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-49245" r="-49245" t="0"/>
          <a:stretch/>
        </p:blipFill>
        <p:spPr>
          <a:xfrm>
            <a:off x="457201" y="2866358"/>
            <a:ext cx="2589300" cy="1304400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>
            <p:ph idx="14" type="pic"/>
          </p:nvPr>
        </p:nvPicPr>
        <p:blipFill rotWithShape="1">
          <a:blip r:embed="rId7">
            <a:alphaModFix/>
          </a:blip>
          <a:srcRect b="0" l="-49265" r="-49225" t="0"/>
          <a:stretch/>
        </p:blipFill>
        <p:spPr>
          <a:xfrm>
            <a:off x="3278969" y="2866358"/>
            <a:ext cx="2589300" cy="1304400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>
            <p:ph idx="15" type="pic"/>
          </p:nvPr>
        </p:nvPicPr>
        <p:blipFill rotWithShape="1">
          <a:blip r:embed="rId8">
            <a:alphaModFix/>
          </a:blip>
          <a:srcRect b="0" l="-49275" r="-49255" t="0"/>
          <a:stretch/>
        </p:blipFill>
        <p:spPr>
          <a:xfrm>
            <a:off x="6092940" y="2866358"/>
            <a:ext cx="2589300" cy="1304400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9967" r="-9979" t="0"/>
          <a:stretch/>
        </p:blipFill>
        <p:spPr>
          <a:xfrm>
            <a:off x="457200" y="936852"/>
            <a:ext cx="4608600" cy="3842100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pic>
      <p:sp>
        <p:nvSpPr>
          <p:cNvPr id="227" name="Google Shape;227;p4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"/>
              <a:t>Определение требований</a:t>
            </a:r>
            <a:endParaRPr/>
          </a:p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5508175" y="1457725"/>
            <a:ext cx="3190800" cy="31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18397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600"/>
              <a:t>Оценка текущей состояния с традиционными сетями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8397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600"/>
              <a:t>Определение подходящих бизнес требований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8397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600"/>
              <a:t>Определение предназначения сети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8397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600"/>
              <a:t>Определение принадлежности сети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8397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sz="1600"/>
              <a:t>Определение принципов дизайна сети</a:t>
            </a:r>
            <a:endParaRPr sz="16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508000" y="1706600"/>
            <a:ext cx="3635700" cy="17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Через протокол OpenFlow</a:t>
            </a:r>
            <a:endParaRPr sz="1600"/>
          </a:p>
          <a:p>
            <a:pPr indent="-90001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Через API</a:t>
            </a:r>
            <a:endParaRPr sz="1600"/>
          </a:p>
          <a:p>
            <a:pPr indent="-90001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Через модель наложения на</a:t>
            </a:r>
            <a:r>
              <a:rPr lang="ru" sz="1600"/>
              <a:t> основе гипервизора</a:t>
            </a:r>
            <a:endParaRPr sz="1600"/>
          </a:p>
        </p:txBody>
      </p:sp>
      <p:sp>
        <p:nvSpPr>
          <p:cNvPr id="234" name="Google Shape;234;p41"/>
          <p:cNvSpPr txBox="1"/>
          <p:nvPr>
            <p:ph idx="2" type="body"/>
          </p:nvPr>
        </p:nvSpPr>
        <p:spPr>
          <a:xfrm>
            <a:off x="507999" y="11824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"/>
              <a:t>По виду управления</a:t>
            </a:r>
            <a:endParaRPr/>
          </a:p>
        </p:txBody>
      </p:sp>
      <p:sp>
        <p:nvSpPr>
          <p:cNvPr id="235" name="Google Shape;235;p4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"/>
              <a:t>Разнообразие SDN</a:t>
            </a:r>
            <a:endParaRPr/>
          </a:p>
        </p:txBody>
      </p:sp>
      <p:sp>
        <p:nvSpPr>
          <p:cNvPr id="236" name="Google Shape;236;p41"/>
          <p:cNvSpPr txBox="1"/>
          <p:nvPr>
            <p:ph idx="3" type="body"/>
          </p:nvPr>
        </p:nvSpPr>
        <p:spPr>
          <a:xfrm>
            <a:off x="5000171" y="3011486"/>
            <a:ext cx="3635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Централизованная</a:t>
            </a:r>
            <a:endParaRPr sz="1600"/>
          </a:p>
          <a:p>
            <a:pPr indent="-900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/>
          </a:p>
          <a:p>
            <a:pPr indent="-900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Распределенная</a:t>
            </a:r>
            <a:endParaRPr/>
          </a:p>
        </p:txBody>
      </p:sp>
      <p:sp>
        <p:nvSpPr>
          <p:cNvPr id="237" name="Google Shape;237;p41"/>
          <p:cNvSpPr txBox="1"/>
          <p:nvPr>
            <p:ph idx="4" type="body"/>
          </p:nvPr>
        </p:nvSpPr>
        <p:spPr>
          <a:xfrm>
            <a:off x="5000171" y="2401659"/>
            <a:ext cx="296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"/>
              <a:t>По количеству контроллеров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SDN контроллеры</a:t>
            </a:r>
            <a:endParaRPr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5508175" y="1374750"/>
            <a:ext cx="31788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На основе открытого кода: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POX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RYU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ONOS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Floodlight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Trema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Коммерческие: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ACI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Contrail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HP Virtual Application Networks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NEC ProgrammableFlow</a:t>
            </a:r>
            <a:endParaRPr sz="1600"/>
          </a:p>
        </p:txBody>
      </p:sp>
      <p:sp>
        <p:nvSpPr>
          <p:cNvPr id="244" name="Google Shape;244;p42"/>
          <p:cNvSpPr txBox="1"/>
          <p:nvPr/>
        </p:nvSpPr>
        <p:spPr>
          <a:xfrm>
            <a:off x="5508175" y="10294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Контроллеры:</a:t>
            </a:r>
            <a:endParaRPr/>
          </a:p>
        </p:txBody>
      </p:sp>
      <p:pic>
        <p:nvPicPr>
          <p:cNvPr id="245" name="Google Shape;2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50" y="1354262"/>
            <a:ext cx="1222350" cy="12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2700" y="1354269"/>
            <a:ext cx="1222350" cy="12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450" y="1318688"/>
            <a:ext cx="1222350" cy="12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950" y="3203712"/>
            <a:ext cx="1222350" cy="12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4913" y="3328137"/>
            <a:ext cx="1097925" cy="10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7469" y="3265925"/>
            <a:ext cx="1222350" cy="12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"/>
              <a:t>Выбор сетевых устройств</a:t>
            </a:r>
            <a:endParaRPr/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5508175" y="1125875"/>
            <a:ext cx="3238200" cy="3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600"/>
              <a:t>Стоит учитывать: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Совместимость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Функциональность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Мощность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Стоимость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Самые популярные устройства: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Open vSwitch</a:t>
            </a:r>
            <a:endParaRPr sz="1600"/>
          </a:p>
          <a:p>
            <a:pPr indent="-191601" lvl="0" marL="3600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" sz="1600"/>
              <a:t>Cisco Nexus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25" y="850098"/>
            <a:ext cx="4004865" cy="400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1" type="body"/>
          </p:nvPr>
        </p:nvSpPr>
        <p:spPr>
          <a:xfrm>
            <a:off x="457200" y="2367651"/>
            <a:ext cx="2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Топология</a:t>
            </a:r>
            <a:endParaRPr/>
          </a:p>
        </p:txBody>
      </p:sp>
      <p:sp>
        <p:nvSpPr>
          <p:cNvPr id="263" name="Google Shape;263;p44"/>
          <p:cNvSpPr txBox="1"/>
          <p:nvPr>
            <p:ph idx="2" type="body"/>
          </p:nvPr>
        </p:nvSpPr>
        <p:spPr>
          <a:xfrm>
            <a:off x="3275825" y="2367652"/>
            <a:ext cx="2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Политики и правила передачи трафика</a:t>
            </a:r>
            <a:endParaRPr/>
          </a:p>
        </p:txBody>
      </p:sp>
      <p:sp>
        <p:nvSpPr>
          <p:cNvPr id="264" name="Google Shape;264;p44"/>
          <p:cNvSpPr txBox="1"/>
          <p:nvPr>
            <p:ph idx="3" type="body"/>
          </p:nvPr>
        </p:nvSpPr>
        <p:spPr>
          <a:xfrm>
            <a:off x="6085700" y="2367652"/>
            <a:ext cx="2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Параметры безопасности</a:t>
            </a:r>
            <a:endParaRPr/>
          </a:p>
        </p:txBody>
      </p:sp>
      <p:sp>
        <p:nvSpPr>
          <p:cNvPr id="265" name="Google Shape;265;p44"/>
          <p:cNvSpPr txBox="1"/>
          <p:nvPr>
            <p:ph type="title"/>
          </p:nvPr>
        </p:nvSpPr>
        <p:spPr>
          <a:xfrm>
            <a:off x="457200" y="306435"/>
            <a:ext cx="6291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Настройка SDN контроллера</a:t>
            </a:r>
            <a:endParaRPr/>
          </a:p>
        </p:txBody>
      </p:sp>
      <p:pic>
        <p:nvPicPr>
          <p:cNvPr id="266" name="Google Shape;266;p44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-49245" r="-49245" t="0"/>
          <a:stretch/>
        </p:blipFill>
        <p:spPr>
          <a:xfrm>
            <a:off x="454050" y="952607"/>
            <a:ext cx="2589300" cy="1304400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-2218" l="-52577" r="-50344" t="0"/>
          <a:stretch/>
        </p:blipFill>
        <p:spPr>
          <a:xfrm>
            <a:off x="3275818" y="952607"/>
            <a:ext cx="2589300" cy="1304400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-49275" r="-49255" t="0"/>
          <a:stretch/>
        </p:blipFill>
        <p:spPr>
          <a:xfrm>
            <a:off x="6089789" y="952607"/>
            <a:ext cx="2589300" cy="1304400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pic>
      <p:sp>
        <p:nvSpPr>
          <p:cNvPr id="269" name="Google Shape;269;p44"/>
          <p:cNvSpPr txBox="1"/>
          <p:nvPr>
            <p:ph idx="7" type="body"/>
          </p:nvPr>
        </p:nvSpPr>
        <p:spPr>
          <a:xfrm>
            <a:off x="460350" y="4281401"/>
            <a:ext cx="2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Параметры виртуализации</a:t>
            </a:r>
            <a:endParaRPr/>
          </a:p>
        </p:txBody>
      </p:sp>
      <p:sp>
        <p:nvSpPr>
          <p:cNvPr id="270" name="Google Shape;270;p44"/>
          <p:cNvSpPr txBox="1"/>
          <p:nvPr>
            <p:ph idx="8" type="body"/>
          </p:nvPr>
        </p:nvSpPr>
        <p:spPr>
          <a:xfrm>
            <a:off x="3278975" y="4281402"/>
            <a:ext cx="2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Параметры API</a:t>
            </a:r>
            <a:endParaRPr/>
          </a:p>
        </p:txBody>
      </p:sp>
      <p:sp>
        <p:nvSpPr>
          <p:cNvPr id="271" name="Google Shape;271;p44"/>
          <p:cNvSpPr txBox="1"/>
          <p:nvPr>
            <p:ph idx="9" type="body"/>
          </p:nvPr>
        </p:nvSpPr>
        <p:spPr>
          <a:xfrm>
            <a:off x="6088850" y="4281402"/>
            <a:ext cx="25893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"/>
              <a:t>Параметры высокой доступности (HA)</a:t>
            </a:r>
            <a:endParaRPr/>
          </a:p>
        </p:txBody>
      </p:sp>
      <p:pic>
        <p:nvPicPr>
          <p:cNvPr id="272" name="Google Shape;272;p44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-49245" r="-49245" t="0"/>
          <a:stretch/>
        </p:blipFill>
        <p:spPr>
          <a:xfrm>
            <a:off x="457201" y="2866358"/>
            <a:ext cx="2589300" cy="1304400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>
            <p:ph idx="14" type="pic"/>
          </p:nvPr>
        </p:nvPicPr>
        <p:blipFill rotWithShape="1">
          <a:blip r:embed="rId7">
            <a:alphaModFix/>
          </a:blip>
          <a:srcRect b="-1584" l="-51623" r="-50030" t="0"/>
          <a:stretch/>
        </p:blipFill>
        <p:spPr>
          <a:xfrm>
            <a:off x="3278969" y="2866358"/>
            <a:ext cx="2589300" cy="1304400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>
            <p:ph idx="15" type="pic"/>
          </p:nvPr>
        </p:nvPicPr>
        <p:blipFill rotWithShape="1">
          <a:blip r:embed="rId8">
            <a:alphaModFix/>
          </a:blip>
          <a:srcRect b="0" l="-49275" r="-49255" t="0"/>
          <a:stretch/>
        </p:blipFill>
        <p:spPr>
          <a:xfrm>
            <a:off x="6092940" y="2866358"/>
            <a:ext cx="2589300" cy="1304400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