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authors.xml" ContentType="application/vnd.ms-powerpoint.author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1"/>
  </p:sldMasterIdLst>
  <p:notesMasterIdLst>
    <p:notesMasterId r:id="rId12"/>
  </p:notesMasterIdLst>
  <p:handoutMasterIdLst>
    <p:handoutMasterId r:id="rId13"/>
  </p:handoutMasterIdLst>
  <p:sldIdLst>
    <p:sldId id="265" r:id="rId2"/>
    <p:sldId id="334" r:id="rId3"/>
    <p:sldId id="327" r:id="rId4"/>
    <p:sldId id="329" r:id="rId5"/>
    <p:sldId id="328" r:id="rId6"/>
    <p:sldId id="330" r:id="rId7"/>
    <p:sldId id="332" r:id="rId8"/>
    <p:sldId id="333" r:id="rId9"/>
    <p:sldId id="335" r:id="rId10"/>
    <p:sldId id="263" r:id="rId1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11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595315-6059-63B0-9BE8-AAFD11894995}" name="Елена Иванченко" initials="ЕИ" userId="7f7d7db965285a9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летов" initials="С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8B2DC5"/>
    <a:srgbClr val="BFFF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72" autoAdjust="0"/>
  </p:normalViewPr>
  <p:slideViewPr>
    <p:cSldViewPr snapToGrid="0" snapToObjects="1" showGuides="1">
      <p:cViewPr varScale="1">
        <p:scale>
          <a:sx n="93" d="100"/>
          <a:sy n="93" d="100"/>
        </p:scale>
        <p:origin x="-55" y="-2006"/>
      </p:cViewPr>
      <p:guideLst>
        <p:guide orient="horz" pos="1611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88" y="9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pPr/>
              <a:t>3/20/2023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7783B35-4D64-24CD-46E0-32E9FC276C40}"/>
              </a:ext>
            </a:extLst>
          </p:cNvPr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5FEFD47-67FA-CC9C-A247-DDA306E69DC7}"/>
              </a:ext>
            </a:extLst>
          </p:cNvPr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2B74B261-5474-8217-1C1F-DF8DF956D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85A92729-C745-7CCF-6847-2DF14BA7138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0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0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="" xmlns:p14="http://schemas.microsoft.com/office/powerpoint/2010/main" val="359977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0336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="" xmlns:a16="http://schemas.microsoft.com/office/drawing/2014/main" id="{3706F3BB-2486-D68F-6966-44BBD62CE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="" xmlns:a16="http://schemas.microsoft.com/office/drawing/2014/main" id="{49722966-1EC6-6348-3A3A-25A27C8E5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="" xmlns:a16="http://schemas.microsoft.com/office/drawing/2014/main" id="{D2BFFE86-F97D-E925-927B-0F6BBD2D6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="" xmlns:a16="http://schemas.microsoft.com/office/drawing/2014/main" id="{ADAF316B-52C6-704E-CB38-0E76498CD5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5D888714-60F8-FF59-CB87-38F52214F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082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78C44632-7642-B672-30DB-BEE8EBC23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="" xmlns:a16="http://schemas.microsoft.com/office/drawing/2014/main" id="{AF7BB137-1C7F-56D5-5D41-70ED6DEA4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="" xmlns:a16="http://schemas.microsoft.com/office/drawing/2014/main" id="{D9C7E817-A2F7-D228-2EB2-8CC271063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="" xmlns:p14="http://schemas.microsoft.com/office/powerpoint/2010/main" val="292703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21F5CFB9-FFF2-E218-2283-FA3AC247B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91CCADC5-135D-DC69-A40F-E7939EE42C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3110273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нал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4">
            <a:extLst>
              <a:ext uri="{FF2B5EF4-FFF2-40B4-BE49-F238E27FC236}">
                <a16:creationId xmlns="" xmlns:a16="http://schemas.microsoft.com/office/drawing/2014/main" id="{164235EB-093A-2BDE-8127-460B61C5B6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6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конец списка.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3" name="Title 1">
            <a:extLst>
              <a:ext uri="{FF2B5EF4-FFF2-40B4-BE49-F238E27FC236}">
                <a16:creationId xmlns="" xmlns:a16="http://schemas.microsoft.com/office/drawing/2014/main" id="{FFD6E8F6-2854-A3A1-FCCA-4BC7B8C564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38440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125FAEC5-3811-8889-0016-6EA3B2AC4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7">
            <a:extLst>
              <a:ext uri="{FF2B5EF4-FFF2-40B4-BE49-F238E27FC236}">
                <a16:creationId xmlns="" xmlns:a16="http://schemas.microsoft.com/office/drawing/2014/main" id="{CAC739FE-CC7A-A005-60BE-713B90BFE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="" xmlns:a16="http://schemas.microsoft.com/office/drawing/2014/main" id="{0280BF47-780B-2175-23F6-FDC24D601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="" xmlns:a16="http://schemas.microsoft.com/office/drawing/2014/main" id="{E58E80D7-3F9A-CA73-1A7E-C864B8F1B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7" name="Текст 13">
            <a:extLst>
              <a:ext uri="{FF2B5EF4-FFF2-40B4-BE49-F238E27FC236}">
                <a16:creationId xmlns="" xmlns:a16="http://schemas.microsoft.com/office/drawing/2014/main" id="{BF0BE89B-425E-821E-10AB-56C164DAE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="" xmlns:p14="http://schemas.microsoft.com/office/powerpoint/2010/main" val="4206293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F282CACE-D64E-E390-8227-23E049D60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EFD893D5-8CB5-3E29-008C-CC0E0591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="" xmlns:a16="http://schemas.microsoft.com/office/drawing/2014/main" id="{6E126262-C015-9DD6-F87F-1B632AE74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="" xmlns:p14="http://schemas.microsoft.com/office/powerpoint/2010/main" val="1736321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2428" y="943208"/>
            <a:ext cx="5526315" cy="3875536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="" xmlns:a16="http://schemas.microsoft.com/office/drawing/2014/main" id="{E0DDF7E5-74E5-85B7-0EAB-6118F548A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="" xmlns:a16="http://schemas.microsoft.com/office/drawing/2014/main" id="{7936B987-FE27-33B7-4612-FDB9F2B3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85528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6">
            <a:extLst>
              <a:ext uri="{FF2B5EF4-FFF2-40B4-BE49-F238E27FC236}">
                <a16:creationId xmlns="" xmlns:a16="http://schemas.microsoft.com/office/drawing/2014/main" id="{604BBFFB-7572-35FA-4787-0F445C563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059322"/>
            <a:ext cx="3897086" cy="1734678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="" xmlns:a16="http://schemas.microsoft.com/office/drawing/2014/main" id="{4BFD2DD0-1A50-CC19-1239-4EE4F12E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3105836"/>
            <a:ext cx="3897084" cy="1640335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="" xmlns:a16="http://schemas.microsoft.com/office/drawing/2014/main" id="{73A9D63A-5180-ED0A-F619-007A1570C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9714" y="1059322"/>
            <a:ext cx="3632201" cy="3686849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075CB2-AC7B-1521-E0C8-0618DBE0F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8735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0945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596980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287828"/>
            <a:ext cx="2588883" cy="1395548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07251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84827D-CE53-9591-037D-C963F1C74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="" xmlns:a16="http://schemas.microsoft.com/office/drawing/2014/main" id="{5AE50A46-F4A6-68CE-7C12-AA230138871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5967600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="" xmlns:a16="http://schemas.microsoft.com/office/drawing/2014/main" id="{42AB405F-D2C7-9CD0-F8A2-C5B08DACE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="" xmlns:a16="http://schemas.microsoft.com/office/drawing/2014/main" id="{20D20C24-934F-4A5C-CF04-B479AF2D0D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="" xmlns:a16="http://schemas.microsoft.com/office/drawing/2014/main" id="{2D750E3A-97C5-5CBE-A3C9-0F2565E569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7384253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11943"/>
            <a:ext cx="7467600" cy="34471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4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20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="" xmlns:p14="http://schemas.microsoft.com/office/powerpoint/2010/main" val="350971587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3143" y="949330"/>
            <a:ext cx="2895600" cy="3895724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="" xmlns:a16="http://schemas.microsoft.com/office/drawing/2014/main" id="{F1233E17-1183-B76E-8FDC-B4E51177D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="" xmlns:a16="http://schemas.microsoft.com/office/drawing/2014/main" id="{D225B0AE-7C4E-EA08-3FB1-DC344CD724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5171" y="949328"/>
            <a:ext cx="2532744" cy="1883023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="" xmlns:a16="http://schemas.microsoft.com/office/drawing/2014/main" id="{8F0CB042-A157-2892-A9F3-8F41034FBC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="" xmlns:a16="http://schemas.microsoft.com/office/drawing/2014/main" id="{B7890194-FBA6-DE42-AD42-307D6F999B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46427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6">
            <a:extLst>
              <a:ext uri="{FF2B5EF4-FFF2-40B4-BE49-F238E27FC236}">
                <a16:creationId xmlns="" xmlns:a16="http://schemas.microsoft.com/office/drawing/2014/main" id="{46AE54EB-260E-9A56-307F-307DC6AE3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963397"/>
            <a:ext cx="2532744" cy="1883023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Ключевая фраза слайда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="" xmlns:a16="http://schemas.microsoft.com/office/drawing/2014/main" id="{20DDEE97-30A5-E948-6E23-28FB2BCF96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963397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="" xmlns:a16="http://schemas.microsoft.com/office/drawing/2014/main" id="{AAC08422-7D47-2B7E-7D28-680BC07B36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="" xmlns:a16="http://schemas.microsoft.com/office/drawing/2014/main" id="{4D0F3CB7-1C07-A606-10E8-3541ED42DF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="" xmlns:a16="http://schemas.microsoft.com/office/drawing/2014/main" id="{AFE5227E-AF6F-5CD4-3762-3B690A4EF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171" y="2960314"/>
            <a:ext cx="2532744" cy="1883023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2">
            <a:extLst>
              <a:ext uri="{FF2B5EF4-FFF2-40B4-BE49-F238E27FC236}">
                <a16:creationId xmlns="" xmlns:a16="http://schemas.microsoft.com/office/drawing/2014/main" id="{F1DACFFD-7F12-BA1F-C994-00039280C0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31818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19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6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F822C9-93DB-8981-8DE8-9669C842C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="" xmlns:a16="http://schemas.microsoft.com/office/drawing/2014/main" id="{ABC6181E-5380-5398-36BA-70EAD01E6B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="" xmlns:a16="http://schemas.microsoft.com/office/drawing/2014/main" id="{6C8F21F1-75B3-D8F1-2DB5-6F70F86F1D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="" xmlns:a16="http://schemas.microsoft.com/office/drawing/2014/main" id="{276AF22E-2A7E-F9AB-5142-9D689D32BAC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="" xmlns:a16="http://schemas.microsoft.com/office/drawing/2014/main" id="{4381B90F-578B-03FE-3E62-01B123DDC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352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="" xmlns:a16="http://schemas.microsoft.com/office/drawing/2014/main" id="{78F39546-2C38-A484-9527-E82840466A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8970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="" xmlns:a16="http://schemas.microsoft.com/office/drawing/2014/main" id="{62CF135A-DC57-BFA7-737D-7E89CABB27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88857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="" xmlns:a16="http://schemas.microsoft.com/office/drawing/2014/main" id="{F2DF9285-C300-85F5-A106-92A286165DE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="" xmlns:a16="http://schemas.microsoft.com/office/drawing/2014/main" id="{3E7EB42F-DA19-C666-2E68-46C62D12946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="" xmlns:a16="http://schemas.microsoft.com/office/drawing/2014/main" id="{8819B960-AE2A-9E43-B370-CD1D6A1ACE8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="" xmlns:p14="http://schemas.microsoft.com/office/powerpoint/2010/main" val="718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="" xmlns:a16="http://schemas.microsoft.com/office/drawing/2014/main" id="{DC7664A4-1431-5B79-D831-F6220EA436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="" xmlns:a16="http://schemas.microsoft.com/office/drawing/2014/main" id="{9A5E5274-1C05-A7BB-B9D5-BE8CD4A5E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="" xmlns:a16="http://schemas.microsoft.com/office/drawing/2014/main" id="{5FC28AB9-3129-9DBE-782C-D2B113A5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="" xmlns:a16="http://schemas.microsoft.com/office/drawing/2014/main" id="{12C4E9B1-800A-20F6-E4F7-84C6B3BE9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5D8C1609-7E48-B73D-CDA4-19FD56B5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3932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256F42A0-92A9-ED41-A4B6-1B839857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</p:spTree>
    <p:extLst>
      <p:ext uri="{BB962C8B-B14F-4D97-AF65-F5344CB8AC3E}">
        <p14:creationId xmlns="" xmlns:p14="http://schemas.microsoft.com/office/powerpoint/2010/main" val="43947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960393FA-3ECC-3158-E15E-58890F60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613DB0C6-E4DE-9A4B-998D-34852F1B3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403455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3741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36D9692A-5DC0-3DF1-F516-70164F11C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="" xmlns:a16="http://schemas.microsoft.com/office/drawing/2014/main" id="{C2C41F40-A63A-48C4-01DC-A4A13BB7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D5B27C-CA4C-7381-3F84-F0595A76C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7">
            <a:extLst>
              <a:ext uri="{FF2B5EF4-FFF2-40B4-BE49-F238E27FC236}">
                <a16:creationId xmlns="" xmlns:a16="http://schemas.microsoft.com/office/drawing/2014/main" id="{2AA24315-FE73-04A8-D530-E746EC0C2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="" xmlns:a16="http://schemas.microsoft.com/office/drawing/2014/main" id="{69578C56-72EB-AE17-C6D4-CE1E8FBA30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="" xmlns:p14="http://schemas.microsoft.com/office/powerpoint/2010/main" val="301893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8AE2ED3E-3221-72A5-8340-4E08819C8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="" xmlns:a16="http://schemas.microsoft.com/office/drawing/2014/main" id="{19B43694-08A8-116E-FA12-468591D136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="" xmlns:a16="http://schemas.microsoft.com/office/drawing/2014/main" id="{E75CB8B0-7394-87DF-B065-6F242AB2D0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="" xmlns:p14="http://schemas.microsoft.com/office/powerpoint/2010/main" val="199336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="" xmlns:a16="http://schemas.microsoft.com/office/drawing/2014/main" id="{BE98E654-ABDC-7E78-775E-43A2D6214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85D71CC7-EEA6-E9D0-68AD-36562CCF60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254081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6434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1912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D4D3E97-5D7A-1D29-BA55-742D76C1C8C4}"/>
              </a:ext>
            </a:extLst>
          </p:cNvPr>
          <p:cNvSpPr txBox="1"/>
          <p:nvPr userDrawn="1"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876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2" r:id="rId2"/>
    <p:sldLayoutId id="2147483885" r:id="rId3"/>
    <p:sldLayoutId id="2147483877" r:id="rId4"/>
    <p:sldLayoutId id="2147483891" r:id="rId5"/>
    <p:sldLayoutId id="2147483883" r:id="rId6"/>
    <p:sldLayoutId id="2147483873" r:id="rId7"/>
    <p:sldLayoutId id="2147483888" r:id="rId8"/>
    <p:sldLayoutId id="2147483892" r:id="rId9"/>
    <p:sldLayoutId id="2147483874" r:id="rId10"/>
    <p:sldLayoutId id="2147483886" r:id="rId11"/>
    <p:sldLayoutId id="2147483889" r:id="rId12"/>
    <p:sldLayoutId id="2147483893" r:id="rId13"/>
    <p:sldLayoutId id="2147483879" r:id="rId14"/>
    <p:sldLayoutId id="2147483887" r:id="rId15"/>
    <p:sldLayoutId id="2147483890" r:id="rId16"/>
    <p:sldLayoutId id="2147483880" r:id="rId17"/>
    <p:sldLayoutId id="2147483894" r:id="rId18"/>
    <p:sldLayoutId id="2147483875" r:id="rId19"/>
    <p:sldLayoutId id="2147483881" r:id="rId20"/>
    <p:sldLayoutId id="2147483882" r:id="rId21"/>
    <p:sldLayoutId id="2147483706" r:id="rId22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ALS Gorizont Bold Expanded" panose="00000805000000000000" pitchFamily="50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4pPr>
      <a:lvl5pPr marL="1828800" indent="0" algn="l" defTabSz="4572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71600" y="2442525"/>
            <a:ext cx="6400800" cy="704850"/>
          </a:xfrm>
        </p:spPr>
        <p:txBody>
          <a:bodyPr>
            <a:noAutofit/>
          </a:bodyPr>
          <a:lstStyle/>
          <a:p>
            <a:pPr algn="ctr"/>
            <a:r>
              <a:rPr lang="en-US" sz="4400" dirty="0" err="1" smtClean="0">
                <a:solidFill>
                  <a:schemeClr val="bg1"/>
                </a:solidFill>
              </a:rPr>
              <a:t>OpenFlow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  <a:r>
              <a:rPr lang="ru-RU" sz="4400" dirty="0" smtClean="0">
                <a:solidFill>
                  <a:schemeClr val="bg1"/>
                </a:solidFill>
              </a:rPr>
              <a:t>коммутатор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172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1813"/>
            <a:ext cx="8229600" cy="620712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Спасибо</a:t>
            </a:r>
            <a:br>
              <a:rPr lang="ru-RU" sz="4400" dirty="0"/>
            </a:br>
            <a:r>
              <a:rPr lang="ru-RU" sz="4400" dirty="0"/>
              <a:t>за внимание!</a:t>
            </a:r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C445834-34CB-F6E2-51BC-F26A92C144A1}"/>
              </a:ext>
            </a:extLst>
          </p:cNvPr>
          <p:cNvSpPr txBox="1"/>
          <p:nvPr/>
        </p:nvSpPr>
        <p:spPr>
          <a:xfrm>
            <a:off x="5474931" y="4468762"/>
            <a:ext cx="3319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Молчанова Вероника К34202</a:t>
            </a:r>
            <a:endParaRPr lang="ru-RU" dirty="0">
              <a:solidFill>
                <a:schemeClr val="bg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4942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План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Что такое </a:t>
            </a:r>
            <a:r>
              <a:rPr lang="en-US" sz="2000" dirty="0" err="1" smtClean="0"/>
              <a:t>Openflow</a:t>
            </a:r>
            <a:r>
              <a:rPr lang="ru-RU" sz="2000" dirty="0" smtClean="0"/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Что такое </a:t>
            </a:r>
            <a:r>
              <a:rPr lang="en-US" sz="2000" dirty="0" err="1" smtClean="0"/>
              <a:t>Openflow</a:t>
            </a:r>
            <a:r>
              <a:rPr lang="en-US" sz="2000" dirty="0" smtClean="0"/>
              <a:t> </a:t>
            </a:r>
            <a:r>
              <a:rPr lang="ru-RU" sz="2000" dirty="0" smtClean="0"/>
              <a:t>коммутатор?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Компоненты </a:t>
            </a:r>
            <a:r>
              <a:rPr lang="en-US" sz="2000" dirty="0" err="1" smtClean="0"/>
              <a:t>Openflow</a:t>
            </a:r>
            <a:r>
              <a:rPr lang="en-US" sz="2000" dirty="0" smtClean="0"/>
              <a:t> </a:t>
            </a:r>
            <a:r>
              <a:rPr lang="ru-RU" sz="2000" dirty="0" smtClean="0"/>
              <a:t>коммутатора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Порты </a:t>
            </a:r>
            <a:r>
              <a:rPr lang="en-US" sz="2000" dirty="0" err="1" smtClean="0"/>
              <a:t>OpenFlow</a:t>
            </a:r>
            <a:r>
              <a:rPr lang="en-US" sz="2000" dirty="0" smtClean="0"/>
              <a:t> </a:t>
            </a:r>
            <a:r>
              <a:rPr lang="ru-RU" sz="2000" dirty="0" smtClean="0"/>
              <a:t>коммутатора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/>
              <a:t>Применение</a:t>
            </a:r>
            <a:endParaRPr lang="ru-RU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Что такое </a:t>
            </a:r>
            <a:r>
              <a:rPr lang="ru-RU" sz="2400" dirty="0" err="1" smtClean="0"/>
              <a:t>OpenFlow</a:t>
            </a:r>
            <a:r>
              <a:rPr lang="ru-RU" sz="2400" dirty="0" smtClean="0"/>
              <a:t>?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b="1" dirty="0" err="1" smtClean="0"/>
              <a:t>OpenFlow</a:t>
            </a:r>
            <a:r>
              <a:rPr lang="ru-RU" dirty="0" smtClean="0"/>
              <a:t> - это сетевой протокол связи, который применяется для связи между контроллерами и коммутаторами в архитектуре SDN. 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b="1" dirty="0" smtClean="0"/>
              <a:t>Что делает?</a:t>
            </a:r>
          </a:p>
          <a:p>
            <a:endParaRPr lang="ru-RU" b="1" dirty="0" smtClean="0"/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Передает уровень управления всеми коммутаторами центральному контролеру</a:t>
            </a:r>
          </a:p>
          <a:p>
            <a:endParaRPr lang="ru-RU" dirty="0" smtClean="0"/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Позволяет центральному ПО определить поведение сети</a:t>
            </a:r>
          </a:p>
          <a:p>
            <a:endParaRPr lang="ru-RU" dirty="0" smtClean="0"/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Сетевые администраторы могут использовать для управления потоками трафика между различными оборудованиями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Что такое </a:t>
            </a:r>
            <a:r>
              <a:rPr lang="ru-RU" sz="2400" dirty="0" err="1" smtClean="0"/>
              <a:t>OpenFlow</a:t>
            </a:r>
            <a:r>
              <a:rPr lang="ru-RU" sz="2400" dirty="0" smtClean="0"/>
              <a:t> коммутатор？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11943"/>
            <a:ext cx="7467600" cy="921657"/>
          </a:xfrm>
        </p:spPr>
        <p:txBody>
          <a:bodyPr/>
          <a:lstStyle/>
          <a:p>
            <a:r>
              <a:rPr lang="ru-RU" b="1" dirty="0" err="1" smtClean="0"/>
              <a:t>OpenFlow</a:t>
            </a:r>
            <a:r>
              <a:rPr lang="ru-RU" b="1" dirty="0" smtClean="0"/>
              <a:t> коммутатор</a:t>
            </a:r>
            <a:r>
              <a:rPr lang="ru-RU" dirty="0" smtClean="0"/>
              <a:t> -  основной компонент всей сети </a:t>
            </a:r>
            <a:r>
              <a:rPr lang="ru-RU" dirty="0" err="1" smtClean="0"/>
              <a:t>OpenFlow</a:t>
            </a:r>
            <a:r>
              <a:rPr lang="ru-RU" dirty="0" smtClean="0"/>
              <a:t>.</a:t>
            </a:r>
          </a:p>
          <a:p>
            <a:endParaRPr lang="ru-RU" b="1" dirty="0" smtClean="0"/>
          </a:p>
          <a:p>
            <a:r>
              <a:rPr lang="ru-RU" b="1" dirty="0" smtClean="0"/>
              <a:t>Что делает? </a:t>
            </a:r>
            <a:r>
              <a:rPr lang="ru-RU" dirty="0" smtClean="0"/>
              <a:t>Отвечает за пересылку уровня данных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90738" y="2202418"/>
            <a:ext cx="3044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Типы </a:t>
            </a:r>
            <a:r>
              <a:rPr lang="ru-RU" b="1" dirty="0" err="1" smtClean="0"/>
              <a:t>OpenFlow</a:t>
            </a:r>
            <a:r>
              <a:rPr lang="ru-RU" b="1" dirty="0" smtClean="0"/>
              <a:t> коммутатор</a:t>
            </a:r>
            <a:r>
              <a:rPr lang="ru-RU" dirty="0" smtClean="0"/>
              <a:t> </a:t>
            </a:r>
            <a:endParaRPr lang="ru-RU" dirty="0"/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3000652" y="2740242"/>
            <a:ext cx="509968" cy="668215"/>
          </a:xfrm>
          <a:prstGeom prst="straightConnector1">
            <a:avLst/>
          </a:prstGeom>
          <a:ln w="38100">
            <a:solidFill>
              <a:srgbClr val="8B2DC5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923250" y="2740242"/>
            <a:ext cx="315638" cy="668215"/>
          </a:xfrm>
          <a:prstGeom prst="straightConnector1">
            <a:avLst/>
          </a:prstGeom>
          <a:ln w="38100">
            <a:solidFill>
              <a:srgbClr val="8B2DC5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1938463" y="3408457"/>
            <a:ext cx="18201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Специальный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640631" y="3408457"/>
            <a:ext cx="18201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Совместимый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574115" y="3777789"/>
            <a:ext cx="2233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Поддержка только пересылки </a:t>
            </a:r>
            <a:r>
              <a:rPr lang="en-US" sz="1400" dirty="0" err="1" smtClean="0"/>
              <a:t>OpenFlow</a:t>
            </a:r>
            <a:endParaRPr lang="ru-RU" sz="1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4428684" y="3777789"/>
            <a:ext cx="22332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Поддержка пересылки </a:t>
            </a:r>
            <a:r>
              <a:rPr lang="ru-RU" sz="1400" dirty="0" err="1" smtClean="0"/>
              <a:t>OpenFlow</a:t>
            </a:r>
            <a:r>
              <a:rPr lang="ru-RU" sz="1400" dirty="0" smtClean="0"/>
              <a:t>, обычной пересылки уровней 2 и 3</a:t>
            </a:r>
            <a:endParaRPr lang="ru-RU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/>
              <a:t>Компоненты </a:t>
            </a:r>
            <a:r>
              <a:rPr lang="en-US" sz="2800" dirty="0" err="1" smtClean="0"/>
              <a:t>OpenFlow</a:t>
            </a:r>
            <a:r>
              <a:rPr lang="en-US" sz="2800" dirty="0" smtClean="0"/>
              <a:t> </a:t>
            </a:r>
            <a:r>
              <a:rPr lang="ru-RU" sz="2800" dirty="0" smtClean="0"/>
              <a:t>коммутатора</a:t>
            </a:r>
            <a:endParaRPr lang="ru-RU" sz="2800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ru-RU" sz="1400" b="1" dirty="0" smtClean="0"/>
              <a:t>Состоит из:</a:t>
            </a:r>
          </a:p>
          <a:p>
            <a:endParaRPr lang="ru-RU" sz="1400" b="1" dirty="0" smtClean="0"/>
          </a:p>
          <a:p>
            <a:pPr>
              <a:buFont typeface="Arial" pitchFamily="34" charset="0"/>
              <a:buChar char="•"/>
            </a:pPr>
            <a:r>
              <a:rPr lang="ru-RU" sz="1400" dirty="0" err="1" smtClean="0"/>
              <a:t>flow-table</a:t>
            </a:r>
            <a:endParaRPr lang="ru-RU" sz="1400" dirty="0" smtClean="0"/>
          </a:p>
          <a:p>
            <a:pPr>
              <a:buFont typeface="Arial" pitchFamily="34" charset="0"/>
              <a:buChar char="•"/>
            </a:pPr>
            <a:endParaRPr lang="ru-RU" sz="1400" dirty="0" smtClean="0"/>
          </a:p>
          <a:p>
            <a:pPr>
              <a:buFont typeface="Arial" pitchFamily="34" charset="0"/>
              <a:buChar char="•"/>
            </a:pPr>
            <a:r>
              <a:rPr lang="ru-RU" sz="1400" dirty="0" err="1" smtClean="0"/>
              <a:t>group-table</a:t>
            </a:r>
            <a:r>
              <a:rPr lang="ru-RU" sz="1400" dirty="0" smtClean="0"/>
              <a:t> </a:t>
            </a:r>
          </a:p>
          <a:p>
            <a:pPr>
              <a:buFont typeface="Arial" pitchFamily="34" charset="0"/>
              <a:buChar char="•"/>
            </a:pPr>
            <a:endParaRPr lang="ru-RU" sz="1400" dirty="0" smtClean="0"/>
          </a:p>
          <a:p>
            <a:pPr>
              <a:buFont typeface="Arial" pitchFamily="34" charset="0"/>
              <a:buChar char="•"/>
            </a:pPr>
            <a:r>
              <a:rPr lang="ru-RU" sz="1400" dirty="0" err="1" smtClean="0"/>
              <a:t>OpenFlow</a:t>
            </a:r>
            <a:r>
              <a:rPr lang="ru-RU" sz="1400" dirty="0" smtClean="0"/>
              <a:t> канала к удаленному контроллеру</a:t>
            </a:r>
            <a:endParaRPr lang="ru-RU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0850" y="1789479"/>
            <a:ext cx="4524863" cy="1709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Компоненты </a:t>
            </a:r>
            <a:r>
              <a:rPr lang="en-US" sz="2800" dirty="0" err="1" smtClean="0"/>
              <a:t>OpenFlow</a:t>
            </a:r>
            <a:r>
              <a:rPr lang="en-US" sz="2800" dirty="0" smtClean="0"/>
              <a:t> </a:t>
            </a:r>
            <a:r>
              <a:rPr lang="ru-RU" sz="2800" dirty="0" smtClean="0"/>
              <a:t>коммутатора</a:t>
            </a:r>
            <a:endParaRPr lang="ru-RU" sz="2800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457200" y="1211943"/>
            <a:ext cx="7467600" cy="1554703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Flow table (</a:t>
            </a:r>
            <a:r>
              <a:rPr lang="ru-RU" b="1" dirty="0" smtClean="0"/>
              <a:t>Таблица переадресации)</a:t>
            </a:r>
            <a:endParaRPr lang="en-US" b="1" dirty="0" smtClean="0"/>
          </a:p>
          <a:p>
            <a:endParaRPr lang="en-US" b="1" dirty="0" smtClean="0"/>
          </a:p>
          <a:p>
            <a:r>
              <a:rPr lang="ru-RU" dirty="0" smtClean="0"/>
              <a:t>С </a:t>
            </a:r>
            <a:r>
              <a:rPr lang="en-US" dirty="0" err="1" smtClean="0"/>
              <a:t>OpenFlow</a:t>
            </a:r>
            <a:r>
              <a:rPr lang="en-US" dirty="0" smtClean="0"/>
              <a:t> </a:t>
            </a:r>
            <a:r>
              <a:rPr lang="ru-RU" dirty="0" smtClean="0"/>
              <a:t>протоколом контроллер может </a:t>
            </a:r>
            <a:r>
              <a:rPr lang="en-US" dirty="0" smtClean="0"/>
              <a:t>flow</a:t>
            </a:r>
            <a:r>
              <a:rPr lang="ru-RU" dirty="0" smtClean="0"/>
              <a:t>-записи в </a:t>
            </a:r>
            <a:r>
              <a:rPr lang="en-US" dirty="0" smtClean="0"/>
              <a:t>flow-table</a:t>
            </a:r>
            <a:r>
              <a:rPr lang="ru-RU" dirty="0" smtClean="0"/>
              <a:t>: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Добавлять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Обновлять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Удалять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81797" y="2473569"/>
            <a:ext cx="1434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Flow </a:t>
            </a:r>
            <a:r>
              <a:rPr lang="ru-RU" b="1" dirty="0" smtClean="0"/>
              <a:t>записи</a:t>
            </a:r>
            <a:r>
              <a:rPr lang="en-US" b="1" dirty="0" smtClean="0"/>
              <a:t> </a:t>
            </a:r>
            <a:endParaRPr lang="ru-RU" dirty="0"/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3000652" y="2740242"/>
            <a:ext cx="509968" cy="668215"/>
          </a:xfrm>
          <a:prstGeom prst="straightConnector1">
            <a:avLst/>
          </a:prstGeom>
          <a:ln w="38100">
            <a:solidFill>
              <a:srgbClr val="8B2DC5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4923250" y="2740242"/>
            <a:ext cx="315638" cy="668215"/>
          </a:xfrm>
          <a:prstGeom prst="straightConnector1">
            <a:avLst/>
          </a:prstGeom>
          <a:ln w="38100">
            <a:solidFill>
              <a:srgbClr val="8B2DC5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1938463" y="3408457"/>
            <a:ext cx="18201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Реактивные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40631" y="3408457"/>
            <a:ext cx="18201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Проактивные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574115" y="3777789"/>
            <a:ext cx="22332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Контроллер динамически изучает нахождение </a:t>
            </a:r>
            <a:r>
              <a:rPr lang="ru-RU" sz="1400" dirty="0" err="1" smtClean="0"/>
              <a:t>у-в</a:t>
            </a:r>
            <a:r>
              <a:rPr lang="ru-RU" sz="1400" dirty="0" smtClean="0"/>
              <a:t> в таблице</a:t>
            </a: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428684" y="3777789"/>
            <a:ext cx="22332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Записи </a:t>
            </a:r>
            <a:r>
              <a:rPr lang="ru-RU" sz="1400" dirty="0" err="1" smtClean="0"/>
              <a:t>программирируются</a:t>
            </a:r>
            <a:r>
              <a:rPr lang="ru-RU" sz="1400" dirty="0" smtClean="0"/>
              <a:t> до прибытия трафика</a:t>
            </a:r>
            <a:endParaRPr lang="ru-RU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Компоненты </a:t>
            </a:r>
            <a:r>
              <a:rPr lang="en-US" sz="2800" dirty="0" err="1" smtClean="0"/>
              <a:t>OpenFlow</a:t>
            </a:r>
            <a:r>
              <a:rPr lang="en-US" sz="2800" dirty="0" smtClean="0"/>
              <a:t> </a:t>
            </a:r>
            <a:r>
              <a:rPr lang="ru-RU" sz="2800" dirty="0" smtClean="0"/>
              <a:t>коммутатора</a:t>
            </a:r>
            <a:endParaRPr lang="ru-RU" sz="2800" dirty="0"/>
          </a:p>
        </p:txBody>
      </p:sp>
      <p:sp>
        <p:nvSpPr>
          <p:cNvPr id="8" name="Текст 7"/>
          <p:cNvSpPr>
            <a:spLocks noGrp="1"/>
          </p:cNvSpPr>
          <p:nvPr>
            <p:ph sz="half" idx="1"/>
          </p:nvPr>
        </p:nvSpPr>
        <p:spPr>
          <a:xfrm>
            <a:off x="656492" y="1211943"/>
            <a:ext cx="7467600" cy="385259"/>
          </a:xfrm>
        </p:spPr>
        <p:txBody>
          <a:bodyPr>
            <a:normAutofit/>
          </a:bodyPr>
          <a:lstStyle/>
          <a:p>
            <a:r>
              <a:rPr lang="ru-RU" sz="1400" b="1" dirty="0" smtClean="0"/>
              <a:t>Сопоставление трафика, конвейерная обработка и навигация </a:t>
            </a:r>
            <a:r>
              <a:rPr lang="ru-RU" sz="1400" b="1" dirty="0" err="1" smtClean="0"/>
              <a:t>Flow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table</a:t>
            </a:r>
            <a:endParaRPr lang="ru-RU" sz="1400" b="1" dirty="0" smtClean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5303" y="1457897"/>
            <a:ext cx="5022358" cy="3336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Порты </a:t>
            </a:r>
            <a:r>
              <a:rPr lang="en-US" sz="2800" dirty="0" err="1" smtClean="0"/>
              <a:t>OpenFlow</a:t>
            </a:r>
            <a:r>
              <a:rPr lang="en-US" sz="2800" dirty="0" smtClean="0"/>
              <a:t> </a:t>
            </a:r>
            <a:r>
              <a:rPr lang="ru-RU" sz="2800" dirty="0" smtClean="0"/>
              <a:t>коммутатора</a:t>
            </a:r>
            <a:endParaRPr lang="ru-RU" sz="2800" dirty="0"/>
          </a:p>
        </p:txBody>
      </p:sp>
      <p:sp>
        <p:nvSpPr>
          <p:cNvPr id="8" name="Текст 7"/>
          <p:cNvSpPr>
            <a:spLocks noGrp="1"/>
          </p:cNvSpPr>
          <p:nvPr>
            <p:ph sz="half" idx="1"/>
          </p:nvPr>
        </p:nvSpPr>
        <p:spPr>
          <a:xfrm>
            <a:off x="656492" y="1211943"/>
            <a:ext cx="7467600" cy="3477288"/>
          </a:xfrm>
        </p:spPr>
        <p:txBody>
          <a:bodyPr>
            <a:normAutofit/>
          </a:bodyPr>
          <a:lstStyle/>
          <a:p>
            <a:r>
              <a:rPr lang="ru-RU" b="1" dirty="0" err="1" smtClean="0"/>
              <a:t>OpenFlow</a:t>
            </a:r>
            <a:r>
              <a:rPr lang="ru-RU" b="1" dirty="0" smtClean="0"/>
              <a:t> порт </a:t>
            </a:r>
            <a:r>
              <a:rPr lang="ru-RU" dirty="0" smtClean="0"/>
              <a:t>- это сетевой интерфейс для передачи пакетов между обработкой </a:t>
            </a:r>
            <a:r>
              <a:rPr lang="ru-RU" dirty="0" err="1" smtClean="0"/>
              <a:t>OpenFlow</a:t>
            </a:r>
            <a:r>
              <a:rPr lang="ru-RU" dirty="0" smtClean="0"/>
              <a:t> и остальной сетью.</a:t>
            </a:r>
            <a:br>
              <a:rPr lang="ru-RU" dirty="0" smtClean="0"/>
            </a:br>
            <a:endParaRPr lang="ru-RU" sz="1400" b="1" dirty="0" smtClean="0"/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2083028" y="2370910"/>
            <a:ext cx="509968" cy="668215"/>
          </a:xfrm>
          <a:prstGeom prst="straightConnector1">
            <a:avLst/>
          </a:prstGeom>
          <a:ln w="38100">
            <a:solidFill>
              <a:srgbClr val="8B2DC5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6661928" y="2370910"/>
            <a:ext cx="315638" cy="668215"/>
          </a:xfrm>
          <a:prstGeom prst="straightConnector1">
            <a:avLst/>
          </a:prstGeom>
          <a:ln w="38100">
            <a:solidFill>
              <a:srgbClr val="8B2DC5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856157" y="3039125"/>
            <a:ext cx="24537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Физический порт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843954" y="3085291"/>
            <a:ext cx="30773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Зарезервированный порт</a:t>
            </a:r>
          </a:p>
          <a:p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56491" y="3408457"/>
            <a:ext cx="22332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который соответствует аппаратному сетевому интерфейсу</a:t>
            </a: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167362" y="3408457"/>
            <a:ext cx="2233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Специальное действие по пересылке пакета</a:t>
            </a:r>
            <a:endParaRPr lang="ru-RU" sz="1400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4442603" y="2370910"/>
            <a:ext cx="0" cy="407459"/>
          </a:xfrm>
          <a:prstGeom prst="straightConnector1">
            <a:avLst/>
          </a:prstGeom>
          <a:ln w="38100">
            <a:solidFill>
              <a:srgbClr val="8B2DC5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3686526" y="2778369"/>
            <a:ext cx="20212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Логический порт</a:t>
            </a:r>
            <a:endParaRPr lang="ru-RU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474580" y="3147701"/>
            <a:ext cx="223324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который не соответствуют напрямую аппаратным интерфейсам коммутатора</a:t>
            </a:r>
          </a:p>
          <a:p>
            <a:pPr algn="ctr"/>
            <a:endParaRPr lang="ru-RU" sz="1400" dirty="0" smtClean="0"/>
          </a:p>
          <a:p>
            <a:pPr algn="ctr"/>
            <a:r>
              <a:rPr lang="ru-RU" sz="1400" dirty="0" smtClean="0"/>
              <a:t>может быть определен без использования </a:t>
            </a:r>
            <a:r>
              <a:rPr lang="ru-RU" sz="1400" dirty="0" err="1" smtClean="0"/>
              <a:t>OpenFlow</a:t>
            </a:r>
            <a:endParaRPr lang="ru-RU" sz="1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686527" y="1833086"/>
            <a:ext cx="1724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OpenFlow</a:t>
            </a:r>
            <a:r>
              <a:rPr lang="ru-RU" b="1" dirty="0" smtClean="0"/>
              <a:t> порт 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Применение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b="1" dirty="0" smtClean="0"/>
              <a:t>Где?</a:t>
            </a:r>
          </a:p>
          <a:p>
            <a:r>
              <a:rPr lang="ru-RU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В </a:t>
            </a:r>
            <a:r>
              <a:rPr lang="ru-RU" dirty="0" smtClean="0"/>
              <a:t>крупных центрах обработки данных </a:t>
            </a:r>
            <a:endParaRPr lang="ru-RU" dirty="0" smtClean="0"/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Облачных </a:t>
            </a:r>
            <a:r>
              <a:rPr lang="ru-RU" dirty="0" smtClean="0"/>
              <a:t>центрах обработки </a:t>
            </a:r>
            <a:r>
              <a:rPr lang="ru-RU" dirty="0" smtClean="0"/>
              <a:t>данных</a:t>
            </a:r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r>
              <a:rPr lang="ru-RU" b="1" dirty="0" smtClean="0"/>
              <a:t>Что делает?</a:t>
            </a:r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Динамически распределяет </a:t>
            </a:r>
            <a:r>
              <a:rPr lang="ru-RU" dirty="0" smtClean="0"/>
              <a:t>сетевые </a:t>
            </a:r>
            <a:r>
              <a:rPr lang="ru-RU" dirty="0" smtClean="0"/>
              <a:t>ресурсы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П</a:t>
            </a:r>
            <a:r>
              <a:rPr lang="ru-RU" dirty="0" smtClean="0"/>
              <a:t>ередавать </a:t>
            </a:r>
            <a:r>
              <a:rPr lang="ru-RU" dirty="0" smtClean="0"/>
              <a:t>сетевой трафик по требованию</a:t>
            </a:r>
            <a:endParaRPr lang="ru-RU" dirty="0" smtClean="0"/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Динамически получает </a:t>
            </a:r>
            <a:r>
              <a:rPr lang="ru-RU" dirty="0" smtClean="0"/>
              <a:t>информацию о передаче трафика </a:t>
            </a:r>
            <a:r>
              <a:rPr lang="ru-RU" dirty="0" smtClean="0"/>
              <a:t>канала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dirty="0" err="1" smtClean="0"/>
              <a:t>Используеи</a:t>
            </a:r>
            <a:r>
              <a:rPr lang="ru-RU" dirty="0" smtClean="0"/>
              <a:t> </a:t>
            </a:r>
            <a:r>
              <a:rPr lang="ru-RU" dirty="0" smtClean="0"/>
              <a:t>записи трафика </a:t>
            </a:r>
            <a:r>
              <a:rPr lang="ru-RU" dirty="0" err="1" smtClean="0"/>
              <a:t>OpenFlow</a:t>
            </a:r>
            <a:r>
              <a:rPr lang="ru-RU" dirty="0" smtClean="0"/>
              <a:t> для достижения балансировки нагрузки трафика на каждом канале</a:t>
            </a:r>
            <a:endParaRPr lang="ru-RU" dirty="0" smtClean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Тема1" id="{4DAE9245-FD5C-48A3-9F61-0C8FFBFAE07A}" vid="{20E0B42B-372D-46F0-B56F-89DFAD950D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5521</TotalTime>
  <Words>265</Words>
  <Application>Microsoft Office PowerPoint</Application>
  <PresentationFormat>Экран (16:9)</PresentationFormat>
  <Paragraphs>74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Тема1</vt:lpstr>
      <vt:lpstr>OpenFlow коммутатор</vt:lpstr>
      <vt:lpstr>План</vt:lpstr>
      <vt:lpstr>Что такое OpenFlow?</vt:lpstr>
      <vt:lpstr>Что такое OpenFlow коммутатор？</vt:lpstr>
      <vt:lpstr>Компоненты OpenFlow коммутатора</vt:lpstr>
      <vt:lpstr>Компоненты OpenFlow коммутатора</vt:lpstr>
      <vt:lpstr>Компоненты OpenFlow коммутатора</vt:lpstr>
      <vt:lpstr>Порты OpenFlow коммутатора</vt:lpstr>
      <vt:lpstr>Применение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</dc:creator>
  <cp:lastModifiedBy>Zver</cp:lastModifiedBy>
  <cp:revision>118</cp:revision>
  <dcterms:created xsi:type="dcterms:W3CDTF">2014-06-27T12:30:22Z</dcterms:created>
  <dcterms:modified xsi:type="dcterms:W3CDTF">2023-03-20T19:44:27Z</dcterms:modified>
</cp:coreProperties>
</file>