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0"/>
  </p:notesMasterIdLst>
  <p:handoutMasterIdLst>
    <p:handoutMasterId r:id="rId11"/>
  </p:handoutMasterIdLst>
  <p:sldIdLst>
    <p:sldId id="265" r:id="rId2"/>
    <p:sldId id="325" r:id="rId3"/>
    <p:sldId id="322" r:id="rId4"/>
    <p:sldId id="331" r:id="rId5"/>
    <p:sldId id="333" r:id="rId6"/>
    <p:sldId id="334" r:id="rId7"/>
    <p:sldId id="335" r:id="rId8"/>
    <p:sldId id="263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EFF"/>
    <a:srgbClr val="FF3E35"/>
    <a:srgbClr val="9307FE"/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72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778" y="82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Перов Иван Иванович" userId="db4fc4e3-4be2-4cbe-ba30-52f22dab9174" providerId="ADAL" clId="{EC697582-6D1B-4B82-811E-6C1975AB1C57}"/>
    <pc:docChg chg="modSld">
      <pc:chgData name="Перов Иван Иванович" userId="db4fc4e3-4be2-4cbe-ba30-52f22dab9174" providerId="ADAL" clId="{EC697582-6D1B-4B82-811E-6C1975AB1C57}" dt="2023-03-21T11:29:08.506" v="7" actId="1035"/>
      <pc:docMkLst>
        <pc:docMk/>
      </pc:docMkLst>
      <pc:sldChg chg="modSp mod">
        <pc:chgData name="Перов Иван Иванович" userId="db4fc4e3-4be2-4cbe-ba30-52f22dab9174" providerId="ADAL" clId="{EC697582-6D1B-4B82-811E-6C1975AB1C57}" dt="2023-03-21T11:29:08.506" v="7" actId="1035"/>
        <pc:sldMkLst>
          <pc:docMk/>
          <pc:sldMk cId="1942379373" sldId="331"/>
        </pc:sldMkLst>
        <pc:spChg chg="mod">
          <ac:chgData name="Перов Иван Иванович" userId="db4fc4e3-4be2-4cbe-ba30-52f22dab9174" providerId="ADAL" clId="{EC697582-6D1B-4B82-811E-6C1975AB1C57}" dt="2023-03-21T11:29:00.390" v="2" actId="14100"/>
          <ac:spMkLst>
            <pc:docMk/>
            <pc:sldMk cId="1942379373" sldId="331"/>
            <ac:spMk id="5" creationId="{00000000-0000-0000-0000-000000000000}"/>
          </ac:spMkLst>
        </pc:spChg>
        <pc:spChg chg="mod">
          <ac:chgData name="Перов Иван Иванович" userId="db4fc4e3-4be2-4cbe-ba30-52f22dab9174" providerId="ADAL" clId="{EC697582-6D1B-4B82-811E-6C1975AB1C57}" dt="2023-03-21T11:29:08.506" v="7" actId="1035"/>
          <ac:spMkLst>
            <pc:docMk/>
            <pc:sldMk cId="1942379373" sldId="331"/>
            <ac:spMk id="6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07720" y="2203502"/>
            <a:ext cx="7414260" cy="70485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ML/DL </a:t>
            </a:r>
            <a:r>
              <a:rPr lang="ru-RU" sz="4400" dirty="0">
                <a:solidFill>
                  <a:schemeClr val="bg1"/>
                </a:solidFill>
              </a:rPr>
              <a:t>в безопасности </a:t>
            </a:r>
            <a:r>
              <a:rPr lang="en-US" sz="4400" dirty="0">
                <a:solidFill>
                  <a:schemeClr val="bg1"/>
                </a:solidFill>
              </a:rPr>
              <a:t>SDN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1475509" y="3614761"/>
            <a:ext cx="6400800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Golos Text DemiBold" panose="020B0703020202020204" pitchFamily="34" charset="-52"/>
                <a:ea typeface="+mj-ea"/>
                <a:cs typeface="+mj-cs"/>
              </a:defRPr>
            </a:lvl1pPr>
          </a:lstStyle>
          <a:p>
            <a:r>
              <a:rPr lang="ru-RU" sz="1800" b="0" dirty="0">
                <a:solidFill>
                  <a:schemeClr val="bg1"/>
                </a:solidFill>
              </a:rPr>
              <a:t>Выполнил: Перов Иван</a:t>
            </a:r>
          </a:p>
          <a:p>
            <a:r>
              <a:rPr lang="ru-RU" sz="1800" b="0" dirty="0">
                <a:solidFill>
                  <a:schemeClr val="bg1"/>
                </a:solidFill>
              </a:rPr>
              <a:t>Группа К34202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69534-90B7-5774-2306-1A9DD2D6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NIDS – </a:t>
            </a:r>
            <a:r>
              <a:rPr lang="ru-RU" dirty="0"/>
              <a:t>что за зверь?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95D14C-0749-B366-DF60-831456AD6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171" y="1641566"/>
            <a:ext cx="3254829" cy="3425371"/>
          </a:xfrm>
        </p:spPr>
        <p:txBody>
          <a:bodyPr>
            <a:normAutofit/>
          </a:bodyPr>
          <a:lstStyle/>
          <a:p>
            <a:r>
              <a:rPr lang="ru-RU" sz="1800" dirty="0"/>
              <a:t>Системы обнаружения сетевых вторжений ищут закономерности в сетевой активности, чтобы идентифицировать вредоносные действия.</a:t>
            </a:r>
          </a:p>
        </p:txBody>
      </p:sp>
      <p:pic>
        <p:nvPicPr>
          <p:cNvPr id="5" name="Picture 4" descr="https://cdn.discordapp.com/attachments/976997386436104202/1087485741602459778/vanoha_the_dog_protects_the_internet_91b1aba3-6efe-4615-ba45-656957e1d7c2.pn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 b="8319"/>
          <a:stretch>
            <a:fillRect/>
          </a:stretch>
        </p:blipFill>
        <p:spPr bwMode="auto">
          <a:prstGeom prst="round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376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59C3AC6-6CD1-C215-A3EB-1B669F185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Заранее определенные образцы вторжения есть в трафике?</a:t>
            </a:r>
          </a:p>
          <a:p>
            <a:endParaRPr lang="ru-RU" sz="1600" dirty="0"/>
          </a:p>
          <a:p>
            <a:r>
              <a:rPr lang="ru-RU" sz="1600" dirty="0"/>
              <a:t>- Новые виды стратегий не могут быть обнаружены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A005B5-E37E-D5F7-C74B-2628D4CDB8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Поиск сигнатур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7358EA-8600-ADBA-52DF-6AC12A92CA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Поведение трафика нормальное?</a:t>
            </a:r>
          </a:p>
          <a:p>
            <a:endParaRPr lang="ru-RU" sz="1600" dirty="0"/>
          </a:p>
          <a:p>
            <a:r>
              <a:rPr lang="ru-RU" sz="1600" dirty="0"/>
              <a:t>+ Может обнаружить новые стратегии вторжения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6774C3B-FC5A-185E-8092-889B7F24F4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Поиск аномалий</a:t>
            </a: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Типы </a:t>
            </a:r>
            <a:r>
              <a:rPr lang="en-US" dirty="0"/>
              <a:t>NIDS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3540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18452" y="1292672"/>
            <a:ext cx="4275029" cy="12885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307F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>
                <a:latin typeface="Golos Text" panose="020B0503020202020204"/>
              </a:rPr>
              <a:t>Random Forest		K-means</a:t>
            </a:r>
          </a:p>
          <a:p>
            <a:r>
              <a:rPr lang="en-US" sz="1400" dirty="0">
                <a:latin typeface="Golos Text" panose="020B0503020202020204"/>
              </a:rPr>
              <a:t>SVM				Semi-supervised learning</a:t>
            </a:r>
          </a:p>
          <a:p>
            <a:r>
              <a:rPr lang="en-US" sz="1400" dirty="0">
                <a:latin typeface="Golos Text" panose="020B0503020202020204"/>
              </a:rPr>
              <a:t>KNN				Reinforcement learning</a:t>
            </a:r>
          </a:p>
          <a:p>
            <a:r>
              <a:rPr lang="en-US" sz="1400" dirty="0">
                <a:latin typeface="Golos Text" panose="020B0503020202020204"/>
              </a:rPr>
              <a:t>Self-organizing map	Deep reinforcement learning</a:t>
            </a:r>
            <a:endParaRPr lang="ru-RU" sz="1400" dirty="0">
              <a:latin typeface="Golos Text" panose="020B0503020202020204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8453" y="2980865"/>
            <a:ext cx="4275028" cy="12885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307F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latin typeface="Golos Text" panose="020B0503020202020204"/>
              </a:rPr>
              <a:t>Нейронные сети</a:t>
            </a:r>
            <a:r>
              <a:rPr lang="en-US" sz="1600" dirty="0">
                <a:latin typeface="Golos Text" panose="020B0503020202020204"/>
              </a:rPr>
              <a:t> (NN)</a:t>
            </a:r>
            <a:r>
              <a:rPr lang="ru-RU" sz="1600" dirty="0">
                <a:latin typeface="Golos Text" panose="020B0503020202020204"/>
              </a:rPr>
              <a:t> – лучшее решение в </a:t>
            </a:r>
            <a:r>
              <a:rPr lang="en-US" sz="1600" dirty="0">
                <a:latin typeface="Golos Text" panose="020B0503020202020204"/>
              </a:rPr>
              <a:t>ML</a:t>
            </a:r>
            <a:r>
              <a:rPr lang="ru-RU" sz="1600" dirty="0">
                <a:latin typeface="Golos Text" panose="020B0503020202020204"/>
              </a:rPr>
              <a:t> для поиска аномалий</a:t>
            </a:r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5067300" y="1292672"/>
            <a:ext cx="678180" cy="2976698"/>
          </a:xfrm>
          <a:prstGeom prst="rightBrace">
            <a:avLst/>
          </a:prstGeom>
          <a:ln w="19050">
            <a:solidFill>
              <a:srgbClr val="9307F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745480" y="1683771"/>
            <a:ext cx="28498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Golos Text" panose="020B0503020202020204"/>
              </a:rPr>
              <a:t>Недостатки </a:t>
            </a:r>
            <a:r>
              <a:rPr lang="en-US" sz="1600" dirty="0">
                <a:latin typeface="Golos Text" panose="020B0503020202020204"/>
              </a:rPr>
              <a:t>ML: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Golos Text" panose="020B0503020202020204"/>
              </a:rPr>
              <a:t>очень чувствительна к объему входных данных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Golos Text" panose="020B0503020202020204"/>
              </a:rPr>
              <a:t>требуется хотя бы минимальная обработка данных</a:t>
            </a:r>
            <a:endParaRPr lang="en-US" sz="1600" dirty="0">
              <a:latin typeface="Golos Text" panose="020B0503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Golos Text" panose="020B0503020202020204"/>
              </a:rPr>
              <a:t>требуются размеченные данные для обучения</a:t>
            </a:r>
            <a:endParaRPr lang="en-US" sz="1600" dirty="0">
              <a:latin typeface="Golos Text" panose="020B0503020202020204"/>
            </a:endParaRPr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Почему не </a:t>
            </a:r>
            <a:r>
              <a:rPr lang="en-US" dirty="0"/>
              <a:t>ML?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2379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59C3AC6-6CD1-C215-A3EB-1B669F185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999" y="1614823"/>
            <a:ext cx="3635830" cy="157367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Устойчивость к большим объемам данных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Устойчивость к необработанным данным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Способность находить глубокие и скрытые зависимости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Выше точность обнаружения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A005B5-E37E-D5F7-C74B-2628D4CDB8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Плюсы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7358EA-8600-ADBA-52DF-6AC12A92CA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171" y="2881946"/>
            <a:ext cx="3635830" cy="157367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Требует много ресурсов (память, время)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Требует большого объема данных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 real-time</a:t>
            </a:r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Решение – отбор признаков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6774C3B-FC5A-185E-8092-889B7F24F4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Минусы</a:t>
            </a: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Превосходство </a:t>
            </a:r>
            <a:r>
              <a:rPr lang="en-US" dirty="0"/>
              <a:t>DL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2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Выводы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1620" y="1209369"/>
            <a:ext cx="662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00CEFF"/>
                </a:solidFill>
              </a:rPr>
              <a:t>!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76300" y="2779029"/>
            <a:ext cx="1927860" cy="1455420"/>
          </a:xfrm>
          <a:prstGeom prst="roundRect">
            <a:avLst/>
          </a:prstGeom>
          <a:ln>
            <a:solidFill>
              <a:srgbClr val="00CE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Стратегии на основании сигнатур неэффективны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77640" y="1209369"/>
            <a:ext cx="662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00CEFF"/>
                </a:solidFill>
              </a:rPr>
              <a:t>!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22320" y="2779029"/>
            <a:ext cx="1927860" cy="1455420"/>
          </a:xfrm>
          <a:prstGeom prst="roundRect">
            <a:avLst/>
          </a:prstGeom>
          <a:ln>
            <a:solidFill>
              <a:srgbClr val="00CE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ML </a:t>
            </a:r>
            <a:r>
              <a:rPr lang="ru-RU" dirty="0"/>
              <a:t>подход быстрее, но менее эффективный в больших сетях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60820" y="1209369"/>
            <a:ext cx="662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00CEFF"/>
                </a:solidFill>
              </a:rPr>
              <a:t>!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905500" y="2779029"/>
            <a:ext cx="2110740" cy="1455420"/>
          </a:xfrm>
          <a:prstGeom prst="roundRect">
            <a:avLst/>
          </a:prstGeom>
          <a:ln>
            <a:solidFill>
              <a:srgbClr val="00CE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DL</a:t>
            </a:r>
            <a:r>
              <a:rPr lang="ru-RU" dirty="0"/>
              <a:t> выигрывает по многим пунктам, но проигрывает по памяти и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2959498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Самый главный вывод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94460" y="2392680"/>
            <a:ext cx="6195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Golos Text"/>
              </a:rPr>
              <a:t>Без предобработки даже </a:t>
            </a:r>
            <a:r>
              <a:rPr lang="en-US" sz="3200" dirty="0">
                <a:latin typeface="Golos Text"/>
              </a:rPr>
              <a:t>DL</a:t>
            </a:r>
            <a:r>
              <a:rPr lang="ru-RU" sz="3200" dirty="0">
                <a:latin typeface="Golos Text"/>
              </a:rPr>
              <a:t> захлебнется в данных</a:t>
            </a:r>
          </a:p>
        </p:txBody>
      </p:sp>
    </p:spTree>
    <p:extLst>
      <p:ext uri="{BB962C8B-B14F-4D97-AF65-F5344CB8AC3E}">
        <p14:creationId xmlns:p14="http://schemas.microsoft.com/office/powerpoint/2010/main" val="4037279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5520</TotalTime>
  <Words>213</Words>
  <Application>Microsoft Office PowerPoint</Application>
  <PresentationFormat>Экран (16:9)</PresentationFormat>
  <Paragraphs>46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ALS Gorizont Bold Expanded</vt:lpstr>
      <vt:lpstr>Arial</vt:lpstr>
      <vt:lpstr>Calibri</vt:lpstr>
      <vt:lpstr>Golos Text</vt:lpstr>
      <vt:lpstr>Golos Text DemiBold</vt:lpstr>
      <vt:lpstr>Тема1</vt:lpstr>
      <vt:lpstr>ML/DL в безопасности SDN</vt:lpstr>
      <vt:lpstr>NIDS – что за зверь?</vt:lpstr>
      <vt:lpstr>Типы NIDS</vt:lpstr>
      <vt:lpstr>Почему не ML?</vt:lpstr>
      <vt:lpstr>Превосходство DL</vt:lpstr>
      <vt:lpstr>Выводы</vt:lpstr>
      <vt:lpstr>Самый главный вывод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Перов Иван Иванович</cp:lastModifiedBy>
  <cp:revision>116</cp:revision>
  <dcterms:created xsi:type="dcterms:W3CDTF">2014-06-27T12:30:22Z</dcterms:created>
  <dcterms:modified xsi:type="dcterms:W3CDTF">2023-03-21T11:29:15Z</dcterms:modified>
</cp:coreProperties>
</file>