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70" r:id="rId1"/>
  </p:sldMasterIdLst>
  <p:notesMasterIdLst>
    <p:notesMasterId r:id="rId9"/>
  </p:notesMasterIdLst>
  <p:handoutMasterIdLst>
    <p:handoutMasterId r:id="rId10"/>
  </p:handoutMasterIdLst>
  <p:sldIdLst>
    <p:sldId id="265" r:id="rId2"/>
    <p:sldId id="324" r:id="rId3"/>
    <p:sldId id="328" r:id="rId4"/>
    <p:sldId id="325" r:id="rId5"/>
    <p:sldId id="326" r:id="rId6"/>
    <p:sldId id="327" r:id="rId7"/>
    <p:sldId id="263" r:id="rId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11">
          <p15:clr>
            <a:srgbClr val="A4A3A4"/>
          </p15:clr>
        </p15:guide>
        <p15:guide id="2" pos="287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2595315-6059-63B0-9BE8-AAFD11894995}" name="Елена Иванченко" initials="ЕИ" userId="7f7d7db965285a96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Самолетов" initials="С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94672" autoAdjust="0"/>
  </p:normalViewPr>
  <p:slideViewPr>
    <p:cSldViewPr snapToGrid="0" snapToObjects="1" showGuides="1">
      <p:cViewPr varScale="1">
        <p:scale>
          <a:sx n="107" d="100"/>
          <a:sy n="107" d="100"/>
        </p:scale>
        <p:origin x="706" y="82"/>
      </p:cViewPr>
      <p:guideLst>
        <p:guide orient="horz" pos="1611"/>
        <p:guide pos="28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388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412975-4CFD-C441-A244-B7FD9A9579C2}" type="datetimeFigureOut">
              <a:rPr lang="en-US" smtClean="0"/>
              <a:pPr/>
              <a:t>3/20/2023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660DC-725D-2A44-9F89-74FE668A9C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1254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AFD1C8-470D-774F-8B40-381C3059BD4A}" type="datetimeFigureOut">
              <a:rPr lang="en-US" smtClean="0"/>
              <a:pPr/>
              <a:t>3/20/2023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9711C-DB87-6342-8123-FE7E39EB00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0732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098416" y="490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10801" y="4272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7783B35-4D64-24CD-46E0-32E9FC276C40}"/>
              </a:ext>
            </a:extLst>
          </p:cNvPr>
          <p:cNvSpPr txBox="1"/>
          <p:nvPr userDrawn="1"/>
        </p:nvSpPr>
        <p:spPr>
          <a:xfrm>
            <a:off x="5098416" y="490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5FEFD47-67FA-CC9C-A247-DDA306E69DC7}"/>
              </a:ext>
            </a:extLst>
          </p:cNvPr>
          <p:cNvSpPr txBox="1"/>
          <p:nvPr userDrawn="1"/>
        </p:nvSpPr>
        <p:spPr>
          <a:xfrm>
            <a:off x="5910801" y="4272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2B74B261-5474-8217-1C1F-DF8DF956D9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85A92729-C745-7CCF-6847-2DF14BA7138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aseline="0"/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ru-RU" sz="20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20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8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3599776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8ABD215D-CFC7-1CAC-2144-1C4A51F1FE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8569F4-01AC-6221-63B9-0F06F87F25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360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7">
            <a:extLst>
              <a:ext uri="{FF2B5EF4-FFF2-40B4-BE49-F238E27FC236}">
                <a16:creationId xmlns:a16="http://schemas.microsoft.com/office/drawing/2014/main" xmlns="" id="{3706F3BB-2486-D68F-6966-44BBD62CEC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xmlns="" id="{49722966-1EC6-6348-3A3A-25A27C8E50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xmlns="" id="{D2BFFE86-F97D-E925-927B-0F6BBD2D6E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xmlns="" id="{ADAF316B-52C6-704E-CB38-0E76498CD5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5D888714-60F8-FF59-CB87-38F52214F9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2600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xmlns="" id="{78C44632-7642-B672-30DB-BEE8EBC23C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xmlns="" id="{AF7BB137-1C7F-56D5-5D41-70ED6DEA4C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8957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xmlns="" id="{D9C7E817-A2F7-D228-2EB2-8CC2710635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2927035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xmlns="" id="{21F5CFB9-FFF2-E218-2283-FA3AC247B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91CCADC5-135D-DC69-A40F-E7939EE42C8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31102738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Финал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4">
            <a:extLst>
              <a:ext uri="{FF2B5EF4-FFF2-40B4-BE49-F238E27FC236}">
                <a16:creationId xmlns:a16="http://schemas.microsoft.com/office/drawing/2014/main" xmlns="" id="{164235EB-093A-2BDE-8127-460B61C5B6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6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конец списка.</a:t>
            </a:r>
          </a:p>
          <a:p>
            <a:pPr lvl="0"/>
            <a:endParaRPr lang="ru-RU" dirty="0"/>
          </a:p>
          <a:p>
            <a:pPr lvl="0"/>
            <a:endParaRPr lang="ru-RU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FFD6E8F6-2854-A3A1-FCCA-4BC7B8C564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4405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xmlns="" id="{125FAEC5-3811-8889-0016-6EA3B2AC41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Текст 7">
            <a:extLst>
              <a:ext uri="{FF2B5EF4-FFF2-40B4-BE49-F238E27FC236}">
                <a16:creationId xmlns:a16="http://schemas.microsoft.com/office/drawing/2014/main" xmlns="" id="{CAC739FE-CC7A-A005-60BE-713B90BFE7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5" name="Текст 13">
            <a:extLst>
              <a:ext uri="{FF2B5EF4-FFF2-40B4-BE49-F238E27FC236}">
                <a16:creationId xmlns:a16="http://schemas.microsoft.com/office/drawing/2014/main" xmlns="" id="{0280BF47-780B-2175-23F6-FDC24D601F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6" name="Текст 7">
            <a:extLst>
              <a:ext uri="{FF2B5EF4-FFF2-40B4-BE49-F238E27FC236}">
                <a16:creationId xmlns:a16="http://schemas.microsoft.com/office/drawing/2014/main" xmlns="" id="{E58E80D7-3F9A-CA73-1A7E-C864B8F1B1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7" name="Текст 13">
            <a:extLst>
              <a:ext uri="{FF2B5EF4-FFF2-40B4-BE49-F238E27FC236}">
                <a16:creationId xmlns:a16="http://schemas.microsoft.com/office/drawing/2014/main" xmlns="" id="{BF0BE89B-425E-821E-10AB-56C164DAED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2062931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F282CACE-D64E-E390-8227-23E049D60AA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61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EFD893D5-8CB5-3E29-008C-CC0E0591AE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xmlns="" id="{6E126262-C015-9DD6-F87F-1B632AE744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17363212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02428" y="943208"/>
            <a:ext cx="5526315" cy="3875536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6" name="Рисунок 2">
            <a:extLst>
              <a:ext uri="{FF2B5EF4-FFF2-40B4-BE49-F238E27FC236}">
                <a16:creationId xmlns:a16="http://schemas.microsoft.com/office/drawing/2014/main" xmlns="" id="{E0DDF7E5-74E5-85B7-0EAB-6118F548A9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943208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xmlns="" id="{7936B987-FE27-33B7-4612-FDB9F2B35C6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7200" y="2935720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55286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6">
            <a:extLst>
              <a:ext uri="{FF2B5EF4-FFF2-40B4-BE49-F238E27FC236}">
                <a16:creationId xmlns:a16="http://schemas.microsoft.com/office/drawing/2014/main" xmlns="" id="{604BBFFB-7572-35FA-4787-0F445C5632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1" y="1059322"/>
            <a:ext cx="3897086" cy="1734678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4" name="Текст 6">
            <a:extLst>
              <a:ext uri="{FF2B5EF4-FFF2-40B4-BE49-F238E27FC236}">
                <a16:creationId xmlns:a16="http://schemas.microsoft.com/office/drawing/2014/main" xmlns="" id="{4BFD2DD0-1A50-CC19-1239-4EE4F12EA9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3105836"/>
            <a:ext cx="3897084" cy="1640335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xmlns="" id="{73A9D63A-5180-ED0A-F619-007A1570C1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9714" y="1059322"/>
            <a:ext cx="3632201" cy="3686849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075CB2-AC7B-1521-E0C8-0618DBE0FE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3591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1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4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209454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5969804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3287828"/>
            <a:ext cx="2588883" cy="1395548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207251" y="3299578"/>
            <a:ext cx="2591416" cy="1395548"/>
          </a:xfrm>
        </p:spPr>
        <p:txBody>
          <a:bodyPr>
            <a:noAutofit/>
          </a:bodyPr>
          <a:lstStyle>
            <a:lvl1pPr marL="0" indent="0">
              <a:buNone/>
              <a:defRPr sz="1200" baseline="0"/>
            </a:lvl1pPr>
            <a:lvl2pPr>
              <a:defRPr sz="1200" baseline="0"/>
            </a:lvl2pPr>
            <a:lvl3pPr>
              <a:defRPr sz="1200" baseline="0"/>
            </a:lvl3pPr>
            <a:lvl4pPr>
              <a:defRPr sz="1200" baseline="0"/>
            </a:lvl4pPr>
            <a:lvl5pPr>
              <a:defRPr sz="12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84827D-CE53-9591-037D-C963F1C740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xmlns="" id="{5AE50A46-F4A6-68CE-7C12-AA2301388718}"/>
              </a:ext>
            </a:extLst>
          </p:cNvPr>
          <p:cNvSpPr>
            <a:spLocks noGrp="1"/>
          </p:cNvSpPr>
          <p:nvPr>
            <p:ph sz="half" idx="26" hasCustomPrompt="1"/>
          </p:nvPr>
        </p:nvSpPr>
        <p:spPr>
          <a:xfrm>
            <a:off x="5967600" y="3299578"/>
            <a:ext cx="2591416" cy="1395548"/>
          </a:xfrm>
        </p:spPr>
        <p:txBody>
          <a:bodyPr>
            <a:noAutofit/>
          </a:bodyPr>
          <a:lstStyle>
            <a:lvl1pPr marL="0" indent="0">
              <a:buNone/>
              <a:defRPr sz="1200" baseline="0"/>
            </a:lvl1pPr>
            <a:lvl2pPr>
              <a:defRPr sz="1200" baseline="0"/>
            </a:lvl2pPr>
            <a:lvl3pPr>
              <a:defRPr sz="1200" baseline="0"/>
            </a:lvl3pPr>
            <a:lvl4pPr>
              <a:defRPr sz="1200" baseline="0"/>
            </a:lvl4pPr>
            <a:lvl5pPr>
              <a:defRPr sz="12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xmlns="" id="{42AB405F-D2C7-9CD0-F8A2-C5B08DACE9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9081" y="944463"/>
            <a:ext cx="2577001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xmlns="" id="{20D20C24-934F-4A5C-CF04-B479AF2D0D5F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221666" y="944462"/>
            <a:ext cx="2577001" cy="1883023"/>
          </a:xfrm>
          <a:prstGeom prst="roundRect">
            <a:avLst>
              <a:gd name="adj" fmla="val 12905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6" name="Рисунок 2">
            <a:extLst>
              <a:ext uri="{FF2B5EF4-FFF2-40B4-BE49-F238E27FC236}">
                <a16:creationId xmlns:a16="http://schemas.microsoft.com/office/drawing/2014/main" xmlns="" id="{2D750E3A-97C5-5CBE-A3C9-0F2565E569E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980690" y="944463"/>
            <a:ext cx="2577001" cy="1883023"/>
          </a:xfrm>
          <a:prstGeom prst="roundRect">
            <a:avLst>
              <a:gd name="adj" fmla="val 10512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3842539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kfq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211943"/>
            <a:ext cx="7467600" cy="344714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ru-RU" sz="2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24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20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3509715879"/>
      </p:ext>
    </p:extLst>
  </p:cSld>
  <p:clrMapOvr>
    <a:masterClrMapping/>
  </p:clrMapOvr>
  <p:hf sldNum="0"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33143" y="949330"/>
            <a:ext cx="2895600" cy="3895724"/>
          </a:xfrm>
        </p:spPr>
        <p:txBody>
          <a:bodyPr>
            <a:normAutofit/>
          </a:bodyPr>
          <a:lstStyle>
            <a:lvl1pPr marL="0" indent="0">
              <a:buNone/>
              <a:defRPr sz="1400" b="0" i="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xmlns="" id="{F1233E17-1183-B76E-8FDC-B4E51177D9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949329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xmlns="" id="{D225B0AE-7C4E-EA08-3FB1-DC344CD724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095171" y="949328"/>
            <a:ext cx="2532744" cy="1883023"/>
          </a:xfrm>
          <a:prstGeom prst="roundRect">
            <a:avLst>
              <a:gd name="adj" fmla="val 11879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xmlns="" id="{8F0CB042-A157-2892-A9F3-8F41034FBC2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95171" y="2962031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xmlns="" id="{B7890194-FBA6-DE42-AD42-307D6F999BE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7199" y="2962031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64274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Текст 6">
            <a:extLst>
              <a:ext uri="{FF2B5EF4-FFF2-40B4-BE49-F238E27FC236}">
                <a16:creationId xmlns:a16="http://schemas.microsoft.com/office/drawing/2014/main" xmlns="" id="{46AE54EB-260E-9A56-307F-307DC6AE32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1" y="963397"/>
            <a:ext cx="2532744" cy="1883023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lvl="0"/>
            <a:r>
              <a:rPr lang="ru-RU" dirty="0"/>
              <a:t>Ключевая фраза слайда</a:t>
            </a:r>
          </a:p>
        </p:txBody>
      </p:sp>
      <p:sp>
        <p:nvSpPr>
          <p:cNvPr id="7" name="Рисунок 2">
            <a:extLst>
              <a:ext uri="{FF2B5EF4-FFF2-40B4-BE49-F238E27FC236}">
                <a16:creationId xmlns:a16="http://schemas.microsoft.com/office/drawing/2014/main" xmlns="" id="{20DDEE97-30A5-E948-6E23-28FB2BCF96F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95171" y="963397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xmlns="" id="{AAC08422-7D47-2B7E-7D28-680BC07B364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33141" y="966928"/>
            <a:ext cx="2532744" cy="1883023"/>
          </a:xfrm>
          <a:prstGeom prst="roundRect">
            <a:avLst>
              <a:gd name="adj" fmla="val 11196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xmlns="" id="{4D0F3CB7-1C07-A606-10E8-3541ED42DF3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733141" y="2954042"/>
            <a:ext cx="2532744" cy="1883023"/>
          </a:xfrm>
          <a:prstGeom prst="roundRect">
            <a:avLst>
              <a:gd name="adj" fmla="val 8802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xmlns="" id="{AFE5227E-AF6F-5CD4-3762-3B690A4EFAC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95171" y="2960314"/>
            <a:ext cx="2532744" cy="1883023"/>
          </a:xfrm>
          <a:prstGeom prst="roundRect">
            <a:avLst>
              <a:gd name="adj" fmla="val 8459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xmlns="" id="{F1DACFFD-7F12-BA1F-C994-00039280C0A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57200" y="2960314"/>
            <a:ext cx="2532744" cy="1883023"/>
          </a:xfrm>
          <a:prstGeom prst="roundRect">
            <a:avLst>
              <a:gd name="adj" fmla="val 10169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18188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1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275819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7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6085706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F822C9-93DB-8981-8DE8-9669C842C9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xmlns="" id="{ABC6181E-5380-5398-36BA-70EAD01E6B6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54050" y="952607"/>
            <a:ext cx="2589213" cy="1304294"/>
          </a:xfrm>
          <a:prstGeom prst="roundRect">
            <a:avLst>
              <a:gd name="adj" fmla="val 9261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xmlns="" id="{6C8F21F1-75B3-D8F1-2DB5-6F70F86F1DBF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275818" y="952607"/>
            <a:ext cx="2589213" cy="1304294"/>
          </a:xfrm>
          <a:prstGeom prst="roundRect">
            <a:avLst>
              <a:gd name="adj" fmla="val 11730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xmlns="" id="{276AF22E-2A7E-F9AB-5142-9D689D32BAC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089789" y="952607"/>
            <a:ext cx="2589213" cy="1304294"/>
          </a:xfrm>
          <a:prstGeom prst="roundRect">
            <a:avLst>
              <a:gd name="adj" fmla="val 10249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4" name="Text Placeholder 24">
            <a:extLst>
              <a:ext uri="{FF2B5EF4-FFF2-40B4-BE49-F238E27FC236}">
                <a16:creationId xmlns:a16="http://schemas.microsoft.com/office/drawing/2014/main" xmlns="" id="{4381B90F-578B-03FE-3E62-01B123DDCA0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0352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Text Placeholder 24">
            <a:extLst>
              <a:ext uri="{FF2B5EF4-FFF2-40B4-BE49-F238E27FC236}">
                <a16:creationId xmlns:a16="http://schemas.microsoft.com/office/drawing/2014/main" xmlns="" id="{78F39546-2C38-A484-9527-E82840466A9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278970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7" name="Text Placeholder 24">
            <a:extLst>
              <a:ext uri="{FF2B5EF4-FFF2-40B4-BE49-F238E27FC236}">
                <a16:creationId xmlns:a16="http://schemas.microsoft.com/office/drawing/2014/main" xmlns="" id="{62CF135A-DC57-BFA7-737D-7E89CABB27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88857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xmlns="" id="{F2DF9285-C300-85F5-A106-92A286165DE1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457201" y="2866358"/>
            <a:ext cx="2589213" cy="1304294"/>
          </a:xfrm>
          <a:prstGeom prst="roundRect">
            <a:avLst>
              <a:gd name="adj" fmla="val 12224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xmlns="" id="{3E7EB42F-DA19-C666-2E68-46C62D129469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3278969" y="2866358"/>
            <a:ext cx="2589213" cy="1304294"/>
          </a:xfrm>
          <a:prstGeom prst="roundRect">
            <a:avLst>
              <a:gd name="adj" fmla="val 11236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31" name="Рисунок 2">
            <a:extLst>
              <a:ext uri="{FF2B5EF4-FFF2-40B4-BE49-F238E27FC236}">
                <a16:creationId xmlns:a16="http://schemas.microsoft.com/office/drawing/2014/main" xmlns="" id="{8819B960-AE2A-9E43-B370-CD1D6A1ACE8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092940" y="2866358"/>
            <a:ext cx="2589213" cy="1304294"/>
          </a:xfrm>
          <a:prstGeom prst="roundRect">
            <a:avLst>
              <a:gd name="adj" fmla="val 9755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val="7186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7">
            <a:extLst>
              <a:ext uri="{FF2B5EF4-FFF2-40B4-BE49-F238E27FC236}">
                <a16:creationId xmlns:a16="http://schemas.microsoft.com/office/drawing/2014/main" xmlns="" id="{DC7664A4-1431-5B79-D831-F6220EA436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xmlns="" id="{9A5E5274-1C05-A7BB-B9D5-BE8CD4A5E9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xmlns="" id="{5FC28AB9-3129-9DBE-782C-D2B113A5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xmlns="" id="{12C4E9B1-800A-20F6-E4F7-84C6B3BE94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5D8C1609-7E48-B73D-CDA4-19FD56B59E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329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256F42A0-92A9-ED41-A4B6-1B839857D4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784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</p:spTree>
    <p:extLst>
      <p:ext uri="{BB962C8B-B14F-4D97-AF65-F5344CB8AC3E}">
        <p14:creationId xmlns:p14="http://schemas.microsoft.com/office/powerpoint/2010/main" val="439475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xmlns="" id="{960393FA-3ECC-3158-E15E-58890F60BD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613DB0C6-E4DE-9A4B-998D-34852F1B3E9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4034559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8ABD215D-CFC7-1CAC-2144-1C4A51F1FE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8569F4-01AC-6221-63B9-0F06F87F25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414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>
            <a:extLst>
              <a:ext uri="{FF2B5EF4-FFF2-40B4-BE49-F238E27FC236}">
                <a16:creationId xmlns:a16="http://schemas.microsoft.com/office/drawing/2014/main" xmlns="" id="{36D9692A-5DC0-3DF1-F516-70164F11C5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16" name="Текст 13">
            <a:extLst>
              <a:ext uri="{FF2B5EF4-FFF2-40B4-BE49-F238E27FC236}">
                <a16:creationId xmlns:a16="http://schemas.microsoft.com/office/drawing/2014/main" xmlns="" id="{C2C41F40-A63A-48C4-01DC-A4A13BB7B8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D5B27C-CA4C-7381-3F84-F0595A76CE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Текст 7">
            <a:extLst>
              <a:ext uri="{FF2B5EF4-FFF2-40B4-BE49-F238E27FC236}">
                <a16:creationId xmlns:a16="http://schemas.microsoft.com/office/drawing/2014/main" xmlns="" id="{2AA24315-FE73-04A8-D530-E746EC0C20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xmlns="" id="{69578C56-72EB-AE17-C6D4-CE1E8FBA30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018934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xmlns="" id="{8AE2ED3E-3221-72A5-8340-4E08819C8F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xmlns="" id="{19B43694-08A8-116E-FA12-468591D136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952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xmlns="" id="{E75CB8B0-7394-87DF-B065-6F242AB2D01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1993366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xmlns="" id="{BE98E654-ABDC-7E78-775E-43A2D6214C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85D71CC7-EEA6-E9D0-68AD-36562CCF607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2540818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06434"/>
            <a:ext cx="8229600" cy="620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1912"/>
            <a:ext cx="8229600" cy="289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865051" y="4134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D4D3E97-5D7A-1D29-BA55-742D76C1C8C4}"/>
              </a:ext>
            </a:extLst>
          </p:cNvPr>
          <p:cNvSpPr txBox="1"/>
          <p:nvPr userDrawn="1"/>
        </p:nvSpPr>
        <p:spPr>
          <a:xfrm>
            <a:off x="-865051" y="4134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678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2" r:id="rId2"/>
    <p:sldLayoutId id="2147483885" r:id="rId3"/>
    <p:sldLayoutId id="2147483877" r:id="rId4"/>
    <p:sldLayoutId id="2147483891" r:id="rId5"/>
    <p:sldLayoutId id="2147483883" r:id="rId6"/>
    <p:sldLayoutId id="2147483873" r:id="rId7"/>
    <p:sldLayoutId id="2147483888" r:id="rId8"/>
    <p:sldLayoutId id="2147483892" r:id="rId9"/>
    <p:sldLayoutId id="2147483874" r:id="rId10"/>
    <p:sldLayoutId id="2147483886" r:id="rId11"/>
    <p:sldLayoutId id="2147483889" r:id="rId12"/>
    <p:sldLayoutId id="2147483893" r:id="rId13"/>
    <p:sldLayoutId id="2147483879" r:id="rId14"/>
    <p:sldLayoutId id="2147483887" r:id="rId15"/>
    <p:sldLayoutId id="2147483890" r:id="rId16"/>
    <p:sldLayoutId id="2147483880" r:id="rId17"/>
    <p:sldLayoutId id="2147483894" r:id="rId18"/>
    <p:sldLayoutId id="2147483875" r:id="rId19"/>
    <p:sldLayoutId id="2147483881" r:id="rId20"/>
    <p:sldLayoutId id="2147483882" r:id="rId21"/>
    <p:sldLayoutId id="2147483706" r:id="rId22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 baseline="0">
          <a:solidFill>
            <a:schemeClr val="tx1"/>
          </a:solidFill>
          <a:latin typeface="ALS Gorizont Bold Expanded" panose="00000805000000000000" pitchFamily="50" charset="0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SzPct val="100000"/>
        <a:buFont typeface="Arial" panose="020B0604020202020204" pitchFamily="34" charset="0"/>
        <a:buNone/>
        <a:defRPr sz="20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4pPr>
      <a:lvl5pPr marL="1828800" indent="0" algn="l" defTabSz="457200" rtl="0" eaLnBrk="1" latinLnBrk="0" hangingPunct="1">
        <a:spcBef>
          <a:spcPct val="20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35768" y="2219325"/>
            <a:ext cx="8272463" cy="704850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Маршрутизация в программно-конфигурируемых сетях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88687BD-2775-8928-44FD-7FC0850B15BF}"/>
              </a:ext>
            </a:extLst>
          </p:cNvPr>
          <p:cNvSpPr txBox="1"/>
          <p:nvPr/>
        </p:nvSpPr>
        <p:spPr>
          <a:xfrm>
            <a:off x="619356" y="3415686"/>
            <a:ext cx="66436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chemeClr val="bg1"/>
                </a:solidFill>
                <a:latin typeface="Golos Text" panose="020B0503020202020204"/>
              </a:rPr>
              <a:t>Выполнила: Галина Ли К34202</a:t>
            </a:r>
          </a:p>
        </p:txBody>
      </p:sp>
    </p:spTree>
    <p:extLst>
      <p:ext uri="{BB962C8B-B14F-4D97-AF65-F5344CB8AC3E}">
        <p14:creationId xmlns:p14="http://schemas.microsoft.com/office/powerpoint/2010/main" val="87172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BD03A893-ECFA-DEED-F342-DE63BD722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Цели и задачи маршрутизации в ПКС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2BEA39AC-0C16-00A4-A7D1-16251640B1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15060" y="1040162"/>
            <a:ext cx="3831396" cy="3735038"/>
          </a:xfrm>
        </p:spPr>
        <p:txBody>
          <a:bodyPr>
            <a:norm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i="1" dirty="0">
                <a:latin typeface="Golos Text" panose="020B0503020202020204"/>
              </a:rPr>
              <a:t>Уровень сетевых сервисов </a:t>
            </a:r>
            <a:r>
              <a:rPr lang="ru-RU" sz="1400" dirty="0">
                <a:latin typeface="Golos Text" panose="020B0503020202020204"/>
              </a:rPr>
              <a:t>включает приложения, позволяющие гибко и эффективно управлять сетью.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i="1" dirty="0">
                <a:latin typeface="Golos Text" panose="020B0503020202020204"/>
              </a:rPr>
              <a:t>Уровень управления </a:t>
            </a:r>
            <a:r>
              <a:rPr lang="ru-RU" sz="1400" dirty="0">
                <a:latin typeface="Golos Text" panose="020B0503020202020204"/>
              </a:rPr>
              <a:t>включает в себя сетевую операционную систему.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i="1" dirty="0">
                <a:latin typeface="Golos Text" panose="020B0503020202020204"/>
              </a:rPr>
              <a:t>Инфраструктурный уровень </a:t>
            </a:r>
            <a:r>
              <a:rPr lang="ru-RU" sz="1400" dirty="0">
                <a:latin typeface="Golos Text" panose="020B0503020202020204"/>
              </a:rPr>
              <a:t>состоит из сетевых устройств.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26BC5CE-05C7-68FD-05A0-91D94499C3D6}"/>
              </a:ext>
            </a:extLst>
          </p:cNvPr>
          <p:cNvSpPr txBox="1"/>
          <p:nvPr/>
        </p:nvSpPr>
        <p:spPr>
          <a:xfrm>
            <a:off x="639693" y="4544367"/>
            <a:ext cx="4091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latin typeface="Golos Text" panose="020B0503020202020204"/>
              </a:rPr>
              <a:t>Принцип взаимодействия основных компонентов ПКС на основе протокола </a:t>
            </a:r>
            <a:r>
              <a:rPr lang="en-US" sz="1200" b="1" i="1" dirty="0"/>
              <a:t>OpenFlow</a:t>
            </a:r>
            <a:endParaRPr lang="ru-RU" sz="1200" b="1" i="1" dirty="0">
              <a:latin typeface="Golos Text" panose="020B0503020202020204"/>
            </a:endParaRPr>
          </a:p>
        </p:txBody>
      </p:sp>
      <p:sp>
        <p:nvSpPr>
          <p:cNvPr id="2" name="AutoShape 2" descr="https://miro.medium.com/max/1200/1*WdNl1dPK6nwhH4CRfjCE_Q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https://miro.medium.com/max/1200/1*WdNl1dPK6nwhH4CRfjCE_Q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fuzeservers.ru/wp-content/uploads/4/6/e/46e57330e1534c47f66f4ba5004d0f4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4" y="1005404"/>
            <a:ext cx="4401505" cy="353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2654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BD03A893-ECFA-DEED-F342-DE63BD722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Цели и задачи маршрутизации в ПКС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26BC5CE-05C7-68FD-05A0-91D94499C3D6}"/>
              </a:ext>
            </a:extLst>
          </p:cNvPr>
          <p:cNvSpPr txBox="1"/>
          <p:nvPr/>
        </p:nvSpPr>
        <p:spPr>
          <a:xfrm>
            <a:off x="2526383" y="4476581"/>
            <a:ext cx="4091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latin typeface="Golos Text" panose="020B0503020202020204"/>
              </a:rPr>
              <a:t>Таблица маршрутизации коммутатора </a:t>
            </a:r>
            <a:r>
              <a:rPr lang="en-US" sz="1200" b="1" i="1" dirty="0"/>
              <a:t>OpenFlow</a:t>
            </a:r>
            <a:endParaRPr lang="ru-RU" sz="1200" b="1" i="1" dirty="0">
              <a:latin typeface="Golos Text" panose="020B0503020202020204"/>
            </a:endParaRPr>
          </a:p>
        </p:txBody>
      </p:sp>
      <p:pic>
        <p:nvPicPr>
          <p:cNvPr id="2050" name="Picture 2" descr="https://slideplayer.com/slide/17585822/104/images/13/OpenFlow%3A+Flow+Table+Entrie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38"/>
          <a:stretch/>
        </p:blipFill>
        <p:spPr bwMode="auto">
          <a:xfrm>
            <a:off x="1266823" y="907256"/>
            <a:ext cx="6258115" cy="3645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6278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xmlns="" id="{0C3DA4D0-30F4-DA4B-4A8C-0C38DE8334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6357" y="1233715"/>
            <a:ext cx="7170057" cy="3410856"/>
          </a:xfrm>
        </p:spPr>
        <p:txBody>
          <a:bodyPr>
            <a:normAutofit/>
          </a:bodyPr>
          <a:lstStyle/>
          <a:p>
            <a:r>
              <a:rPr lang="ru-RU" sz="1400" b="1" dirty="0"/>
              <a:t>Типы задач: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400" dirty="0"/>
              <a:t>Грануляция контроля,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400" dirty="0"/>
              <a:t>Обеспечение соблюдения сетевых политик.</a:t>
            </a:r>
          </a:p>
          <a:p>
            <a:endParaRPr lang="ru-RU" sz="1400" b="1" dirty="0"/>
          </a:p>
          <a:p>
            <a:pPr algn="just">
              <a:lnSpc>
                <a:spcPct val="107000"/>
              </a:lnSpc>
              <a:spcAft>
                <a:spcPts val="300"/>
              </a:spcAft>
            </a:pPr>
            <a:r>
              <a:rPr lang="ru-RU" sz="1400" b="1" dirty="0">
                <a:effectLst/>
                <a:latin typeface="Golos Text" panose="020B0503020202020204"/>
                <a:ea typeface="Calibri" panose="020F0502020204030204" pitchFamily="34" charset="0"/>
                <a:cs typeface="Times New Roman" panose="02020603050405020304" pitchFamily="18" charset="0"/>
              </a:rPr>
              <a:t>Основные цели маршрутизации в ПКС заключаются в обеспечении:</a:t>
            </a: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ru-RU" sz="1400" dirty="0">
                <a:effectLst/>
                <a:latin typeface="Golos Text" panose="020B0503020202020204"/>
                <a:ea typeface="Calibri" panose="020F0502020204030204" pitchFamily="34" charset="0"/>
                <a:cs typeface="Times New Roman" panose="02020603050405020304" pitchFamily="18" charset="0"/>
              </a:rPr>
              <a:t>Минимальной задержки пакета при его передаче от отправителя к получателю,</a:t>
            </a: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ru-RU" sz="1400" dirty="0">
                <a:effectLst/>
                <a:latin typeface="Golos Text" panose="020B0503020202020204"/>
                <a:ea typeface="Calibri" panose="020F0502020204030204" pitchFamily="34" charset="0"/>
                <a:cs typeface="Times New Roman" panose="02020603050405020304" pitchFamily="18" charset="0"/>
              </a:rPr>
              <a:t>Максимальной пропускной способности сети, что достигается в частности управлением загрузкой каналов связи ПКС,</a:t>
            </a: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ru-RU" sz="1400" dirty="0">
                <a:effectLst/>
                <a:latin typeface="Golos Text" panose="020B0503020202020204"/>
                <a:ea typeface="Calibri" panose="020F0502020204030204" pitchFamily="34" charset="0"/>
                <a:cs typeface="Times New Roman" panose="02020603050405020304" pitchFamily="18" charset="0"/>
              </a:rPr>
              <a:t>Максимальной защиты пакета от угроз безопасности содержащейся в нем информации,</a:t>
            </a: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ru-RU" sz="1400" dirty="0">
                <a:effectLst/>
                <a:latin typeface="Golos Text" panose="020B0503020202020204"/>
                <a:ea typeface="Calibri" panose="020F0502020204030204" pitchFamily="34" charset="0"/>
                <a:cs typeface="Times New Roman" panose="02020603050405020304" pitchFamily="18" charset="0"/>
              </a:rPr>
              <a:t>Надежности доставки пакета адресату,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ru-RU" sz="1400" dirty="0">
                <a:effectLst/>
                <a:latin typeface="Golos Text" panose="020B0503020202020204"/>
                <a:ea typeface="Calibri" panose="020F0502020204030204" pitchFamily="34" charset="0"/>
                <a:cs typeface="Times New Roman" panose="02020603050405020304" pitchFamily="18" charset="0"/>
              </a:rPr>
              <a:t>Минимальной стоимости передачи пакета.</a:t>
            </a:r>
          </a:p>
          <a:p>
            <a:endParaRPr lang="ru-RU" b="1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7F81B4B1-7613-18F4-E91A-C74717165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Задачи маршрутизации ПКС</a:t>
            </a:r>
          </a:p>
        </p:txBody>
      </p:sp>
    </p:spTree>
    <p:extLst>
      <p:ext uri="{BB962C8B-B14F-4D97-AF65-F5344CB8AC3E}">
        <p14:creationId xmlns:p14="http://schemas.microsoft.com/office/powerpoint/2010/main" val="13219221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xmlns="" id="{1B190373-61A6-36C7-8A21-437B9DD871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300"/>
              </a:spcAft>
            </a:pPr>
            <a:r>
              <a:rPr lang="ru-RU" sz="1400" b="1" dirty="0">
                <a:effectLst/>
                <a:latin typeface="Golos Text" panose="020B0503020202020204"/>
                <a:ea typeface="Calibri" panose="020F0502020204030204" pitchFamily="34" charset="0"/>
                <a:cs typeface="Times New Roman" panose="02020603050405020304" pitchFamily="18" charset="0"/>
              </a:rPr>
              <a:t>Алгоритмы маршрутизации включают процедуры:</a:t>
            </a: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ru-RU" sz="1400" dirty="0">
                <a:effectLst/>
                <a:latin typeface="Golos Text" panose="020B0503020202020204"/>
                <a:ea typeface="Calibri" panose="020F0502020204030204" pitchFamily="34" charset="0"/>
                <a:cs typeface="Times New Roman" panose="02020603050405020304" pitchFamily="18" charset="0"/>
              </a:rPr>
              <a:t>Измерение и оценивание параметров сети,</a:t>
            </a: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ru-RU" sz="1400" dirty="0">
                <a:effectLst/>
                <a:latin typeface="Golos Text" panose="020B0503020202020204"/>
                <a:ea typeface="Calibri" panose="020F0502020204030204" pitchFamily="34" charset="0"/>
                <a:cs typeface="Times New Roman" panose="02020603050405020304" pitchFamily="18" charset="0"/>
              </a:rPr>
              <a:t>Принятие решения о рассылке служебной информации,</a:t>
            </a: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ru-RU" sz="1400" dirty="0">
                <a:effectLst/>
                <a:latin typeface="Golos Text" panose="020B0503020202020204"/>
                <a:ea typeface="Calibri" panose="020F0502020204030204" pitchFamily="34" charset="0"/>
                <a:cs typeface="Times New Roman" panose="02020603050405020304" pitchFamily="18" charset="0"/>
              </a:rPr>
              <a:t>Расчет таблиц коммутации потоков данных,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1400" dirty="0">
                <a:effectLst/>
                <a:latin typeface="Golos Text" panose="020B0503020202020204"/>
                <a:ea typeface="Calibri" panose="020F0502020204030204" pitchFamily="34" charset="0"/>
                <a:cs typeface="Times New Roman" panose="02020603050405020304" pitchFamily="18" charset="0"/>
              </a:rPr>
              <a:t>Реализация принятых политик маршрутизации.</a:t>
            </a:r>
          </a:p>
          <a:p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260220FE-8137-4063-50E3-1DFCA5D35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Методы маршрутизации</a:t>
            </a:r>
          </a:p>
        </p:txBody>
      </p:sp>
    </p:spTree>
    <p:extLst>
      <p:ext uri="{BB962C8B-B14F-4D97-AF65-F5344CB8AC3E}">
        <p14:creationId xmlns:p14="http://schemas.microsoft.com/office/powerpoint/2010/main" val="22557244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xmlns="" id="{6B81FEE9-6590-C288-CB48-1D416AF3F941}"/>
              </a:ext>
            </a:extLst>
          </p:cNvPr>
          <p:cNvCxnSpPr>
            <a:stCxn id="11" idx="4"/>
            <a:endCxn id="16" idx="0"/>
          </p:cNvCxnSpPr>
          <p:nvPr/>
        </p:nvCxnSpPr>
        <p:spPr>
          <a:xfrm>
            <a:off x="3520186" y="2052097"/>
            <a:ext cx="0" cy="24369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Текст 1">
            <a:extLst>
              <a:ext uri="{FF2B5EF4-FFF2-40B4-BE49-F238E27FC236}">
                <a16:creationId xmlns:a16="http://schemas.microsoft.com/office/drawing/2014/main" xmlns="" id="{0D707DA6-62E0-ABA7-6404-8673DCEC96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113" y="1103322"/>
            <a:ext cx="7170057" cy="701617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50000"/>
              </a:lnSpc>
            </a:pPr>
            <a:r>
              <a:rPr lang="ru-RU" sz="1400" b="1" i="0" dirty="0">
                <a:effectLst/>
                <a:latin typeface="Golos Text" panose="020B0503020202020204"/>
              </a:rPr>
              <a:t>Адаптивная маршрутизация </a:t>
            </a:r>
            <a:r>
              <a:rPr lang="ru-RU" sz="1400" b="0" i="0" dirty="0">
                <a:effectLst/>
                <a:latin typeface="Golos Text" panose="020B0503020202020204"/>
              </a:rPr>
              <a:t>— это процесс поиска свободного пути из точки источника до точки назначения через сеть узлов, которые могут измениться в любой момент.</a:t>
            </a:r>
            <a:endParaRPr lang="ru-RU" sz="1400" dirty="0">
              <a:latin typeface="Golos Text" panose="020B0503020202020204"/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B4EEA163-8D97-9421-20B5-D423CA936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Алгоритмы адаптивной маршрутизации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3E9C23EC-7B9F-AF34-E7DF-CBF7BAC66DD9}"/>
              </a:ext>
            </a:extLst>
          </p:cNvPr>
          <p:cNvSpPr/>
          <p:nvPr/>
        </p:nvSpPr>
        <p:spPr>
          <a:xfrm>
            <a:off x="624113" y="1804939"/>
            <a:ext cx="2503503" cy="35510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Алгоритмы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3C7CBFBC-B865-AF2C-F083-81EB5FF0AC8B}"/>
              </a:ext>
            </a:extLst>
          </p:cNvPr>
          <p:cNvSpPr/>
          <p:nvPr/>
        </p:nvSpPr>
        <p:spPr>
          <a:xfrm>
            <a:off x="3786043" y="1804939"/>
            <a:ext cx="4621110" cy="35510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Алгоритм </a:t>
            </a:r>
            <a:r>
              <a:rPr lang="ru-RU" sz="1400" dirty="0" err="1"/>
              <a:t>Дейкстры</a:t>
            </a:r>
            <a:endParaRPr lang="ru-RU" sz="1400" dirty="0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4CFDE9F8-916D-F934-7226-409C995AB189}"/>
              </a:ext>
            </a:extLst>
          </p:cNvPr>
          <p:cNvSpPr/>
          <p:nvPr/>
        </p:nvSpPr>
        <p:spPr>
          <a:xfrm>
            <a:off x="3786043" y="2272682"/>
            <a:ext cx="4621110" cy="35510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Алгоритм Йена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xmlns="" id="{2C751E71-790D-3D28-056A-970DFA146BA2}"/>
              </a:ext>
            </a:extLst>
          </p:cNvPr>
          <p:cNvSpPr/>
          <p:nvPr/>
        </p:nvSpPr>
        <p:spPr>
          <a:xfrm>
            <a:off x="3786042" y="2740425"/>
            <a:ext cx="4621111" cy="35510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Алгоритм парных переходов в ПКС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B514BE06-3A77-ED4D-FBFE-ED939199E06A}"/>
              </a:ext>
            </a:extLst>
          </p:cNvPr>
          <p:cNvSpPr/>
          <p:nvPr/>
        </p:nvSpPr>
        <p:spPr>
          <a:xfrm>
            <a:off x="3786043" y="3208168"/>
            <a:ext cx="4621110" cy="4793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Алгоритм парных переходов в условиях динамических подключений узлов и каналов связи ПКС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xmlns="" id="{DF3D65C3-5994-DD7B-DB45-A31EBA346E02}"/>
              </a:ext>
            </a:extLst>
          </p:cNvPr>
          <p:cNvSpPr/>
          <p:nvPr/>
        </p:nvSpPr>
        <p:spPr>
          <a:xfrm>
            <a:off x="3786043" y="3800199"/>
            <a:ext cx="4621110" cy="46774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Алгоритм парных переходов в условиях динамических отказов узлов и каналов ПКС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xmlns="" id="{BC73F110-B849-57A7-BCB3-500C5A95DC60}"/>
              </a:ext>
            </a:extLst>
          </p:cNvPr>
          <p:cNvSpPr/>
          <p:nvPr/>
        </p:nvSpPr>
        <p:spPr>
          <a:xfrm>
            <a:off x="3786041" y="4381135"/>
            <a:ext cx="4621111" cy="35510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Алгоритм парных перестановок маршрутов в ПКС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xmlns="" id="{0D5B34AD-7FD5-ABFA-3896-0CBEB29823F5}"/>
              </a:ext>
            </a:extLst>
          </p:cNvPr>
          <p:cNvSpPr/>
          <p:nvPr/>
        </p:nvSpPr>
        <p:spPr>
          <a:xfrm>
            <a:off x="3450581" y="1912887"/>
            <a:ext cx="139210" cy="1392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xmlns="" id="{7D57E631-B96F-42D8-8303-5A42B9A8E02C}"/>
              </a:ext>
            </a:extLst>
          </p:cNvPr>
          <p:cNvSpPr/>
          <p:nvPr/>
        </p:nvSpPr>
        <p:spPr>
          <a:xfrm>
            <a:off x="3450581" y="2380630"/>
            <a:ext cx="139210" cy="1392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xmlns="" id="{687B4ED5-C9CA-4A53-F1AE-05C726AB9973}"/>
              </a:ext>
            </a:extLst>
          </p:cNvPr>
          <p:cNvSpPr/>
          <p:nvPr/>
        </p:nvSpPr>
        <p:spPr>
          <a:xfrm>
            <a:off x="3450581" y="2848373"/>
            <a:ext cx="139210" cy="1392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BB68FD0D-75A4-E022-EAA9-468EFD17190A}"/>
              </a:ext>
            </a:extLst>
          </p:cNvPr>
          <p:cNvSpPr/>
          <p:nvPr/>
        </p:nvSpPr>
        <p:spPr>
          <a:xfrm>
            <a:off x="3450581" y="3378260"/>
            <a:ext cx="139210" cy="1392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94EF9F83-024A-DA86-9ABC-AF5D5266F67A}"/>
              </a:ext>
            </a:extLst>
          </p:cNvPr>
          <p:cNvSpPr/>
          <p:nvPr/>
        </p:nvSpPr>
        <p:spPr>
          <a:xfrm>
            <a:off x="3450581" y="3964465"/>
            <a:ext cx="139210" cy="1392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EE84C4DD-1E95-6731-4012-A7E9CFAB2A28}"/>
              </a:ext>
            </a:extLst>
          </p:cNvPr>
          <p:cNvSpPr/>
          <p:nvPr/>
        </p:nvSpPr>
        <p:spPr>
          <a:xfrm>
            <a:off x="3450581" y="4489083"/>
            <a:ext cx="139210" cy="1392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xmlns="" id="{BD4FA17E-F498-F65F-E005-8D7173E77918}"/>
              </a:ext>
            </a:extLst>
          </p:cNvPr>
          <p:cNvCxnSpPr>
            <a:stCxn id="4" idx="3"/>
            <a:endCxn id="11" idx="2"/>
          </p:cNvCxnSpPr>
          <p:nvPr/>
        </p:nvCxnSpPr>
        <p:spPr>
          <a:xfrm flipV="1">
            <a:off x="3127616" y="1982492"/>
            <a:ext cx="322965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7451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01813"/>
            <a:ext cx="8229600" cy="620712"/>
          </a:xfrm>
        </p:spPr>
        <p:txBody>
          <a:bodyPr>
            <a:noAutofit/>
          </a:bodyPr>
          <a:lstStyle/>
          <a:p>
            <a:pPr algn="ctr"/>
            <a:r>
              <a:rPr lang="ru-RU" sz="4400" dirty="0"/>
              <a:t>Спасибо</a:t>
            </a:r>
            <a:br>
              <a:rPr lang="ru-RU" sz="4400" dirty="0"/>
            </a:br>
            <a:r>
              <a:rPr lang="ru-RU" sz="4400" dirty="0"/>
              <a:t>за внимание!</a:t>
            </a:r>
            <a:endParaRPr lang="en-US" sz="4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C445834-34CB-F6E2-51BC-F26A92C144A1}"/>
              </a:ext>
            </a:extLst>
          </p:cNvPr>
          <p:cNvSpPr txBox="1"/>
          <p:nvPr/>
        </p:nvSpPr>
        <p:spPr>
          <a:xfrm>
            <a:off x="6880123" y="4468762"/>
            <a:ext cx="1914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Ваши контакты</a:t>
            </a:r>
          </a:p>
        </p:txBody>
      </p:sp>
    </p:spTree>
    <p:extLst>
      <p:ext uri="{BB962C8B-B14F-4D97-AF65-F5344CB8AC3E}">
        <p14:creationId xmlns:p14="http://schemas.microsoft.com/office/powerpoint/2010/main" val="186494259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Другая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EC0B43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Тема1" id="{4DAE9245-FD5C-48A3-9F61-0C8FFBFAE07A}" vid="{20E0B42B-372D-46F0-B56F-89DFAD950D3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5442</TotalTime>
  <Words>234</Words>
  <Application>Microsoft Office PowerPoint</Application>
  <PresentationFormat>Экран (16:9)</PresentationFormat>
  <Paragraphs>37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5" baseType="lpstr">
      <vt:lpstr>ALS Gorizont Bold Expanded</vt:lpstr>
      <vt:lpstr>Arial</vt:lpstr>
      <vt:lpstr>Calibri</vt:lpstr>
      <vt:lpstr>Golos Text</vt:lpstr>
      <vt:lpstr>Golos Text DemiBold</vt:lpstr>
      <vt:lpstr>Times New Roman</vt:lpstr>
      <vt:lpstr>Wingdings</vt:lpstr>
      <vt:lpstr>Тема1</vt:lpstr>
      <vt:lpstr>Маршрутизация в программно-конфигурируемых сетях</vt:lpstr>
      <vt:lpstr>Цели и задачи маршрутизации в ПКС</vt:lpstr>
      <vt:lpstr>Цели и задачи маршрутизации в ПКС</vt:lpstr>
      <vt:lpstr>Задачи маршрутизации ПКС</vt:lpstr>
      <vt:lpstr>Методы маршрутизации</vt:lpstr>
      <vt:lpstr>Алгоритмы адаптивной маршрутизации</vt:lpstr>
      <vt:lpstr>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</dc:creator>
  <cp:lastModifiedBy>Galya Lee</cp:lastModifiedBy>
  <cp:revision>108</cp:revision>
  <dcterms:created xsi:type="dcterms:W3CDTF">2014-06-27T12:30:22Z</dcterms:created>
  <dcterms:modified xsi:type="dcterms:W3CDTF">2023-03-20T18:51:15Z</dcterms:modified>
</cp:coreProperties>
</file>