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5"/>
  </p:notesMasterIdLst>
  <p:handoutMasterIdLst>
    <p:handoutMasterId r:id="rId16"/>
  </p:handoutMasterIdLst>
  <p:sldIdLst>
    <p:sldId id="265" r:id="rId2"/>
    <p:sldId id="334" r:id="rId3"/>
    <p:sldId id="329" r:id="rId4"/>
    <p:sldId id="330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263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7" autoAdjust="0"/>
    <p:restoredTop sz="94715" autoAdjust="0"/>
  </p:normalViewPr>
  <p:slideViewPr>
    <p:cSldViewPr snapToGrid="0" snapToObjects="1" showGuides="1">
      <p:cViewPr varScale="1">
        <p:scale>
          <a:sx n="162" d="100"/>
          <a:sy n="162" d="100"/>
        </p:scale>
        <p:origin x="232" y="18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DDD9BA1E-38AA-161B-E6B4-78D9FEDE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60" y="2571750"/>
            <a:ext cx="6400800" cy="500062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50000"/>
              </a:lnSpc>
            </a:pPr>
            <a:r>
              <a:rPr lang="ru-RU" sz="2200" b="1" spc="-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sz="2200" b="1" spc="-6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pc="-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СЕТЕЙ</a:t>
            </a:r>
            <a:r>
              <a:rPr lang="ru-RU" sz="2200" b="1" spc="-5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pc="-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SDN</a:t>
            </a:r>
            <a:b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 b="0" spc="-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КЛАССИФИКАЦИЯ</a:t>
            </a:r>
            <a:r>
              <a:rPr lang="ru-RU" sz="1600" b="0" spc="-5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АТАК</a:t>
            </a:r>
            <a:endParaRPr lang="ru-RU" sz="1600" b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74B25-E42E-276A-04AA-ADB62CC6F3D0}"/>
              </a:ext>
            </a:extLst>
          </p:cNvPr>
          <p:cNvSpPr txBox="1"/>
          <p:nvPr/>
        </p:nvSpPr>
        <p:spPr>
          <a:xfrm>
            <a:off x="2068417" y="4011971"/>
            <a:ext cx="5007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Выполняла: Телегина Екатерина</a:t>
            </a:r>
            <a:endParaRPr lang="nl-NL" sz="14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Группа: К34212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spc="-4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Switch</a:t>
            </a:r>
            <a:r>
              <a:rPr lang="ru-RU" sz="2800" spc="-19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800" spc="-4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blackhole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7E2E9-0D0A-D90E-6783-119D252EF5C3}"/>
              </a:ext>
            </a:extLst>
          </p:cNvPr>
          <p:cNvSpPr txBox="1"/>
          <p:nvPr/>
        </p:nvSpPr>
        <p:spPr>
          <a:xfrm>
            <a:off x="630714" y="1164125"/>
            <a:ext cx="6937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«Черная дыра» - это состояние сети, когда потоки резко обрываются и пакеты не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получается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доставить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до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пункта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назначения.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Зараженный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коммутатор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может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сбрасывать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или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перенаправлять</a:t>
            </a:r>
            <a:r>
              <a:rPr lang="ru-RU" sz="1600" spc="-15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пакеты</a:t>
            </a:r>
            <a:r>
              <a:rPr lang="ru-RU" sz="1600" spc="-19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</a:t>
            </a:r>
            <a:r>
              <a:rPr lang="ru-RU" sz="1600" spc="-1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</a:t>
            </a:r>
            <a:r>
              <a:rPr lang="ru-RU" sz="1600" spc="-19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результате</a:t>
            </a:r>
            <a:r>
              <a:rPr lang="ru-RU" sz="1600" spc="-1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поток</a:t>
            </a:r>
            <a:r>
              <a:rPr lang="ru-RU" sz="1600" spc="-8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не</a:t>
            </a:r>
            <a:r>
              <a:rPr lang="ru-RU" sz="1600" spc="-15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доходит.</a:t>
            </a:r>
            <a:r>
              <a:rPr lang="ru-RU" sz="1600" spc="-15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Picture 2" descr="Черные дыры в космосе их фотографии">
            <a:extLst>
              <a:ext uri="{FF2B5EF4-FFF2-40B4-BE49-F238E27FC236}">
                <a16:creationId xmlns:a16="http://schemas.microsoft.com/office/drawing/2014/main" id="{0E421838-3C15-2C5D-DE7F-5F136DF28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7527" r="8639" b="14096"/>
          <a:stretch/>
        </p:blipFill>
        <p:spPr bwMode="auto">
          <a:xfrm>
            <a:off x="2845600" y="2571750"/>
            <a:ext cx="3142735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01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Атаки</a:t>
            </a:r>
            <a:r>
              <a:rPr lang="ru-RU" sz="2800" spc="-19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</a:t>
            </a:r>
            <a:r>
              <a:rPr lang="ru-RU" sz="2800" spc="-19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уровень</a:t>
            </a:r>
            <a:r>
              <a:rPr lang="ru-RU" sz="2800" spc="-15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SDN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EF902-E6BE-8056-5515-1B25A693E274}"/>
              </a:ext>
            </a:extLst>
          </p:cNvPr>
          <p:cNvSpPr txBox="1"/>
          <p:nvPr/>
        </p:nvSpPr>
        <p:spPr>
          <a:xfrm>
            <a:off x="1081030" y="1731469"/>
            <a:ext cx="69819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Злоумышленник выбирает целью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своей атаки API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сервера.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n-US" sz="1800" spc="4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Сервер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может использовать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любой из множества языков программирования. </a:t>
            </a:r>
          </a:p>
          <a:p>
            <a:pPr marL="0" indent="0">
              <a:buNone/>
            </a:pP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Если получится использовать уязвимость в API, а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 контроллере не будет никакой защиты, тогда можно получить полный контроль за сетью SDN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через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контроллер.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n-US" sz="1800" spc="4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>
              <a:buNone/>
            </a:pPr>
            <a:endParaRPr lang="en-US" sz="1800" spc="4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8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Вывод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905CD-E71F-3108-1D7D-A57D65FBE5AD}"/>
              </a:ext>
            </a:extLst>
          </p:cNvPr>
          <p:cNvSpPr txBox="1"/>
          <p:nvPr/>
        </p:nvSpPr>
        <p:spPr>
          <a:xfrm>
            <a:off x="457200" y="1110060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	Архитектура SDN значительно упрощает конфигурацию и управление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сетевой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архитектурой,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за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счет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централизованного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подхода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возможности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динамически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программировать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сеть.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Закрытый замок">
                <a:extLst>
                  <a:ext uri="{FF2B5EF4-FFF2-40B4-BE49-F238E27FC236}">
                    <a16:creationId xmlns:a16="http://schemas.microsoft.com/office/drawing/2014/main" id="{922AF73A-F4AB-EAB1-B977-4937F48995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0211812"/>
                  </p:ext>
                </p:extLst>
              </p:nvPr>
            </p:nvGraphicFramePr>
            <p:xfrm>
              <a:off x="4037557" y="2001616"/>
              <a:ext cx="903774" cy="166177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03774" cy="1661779"/>
                    </a:xfrm>
                    <a:prstGeom prst="rect">
                      <a:avLst/>
                    </a:prstGeom>
                  </am3d:spPr>
                  <am3d:camera>
                    <am3d:pos x="0" y="0" z="5601193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25389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367987" ay="1956982" az="76597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8250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Закрытый замок">
                <a:extLst>
                  <a:ext uri="{FF2B5EF4-FFF2-40B4-BE49-F238E27FC236}">
                    <a16:creationId xmlns:a16="http://schemas.microsoft.com/office/drawing/2014/main" id="{922AF73A-F4AB-EAB1-B977-4937F48995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7557" y="2001616"/>
                <a:ext cx="903774" cy="166177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96292C-8F9E-6245-A51A-5018A05B601F}"/>
              </a:ext>
            </a:extLst>
          </p:cNvPr>
          <p:cNvSpPr txBox="1"/>
          <p:nvPr/>
        </p:nvSpPr>
        <p:spPr>
          <a:xfrm>
            <a:off x="575694" y="3795483"/>
            <a:ext cx="7992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Но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также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имеет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определенные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потенциальные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уязвимости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сетевой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инфраструктуры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особенности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обеспечения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информационной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безопасности.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10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5909344" y="4468762"/>
            <a:ext cx="28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Телегина Екатерина К34212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Архитектура </a:t>
            </a:r>
            <a:r>
              <a:rPr lang="en-US" dirty="0"/>
              <a:t>SDN</a:t>
            </a:r>
            <a:endParaRPr lang="ru-RU" dirty="0"/>
          </a:p>
        </p:txBody>
      </p:sp>
      <p:pic>
        <p:nvPicPr>
          <p:cNvPr id="4" name="image6.jpeg">
            <a:extLst>
              <a:ext uri="{FF2B5EF4-FFF2-40B4-BE49-F238E27FC236}">
                <a16:creationId xmlns:a16="http://schemas.microsoft.com/office/drawing/2014/main" id="{F50014A6-3C71-C4DC-36E7-769874A848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1149" y="1372494"/>
            <a:ext cx="4980433" cy="2794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Типы угроз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C38E3-604E-5579-868E-EB76A12D9C30}"/>
              </a:ext>
            </a:extLst>
          </p:cNvPr>
          <p:cNvSpPr txBox="1"/>
          <p:nvPr/>
        </p:nvSpPr>
        <p:spPr>
          <a:xfrm>
            <a:off x="419228" y="1463865"/>
            <a:ext cx="753553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Атаки на топологию </a:t>
            </a:r>
            <a:r>
              <a:rPr lang="ru-RU" sz="1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(Data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Plane</a:t>
            </a:r>
            <a:r>
              <a:rPr lang="ru-RU" sz="1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)</a:t>
            </a:r>
            <a:r>
              <a:rPr lang="ru-RU" sz="1400" dirty="0">
                <a:effectLst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:</a:t>
            </a:r>
          </a:p>
          <a:p>
            <a:pPr marL="285750" indent="-28575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ARP</a:t>
            </a:r>
            <a:r>
              <a:rPr lang="ru-RU" sz="1400" spc="-25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 err="1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Poisoning</a:t>
            </a:r>
            <a:r>
              <a:rPr lang="ru-RU" sz="1400" spc="-3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(подмена</a:t>
            </a:r>
            <a:r>
              <a:rPr lang="ru-RU" sz="1400" spc="-25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ARP</a:t>
            </a:r>
            <a:r>
              <a:rPr lang="ru-RU" sz="1400" spc="-2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пакетов);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400" dirty="0" err="1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Fake</a:t>
            </a:r>
            <a:r>
              <a:rPr lang="ru-RU" sz="1400" spc="-35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 err="1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topology</a:t>
            </a:r>
            <a:r>
              <a:rPr lang="ru-RU" sz="1400" spc="-35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(перестройка</a:t>
            </a:r>
            <a:r>
              <a:rPr lang="ru-RU" sz="1400" spc="-35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топологии</a:t>
            </a:r>
            <a:r>
              <a:rPr lang="ru-RU" sz="1400" spc="-4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сети);</a:t>
            </a:r>
          </a:p>
          <a:p>
            <a:pPr marL="0" indent="0" eaLnBrk="1" hangingPunct="1">
              <a:buNone/>
            </a:pPr>
            <a:r>
              <a:rPr lang="ru-RU" sz="1400" dirty="0">
                <a:latin typeface="Cambria" panose="02040503050406030204" pitchFamily="18" charset="0"/>
                <a:ea typeface="Symbol" pitchFamily="2" charset="2"/>
                <a:cs typeface="Symbol" pitchFamily="2" charset="2"/>
              </a:rPr>
              <a:t>Атаки на уровень </a:t>
            </a:r>
            <a:r>
              <a:rPr lang="ru-RU" sz="1400" dirty="0">
                <a:effectLst/>
                <a:latin typeface="Cambria" panose="02040503050406030204" pitchFamily="18" charset="0"/>
                <a:ea typeface="Symbol" pitchFamily="2" charset="2"/>
                <a:cs typeface="Symbol" pitchFamily="2" charset="2"/>
              </a:rPr>
              <a:t>управления</a:t>
            </a:r>
            <a:r>
              <a:rPr lang="ru-RU" sz="1400" spc="-20" dirty="0">
                <a:effectLst/>
                <a:latin typeface="Cambria" panose="02040503050406030204" pitchFamily="18" charset="0"/>
                <a:ea typeface="Symbol" pitchFamily="2" charset="2"/>
                <a:cs typeface="Symbol" pitchFamily="2" charset="2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Symbol" pitchFamily="2" charset="2"/>
                <a:cs typeface="Symbol" pitchFamily="2" charset="2"/>
              </a:rPr>
              <a:t>данными </a:t>
            </a:r>
            <a:r>
              <a:rPr lang="ru-RU" sz="1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(Control</a:t>
            </a:r>
            <a:r>
              <a:rPr lang="ru-RU" sz="1400" spc="-335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Plane</a:t>
            </a:r>
            <a:r>
              <a:rPr lang="ru-RU" sz="1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)</a:t>
            </a:r>
            <a:r>
              <a:rPr lang="ru-RU" sz="1400" dirty="0">
                <a:effectLst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Symbol" pitchFamily="2" charset="2"/>
                <a:cs typeface="Symbol" pitchFamily="2" charset="2"/>
              </a:rPr>
              <a:t>;</a:t>
            </a:r>
            <a:endParaRPr lang="ru-RU" sz="1400" dirty="0">
              <a:latin typeface="Cambria" panose="02040503050406030204" pitchFamily="18" charset="0"/>
              <a:ea typeface="Symbol" pitchFamily="2" charset="2"/>
              <a:cs typeface="Symbol" pitchFamily="2" charset="2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400" dirty="0" err="1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DoS</a:t>
            </a:r>
            <a:r>
              <a:rPr lang="ru-RU" sz="1400" spc="-25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 </a:t>
            </a:r>
            <a:r>
              <a:rPr lang="ru-RU" sz="1400" dirty="0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контроллера;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</a:rPr>
              <a:t>TCAM </a:t>
            </a:r>
            <a:r>
              <a:rPr lang="ru-RU" sz="1400" dirty="0" err="1">
                <a:latin typeface="Cambria" panose="02040503050406030204" pitchFamily="18" charset="0"/>
              </a:rPr>
              <a:t>exhaustion</a:t>
            </a:r>
            <a:r>
              <a:rPr lang="ru-RU" sz="1400" dirty="0">
                <a:latin typeface="Cambria" panose="02040503050406030204" pitchFamily="18" charset="0"/>
              </a:rPr>
              <a:t> (переполнение памяти коммутаторов)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400" dirty="0" err="1">
                <a:latin typeface="Cambria" panose="02040503050406030204" pitchFamily="18" charset="0"/>
              </a:rPr>
              <a:t>Switch</a:t>
            </a:r>
            <a:r>
              <a:rPr lang="ru-RU" sz="1400" dirty="0">
                <a:latin typeface="Cambria" panose="02040503050406030204" pitchFamily="18" charset="0"/>
              </a:rPr>
              <a:t> </a:t>
            </a:r>
            <a:r>
              <a:rPr lang="ru-RU" sz="1400" dirty="0" err="1">
                <a:latin typeface="Cambria" panose="02040503050406030204" pitchFamily="18" charset="0"/>
              </a:rPr>
              <a:t>blackhole</a:t>
            </a:r>
            <a:r>
              <a:rPr lang="ru-RU" sz="1400" dirty="0">
                <a:latin typeface="Cambria" panose="02040503050406030204" pitchFamily="18" charset="0"/>
              </a:rPr>
              <a:t> (создание «черной дыры» в сети);</a:t>
            </a:r>
          </a:p>
          <a:p>
            <a:pPr marL="0" indent="0" eaLnBrk="1" hangingPunct="1">
              <a:buNone/>
            </a:pPr>
            <a:r>
              <a:rPr lang="ru-RU" sz="1400" dirty="0"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Атака на канал связи:</a:t>
            </a:r>
            <a:endParaRPr lang="ru-RU" sz="1400" dirty="0">
              <a:effectLst/>
              <a:latin typeface="Cambria" panose="02040503050406030204" pitchFamily="18" charset="0"/>
              <a:ea typeface="Courier New" panose="02070309020205020404" pitchFamily="49" charset="0"/>
              <a:cs typeface="Cambria" panose="020405030504060302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latin typeface="Cambria" panose="020405030504060302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MiTM</a:t>
            </a:r>
            <a:endParaRPr lang="ru-RU" sz="1400" dirty="0">
              <a:effectLst/>
              <a:latin typeface="Cambria" panose="02040503050406030204" pitchFamily="18" charset="0"/>
              <a:ea typeface="Courier New" panose="02070309020205020404" pitchFamily="49" charset="0"/>
              <a:cs typeface="Cambria" panose="02040503050406030204" pitchFamily="18" charset="0"/>
            </a:endParaRPr>
          </a:p>
          <a:p>
            <a:pPr marL="0" indent="0" eaLnBrk="1" hangingPunct="1">
              <a:buNone/>
            </a:pPr>
            <a:r>
              <a:rPr lang="ru-RU" sz="1400" dirty="0">
                <a:latin typeface="Cambria" panose="02040503050406030204" pitchFamily="18" charset="0"/>
              </a:rPr>
              <a:t>Атака на уровень SDN</a:t>
            </a:r>
            <a:r>
              <a:rPr lang="ru-RU" sz="1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HTTP</a:t>
            </a:r>
            <a:r>
              <a:rPr lang="ru-RU" sz="1400" spc="-2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spoofing</a:t>
            </a:r>
            <a:r>
              <a:rPr lang="ru-RU" sz="1400" dirty="0">
                <a:effectLst/>
              </a:rPr>
              <a:t> </a:t>
            </a:r>
          </a:p>
        </p:txBody>
      </p:sp>
      <p:pic>
        <p:nvPicPr>
          <p:cNvPr id="7" name="image19.jpeg">
            <a:extLst>
              <a:ext uri="{FF2B5EF4-FFF2-40B4-BE49-F238E27FC236}">
                <a16:creationId xmlns:a16="http://schemas.microsoft.com/office/drawing/2014/main" id="{033ACCF4-C45B-13F2-BBDD-3587C9610F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5733" y="1571688"/>
            <a:ext cx="3086319" cy="23235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ARP</a:t>
            </a:r>
            <a:r>
              <a:rPr lang="ru-RU" sz="2800" spc="-19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800" spc="-4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Poisoning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75430-AF60-FAB8-DEF1-04072B8273AB}"/>
              </a:ext>
            </a:extLst>
          </p:cNvPr>
          <p:cNvSpPr txBox="1"/>
          <p:nvPr/>
        </p:nvSpPr>
        <p:spPr>
          <a:xfrm>
            <a:off x="1075725" y="1167158"/>
            <a:ext cx="6824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marR="52388" indent="0" algn="just">
              <a:buNone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Хосты, с которых проводится атака, могут подменять информацию о физических хостах в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сети с помощью поддельных ARP запросов. </a:t>
            </a:r>
          </a:p>
        </p:txBody>
      </p:sp>
      <p:pic>
        <p:nvPicPr>
          <p:cNvPr id="13" name="Picture 4" descr="ARP Poisoning: Definition, Techniques, Defense &amp; Prevention | Okta">
            <a:extLst>
              <a:ext uri="{FF2B5EF4-FFF2-40B4-BE49-F238E27FC236}">
                <a16:creationId xmlns:a16="http://schemas.microsoft.com/office/drawing/2014/main" id="{6044F46B-280A-B42F-688E-F2312742D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2"/>
          <a:stretch/>
        </p:blipFill>
        <p:spPr bwMode="auto">
          <a:xfrm>
            <a:off x="2073688" y="1876095"/>
            <a:ext cx="4828457" cy="21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1D9DC64-40A6-82E1-7C5A-8AB731767895}"/>
              </a:ext>
            </a:extLst>
          </p:cNvPr>
          <p:cNvSpPr/>
          <p:nvPr/>
        </p:nvSpPr>
        <p:spPr>
          <a:xfrm>
            <a:off x="6103159" y="3665490"/>
            <a:ext cx="705080" cy="27542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5A1AD2-EE87-F633-CB0F-CE7AF1C9FCA3}"/>
              </a:ext>
            </a:extLst>
          </p:cNvPr>
          <p:cNvSpPr txBox="1"/>
          <p:nvPr/>
        </p:nvSpPr>
        <p:spPr>
          <a:xfrm>
            <a:off x="532086" y="3913735"/>
            <a:ext cx="8079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marR="52388" indent="0" algn="ctr">
              <a:buNone/>
            </a:pP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В результате, контроллер устанавливает вредоносные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правила для потоков в сети и меняет их направление для перехвата трафика, предназначавшегося</a:t>
            </a:r>
            <a:r>
              <a:rPr lang="ru-RU" sz="16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другому хосту.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spc="-4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Fake</a:t>
            </a:r>
            <a:r>
              <a:rPr lang="ru-RU" sz="2800" spc="-38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800" spc="-4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topology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CBB34-E5B2-EAC6-6078-FA7F4C1CAE94}"/>
              </a:ext>
            </a:extLst>
          </p:cNvPr>
          <p:cNvSpPr txBox="1"/>
          <p:nvPr/>
        </p:nvSpPr>
        <p:spPr>
          <a:xfrm>
            <a:off x="553029" y="1144431"/>
            <a:ext cx="75924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" marR="47625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Fake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topology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атакующий хост создает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поддельное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звено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сети,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происходит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пересчет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путей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маршрутизации,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может нарушить маршрутизацию и правильное направление потоков в сети</a:t>
            </a:r>
            <a:r>
              <a:rPr lang="ru-RU" sz="1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Picture 2" descr="Towards trusted and efficient SDN topology discovery: A lightweight topology  verification scheme - ScienceDirect">
            <a:extLst>
              <a:ext uri="{FF2B5EF4-FFF2-40B4-BE49-F238E27FC236}">
                <a16:creationId xmlns:a16="http://schemas.microsoft.com/office/drawing/2014/main" id="{3464BBEF-4173-E204-E50E-ABCA1E1D5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43" y="2258372"/>
            <a:ext cx="2962362" cy="220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5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spc="-4" dirty="0">
                <a:latin typeface="Cambria" panose="02040503050406030204" pitchFamily="18" charset="0"/>
              </a:rPr>
              <a:t> Атаки на уровень управления данными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2A020-C195-646E-8104-F757488B304C}"/>
              </a:ext>
            </a:extLst>
          </p:cNvPr>
          <p:cNvSpPr txBox="1"/>
          <p:nvPr/>
        </p:nvSpPr>
        <p:spPr>
          <a:xfrm>
            <a:off x="459504" y="1243584"/>
            <a:ext cx="7653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Зараженные хосты и коммутаторы могут провести </a:t>
            </a:r>
            <a:r>
              <a:rPr lang="ru-RU" sz="1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DoS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атаку, загрузив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сеть трафиком к случайным хостам, чтобы вывести из строя ресурсы на уязвимых коммутаторах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и/или</a:t>
            </a:r>
            <a:r>
              <a:rPr lang="ru-RU" sz="1800" spc="-8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сам</a:t>
            </a:r>
            <a:r>
              <a:rPr lang="ru-RU" sz="1800" spc="-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SDN</a:t>
            </a:r>
            <a:r>
              <a:rPr lang="ru-RU" sz="1800" spc="-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контроллер,</a:t>
            </a:r>
            <a:r>
              <a:rPr lang="ru-RU" sz="1800" spc="-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влияя</a:t>
            </a:r>
            <a:r>
              <a:rPr lang="ru-RU" sz="1800" spc="-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пересылку данных.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Увеличительное стекло">
                <a:extLst>
                  <a:ext uri="{FF2B5EF4-FFF2-40B4-BE49-F238E27FC236}">
                    <a16:creationId xmlns:a16="http://schemas.microsoft.com/office/drawing/2014/main" id="{16727F8F-3A9E-5E2D-2276-AC54FEDE24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2404364"/>
                  </p:ext>
                </p:extLst>
              </p:nvPr>
            </p:nvGraphicFramePr>
            <p:xfrm rot="19048744">
              <a:off x="3737632" y="2115879"/>
              <a:ext cx="1097716" cy="2608982"/>
            </p:xfrm>
            <a:graphic>
              <a:graphicData uri="http://schemas.microsoft.com/office/drawing/2017/model3d">
                <am3d:model3d r:embed="rId2">
                  <am3d:spPr>
                    <a:xfrm rot="19048744">
                      <a:off x="0" y="0"/>
                      <a:ext cx="1097716" cy="2608982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212362" ay="573347" az="-20981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057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Увеличительное стекло">
                <a:extLst>
                  <a:ext uri="{FF2B5EF4-FFF2-40B4-BE49-F238E27FC236}">
                    <a16:creationId xmlns:a16="http://schemas.microsoft.com/office/drawing/2014/main" id="{16727F8F-3A9E-5E2D-2276-AC54FEDE24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048744">
                <a:off x="3737632" y="2115879"/>
                <a:ext cx="1097716" cy="26089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366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spc="-4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DoS</a:t>
            </a:r>
            <a:r>
              <a:rPr lang="ru-RU" sz="2800" spc="-23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контроллера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B5822-FDDE-D669-FD89-6E9A3D7FD311}"/>
              </a:ext>
            </a:extLst>
          </p:cNvPr>
          <p:cNvSpPr txBox="1"/>
          <p:nvPr/>
        </p:nvSpPr>
        <p:spPr>
          <a:xfrm>
            <a:off x="457200" y="1108254"/>
            <a:ext cx="7496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	Протокол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OpenFlow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требует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коммутаторов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отправлять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пакеты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контроллеру,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если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очереди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вход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заполнены.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sz="18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Picture 2" descr="DDoS attack traffic metaphor">
            <a:extLst>
              <a:ext uri="{FF2B5EF4-FFF2-40B4-BE49-F238E27FC236}">
                <a16:creationId xmlns:a16="http://schemas.microsoft.com/office/drawing/2014/main" id="{62DD20A4-D199-4914-E124-6A772D12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60" y="2029120"/>
            <a:ext cx="3341370" cy="16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AF355-A79A-B6B1-215C-0F17E92B40C2}"/>
              </a:ext>
            </a:extLst>
          </p:cNvPr>
          <p:cNvSpPr txBox="1"/>
          <p:nvPr/>
        </p:nvSpPr>
        <p:spPr>
          <a:xfrm>
            <a:off x="654268" y="3837698"/>
            <a:ext cx="8069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Загрузив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сеть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большим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числом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пакетов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можно</a:t>
            </a:r>
            <a:r>
              <a:rPr lang="ru-RU" sz="1800" spc="169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значительно</a:t>
            </a:r>
            <a:r>
              <a:rPr lang="ru-RU" sz="1800" spc="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увеличить</a:t>
            </a:r>
            <a:r>
              <a:rPr lang="ru-RU" sz="1800" spc="-1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вычислительную</a:t>
            </a:r>
            <a:r>
              <a:rPr lang="ru-RU" sz="1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нагрузку</a:t>
            </a:r>
            <a:r>
              <a:rPr lang="ru-RU" sz="1800" spc="-1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</a:t>
            </a:r>
            <a:r>
              <a:rPr lang="ru-RU" sz="1800" spc="-4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контроллер</a:t>
            </a:r>
            <a:r>
              <a:rPr lang="ru-RU" sz="1800" spc="-8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или</a:t>
            </a:r>
            <a:r>
              <a:rPr lang="ru-RU" sz="1800" spc="-8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даже прервать</a:t>
            </a:r>
            <a:r>
              <a:rPr lang="ru-RU" sz="1800" spc="-8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его</a:t>
            </a:r>
            <a:r>
              <a:rPr lang="ru-RU" sz="1800" spc="-8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работу..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99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MiTM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EE22A-7F72-77BF-A596-D099365A53CC}"/>
              </a:ext>
            </a:extLst>
          </p:cNvPr>
          <p:cNvSpPr txBox="1"/>
          <p:nvPr/>
        </p:nvSpPr>
        <p:spPr>
          <a:xfrm>
            <a:off x="1055795" y="1241069"/>
            <a:ext cx="6446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Атака «человек по середине» (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MiTM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- это комплексная атака, которая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включает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себя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атаки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IP-маршрутизацию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протоколы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приводящие к перенаправлению трафика.</a:t>
            </a:r>
            <a:r>
              <a:rPr lang="ru-RU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5122" name="Picture 2" descr="Avoiding man-in-the-middle (MITM) attacks | Invicti">
            <a:extLst>
              <a:ext uri="{FF2B5EF4-FFF2-40B4-BE49-F238E27FC236}">
                <a16:creationId xmlns:a16="http://schemas.microsoft.com/office/drawing/2014/main" id="{940DCB5C-D044-B3A8-6B3E-AD27E507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93" y="2571750"/>
            <a:ext cx="3385298" cy="17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8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spc="-4" dirty="0">
                <a:latin typeface="Cambria" panose="02040503050406030204" pitchFamily="18" charset="0"/>
              </a:rPr>
              <a:t>TCAM </a:t>
            </a:r>
            <a:r>
              <a:rPr lang="ru-RU" sz="2800" spc="-4" dirty="0" err="1">
                <a:latin typeface="Cambria" panose="02040503050406030204" pitchFamily="18" charset="0"/>
              </a:rPr>
              <a:t>exhaustion</a:t>
            </a:r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A712D-5CDD-25F0-0B62-6E4978BA7364}"/>
              </a:ext>
            </a:extLst>
          </p:cNvPr>
          <p:cNvSpPr txBox="1"/>
          <p:nvPr/>
        </p:nvSpPr>
        <p:spPr>
          <a:xfrm>
            <a:off x="362607" y="1241010"/>
            <a:ext cx="84187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Данные о маршрутизации потоков в сети хранятся в быстрой ассоциативной памяти TCAM.</a:t>
            </a:r>
            <a:r>
              <a:rPr lang="ru-RU" sz="1800" spc="-158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Злоумышленник может нацелиться на эту память коммутатора, чтобы атаковать другие хосты.</a:t>
            </a:r>
          </a:p>
        </p:txBody>
      </p:sp>
      <p:pic>
        <p:nvPicPr>
          <p:cNvPr id="1026" name="Picture 2" descr="Коронавирус в Москве: статистика, полная официальная информация и последние  новости / Проекты / Сайт Москвы / Проекты / Сайт Москвы">
            <a:extLst>
              <a:ext uri="{FF2B5EF4-FFF2-40B4-BE49-F238E27FC236}">
                <a16:creationId xmlns:a16="http://schemas.microsoft.com/office/drawing/2014/main" id="{BED83F9B-0073-54BB-F245-C67816A6A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17" y="1702675"/>
            <a:ext cx="2684846" cy="25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E8EBF-E353-3096-0334-34B9D9752606}"/>
              </a:ext>
            </a:extLst>
          </p:cNvPr>
          <p:cNvSpPr txBox="1"/>
          <p:nvPr/>
        </p:nvSpPr>
        <p:spPr>
          <a:xfrm>
            <a:off x="467710" y="3964193"/>
            <a:ext cx="831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Зараженный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хост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отправляет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множество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сообщений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сеть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вынуждает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контроллер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устанавливать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большое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правил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</a:t>
            </a:r>
            <a:r>
              <a:rPr lang="ru-RU" sz="1800" spc="4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потоков.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590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5620</TotalTime>
  <Words>451</Words>
  <Application>Microsoft Macintosh PowerPoint</Application>
  <PresentationFormat>Экран (16:9)</PresentationFormat>
  <Paragraphs>42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ALS Gorizont Bold Expanded</vt:lpstr>
      <vt:lpstr>Arial</vt:lpstr>
      <vt:lpstr>Calibri</vt:lpstr>
      <vt:lpstr>Cambria</vt:lpstr>
      <vt:lpstr>Golos Text</vt:lpstr>
      <vt:lpstr>Golos Text DemiBold</vt:lpstr>
      <vt:lpstr>Times New Roman</vt:lpstr>
      <vt:lpstr>Тема1</vt:lpstr>
      <vt:lpstr>БЕЗОПАСНОСТЬ СЕТЕЙ SDN         КЛАССИФИКАЦИЯ АТАК</vt:lpstr>
      <vt:lpstr>Архитектура SDN</vt:lpstr>
      <vt:lpstr>Типы угроз</vt:lpstr>
      <vt:lpstr>ARP Poisoning</vt:lpstr>
      <vt:lpstr>Fake topology</vt:lpstr>
      <vt:lpstr> Атаки на уровень управления данными</vt:lpstr>
      <vt:lpstr>DoS контроллера</vt:lpstr>
      <vt:lpstr>MiTM</vt:lpstr>
      <vt:lpstr>TCAM exhaustion</vt:lpstr>
      <vt:lpstr>Switch blackhole</vt:lpstr>
      <vt:lpstr>Атаки на уровень SDN</vt:lpstr>
      <vt:lpstr>Вывод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Телегина Екатерина</cp:lastModifiedBy>
  <cp:revision>122</cp:revision>
  <dcterms:created xsi:type="dcterms:W3CDTF">2014-06-27T12:30:22Z</dcterms:created>
  <dcterms:modified xsi:type="dcterms:W3CDTF">2023-03-21T13:04:22Z</dcterms:modified>
</cp:coreProperties>
</file>