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6"/>
  </p:notesMasterIdLst>
  <p:handoutMasterIdLst>
    <p:handoutMasterId r:id="rId17"/>
  </p:handoutMasterIdLst>
  <p:sldIdLst>
    <p:sldId id="265" r:id="rId2"/>
    <p:sldId id="328" r:id="rId3"/>
    <p:sldId id="284" r:id="rId4"/>
    <p:sldId id="332" r:id="rId5"/>
    <p:sldId id="324" r:id="rId6"/>
    <p:sldId id="329" r:id="rId7"/>
    <p:sldId id="330" r:id="rId8"/>
    <p:sldId id="325" r:id="rId9"/>
    <p:sldId id="333" r:id="rId10"/>
    <p:sldId id="316" r:id="rId11"/>
    <p:sldId id="327" r:id="rId12"/>
    <p:sldId id="331" r:id="rId13"/>
    <p:sldId id="334" r:id="rId14"/>
    <p:sldId id="263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>
        <p:scale>
          <a:sx n="100" d="100"/>
          <a:sy n="100" d="100"/>
        </p:scale>
        <p:origin x="618" y="7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1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0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1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3014" y="2219325"/>
            <a:ext cx="7697972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Совместное использование технологий </a:t>
            </a:r>
            <a:r>
              <a:rPr lang="en-US" sz="4400" dirty="0">
                <a:solidFill>
                  <a:schemeClr val="bg1"/>
                </a:solidFill>
              </a:rPr>
              <a:t>SDN </a:t>
            </a:r>
            <a:r>
              <a:rPr lang="ru-RU" sz="4400" dirty="0">
                <a:solidFill>
                  <a:schemeClr val="bg1"/>
                </a:solidFill>
              </a:rPr>
              <a:t>и </a:t>
            </a:r>
            <a:r>
              <a:rPr lang="en-US" sz="4400" dirty="0">
                <a:solidFill>
                  <a:schemeClr val="bg1"/>
                </a:solidFill>
              </a:rPr>
              <a:t>NFV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DBD6E1C0-3353-4F84-B490-360856291597}"/>
              </a:ext>
            </a:extLst>
          </p:cNvPr>
          <p:cNvSpPr txBox="1">
            <a:spLocks/>
          </p:cNvSpPr>
          <p:nvPr/>
        </p:nvSpPr>
        <p:spPr>
          <a:xfrm>
            <a:off x="7301024" y="4549406"/>
            <a:ext cx="1842976" cy="584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err="1">
                <a:solidFill>
                  <a:schemeClr val="bg1"/>
                </a:solidFill>
              </a:rPr>
              <a:t>Копяткевич</a:t>
            </a:r>
            <a:r>
              <a:rPr lang="ru-RU" sz="1600" dirty="0">
                <a:solidFill>
                  <a:schemeClr val="bg1"/>
                </a:solidFill>
              </a:rPr>
              <a:t> Антон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K4111c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1496" y="947738"/>
            <a:ext cx="3245304" cy="3425371"/>
          </a:xfrm>
        </p:spPr>
        <p:txBody>
          <a:bodyPr>
            <a:noAutofit/>
          </a:bodyPr>
          <a:lstStyle/>
          <a:p>
            <a:pPr fontAlgn="base"/>
            <a:r>
              <a:rPr lang="ru-RU" sz="1600" b="1" dirty="0"/>
              <a:t>Взаимодействие технологий     SDN и NFV </a:t>
            </a:r>
          </a:p>
          <a:p>
            <a:r>
              <a:rPr lang="ru-RU" sz="1600" dirty="0"/>
              <a:t>Существуют три варианта совместного использования SDN и NFV: NFV на базе SDN, когда SDN управляет размещением, взаимодействием, </a:t>
            </a:r>
            <a:r>
              <a:rPr lang="ru-RU" sz="1600" dirty="0" err="1"/>
              <a:t>чейнингом</a:t>
            </a:r>
            <a:r>
              <a:rPr lang="ru-RU" sz="1600" dirty="0"/>
              <a:t> (</a:t>
            </a:r>
            <a:r>
              <a:rPr lang="ru-RU" sz="1600" dirty="0" err="1"/>
              <a:t>chaining</a:t>
            </a:r>
            <a:r>
              <a:rPr lang="ru-RU" sz="1600" dirty="0"/>
              <a:t>) </a:t>
            </a:r>
            <a:r>
              <a:rPr lang="ru-RU" sz="1600" dirty="0" err="1"/>
              <a:t>виртуализированных</a:t>
            </a:r>
            <a:r>
              <a:rPr lang="ru-RU" sz="1600" dirty="0"/>
              <a:t> функций, SDN на базе NFV, где SDN является </a:t>
            </a:r>
            <a:r>
              <a:rPr lang="ru-RU" sz="1600" dirty="0" err="1"/>
              <a:t>виртуализированным</a:t>
            </a:r>
            <a:r>
              <a:rPr lang="ru-RU" sz="1600" dirty="0"/>
              <a:t> сервисом в </a:t>
            </a:r>
            <a:r>
              <a:rPr lang="ru-RU" sz="1600" dirty="0" err="1"/>
              <a:t>неком</a:t>
            </a:r>
            <a:r>
              <a:rPr lang="ru-RU" sz="1600" dirty="0"/>
              <a:t> </a:t>
            </a:r>
            <a:r>
              <a:rPr lang="ru-RU" sz="1600" dirty="0" err="1"/>
              <a:t>тенанте</a:t>
            </a:r>
            <a:r>
              <a:rPr lang="ru-RU" sz="1600" dirty="0"/>
              <a:t>, и SDN+NFV, когда две области взаимодополняемы и существуют в самых разных комбинациях. </a:t>
            </a:r>
          </a:p>
        </p:txBody>
      </p:sp>
      <p:pic>
        <p:nvPicPr>
          <p:cNvPr id="4100" name="Picture 4" descr="SDN и NFV: как это работает на сети оператора связи | Telecom &amp; IT">
            <a:extLst>
              <a:ext uri="{FF2B5EF4-FFF2-40B4-BE49-F238E27FC236}">
                <a16:creationId xmlns:a16="http://schemas.microsoft.com/office/drawing/2014/main" id="{9B0552B4-BD9B-408C-A90C-3E80C148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5" y="1295399"/>
            <a:ext cx="5036534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283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52962"/>
            <a:ext cx="2589350" cy="3585713"/>
          </a:xfrm>
        </p:spPr>
        <p:txBody>
          <a:bodyPr>
            <a:normAutofit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NFV </a:t>
            </a:r>
            <a:r>
              <a:rPr lang="ru-RU" dirty="0"/>
              <a:t>состоит из трёх основных подсистем: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Виртуализированные</a:t>
            </a:r>
            <a:r>
              <a:rPr lang="ru-RU" dirty="0"/>
              <a:t> сетевые функции </a:t>
            </a:r>
            <a:r>
              <a:rPr lang="en-US" dirty="0"/>
              <a:t>NFV (Virtualized Network Function)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Инфраструктура виртуализации </a:t>
            </a:r>
            <a:r>
              <a:rPr lang="en-US" dirty="0"/>
              <a:t>NFVI (NFV Infrastructure)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Подсистема управления и </a:t>
            </a:r>
            <a:r>
              <a:rPr lang="ru-RU" dirty="0" err="1"/>
              <a:t>оркестрации</a:t>
            </a:r>
            <a:r>
              <a:rPr lang="ru-RU" dirty="0"/>
              <a:t> </a:t>
            </a:r>
            <a:r>
              <a:rPr lang="en-US" dirty="0"/>
              <a:t>MANO (Management and Orchestration)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NFV</a:t>
            </a: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E7A954E-62E6-49D3-A2F6-0B8739830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50" y="1068202"/>
            <a:ext cx="5665820" cy="368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74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NFV</a:t>
            </a:r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39F2565-8269-4AE6-B466-11D425CC7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052962"/>
            <a:ext cx="5829300" cy="36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52962"/>
            <a:ext cx="2589350" cy="358571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Виртуализированные</a:t>
            </a:r>
            <a:r>
              <a:rPr lang="ru-RU" dirty="0"/>
              <a:t> сетевые функции </a:t>
            </a:r>
            <a:r>
              <a:rPr lang="en-US" dirty="0"/>
              <a:t>NFV (Virtualized Network Function)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Инфраструктура виртуализации </a:t>
            </a:r>
            <a:r>
              <a:rPr lang="en-US" dirty="0"/>
              <a:t>NFVI (NFV Infrastructure)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Подсистема управления и </a:t>
            </a:r>
            <a:r>
              <a:rPr lang="ru-RU" dirty="0" err="1"/>
              <a:t>оркестрации</a:t>
            </a:r>
            <a:r>
              <a:rPr lang="ru-RU" dirty="0"/>
              <a:t> </a:t>
            </a:r>
            <a:r>
              <a:rPr lang="en-US" dirty="0"/>
              <a:t>MANO (Management and Orchestration)</a:t>
            </a:r>
          </a:p>
        </p:txBody>
      </p:sp>
    </p:spTree>
    <p:extLst>
      <p:ext uri="{BB962C8B-B14F-4D97-AF65-F5344CB8AC3E}">
        <p14:creationId xmlns:p14="http://schemas.microsoft.com/office/powerpoint/2010/main" val="3583352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NFV</a:t>
            </a:r>
            <a:r>
              <a:rPr lang="ru-RU" dirty="0"/>
              <a:t> и </a:t>
            </a:r>
            <a:r>
              <a:rPr lang="en-US" dirty="0"/>
              <a:t>SDN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52962"/>
            <a:ext cx="2589350" cy="358571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SDN обеспечивает для NFV виртуализацию сетевых интерфейсов и сетевую связность для VNF. Возьмем для примера элементы из </a:t>
            </a:r>
            <a:r>
              <a:rPr lang="ru-RU" dirty="0" err="1"/>
              <a:t>OpenStack</a:t>
            </a:r>
            <a:r>
              <a:rPr lang="ru-RU" dirty="0"/>
              <a:t>: виртуальный коммутатор «</a:t>
            </a:r>
            <a:r>
              <a:rPr lang="ru-RU" dirty="0" err="1"/>
              <a:t>Open</a:t>
            </a:r>
            <a:r>
              <a:rPr lang="ru-RU" dirty="0"/>
              <a:t> </a:t>
            </a:r>
            <a:r>
              <a:rPr lang="ru-RU" dirty="0" err="1"/>
              <a:t>vSwitch</a:t>
            </a:r>
            <a:r>
              <a:rPr lang="ru-RU" dirty="0"/>
              <a:t>» и SDN контроллер «</a:t>
            </a:r>
            <a:r>
              <a:rPr lang="ru-RU" dirty="0" err="1"/>
              <a:t>Open</a:t>
            </a:r>
            <a:r>
              <a:rPr lang="ru-RU" dirty="0"/>
              <a:t> </a:t>
            </a:r>
            <a:r>
              <a:rPr lang="ru-RU" dirty="0" err="1"/>
              <a:t>Daylight</a:t>
            </a:r>
            <a:r>
              <a:rPr lang="ru-RU" dirty="0"/>
              <a:t>». Поместим их в NFV.</a:t>
            </a:r>
            <a:br>
              <a:rPr lang="ru-RU" dirty="0"/>
            </a:br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7698692-EE7C-4FAB-B555-EF1E3258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1007535"/>
            <a:ext cx="5467350" cy="37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248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880123" y="4468762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Ваши 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7963786" cy="527284"/>
          </a:xfrm>
        </p:spPr>
        <p:txBody>
          <a:bodyPr>
            <a:normAutofit/>
          </a:bodyPr>
          <a:lstStyle/>
          <a:p>
            <a:r>
              <a:rPr lang="ru-RU" sz="2400" dirty="0"/>
              <a:t>Технология </a:t>
            </a:r>
            <a:r>
              <a:rPr lang="en-US" sz="2400" dirty="0"/>
              <a:t>SDN</a:t>
            </a:r>
            <a:endParaRPr lang="ru-RU" sz="24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95D14C-0749-B366-DF60-831456AD6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3110" y="1015663"/>
            <a:ext cx="3370016" cy="3763344"/>
          </a:xfrm>
        </p:spPr>
        <p:txBody>
          <a:bodyPr>
            <a:normAutofit/>
          </a:bodyPr>
          <a:lstStyle/>
          <a:p>
            <a:r>
              <a:rPr lang="en-US" sz="1800" dirty="0"/>
              <a:t>SDN – </a:t>
            </a:r>
            <a:r>
              <a:rPr lang="ru-RU" sz="1800" dirty="0"/>
              <a:t>это одна из форм       виртуализации сети, в которой уровень управления сетью отделён от устройств передачи данных и реализуется </a:t>
            </a:r>
            <a:r>
              <a:rPr lang="ru-RU" sz="1800" dirty="0" err="1"/>
              <a:t>программно</a:t>
            </a:r>
            <a:r>
              <a:rPr lang="ru-RU" sz="1800" dirty="0"/>
              <a:t>.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F1E4EB1A-D9E4-4225-84D9-687A76614C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8" name="Picture 4" descr="Программно-определяемые сети (Software-Defined Network, SDN) и  программно-определяемые ЦОД (Software-Defined Data Center, SDDC)">
            <a:extLst>
              <a:ext uri="{FF2B5EF4-FFF2-40B4-BE49-F238E27FC236}">
                <a16:creationId xmlns:a16="http://schemas.microsoft.com/office/drawing/2014/main" id="{187A96C6-8618-49D7-8193-F33164540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3" y="1077783"/>
            <a:ext cx="5022989" cy="36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4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666598-0F82-4C84-BFDB-43B0246A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SDN — </a:t>
            </a:r>
            <a:r>
              <a:rPr lang="ru-RU" dirty="0"/>
              <a:t>проблема и решение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4932D-8D2B-4B20-A88A-8698FB011E1C}"/>
              </a:ext>
            </a:extLst>
          </p:cNvPr>
          <p:cNvSpPr txBox="1"/>
          <p:nvPr/>
        </p:nvSpPr>
        <p:spPr>
          <a:xfrm>
            <a:off x="457200" y="998490"/>
            <a:ext cx="8296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Классический коммутатор маршрутизирует потоки трафика по правилам, которые необходимо конфигурировать в самом коммутаторе. При малом количестве коммутаторов их можно настроить вручную, а в </a:t>
            </a:r>
            <a:r>
              <a:rPr lang="ru-RU" dirty="0" err="1"/>
              <a:t>ЦОДах</a:t>
            </a:r>
            <a:r>
              <a:rPr lang="ru-RU" dirty="0"/>
              <a:t> с сотнями и тысячами коммутаторов задача становится невыполнимой. 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746A0D40-D956-45F5-9055-DE6C6797A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2398665"/>
            <a:ext cx="73437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3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666598-0F82-4C84-BFDB-43B0246A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SDN — </a:t>
            </a:r>
            <a:r>
              <a:rPr lang="ru-RU" dirty="0"/>
              <a:t>проблема и решение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A724A6A-3999-434D-AB7B-09F3B141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217796"/>
            <a:ext cx="6248400" cy="345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ED8ABA-D4CB-4693-8ED5-4C22B9548A14}"/>
              </a:ext>
            </a:extLst>
          </p:cNvPr>
          <p:cNvSpPr txBox="1"/>
          <p:nvPr/>
        </p:nvSpPr>
        <p:spPr>
          <a:xfrm>
            <a:off x="457200" y="1104900"/>
            <a:ext cx="22193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SND </a:t>
            </a:r>
            <a:r>
              <a:rPr lang="ru-RU" dirty="0"/>
              <a:t>предлагает изменить конфигурацию архитектуры: разделить на слои и стандартизировать интерфейсы </a:t>
            </a:r>
          </a:p>
        </p:txBody>
      </p:sp>
    </p:spTree>
    <p:extLst>
      <p:ext uri="{BB962C8B-B14F-4D97-AF65-F5344CB8AC3E}">
        <p14:creationId xmlns:p14="http://schemas.microsoft.com/office/powerpoint/2010/main" val="84243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052623"/>
            <a:ext cx="8147747" cy="378444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Компонент управления</a:t>
            </a:r>
            <a:endParaRPr lang="ru-RU" dirty="0"/>
          </a:p>
          <a:p>
            <a:r>
              <a:rPr lang="en-US" dirty="0"/>
              <a:t>	</a:t>
            </a:r>
            <a:r>
              <a:rPr lang="ru-RU" dirty="0"/>
              <a:t>В SDN используется набор сетевых приложений для гибкого управления и простоты </a:t>
            </a:r>
            <a:r>
              <a:rPr lang="en-US" dirty="0"/>
              <a:t>	</a:t>
            </a:r>
            <a:r>
              <a:rPr lang="ru-RU" dirty="0"/>
              <a:t>реализации новых приложений и сервисов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Компонент контроля</a:t>
            </a:r>
            <a:endParaRPr lang="ru-RU" dirty="0"/>
          </a:p>
          <a:p>
            <a:r>
              <a:rPr lang="en-US" dirty="0"/>
              <a:t>	</a:t>
            </a:r>
            <a:r>
              <a:rPr lang="ru-RU" dirty="0"/>
              <a:t>Является наиболее интеллектуальным и важным уровнем архитектуры SDN. Содержит один </a:t>
            </a:r>
            <a:r>
              <a:rPr lang="en-US" dirty="0"/>
              <a:t>	</a:t>
            </a:r>
            <a:r>
              <a:rPr lang="ru-RU" dirty="0"/>
              <a:t>или несколько контроллеров, пересылающих разные типы правил и политик на уровень </a:t>
            </a:r>
            <a:r>
              <a:rPr lang="en-US" dirty="0"/>
              <a:t>	</a:t>
            </a:r>
            <a:r>
              <a:rPr lang="ru-RU" dirty="0"/>
              <a:t>инфраструктуры через южный интерфейс.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Компонент данных</a:t>
            </a:r>
            <a:endParaRPr lang="ru-RU" dirty="0"/>
          </a:p>
          <a:p>
            <a:r>
              <a:rPr lang="en-US" dirty="0"/>
              <a:t>	</a:t>
            </a:r>
            <a:r>
              <a:rPr lang="ru-RU" dirty="0"/>
              <a:t>Уровень инфраструктуры (уровень данных), представляет устройства пересылки в сети </a:t>
            </a:r>
            <a:r>
              <a:rPr lang="en-US" dirty="0"/>
              <a:t>	</a:t>
            </a:r>
            <a:r>
              <a:rPr lang="ru-RU" dirty="0"/>
              <a:t>(маршрутизаторы, коммутаторы, балансировщики нагрузки и т. д.).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Северный интерфейс</a:t>
            </a:r>
            <a:endParaRPr lang="ru-RU" dirty="0"/>
          </a:p>
          <a:p>
            <a:r>
              <a:rPr lang="en-US" dirty="0"/>
              <a:t>	</a:t>
            </a:r>
            <a:r>
              <a:rPr lang="ru-RU" dirty="0"/>
              <a:t>Интеграция между контроллером и приложением. В основном интерфейсы представляют </a:t>
            </a:r>
            <a:r>
              <a:rPr lang="en-US" dirty="0"/>
              <a:t>	</a:t>
            </a:r>
            <a:r>
              <a:rPr lang="ru-RU" dirty="0"/>
              <a:t>собой набор интерфейсов прикладного программирования (API) с открытым исходным </a:t>
            </a:r>
            <a:r>
              <a:rPr lang="en-US" dirty="0"/>
              <a:t>	</a:t>
            </a:r>
            <a:r>
              <a:rPr lang="ru-RU" dirty="0"/>
              <a:t>кодом.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Южные интерфейсы</a:t>
            </a:r>
            <a:endParaRPr lang="ru-RU" dirty="0"/>
          </a:p>
          <a:p>
            <a:r>
              <a:rPr lang="en-US" dirty="0"/>
              <a:t>	</a:t>
            </a:r>
            <a:r>
              <a:rPr lang="ru-RU" dirty="0"/>
              <a:t>Интеграция между контроллером и сетевыми устройствами. Интерфейсы позволяют </a:t>
            </a:r>
            <a:r>
              <a:rPr lang="en-US" dirty="0"/>
              <a:t>	</a:t>
            </a:r>
            <a:r>
              <a:rPr lang="ru-RU" dirty="0"/>
              <a:t>передавать политики на плоскость пересылки.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SDN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SDN</a:t>
            </a:r>
            <a:endParaRPr lang="ru-RU" dirty="0"/>
          </a:p>
        </p:txBody>
      </p:sp>
      <p:pic>
        <p:nvPicPr>
          <p:cNvPr id="2052" name="Picture 4" descr="Components of SDN Network">
            <a:extLst>
              <a:ext uri="{FF2B5EF4-FFF2-40B4-BE49-F238E27FC236}">
                <a16:creationId xmlns:a16="http://schemas.microsoft.com/office/drawing/2014/main" id="{A3967C80-8B16-4EA9-994A-7EEB8CD8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65" y="1100728"/>
            <a:ext cx="6358270" cy="3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15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447" y="1052623"/>
            <a:ext cx="8495413" cy="3955312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ru-RU" dirty="0"/>
              <a:t>Архитектура SDN является: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dirty="0"/>
              <a:t>Программируемой</a:t>
            </a:r>
            <a:endParaRPr lang="en-US" b="1" dirty="0"/>
          </a:p>
          <a:p>
            <a:pPr fontAlgn="base"/>
            <a:r>
              <a:rPr lang="en-US" dirty="0"/>
              <a:t>	</a:t>
            </a:r>
            <a:r>
              <a:rPr lang="ru-RU" dirty="0"/>
              <a:t>Управление сетью программируется напрямую, поскольку этот уровень отделен от функций </a:t>
            </a:r>
            <a:r>
              <a:rPr lang="en-US" dirty="0"/>
              <a:t>	</a:t>
            </a:r>
            <a:r>
              <a:rPr lang="ru-RU" dirty="0"/>
              <a:t>передачи данных;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dirty="0"/>
              <a:t>Адаптивной</a:t>
            </a:r>
            <a:endParaRPr lang="en-US" b="1" dirty="0"/>
          </a:p>
          <a:p>
            <a:pPr lvl="1" fontAlgn="base"/>
            <a:r>
              <a:rPr lang="ru-RU" dirty="0"/>
              <a:t>Отделение функций контроля от функций передач данных позволяет администраторам динамически настраивать транспортные потоки по всей сети для удовлетворения меняющихся потребностей;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dirty="0"/>
              <a:t>Централизованно</a:t>
            </a:r>
            <a:r>
              <a:rPr lang="ru-RU" i="1" dirty="0"/>
              <a:t> </a:t>
            </a:r>
            <a:r>
              <a:rPr lang="ru-RU" b="1" dirty="0"/>
              <a:t>управляемой</a:t>
            </a:r>
            <a:endParaRPr lang="en-US" b="1" dirty="0"/>
          </a:p>
          <a:p>
            <a:pPr lvl="1" fontAlgn="base"/>
            <a:r>
              <a:rPr lang="ru-RU" dirty="0"/>
              <a:t> Интеллектуальный центр управления сетью логически централизован в программных SDN-контроллерах, которые дают общее представление о состоянии сети. В свою очередь для приложений и политик обработки контроллеры являются едиными логическими коммутаторами.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dirty="0" err="1"/>
              <a:t>Программно</a:t>
            </a:r>
            <a:r>
              <a:rPr lang="ru-RU" b="1" dirty="0"/>
              <a:t> конфигурируемой</a:t>
            </a:r>
            <a:endParaRPr lang="en-US" b="1" dirty="0"/>
          </a:p>
          <a:p>
            <a:pPr lvl="1" fontAlgn="base"/>
            <a:r>
              <a:rPr lang="ru-RU" dirty="0"/>
              <a:t>SDN позволяет сетевым администраторам конфигурировать, управлять, обеспечивать защиту и быстро оптимизировать сетевые ресурсы с помощью динамических, автоматизированных программ SDN, которые они могут писать самостоятельно; 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dirty="0"/>
              <a:t>Основанной на открытых стандартах и независимой от вендоров:</a:t>
            </a:r>
            <a:endParaRPr lang="en-US" b="1" dirty="0"/>
          </a:p>
          <a:p>
            <a:pPr lvl="1" fontAlgn="base"/>
            <a:r>
              <a:rPr lang="ru-RU" dirty="0"/>
              <a:t> При реализации на основе открытых стандартов, SDN значительно упрощает проектирование и эксплуатацию сети, поскольку управление сетью обеспечивается не устройствами и протоколами определенных производителей, а программными SDN контроллерами. 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SDN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265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E95D14C-0749-B366-DF60-831456AD6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0075" y="930602"/>
            <a:ext cx="3678864" cy="3763344"/>
          </a:xfrm>
        </p:spPr>
        <p:txBody>
          <a:bodyPr>
            <a:noAutofit/>
          </a:bodyPr>
          <a:lstStyle/>
          <a:p>
            <a:r>
              <a:rPr lang="ru-RU" sz="1800" dirty="0"/>
              <a:t>Виртуализация сетевых </a:t>
            </a:r>
            <a:r>
              <a:rPr lang="en-US" sz="1800" dirty="0"/>
              <a:t>      </a:t>
            </a:r>
            <a:r>
              <a:rPr lang="ru-RU" sz="1800" dirty="0"/>
              <a:t>функций (</a:t>
            </a:r>
            <a:r>
              <a:rPr lang="ru-RU" sz="1800" dirty="0" err="1"/>
              <a:t>Network</a:t>
            </a:r>
            <a:r>
              <a:rPr lang="ru-RU" sz="1800" dirty="0"/>
              <a:t> </a:t>
            </a:r>
            <a:r>
              <a:rPr lang="ru-RU" sz="1800" dirty="0" err="1"/>
              <a:t>Function</a:t>
            </a:r>
            <a:r>
              <a:rPr lang="ru-RU" sz="1800" dirty="0"/>
              <a:t> </a:t>
            </a:r>
            <a:r>
              <a:rPr lang="ru-RU" sz="1800" dirty="0" err="1"/>
              <a:t>Virtualization</a:t>
            </a:r>
            <a:r>
              <a:rPr lang="ru-RU" sz="1800" dirty="0"/>
              <a:t>, NFV) предлагает новый способ проектирования, развертывания и управления сетевых сервисов. NFV отделяет такие сетевые функции, такие как NAT, </a:t>
            </a:r>
            <a:r>
              <a:rPr lang="ru-RU" sz="1800" dirty="0" err="1"/>
              <a:t>firewall</a:t>
            </a:r>
            <a:r>
              <a:rPr lang="ru-RU" sz="1800" dirty="0"/>
              <a:t>, обнаружение вторжений, DNS, фильтрация трафика и многие другие от аппаратного уровня, чтобы была возможность программирования нужных функций на программном уровне.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A41C5-0F63-4093-94FE-9D190C6487C1}"/>
              </a:ext>
            </a:extLst>
          </p:cNvPr>
          <p:cNvSpPr txBox="1"/>
          <p:nvPr/>
        </p:nvSpPr>
        <p:spPr>
          <a:xfrm>
            <a:off x="1697100" y="4258790"/>
            <a:ext cx="1896705" cy="37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Архитектура </a:t>
            </a:r>
            <a:r>
              <a:rPr lang="en-US" dirty="0">
                <a:solidFill>
                  <a:schemeClr val="bg1"/>
                </a:solidFill>
              </a:rPr>
              <a:t>NFV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32" name="Picture 8" descr="NFV Architectural Framework: The ETSI architectural framework explained">
            <a:extLst>
              <a:ext uri="{FF2B5EF4-FFF2-40B4-BE49-F238E27FC236}">
                <a16:creationId xmlns:a16="http://schemas.microsoft.com/office/drawing/2014/main" id="{16BE742E-AE81-4B5B-8C4A-73F6B8D86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2" y="1361193"/>
            <a:ext cx="5016980" cy="2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CD356B5-F13F-415F-B6DF-1BBA6D77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Технология </a:t>
            </a:r>
            <a:r>
              <a:rPr lang="en-US" dirty="0"/>
              <a:t>NFV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37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0666598-0F82-4C84-BFDB-43B0246A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NFV — </a:t>
            </a:r>
            <a:r>
              <a:rPr lang="ru-RU" dirty="0"/>
              <a:t>проблема и решение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DB95CE-4601-4DA1-B71E-A47B8AE5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545" y="1009650"/>
            <a:ext cx="576991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899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5432</TotalTime>
  <Words>621</Words>
  <Application>Microsoft Office PowerPoint</Application>
  <PresentationFormat>Экран (16:9)</PresentationFormat>
  <Paragraphs>55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Совместное использование технологий SDN и NFV</vt:lpstr>
      <vt:lpstr>Технология SDN</vt:lpstr>
      <vt:lpstr>SDN — проблема и решение</vt:lpstr>
      <vt:lpstr>SDN — проблема и решение</vt:lpstr>
      <vt:lpstr>Архитектура SDN</vt:lpstr>
      <vt:lpstr>Архитектура SDN</vt:lpstr>
      <vt:lpstr>Архитектура SDN</vt:lpstr>
      <vt:lpstr>Технология NFV</vt:lpstr>
      <vt:lpstr>NFV — проблема и решение</vt:lpstr>
      <vt:lpstr>Презентация PowerPoint</vt:lpstr>
      <vt:lpstr>Архитектура NFV</vt:lpstr>
      <vt:lpstr>Архитектура NFV</vt:lpstr>
      <vt:lpstr>Архитектура NFV и SDN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HP</cp:lastModifiedBy>
  <cp:revision>105</cp:revision>
  <dcterms:created xsi:type="dcterms:W3CDTF">2014-06-27T12:30:22Z</dcterms:created>
  <dcterms:modified xsi:type="dcterms:W3CDTF">2023-04-21T12:19:44Z</dcterms:modified>
</cp:coreProperties>
</file>