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3"/>
  </p:notesMasterIdLst>
  <p:handoutMasterIdLst>
    <p:handoutMasterId r:id="rId14"/>
  </p:handoutMasterIdLst>
  <p:sldIdLst>
    <p:sldId id="265" r:id="rId2"/>
    <p:sldId id="324" r:id="rId3"/>
    <p:sldId id="284" r:id="rId4"/>
    <p:sldId id="328" r:id="rId5"/>
    <p:sldId id="327" r:id="rId6"/>
    <p:sldId id="330" r:id="rId7"/>
    <p:sldId id="331" r:id="rId8"/>
    <p:sldId id="332" r:id="rId9"/>
    <p:sldId id="325" r:id="rId10"/>
    <p:sldId id="329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826" y="6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3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77257" y="2144982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2800" b="0" i="0" dirty="0">
                <a:solidFill>
                  <a:srgbClr val="E1E3E6"/>
                </a:solidFill>
                <a:effectLst/>
                <a:latin typeface="-apple-system"/>
              </a:rPr>
              <a:t>Одновременное применение концепций NFV и SDN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AA51C0-8870-B817-FAA2-143DADF92166}"/>
              </a:ext>
            </a:extLst>
          </p:cNvPr>
          <p:cNvSpPr txBox="1"/>
          <p:nvPr/>
        </p:nvSpPr>
        <p:spPr>
          <a:xfrm>
            <a:off x="4140200" y="4499819"/>
            <a:ext cx="500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Студент: Соколова Анна Александровна </a:t>
            </a:r>
            <a:r>
              <a:rPr lang="en-US" sz="1800" dirty="0">
                <a:solidFill>
                  <a:schemeClr val="bg1"/>
                </a:solidFill>
              </a:rPr>
              <a:t>K4111c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Преимущества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86EBA8-1EB8-9F52-0039-7B64FF87A44B}"/>
              </a:ext>
            </a:extLst>
          </p:cNvPr>
          <p:cNvSpPr txBox="1"/>
          <p:nvPr/>
        </p:nvSpPr>
        <p:spPr>
          <a:xfrm>
            <a:off x="600527" y="1224900"/>
            <a:ext cx="69396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b="0" i="0" dirty="0">
                <a:solidFill>
                  <a:srgbClr val="333333"/>
                </a:solidFill>
                <a:effectLst/>
                <a:latin typeface="HuaweiSans"/>
              </a:rPr>
              <a:t>- дорогостоящее специализированное устройство заменяется обычным оборудованием или аппаратным обеспечением COT с передовым программным обеспечением.</a:t>
            </a:r>
          </a:p>
          <a:p>
            <a:pPr algn="l" fontAlgn="auto"/>
            <a:r>
              <a:rPr lang="ru-RU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 </a:t>
            </a:r>
            <a:endParaRPr lang="ru-RU" b="0" i="0" dirty="0">
              <a:solidFill>
                <a:srgbClr val="3A3A3A"/>
              </a:solidFill>
              <a:effectLst/>
              <a:latin typeface="HuaweiSans"/>
            </a:endParaRPr>
          </a:p>
          <a:p>
            <a:pPr algn="l" fontAlgn="auto"/>
            <a:r>
              <a:rPr lang="ru-RU" dirty="0">
                <a:solidFill>
                  <a:srgbClr val="3A3A3A"/>
                </a:solidFill>
                <a:latin typeface="Arial" panose="020B0604020202020204" pitchFamily="34" charset="0"/>
              </a:rPr>
              <a:t>- п</a:t>
            </a:r>
            <a:r>
              <a:rPr lang="ru-RU" b="0" i="0" dirty="0">
                <a:solidFill>
                  <a:srgbClr val="333333"/>
                </a:solidFill>
                <a:effectLst/>
                <a:latin typeface="HuaweiSans"/>
              </a:rPr>
              <a:t>лоскость управления программным обеспечением переносится с выделенной платформы в более экономичное место, то есть в центр обработки данных или точку присутствия.</a:t>
            </a:r>
          </a:p>
          <a:p>
            <a:pPr algn="l" fontAlgn="auto"/>
            <a:r>
              <a:rPr lang="ru-RU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 </a:t>
            </a:r>
            <a:endParaRPr lang="ru-RU" b="0" i="0" dirty="0">
              <a:solidFill>
                <a:srgbClr val="3A3A3A"/>
              </a:solidFill>
              <a:effectLst/>
              <a:latin typeface="HuaweiSans"/>
            </a:endParaRPr>
          </a:p>
          <a:p>
            <a:pPr algn="l" fontAlgn="auto"/>
            <a:r>
              <a:rPr lang="ru-RU" dirty="0">
                <a:solidFill>
                  <a:srgbClr val="3A3A3A"/>
                </a:solidFill>
                <a:latin typeface="Arial" panose="020B0604020202020204" pitchFamily="34" charset="0"/>
              </a:rPr>
              <a:t>- у</a:t>
            </a:r>
            <a:r>
              <a:rPr lang="ru-RU" b="0" i="0" dirty="0">
                <a:solidFill>
                  <a:srgbClr val="333333"/>
                </a:solidFill>
                <a:effectLst/>
                <a:latin typeface="HuaweiSans"/>
              </a:rPr>
              <a:t>правление плоскостью данных было унифицировано и стандартизировано, что позволяет развивать сеть и приложения без необходимости обновления всех существующих сетевых устройств.</a:t>
            </a:r>
          </a:p>
        </p:txBody>
      </p:sp>
    </p:spTree>
    <p:extLst>
      <p:ext uri="{BB962C8B-B14F-4D97-AF65-F5344CB8AC3E}">
        <p14:creationId xmlns:p14="http://schemas.microsoft.com/office/powerpoint/2010/main" val="2878332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233715"/>
            <a:ext cx="7351487" cy="3410856"/>
          </a:xfrm>
        </p:spPr>
        <p:txBody>
          <a:bodyPr/>
          <a:lstStyle/>
          <a:p>
            <a:r>
              <a:rPr lang="ru-RU" dirty="0"/>
              <a:t>Предпосылками к появлению концепций программно-конфигурируемых сетей </a:t>
            </a:r>
            <a:r>
              <a:rPr lang="en-US" dirty="0"/>
              <a:t>(SDN)</a:t>
            </a:r>
            <a:r>
              <a:rPr lang="ru-RU" dirty="0"/>
              <a:t> и виртуализации сетевых функций (NFV) были стремительный рост трафика, изменение его структуры, повышение сложности сетей и рост количества подключаемых к сети устройств.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Предпосылки для появления SDN и NFV</a:t>
            </a:r>
          </a:p>
        </p:txBody>
      </p:sp>
      <p:pic>
        <p:nvPicPr>
          <p:cNvPr id="1026" name="Picture 2" descr="1">
            <a:extLst>
              <a:ext uri="{FF2B5EF4-FFF2-40B4-BE49-F238E27FC236}">
                <a16:creationId xmlns:a16="http://schemas.microsoft.com/office/drawing/2014/main" id="{DA1D272F-81FF-F203-A349-82A851D3F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91" y="2187751"/>
            <a:ext cx="4844596" cy="24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9178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Концепция </a:t>
            </a:r>
            <a:r>
              <a:rPr lang="en-US" dirty="0"/>
              <a:t>SDN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Основные идеи SDN включают:</a:t>
            </a:r>
          </a:p>
          <a:p>
            <a:endParaRPr lang="ru-RU" sz="1400" b="0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- разделение прохождения трафика (</a:t>
            </a:r>
            <a:r>
              <a:rPr lang="ru-RU" sz="1400" b="0" i="0" dirty="0" err="1">
                <a:solidFill>
                  <a:srgbClr val="2C2D2E"/>
                </a:solidFill>
                <a:effectLst/>
                <a:latin typeface="Golos Text" panose="020B0503020202020204"/>
              </a:rPr>
              <a:t>data</a:t>
            </a: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</a:t>
            </a:r>
            <a:r>
              <a:rPr lang="ru-RU" sz="1400" b="0" i="0" dirty="0" err="1">
                <a:solidFill>
                  <a:srgbClr val="2C2D2E"/>
                </a:solidFill>
                <a:effectLst/>
                <a:latin typeface="Golos Text" panose="020B0503020202020204"/>
              </a:rPr>
              <a:t>plane</a:t>
            </a: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) и сигнализацию/управление (</a:t>
            </a:r>
            <a:r>
              <a:rPr lang="ru-RU" sz="1400" b="0" i="0" dirty="0" err="1">
                <a:solidFill>
                  <a:srgbClr val="2C2D2E"/>
                </a:solidFill>
                <a:effectLst/>
                <a:latin typeface="Golos Text" panose="020B0503020202020204"/>
              </a:rPr>
              <a:t>control</a:t>
            </a: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</a:t>
            </a:r>
            <a:r>
              <a:rPr lang="ru-RU" sz="1400" b="0" i="0" dirty="0" err="1">
                <a:solidFill>
                  <a:srgbClr val="2C2D2E"/>
                </a:solidFill>
                <a:effectLst/>
                <a:latin typeface="Golos Text" panose="020B0503020202020204"/>
              </a:rPr>
              <a:t>plane</a:t>
            </a: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);</a:t>
            </a:r>
          </a:p>
          <a:p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- существенное упрощение сетевых элементов уровня </a:t>
            </a:r>
            <a:r>
              <a:rPr lang="ru-RU" sz="1400" b="0" i="0" dirty="0" err="1">
                <a:solidFill>
                  <a:srgbClr val="2C2D2E"/>
                </a:solidFill>
                <a:effectLst/>
                <a:latin typeface="Golos Text" panose="020B0503020202020204"/>
              </a:rPr>
              <a:t>data</a:t>
            </a: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</a:t>
            </a:r>
            <a:r>
              <a:rPr lang="ru-RU" sz="1400" b="0" i="0" dirty="0" err="1">
                <a:solidFill>
                  <a:srgbClr val="2C2D2E"/>
                </a:solidFill>
                <a:effectLst/>
                <a:latin typeface="Golos Text" panose="020B0503020202020204"/>
              </a:rPr>
              <a:t>plane</a:t>
            </a: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;</a:t>
            </a:r>
          </a:p>
          <a:p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- единый, унифицированный, независящий от поставщика интерфейс между уровнем управления и уровнем передачи данных;</a:t>
            </a:r>
          </a:p>
          <a:p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- логически централизованное управление сетью, осуществляемое с помощью контроллера с установленной сетевой операционной системой и реализованными поверх сетевыми приложениями;</a:t>
            </a:r>
          </a:p>
          <a:p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- виртуализация физических ресурсов сети.</a:t>
            </a:r>
          </a:p>
        </p:txBody>
      </p:sp>
    </p:spTree>
    <p:extLst>
      <p:ext uri="{BB962C8B-B14F-4D97-AF65-F5344CB8AC3E}">
        <p14:creationId xmlns:p14="http://schemas.microsoft.com/office/powerpoint/2010/main" val="428753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Концепция </a:t>
            </a:r>
            <a:r>
              <a:rPr lang="en-US" dirty="0"/>
              <a:t>SDN</a:t>
            </a: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257F42-FBB5-3E89-30CC-941224DF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6" y="1320800"/>
            <a:ext cx="6742310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20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Концепция </a:t>
            </a:r>
            <a:r>
              <a:rPr lang="en-US" dirty="0"/>
              <a:t>NFV</a:t>
            </a:r>
            <a:endParaRPr lang="ru-RU" dirty="0"/>
          </a:p>
        </p:txBody>
      </p:sp>
      <p:pic>
        <p:nvPicPr>
          <p:cNvPr id="2052" name="Picture 4" descr="2">
            <a:extLst>
              <a:ext uri="{FF2B5EF4-FFF2-40B4-BE49-F238E27FC236}">
                <a16:creationId xmlns:a16="http://schemas.microsoft.com/office/drawing/2014/main" id="{0D0C4DA8-F3B0-8447-EF66-86314E718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2" y="1233713"/>
            <a:ext cx="6641595" cy="332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5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Разница между </a:t>
            </a:r>
            <a:r>
              <a:rPr lang="en-US" dirty="0"/>
              <a:t>SDN </a:t>
            </a:r>
            <a:r>
              <a:rPr lang="ru-RU" dirty="0"/>
              <a:t>и </a:t>
            </a:r>
            <a:r>
              <a:rPr lang="en-US" dirty="0"/>
              <a:t>NFV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166B12-5C43-5A78-E773-5605D8442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81454"/>
              </p:ext>
            </p:extLst>
          </p:nvPr>
        </p:nvGraphicFramePr>
        <p:xfrm>
          <a:off x="808048" y="1233715"/>
          <a:ext cx="6335648" cy="3219568"/>
        </p:xfrm>
        <a:graphic>
          <a:graphicData uri="http://schemas.openxmlformats.org/drawingml/2006/table">
            <a:tbl>
              <a:tblPr/>
              <a:tblGrid>
                <a:gridCol w="3167824">
                  <a:extLst>
                    <a:ext uri="{9D8B030D-6E8A-4147-A177-3AD203B41FA5}">
                      <a16:colId xmlns:a16="http://schemas.microsoft.com/office/drawing/2014/main" val="2400277965"/>
                    </a:ext>
                  </a:extLst>
                </a:gridCol>
                <a:gridCol w="3167824">
                  <a:extLst>
                    <a:ext uri="{9D8B030D-6E8A-4147-A177-3AD203B41FA5}">
                      <a16:colId xmlns:a16="http://schemas.microsoft.com/office/drawing/2014/main" val="615286345"/>
                    </a:ext>
                  </a:extLst>
                </a:gridCol>
              </a:tblGrid>
              <a:tr h="32603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effectLst/>
                        </a:rPr>
                        <a:t>SDN</a:t>
                      </a:r>
                    </a:p>
                  </a:txBody>
                  <a:tcPr marL="31715" marR="31715" marT="63431" marB="63431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effectLst/>
                        </a:rPr>
                        <a:t>NFV</a:t>
                      </a:r>
                    </a:p>
                  </a:txBody>
                  <a:tcPr marL="63431" marR="63431" marT="63431" marB="63431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175620"/>
                  </a:ext>
                </a:extLst>
              </a:tr>
              <a:tr h="733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Архитектура SDN в основном ориентирована на центры обработки данных.</a:t>
                      </a:r>
                    </a:p>
                  </a:txBody>
                  <a:tcPr marL="63431" marR="63431" marT="88803" marB="88803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NFV ориентирован на поставщиков услуг или операторов.</a:t>
                      </a:r>
                    </a:p>
                  </a:txBody>
                  <a:tcPr marL="63431" marR="63431" marT="88803" marB="88803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950149"/>
                  </a:ext>
                </a:extLst>
              </a:tr>
              <a:tr h="11103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SDN разделяет плоскость управления и плоскость пересылки данных за счет централизации управления и программируемости сети.</a:t>
                      </a:r>
                    </a:p>
                  </a:txBody>
                  <a:tcPr marL="63431" marR="63431" marT="88803" marB="88803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NFV помогает поставщикам услуг или операторам виртуализировать такие функции, как балансировка нагрузки, маршрутизация и управление политиками, путем переноса сетевых функций с выделенных устройств на виртуальные серверы.</a:t>
                      </a:r>
                    </a:p>
                  </a:txBody>
                  <a:tcPr marL="63431" marR="63431" marT="88803" marB="88803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31301"/>
                  </a:ext>
                </a:extLst>
              </a:tr>
              <a:tr h="633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SDN использует OpenFlow в качестве протокола связи.</a:t>
                      </a:r>
                    </a:p>
                  </a:txBody>
                  <a:tcPr marL="63431" marR="63431" marT="88803" marB="88803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Протокол для NFV еще не определен.</a:t>
                      </a:r>
                    </a:p>
                  </a:txBody>
                  <a:tcPr marL="63431" marR="63431" marT="88803" marB="88803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659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699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Разница между </a:t>
            </a:r>
            <a:r>
              <a:rPr lang="en-US" dirty="0"/>
              <a:t>SDN </a:t>
            </a:r>
            <a:r>
              <a:rPr lang="ru-RU" dirty="0"/>
              <a:t>и </a:t>
            </a:r>
            <a:r>
              <a:rPr lang="en-US" dirty="0"/>
              <a:t>NFV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D856B56-D231-2566-9C38-50D006AF0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56046"/>
              </p:ext>
            </p:extLst>
          </p:nvPr>
        </p:nvGraphicFramePr>
        <p:xfrm>
          <a:off x="638630" y="1100183"/>
          <a:ext cx="6574970" cy="3377475"/>
        </p:xfrm>
        <a:graphic>
          <a:graphicData uri="http://schemas.openxmlformats.org/drawingml/2006/table">
            <a:tbl>
              <a:tblPr/>
              <a:tblGrid>
                <a:gridCol w="3276342">
                  <a:extLst>
                    <a:ext uri="{9D8B030D-6E8A-4147-A177-3AD203B41FA5}">
                      <a16:colId xmlns:a16="http://schemas.microsoft.com/office/drawing/2014/main" val="652964882"/>
                    </a:ext>
                  </a:extLst>
                </a:gridCol>
                <a:gridCol w="3298628">
                  <a:extLst>
                    <a:ext uri="{9D8B030D-6E8A-4147-A177-3AD203B41FA5}">
                      <a16:colId xmlns:a16="http://schemas.microsoft.com/office/drawing/2014/main" val="1445850453"/>
                    </a:ext>
                  </a:extLst>
                </a:gridCol>
              </a:tblGrid>
              <a:tr h="38376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</a:rPr>
                        <a:t>SDN</a:t>
                      </a:r>
                    </a:p>
                  </a:txBody>
                  <a:tcPr marL="38100" marR="38100" marT="76200" marB="7620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</a:rPr>
                        <a:t>NFV</a:t>
                      </a:r>
                    </a:p>
                  </a:txBody>
                  <a:tcPr marL="76200" marR="76200" marT="76200" marB="7620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471628"/>
                  </a:ext>
                </a:extLst>
              </a:tr>
              <a:tr h="623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</a:rPr>
                        <a:t>SDN </a:t>
                      </a:r>
                      <a:r>
                        <a:rPr lang="en-US" sz="1250" b="0" dirty="0" err="1">
                          <a:effectLst/>
                        </a:rPr>
                        <a:t>поддерживает</a:t>
                      </a:r>
                      <a:r>
                        <a:rPr lang="en-US" sz="1250" b="0" dirty="0">
                          <a:effectLst/>
                        </a:rPr>
                        <a:t> Open Networking Foundation.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>
                          <a:effectLst/>
                        </a:rPr>
                        <a:t>NFV управляется рабочей группой ETSI NFV.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002259"/>
                  </a:ext>
                </a:extLst>
              </a:tr>
              <a:tr h="1185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>
                          <a:effectLst/>
                        </a:rPr>
                        <a:t>Различные поставщики программного и аппаратного обеспечения для корпоративных сетей являются инициативными сторонниками SDN.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dirty="0">
                          <a:effectLst/>
                        </a:rPr>
                        <a:t>Поставщики или операторы телекоммуникационных услуг являются главными сторонниками NFV.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080361"/>
                  </a:ext>
                </a:extLst>
              </a:tr>
              <a:tr h="1185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>
                          <a:effectLst/>
                        </a:rPr>
                        <a:t>Приложения SDN работают на стандартных серверах или коммутаторах.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dirty="0">
                          <a:effectLst/>
                        </a:rPr>
                        <a:t>Приложения NFV работают на стандартных серверах.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956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50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Разница между </a:t>
            </a:r>
            <a:r>
              <a:rPr lang="en-US" dirty="0"/>
              <a:t>SDN </a:t>
            </a:r>
            <a:r>
              <a:rPr lang="ru-RU" dirty="0"/>
              <a:t>и </a:t>
            </a:r>
            <a:r>
              <a:rPr lang="en-US" dirty="0"/>
              <a:t>NFV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D856B56-D231-2566-9C38-50D006AF0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831002"/>
              </p:ext>
            </p:extLst>
          </p:nvPr>
        </p:nvGraphicFramePr>
        <p:xfrm>
          <a:off x="856343" y="1100183"/>
          <a:ext cx="7322457" cy="3110456"/>
        </p:xfrm>
        <a:graphic>
          <a:graphicData uri="http://schemas.openxmlformats.org/drawingml/2006/table">
            <a:tbl>
              <a:tblPr/>
              <a:tblGrid>
                <a:gridCol w="3539593">
                  <a:extLst>
                    <a:ext uri="{9D8B030D-6E8A-4147-A177-3AD203B41FA5}">
                      <a16:colId xmlns:a16="http://schemas.microsoft.com/office/drawing/2014/main" val="652964882"/>
                    </a:ext>
                  </a:extLst>
                </a:gridCol>
                <a:gridCol w="3782864">
                  <a:extLst>
                    <a:ext uri="{9D8B030D-6E8A-4147-A177-3AD203B41FA5}">
                      <a16:colId xmlns:a16="http://schemas.microsoft.com/office/drawing/2014/main" val="1445850453"/>
                    </a:ext>
                  </a:extLst>
                </a:gridCol>
              </a:tblGrid>
              <a:tr h="38549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</a:rPr>
                        <a:t>SDN</a:t>
                      </a:r>
                    </a:p>
                  </a:txBody>
                  <a:tcPr marL="38100" marR="38100" marT="76200" marB="7620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>
                          <a:effectLst/>
                        </a:rPr>
                        <a:t>NFV</a:t>
                      </a:r>
                    </a:p>
                  </a:txBody>
                  <a:tcPr marL="76200" marR="76200" marT="76200" marB="7620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471628"/>
                  </a:ext>
                </a:extLst>
              </a:tr>
              <a:tr h="13624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>
                          <a:effectLst/>
                        </a:rPr>
                        <a:t>SDN снижает стоимость сети, потому что теперь нет необходимости в дорогих коммутаторах и маршрутизаторах.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dirty="0">
                          <a:effectLst/>
                        </a:rPr>
                        <a:t>NFV повышает масштабируемость и гибкость, а также сокращает время выхода на рынок, поскольку динамически выделяет аппаратному обеспечению уровень мощности для сетевых функций, необходимых в определенное время.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080361"/>
                  </a:ext>
                </a:extLst>
              </a:tr>
              <a:tr h="1362481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None/>
                      </a:pPr>
                      <a:r>
                        <a:rPr lang="ru-RU" sz="1250" b="0" dirty="0">
                          <a:effectLst/>
                        </a:rPr>
                        <a:t>Применение SDN: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None/>
                      </a:pPr>
                      <a:r>
                        <a:rPr lang="ru-RU" sz="1250" b="0" dirty="0">
                          <a:effectLst/>
                        </a:rPr>
                        <a:t>- Сеть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None/>
                      </a:pPr>
                      <a:r>
                        <a:rPr lang="ru-RU" sz="1250" b="0" dirty="0">
                          <a:effectLst/>
                        </a:rPr>
                        <a:t>- Облачная оркестровка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None/>
                      </a:pPr>
                      <a:r>
                        <a:rPr lang="ru-RU" sz="1250" b="0" dirty="0">
                          <a:effectLst/>
                        </a:rPr>
                        <a:t>Применение </a:t>
                      </a:r>
                      <a:r>
                        <a:rPr lang="en-US" sz="1250" b="0" dirty="0">
                          <a:effectLst/>
                        </a:rPr>
                        <a:t>NFV</a:t>
                      </a:r>
                      <a:r>
                        <a:rPr lang="ru-RU" sz="1250" b="0" dirty="0">
                          <a:effectLst/>
                        </a:rPr>
                        <a:t>: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None/>
                      </a:pPr>
                      <a:r>
                        <a:rPr lang="ru-RU" sz="1250" b="0" dirty="0">
                          <a:effectLst/>
                        </a:rPr>
                        <a:t>Маршрутизаторы, брандмауэры, шлюзы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None/>
                      </a:pPr>
                      <a:r>
                        <a:rPr lang="ru-RU" sz="1250" b="0" dirty="0">
                          <a:effectLst/>
                        </a:rPr>
                        <a:t>- Ускорители глобальной сети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None/>
                      </a:pPr>
                      <a:r>
                        <a:rPr lang="ru-RU" sz="1250" b="0" dirty="0">
                          <a:effectLst/>
                        </a:rPr>
                        <a:t>- Гарантия SLA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None/>
                      </a:pPr>
                      <a:r>
                        <a:rPr lang="ru-RU" sz="1250" b="0" dirty="0">
                          <a:effectLst/>
                        </a:rPr>
                        <a:t>- Видеосерверы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None/>
                      </a:pPr>
                      <a:r>
                        <a:rPr lang="ru-RU" sz="1250" b="0" dirty="0">
                          <a:effectLst/>
                        </a:rPr>
                        <a:t>- Сети доставки контента (CDN)</a:t>
                      </a:r>
                    </a:p>
                  </a:txBody>
                  <a:tcPr marL="76200" marR="76200" marT="106680" marB="106680" anchor="ctr">
                    <a:lnL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86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757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31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Концепции </a:t>
            </a:r>
            <a:r>
              <a:rPr lang="en-US" dirty="0"/>
              <a:t>SDN</a:t>
            </a:r>
            <a:r>
              <a:rPr lang="ru-RU" dirty="0"/>
              <a:t> и </a:t>
            </a:r>
            <a:r>
              <a:rPr lang="en-US" dirty="0"/>
              <a:t>NFV</a:t>
            </a:r>
            <a:endParaRPr lang="ru-RU" dirty="0"/>
          </a:p>
        </p:txBody>
      </p:sp>
      <p:pic>
        <p:nvPicPr>
          <p:cNvPr id="4098" name="Picture 2" descr="3">
            <a:extLst>
              <a:ext uri="{FF2B5EF4-FFF2-40B4-BE49-F238E27FC236}">
                <a16:creationId xmlns:a16="http://schemas.microsoft.com/office/drawing/2014/main" id="{ECB730B8-20EE-6D29-EB8F-3BFC1C48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15345"/>
            <a:ext cx="6705319" cy="335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74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5878</TotalTime>
  <Words>441</Words>
  <Application>Microsoft Office PowerPoint</Application>
  <PresentationFormat>Экран (16:9)</PresentationFormat>
  <Paragraphs>55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ALS Gorizont Bold Expanded</vt:lpstr>
      <vt:lpstr>-apple-system</vt:lpstr>
      <vt:lpstr>Arial</vt:lpstr>
      <vt:lpstr>Calibri</vt:lpstr>
      <vt:lpstr>Golos Text</vt:lpstr>
      <vt:lpstr>Golos Text DemiBold</vt:lpstr>
      <vt:lpstr>HuaweiSans</vt:lpstr>
      <vt:lpstr>Тема1</vt:lpstr>
      <vt:lpstr>Одновременное применение концепций NFV и SDN</vt:lpstr>
      <vt:lpstr>Предпосылки для появления SDN и NFV</vt:lpstr>
      <vt:lpstr>Концепция SDN</vt:lpstr>
      <vt:lpstr>Концепция SDN</vt:lpstr>
      <vt:lpstr>Концепция NFV</vt:lpstr>
      <vt:lpstr>Разница между SDN и NFV</vt:lpstr>
      <vt:lpstr>Разница между SDN и NFV</vt:lpstr>
      <vt:lpstr>Разница между SDN и NFV</vt:lpstr>
      <vt:lpstr>Концепции SDN и NFV</vt:lpstr>
      <vt:lpstr>Преимущества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AnyaSokk</cp:lastModifiedBy>
  <cp:revision>106</cp:revision>
  <dcterms:created xsi:type="dcterms:W3CDTF">2014-06-27T12:30:22Z</dcterms:created>
  <dcterms:modified xsi:type="dcterms:W3CDTF">2023-04-18T16:48:29Z</dcterms:modified>
</cp:coreProperties>
</file>