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6"/>
  </p:notesMasterIdLst>
  <p:handoutMasterIdLst>
    <p:handoutMasterId r:id="rId17"/>
  </p:handoutMasterIdLst>
  <p:sldIdLst>
    <p:sldId id="265" r:id="rId2"/>
    <p:sldId id="316" r:id="rId3"/>
    <p:sldId id="317" r:id="rId4"/>
    <p:sldId id="318" r:id="rId5"/>
    <p:sldId id="322" r:id="rId6"/>
    <p:sldId id="320" r:id="rId7"/>
    <p:sldId id="327" r:id="rId8"/>
    <p:sldId id="328" r:id="rId9"/>
    <p:sldId id="329" r:id="rId10"/>
    <p:sldId id="321" r:id="rId11"/>
    <p:sldId id="330" r:id="rId12"/>
    <p:sldId id="324" r:id="rId13"/>
    <p:sldId id="326" r:id="rId14"/>
    <p:sldId id="263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76" autoAdjust="0"/>
    <p:restoredTop sz="94672" autoAdjust="0"/>
  </p:normalViewPr>
  <p:slideViewPr>
    <p:cSldViewPr snapToGrid="0" snapToObjects="1" showGuides="1">
      <p:cViewPr varScale="1">
        <p:scale>
          <a:sx n="70" d="100"/>
          <a:sy n="70" d="100"/>
        </p:scale>
        <p:origin x="90" y="1230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shalaginov.files.wordpress.com/2021/08/screenshot_3.jpg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Контроллеры SDN и протокол </a:t>
            </a:r>
            <a:r>
              <a:rPr lang="ru-RU" sz="4400" dirty="0" err="1">
                <a:solidFill>
                  <a:schemeClr val="bg1"/>
                </a:solidFill>
              </a:rPr>
              <a:t>OpenFlow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31ED4-C8CB-BA13-8B9E-4F893BE026E8}"/>
              </a:ext>
            </a:extLst>
          </p:cNvPr>
          <p:cNvSpPr txBox="1"/>
          <p:nvPr/>
        </p:nvSpPr>
        <p:spPr>
          <a:xfrm>
            <a:off x="5978899" y="3879707"/>
            <a:ext cx="2869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Николаев Владислав</a:t>
            </a:r>
          </a:p>
          <a:p>
            <a:r>
              <a:rPr lang="ru-RU" dirty="0">
                <a:solidFill>
                  <a:schemeClr val="bg1"/>
                </a:solidFill>
              </a:rPr>
              <a:t>Даниил Орёл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Протокол </a:t>
            </a:r>
            <a:r>
              <a:rPr lang="en-US" dirty="0"/>
              <a:t>OpenFlow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153886"/>
            <a:ext cx="2883989" cy="342537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сетевыми коммутаторами и маршрутизаторами с центрального устройства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Контроллер используется для управления таблицами потоков коммутаторов</a:t>
            </a:r>
            <a:endParaRPr lang="ru-RU" sz="2000" dirty="0"/>
          </a:p>
        </p:txBody>
      </p:sp>
      <p:pic>
        <p:nvPicPr>
          <p:cNvPr id="10" name="Рисунок 9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FCF6E9B-67C3-BC37-3B92-36F33AA66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816" b="3816"/>
          <a:stretch>
            <a:fillRect/>
          </a:stretch>
        </p:blipFill>
        <p:spPr>
          <a:xfrm>
            <a:off x="457201" y="936626"/>
            <a:ext cx="4651512" cy="3642631"/>
          </a:xfrm>
        </p:spPr>
      </p:pic>
    </p:spTree>
    <p:extLst>
      <p:ext uri="{BB962C8B-B14F-4D97-AF65-F5344CB8AC3E}">
        <p14:creationId xmlns:p14="http://schemas.microsoft.com/office/powerpoint/2010/main" val="409484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Протокол </a:t>
            </a:r>
            <a:r>
              <a:rPr lang="en-US" dirty="0"/>
              <a:t>OpenFlow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153886"/>
            <a:ext cx="3188789" cy="3425371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Сброс пакета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Форвардинг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пакета на один определённый интерфейс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Рассылка (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flooding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пакета на набор интерфейсов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Форвардинг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пакета на контроллер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пакета на другой (с более высоким номером) таблице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 Table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ADA60B81-33BE-2480-0A7A-88EF75D4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4" y="834108"/>
            <a:ext cx="3721948" cy="40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35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Логический коммутатор </a:t>
            </a:r>
            <a:r>
              <a:rPr lang="en-US" dirty="0"/>
              <a:t>OpenFlow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1051" y="1193206"/>
            <a:ext cx="2532743" cy="3425371"/>
          </a:xfrm>
        </p:spPr>
        <p:txBody>
          <a:bodyPr>
            <a:normAutofit/>
          </a:bodyPr>
          <a:lstStyle/>
          <a:p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Коммутаторы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OpenFlow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обрабатывают пакеты рассылки,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пердавая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их на определённые выходные интерфейсы или группы интерфейсов </a:t>
            </a:r>
            <a:endParaRPr lang="ru-RU" sz="2000" dirty="0"/>
          </a:p>
        </p:txBody>
      </p:sp>
      <p:pic>
        <p:nvPicPr>
          <p:cNvPr id="17" name="Рисунок 16" descr="Изображение выглядит как диаграмма&#10;&#10;Автоматически созданное описание">
            <a:hlinkClick r:id="rId2"/>
            <a:extLst>
              <a:ext uri="{FF2B5EF4-FFF2-40B4-BE49-F238E27FC236}">
                <a16:creationId xmlns:a16="http://schemas.microsoft.com/office/drawing/2014/main" id="{AC23121F-0BEF-09D6-60AF-F0A4309D7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8" y="1071414"/>
            <a:ext cx="4451416" cy="3573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804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Логический коммутатор </a:t>
            </a:r>
            <a:r>
              <a:rPr lang="en-US" dirty="0"/>
              <a:t>OpenFlow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Таблицы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немного похожи на таблицы передачи пакетов в коммутаторе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Команды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OpenFlow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также могут включать модификацию пакетов</a:t>
            </a:r>
            <a:endParaRPr lang="ru-RU" sz="2000" dirty="0"/>
          </a:p>
        </p:txBody>
      </p:sp>
      <p:pic>
        <p:nvPicPr>
          <p:cNvPr id="12" name="Рисунок 1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8989CC5-91E5-4BC0-074A-4E50AD0FF3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70" b="8270"/>
          <a:stretch>
            <a:fillRect/>
          </a:stretch>
        </p:blipFill>
        <p:spPr>
          <a:xfrm>
            <a:off x="457200" y="1153886"/>
            <a:ext cx="4353339" cy="3425371"/>
          </a:xfrm>
        </p:spPr>
      </p:pic>
      <p:pic>
        <p:nvPicPr>
          <p:cNvPr id="13" name="Рисунок 1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69DB66CD-DDEC-CC63-F487-DDC8EF43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" r="201"/>
          <a:stretch>
            <a:fillRect/>
          </a:stretch>
        </p:blipFill>
        <p:spPr>
          <a:xfrm>
            <a:off x="457200" y="936625"/>
            <a:ext cx="4671391" cy="3900439"/>
          </a:xfrm>
          <a:prstGeom prst="roundRect">
            <a:avLst>
              <a:gd name="adj" fmla="val 7784"/>
            </a:avLst>
          </a:prstGeom>
        </p:spPr>
      </p:pic>
    </p:spTree>
    <p:extLst>
      <p:ext uri="{BB962C8B-B14F-4D97-AF65-F5344CB8AC3E}">
        <p14:creationId xmlns:p14="http://schemas.microsoft.com/office/powerpoint/2010/main" val="231478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SDN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9365" y="1718129"/>
            <a:ext cx="2532743" cy="342537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приложений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управления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данных</a:t>
            </a:r>
          </a:p>
        </p:txBody>
      </p:sp>
      <p:pic>
        <p:nvPicPr>
          <p:cNvPr id="10" name="Рисунок 9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9653CC7-3173-A998-0BF5-04410B4A3F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04" b="1404"/>
          <a:stretch>
            <a:fillRect/>
          </a:stretch>
        </p:blipFill>
        <p:spPr>
          <a:xfrm>
            <a:off x="457200" y="936625"/>
            <a:ext cx="4651513" cy="3841750"/>
          </a:xfrm>
        </p:spPr>
      </p:pic>
    </p:spTree>
    <p:extLst>
      <p:ext uri="{BB962C8B-B14F-4D97-AF65-F5344CB8AC3E}">
        <p14:creationId xmlns:p14="http://schemas.microsoft.com/office/powerpoint/2010/main" val="383328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7308761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Чем SDN отличается от традиционных сетей?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Традиционная сеть - полностью распределенная сетевая структура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сети SDN сетевая конвергенция зависит от контроллера SDN</a:t>
            </a:r>
            <a:endParaRPr lang="ru-RU" sz="2000" dirty="0"/>
          </a:p>
        </p:txBody>
      </p:sp>
      <p:pic>
        <p:nvPicPr>
          <p:cNvPr id="12" name="Рисунок 1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B8FE30A-446D-D0E5-A7F9-1EDCB774A5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" r="2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561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«СЕРДЦЕ» </a:t>
            </a:r>
            <a:r>
              <a:rPr lang="en-US" dirty="0"/>
              <a:t>SDN</a:t>
            </a:r>
            <a:r>
              <a:rPr lang="ru-RU" dirty="0"/>
              <a:t>. Контроллер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1258" y="1367118"/>
            <a:ext cx="3059536" cy="309570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Контроллер может быть как отдельным узлом, так и распределённым набором узлов</a:t>
            </a:r>
            <a:endParaRPr lang="ru-RU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/>
              <a:t>Контроллер может сообщить всем другим коммутаторам наилучший маршрут трафика</a:t>
            </a:r>
          </a:p>
        </p:txBody>
      </p:sp>
      <p:pic>
        <p:nvPicPr>
          <p:cNvPr id="12" name="Рисунок 1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F482AAE-653F-D2A6-064E-FF22B2BF04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42" r="1642"/>
          <a:stretch>
            <a:fillRect/>
          </a:stretch>
        </p:blipFill>
        <p:spPr>
          <a:xfrm>
            <a:off x="457200" y="936625"/>
            <a:ext cx="4739268" cy="3841750"/>
          </a:xfrm>
        </p:spPr>
      </p:pic>
    </p:spTree>
    <p:extLst>
      <p:ext uri="{BB962C8B-B14F-4D97-AF65-F5344CB8AC3E}">
        <p14:creationId xmlns:p14="http://schemas.microsoft.com/office/powerpoint/2010/main" val="50945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«СЕРДЦЕ» </a:t>
            </a:r>
            <a:r>
              <a:rPr lang="en-US" dirty="0"/>
              <a:t>SDN</a:t>
            </a:r>
            <a:r>
              <a:rPr lang="ru-RU" dirty="0"/>
              <a:t>. Контроллер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37579" y="1426750"/>
            <a:ext cx="3128749" cy="276410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Может работать как межсетевой экран, запрещающий передачу между парой узлов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Возможность точной настройки ПО</a:t>
            </a:r>
          </a:p>
        </p:txBody>
      </p:sp>
      <p:pic>
        <p:nvPicPr>
          <p:cNvPr id="10" name="Рисунок 9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440C1A4-6C7E-84DA-F168-1F1DBA9B5A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683" r="3683"/>
          <a:stretch>
            <a:fillRect/>
          </a:stretch>
        </p:blipFill>
        <p:spPr>
          <a:xfrm>
            <a:off x="83005" y="887928"/>
            <a:ext cx="5631995" cy="3841750"/>
          </a:xfrm>
        </p:spPr>
      </p:pic>
    </p:spTree>
    <p:extLst>
      <p:ext uri="{BB962C8B-B14F-4D97-AF65-F5344CB8AC3E}">
        <p14:creationId xmlns:p14="http://schemas.microsoft.com/office/powerpoint/2010/main" val="57299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Задачи </a:t>
            </a:r>
            <a:r>
              <a:rPr lang="en-US" dirty="0"/>
              <a:t>SDN </a:t>
            </a:r>
            <a:r>
              <a:rPr lang="ru-RU" dirty="0"/>
              <a:t>контроллера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опрашивает коммутаторы сети, чтобы определить их состояние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 соответствующее дерево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Spanning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</a:t>
            </a:r>
            <a:endParaRPr lang="ru-RU" sz="2000" dirty="0"/>
          </a:p>
        </p:txBody>
      </p:sp>
      <p:pic>
        <p:nvPicPr>
          <p:cNvPr id="8" name="Рисунок 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059BDC4-4851-FCD2-3A44-6EB3041ED5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64" r="35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532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Runos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153886"/>
            <a:ext cx="2782389" cy="34253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30 млн потоков в секунду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Время на установку нового соединения — 45 мкс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поддержка 1 тыс. коммутаторов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управление из графического интерфейса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FD3874-C631-B75D-87F0-12AC5E9570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2" r="352"/>
          <a:stretch>
            <a:fillRect/>
          </a:stretch>
        </p:blipFill>
        <p:spPr>
          <a:xfrm>
            <a:off x="352251" y="1548179"/>
            <a:ext cx="4608513" cy="2368550"/>
          </a:xfrm>
        </p:spPr>
      </p:pic>
    </p:spTree>
    <p:extLst>
      <p:ext uri="{BB962C8B-B14F-4D97-AF65-F5344CB8AC3E}">
        <p14:creationId xmlns:p14="http://schemas.microsoft.com/office/powerpoint/2010/main" val="145504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Cisco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1549" y="1271073"/>
            <a:ext cx="2886415" cy="342537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Контроллер APIC-EM реализует функциональность управления сетевыми элементами, оставляя все остальные задачи внешним системам управления</a:t>
            </a:r>
          </a:p>
          <a:p>
            <a:endParaRPr lang="ru-RU" dirty="0"/>
          </a:p>
        </p:txBody>
      </p:sp>
      <p:pic>
        <p:nvPicPr>
          <p:cNvPr id="14" name="Рисунок 13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CAD64E-350A-CD24-E10D-21C30D7805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01" b="1101"/>
          <a:stretch>
            <a:fillRect/>
          </a:stretch>
        </p:blipFill>
        <p:spPr>
          <a:xfrm>
            <a:off x="280918" y="1271073"/>
            <a:ext cx="5047220" cy="2601353"/>
          </a:xfrm>
        </p:spPr>
      </p:pic>
    </p:spTree>
    <p:extLst>
      <p:ext uri="{BB962C8B-B14F-4D97-AF65-F5344CB8AC3E}">
        <p14:creationId xmlns:p14="http://schemas.microsoft.com/office/powerpoint/2010/main" val="396874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Huawei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Protocol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Oblivious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Forwarding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использовать как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OpenFlow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так и традиционные механизмы маршрутизации</a:t>
            </a:r>
            <a:endParaRPr lang="ru-RU" sz="2000" dirty="0"/>
          </a:p>
        </p:txBody>
      </p:sp>
      <p:pic>
        <p:nvPicPr>
          <p:cNvPr id="16" name="Рисунок 15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51E5F6F-605D-C1A9-EA46-BA319594A7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319" b="83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2343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8168</TotalTime>
  <Words>258</Words>
  <Application>Microsoft Office PowerPoint</Application>
  <PresentationFormat>Экран (16:9)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ALS Gorizont Bold Expanded</vt:lpstr>
      <vt:lpstr>Arial</vt:lpstr>
      <vt:lpstr>Calibri</vt:lpstr>
      <vt:lpstr>Golos Text</vt:lpstr>
      <vt:lpstr>Golos Text DemiBold</vt:lpstr>
      <vt:lpstr>Times New Roman</vt:lpstr>
      <vt:lpstr>Тема1</vt:lpstr>
      <vt:lpstr>Контроллеры SDN и протокол OpenFlow</vt:lpstr>
      <vt:lpstr>Архитектура SDN</vt:lpstr>
      <vt:lpstr>Чем SDN отличается от традиционных сетей?</vt:lpstr>
      <vt:lpstr>«СЕРДЦЕ» SDN. Контроллер</vt:lpstr>
      <vt:lpstr>«СЕРДЦЕ» SDN. Контроллер</vt:lpstr>
      <vt:lpstr>Задачи SDN контроллера</vt:lpstr>
      <vt:lpstr>Runos</vt:lpstr>
      <vt:lpstr>Cisco</vt:lpstr>
      <vt:lpstr>Huawei</vt:lpstr>
      <vt:lpstr>Протокол OpenFlow</vt:lpstr>
      <vt:lpstr>Протокол OpenFlow</vt:lpstr>
      <vt:lpstr>Логический коммутатор OpenFlow</vt:lpstr>
      <vt:lpstr>Логический коммутатор OpenFlow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Николаев Владислав Игоревич</cp:lastModifiedBy>
  <cp:revision>109</cp:revision>
  <dcterms:created xsi:type="dcterms:W3CDTF">2014-06-27T12:30:22Z</dcterms:created>
  <dcterms:modified xsi:type="dcterms:W3CDTF">2023-04-18T01:11:23Z</dcterms:modified>
</cp:coreProperties>
</file>