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  <p:sldMasterId id="2147483674" r:id="rId3"/>
  </p:sldMasterIdLst>
  <p:notesMasterIdLst>
    <p:notesMasterId r:id="rId19"/>
  </p:notesMasterIdLst>
  <p:sldIdLst>
    <p:sldId id="257" r:id="rId4"/>
    <p:sldId id="258" r:id="rId5"/>
    <p:sldId id="263" r:id="rId6"/>
    <p:sldId id="264" r:id="rId7"/>
    <p:sldId id="265" r:id="rId8"/>
    <p:sldId id="266" r:id="rId9"/>
    <p:sldId id="267" r:id="rId10"/>
    <p:sldId id="276" r:id="rId11"/>
    <p:sldId id="277" r:id="rId12"/>
    <p:sldId id="268" r:id="rId13"/>
    <p:sldId id="270" r:id="rId14"/>
    <p:sldId id="271" r:id="rId15"/>
    <p:sldId id="273" r:id="rId16"/>
    <p:sldId id="275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738E-F877-4A0C-991B-9315921072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987C5-30BF-44E3-A666-33DE3D91F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48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2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9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2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9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5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4426297"/>
            <a:ext cx="5384800" cy="1699867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4426297"/>
            <a:ext cx="5384800" cy="1699867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9" y="2346583"/>
            <a:ext cx="6691184" cy="392404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20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8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3130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901769"/>
            <a:ext cx="8534400" cy="940999"/>
          </a:xfrm>
        </p:spPr>
        <p:txBody>
          <a:bodyPr anchor="b">
            <a:normAutofit/>
          </a:bodyPr>
          <a:lstStyle>
            <a:lvl1pPr algn="ctr"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327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30" y="3429000"/>
            <a:ext cx="7954433" cy="2203451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/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27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09"/>
            <a:ext cx="3617659" cy="2192491"/>
          </a:xfrm>
        </p:spPr>
        <p:txBody>
          <a:bodyPr anchor="t" anchorCtr="0">
            <a:normAutofit/>
          </a:bodyPr>
          <a:lstStyle>
            <a:lvl1pPr>
              <a:defRPr sz="3733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2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3"/>
            <a:ext cx="10972800" cy="827311"/>
          </a:xfrm>
        </p:spPr>
        <p:txBody>
          <a:bodyPr>
            <a:normAutofit/>
          </a:bodyPr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121917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828754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2438339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65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901769"/>
            <a:ext cx="8534400" cy="940999"/>
          </a:xfrm>
        </p:spPr>
        <p:txBody>
          <a:bodyPr anchor="b">
            <a:normAutofit/>
          </a:bodyPr>
          <a:lstStyle>
            <a:lvl1pPr algn="ctr"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617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685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30" y="3429000"/>
            <a:ext cx="7954433" cy="220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133"/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30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09"/>
            <a:ext cx="3617659" cy="2192491"/>
          </a:xfrm>
        </p:spPr>
        <p:txBody>
          <a:bodyPr anchor="t" anchorCtr="0">
            <a:normAutofit/>
          </a:bodyPr>
          <a:lstStyle>
            <a:lvl1pPr>
              <a:defRPr sz="3733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3"/>
            <a:ext cx="10972800" cy="827311"/>
          </a:xfrm>
        </p:spPr>
        <p:txBody>
          <a:bodyPr>
            <a:normAutofit/>
          </a:bodyPr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121917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828754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2438339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3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7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2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46583"/>
            <a:ext cx="5384800" cy="3779581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2346583"/>
            <a:ext cx="5384800" cy="3779581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8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9" y="2346583"/>
            <a:ext cx="6691184" cy="392404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6"/>
            <a:ext cx="4036483" cy="1885951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1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5"/>
            <a:ext cx="10972800" cy="827087"/>
          </a:xfrm>
        </p:spPr>
        <p:txBody>
          <a:bodyPr/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2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9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2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9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2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9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5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2" y="5963685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9" y="5963685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5" y="5963685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3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6579-76C9-4C1A-A9D5-D141011AC78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2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153401" y="55121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Колонтитул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3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4267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2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3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28800" y="6132447"/>
            <a:ext cx="8534400" cy="5177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373" y="2723257"/>
            <a:ext cx="11463251" cy="940999"/>
          </a:xfrm>
        </p:spPr>
        <p:txBody>
          <a:bodyPr>
            <a:noAutofit/>
          </a:bodyPr>
          <a:lstStyle/>
          <a:p>
            <a:pPr lvl="0"/>
            <a:r>
              <a:rPr lang="en-US" sz="4800" dirty="0" smtClean="0"/>
              <a:t>VLAN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8800" y="5142728"/>
            <a:ext cx="8534401" cy="989719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Выполнил</a:t>
            </a:r>
            <a:r>
              <a:rPr lang="en-US" dirty="0" smtClean="0"/>
              <a:t>:</a:t>
            </a:r>
            <a:r>
              <a:rPr lang="ru-RU" dirty="0" smtClean="0"/>
              <a:t> студент группы </a:t>
            </a:r>
            <a:r>
              <a:rPr lang="en-US" dirty="0" smtClean="0"/>
              <a:t>K</a:t>
            </a:r>
            <a:r>
              <a:rPr lang="ru-RU" dirty="0" smtClean="0"/>
              <a:t>4113</a:t>
            </a:r>
            <a:r>
              <a:rPr lang="en-US" dirty="0" smtClean="0"/>
              <a:t>c</a:t>
            </a:r>
            <a:r>
              <a:rPr lang="ru-RU" dirty="0" smtClean="0"/>
              <a:t> Устинов Алексей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38806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609601" y="2328177"/>
            <a:ext cx="4107678" cy="3527191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 практике разные</a:t>
            </a:r>
            <a:r>
              <a:rPr lang="en-US" dirty="0"/>
              <a:t> </a:t>
            </a:r>
            <a:r>
              <a:rPr lang="ru-RU" dirty="0"/>
              <a:t>сегменты </a:t>
            </a:r>
            <a:r>
              <a:rPr lang="en-US" dirty="0"/>
              <a:t>IP </a:t>
            </a:r>
            <a:r>
              <a:rPr lang="ru-RU" dirty="0"/>
              <a:t>адресов назначены разным </a:t>
            </a:r>
            <a:r>
              <a:rPr lang="en-US" dirty="0"/>
              <a:t>VLAN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Для коммуникации внутри одной </a:t>
            </a:r>
            <a:r>
              <a:rPr lang="en-US" dirty="0"/>
              <a:t>VLAN </a:t>
            </a:r>
            <a:r>
              <a:rPr lang="ru-RU" dirty="0"/>
              <a:t>достаточно </a:t>
            </a:r>
            <a:r>
              <a:rPr lang="en-US" dirty="0"/>
              <a:t>Layer 2 </a:t>
            </a:r>
            <a:r>
              <a:rPr lang="ru-RU" dirty="0"/>
              <a:t>устройств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Inter-VLAN </a:t>
            </a:r>
            <a:r>
              <a:rPr lang="ru-RU" dirty="0"/>
              <a:t>коммуникация требует наличие </a:t>
            </a:r>
            <a:r>
              <a:rPr lang="en-US" dirty="0"/>
              <a:t>Layer 3 </a:t>
            </a:r>
            <a:r>
              <a:rPr lang="ru-RU" dirty="0" smtClean="0"/>
              <a:t>устройств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Типичные </a:t>
            </a:r>
            <a:r>
              <a:rPr lang="en-US" dirty="0" smtClean="0"/>
              <a:t>Layer 3 </a:t>
            </a:r>
            <a:r>
              <a:rPr lang="ru-RU" dirty="0" smtClean="0"/>
              <a:t>устройства: роутер, </a:t>
            </a:r>
            <a:r>
              <a:rPr lang="en-US" dirty="0" smtClean="0"/>
              <a:t>Layer 3 </a:t>
            </a:r>
            <a:r>
              <a:rPr lang="ru-RU" dirty="0" smtClean="0"/>
              <a:t>коммутатор, </a:t>
            </a:r>
            <a:r>
              <a:rPr lang="ru-RU" dirty="0" err="1" smtClean="0"/>
              <a:t>файервол</a:t>
            </a:r>
            <a:r>
              <a:rPr lang="ru-RU" dirty="0" smtClean="0"/>
              <a:t>, и др.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en-US" dirty="0" smtClean="0"/>
              <a:t>Inter-VLAN </a:t>
            </a:r>
            <a:r>
              <a:rPr lang="ru-RU" dirty="0" smtClean="0"/>
              <a:t>коммуникация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644" y="2328177"/>
            <a:ext cx="7045037" cy="29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609600" y="2328177"/>
            <a:ext cx="5624445" cy="3722245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Физический интерфейс на роутере может быть разбит на несколько логических</a:t>
            </a:r>
            <a:r>
              <a:rPr lang="ru-RU" dirty="0"/>
              <a:t> </a:t>
            </a:r>
            <a:r>
              <a:rPr lang="ru-RU" dirty="0" err="1" smtClean="0"/>
              <a:t>подинтерфейсов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Каждый логический </a:t>
            </a:r>
            <a:r>
              <a:rPr lang="ru-RU" dirty="0" err="1" smtClean="0"/>
              <a:t>подинтерфейс</a:t>
            </a:r>
            <a:r>
              <a:rPr lang="ru-RU" dirty="0" smtClean="0"/>
              <a:t> </a:t>
            </a:r>
            <a:r>
              <a:rPr lang="ru-RU" dirty="0" err="1" smtClean="0"/>
              <a:t>назначется</a:t>
            </a:r>
            <a:r>
              <a:rPr lang="ru-RU" dirty="0" smtClean="0"/>
              <a:t> как шлюз по умолчанию для разных </a:t>
            </a:r>
            <a:r>
              <a:rPr lang="en-US" dirty="0" smtClean="0"/>
              <a:t>VLAN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Layer 3 </a:t>
            </a:r>
            <a:r>
              <a:rPr lang="ru-RU" dirty="0" smtClean="0"/>
              <a:t>интерфейсы не распознают </a:t>
            </a:r>
            <a:r>
              <a:rPr lang="en-US" dirty="0" smtClean="0"/>
              <a:t>VLAN </a:t>
            </a:r>
            <a:r>
              <a:rPr lang="ru-RU" dirty="0" smtClean="0"/>
              <a:t>теги и отбрасывают тегированные кадры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Виртуальные </a:t>
            </a:r>
            <a:r>
              <a:rPr lang="ru-RU" dirty="0" err="1" smtClean="0"/>
              <a:t>подинтерфейсы</a:t>
            </a:r>
            <a:r>
              <a:rPr lang="ru-RU" dirty="0" smtClean="0"/>
              <a:t> удаляют </a:t>
            </a:r>
            <a:r>
              <a:rPr lang="en-US" dirty="0" smtClean="0"/>
              <a:t>VLAN </a:t>
            </a:r>
            <a:r>
              <a:rPr lang="ru-RU" dirty="0" smtClean="0"/>
              <a:t>тег из кадра перед обработкой устройством и добавляют перед отправкой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Виртуальные </a:t>
            </a:r>
            <a:r>
              <a:rPr lang="ru-RU" dirty="0" err="1" smtClean="0"/>
              <a:t>подинтерфейсы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45" y="1897146"/>
            <a:ext cx="5348355" cy="47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609601" y="2328177"/>
            <a:ext cx="6355222" cy="3653879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Layer 3 </a:t>
            </a:r>
            <a:r>
              <a:rPr lang="ru-RU" dirty="0" smtClean="0"/>
              <a:t>коммутаторы имеют два модуля: </a:t>
            </a:r>
            <a:r>
              <a:rPr lang="en-US" dirty="0" smtClean="0"/>
              <a:t>Routing </a:t>
            </a:r>
            <a:r>
              <a:rPr lang="ru-RU" dirty="0" smtClean="0"/>
              <a:t>и </a:t>
            </a:r>
            <a:r>
              <a:rPr lang="en-US" dirty="0" smtClean="0"/>
              <a:t>Switching</a:t>
            </a:r>
            <a:r>
              <a:rPr lang="ru-RU" dirty="0" smtClean="0"/>
              <a:t> модули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Когда коммуникация идет внутри одной </a:t>
            </a:r>
            <a:r>
              <a:rPr lang="en-US" dirty="0" smtClean="0"/>
              <a:t>VLAN</a:t>
            </a:r>
            <a:r>
              <a:rPr lang="ru-RU" dirty="0" smtClean="0"/>
              <a:t>, использует </a:t>
            </a:r>
            <a:r>
              <a:rPr lang="en-US" dirty="0" smtClean="0"/>
              <a:t>Switching </a:t>
            </a:r>
            <a:r>
              <a:rPr lang="ru-RU" dirty="0" smtClean="0"/>
              <a:t>модуль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При </a:t>
            </a:r>
            <a:r>
              <a:rPr lang="en-US" dirty="0" smtClean="0"/>
              <a:t>Inter-VLAN </a:t>
            </a:r>
            <a:r>
              <a:rPr lang="ru-RU" dirty="0" smtClean="0"/>
              <a:t>коммуникации подключается </a:t>
            </a:r>
            <a:r>
              <a:rPr lang="en-US" dirty="0" smtClean="0"/>
              <a:t>Routing </a:t>
            </a:r>
            <a:r>
              <a:rPr lang="ru-RU" dirty="0" smtClean="0"/>
              <a:t>модуль</a:t>
            </a:r>
            <a:endParaRPr lang="ru-RU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Логический интерфейс </a:t>
            </a:r>
            <a:r>
              <a:rPr lang="en-US" dirty="0" smtClean="0"/>
              <a:t>VLANIF – </a:t>
            </a:r>
            <a:r>
              <a:rPr lang="en-US" dirty="0" smtClean="0"/>
              <a:t>Layer 3 </a:t>
            </a:r>
            <a:r>
              <a:rPr lang="ru-RU" dirty="0" smtClean="0"/>
              <a:t>интерфейс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en-US" dirty="0" smtClean="0"/>
              <a:t>VLANIF </a:t>
            </a:r>
            <a:r>
              <a:rPr lang="ru-RU" dirty="0" smtClean="0"/>
              <a:t>интерфейсы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609" y="2328177"/>
            <a:ext cx="4453791" cy="31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Сравнение </a:t>
            </a:r>
            <a:r>
              <a:rPr lang="en-US" dirty="0" smtClean="0"/>
              <a:t>Layer 2</a:t>
            </a:r>
            <a:r>
              <a:rPr lang="ru-RU" dirty="0" smtClean="0"/>
              <a:t> и </a:t>
            </a:r>
            <a:r>
              <a:rPr lang="en-US" dirty="0" smtClean="0"/>
              <a:t>Layer 3 </a:t>
            </a:r>
            <a:r>
              <a:rPr lang="ru-RU" dirty="0" smtClean="0"/>
              <a:t>интерфейсов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63821"/>
            <a:ext cx="10429722" cy="38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1913377" y="2276903"/>
            <a:ext cx="8365245" cy="3527191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dirty="0" smtClean="0"/>
              <a:t>VLAN </a:t>
            </a:r>
            <a:r>
              <a:rPr lang="ru-RU" dirty="0" smtClean="0"/>
              <a:t>позволяет объединять и изолировать </a:t>
            </a:r>
            <a:r>
              <a:rPr lang="en-US" dirty="0" smtClean="0"/>
              <a:t>Layer 2 </a:t>
            </a:r>
            <a:r>
              <a:rPr lang="ru-RU" dirty="0" smtClean="0"/>
              <a:t>сети</a:t>
            </a:r>
            <a:r>
              <a:rPr lang="en-US" dirty="0" smtClean="0"/>
              <a:t> </a:t>
            </a:r>
            <a:r>
              <a:rPr lang="ru-RU" dirty="0" smtClean="0"/>
              <a:t>независимо от их географического расположения.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 smtClean="0"/>
              <a:t>Настройка </a:t>
            </a:r>
            <a:r>
              <a:rPr lang="en-US" dirty="0" smtClean="0"/>
              <a:t>VLAN </a:t>
            </a:r>
            <a:r>
              <a:rPr lang="ru-RU" dirty="0" smtClean="0"/>
              <a:t>позволяет увеличить безопасность и производительность сети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 smtClean="0"/>
              <a:t>Для взаимодействия между разными </a:t>
            </a:r>
            <a:r>
              <a:rPr lang="en-US" dirty="0" smtClean="0"/>
              <a:t>VLAN </a:t>
            </a:r>
            <a:r>
              <a:rPr lang="ru-RU" dirty="0" smtClean="0"/>
              <a:t>необходимо наличие </a:t>
            </a:r>
            <a:r>
              <a:rPr lang="en-US" dirty="0" smtClean="0"/>
              <a:t>Layer 3 </a:t>
            </a:r>
            <a:r>
              <a:rPr lang="ru-RU" dirty="0" smtClean="0"/>
              <a:t>устройств в сети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6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Устинов Алексей Николаевич</a:t>
            </a:r>
          </a:p>
          <a:p>
            <a:r>
              <a:rPr lang="ru-RU" dirty="0" smtClean="0"/>
              <a:t>243767</a:t>
            </a:r>
            <a:r>
              <a:rPr lang="en-US" dirty="0" smtClean="0"/>
              <a:t>@niuitmo.ru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0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609600" y="2328177"/>
            <a:ext cx="5715000" cy="352719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dirty="0" smtClean="0"/>
              <a:t>VLAN – </a:t>
            </a:r>
            <a:r>
              <a:rPr lang="ru-RU" dirty="0"/>
              <a:t>(</a:t>
            </a:r>
            <a:r>
              <a:rPr lang="ru-RU" dirty="0" err="1"/>
              <a:t>аббр</a:t>
            </a:r>
            <a:r>
              <a:rPr lang="ru-RU" dirty="0"/>
              <a:t>. от англ. </a:t>
            </a:r>
            <a:r>
              <a:rPr lang="ru-RU" dirty="0" err="1"/>
              <a:t>Virtual</a:t>
            </a:r>
            <a:r>
              <a:rPr lang="ru-RU" dirty="0"/>
              <a:t> </a:t>
            </a:r>
            <a:r>
              <a:rPr lang="ru-RU" dirty="0" err="1"/>
              <a:t>Local</a:t>
            </a:r>
            <a:r>
              <a:rPr lang="ru-RU" dirty="0"/>
              <a:t> </a:t>
            </a:r>
            <a:r>
              <a:rPr lang="ru-RU" dirty="0" err="1"/>
              <a:t>Area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) </a:t>
            </a:r>
            <a:r>
              <a:rPr lang="ru-RU" dirty="0" smtClean="0"/>
              <a:t>виртуальная </a:t>
            </a:r>
            <a:r>
              <a:rPr lang="ru-RU" dirty="0"/>
              <a:t>локальная компьютерная </a:t>
            </a:r>
            <a:r>
              <a:rPr lang="ru-RU" dirty="0" smtClean="0"/>
              <a:t>сеть.</a:t>
            </a:r>
            <a:endParaRPr lang="en-US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 smtClean="0"/>
              <a:t>Представляет </a:t>
            </a:r>
            <a:r>
              <a:rPr lang="ru-RU" dirty="0"/>
              <a:t>собой группу хостов с общим набором требований, которые взаимодействуют так, как если бы они были подключены к широковещательному домену независимо от их физического </a:t>
            </a:r>
            <a:r>
              <a:rPr lang="ru-RU" dirty="0" smtClean="0"/>
              <a:t>местонахождения.</a:t>
            </a:r>
            <a:endParaRPr lang="en-US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 smtClean="0"/>
              <a:t>VLAN </a:t>
            </a:r>
            <a:r>
              <a:rPr lang="ru-RU" dirty="0"/>
              <a:t>имеет те же свойства, что и физическая локальная сеть, но позволяет конечным членам группироваться вместе, даже если они не находятся в одной физической сети.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en-US" dirty="0" smtClean="0"/>
              <a:t>VLAN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318" y="2328177"/>
            <a:ext cx="5158082" cy="29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609601" y="2328178"/>
            <a:ext cx="5714999" cy="350535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Широковещательный домен (</a:t>
            </a:r>
            <a:r>
              <a:rPr lang="en-US" dirty="0" smtClean="0"/>
              <a:t>Layer 2 broadcast domain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– устройства которых может достичь широковещательный пакет. Сеть коммутаторов – это широковещательный домен.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en-US" dirty="0" smtClean="0"/>
              <a:t>VLAN </a:t>
            </a:r>
            <a:r>
              <a:rPr lang="ru-RU" dirty="0" smtClean="0"/>
              <a:t>позволяет: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Улучшить безопасность сети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Уменьшить замусоривание трафика широковещательными пакетами.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Проблемы которые решает </a:t>
            </a:r>
            <a:r>
              <a:rPr lang="en-US" dirty="0" smtClean="0"/>
              <a:t>VLAN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2280580"/>
            <a:ext cx="5468621" cy="36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609600" y="2328177"/>
            <a:ext cx="5147733" cy="3527191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Коммуникация в пределах одной </a:t>
            </a:r>
            <a:r>
              <a:rPr lang="en-US" dirty="0" smtClean="0"/>
              <a:t>VLAN </a:t>
            </a:r>
            <a:r>
              <a:rPr lang="ru-RU" dirty="0" smtClean="0"/>
              <a:t>происходит на канальном уровне</a:t>
            </a:r>
            <a:r>
              <a:rPr lang="en-US" dirty="0" smtClean="0"/>
              <a:t> (Layer 2)</a:t>
            </a:r>
            <a:endParaRPr lang="ru-RU" dirty="0" smtClean="0"/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Компьютеры из разных </a:t>
            </a:r>
            <a:r>
              <a:rPr lang="en-US" dirty="0" smtClean="0"/>
              <a:t>VLAN </a:t>
            </a:r>
            <a:r>
              <a:rPr lang="ru-RU" dirty="0" smtClean="0"/>
              <a:t>могут </a:t>
            </a:r>
            <a:r>
              <a:rPr lang="ru-RU" dirty="0" err="1" smtClean="0"/>
              <a:t>коммуницировать</a:t>
            </a:r>
            <a:r>
              <a:rPr lang="ru-RU" dirty="0" smtClean="0"/>
              <a:t> только при помощи устройства сетевого уровня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Layer 3)</a:t>
            </a:r>
            <a:endParaRPr lang="en-US" dirty="0"/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Назначение </a:t>
            </a:r>
            <a:r>
              <a:rPr lang="en-US" dirty="0" smtClean="0"/>
              <a:t>VLAN </a:t>
            </a:r>
            <a:r>
              <a:rPr lang="ru-RU" dirty="0" smtClean="0"/>
              <a:t>может происходить независимо от географического расположения компьютеров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Как работает </a:t>
            </a:r>
            <a:r>
              <a:rPr lang="en-US" dirty="0" smtClean="0"/>
              <a:t>VLAN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88" y="2252064"/>
            <a:ext cx="5370428" cy="34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609600" y="2328178"/>
            <a:ext cx="3928533" cy="27348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Стандарт </a:t>
            </a:r>
            <a:r>
              <a:rPr lang="en-US" dirty="0" smtClean="0"/>
              <a:t>IEEE 802.1Q </a:t>
            </a:r>
            <a:r>
              <a:rPr lang="ru-RU" dirty="0" smtClean="0"/>
              <a:t>определяет 4-х байтовый </a:t>
            </a:r>
            <a:r>
              <a:rPr lang="en-US" dirty="0" smtClean="0"/>
              <a:t>VLAN </a:t>
            </a:r>
            <a:r>
              <a:rPr lang="ru-RU" dirty="0" smtClean="0"/>
              <a:t>тег для </a:t>
            </a:r>
            <a:r>
              <a:rPr lang="en-US" dirty="0" smtClean="0"/>
              <a:t>Ethernet </a:t>
            </a:r>
            <a:r>
              <a:rPr lang="ru-RU" dirty="0" smtClean="0"/>
              <a:t>кадров, позволяющий коммутаторам определять </a:t>
            </a:r>
            <a:r>
              <a:rPr lang="en-US" dirty="0" smtClean="0"/>
              <a:t>VLAN</a:t>
            </a:r>
            <a:r>
              <a:rPr lang="ru-RU" dirty="0" smtClean="0"/>
              <a:t>, к которой принадлежат полученные кадры.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en-US" dirty="0" smtClean="0"/>
              <a:t>VLAN </a:t>
            </a:r>
            <a:r>
              <a:rPr lang="ru-RU" dirty="0" smtClean="0"/>
              <a:t>теги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272" y="2328177"/>
            <a:ext cx="6827128" cy="30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Способы назначения </a:t>
            </a:r>
            <a:r>
              <a:rPr lang="en-US" dirty="0" smtClean="0"/>
              <a:t>VLAN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66" y="2328177"/>
            <a:ext cx="9933333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609601" y="2328177"/>
            <a:ext cx="2870200" cy="3527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PVID – VLAN </a:t>
            </a:r>
            <a:r>
              <a:rPr lang="ru-RU" dirty="0" smtClean="0"/>
              <a:t>порта по умолчанию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Типы интерфейсов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66" y="2453129"/>
            <a:ext cx="7501371" cy="32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609601" y="2328177"/>
            <a:ext cx="3403600" cy="3527191"/>
          </a:xfrm>
        </p:spPr>
        <p:txBody>
          <a:bodyPr>
            <a:normAutofit fontScale="70000" lnSpcReduction="20000"/>
          </a:bodyPr>
          <a:lstStyle/>
          <a:p>
            <a:pPr marL="179388" indent="-1793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Access </a:t>
            </a:r>
            <a:r>
              <a:rPr lang="ru-RU" dirty="0" smtClean="0"/>
              <a:t>интерфейс – используется для соединения конечных устройств не распознающих тег </a:t>
            </a:r>
            <a:r>
              <a:rPr lang="en-US" dirty="0" smtClean="0"/>
              <a:t>VLAN</a:t>
            </a:r>
          </a:p>
          <a:p>
            <a:pPr marL="179388" indent="-1793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Trunk </a:t>
            </a:r>
            <a:r>
              <a:rPr lang="ru-RU" dirty="0" smtClean="0"/>
              <a:t>интерфейс – соединяет промежуточные устройства, позволяя передавать трафик разных </a:t>
            </a:r>
            <a:r>
              <a:rPr lang="en-US" dirty="0" smtClean="0"/>
              <a:t>VLAN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Типы интерфейсов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1" y="2328177"/>
            <a:ext cx="7915790" cy="34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609601" y="2328177"/>
            <a:ext cx="3453920" cy="3527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Hybrid </a:t>
            </a:r>
            <a:r>
              <a:rPr lang="ru-RU" dirty="0" smtClean="0"/>
              <a:t>интерфейс – может выполнять функции </a:t>
            </a:r>
            <a:r>
              <a:rPr lang="en-US" dirty="0" smtClean="0"/>
              <a:t>Access</a:t>
            </a:r>
            <a:r>
              <a:rPr lang="ru-RU" dirty="0" smtClean="0"/>
              <a:t> и </a:t>
            </a:r>
            <a:r>
              <a:rPr lang="en-US" dirty="0" smtClean="0"/>
              <a:t>Trunk </a:t>
            </a:r>
            <a:r>
              <a:rPr lang="ru-RU" dirty="0" smtClean="0"/>
              <a:t>интерфейсов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Типы интерфейсов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520" y="2360260"/>
            <a:ext cx="7518880" cy="34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422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Cover</vt:lpstr>
      <vt:lpstr>1_Cover</vt:lpstr>
      <vt:lpstr>2_Cover</vt:lpstr>
      <vt:lpstr>VLAN</vt:lpstr>
      <vt:lpstr>VLAN</vt:lpstr>
      <vt:lpstr>Проблемы которые решает VLAN</vt:lpstr>
      <vt:lpstr>Как работает VLAN</vt:lpstr>
      <vt:lpstr>VLAN теги</vt:lpstr>
      <vt:lpstr>Способы назначения VLAN</vt:lpstr>
      <vt:lpstr>Типы интерфейсов</vt:lpstr>
      <vt:lpstr>Типы интерфейсов</vt:lpstr>
      <vt:lpstr>Типы интерфейсов</vt:lpstr>
      <vt:lpstr>Inter-VLAN коммуникация</vt:lpstr>
      <vt:lpstr>Виртуальные подинтерфейсы</vt:lpstr>
      <vt:lpstr>VLANIF интерфейсы</vt:lpstr>
      <vt:lpstr>Сравнение Layer 2 и Layer 3 интерфейсов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вкр</dc:title>
  <dc:creator>admin2</dc:creator>
  <cp:lastModifiedBy>Raxel</cp:lastModifiedBy>
  <cp:revision>42</cp:revision>
  <dcterms:created xsi:type="dcterms:W3CDTF">2021-04-19T16:36:36Z</dcterms:created>
  <dcterms:modified xsi:type="dcterms:W3CDTF">2022-04-04T08:26:00Z</dcterms:modified>
</cp:coreProperties>
</file>