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286" r:id="rId3"/>
    <p:sldId id="257" r:id="rId4"/>
    <p:sldId id="260" r:id="rId5"/>
    <p:sldId id="261" r:id="rId6"/>
    <p:sldId id="262" r:id="rId7"/>
    <p:sldId id="263" r:id="rId8"/>
    <p:sldId id="264" r:id="rId9"/>
    <p:sldId id="265" r:id="rId10"/>
    <p:sldId id="266" r:id="rId11"/>
    <p:sldId id="287"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8" r:id="rId27"/>
    <p:sldId id="259" r:id="rId28"/>
    <p:sldId id="281" r:id="rId29"/>
    <p:sldId id="282" r:id="rId30"/>
    <p:sldId id="289" r:id="rId31"/>
    <p:sldId id="283" r:id="rId32"/>
    <p:sldId id="284" r:id="rId33"/>
    <p:sldId id="285" r:id="rId34"/>
    <p:sldId id="290"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 Dayoub" initials="AD" lastIdx="1" clrIdx="0">
    <p:extLst>
      <p:ext uri="{19B8F6BF-5375-455C-9EA6-DF929625EA0E}">
        <p15:presenceInfo xmlns:p15="http://schemas.microsoft.com/office/powerpoint/2012/main" userId="Ali Dayoub"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552" y="1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59E1E1-78B0-4487-B583-6DE15CD02633}" type="datetimeFigureOut">
              <a:rPr lang="en-US" smtClean="0"/>
              <a:t>2/22/2022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9BB66A-A50C-4ACB-82DF-207ED80ADB14}" type="slidenum">
              <a:rPr lang="en-US" smtClean="0"/>
              <a:t>‹#›</a:t>
            </a:fld>
            <a:endParaRPr lang="en-US"/>
          </a:p>
        </p:txBody>
      </p:sp>
    </p:spTree>
    <p:extLst>
      <p:ext uri="{BB962C8B-B14F-4D97-AF65-F5344CB8AC3E}">
        <p14:creationId xmlns:p14="http://schemas.microsoft.com/office/powerpoint/2010/main" val="1774124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7CBEB0-49AD-4209-9FAF-C50F6E06F9BE}" type="datetimeFigureOut">
              <a:rPr lang="en-US" smtClean="0"/>
              <a:t>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B6BD4BB8-7F4D-4DB9-9AEB-493C0B6F0274}" type="slidenum">
              <a:rPr lang="en-US" smtClean="0"/>
              <a:t>‹#›</a:t>
            </a:fld>
            <a:endParaRPr lang="en-US"/>
          </a:p>
        </p:txBody>
      </p:sp>
    </p:spTree>
    <p:extLst>
      <p:ext uri="{BB962C8B-B14F-4D97-AF65-F5344CB8AC3E}">
        <p14:creationId xmlns:p14="http://schemas.microsoft.com/office/powerpoint/2010/main" val="2408107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7CBEB0-49AD-4209-9FAF-C50F6E06F9BE}" type="datetimeFigureOut">
              <a:rPr lang="en-US" smtClean="0"/>
              <a:t>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D4BB8-7F4D-4DB9-9AEB-493C0B6F0274}" type="slidenum">
              <a:rPr lang="en-US" smtClean="0"/>
              <a:t>‹#›</a:t>
            </a:fld>
            <a:endParaRPr lang="en-US"/>
          </a:p>
        </p:txBody>
      </p:sp>
    </p:spTree>
    <p:extLst>
      <p:ext uri="{BB962C8B-B14F-4D97-AF65-F5344CB8AC3E}">
        <p14:creationId xmlns:p14="http://schemas.microsoft.com/office/powerpoint/2010/main" val="347564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7CBEB0-49AD-4209-9FAF-C50F6E06F9BE}" type="datetimeFigureOut">
              <a:rPr lang="en-US" smtClean="0"/>
              <a:t>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D4BB8-7F4D-4DB9-9AEB-493C0B6F0274}" type="slidenum">
              <a:rPr lang="en-US" smtClean="0"/>
              <a:t>‹#›</a:t>
            </a:fld>
            <a:endParaRPr lang="en-US"/>
          </a:p>
        </p:txBody>
      </p:sp>
    </p:spTree>
    <p:extLst>
      <p:ext uri="{BB962C8B-B14F-4D97-AF65-F5344CB8AC3E}">
        <p14:creationId xmlns:p14="http://schemas.microsoft.com/office/powerpoint/2010/main" val="617834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7CBEB0-49AD-4209-9FAF-C50F6E06F9BE}" type="datetimeFigureOut">
              <a:rPr lang="en-US" smtClean="0"/>
              <a:t>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D4BB8-7F4D-4DB9-9AEB-493C0B6F0274}" type="slidenum">
              <a:rPr lang="en-US" smtClean="0"/>
              <a:t>‹#›</a:t>
            </a:fld>
            <a:endParaRPr lang="en-US"/>
          </a:p>
        </p:txBody>
      </p:sp>
    </p:spTree>
    <p:extLst>
      <p:ext uri="{BB962C8B-B14F-4D97-AF65-F5344CB8AC3E}">
        <p14:creationId xmlns:p14="http://schemas.microsoft.com/office/powerpoint/2010/main" val="2868137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4B7CBEB0-49AD-4209-9FAF-C50F6E06F9BE}" type="datetimeFigureOut">
              <a:rPr lang="en-US" smtClean="0"/>
              <a:t>2/22/2022</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B6BD4BB8-7F4D-4DB9-9AEB-493C0B6F0274}" type="slidenum">
              <a:rPr lang="en-US" smtClean="0"/>
              <a:t>‹#›</a:t>
            </a:fld>
            <a:endParaRPr lang="en-US"/>
          </a:p>
        </p:txBody>
      </p:sp>
    </p:spTree>
    <p:extLst>
      <p:ext uri="{BB962C8B-B14F-4D97-AF65-F5344CB8AC3E}">
        <p14:creationId xmlns:p14="http://schemas.microsoft.com/office/powerpoint/2010/main" val="3903915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7CBEB0-49AD-4209-9FAF-C50F6E06F9BE}" type="datetimeFigureOut">
              <a:rPr lang="en-US" smtClean="0"/>
              <a:t>2/22/2022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BD4BB8-7F4D-4DB9-9AEB-493C0B6F0274}" type="slidenum">
              <a:rPr lang="en-US" smtClean="0"/>
              <a:t>‹#›</a:t>
            </a:fld>
            <a:endParaRPr lang="en-US"/>
          </a:p>
        </p:txBody>
      </p:sp>
    </p:spTree>
    <p:extLst>
      <p:ext uri="{BB962C8B-B14F-4D97-AF65-F5344CB8AC3E}">
        <p14:creationId xmlns:p14="http://schemas.microsoft.com/office/powerpoint/2010/main" val="50984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7CBEB0-49AD-4209-9FAF-C50F6E06F9BE}" type="datetimeFigureOut">
              <a:rPr lang="en-US" smtClean="0"/>
              <a:t>2/22/2022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BD4BB8-7F4D-4DB9-9AEB-493C0B6F0274}" type="slidenum">
              <a:rPr lang="en-US" smtClean="0"/>
              <a:t>‹#›</a:t>
            </a:fld>
            <a:endParaRPr lang="en-US"/>
          </a:p>
        </p:txBody>
      </p:sp>
    </p:spTree>
    <p:extLst>
      <p:ext uri="{BB962C8B-B14F-4D97-AF65-F5344CB8AC3E}">
        <p14:creationId xmlns:p14="http://schemas.microsoft.com/office/powerpoint/2010/main" val="1095265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B7CBEB0-49AD-4209-9FAF-C50F6E06F9BE}" type="datetimeFigureOut">
              <a:rPr lang="en-US" smtClean="0"/>
              <a:t>2/22/2022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BD4BB8-7F4D-4DB9-9AEB-493C0B6F0274}" type="slidenum">
              <a:rPr lang="en-US" smtClean="0"/>
              <a:t>‹#›</a:t>
            </a:fld>
            <a:endParaRPr lang="en-US"/>
          </a:p>
        </p:txBody>
      </p:sp>
    </p:spTree>
    <p:extLst>
      <p:ext uri="{BB962C8B-B14F-4D97-AF65-F5344CB8AC3E}">
        <p14:creationId xmlns:p14="http://schemas.microsoft.com/office/powerpoint/2010/main" val="4045937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7CBEB0-49AD-4209-9FAF-C50F6E06F9BE}" type="datetimeFigureOut">
              <a:rPr lang="en-US" smtClean="0"/>
              <a:t>2/22/2022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BD4BB8-7F4D-4DB9-9AEB-493C0B6F0274}" type="slidenum">
              <a:rPr lang="en-US" smtClean="0"/>
              <a:t>‹#›</a:t>
            </a:fld>
            <a:endParaRPr lang="en-US"/>
          </a:p>
        </p:txBody>
      </p:sp>
    </p:spTree>
    <p:extLst>
      <p:ext uri="{BB962C8B-B14F-4D97-AF65-F5344CB8AC3E}">
        <p14:creationId xmlns:p14="http://schemas.microsoft.com/office/powerpoint/2010/main" val="3149205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7CBEB0-49AD-4209-9FAF-C50F6E06F9BE}" type="datetimeFigureOut">
              <a:rPr lang="en-US" smtClean="0"/>
              <a:t>2/22/2022</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B6BD4BB8-7F4D-4DB9-9AEB-493C0B6F0274}" type="slidenum">
              <a:rPr lang="en-US" smtClean="0"/>
              <a:t>‹#›</a:t>
            </a:fld>
            <a:endParaRPr lang="en-US"/>
          </a:p>
        </p:txBody>
      </p:sp>
    </p:spTree>
    <p:extLst>
      <p:ext uri="{BB962C8B-B14F-4D97-AF65-F5344CB8AC3E}">
        <p14:creationId xmlns:p14="http://schemas.microsoft.com/office/powerpoint/2010/main" val="339888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7CBEB0-49AD-4209-9FAF-C50F6E06F9BE}" type="datetimeFigureOut">
              <a:rPr lang="en-US" smtClean="0"/>
              <a:t>2/22/2022</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B6BD4BB8-7F4D-4DB9-9AEB-493C0B6F0274}" type="slidenum">
              <a:rPr lang="en-US" smtClean="0"/>
              <a:t>‹#›</a:t>
            </a:fld>
            <a:endParaRPr lang="en-US"/>
          </a:p>
        </p:txBody>
      </p:sp>
    </p:spTree>
    <p:extLst>
      <p:ext uri="{BB962C8B-B14F-4D97-AF65-F5344CB8AC3E}">
        <p14:creationId xmlns:p14="http://schemas.microsoft.com/office/powerpoint/2010/main" val="1901823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4B7CBEB0-49AD-4209-9FAF-C50F6E06F9BE}" type="datetimeFigureOut">
              <a:rPr lang="en-US" smtClean="0"/>
              <a:t>2/22/2022</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B6BD4BB8-7F4D-4DB9-9AEB-493C0B6F0274}" type="slidenum">
              <a:rPr lang="en-US" smtClean="0"/>
              <a:t>‹#›</a:t>
            </a:fld>
            <a:endParaRPr lang="en-US"/>
          </a:p>
        </p:txBody>
      </p:sp>
    </p:spTree>
    <p:extLst>
      <p:ext uri="{BB962C8B-B14F-4D97-AF65-F5344CB8AC3E}">
        <p14:creationId xmlns:p14="http://schemas.microsoft.com/office/powerpoint/2010/main" val="19888877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E482CB1-4D23-4FBB-817C-8715D8985A55}"/>
              </a:ext>
            </a:extLst>
          </p:cNvPr>
          <p:cNvSpPr>
            <a:spLocks noGrp="1"/>
          </p:cNvSpPr>
          <p:nvPr>
            <p:ph type="subTitle" idx="1"/>
          </p:nvPr>
        </p:nvSpPr>
        <p:spPr>
          <a:xfrm>
            <a:off x="1572124" y="5082375"/>
            <a:ext cx="7891272" cy="1069848"/>
          </a:xfrm>
        </p:spPr>
        <p:txBody>
          <a:bodyPr/>
          <a:lstStyle/>
          <a:p>
            <a:r>
              <a:rPr lang="en-US" dirty="0"/>
              <a:t>Ali Dayoub</a:t>
            </a:r>
          </a:p>
        </p:txBody>
      </p:sp>
      <p:sp>
        <p:nvSpPr>
          <p:cNvPr id="4" name="标题 1">
            <a:extLst>
              <a:ext uri="{FF2B5EF4-FFF2-40B4-BE49-F238E27FC236}">
                <a16:creationId xmlns:a16="http://schemas.microsoft.com/office/drawing/2014/main" id="{5CCF3957-9306-4855-B71B-530221E9B054}"/>
              </a:ext>
            </a:extLst>
          </p:cNvPr>
          <p:cNvSpPr>
            <a:spLocks noGrp="1"/>
          </p:cNvSpPr>
          <p:nvPr>
            <p:ph type="ctrTitle"/>
          </p:nvPr>
        </p:nvSpPr>
        <p:spPr>
          <a:xfrm>
            <a:off x="759854" y="1431925"/>
            <a:ext cx="10457645" cy="2869619"/>
          </a:xfrm>
        </p:spPr>
        <p:txBody>
          <a:bodyPr/>
          <a:lstStyle/>
          <a:p>
            <a:pPr algn="ctr"/>
            <a:r>
              <a:rPr lang="en-US" sz="9300" dirty="0"/>
              <a:t>STP Concept, Principles and Improvements</a:t>
            </a:r>
            <a:endParaRPr lang="en-US" altLang="zh-CN" sz="9300" dirty="0"/>
          </a:p>
        </p:txBody>
      </p:sp>
      <p:pic>
        <p:nvPicPr>
          <p:cNvPr id="5" name="Picture 4">
            <a:extLst>
              <a:ext uri="{FF2B5EF4-FFF2-40B4-BE49-F238E27FC236}">
                <a16:creationId xmlns:a16="http://schemas.microsoft.com/office/drawing/2014/main" id="{446DE352-7F00-42E3-975A-6BA0D0BC2D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09819" y="-251485"/>
            <a:ext cx="2618037" cy="1850836"/>
          </a:xfrm>
          <a:prstGeom prst="rect">
            <a:avLst/>
          </a:prstGeom>
        </p:spPr>
      </p:pic>
    </p:spTree>
    <p:extLst>
      <p:ext uri="{BB962C8B-B14F-4D97-AF65-F5344CB8AC3E}">
        <p14:creationId xmlns:p14="http://schemas.microsoft.com/office/powerpoint/2010/main" val="3823698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300" b="1" dirty="0"/>
              <a:t>STP Overview</a:t>
            </a:r>
          </a:p>
          <a:p>
            <a:pPr marL="285750" indent="-285750">
              <a:buFont typeface="Arial" panose="020B0604020202020204" pitchFamily="34" charset="0"/>
              <a:buChar char="•"/>
            </a:pPr>
            <a:r>
              <a:rPr lang="en-US" sz="2100" dirty="0">
                <a:solidFill>
                  <a:schemeClr val="bg1">
                    <a:lumMod val="50000"/>
                  </a:schemeClr>
                </a:solidFill>
              </a:rPr>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10</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306873" cy="954107"/>
          </a:xfrm>
          <a:prstGeom prst="rect">
            <a:avLst/>
          </a:prstGeom>
          <a:solidFill>
            <a:schemeClr val="tx2">
              <a:lumMod val="20000"/>
              <a:lumOff val="80000"/>
            </a:schemeClr>
          </a:solidFill>
        </p:spPr>
        <p:txBody>
          <a:bodyPr wrap="square">
            <a:spAutoFit/>
          </a:bodyPr>
          <a:lstStyle/>
          <a:p>
            <a:r>
              <a:rPr lang="en-US" sz="2800" dirty="0"/>
              <a:t>STP Can Dynamically Respond to Network Topology Changes and Adjust Blocked Ports</a:t>
            </a:r>
          </a:p>
        </p:txBody>
      </p:sp>
      <p:sp>
        <p:nvSpPr>
          <p:cNvPr id="45" name="文本框 102">
            <a:extLst>
              <a:ext uri="{FF2B5EF4-FFF2-40B4-BE49-F238E27FC236}">
                <a16:creationId xmlns:a16="http://schemas.microsoft.com/office/drawing/2014/main" id="{28EF21AC-C118-42D9-88FB-2D04EAD1CDA5}"/>
              </a:ext>
            </a:extLst>
          </p:cNvPr>
          <p:cNvSpPr txBox="1"/>
          <p:nvPr/>
        </p:nvSpPr>
        <p:spPr>
          <a:xfrm>
            <a:off x="3696364" y="2586286"/>
            <a:ext cx="1428099" cy="307777"/>
          </a:xfrm>
          <a:prstGeom prst="rect">
            <a:avLst/>
          </a:prstGeom>
          <a:noFill/>
        </p:spPr>
        <p:txBody>
          <a:bodyPr wrap="square" rtlCol="0">
            <a:spAutoFit/>
          </a:bodyPr>
          <a:lstStyle/>
          <a:p>
            <a:pPr algn="ctr" fontAlgn="ctr">
              <a:spcBef>
                <a:spcPts val="0"/>
              </a:spcBef>
              <a:spcAft>
                <a:spcPts val="0"/>
              </a:spcAft>
            </a:pPr>
            <a:r>
              <a:rPr lang="en-US" sz="1400" dirty="0">
                <a:latin typeface="Huawei Sans" panose="020C0503030203020204" pitchFamily="34" charset="0"/>
              </a:rPr>
              <a:t>Blocked port</a:t>
            </a:r>
            <a:endParaRPr lang="en-US" altLang="zh-CN" sz="1400" dirty="0">
              <a:latin typeface="Huawei Sans" panose="020C0503030203020204" pitchFamily="34" charset="0"/>
            </a:endParaRPr>
          </a:p>
        </p:txBody>
      </p:sp>
      <p:grpSp>
        <p:nvGrpSpPr>
          <p:cNvPr id="46" name="组合 73">
            <a:extLst>
              <a:ext uri="{FF2B5EF4-FFF2-40B4-BE49-F238E27FC236}">
                <a16:creationId xmlns:a16="http://schemas.microsoft.com/office/drawing/2014/main" id="{7A70E871-33E6-4586-A9E3-9B1D8E159B3C}"/>
              </a:ext>
            </a:extLst>
          </p:cNvPr>
          <p:cNvGrpSpPr/>
          <p:nvPr/>
        </p:nvGrpSpPr>
        <p:grpSpPr>
          <a:xfrm flipV="1">
            <a:off x="2011509" y="1300793"/>
            <a:ext cx="2745630" cy="1699073"/>
            <a:chOff x="6600056" y="4353447"/>
            <a:chExt cx="1296144" cy="833967"/>
          </a:xfrm>
        </p:grpSpPr>
        <p:cxnSp>
          <p:nvCxnSpPr>
            <p:cNvPr id="47" name="直接连接符 74">
              <a:extLst>
                <a:ext uri="{FF2B5EF4-FFF2-40B4-BE49-F238E27FC236}">
                  <a16:creationId xmlns:a16="http://schemas.microsoft.com/office/drawing/2014/main" id="{B33A87C0-AF38-458C-B441-470C7087E81B}"/>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接连接符 75">
              <a:extLst>
                <a:ext uri="{FF2B5EF4-FFF2-40B4-BE49-F238E27FC236}">
                  <a16:creationId xmlns:a16="http://schemas.microsoft.com/office/drawing/2014/main" id="{DAB926E7-EE1F-400B-9250-A65DE0951649}"/>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9" name="直接连接符 76">
            <a:extLst>
              <a:ext uri="{FF2B5EF4-FFF2-40B4-BE49-F238E27FC236}">
                <a16:creationId xmlns:a16="http://schemas.microsoft.com/office/drawing/2014/main" id="{58BB41E8-83DA-4079-A67F-66DF65DE81FE}"/>
              </a:ext>
            </a:extLst>
          </p:cNvPr>
          <p:cNvCxnSpPr/>
          <p:nvPr/>
        </p:nvCxnSpPr>
        <p:spPr>
          <a:xfrm flipH="1">
            <a:off x="1877453" y="1240107"/>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文本框 93">
            <a:extLst>
              <a:ext uri="{FF2B5EF4-FFF2-40B4-BE49-F238E27FC236}">
                <a16:creationId xmlns:a16="http://schemas.microsoft.com/office/drawing/2014/main" id="{DF51634B-661A-4F3E-8D99-6FA2FBE83B9D}"/>
              </a:ext>
            </a:extLst>
          </p:cNvPr>
          <p:cNvSpPr txBox="1"/>
          <p:nvPr/>
        </p:nvSpPr>
        <p:spPr>
          <a:xfrm>
            <a:off x="1038842" y="1079757"/>
            <a:ext cx="628698" cy="338554"/>
          </a:xfrm>
          <a:prstGeom prst="rect">
            <a:avLst/>
          </a:prstGeom>
          <a:noFill/>
        </p:spPr>
        <p:txBody>
          <a:bodyPr wrap="none" rtlCol="0">
            <a:spAutoFit/>
          </a:bodyPr>
          <a:lstStyle/>
          <a:p>
            <a:pPr algn="ct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51" name="文本框 94">
            <a:extLst>
              <a:ext uri="{FF2B5EF4-FFF2-40B4-BE49-F238E27FC236}">
                <a16:creationId xmlns:a16="http://schemas.microsoft.com/office/drawing/2014/main" id="{D2E8EBE1-7B13-4B20-B1A7-CB18D512135F}"/>
              </a:ext>
            </a:extLst>
          </p:cNvPr>
          <p:cNvSpPr txBox="1"/>
          <p:nvPr/>
        </p:nvSpPr>
        <p:spPr>
          <a:xfrm>
            <a:off x="5103324" y="1079757"/>
            <a:ext cx="628698" cy="338554"/>
          </a:xfrm>
          <a:prstGeom prst="rect">
            <a:avLst/>
          </a:prstGeom>
          <a:noFill/>
        </p:spPr>
        <p:txBody>
          <a:bodyPr wrap="none" rtlCol="0">
            <a:spAutoFit/>
          </a:bodyPr>
          <a:lstStyle/>
          <a:p>
            <a:pPr algn="ct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sp>
        <p:nvSpPr>
          <p:cNvPr id="52" name="文本框 101">
            <a:extLst>
              <a:ext uri="{FF2B5EF4-FFF2-40B4-BE49-F238E27FC236}">
                <a16:creationId xmlns:a16="http://schemas.microsoft.com/office/drawing/2014/main" id="{D83CFCB0-9D4D-4966-92E1-A5BFFE53B602}"/>
              </a:ext>
            </a:extLst>
          </p:cNvPr>
          <p:cNvSpPr txBox="1"/>
          <p:nvPr/>
        </p:nvSpPr>
        <p:spPr>
          <a:xfrm>
            <a:off x="3074156" y="3140260"/>
            <a:ext cx="628698" cy="338554"/>
          </a:xfrm>
          <a:prstGeom prst="rect">
            <a:avLst/>
          </a:prstGeom>
          <a:noFill/>
        </p:spPr>
        <p:txBody>
          <a:bodyPr wrap="none" rtlCol="0">
            <a:spAutoFit/>
          </a:bodyPr>
          <a:lstStyle/>
          <a:p>
            <a:pPr algn="ct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grpSp>
        <p:nvGrpSpPr>
          <p:cNvPr id="53" name="组合 113">
            <a:extLst>
              <a:ext uri="{FF2B5EF4-FFF2-40B4-BE49-F238E27FC236}">
                <a16:creationId xmlns:a16="http://schemas.microsoft.com/office/drawing/2014/main" id="{A9EB99B2-24F3-47CE-B2B5-8EE0A3C573EC}"/>
              </a:ext>
            </a:extLst>
          </p:cNvPr>
          <p:cNvGrpSpPr/>
          <p:nvPr/>
        </p:nvGrpSpPr>
        <p:grpSpPr>
          <a:xfrm>
            <a:off x="1644186" y="1054563"/>
            <a:ext cx="3480277" cy="2052008"/>
            <a:chOff x="1899738" y="1861522"/>
            <a:chExt cx="3480277" cy="2052008"/>
          </a:xfrm>
        </p:grpSpPr>
        <p:pic>
          <p:nvPicPr>
            <p:cNvPr id="54" name="图片 76" descr="接入交换机.png">
              <a:extLst>
                <a:ext uri="{FF2B5EF4-FFF2-40B4-BE49-F238E27FC236}">
                  <a16:creationId xmlns:a16="http://schemas.microsoft.com/office/drawing/2014/main" id="{78E06BA7-0674-42DE-B16B-B6C0443E900C}"/>
                </a:ext>
              </a:extLst>
            </p:cNvPr>
            <p:cNvPicPr>
              <a:picLocks noChangeAspect="1"/>
            </p:cNvPicPr>
            <p:nvPr/>
          </p:nvPicPr>
          <p:blipFill>
            <a:blip r:embed="rId2" cstate="print"/>
            <a:stretch>
              <a:fillRect/>
            </a:stretch>
          </p:blipFill>
          <p:spPr>
            <a:xfrm>
              <a:off x="1899738" y="1861522"/>
              <a:ext cx="490909" cy="401653"/>
            </a:xfrm>
            <a:prstGeom prst="rect">
              <a:avLst/>
            </a:prstGeom>
          </p:spPr>
        </p:pic>
        <p:pic>
          <p:nvPicPr>
            <p:cNvPr id="55" name="图片 76" descr="接入交换机.png">
              <a:extLst>
                <a:ext uri="{FF2B5EF4-FFF2-40B4-BE49-F238E27FC236}">
                  <a16:creationId xmlns:a16="http://schemas.microsoft.com/office/drawing/2014/main" id="{1CDABDCE-1800-4F12-BE84-86AEA79B7D5A}"/>
                </a:ext>
              </a:extLst>
            </p:cNvPr>
            <p:cNvPicPr>
              <a:picLocks noChangeAspect="1"/>
            </p:cNvPicPr>
            <p:nvPr/>
          </p:nvPicPr>
          <p:blipFill>
            <a:blip r:embed="rId2" cstate="print"/>
            <a:stretch>
              <a:fillRect/>
            </a:stretch>
          </p:blipFill>
          <p:spPr>
            <a:xfrm>
              <a:off x="4889106" y="1861522"/>
              <a:ext cx="490909" cy="401653"/>
            </a:xfrm>
            <a:prstGeom prst="rect">
              <a:avLst/>
            </a:prstGeom>
          </p:spPr>
        </p:pic>
        <p:pic>
          <p:nvPicPr>
            <p:cNvPr id="56" name="图片 76" descr="接入交换机.png">
              <a:extLst>
                <a:ext uri="{FF2B5EF4-FFF2-40B4-BE49-F238E27FC236}">
                  <a16:creationId xmlns:a16="http://schemas.microsoft.com/office/drawing/2014/main" id="{5703CE4A-0461-45FD-8029-5EE0FB79BB08}"/>
                </a:ext>
              </a:extLst>
            </p:cNvPr>
            <p:cNvPicPr>
              <a:picLocks noChangeAspect="1"/>
            </p:cNvPicPr>
            <p:nvPr/>
          </p:nvPicPr>
          <p:blipFill>
            <a:blip r:embed="rId2" cstate="print"/>
            <a:stretch>
              <a:fillRect/>
            </a:stretch>
          </p:blipFill>
          <p:spPr>
            <a:xfrm>
              <a:off x="3394422" y="3511877"/>
              <a:ext cx="490909" cy="401653"/>
            </a:xfrm>
            <a:prstGeom prst="rect">
              <a:avLst/>
            </a:prstGeom>
          </p:spPr>
        </p:pic>
      </p:grpSp>
      <p:sp>
        <p:nvSpPr>
          <p:cNvPr id="57" name="Oval 4">
            <a:extLst>
              <a:ext uri="{FF2B5EF4-FFF2-40B4-BE49-F238E27FC236}">
                <a16:creationId xmlns:a16="http://schemas.microsoft.com/office/drawing/2014/main" id="{5F7C0F0B-23A4-4745-A1B7-E2107F137C75}"/>
              </a:ext>
            </a:extLst>
          </p:cNvPr>
          <p:cNvSpPr>
            <a:spLocks noChangeAspect="1"/>
          </p:cNvSpPr>
          <p:nvPr/>
        </p:nvSpPr>
        <p:spPr>
          <a:xfrm>
            <a:off x="3996147" y="2339903"/>
            <a:ext cx="211977" cy="211977"/>
          </a:xfrm>
          <a:prstGeom prst="ellipse">
            <a:avLst/>
          </a:prstGeom>
          <a:solidFill>
            <a:srgbClr val="00B0F0"/>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chemeClr val="bg1"/>
                </a:solidFill>
                <a:latin typeface="Huawei Sans" panose="020C0503030203020204" pitchFamily="34" charset="0"/>
              </a:rPr>
              <a:t>1</a:t>
            </a:r>
            <a:endParaRPr lang="en-US" altLang="zh-CN" sz="1400" b="1" dirty="0">
              <a:solidFill>
                <a:schemeClr val="bg1"/>
              </a:solidFill>
              <a:latin typeface="Huawei Sans" panose="020C0503030203020204" pitchFamily="34" charset="0"/>
              <a:ea typeface="方正兰亭黑简体" panose="02000000000000000000" pitchFamily="2" charset="-122"/>
            </a:endParaRPr>
          </a:p>
        </p:txBody>
      </p:sp>
      <p:grpSp>
        <p:nvGrpSpPr>
          <p:cNvPr id="89" name="组合 28">
            <a:extLst>
              <a:ext uri="{FF2B5EF4-FFF2-40B4-BE49-F238E27FC236}">
                <a16:creationId xmlns:a16="http://schemas.microsoft.com/office/drawing/2014/main" id="{7414939F-80A1-4EBA-9205-ACCA2CCF32BD}"/>
              </a:ext>
            </a:extLst>
          </p:cNvPr>
          <p:cNvGrpSpPr>
            <a:grpSpLocks noChangeAspect="1"/>
          </p:cNvGrpSpPr>
          <p:nvPr/>
        </p:nvGrpSpPr>
        <p:grpSpPr>
          <a:xfrm>
            <a:off x="3456953" y="2564222"/>
            <a:ext cx="288969" cy="288969"/>
            <a:chOff x="5076056" y="3356992"/>
            <a:chExt cx="436268" cy="436268"/>
          </a:xfrm>
        </p:grpSpPr>
        <p:sp>
          <p:nvSpPr>
            <p:cNvPr id="90" name="椭圆 27">
              <a:extLst>
                <a:ext uri="{FF2B5EF4-FFF2-40B4-BE49-F238E27FC236}">
                  <a16:creationId xmlns:a16="http://schemas.microsoft.com/office/drawing/2014/main" id="{C97BD74C-8CF9-45FD-886A-E9E84F08AE1F}"/>
                </a:ext>
              </a:extLst>
            </p:cNvPr>
            <p:cNvSpPr/>
            <p:nvPr/>
          </p:nvSpPr>
          <p:spPr bwMode="auto">
            <a:xfrm>
              <a:off x="5076056" y="3356992"/>
              <a:ext cx="432048" cy="432048"/>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784225" rtl="0" eaLnBrk="0" fontAlgn="ctr" latinLnBrk="0" hangingPunct="0">
                <a:lnSpc>
                  <a:spcPct val="100000"/>
                </a:lnSpc>
                <a:spcBef>
                  <a:spcPct val="0"/>
                </a:spcBef>
                <a:spcAft>
                  <a:spcPct val="0"/>
                </a:spcAft>
                <a:buClrTx/>
                <a:buSzTx/>
                <a:buFontTx/>
                <a:buNone/>
                <a:tabLst/>
              </a:pPr>
              <a:endParaRPr kumimoji="0" lang="en-US" altLang="zh-CN" sz="21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91" name="禁止符 23">
              <a:extLst>
                <a:ext uri="{FF2B5EF4-FFF2-40B4-BE49-F238E27FC236}">
                  <a16:creationId xmlns:a16="http://schemas.microsoft.com/office/drawing/2014/main" id="{733AD894-F601-44EA-892D-F158B8DB6DF9}"/>
                </a:ext>
              </a:extLst>
            </p:cNvPr>
            <p:cNvSpPr/>
            <p:nvPr/>
          </p:nvSpPr>
          <p:spPr>
            <a:xfrm>
              <a:off x="5076056" y="3356992"/>
              <a:ext cx="436268" cy="436268"/>
            </a:xfrm>
            <a:prstGeom prst="noSmoking">
              <a:avLst>
                <a:gd name="adj" fmla="val 15475"/>
              </a:avLst>
            </a:prstGeom>
            <a:solidFill>
              <a:srgbClr val="EC7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solidFill>
                  <a:schemeClr val="accent2"/>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sp>
        <p:nvSpPr>
          <p:cNvPr id="92" name="下箭头 63">
            <a:extLst>
              <a:ext uri="{FF2B5EF4-FFF2-40B4-BE49-F238E27FC236}">
                <a16:creationId xmlns:a16="http://schemas.microsoft.com/office/drawing/2014/main" id="{88F4CD10-B52B-4504-B549-D4CE69245516}"/>
              </a:ext>
            </a:extLst>
          </p:cNvPr>
          <p:cNvSpPr/>
          <p:nvPr/>
        </p:nvSpPr>
        <p:spPr>
          <a:xfrm rot="10800000" flipV="1">
            <a:off x="2910884" y="3419335"/>
            <a:ext cx="974244" cy="866024"/>
          </a:xfrm>
          <a:custGeom>
            <a:avLst/>
            <a:gdLst>
              <a:gd name="connsiteX0" fmla="*/ 0 w 1035535"/>
              <a:gd name="connsiteY0" fmla="*/ 468495 h 794114"/>
              <a:gd name="connsiteX1" fmla="*/ 258884 w 1035535"/>
              <a:gd name="connsiteY1" fmla="*/ 468495 h 794114"/>
              <a:gd name="connsiteX2" fmla="*/ 258884 w 1035535"/>
              <a:gd name="connsiteY2" fmla="*/ 0 h 794114"/>
              <a:gd name="connsiteX3" fmla="*/ 776651 w 1035535"/>
              <a:gd name="connsiteY3" fmla="*/ 0 h 794114"/>
              <a:gd name="connsiteX4" fmla="*/ 776651 w 1035535"/>
              <a:gd name="connsiteY4" fmla="*/ 468495 h 794114"/>
              <a:gd name="connsiteX5" fmla="*/ 1035535 w 1035535"/>
              <a:gd name="connsiteY5" fmla="*/ 468495 h 794114"/>
              <a:gd name="connsiteX6" fmla="*/ 517768 w 1035535"/>
              <a:gd name="connsiteY6" fmla="*/ 794114 h 794114"/>
              <a:gd name="connsiteX7" fmla="*/ 0 w 1035535"/>
              <a:gd name="connsiteY7" fmla="*/ 468495 h 794114"/>
              <a:gd name="connsiteX0" fmla="*/ 258884 w 1035535"/>
              <a:gd name="connsiteY0" fmla="*/ 0 h 794114"/>
              <a:gd name="connsiteX1" fmla="*/ 776651 w 1035535"/>
              <a:gd name="connsiteY1" fmla="*/ 0 h 794114"/>
              <a:gd name="connsiteX2" fmla="*/ 776651 w 1035535"/>
              <a:gd name="connsiteY2" fmla="*/ 468495 h 794114"/>
              <a:gd name="connsiteX3" fmla="*/ 1035535 w 1035535"/>
              <a:gd name="connsiteY3" fmla="*/ 468495 h 794114"/>
              <a:gd name="connsiteX4" fmla="*/ 517768 w 1035535"/>
              <a:gd name="connsiteY4" fmla="*/ 794114 h 794114"/>
              <a:gd name="connsiteX5" fmla="*/ 0 w 1035535"/>
              <a:gd name="connsiteY5" fmla="*/ 468495 h 794114"/>
              <a:gd name="connsiteX6" fmla="*/ 258884 w 1035535"/>
              <a:gd name="connsiteY6" fmla="*/ 468495 h 794114"/>
              <a:gd name="connsiteX7" fmla="*/ 350324 w 1035535"/>
              <a:gd name="connsiteY7" fmla="*/ 91440 h 794114"/>
              <a:gd name="connsiteX0" fmla="*/ 258884 w 1035535"/>
              <a:gd name="connsiteY0" fmla="*/ 0 h 794114"/>
              <a:gd name="connsiteX1" fmla="*/ 776651 w 1035535"/>
              <a:gd name="connsiteY1" fmla="*/ 468495 h 794114"/>
              <a:gd name="connsiteX2" fmla="*/ 1035535 w 1035535"/>
              <a:gd name="connsiteY2" fmla="*/ 468495 h 794114"/>
              <a:gd name="connsiteX3" fmla="*/ 517768 w 1035535"/>
              <a:gd name="connsiteY3" fmla="*/ 794114 h 794114"/>
              <a:gd name="connsiteX4" fmla="*/ 0 w 1035535"/>
              <a:gd name="connsiteY4" fmla="*/ 468495 h 794114"/>
              <a:gd name="connsiteX5" fmla="*/ 258884 w 1035535"/>
              <a:gd name="connsiteY5" fmla="*/ 468495 h 794114"/>
              <a:gd name="connsiteX6" fmla="*/ 350324 w 1035535"/>
              <a:gd name="connsiteY6" fmla="*/ 91440 h 794114"/>
              <a:gd name="connsiteX0" fmla="*/ 1016121 w 1035535"/>
              <a:gd name="connsiteY0" fmla="*/ 0 h 794114"/>
              <a:gd name="connsiteX1" fmla="*/ 776651 w 1035535"/>
              <a:gd name="connsiteY1" fmla="*/ 468495 h 794114"/>
              <a:gd name="connsiteX2" fmla="*/ 1035535 w 1035535"/>
              <a:gd name="connsiteY2" fmla="*/ 468495 h 794114"/>
              <a:gd name="connsiteX3" fmla="*/ 517768 w 1035535"/>
              <a:gd name="connsiteY3" fmla="*/ 794114 h 794114"/>
              <a:gd name="connsiteX4" fmla="*/ 0 w 1035535"/>
              <a:gd name="connsiteY4" fmla="*/ 468495 h 794114"/>
              <a:gd name="connsiteX5" fmla="*/ 258884 w 1035535"/>
              <a:gd name="connsiteY5" fmla="*/ 468495 h 794114"/>
              <a:gd name="connsiteX6" fmla="*/ 350324 w 1035535"/>
              <a:gd name="connsiteY6" fmla="*/ 91440 h 794114"/>
              <a:gd name="connsiteX0" fmla="*/ 1018222 w 1037636"/>
              <a:gd name="connsiteY0" fmla="*/ 0 h 794114"/>
              <a:gd name="connsiteX1" fmla="*/ 778752 w 1037636"/>
              <a:gd name="connsiteY1" fmla="*/ 468495 h 794114"/>
              <a:gd name="connsiteX2" fmla="*/ 1037636 w 1037636"/>
              <a:gd name="connsiteY2" fmla="*/ 468495 h 794114"/>
              <a:gd name="connsiteX3" fmla="*/ 519869 w 1037636"/>
              <a:gd name="connsiteY3" fmla="*/ 794114 h 794114"/>
              <a:gd name="connsiteX4" fmla="*/ 2101 w 1037636"/>
              <a:gd name="connsiteY4" fmla="*/ 468495 h 794114"/>
              <a:gd name="connsiteX5" fmla="*/ 260985 w 1037636"/>
              <a:gd name="connsiteY5" fmla="*/ 468495 h 794114"/>
              <a:gd name="connsiteX6" fmla="*/ 0 w 1037636"/>
              <a:gd name="connsiteY6" fmla="*/ 86678 h 794114"/>
              <a:gd name="connsiteX0" fmla="*/ 1027747 w 1047161"/>
              <a:gd name="connsiteY0" fmla="*/ 0 h 794114"/>
              <a:gd name="connsiteX1" fmla="*/ 788277 w 1047161"/>
              <a:gd name="connsiteY1" fmla="*/ 468495 h 794114"/>
              <a:gd name="connsiteX2" fmla="*/ 1047161 w 1047161"/>
              <a:gd name="connsiteY2" fmla="*/ 468495 h 794114"/>
              <a:gd name="connsiteX3" fmla="*/ 529394 w 1047161"/>
              <a:gd name="connsiteY3" fmla="*/ 794114 h 794114"/>
              <a:gd name="connsiteX4" fmla="*/ 11626 w 1047161"/>
              <a:gd name="connsiteY4" fmla="*/ 468495 h 794114"/>
              <a:gd name="connsiteX5" fmla="*/ 270510 w 1047161"/>
              <a:gd name="connsiteY5" fmla="*/ 468495 h 794114"/>
              <a:gd name="connsiteX6" fmla="*/ 0 w 1047161"/>
              <a:gd name="connsiteY6" fmla="*/ 10478 h 794114"/>
              <a:gd name="connsiteX0" fmla="*/ 1016121 w 1035535"/>
              <a:gd name="connsiteY0" fmla="*/ 13335 h 807449"/>
              <a:gd name="connsiteX1" fmla="*/ 776651 w 1035535"/>
              <a:gd name="connsiteY1" fmla="*/ 481830 h 807449"/>
              <a:gd name="connsiteX2" fmla="*/ 1035535 w 1035535"/>
              <a:gd name="connsiteY2" fmla="*/ 481830 h 807449"/>
              <a:gd name="connsiteX3" fmla="*/ 517768 w 1035535"/>
              <a:gd name="connsiteY3" fmla="*/ 807449 h 807449"/>
              <a:gd name="connsiteX4" fmla="*/ 0 w 1035535"/>
              <a:gd name="connsiteY4" fmla="*/ 481830 h 807449"/>
              <a:gd name="connsiteX5" fmla="*/ 258884 w 1035535"/>
              <a:gd name="connsiteY5" fmla="*/ 481830 h 807449"/>
              <a:gd name="connsiteX6" fmla="*/ 12187 w 1035535"/>
              <a:gd name="connsiteY6" fmla="*/ 0 h 807449"/>
              <a:gd name="connsiteX0" fmla="*/ 1016121 w 1035535"/>
              <a:gd name="connsiteY0" fmla="*/ 13335 h 807449"/>
              <a:gd name="connsiteX1" fmla="*/ 776651 w 1035535"/>
              <a:gd name="connsiteY1" fmla="*/ 481830 h 807449"/>
              <a:gd name="connsiteX2" fmla="*/ 1035535 w 1035535"/>
              <a:gd name="connsiteY2" fmla="*/ 481830 h 807449"/>
              <a:gd name="connsiteX3" fmla="*/ 517768 w 1035535"/>
              <a:gd name="connsiteY3" fmla="*/ 807449 h 807449"/>
              <a:gd name="connsiteX4" fmla="*/ 0 w 1035535"/>
              <a:gd name="connsiteY4" fmla="*/ 481830 h 807449"/>
              <a:gd name="connsiteX5" fmla="*/ 392234 w 1035535"/>
              <a:gd name="connsiteY5" fmla="*/ 486592 h 807449"/>
              <a:gd name="connsiteX6" fmla="*/ 12187 w 1035535"/>
              <a:gd name="connsiteY6" fmla="*/ 0 h 807449"/>
              <a:gd name="connsiteX0" fmla="*/ 1016121 w 1035535"/>
              <a:gd name="connsiteY0" fmla="*/ 13335 h 807449"/>
              <a:gd name="connsiteX1" fmla="*/ 619488 w 1035535"/>
              <a:gd name="connsiteY1" fmla="*/ 481830 h 807449"/>
              <a:gd name="connsiteX2" fmla="*/ 1035535 w 1035535"/>
              <a:gd name="connsiteY2" fmla="*/ 481830 h 807449"/>
              <a:gd name="connsiteX3" fmla="*/ 517768 w 1035535"/>
              <a:gd name="connsiteY3" fmla="*/ 807449 h 807449"/>
              <a:gd name="connsiteX4" fmla="*/ 0 w 1035535"/>
              <a:gd name="connsiteY4" fmla="*/ 481830 h 807449"/>
              <a:gd name="connsiteX5" fmla="*/ 392234 w 1035535"/>
              <a:gd name="connsiteY5" fmla="*/ 486592 h 807449"/>
              <a:gd name="connsiteX6" fmla="*/ 12187 w 1035535"/>
              <a:gd name="connsiteY6" fmla="*/ 0 h 807449"/>
              <a:gd name="connsiteX0" fmla="*/ 1016121 w 1035535"/>
              <a:gd name="connsiteY0" fmla="*/ 13335 h 807449"/>
              <a:gd name="connsiteX1" fmla="*/ 619488 w 1035535"/>
              <a:gd name="connsiteY1" fmla="*/ 481830 h 807449"/>
              <a:gd name="connsiteX2" fmla="*/ 1035535 w 1035535"/>
              <a:gd name="connsiteY2" fmla="*/ 481830 h 807449"/>
              <a:gd name="connsiteX3" fmla="*/ 517768 w 1035535"/>
              <a:gd name="connsiteY3" fmla="*/ 807449 h 807449"/>
              <a:gd name="connsiteX4" fmla="*/ 0 w 1035535"/>
              <a:gd name="connsiteY4" fmla="*/ 481830 h 807449"/>
              <a:gd name="connsiteX5" fmla="*/ 392234 w 1035535"/>
              <a:gd name="connsiteY5" fmla="*/ 486592 h 807449"/>
              <a:gd name="connsiteX6" fmla="*/ 12187 w 1035535"/>
              <a:gd name="connsiteY6" fmla="*/ 0 h 807449"/>
              <a:gd name="connsiteX0" fmla="*/ 1016121 w 1035535"/>
              <a:gd name="connsiteY0" fmla="*/ 13335 h 807449"/>
              <a:gd name="connsiteX1" fmla="*/ 619488 w 1035535"/>
              <a:gd name="connsiteY1" fmla="*/ 481830 h 807449"/>
              <a:gd name="connsiteX2" fmla="*/ 1035535 w 1035535"/>
              <a:gd name="connsiteY2" fmla="*/ 481830 h 807449"/>
              <a:gd name="connsiteX3" fmla="*/ 517768 w 1035535"/>
              <a:gd name="connsiteY3" fmla="*/ 807449 h 807449"/>
              <a:gd name="connsiteX4" fmla="*/ 0 w 1035535"/>
              <a:gd name="connsiteY4" fmla="*/ 481830 h 807449"/>
              <a:gd name="connsiteX5" fmla="*/ 392234 w 1035535"/>
              <a:gd name="connsiteY5" fmla="*/ 486592 h 807449"/>
              <a:gd name="connsiteX6" fmla="*/ 12187 w 1035535"/>
              <a:gd name="connsiteY6" fmla="*/ 0 h 807449"/>
              <a:gd name="connsiteX0" fmla="*/ 1044696 w 1044696"/>
              <a:gd name="connsiteY0" fmla="*/ 0 h 832214"/>
              <a:gd name="connsiteX1" fmla="*/ 619488 w 1044696"/>
              <a:gd name="connsiteY1" fmla="*/ 506595 h 832214"/>
              <a:gd name="connsiteX2" fmla="*/ 1035535 w 1044696"/>
              <a:gd name="connsiteY2" fmla="*/ 506595 h 832214"/>
              <a:gd name="connsiteX3" fmla="*/ 517768 w 1044696"/>
              <a:gd name="connsiteY3" fmla="*/ 832214 h 832214"/>
              <a:gd name="connsiteX4" fmla="*/ 0 w 1044696"/>
              <a:gd name="connsiteY4" fmla="*/ 506595 h 832214"/>
              <a:gd name="connsiteX5" fmla="*/ 392234 w 1044696"/>
              <a:gd name="connsiteY5" fmla="*/ 511357 h 832214"/>
              <a:gd name="connsiteX6" fmla="*/ 12187 w 1044696"/>
              <a:gd name="connsiteY6" fmla="*/ 24765 h 832214"/>
              <a:gd name="connsiteX0" fmla="*/ 1032509 w 1032509"/>
              <a:gd name="connsiteY0" fmla="*/ 0 h 832214"/>
              <a:gd name="connsiteX1" fmla="*/ 607301 w 1032509"/>
              <a:gd name="connsiteY1" fmla="*/ 506595 h 832214"/>
              <a:gd name="connsiteX2" fmla="*/ 1023348 w 1032509"/>
              <a:gd name="connsiteY2" fmla="*/ 506595 h 832214"/>
              <a:gd name="connsiteX3" fmla="*/ 505581 w 1032509"/>
              <a:gd name="connsiteY3" fmla="*/ 832214 h 832214"/>
              <a:gd name="connsiteX4" fmla="*/ 237844 w 1032509"/>
              <a:gd name="connsiteY4" fmla="*/ 508976 h 832214"/>
              <a:gd name="connsiteX5" fmla="*/ 380047 w 1032509"/>
              <a:gd name="connsiteY5" fmla="*/ 511357 h 832214"/>
              <a:gd name="connsiteX6" fmla="*/ 0 w 1032509"/>
              <a:gd name="connsiteY6" fmla="*/ 24765 h 832214"/>
              <a:gd name="connsiteX0" fmla="*/ 1032509 w 1032509"/>
              <a:gd name="connsiteY0" fmla="*/ 0 h 832214"/>
              <a:gd name="connsiteX1" fmla="*/ 607301 w 1032509"/>
              <a:gd name="connsiteY1" fmla="*/ 506595 h 832214"/>
              <a:gd name="connsiteX2" fmla="*/ 804276 w 1032509"/>
              <a:gd name="connsiteY2" fmla="*/ 513741 h 832214"/>
              <a:gd name="connsiteX3" fmla="*/ 505581 w 1032509"/>
              <a:gd name="connsiteY3" fmla="*/ 832214 h 832214"/>
              <a:gd name="connsiteX4" fmla="*/ 237844 w 1032509"/>
              <a:gd name="connsiteY4" fmla="*/ 508976 h 832214"/>
              <a:gd name="connsiteX5" fmla="*/ 380047 w 1032509"/>
              <a:gd name="connsiteY5" fmla="*/ 511357 h 832214"/>
              <a:gd name="connsiteX6" fmla="*/ 0 w 1032509"/>
              <a:gd name="connsiteY6" fmla="*/ 24765 h 832214"/>
              <a:gd name="connsiteX0" fmla="*/ 1032509 w 1032509"/>
              <a:gd name="connsiteY0" fmla="*/ 0 h 722679"/>
              <a:gd name="connsiteX1" fmla="*/ 607301 w 1032509"/>
              <a:gd name="connsiteY1" fmla="*/ 506595 h 722679"/>
              <a:gd name="connsiteX2" fmla="*/ 804276 w 1032509"/>
              <a:gd name="connsiteY2" fmla="*/ 513741 h 722679"/>
              <a:gd name="connsiteX3" fmla="*/ 507965 w 1032509"/>
              <a:gd name="connsiteY3" fmla="*/ 722679 h 722679"/>
              <a:gd name="connsiteX4" fmla="*/ 237844 w 1032509"/>
              <a:gd name="connsiteY4" fmla="*/ 508976 h 722679"/>
              <a:gd name="connsiteX5" fmla="*/ 380047 w 1032509"/>
              <a:gd name="connsiteY5" fmla="*/ 511357 h 722679"/>
              <a:gd name="connsiteX6" fmla="*/ 0 w 1032509"/>
              <a:gd name="connsiteY6" fmla="*/ 24765 h 722679"/>
              <a:gd name="connsiteX0" fmla="*/ 1032509 w 1032509"/>
              <a:gd name="connsiteY0" fmla="*/ 0 h 722679"/>
              <a:gd name="connsiteX1" fmla="*/ 607301 w 1032509"/>
              <a:gd name="connsiteY1" fmla="*/ 506595 h 722679"/>
              <a:gd name="connsiteX2" fmla="*/ 804276 w 1032509"/>
              <a:gd name="connsiteY2" fmla="*/ 513741 h 722679"/>
              <a:gd name="connsiteX3" fmla="*/ 498440 w 1032509"/>
              <a:gd name="connsiteY3" fmla="*/ 722679 h 722679"/>
              <a:gd name="connsiteX4" fmla="*/ 237844 w 1032509"/>
              <a:gd name="connsiteY4" fmla="*/ 508976 h 722679"/>
              <a:gd name="connsiteX5" fmla="*/ 380047 w 1032509"/>
              <a:gd name="connsiteY5" fmla="*/ 511357 h 722679"/>
              <a:gd name="connsiteX6" fmla="*/ 0 w 1032509"/>
              <a:gd name="connsiteY6" fmla="*/ 24765 h 722679"/>
              <a:gd name="connsiteX0" fmla="*/ 1032509 w 1032509"/>
              <a:gd name="connsiteY0" fmla="*/ 0 h 722679"/>
              <a:gd name="connsiteX1" fmla="*/ 607301 w 1032509"/>
              <a:gd name="connsiteY1" fmla="*/ 506595 h 722679"/>
              <a:gd name="connsiteX2" fmla="*/ 792369 w 1032509"/>
              <a:gd name="connsiteY2" fmla="*/ 515732 h 722679"/>
              <a:gd name="connsiteX3" fmla="*/ 498440 w 1032509"/>
              <a:gd name="connsiteY3" fmla="*/ 722679 h 722679"/>
              <a:gd name="connsiteX4" fmla="*/ 237844 w 1032509"/>
              <a:gd name="connsiteY4" fmla="*/ 508976 h 722679"/>
              <a:gd name="connsiteX5" fmla="*/ 380047 w 1032509"/>
              <a:gd name="connsiteY5" fmla="*/ 511357 h 722679"/>
              <a:gd name="connsiteX6" fmla="*/ 0 w 1032509"/>
              <a:gd name="connsiteY6" fmla="*/ 24765 h 722679"/>
              <a:gd name="connsiteX0" fmla="*/ 1032509 w 1032509"/>
              <a:gd name="connsiteY0" fmla="*/ 0 h 720688"/>
              <a:gd name="connsiteX1" fmla="*/ 607301 w 1032509"/>
              <a:gd name="connsiteY1" fmla="*/ 506595 h 720688"/>
              <a:gd name="connsiteX2" fmla="*/ 792369 w 1032509"/>
              <a:gd name="connsiteY2" fmla="*/ 515732 h 720688"/>
              <a:gd name="connsiteX3" fmla="*/ 503202 w 1032509"/>
              <a:gd name="connsiteY3" fmla="*/ 720688 h 720688"/>
              <a:gd name="connsiteX4" fmla="*/ 237844 w 1032509"/>
              <a:gd name="connsiteY4" fmla="*/ 508976 h 720688"/>
              <a:gd name="connsiteX5" fmla="*/ 380047 w 1032509"/>
              <a:gd name="connsiteY5" fmla="*/ 511357 h 720688"/>
              <a:gd name="connsiteX6" fmla="*/ 0 w 1032509"/>
              <a:gd name="connsiteY6" fmla="*/ 24765 h 720688"/>
              <a:gd name="connsiteX0" fmla="*/ 1044414 w 1044414"/>
              <a:gd name="connsiteY0" fmla="*/ 0 h 720688"/>
              <a:gd name="connsiteX1" fmla="*/ 619206 w 1044414"/>
              <a:gd name="connsiteY1" fmla="*/ 506595 h 720688"/>
              <a:gd name="connsiteX2" fmla="*/ 804274 w 1044414"/>
              <a:gd name="connsiteY2" fmla="*/ 515732 h 720688"/>
              <a:gd name="connsiteX3" fmla="*/ 515107 w 1044414"/>
              <a:gd name="connsiteY3" fmla="*/ 720688 h 720688"/>
              <a:gd name="connsiteX4" fmla="*/ 249749 w 1044414"/>
              <a:gd name="connsiteY4" fmla="*/ 508976 h 720688"/>
              <a:gd name="connsiteX5" fmla="*/ 391952 w 1044414"/>
              <a:gd name="connsiteY5" fmla="*/ 511357 h 720688"/>
              <a:gd name="connsiteX6" fmla="*/ 0 w 1044414"/>
              <a:gd name="connsiteY6" fmla="*/ 4852 h 720688"/>
              <a:gd name="connsiteX0" fmla="*/ 1082514 w 1082514"/>
              <a:gd name="connsiteY0" fmla="*/ 0 h 722679"/>
              <a:gd name="connsiteX1" fmla="*/ 619206 w 1082514"/>
              <a:gd name="connsiteY1" fmla="*/ 508586 h 722679"/>
              <a:gd name="connsiteX2" fmla="*/ 804274 w 1082514"/>
              <a:gd name="connsiteY2" fmla="*/ 517723 h 722679"/>
              <a:gd name="connsiteX3" fmla="*/ 515107 w 1082514"/>
              <a:gd name="connsiteY3" fmla="*/ 722679 h 722679"/>
              <a:gd name="connsiteX4" fmla="*/ 249749 w 1082514"/>
              <a:gd name="connsiteY4" fmla="*/ 510967 h 722679"/>
              <a:gd name="connsiteX5" fmla="*/ 391952 w 1082514"/>
              <a:gd name="connsiteY5" fmla="*/ 513348 h 722679"/>
              <a:gd name="connsiteX6" fmla="*/ 0 w 1082514"/>
              <a:gd name="connsiteY6" fmla="*/ 6843 h 722679"/>
              <a:gd name="connsiteX0" fmla="*/ 1082514 w 1082514"/>
              <a:gd name="connsiteY0" fmla="*/ 0 h 724672"/>
              <a:gd name="connsiteX1" fmla="*/ 619206 w 1082514"/>
              <a:gd name="connsiteY1" fmla="*/ 508586 h 724672"/>
              <a:gd name="connsiteX2" fmla="*/ 804274 w 1082514"/>
              <a:gd name="connsiteY2" fmla="*/ 517723 h 724672"/>
              <a:gd name="connsiteX3" fmla="*/ 534160 w 1082514"/>
              <a:gd name="connsiteY3" fmla="*/ 724672 h 724672"/>
              <a:gd name="connsiteX4" fmla="*/ 249749 w 1082514"/>
              <a:gd name="connsiteY4" fmla="*/ 510967 h 724672"/>
              <a:gd name="connsiteX5" fmla="*/ 391952 w 1082514"/>
              <a:gd name="connsiteY5" fmla="*/ 513348 h 724672"/>
              <a:gd name="connsiteX6" fmla="*/ 0 w 1082514"/>
              <a:gd name="connsiteY6" fmla="*/ 6843 h 724672"/>
              <a:gd name="connsiteX0" fmla="*/ 1082514 w 1082514"/>
              <a:gd name="connsiteY0" fmla="*/ 0 h 724672"/>
              <a:gd name="connsiteX1" fmla="*/ 619206 w 1082514"/>
              <a:gd name="connsiteY1" fmla="*/ 508586 h 724672"/>
              <a:gd name="connsiteX2" fmla="*/ 804274 w 1082514"/>
              <a:gd name="connsiteY2" fmla="*/ 517723 h 724672"/>
              <a:gd name="connsiteX3" fmla="*/ 534160 w 1082514"/>
              <a:gd name="connsiteY3" fmla="*/ 724672 h 724672"/>
              <a:gd name="connsiteX4" fmla="*/ 249749 w 1082514"/>
              <a:gd name="connsiteY4" fmla="*/ 510967 h 724672"/>
              <a:gd name="connsiteX5" fmla="*/ 380046 w 1082514"/>
              <a:gd name="connsiteY5" fmla="*/ 533263 h 724672"/>
              <a:gd name="connsiteX6" fmla="*/ 0 w 1082514"/>
              <a:gd name="connsiteY6" fmla="*/ 6843 h 724672"/>
              <a:gd name="connsiteX0" fmla="*/ 1082514 w 1082514"/>
              <a:gd name="connsiteY0" fmla="*/ 0 h 724672"/>
              <a:gd name="connsiteX1" fmla="*/ 619206 w 1082514"/>
              <a:gd name="connsiteY1" fmla="*/ 508586 h 724672"/>
              <a:gd name="connsiteX2" fmla="*/ 804274 w 1082514"/>
              <a:gd name="connsiteY2" fmla="*/ 517723 h 724672"/>
              <a:gd name="connsiteX3" fmla="*/ 534160 w 1082514"/>
              <a:gd name="connsiteY3" fmla="*/ 724672 h 724672"/>
              <a:gd name="connsiteX4" fmla="*/ 249749 w 1082514"/>
              <a:gd name="connsiteY4" fmla="*/ 510967 h 724672"/>
              <a:gd name="connsiteX5" fmla="*/ 380046 w 1082514"/>
              <a:gd name="connsiteY5" fmla="*/ 533263 h 724672"/>
              <a:gd name="connsiteX6" fmla="*/ 0 w 1082514"/>
              <a:gd name="connsiteY6" fmla="*/ 6843 h 724672"/>
              <a:gd name="connsiteX0" fmla="*/ 1082514 w 1082514"/>
              <a:gd name="connsiteY0" fmla="*/ 0 h 724672"/>
              <a:gd name="connsiteX1" fmla="*/ 619206 w 1082514"/>
              <a:gd name="connsiteY1" fmla="*/ 508586 h 724672"/>
              <a:gd name="connsiteX2" fmla="*/ 804274 w 1082514"/>
              <a:gd name="connsiteY2" fmla="*/ 517723 h 724672"/>
              <a:gd name="connsiteX3" fmla="*/ 534160 w 1082514"/>
              <a:gd name="connsiteY3" fmla="*/ 724672 h 724672"/>
              <a:gd name="connsiteX4" fmla="*/ 249749 w 1082514"/>
              <a:gd name="connsiteY4" fmla="*/ 510967 h 724672"/>
              <a:gd name="connsiteX5" fmla="*/ 380046 w 1082514"/>
              <a:gd name="connsiteY5" fmla="*/ 533263 h 724672"/>
              <a:gd name="connsiteX6" fmla="*/ 0 w 1082514"/>
              <a:gd name="connsiteY6" fmla="*/ 6843 h 724672"/>
              <a:gd name="connsiteX0" fmla="*/ 1082514 w 1082514"/>
              <a:gd name="connsiteY0" fmla="*/ 0 h 724672"/>
              <a:gd name="connsiteX1" fmla="*/ 619206 w 1082514"/>
              <a:gd name="connsiteY1" fmla="*/ 508586 h 724672"/>
              <a:gd name="connsiteX2" fmla="*/ 804274 w 1082514"/>
              <a:gd name="connsiteY2" fmla="*/ 517723 h 724672"/>
              <a:gd name="connsiteX3" fmla="*/ 534160 w 1082514"/>
              <a:gd name="connsiteY3" fmla="*/ 724672 h 724672"/>
              <a:gd name="connsiteX4" fmla="*/ 233080 w 1082514"/>
              <a:gd name="connsiteY4" fmla="*/ 526899 h 724672"/>
              <a:gd name="connsiteX5" fmla="*/ 380046 w 1082514"/>
              <a:gd name="connsiteY5" fmla="*/ 533263 h 724672"/>
              <a:gd name="connsiteX6" fmla="*/ 0 w 1082514"/>
              <a:gd name="connsiteY6" fmla="*/ 6843 h 724672"/>
              <a:gd name="connsiteX0" fmla="*/ 1082514 w 1082514"/>
              <a:gd name="connsiteY0" fmla="*/ 0 h 724672"/>
              <a:gd name="connsiteX1" fmla="*/ 619206 w 1082514"/>
              <a:gd name="connsiteY1" fmla="*/ 508586 h 724672"/>
              <a:gd name="connsiteX2" fmla="*/ 804274 w 1082514"/>
              <a:gd name="connsiteY2" fmla="*/ 517723 h 724672"/>
              <a:gd name="connsiteX3" fmla="*/ 534160 w 1082514"/>
              <a:gd name="connsiteY3" fmla="*/ 724672 h 724672"/>
              <a:gd name="connsiteX4" fmla="*/ 237842 w 1082514"/>
              <a:gd name="connsiteY4" fmla="*/ 532873 h 724672"/>
              <a:gd name="connsiteX5" fmla="*/ 380046 w 1082514"/>
              <a:gd name="connsiteY5" fmla="*/ 533263 h 724672"/>
              <a:gd name="connsiteX6" fmla="*/ 0 w 1082514"/>
              <a:gd name="connsiteY6" fmla="*/ 6843 h 724672"/>
              <a:gd name="connsiteX0" fmla="*/ 1082514 w 1082514"/>
              <a:gd name="connsiteY0" fmla="*/ 0 h 724672"/>
              <a:gd name="connsiteX1" fmla="*/ 690644 w 1082514"/>
              <a:gd name="connsiteY1" fmla="*/ 532484 h 724672"/>
              <a:gd name="connsiteX2" fmla="*/ 804274 w 1082514"/>
              <a:gd name="connsiteY2" fmla="*/ 517723 h 724672"/>
              <a:gd name="connsiteX3" fmla="*/ 534160 w 1082514"/>
              <a:gd name="connsiteY3" fmla="*/ 724672 h 724672"/>
              <a:gd name="connsiteX4" fmla="*/ 237842 w 1082514"/>
              <a:gd name="connsiteY4" fmla="*/ 532873 h 724672"/>
              <a:gd name="connsiteX5" fmla="*/ 380046 w 1082514"/>
              <a:gd name="connsiteY5" fmla="*/ 533263 h 724672"/>
              <a:gd name="connsiteX6" fmla="*/ 0 w 1082514"/>
              <a:gd name="connsiteY6" fmla="*/ 6843 h 724672"/>
              <a:gd name="connsiteX0" fmla="*/ 1082514 w 1082514"/>
              <a:gd name="connsiteY0" fmla="*/ 0 h 724672"/>
              <a:gd name="connsiteX1" fmla="*/ 690644 w 1082514"/>
              <a:gd name="connsiteY1" fmla="*/ 532484 h 724672"/>
              <a:gd name="connsiteX2" fmla="*/ 804274 w 1082514"/>
              <a:gd name="connsiteY2" fmla="*/ 517723 h 724672"/>
              <a:gd name="connsiteX3" fmla="*/ 534160 w 1082514"/>
              <a:gd name="connsiteY3" fmla="*/ 724672 h 724672"/>
              <a:gd name="connsiteX4" fmla="*/ 237842 w 1082514"/>
              <a:gd name="connsiteY4" fmla="*/ 532873 h 724672"/>
              <a:gd name="connsiteX5" fmla="*/ 380046 w 1082514"/>
              <a:gd name="connsiteY5" fmla="*/ 533263 h 724672"/>
              <a:gd name="connsiteX6" fmla="*/ 0 w 1082514"/>
              <a:gd name="connsiteY6" fmla="*/ 6843 h 724672"/>
              <a:gd name="connsiteX0" fmla="*/ 1082514 w 1082514"/>
              <a:gd name="connsiteY0" fmla="*/ 0 h 724672"/>
              <a:gd name="connsiteX1" fmla="*/ 690644 w 1082514"/>
              <a:gd name="connsiteY1" fmla="*/ 532484 h 724672"/>
              <a:gd name="connsiteX2" fmla="*/ 830468 w 1082514"/>
              <a:gd name="connsiteY2" fmla="*/ 531664 h 724672"/>
              <a:gd name="connsiteX3" fmla="*/ 534160 w 1082514"/>
              <a:gd name="connsiteY3" fmla="*/ 724672 h 724672"/>
              <a:gd name="connsiteX4" fmla="*/ 237842 w 1082514"/>
              <a:gd name="connsiteY4" fmla="*/ 532873 h 724672"/>
              <a:gd name="connsiteX5" fmla="*/ 380046 w 1082514"/>
              <a:gd name="connsiteY5" fmla="*/ 533263 h 724672"/>
              <a:gd name="connsiteX6" fmla="*/ 0 w 1082514"/>
              <a:gd name="connsiteY6" fmla="*/ 6843 h 724672"/>
              <a:gd name="connsiteX0" fmla="*/ 1082514 w 1082514"/>
              <a:gd name="connsiteY0" fmla="*/ 0 h 724672"/>
              <a:gd name="connsiteX1" fmla="*/ 690644 w 1082514"/>
              <a:gd name="connsiteY1" fmla="*/ 532484 h 724672"/>
              <a:gd name="connsiteX2" fmla="*/ 830468 w 1082514"/>
              <a:gd name="connsiteY2" fmla="*/ 531664 h 724672"/>
              <a:gd name="connsiteX3" fmla="*/ 534160 w 1082514"/>
              <a:gd name="connsiteY3" fmla="*/ 724672 h 724672"/>
              <a:gd name="connsiteX4" fmla="*/ 237842 w 1082514"/>
              <a:gd name="connsiteY4" fmla="*/ 532873 h 724672"/>
              <a:gd name="connsiteX5" fmla="*/ 434815 w 1082514"/>
              <a:gd name="connsiteY5" fmla="*/ 533263 h 724672"/>
              <a:gd name="connsiteX6" fmla="*/ 0 w 1082514"/>
              <a:gd name="connsiteY6" fmla="*/ 6843 h 724672"/>
              <a:gd name="connsiteX0" fmla="*/ 1082514 w 1082514"/>
              <a:gd name="connsiteY0" fmla="*/ 0 h 724672"/>
              <a:gd name="connsiteX1" fmla="*/ 690644 w 1082514"/>
              <a:gd name="connsiteY1" fmla="*/ 532484 h 724672"/>
              <a:gd name="connsiteX2" fmla="*/ 830468 w 1082514"/>
              <a:gd name="connsiteY2" fmla="*/ 531664 h 724672"/>
              <a:gd name="connsiteX3" fmla="*/ 534160 w 1082514"/>
              <a:gd name="connsiteY3" fmla="*/ 724672 h 724672"/>
              <a:gd name="connsiteX4" fmla="*/ 297373 w 1082514"/>
              <a:gd name="connsiteY4" fmla="*/ 532873 h 724672"/>
              <a:gd name="connsiteX5" fmla="*/ 434815 w 1082514"/>
              <a:gd name="connsiteY5" fmla="*/ 533263 h 724672"/>
              <a:gd name="connsiteX6" fmla="*/ 0 w 1082514"/>
              <a:gd name="connsiteY6" fmla="*/ 6843 h 724672"/>
              <a:gd name="connsiteX0" fmla="*/ 1082514 w 1082514"/>
              <a:gd name="connsiteY0" fmla="*/ 0 h 724672"/>
              <a:gd name="connsiteX1" fmla="*/ 690644 w 1082514"/>
              <a:gd name="connsiteY1" fmla="*/ 532484 h 724672"/>
              <a:gd name="connsiteX2" fmla="*/ 768555 w 1082514"/>
              <a:gd name="connsiteY2" fmla="*/ 531664 h 724672"/>
              <a:gd name="connsiteX3" fmla="*/ 534160 w 1082514"/>
              <a:gd name="connsiteY3" fmla="*/ 724672 h 724672"/>
              <a:gd name="connsiteX4" fmla="*/ 297373 w 1082514"/>
              <a:gd name="connsiteY4" fmla="*/ 532873 h 724672"/>
              <a:gd name="connsiteX5" fmla="*/ 434815 w 1082514"/>
              <a:gd name="connsiteY5" fmla="*/ 533263 h 724672"/>
              <a:gd name="connsiteX6" fmla="*/ 0 w 1082514"/>
              <a:gd name="connsiteY6" fmla="*/ 6843 h 724672"/>
              <a:gd name="connsiteX0" fmla="*/ 1082514 w 1082514"/>
              <a:gd name="connsiteY0" fmla="*/ 0 h 724672"/>
              <a:gd name="connsiteX1" fmla="*/ 638256 w 1082514"/>
              <a:gd name="connsiteY1" fmla="*/ 534476 h 724672"/>
              <a:gd name="connsiteX2" fmla="*/ 768555 w 1082514"/>
              <a:gd name="connsiteY2" fmla="*/ 531664 h 724672"/>
              <a:gd name="connsiteX3" fmla="*/ 534160 w 1082514"/>
              <a:gd name="connsiteY3" fmla="*/ 724672 h 724672"/>
              <a:gd name="connsiteX4" fmla="*/ 297373 w 1082514"/>
              <a:gd name="connsiteY4" fmla="*/ 532873 h 724672"/>
              <a:gd name="connsiteX5" fmla="*/ 434815 w 1082514"/>
              <a:gd name="connsiteY5" fmla="*/ 533263 h 724672"/>
              <a:gd name="connsiteX6" fmla="*/ 0 w 1082514"/>
              <a:gd name="connsiteY6" fmla="*/ 6843 h 724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2514" h="724672">
                <a:moveTo>
                  <a:pt x="1082514" y="0"/>
                </a:moveTo>
                <a:cubicBezTo>
                  <a:pt x="788378" y="227602"/>
                  <a:pt x="727605" y="349736"/>
                  <a:pt x="638256" y="534476"/>
                </a:cubicBezTo>
                <a:lnTo>
                  <a:pt x="768555" y="531664"/>
                </a:lnTo>
                <a:lnTo>
                  <a:pt x="534160" y="724672"/>
                </a:lnTo>
                <a:lnTo>
                  <a:pt x="297373" y="532873"/>
                </a:lnTo>
                <a:lnTo>
                  <a:pt x="434815" y="533263"/>
                </a:lnTo>
                <a:cubicBezTo>
                  <a:pt x="434815" y="377098"/>
                  <a:pt x="0" y="6843"/>
                  <a:pt x="0" y="6843"/>
                </a:cubicBezTo>
              </a:path>
            </a:pathLst>
          </a:custGeom>
          <a:gradFill flip="none" rotWithShape="1">
            <a:gsLst>
              <a:gs pos="15000">
                <a:srgbClr val="FFD17D"/>
              </a:gs>
              <a:gs pos="100000">
                <a:schemeClr val="bg1">
                  <a:alpha val="0"/>
                </a:schemeClr>
              </a:gs>
            </a:gsLst>
            <a:lin ang="16200000" scaled="1"/>
            <a:tileRect/>
          </a:gradFill>
          <a:ln w="19050">
            <a:gradFill flip="none" rotWithShape="1">
              <a:gsLst>
                <a:gs pos="100000">
                  <a:schemeClr val="bg1">
                    <a:lumMod val="100000"/>
                    <a:alpha val="0"/>
                  </a:schemeClr>
                </a:gs>
                <a:gs pos="31000">
                  <a:srgbClr val="FF9933"/>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spcBef>
                <a:spcPts val="0"/>
              </a:spcBef>
              <a:spcAft>
                <a:spcPts val="0"/>
              </a:spcAft>
            </a:pPr>
            <a:endParaRPr lang="en-US" altLang="zh-CN" sz="1800"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93" name="文本框 121">
            <a:extLst>
              <a:ext uri="{FF2B5EF4-FFF2-40B4-BE49-F238E27FC236}">
                <a16:creationId xmlns:a16="http://schemas.microsoft.com/office/drawing/2014/main" id="{294F88DE-B942-4E18-8D02-2DBB3FE30023}"/>
              </a:ext>
            </a:extLst>
          </p:cNvPr>
          <p:cNvSpPr txBox="1"/>
          <p:nvPr/>
        </p:nvSpPr>
        <p:spPr>
          <a:xfrm>
            <a:off x="1419550" y="5429701"/>
            <a:ext cx="1138661" cy="307777"/>
          </a:xfrm>
          <a:prstGeom prst="rect">
            <a:avLst/>
          </a:prstGeom>
          <a:noFill/>
        </p:spPr>
        <p:txBody>
          <a:bodyPr wrap="square" rtlCol="0">
            <a:spAutoFit/>
          </a:bodyPr>
          <a:lstStyle/>
          <a:p>
            <a:pPr algn="ctr" fontAlgn="ctr">
              <a:spcBef>
                <a:spcPts val="0"/>
              </a:spcBef>
              <a:spcAft>
                <a:spcPts val="0"/>
              </a:spcAft>
            </a:pPr>
            <a:r>
              <a:rPr lang="en-US" sz="1400" dirty="0">
                <a:latin typeface="Huawei Sans" panose="020C0503030203020204" pitchFamily="34" charset="0"/>
              </a:rPr>
              <a:t>Link fault</a:t>
            </a:r>
            <a:endParaRPr lang="en-US" altLang="zh-CN" sz="1400" dirty="0">
              <a:latin typeface="Huawei Sans" panose="020C0503030203020204" pitchFamily="34" charset="0"/>
            </a:endParaRPr>
          </a:p>
        </p:txBody>
      </p:sp>
      <p:grpSp>
        <p:nvGrpSpPr>
          <p:cNvPr id="94" name="组合 128">
            <a:extLst>
              <a:ext uri="{FF2B5EF4-FFF2-40B4-BE49-F238E27FC236}">
                <a16:creationId xmlns:a16="http://schemas.microsoft.com/office/drawing/2014/main" id="{60001715-2BC0-42F8-8935-44F5FAAF4CDA}"/>
              </a:ext>
            </a:extLst>
          </p:cNvPr>
          <p:cNvGrpSpPr/>
          <p:nvPr/>
        </p:nvGrpSpPr>
        <p:grpSpPr>
          <a:xfrm flipV="1">
            <a:off x="1877453" y="4544418"/>
            <a:ext cx="2745630" cy="1699073"/>
            <a:chOff x="6600056" y="4353447"/>
            <a:chExt cx="1296144" cy="833967"/>
          </a:xfrm>
        </p:grpSpPr>
        <p:cxnSp>
          <p:nvCxnSpPr>
            <p:cNvPr id="95" name="直接连接符 129">
              <a:extLst>
                <a:ext uri="{FF2B5EF4-FFF2-40B4-BE49-F238E27FC236}">
                  <a16:creationId xmlns:a16="http://schemas.microsoft.com/office/drawing/2014/main" id="{0F80B7DE-4552-424D-B79D-5EE235527AEB}"/>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直接连接符 130">
              <a:extLst>
                <a:ext uri="{FF2B5EF4-FFF2-40B4-BE49-F238E27FC236}">
                  <a16:creationId xmlns:a16="http://schemas.microsoft.com/office/drawing/2014/main" id="{43AB0448-376B-47A2-9DC7-16145F31C409}"/>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97" name="直接连接符 131">
            <a:extLst>
              <a:ext uri="{FF2B5EF4-FFF2-40B4-BE49-F238E27FC236}">
                <a16:creationId xmlns:a16="http://schemas.microsoft.com/office/drawing/2014/main" id="{BC9A41BF-5F6D-4F32-BA3C-AA06E2CF1DBD}"/>
              </a:ext>
            </a:extLst>
          </p:cNvPr>
          <p:cNvCxnSpPr/>
          <p:nvPr/>
        </p:nvCxnSpPr>
        <p:spPr>
          <a:xfrm flipH="1">
            <a:off x="1743397" y="4483732"/>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8" name="文本框 132">
            <a:extLst>
              <a:ext uri="{FF2B5EF4-FFF2-40B4-BE49-F238E27FC236}">
                <a16:creationId xmlns:a16="http://schemas.microsoft.com/office/drawing/2014/main" id="{2D6C5F5A-5E81-4932-A043-CF1CA426E8E2}"/>
              </a:ext>
            </a:extLst>
          </p:cNvPr>
          <p:cNvSpPr txBox="1"/>
          <p:nvPr/>
        </p:nvSpPr>
        <p:spPr>
          <a:xfrm>
            <a:off x="904786" y="4323382"/>
            <a:ext cx="628698" cy="338554"/>
          </a:xfrm>
          <a:prstGeom prst="rect">
            <a:avLst/>
          </a:prstGeom>
          <a:noFill/>
        </p:spPr>
        <p:txBody>
          <a:bodyPr wrap="none" rtlCol="0">
            <a:spAutoFit/>
          </a:bodyPr>
          <a:lstStyle/>
          <a:p>
            <a:pPr algn="ct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99" name="文本框 133">
            <a:extLst>
              <a:ext uri="{FF2B5EF4-FFF2-40B4-BE49-F238E27FC236}">
                <a16:creationId xmlns:a16="http://schemas.microsoft.com/office/drawing/2014/main" id="{E59E4DCE-F712-4064-9876-029E166E8AC0}"/>
              </a:ext>
            </a:extLst>
          </p:cNvPr>
          <p:cNvSpPr txBox="1"/>
          <p:nvPr/>
        </p:nvSpPr>
        <p:spPr>
          <a:xfrm>
            <a:off x="4969268" y="4323382"/>
            <a:ext cx="628698" cy="338554"/>
          </a:xfrm>
          <a:prstGeom prst="rect">
            <a:avLst/>
          </a:prstGeom>
          <a:noFill/>
        </p:spPr>
        <p:txBody>
          <a:bodyPr wrap="none" rtlCol="0">
            <a:spAutoFit/>
          </a:bodyPr>
          <a:lstStyle/>
          <a:p>
            <a:pPr algn="ct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sp>
        <p:nvSpPr>
          <p:cNvPr id="100" name="文本框 134">
            <a:extLst>
              <a:ext uri="{FF2B5EF4-FFF2-40B4-BE49-F238E27FC236}">
                <a16:creationId xmlns:a16="http://schemas.microsoft.com/office/drawing/2014/main" id="{6B445D75-831F-417D-9BAF-FDF83AA1892C}"/>
              </a:ext>
            </a:extLst>
          </p:cNvPr>
          <p:cNvSpPr txBox="1"/>
          <p:nvPr/>
        </p:nvSpPr>
        <p:spPr>
          <a:xfrm>
            <a:off x="2940100" y="6383885"/>
            <a:ext cx="628698" cy="338554"/>
          </a:xfrm>
          <a:prstGeom prst="rect">
            <a:avLst/>
          </a:prstGeom>
          <a:noFill/>
        </p:spPr>
        <p:txBody>
          <a:bodyPr wrap="none" rtlCol="0">
            <a:spAutoFit/>
          </a:bodyPr>
          <a:lstStyle/>
          <a:p>
            <a:pPr algn="ct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grpSp>
        <p:nvGrpSpPr>
          <p:cNvPr id="101" name="组合 135">
            <a:extLst>
              <a:ext uri="{FF2B5EF4-FFF2-40B4-BE49-F238E27FC236}">
                <a16:creationId xmlns:a16="http://schemas.microsoft.com/office/drawing/2014/main" id="{E45B8EEF-909E-4A2E-A932-60A5F81CF5FA}"/>
              </a:ext>
            </a:extLst>
          </p:cNvPr>
          <p:cNvGrpSpPr/>
          <p:nvPr/>
        </p:nvGrpSpPr>
        <p:grpSpPr>
          <a:xfrm>
            <a:off x="1510130" y="4298188"/>
            <a:ext cx="3480277" cy="2052008"/>
            <a:chOff x="1899738" y="1861522"/>
            <a:chExt cx="3480277" cy="2052008"/>
          </a:xfrm>
        </p:grpSpPr>
        <p:pic>
          <p:nvPicPr>
            <p:cNvPr id="102" name="图片 76" descr="接入交换机.png">
              <a:extLst>
                <a:ext uri="{FF2B5EF4-FFF2-40B4-BE49-F238E27FC236}">
                  <a16:creationId xmlns:a16="http://schemas.microsoft.com/office/drawing/2014/main" id="{ACFA07D9-5529-4917-AF7C-B9590A12C426}"/>
                </a:ext>
              </a:extLst>
            </p:cNvPr>
            <p:cNvPicPr>
              <a:picLocks noChangeAspect="1"/>
            </p:cNvPicPr>
            <p:nvPr/>
          </p:nvPicPr>
          <p:blipFill>
            <a:blip r:embed="rId2" cstate="print"/>
            <a:stretch>
              <a:fillRect/>
            </a:stretch>
          </p:blipFill>
          <p:spPr>
            <a:xfrm>
              <a:off x="1899738" y="1861522"/>
              <a:ext cx="490909" cy="401653"/>
            </a:xfrm>
            <a:prstGeom prst="rect">
              <a:avLst/>
            </a:prstGeom>
          </p:spPr>
        </p:pic>
        <p:pic>
          <p:nvPicPr>
            <p:cNvPr id="103" name="图片 76" descr="接入交换机.png">
              <a:extLst>
                <a:ext uri="{FF2B5EF4-FFF2-40B4-BE49-F238E27FC236}">
                  <a16:creationId xmlns:a16="http://schemas.microsoft.com/office/drawing/2014/main" id="{6319916A-DB06-47CC-AB4B-277F3D9BBA55}"/>
                </a:ext>
              </a:extLst>
            </p:cNvPr>
            <p:cNvPicPr>
              <a:picLocks noChangeAspect="1"/>
            </p:cNvPicPr>
            <p:nvPr/>
          </p:nvPicPr>
          <p:blipFill>
            <a:blip r:embed="rId2" cstate="print"/>
            <a:stretch>
              <a:fillRect/>
            </a:stretch>
          </p:blipFill>
          <p:spPr>
            <a:xfrm>
              <a:off x="4889106" y="1861522"/>
              <a:ext cx="490909" cy="401653"/>
            </a:xfrm>
            <a:prstGeom prst="rect">
              <a:avLst/>
            </a:prstGeom>
          </p:spPr>
        </p:pic>
        <p:pic>
          <p:nvPicPr>
            <p:cNvPr id="104" name="图片 76" descr="接入交换机.png">
              <a:extLst>
                <a:ext uri="{FF2B5EF4-FFF2-40B4-BE49-F238E27FC236}">
                  <a16:creationId xmlns:a16="http://schemas.microsoft.com/office/drawing/2014/main" id="{05211C85-4F91-4D6A-851D-81C0887BF12E}"/>
                </a:ext>
              </a:extLst>
            </p:cNvPr>
            <p:cNvPicPr>
              <a:picLocks noChangeAspect="1"/>
            </p:cNvPicPr>
            <p:nvPr/>
          </p:nvPicPr>
          <p:blipFill>
            <a:blip r:embed="rId2" cstate="print"/>
            <a:stretch>
              <a:fillRect/>
            </a:stretch>
          </p:blipFill>
          <p:spPr>
            <a:xfrm>
              <a:off x="3394422" y="3511877"/>
              <a:ext cx="490909" cy="401653"/>
            </a:xfrm>
            <a:prstGeom prst="rect">
              <a:avLst/>
            </a:prstGeom>
          </p:spPr>
        </p:pic>
      </p:grpSp>
      <p:sp>
        <p:nvSpPr>
          <p:cNvPr id="105" name="文本框 145">
            <a:extLst>
              <a:ext uri="{FF2B5EF4-FFF2-40B4-BE49-F238E27FC236}">
                <a16:creationId xmlns:a16="http://schemas.microsoft.com/office/drawing/2014/main" id="{491DF168-1BA0-4717-B5CC-B5745D3DC13F}"/>
              </a:ext>
            </a:extLst>
          </p:cNvPr>
          <p:cNvSpPr txBox="1"/>
          <p:nvPr/>
        </p:nvSpPr>
        <p:spPr>
          <a:xfrm>
            <a:off x="3867246" y="5898702"/>
            <a:ext cx="1374059" cy="307777"/>
          </a:xfrm>
          <a:prstGeom prst="rect">
            <a:avLst/>
          </a:prstGeom>
          <a:noFill/>
        </p:spPr>
        <p:txBody>
          <a:bodyPr wrap="square" rtlCol="0">
            <a:spAutoFit/>
          </a:bodyPr>
          <a:lstStyle/>
          <a:p>
            <a:pPr algn="ctr" fontAlgn="ctr">
              <a:spcBef>
                <a:spcPts val="0"/>
              </a:spcBef>
              <a:spcAft>
                <a:spcPts val="0"/>
              </a:spcAft>
            </a:pPr>
            <a:r>
              <a:rPr lang="en-US" sz="1400" dirty="0">
                <a:latin typeface="Huawei Sans" panose="020C0503030203020204" pitchFamily="34" charset="0"/>
              </a:rPr>
              <a:t>Restored port</a:t>
            </a:r>
            <a:endParaRPr lang="en-US" altLang="zh-CN" sz="1400" dirty="0">
              <a:latin typeface="Huawei Sans" panose="020C0503030203020204" pitchFamily="34" charset="0"/>
            </a:endParaRPr>
          </a:p>
        </p:txBody>
      </p:sp>
      <p:sp>
        <p:nvSpPr>
          <p:cNvPr id="106" name="Oval 4">
            <a:extLst>
              <a:ext uri="{FF2B5EF4-FFF2-40B4-BE49-F238E27FC236}">
                <a16:creationId xmlns:a16="http://schemas.microsoft.com/office/drawing/2014/main" id="{8DC83FE1-3885-4356-B1C8-95FD3F30B1CB}"/>
              </a:ext>
            </a:extLst>
          </p:cNvPr>
          <p:cNvSpPr>
            <a:spLocks noChangeAspect="1"/>
          </p:cNvSpPr>
          <p:nvPr/>
        </p:nvSpPr>
        <p:spPr>
          <a:xfrm>
            <a:off x="1935262" y="5217724"/>
            <a:ext cx="211977" cy="211977"/>
          </a:xfrm>
          <a:prstGeom prst="ellipse">
            <a:avLst/>
          </a:prstGeom>
          <a:solidFill>
            <a:srgbClr val="00B0F0"/>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chemeClr val="bg1"/>
                </a:solidFill>
                <a:latin typeface="Huawei Sans" panose="020C0503030203020204" pitchFamily="34" charset="0"/>
              </a:rPr>
              <a:t>2</a:t>
            </a:r>
            <a:endParaRPr lang="en-US" altLang="zh-CN" sz="1400" b="1" dirty="0">
              <a:solidFill>
                <a:schemeClr val="bg1"/>
              </a:solidFill>
              <a:latin typeface="Huawei Sans" panose="020C0503030203020204" pitchFamily="34" charset="0"/>
              <a:ea typeface="方正兰亭黑简体" panose="02000000000000000000" pitchFamily="2" charset="-122"/>
            </a:endParaRPr>
          </a:p>
        </p:txBody>
      </p:sp>
      <p:sp>
        <p:nvSpPr>
          <p:cNvPr id="107" name="Oval 4">
            <a:extLst>
              <a:ext uri="{FF2B5EF4-FFF2-40B4-BE49-F238E27FC236}">
                <a16:creationId xmlns:a16="http://schemas.microsoft.com/office/drawing/2014/main" id="{F8F754FD-C56A-40E2-A123-24623F3F9DCE}"/>
              </a:ext>
            </a:extLst>
          </p:cNvPr>
          <p:cNvSpPr>
            <a:spLocks noChangeAspect="1"/>
          </p:cNvSpPr>
          <p:nvPr/>
        </p:nvSpPr>
        <p:spPr>
          <a:xfrm>
            <a:off x="3931282" y="5624100"/>
            <a:ext cx="211977" cy="211977"/>
          </a:xfrm>
          <a:prstGeom prst="ellipse">
            <a:avLst/>
          </a:prstGeom>
          <a:solidFill>
            <a:srgbClr val="00B0F0"/>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chemeClr val="bg1"/>
                </a:solidFill>
                <a:latin typeface="Huawei Sans" panose="020C0503030203020204" pitchFamily="34" charset="0"/>
              </a:rPr>
              <a:t>3</a:t>
            </a:r>
            <a:endParaRPr lang="en-US" altLang="zh-CN" sz="1400" b="1" dirty="0">
              <a:solidFill>
                <a:schemeClr val="bg1"/>
              </a:solidFill>
              <a:latin typeface="Huawei Sans" panose="020C0503030203020204" pitchFamily="34" charset="0"/>
              <a:ea typeface="方正兰亭黑简体" panose="02000000000000000000" pitchFamily="2" charset="-122"/>
            </a:endParaRPr>
          </a:p>
        </p:txBody>
      </p:sp>
      <p:grpSp>
        <p:nvGrpSpPr>
          <p:cNvPr id="108" name="组合 44">
            <a:extLst>
              <a:ext uri="{FF2B5EF4-FFF2-40B4-BE49-F238E27FC236}">
                <a16:creationId xmlns:a16="http://schemas.microsoft.com/office/drawing/2014/main" id="{3D28C5D2-5C15-4DE9-B422-7C3AFCA986ED}"/>
              </a:ext>
            </a:extLst>
          </p:cNvPr>
          <p:cNvGrpSpPr/>
          <p:nvPr/>
        </p:nvGrpSpPr>
        <p:grpSpPr>
          <a:xfrm>
            <a:off x="3594237" y="5918478"/>
            <a:ext cx="288001" cy="288001"/>
            <a:chOff x="10467178" y="5640414"/>
            <a:chExt cx="213540" cy="213540"/>
          </a:xfrm>
        </p:grpSpPr>
        <p:sp>
          <p:nvSpPr>
            <p:cNvPr id="109" name="椭圆 45">
              <a:extLst>
                <a:ext uri="{FF2B5EF4-FFF2-40B4-BE49-F238E27FC236}">
                  <a16:creationId xmlns:a16="http://schemas.microsoft.com/office/drawing/2014/main" id="{9B45A301-5EA7-4F46-B25F-D21897C121E4}"/>
                </a:ext>
              </a:extLst>
            </p:cNvPr>
            <p:cNvSpPr>
              <a:spLocks noChangeAspect="1"/>
            </p:cNvSpPr>
            <p:nvPr/>
          </p:nvSpPr>
          <p:spPr>
            <a:xfrm>
              <a:off x="10467178" y="5640414"/>
              <a:ext cx="213540" cy="21354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500" b="1" dirty="0">
                <a:solidFill>
                  <a:prstClr val="black"/>
                </a:solidFill>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10" name="任意多边形 46">
              <a:extLst>
                <a:ext uri="{FF2B5EF4-FFF2-40B4-BE49-F238E27FC236}">
                  <a16:creationId xmlns:a16="http://schemas.microsoft.com/office/drawing/2014/main" id="{018EB5C1-96C7-4AEE-846C-6775F7D05FA6}"/>
                </a:ext>
              </a:extLst>
            </p:cNvPr>
            <p:cNvSpPr/>
            <p:nvPr/>
          </p:nvSpPr>
          <p:spPr>
            <a:xfrm>
              <a:off x="10506830" y="5719982"/>
              <a:ext cx="138959" cy="73584"/>
            </a:xfrm>
            <a:custGeom>
              <a:avLst/>
              <a:gdLst>
                <a:gd name="connsiteX0" fmla="*/ 0 w 221456"/>
                <a:gd name="connsiteY0" fmla="*/ 47625 h 126206"/>
                <a:gd name="connsiteX1" fmla="*/ 83344 w 221456"/>
                <a:gd name="connsiteY1" fmla="*/ 126206 h 126206"/>
                <a:gd name="connsiteX2" fmla="*/ 221456 w 221456"/>
                <a:gd name="connsiteY2" fmla="*/ 0 h 126206"/>
                <a:gd name="connsiteX0" fmla="*/ 0 w 250659"/>
                <a:gd name="connsiteY0" fmla="*/ 33024 h 126206"/>
                <a:gd name="connsiteX1" fmla="*/ 112547 w 250659"/>
                <a:gd name="connsiteY1" fmla="*/ 126206 h 126206"/>
                <a:gd name="connsiteX2" fmla="*/ 250659 w 250659"/>
                <a:gd name="connsiteY2" fmla="*/ 0 h 126206"/>
                <a:gd name="connsiteX0" fmla="*/ 0 w 259419"/>
                <a:gd name="connsiteY0" fmla="*/ 35944 h 126206"/>
                <a:gd name="connsiteX1" fmla="*/ 121307 w 259419"/>
                <a:gd name="connsiteY1" fmla="*/ 126206 h 126206"/>
                <a:gd name="connsiteX2" fmla="*/ 259419 w 259419"/>
                <a:gd name="connsiteY2" fmla="*/ 0 h 126206"/>
                <a:gd name="connsiteX0" fmla="*/ 0 w 259419"/>
                <a:gd name="connsiteY0" fmla="*/ 35944 h 126206"/>
                <a:gd name="connsiteX1" fmla="*/ 106706 w 259419"/>
                <a:gd name="connsiteY1" fmla="*/ 126206 h 126206"/>
                <a:gd name="connsiteX2" fmla="*/ 259419 w 259419"/>
                <a:gd name="connsiteY2" fmla="*/ 0 h 126206"/>
                <a:gd name="connsiteX0" fmla="*/ 0 w 279861"/>
                <a:gd name="connsiteY0" fmla="*/ 35944 h 126206"/>
                <a:gd name="connsiteX1" fmla="*/ 106706 w 279861"/>
                <a:gd name="connsiteY1" fmla="*/ 126206 h 126206"/>
                <a:gd name="connsiteX2" fmla="*/ 279861 w 279861"/>
                <a:gd name="connsiteY2" fmla="*/ 0 h 126206"/>
                <a:gd name="connsiteX0" fmla="*/ 0 w 276940"/>
                <a:gd name="connsiteY0" fmla="*/ 56386 h 146648"/>
                <a:gd name="connsiteX1" fmla="*/ 106706 w 276940"/>
                <a:gd name="connsiteY1" fmla="*/ 146648 h 146648"/>
                <a:gd name="connsiteX2" fmla="*/ 276940 w 276940"/>
                <a:gd name="connsiteY2" fmla="*/ 0 h 146648"/>
                <a:gd name="connsiteX0" fmla="*/ 0 w 276940"/>
                <a:gd name="connsiteY0" fmla="*/ 56386 h 146648"/>
                <a:gd name="connsiteX1" fmla="*/ 121308 w 276940"/>
                <a:gd name="connsiteY1" fmla="*/ 146648 h 146648"/>
                <a:gd name="connsiteX2" fmla="*/ 276940 w 276940"/>
                <a:gd name="connsiteY2" fmla="*/ 0 h 146648"/>
              </a:gdLst>
              <a:ahLst/>
              <a:cxnLst>
                <a:cxn ang="0">
                  <a:pos x="connsiteX0" y="connsiteY0"/>
                </a:cxn>
                <a:cxn ang="0">
                  <a:pos x="connsiteX1" y="connsiteY1"/>
                </a:cxn>
                <a:cxn ang="0">
                  <a:pos x="connsiteX2" y="connsiteY2"/>
                </a:cxn>
              </a:cxnLst>
              <a:rect l="l" t="t" r="r" b="b"/>
              <a:pathLst>
                <a:path w="276940" h="146648">
                  <a:moveTo>
                    <a:pt x="0" y="56386"/>
                  </a:moveTo>
                  <a:lnTo>
                    <a:pt x="121308" y="146648"/>
                  </a:lnTo>
                  <a:lnTo>
                    <a:pt x="276940" y="0"/>
                  </a:lnTo>
                </a:path>
              </a:pathLst>
            </a:custGeom>
            <a:noFill/>
            <a:ln w="38100" cap="rnd" cmpd="sng">
              <a:solidFill>
                <a:schemeClr val="bg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spcBef>
                  <a:spcPts val="0"/>
                </a:spcBef>
                <a:spcAft>
                  <a:spcPts val="0"/>
                </a:spcAft>
              </a:pPr>
              <a:endParaRPr lang="en-US" altLang="zh-CN" sz="1800"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grpSp>
        <p:nvGrpSpPr>
          <p:cNvPr id="111" name="组合 48">
            <a:extLst>
              <a:ext uri="{FF2B5EF4-FFF2-40B4-BE49-F238E27FC236}">
                <a16:creationId xmlns:a16="http://schemas.microsoft.com/office/drawing/2014/main" id="{4D438BFB-8DB6-45E2-99B2-A363CD423724}"/>
              </a:ext>
            </a:extLst>
          </p:cNvPr>
          <p:cNvGrpSpPr/>
          <p:nvPr/>
        </p:nvGrpSpPr>
        <p:grpSpPr>
          <a:xfrm>
            <a:off x="2344046" y="5095612"/>
            <a:ext cx="288000" cy="288000"/>
            <a:chOff x="856677" y="2615810"/>
            <a:chExt cx="288000" cy="288000"/>
          </a:xfrm>
        </p:grpSpPr>
        <p:sp>
          <p:nvSpPr>
            <p:cNvPr id="112" name="椭圆 49">
              <a:extLst>
                <a:ext uri="{FF2B5EF4-FFF2-40B4-BE49-F238E27FC236}">
                  <a16:creationId xmlns:a16="http://schemas.microsoft.com/office/drawing/2014/main" id="{2169C673-36D1-4B55-8174-B8404AB522FF}"/>
                </a:ext>
              </a:extLst>
            </p:cNvPr>
            <p:cNvSpPr/>
            <p:nvPr/>
          </p:nvSpPr>
          <p:spPr>
            <a:xfrm>
              <a:off x="856677" y="2615810"/>
              <a:ext cx="288000" cy="288000"/>
            </a:xfrm>
            <a:prstGeom prst="ellipse">
              <a:avLst/>
            </a:prstGeom>
            <a:solidFill>
              <a:srgbClr val="EC70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endParaRPr lang="en-US" altLang="zh-CN" dirty="0">
                <a:latin typeface="Huawei Sans" panose="020C0503030203020204" pitchFamily="34" charset="0"/>
              </a:endParaRPr>
            </a:p>
          </p:txBody>
        </p:sp>
        <p:grpSp>
          <p:nvGrpSpPr>
            <p:cNvPr id="113" name="组合 50">
              <a:extLst>
                <a:ext uri="{FF2B5EF4-FFF2-40B4-BE49-F238E27FC236}">
                  <a16:creationId xmlns:a16="http://schemas.microsoft.com/office/drawing/2014/main" id="{E377DBF2-E30B-49C1-AC28-DCE6B447DA2F}"/>
                </a:ext>
              </a:extLst>
            </p:cNvPr>
            <p:cNvGrpSpPr/>
            <p:nvPr/>
          </p:nvGrpSpPr>
          <p:grpSpPr>
            <a:xfrm>
              <a:off x="923444" y="2692169"/>
              <a:ext cx="144001" cy="144002"/>
              <a:chOff x="898853" y="2657982"/>
              <a:chExt cx="203649" cy="203652"/>
            </a:xfrm>
          </p:grpSpPr>
          <p:cxnSp>
            <p:nvCxnSpPr>
              <p:cNvPr id="114" name="直接连接符 51">
                <a:extLst>
                  <a:ext uri="{FF2B5EF4-FFF2-40B4-BE49-F238E27FC236}">
                    <a16:creationId xmlns:a16="http://schemas.microsoft.com/office/drawing/2014/main" id="{61EDF2BD-A296-432A-A68F-0EA92A853029}"/>
                  </a:ext>
                </a:extLst>
              </p:cNvPr>
              <p:cNvCxnSpPr>
                <a:stCxn id="112" idx="3"/>
                <a:endCxn id="112" idx="7"/>
              </p:cNvCxnSpPr>
              <p:nvPr/>
            </p:nvCxnSpPr>
            <p:spPr>
              <a:xfrm flipV="1">
                <a:off x="898853" y="2657986"/>
                <a:ext cx="203648" cy="203648"/>
              </a:xfrm>
              <a:prstGeom prst="line">
                <a:avLst/>
              </a:prstGeom>
              <a:solidFill>
                <a:srgbClr val="EC7061"/>
              </a:solidFill>
              <a:ln w="38100" cap="rnd">
                <a:solidFill>
                  <a:schemeClr val="bg1"/>
                </a:solidFill>
                <a:round/>
              </a:ln>
              <a:effectLst/>
            </p:spPr>
            <p:style>
              <a:lnRef idx="2">
                <a:schemeClr val="accent1"/>
              </a:lnRef>
              <a:fillRef idx="0">
                <a:schemeClr val="accent1"/>
              </a:fillRef>
              <a:effectRef idx="1">
                <a:schemeClr val="accent1"/>
              </a:effectRef>
              <a:fontRef idx="minor">
                <a:schemeClr val="tx1"/>
              </a:fontRef>
            </p:style>
          </p:cxnSp>
          <p:cxnSp>
            <p:nvCxnSpPr>
              <p:cNvPr id="115" name="直接连接符 52">
                <a:extLst>
                  <a:ext uri="{FF2B5EF4-FFF2-40B4-BE49-F238E27FC236}">
                    <a16:creationId xmlns:a16="http://schemas.microsoft.com/office/drawing/2014/main" id="{9A7844D8-CFB7-4C2E-B854-8049DA7DEE6C}"/>
                  </a:ext>
                </a:extLst>
              </p:cNvPr>
              <p:cNvCxnSpPr>
                <a:stCxn id="112" idx="1"/>
                <a:endCxn id="112" idx="5"/>
              </p:cNvCxnSpPr>
              <p:nvPr/>
            </p:nvCxnSpPr>
            <p:spPr>
              <a:xfrm>
                <a:off x="898853" y="2657986"/>
                <a:ext cx="203648" cy="203648"/>
              </a:xfrm>
              <a:prstGeom prst="line">
                <a:avLst/>
              </a:prstGeom>
              <a:solidFill>
                <a:srgbClr val="EC7061"/>
              </a:solidFill>
              <a:ln w="38100" cap="rnd">
                <a:solidFill>
                  <a:schemeClr val="bg1"/>
                </a:solidFill>
                <a:round/>
              </a:ln>
              <a:effectLst/>
            </p:spPr>
            <p:style>
              <a:lnRef idx="2">
                <a:schemeClr val="accent1"/>
              </a:lnRef>
              <a:fillRef idx="0">
                <a:schemeClr val="accent1"/>
              </a:fillRef>
              <a:effectRef idx="1">
                <a:schemeClr val="accent1"/>
              </a:effectRef>
              <a:fontRef idx="minor">
                <a:schemeClr val="tx1"/>
              </a:fontRef>
            </p:style>
          </p:cxnSp>
        </p:grpSp>
      </p:grpSp>
    </p:spTree>
    <p:extLst>
      <p:ext uri="{BB962C8B-B14F-4D97-AF65-F5344CB8AC3E}">
        <p14:creationId xmlns:p14="http://schemas.microsoft.com/office/powerpoint/2010/main" val="2843739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0F78A2D-1D14-41A0-9D54-CB407A208934}"/>
              </a:ext>
            </a:extLst>
          </p:cNvPr>
          <p:cNvSpPr txBox="1">
            <a:spLocks/>
          </p:cNvSpPr>
          <p:nvPr/>
        </p:nvSpPr>
        <p:spPr>
          <a:xfrm>
            <a:off x="0" y="180304"/>
            <a:ext cx="12192000" cy="69423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sz="6000" dirty="0"/>
              <a:t>Content:</a:t>
            </a:r>
          </a:p>
        </p:txBody>
      </p:sp>
      <p:sp>
        <p:nvSpPr>
          <p:cNvPr id="5" name="Text Placeholder 3">
            <a:extLst>
              <a:ext uri="{FF2B5EF4-FFF2-40B4-BE49-F238E27FC236}">
                <a16:creationId xmlns:a16="http://schemas.microsoft.com/office/drawing/2014/main" id="{D8E8B8FB-48C2-4117-9287-98F124E5CC40}"/>
              </a:ext>
            </a:extLst>
          </p:cNvPr>
          <p:cNvSpPr txBox="1">
            <a:spLocks/>
          </p:cNvSpPr>
          <p:nvPr/>
        </p:nvSpPr>
        <p:spPr>
          <a:xfrm>
            <a:off x="412124" y="1342548"/>
            <a:ext cx="11779876" cy="2263538"/>
          </a:xfrm>
          <a:prstGeom prst="rect">
            <a:avLst/>
          </a:prstGeom>
        </p:spPr>
        <p:txBody>
          <a:bodyPr>
            <a:no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285750" indent="-285750">
              <a:buFont typeface="Arial" panose="020B0604020202020204" pitchFamily="34" charset="0"/>
              <a:buChar char="•"/>
            </a:pPr>
            <a:r>
              <a:rPr lang="en-US" sz="2800" dirty="0">
                <a:solidFill>
                  <a:schemeClr val="bg1">
                    <a:lumMod val="50000"/>
                  </a:schemeClr>
                </a:solidFill>
              </a:rPr>
              <a:t>STP Overview</a:t>
            </a:r>
          </a:p>
          <a:p>
            <a:pPr marL="285750" indent="-285750">
              <a:buFont typeface="Arial" panose="020B0604020202020204" pitchFamily="34" charset="0"/>
              <a:buChar char="•"/>
            </a:pPr>
            <a:r>
              <a:rPr lang="en-US" sz="3600" b="1" dirty="0">
                <a:solidFill>
                  <a:schemeClr val="accent1"/>
                </a:solidFill>
              </a:rPr>
              <a:t>Basic Concepts and Working Mechanism of STP</a:t>
            </a:r>
          </a:p>
          <a:p>
            <a:pPr marL="285750" indent="-285750">
              <a:buFont typeface="Arial" panose="020B0604020202020204" pitchFamily="34" charset="0"/>
              <a:buChar char="•"/>
            </a:pPr>
            <a:r>
              <a:rPr lang="en-US" sz="2800" dirty="0">
                <a:solidFill>
                  <a:schemeClr val="bg1">
                    <a:lumMod val="50000"/>
                  </a:schemeClr>
                </a:solidFill>
              </a:rPr>
              <a:t>Improvements Made in RSTP</a:t>
            </a:r>
          </a:p>
          <a:p>
            <a:pPr marL="285750" indent="-285750">
              <a:buFont typeface="Arial" panose="020B0604020202020204" pitchFamily="34" charset="0"/>
              <a:buChar char="•"/>
            </a:pPr>
            <a:r>
              <a:rPr lang="en-US" sz="28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4D9DEA7-AEB7-4F9D-B4D9-2BC565B900F1}"/>
              </a:ext>
            </a:extLst>
          </p:cNvPr>
          <p:cNvSpPr>
            <a:spLocks noGrp="1"/>
          </p:cNvSpPr>
          <p:nvPr>
            <p:ph type="sldNum" sz="quarter" idx="12"/>
          </p:nvPr>
        </p:nvSpPr>
        <p:spPr/>
        <p:txBody>
          <a:bodyPr/>
          <a:lstStyle/>
          <a:p>
            <a:fld id="{B6BD4BB8-7F4D-4DB9-9AEB-493C0B6F0274}" type="slidenum">
              <a:rPr lang="en-US" smtClean="0"/>
              <a:t>11</a:t>
            </a:fld>
            <a:endParaRPr lang="en-US"/>
          </a:p>
        </p:txBody>
      </p:sp>
    </p:spTree>
    <p:extLst>
      <p:ext uri="{BB962C8B-B14F-4D97-AF65-F5344CB8AC3E}">
        <p14:creationId xmlns:p14="http://schemas.microsoft.com/office/powerpoint/2010/main" val="884229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300" b="1" dirty="0"/>
              <a:t>Basic Concepts and Working Mechanism of STP</a:t>
            </a:r>
            <a:endParaRPr lang="en-US" sz="2100" dirty="0">
              <a:solidFill>
                <a:schemeClr val="bg1">
                  <a:lumMod val="50000"/>
                </a:schemeClr>
              </a:solidFill>
            </a:endParaRP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12</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306873" cy="523220"/>
          </a:xfrm>
          <a:prstGeom prst="rect">
            <a:avLst/>
          </a:prstGeom>
          <a:solidFill>
            <a:schemeClr val="tx2">
              <a:lumMod val="20000"/>
              <a:lumOff val="80000"/>
            </a:schemeClr>
          </a:solidFill>
        </p:spPr>
        <p:txBody>
          <a:bodyPr wrap="square">
            <a:spAutoFit/>
          </a:bodyPr>
          <a:lstStyle/>
          <a:p>
            <a:r>
              <a:rPr lang="en-US" sz="2800" dirty="0"/>
              <a:t>STP Basic Concepts: BID (Bridge ID )</a:t>
            </a:r>
            <a:r>
              <a:rPr lang="ar-SY" sz="2800" dirty="0"/>
              <a:t> </a:t>
            </a:r>
            <a:endParaRPr lang="en-US" sz="2800" dirty="0"/>
          </a:p>
        </p:txBody>
      </p:sp>
      <p:grpSp>
        <p:nvGrpSpPr>
          <p:cNvPr id="58" name="组合 14">
            <a:extLst>
              <a:ext uri="{FF2B5EF4-FFF2-40B4-BE49-F238E27FC236}">
                <a16:creationId xmlns:a16="http://schemas.microsoft.com/office/drawing/2014/main" id="{BE45269C-5A00-44F9-B877-A9C40FE7EC4F}"/>
              </a:ext>
            </a:extLst>
          </p:cNvPr>
          <p:cNvGrpSpPr/>
          <p:nvPr/>
        </p:nvGrpSpPr>
        <p:grpSpPr>
          <a:xfrm>
            <a:off x="1286665" y="2756789"/>
            <a:ext cx="5196925" cy="3168174"/>
            <a:chOff x="406753" y="2389321"/>
            <a:chExt cx="5196925" cy="3168174"/>
          </a:xfrm>
        </p:grpSpPr>
        <p:sp>
          <p:nvSpPr>
            <p:cNvPr id="59" name="文本框 9">
              <a:extLst>
                <a:ext uri="{FF2B5EF4-FFF2-40B4-BE49-F238E27FC236}">
                  <a16:creationId xmlns:a16="http://schemas.microsoft.com/office/drawing/2014/main" id="{50A84CA2-CC8B-4A79-BC97-24462DCDE429}"/>
                </a:ext>
              </a:extLst>
            </p:cNvPr>
            <p:cNvSpPr txBox="1"/>
            <p:nvPr/>
          </p:nvSpPr>
          <p:spPr>
            <a:xfrm>
              <a:off x="619237" y="2774706"/>
              <a:ext cx="628698" cy="338554"/>
            </a:xfrm>
            <a:prstGeom prst="rect">
              <a:avLst/>
            </a:prstGeom>
            <a:noFill/>
          </p:spPr>
          <p:txBody>
            <a:bodyPr wrap="none" rtlCol="0">
              <a:spAutoFit/>
            </a:bodyPr>
            <a:lstStyle/>
            <a:p>
              <a:pPr algn="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60" name="文本框 10">
              <a:extLst>
                <a:ext uri="{FF2B5EF4-FFF2-40B4-BE49-F238E27FC236}">
                  <a16:creationId xmlns:a16="http://schemas.microsoft.com/office/drawing/2014/main" id="{4B1AEA03-FB2B-47C8-B3AF-499AD8993876}"/>
                </a:ext>
              </a:extLst>
            </p:cNvPr>
            <p:cNvSpPr txBox="1"/>
            <p:nvPr/>
          </p:nvSpPr>
          <p:spPr>
            <a:xfrm>
              <a:off x="4727103" y="2774706"/>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sp>
          <p:nvSpPr>
            <p:cNvPr id="61" name="文本框 18">
              <a:extLst>
                <a:ext uri="{FF2B5EF4-FFF2-40B4-BE49-F238E27FC236}">
                  <a16:creationId xmlns:a16="http://schemas.microsoft.com/office/drawing/2014/main" id="{B5325A8E-AEA6-4381-84DE-D351348609B9}"/>
                </a:ext>
              </a:extLst>
            </p:cNvPr>
            <p:cNvSpPr txBox="1"/>
            <p:nvPr/>
          </p:nvSpPr>
          <p:spPr>
            <a:xfrm>
              <a:off x="406753" y="2399053"/>
              <a:ext cx="2222083" cy="338554"/>
            </a:xfrm>
            <a:prstGeom prst="rect">
              <a:avLst/>
            </a:prstGeom>
            <a:noFill/>
          </p:spPr>
          <p:txBody>
            <a:bodyPr wrap="none" rtlCol="0">
              <a:spAutoFit/>
            </a:bodyPr>
            <a:lstStyle/>
            <a:p>
              <a:pPr algn="ctr" fontAlgn="ctr">
                <a:spcBef>
                  <a:spcPts val="0"/>
                </a:spcBef>
                <a:spcAft>
                  <a:spcPts val="0"/>
                </a:spcAft>
              </a:pPr>
              <a:r>
                <a:rPr lang="en-US" sz="1600" b="1" dirty="0">
                  <a:solidFill>
                    <a:srgbClr val="EC7061"/>
                  </a:solidFill>
                  <a:latin typeface="Huawei Sans" panose="020C0503030203020204" pitchFamily="34" charset="0"/>
                </a:rPr>
                <a:t>4096.4c1f-aabc-102a</a:t>
              </a:r>
              <a:endParaRPr lang="en-US" altLang="zh-CN" sz="1600" b="1" dirty="0">
                <a:solidFill>
                  <a:srgbClr val="EC7061"/>
                </a:solidFill>
                <a:latin typeface="Huawei Sans" panose="020C0503030203020204" pitchFamily="34" charset="0"/>
                <a:ea typeface="微软雅黑"/>
              </a:endParaRPr>
            </a:p>
          </p:txBody>
        </p:sp>
        <p:sp>
          <p:nvSpPr>
            <p:cNvPr id="62" name="文本框 19">
              <a:extLst>
                <a:ext uri="{FF2B5EF4-FFF2-40B4-BE49-F238E27FC236}">
                  <a16:creationId xmlns:a16="http://schemas.microsoft.com/office/drawing/2014/main" id="{EE3DB25C-F8DD-4109-9D2C-66DB24914B8D}"/>
                </a:ext>
              </a:extLst>
            </p:cNvPr>
            <p:cNvSpPr txBox="1"/>
            <p:nvPr/>
          </p:nvSpPr>
          <p:spPr>
            <a:xfrm>
              <a:off x="3375183" y="2389321"/>
              <a:ext cx="2228495" cy="338554"/>
            </a:xfrm>
            <a:prstGeom prst="rect">
              <a:avLst/>
            </a:prstGeom>
            <a:noFill/>
          </p:spPr>
          <p:txBody>
            <a:bodyPr wrap="none" rtlCol="0">
              <a:spAutoFit/>
            </a:bodyPr>
            <a:lstStyle/>
            <a:p>
              <a:pPr algn="ctr" fontAlgn="ctr">
                <a:spcBef>
                  <a:spcPts val="0"/>
                </a:spcBef>
                <a:spcAft>
                  <a:spcPts val="0"/>
                </a:spcAft>
              </a:pPr>
              <a:r>
                <a:rPr lang="en-US" sz="1600" b="1" dirty="0">
                  <a:solidFill>
                    <a:srgbClr val="EC7061"/>
                  </a:solidFill>
                  <a:latin typeface="Huawei Sans" panose="020C0503030203020204" pitchFamily="34" charset="0"/>
                </a:rPr>
                <a:t>4096.4c1f-aabc-102b</a:t>
              </a:r>
              <a:endParaRPr lang="en-US" altLang="zh-CN" sz="1600" b="1" dirty="0">
                <a:solidFill>
                  <a:srgbClr val="EC7061"/>
                </a:solidFill>
                <a:latin typeface="Huawei Sans" panose="020C0503030203020204" pitchFamily="34" charset="0"/>
                <a:ea typeface="微软雅黑"/>
              </a:endParaRPr>
            </a:p>
          </p:txBody>
        </p:sp>
        <p:sp>
          <p:nvSpPr>
            <p:cNvPr id="63" name="文本框 20">
              <a:extLst>
                <a:ext uri="{FF2B5EF4-FFF2-40B4-BE49-F238E27FC236}">
                  <a16:creationId xmlns:a16="http://schemas.microsoft.com/office/drawing/2014/main" id="{B9B1A10F-9233-41AD-91C1-59A4A2716B52}"/>
                </a:ext>
              </a:extLst>
            </p:cNvPr>
            <p:cNvSpPr txBox="1"/>
            <p:nvPr/>
          </p:nvSpPr>
          <p:spPr>
            <a:xfrm>
              <a:off x="1881938" y="5218941"/>
              <a:ext cx="2201244" cy="338554"/>
            </a:xfrm>
            <a:prstGeom prst="rect">
              <a:avLst/>
            </a:prstGeom>
            <a:noFill/>
          </p:spPr>
          <p:txBody>
            <a:bodyPr wrap="none" rtlCol="0">
              <a:spAutoFit/>
            </a:bodyPr>
            <a:lstStyle/>
            <a:p>
              <a:pPr algn="ctr" fontAlgn="ctr">
                <a:spcBef>
                  <a:spcPts val="0"/>
                </a:spcBef>
                <a:spcAft>
                  <a:spcPts val="0"/>
                </a:spcAft>
              </a:pPr>
              <a:r>
                <a:rPr lang="en-US" sz="1600" b="1" dirty="0">
                  <a:solidFill>
                    <a:srgbClr val="EC7061"/>
                  </a:solidFill>
                  <a:latin typeface="Huawei Sans" panose="020C0503030203020204" pitchFamily="34" charset="0"/>
                </a:rPr>
                <a:t>4096.4c1f-aabc-102c</a:t>
              </a:r>
              <a:endParaRPr lang="en-US" altLang="zh-CN" sz="1600" b="1" dirty="0">
                <a:solidFill>
                  <a:srgbClr val="EC7061"/>
                </a:solidFill>
                <a:latin typeface="Huawei Sans" panose="020C0503030203020204" pitchFamily="34" charset="0"/>
                <a:ea typeface="微软雅黑"/>
              </a:endParaRPr>
            </a:p>
          </p:txBody>
        </p:sp>
        <p:grpSp>
          <p:nvGrpSpPr>
            <p:cNvPr id="64" name="组合 21">
              <a:extLst>
                <a:ext uri="{FF2B5EF4-FFF2-40B4-BE49-F238E27FC236}">
                  <a16:creationId xmlns:a16="http://schemas.microsoft.com/office/drawing/2014/main" id="{C1400F2B-09A0-403D-91E9-E9BA3AB090E8}"/>
                </a:ext>
              </a:extLst>
            </p:cNvPr>
            <p:cNvGrpSpPr/>
            <p:nvPr/>
          </p:nvGrpSpPr>
          <p:grpSpPr>
            <a:xfrm flipV="1">
              <a:off x="1609745" y="2983837"/>
              <a:ext cx="2745630" cy="2115270"/>
              <a:chOff x="6600056" y="4353447"/>
              <a:chExt cx="1296144" cy="833967"/>
            </a:xfrm>
          </p:grpSpPr>
          <p:cxnSp>
            <p:nvCxnSpPr>
              <p:cNvPr id="70" name="直接连接符 22">
                <a:extLst>
                  <a:ext uri="{FF2B5EF4-FFF2-40B4-BE49-F238E27FC236}">
                    <a16:creationId xmlns:a16="http://schemas.microsoft.com/office/drawing/2014/main" id="{E5C1A89C-915A-4C98-B278-A1E231A5E36A}"/>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直接连接符 23">
                <a:extLst>
                  <a:ext uri="{FF2B5EF4-FFF2-40B4-BE49-F238E27FC236}">
                    <a16:creationId xmlns:a16="http://schemas.microsoft.com/office/drawing/2014/main" id="{91F95B9F-0270-4010-9277-4208850AD503}"/>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65" name="直接连接符 24">
              <a:extLst>
                <a:ext uri="{FF2B5EF4-FFF2-40B4-BE49-F238E27FC236}">
                  <a16:creationId xmlns:a16="http://schemas.microsoft.com/office/drawing/2014/main" id="{4C51F2B6-6284-48F2-9B92-B0C5F3038974}"/>
                </a:ext>
              </a:extLst>
            </p:cNvPr>
            <p:cNvCxnSpPr/>
            <p:nvPr/>
          </p:nvCxnSpPr>
          <p:spPr>
            <a:xfrm flipH="1">
              <a:off x="1475689" y="2923151"/>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66" name="图片 76" descr="接入交换机.png">
              <a:extLst>
                <a:ext uri="{FF2B5EF4-FFF2-40B4-BE49-F238E27FC236}">
                  <a16:creationId xmlns:a16="http://schemas.microsoft.com/office/drawing/2014/main" id="{C254591C-D5CF-40CE-AE2B-89B4F52E985B}"/>
                </a:ext>
              </a:extLst>
            </p:cNvPr>
            <p:cNvPicPr>
              <a:picLocks noChangeAspect="1"/>
            </p:cNvPicPr>
            <p:nvPr/>
          </p:nvPicPr>
          <p:blipFill>
            <a:blip r:embed="rId2" cstate="print"/>
            <a:stretch>
              <a:fillRect/>
            </a:stretch>
          </p:blipFill>
          <p:spPr>
            <a:xfrm>
              <a:off x="1242422" y="2737607"/>
              <a:ext cx="490909" cy="401653"/>
            </a:xfrm>
            <a:prstGeom prst="rect">
              <a:avLst/>
            </a:prstGeom>
          </p:spPr>
        </p:pic>
        <p:pic>
          <p:nvPicPr>
            <p:cNvPr id="67" name="图片 76" descr="接入交换机.png">
              <a:extLst>
                <a:ext uri="{FF2B5EF4-FFF2-40B4-BE49-F238E27FC236}">
                  <a16:creationId xmlns:a16="http://schemas.microsoft.com/office/drawing/2014/main" id="{E67AB07A-2637-46B7-9596-A1FC121C3464}"/>
                </a:ext>
              </a:extLst>
            </p:cNvPr>
            <p:cNvPicPr>
              <a:picLocks noChangeAspect="1"/>
            </p:cNvPicPr>
            <p:nvPr/>
          </p:nvPicPr>
          <p:blipFill>
            <a:blip r:embed="rId2" cstate="print"/>
            <a:stretch>
              <a:fillRect/>
            </a:stretch>
          </p:blipFill>
          <p:spPr>
            <a:xfrm>
              <a:off x="4231790" y="2737607"/>
              <a:ext cx="490909" cy="401653"/>
            </a:xfrm>
            <a:prstGeom prst="rect">
              <a:avLst/>
            </a:prstGeom>
          </p:spPr>
        </p:pic>
        <p:pic>
          <p:nvPicPr>
            <p:cNvPr id="68" name="图片 76" descr="接入交换机.png">
              <a:extLst>
                <a:ext uri="{FF2B5EF4-FFF2-40B4-BE49-F238E27FC236}">
                  <a16:creationId xmlns:a16="http://schemas.microsoft.com/office/drawing/2014/main" id="{DA6C4F3A-4260-4A42-BCB6-1860BABC272D}"/>
                </a:ext>
              </a:extLst>
            </p:cNvPr>
            <p:cNvPicPr>
              <a:picLocks noChangeAspect="1"/>
            </p:cNvPicPr>
            <p:nvPr/>
          </p:nvPicPr>
          <p:blipFill>
            <a:blip r:embed="rId2" cstate="print"/>
            <a:stretch>
              <a:fillRect/>
            </a:stretch>
          </p:blipFill>
          <p:spPr>
            <a:xfrm>
              <a:off x="2737106" y="4749370"/>
              <a:ext cx="490909" cy="401653"/>
            </a:xfrm>
            <a:prstGeom prst="rect">
              <a:avLst/>
            </a:prstGeom>
          </p:spPr>
        </p:pic>
        <p:sp>
          <p:nvSpPr>
            <p:cNvPr id="69" name="文本框 28">
              <a:extLst>
                <a:ext uri="{FF2B5EF4-FFF2-40B4-BE49-F238E27FC236}">
                  <a16:creationId xmlns:a16="http://schemas.microsoft.com/office/drawing/2014/main" id="{F05BA740-695D-4F5E-9BEE-7B5A29F5ADE3}"/>
                </a:ext>
              </a:extLst>
            </p:cNvPr>
            <p:cNvSpPr txBox="1"/>
            <p:nvPr/>
          </p:nvSpPr>
          <p:spPr>
            <a:xfrm>
              <a:off x="3228014" y="4817288"/>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grpSp>
      <p:cxnSp>
        <p:nvCxnSpPr>
          <p:cNvPr id="72" name="直接连接符 31">
            <a:extLst>
              <a:ext uri="{FF2B5EF4-FFF2-40B4-BE49-F238E27FC236}">
                <a16:creationId xmlns:a16="http://schemas.microsoft.com/office/drawing/2014/main" id="{BDB4316A-07B7-4310-A95C-5975D3A155E5}"/>
              </a:ext>
            </a:extLst>
          </p:cNvPr>
          <p:cNvCxnSpPr/>
          <p:nvPr/>
        </p:nvCxnSpPr>
        <p:spPr>
          <a:xfrm flipH="1">
            <a:off x="2879569" y="5934339"/>
            <a:ext cx="45993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接连接符 32">
            <a:extLst>
              <a:ext uri="{FF2B5EF4-FFF2-40B4-BE49-F238E27FC236}">
                <a16:creationId xmlns:a16="http://schemas.microsoft.com/office/drawing/2014/main" id="{5C45B5B9-FB69-4428-B467-16B501F2A04F}"/>
              </a:ext>
            </a:extLst>
          </p:cNvPr>
          <p:cNvCxnSpPr/>
          <p:nvPr/>
        </p:nvCxnSpPr>
        <p:spPr>
          <a:xfrm flipH="1">
            <a:off x="3439392" y="5934339"/>
            <a:ext cx="13762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4" name="文本框 49">
            <a:extLst>
              <a:ext uri="{FF2B5EF4-FFF2-40B4-BE49-F238E27FC236}">
                <a16:creationId xmlns:a16="http://schemas.microsoft.com/office/drawing/2014/main" id="{79C6BB32-C1BE-4171-91E1-8DC6B97EBFD2}"/>
              </a:ext>
            </a:extLst>
          </p:cNvPr>
          <p:cNvSpPr txBox="1"/>
          <p:nvPr/>
        </p:nvSpPr>
        <p:spPr>
          <a:xfrm>
            <a:off x="2388057" y="6257116"/>
            <a:ext cx="1350050" cy="307777"/>
          </a:xfrm>
          <a:prstGeom prst="rect">
            <a:avLst/>
          </a:prstGeom>
          <a:noFill/>
        </p:spPr>
        <p:txBody>
          <a:bodyPr wrap="none" rtlCol="0">
            <a:spAutoFit/>
          </a:bodyPr>
          <a:lstStyle/>
          <a:p>
            <a:pPr fontAlgn="ctr">
              <a:spcBef>
                <a:spcPts val="0"/>
              </a:spcBef>
              <a:spcAft>
                <a:spcPts val="0"/>
              </a:spcAft>
            </a:pPr>
            <a:r>
              <a:rPr lang="en-US" sz="1400" dirty="0">
                <a:latin typeface="Huawei Sans" panose="020C0503030203020204" pitchFamily="34" charset="0"/>
              </a:rPr>
              <a:t>Bridge priority</a:t>
            </a:r>
            <a:endParaRPr lang="en-US" altLang="zh-CN" sz="1400" dirty="0">
              <a:latin typeface="Huawei Sans" panose="020C0503030203020204" pitchFamily="34" charset="0"/>
            </a:endParaRPr>
          </a:p>
        </p:txBody>
      </p:sp>
      <p:sp>
        <p:nvSpPr>
          <p:cNvPr id="75" name="文本框 50">
            <a:extLst>
              <a:ext uri="{FF2B5EF4-FFF2-40B4-BE49-F238E27FC236}">
                <a16:creationId xmlns:a16="http://schemas.microsoft.com/office/drawing/2014/main" id="{921C5768-ACDB-4FA8-9A3E-3C8D87ABEC36}"/>
              </a:ext>
            </a:extLst>
          </p:cNvPr>
          <p:cNvSpPr txBox="1"/>
          <p:nvPr/>
        </p:nvSpPr>
        <p:spPr>
          <a:xfrm>
            <a:off x="3576370" y="6257116"/>
            <a:ext cx="1837362" cy="307777"/>
          </a:xfrm>
          <a:prstGeom prst="rect">
            <a:avLst/>
          </a:prstGeom>
          <a:noFill/>
        </p:spPr>
        <p:txBody>
          <a:bodyPr wrap="none" rtlCol="0">
            <a:spAutoFit/>
          </a:bodyPr>
          <a:lstStyle/>
          <a:p>
            <a:pPr fontAlgn="ctr">
              <a:spcBef>
                <a:spcPts val="0"/>
              </a:spcBef>
              <a:spcAft>
                <a:spcPts val="0"/>
              </a:spcAft>
            </a:pPr>
            <a:r>
              <a:rPr lang="en-US" sz="1400" dirty="0">
                <a:latin typeface="Huawei Sans" panose="020C0503030203020204" pitchFamily="34" charset="0"/>
              </a:rPr>
              <a:t>Bridge MAC address</a:t>
            </a:r>
            <a:endParaRPr lang="en-US" altLang="zh-CN" sz="1400" dirty="0">
              <a:latin typeface="Huawei Sans" panose="020C0503030203020204" pitchFamily="34" charset="0"/>
            </a:endParaRPr>
          </a:p>
        </p:txBody>
      </p:sp>
      <p:cxnSp>
        <p:nvCxnSpPr>
          <p:cNvPr id="76" name="直接连接符 51">
            <a:extLst>
              <a:ext uri="{FF2B5EF4-FFF2-40B4-BE49-F238E27FC236}">
                <a16:creationId xmlns:a16="http://schemas.microsoft.com/office/drawing/2014/main" id="{15CA7E91-6E39-4ABB-8F66-5D0C33830E54}"/>
              </a:ext>
            </a:extLst>
          </p:cNvPr>
          <p:cNvCxnSpPr/>
          <p:nvPr/>
        </p:nvCxnSpPr>
        <p:spPr>
          <a:xfrm>
            <a:off x="3109538" y="5943716"/>
            <a:ext cx="1" cy="360040"/>
          </a:xfrm>
          <a:prstGeom prst="line">
            <a:avLst/>
          </a:prstGeom>
          <a:ln w="1905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77" name="直接连接符 53">
            <a:extLst>
              <a:ext uri="{FF2B5EF4-FFF2-40B4-BE49-F238E27FC236}">
                <a16:creationId xmlns:a16="http://schemas.microsoft.com/office/drawing/2014/main" id="{BE36FB36-0218-4EDC-B5A5-6AB387BB85CE}"/>
              </a:ext>
            </a:extLst>
          </p:cNvPr>
          <p:cNvCxnSpPr/>
          <p:nvPr/>
        </p:nvCxnSpPr>
        <p:spPr>
          <a:xfrm>
            <a:off x="4113491" y="5943716"/>
            <a:ext cx="1" cy="360040"/>
          </a:xfrm>
          <a:prstGeom prst="line">
            <a:avLst/>
          </a:prstGeom>
          <a:ln w="19050">
            <a:solidFill>
              <a:schemeClr val="tx1"/>
            </a:solidFill>
            <a:headEnd type="triangle"/>
          </a:ln>
        </p:spPr>
        <p:style>
          <a:lnRef idx="1">
            <a:schemeClr val="accent1"/>
          </a:lnRef>
          <a:fillRef idx="0">
            <a:schemeClr val="accent1"/>
          </a:fillRef>
          <a:effectRef idx="0">
            <a:schemeClr val="accent1"/>
          </a:effectRef>
          <a:fontRef idx="minor">
            <a:schemeClr val="tx1"/>
          </a:fontRef>
        </p:style>
      </p:cxnSp>
      <p:sp>
        <p:nvSpPr>
          <p:cNvPr id="78" name="五边形 42">
            <a:extLst>
              <a:ext uri="{FF2B5EF4-FFF2-40B4-BE49-F238E27FC236}">
                <a16:creationId xmlns:a16="http://schemas.microsoft.com/office/drawing/2014/main" id="{D3EF14EC-5361-4C7D-AFB2-A9C0375A23F0}"/>
              </a:ext>
            </a:extLst>
          </p:cNvPr>
          <p:cNvSpPr/>
          <p:nvPr/>
        </p:nvSpPr>
        <p:spPr bwMode="auto">
          <a:xfrm>
            <a:off x="3955424" y="569619"/>
            <a:ext cx="781200" cy="306000"/>
          </a:xfrm>
          <a:prstGeom prst="homePlate">
            <a:avLst/>
          </a:prstGeom>
          <a:solidFill>
            <a:srgbClr val="00B0F0"/>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b="1" dirty="0">
                <a:latin typeface="Huawei Sans" panose="020C0503030203020204" pitchFamily="34" charset="0"/>
              </a:rPr>
              <a:t>BID</a:t>
            </a:r>
            <a:endParaRPr lang="en-US" altLang="zh-CN" sz="900" b="1" kern="0" dirty="0">
              <a:latin typeface="Huawei Sans" panose="020C0503030203020204" pitchFamily="34" charset="0"/>
            </a:endParaRPr>
          </a:p>
        </p:txBody>
      </p:sp>
      <p:sp>
        <p:nvSpPr>
          <p:cNvPr id="79" name="燕尾形 43">
            <a:extLst>
              <a:ext uri="{FF2B5EF4-FFF2-40B4-BE49-F238E27FC236}">
                <a16:creationId xmlns:a16="http://schemas.microsoft.com/office/drawing/2014/main" id="{A9E020A1-DAF6-47EA-8E06-225864F1A25F}"/>
              </a:ext>
            </a:extLst>
          </p:cNvPr>
          <p:cNvSpPr/>
          <p:nvPr/>
        </p:nvSpPr>
        <p:spPr bwMode="auto">
          <a:xfrm>
            <a:off x="4647118"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pPr>
            <a:r>
              <a:rPr lang="en-US" sz="900" dirty="0">
                <a:latin typeface="Huawei Sans" panose="020C0503030203020204" pitchFamily="34" charset="0"/>
              </a:rPr>
              <a:t>Root </a:t>
            </a:r>
            <a:r>
              <a:rPr lang="en-US" altLang="zh-CN" sz="900" dirty="0">
                <a:latin typeface="Huawei Sans" panose="020C0503030203020204" pitchFamily="34" charset="0"/>
              </a:rPr>
              <a:t>Bridge</a:t>
            </a:r>
            <a:endParaRPr lang="en-US" sz="900" dirty="0">
              <a:latin typeface="Huawei Sans" panose="020C0503030203020204" pitchFamily="34" charset="0"/>
            </a:endParaRPr>
          </a:p>
        </p:txBody>
      </p:sp>
      <p:sp>
        <p:nvSpPr>
          <p:cNvPr id="80" name="燕尾形 44">
            <a:extLst>
              <a:ext uri="{FF2B5EF4-FFF2-40B4-BE49-F238E27FC236}">
                <a16:creationId xmlns:a16="http://schemas.microsoft.com/office/drawing/2014/main" id="{F83DA2FC-26E9-42B6-A005-B28E1F9813A7}"/>
              </a:ext>
            </a:extLst>
          </p:cNvPr>
          <p:cNvSpPr/>
          <p:nvPr/>
        </p:nvSpPr>
        <p:spPr bwMode="auto">
          <a:xfrm>
            <a:off x="5338812"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pPr>
            <a:r>
              <a:rPr lang="en-US" sz="900" dirty="0">
                <a:latin typeface="Huawei Sans" panose="020C0503030203020204" pitchFamily="34" charset="0"/>
              </a:rPr>
              <a:t>Cost</a:t>
            </a:r>
            <a:endParaRPr lang="en-US" altLang="zh-CN" sz="900" kern="0" dirty="0">
              <a:latin typeface="Huawei Sans" panose="020C0503030203020204" pitchFamily="34" charset="0"/>
            </a:endParaRPr>
          </a:p>
        </p:txBody>
      </p:sp>
      <p:sp>
        <p:nvSpPr>
          <p:cNvPr id="81" name="燕尾形 45">
            <a:extLst>
              <a:ext uri="{FF2B5EF4-FFF2-40B4-BE49-F238E27FC236}">
                <a16:creationId xmlns:a16="http://schemas.microsoft.com/office/drawing/2014/main" id="{51C874EF-9FF2-4972-81FC-5DAB2058F244}"/>
              </a:ext>
            </a:extLst>
          </p:cNvPr>
          <p:cNvSpPr/>
          <p:nvPr/>
        </p:nvSpPr>
        <p:spPr bwMode="auto">
          <a:xfrm>
            <a:off x="6030506"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RPC</a:t>
            </a:r>
            <a:endParaRPr lang="en-US" altLang="zh-CN" sz="900" kern="0" dirty="0">
              <a:latin typeface="Huawei Sans" panose="020C0503030203020204" pitchFamily="34" charset="0"/>
            </a:endParaRPr>
          </a:p>
        </p:txBody>
      </p:sp>
      <p:sp>
        <p:nvSpPr>
          <p:cNvPr id="82" name="燕尾形 46">
            <a:extLst>
              <a:ext uri="{FF2B5EF4-FFF2-40B4-BE49-F238E27FC236}">
                <a16:creationId xmlns:a16="http://schemas.microsoft.com/office/drawing/2014/main" id="{328D17FD-CD35-446F-80E6-5D3DB4771827}"/>
              </a:ext>
            </a:extLst>
          </p:cNvPr>
          <p:cNvSpPr/>
          <p:nvPr/>
        </p:nvSpPr>
        <p:spPr bwMode="auto">
          <a:xfrm>
            <a:off x="6722200"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PID</a:t>
            </a:r>
            <a:endParaRPr lang="en-US" altLang="zh-CN" sz="900" kern="0" dirty="0">
              <a:latin typeface="Huawei Sans" panose="020C0503030203020204" pitchFamily="34" charset="0"/>
            </a:endParaRPr>
          </a:p>
        </p:txBody>
      </p:sp>
      <p:sp>
        <p:nvSpPr>
          <p:cNvPr id="83" name="燕尾形 47">
            <a:extLst>
              <a:ext uri="{FF2B5EF4-FFF2-40B4-BE49-F238E27FC236}">
                <a16:creationId xmlns:a16="http://schemas.microsoft.com/office/drawing/2014/main" id="{4E3CC282-8C21-4FF2-86BC-450A6AF0C41E}"/>
              </a:ext>
            </a:extLst>
          </p:cNvPr>
          <p:cNvSpPr/>
          <p:nvPr/>
        </p:nvSpPr>
        <p:spPr bwMode="auto">
          <a:xfrm>
            <a:off x="7413894"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BPDU</a:t>
            </a:r>
            <a:endParaRPr lang="en-US" altLang="zh-CN" sz="900" kern="0" dirty="0">
              <a:latin typeface="Huawei Sans" panose="020C0503030203020204" pitchFamily="34" charset="0"/>
            </a:endParaRPr>
          </a:p>
        </p:txBody>
      </p:sp>
      <p:sp>
        <p:nvSpPr>
          <p:cNvPr id="84" name="TextBox 83">
            <a:extLst>
              <a:ext uri="{FF2B5EF4-FFF2-40B4-BE49-F238E27FC236}">
                <a16:creationId xmlns:a16="http://schemas.microsoft.com/office/drawing/2014/main" id="{80B4BEE8-C4D7-45D0-8AFA-E4DE3E782565}"/>
              </a:ext>
            </a:extLst>
          </p:cNvPr>
          <p:cNvSpPr txBox="1"/>
          <p:nvPr/>
        </p:nvSpPr>
        <p:spPr>
          <a:xfrm>
            <a:off x="74611" y="1313761"/>
            <a:ext cx="7755744" cy="757130"/>
          </a:xfrm>
          <a:prstGeom prst="rect">
            <a:avLst/>
          </a:prstGeom>
          <a:noFill/>
        </p:spPr>
        <p:txBody>
          <a:bodyPr wrap="square">
            <a:spAutoFit/>
          </a:bodyPr>
          <a:lstStyle/>
          <a:p>
            <a:pPr marL="177800" indent="-177800" fontAlgn="ctr">
              <a:lnSpc>
                <a:spcPct val="120000"/>
              </a:lnSpc>
              <a:spcBef>
                <a:spcPts val="0"/>
              </a:spcBef>
              <a:spcAft>
                <a:spcPts val="600"/>
              </a:spcAft>
              <a:buFont typeface="Arial" panose="020B0604020202020204" pitchFamily="34" charset="0"/>
              <a:buChar char="•"/>
            </a:pPr>
            <a:r>
              <a:rPr lang="en-US" sz="1800" dirty="0">
                <a:solidFill>
                  <a:prstClr val="black"/>
                </a:solidFill>
                <a:latin typeface="Huawei Sans" panose="020C0503030203020204" pitchFamily="34" charset="0"/>
              </a:rPr>
              <a:t>The bridge priority occupies the leftmost 16 bits and the MAC address occupies the rightmost 48 bits.</a:t>
            </a:r>
            <a:endParaRPr lang="en-US" altLang="zh-CN" sz="1800" dirty="0">
              <a:solidFill>
                <a:prstClr val="black"/>
              </a:solidFill>
              <a:latin typeface="Huawei Sans" panose="020C0503030203020204" pitchFamily="34" charset="0"/>
            </a:endParaRPr>
          </a:p>
        </p:txBody>
      </p:sp>
    </p:spTree>
    <p:extLst>
      <p:ext uri="{BB962C8B-B14F-4D97-AF65-F5344CB8AC3E}">
        <p14:creationId xmlns:p14="http://schemas.microsoft.com/office/powerpoint/2010/main" val="1472464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300" b="1" dirty="0"/>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13</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306873" cy="523220"/>
          </a:xfrm>
          <a:prstGeom prst="rect">
            <a:avLst/>
          </a:prstGeom>
          <a:solidFill>
            <a:schemeClr val="tx2">
              <a:lumMod val="20000"/>
              <a:lumOff val="80000"/>
            </a:schemeClr>
          </a:solidFill>
        </p:spPr>
        <p:txBody>
          <a:bodyPr wrap="square">
            <a:spAutoFit/>
          </a:bodyPr>
          <a:lstStyle/>
          <a:p>
            <a:r>
              <a:rPr lang="en-US" sz="2800" dirty="0"/>
              <a:t>STP Basic Concepts: Root Bridge</a:t>
            </a:r>
          </a:p>
        </p:txBody>
      </p:sp>
      <p:sp>
        <p:nvSpPr>
          <p:cNvPr id="78" name="五边形 42">
            <a:extLst>
              <a:ext uri="{FF2B5EF4-FFF2-40B4-BE49-F238E27FC236}">
                <a16:creationId xmlns:a16="http://schemas.microsoft.com/office/drawing/2014/main" id="{D3EF14EC-5361-4C7D-AFB2-A9C0375A23F0}"/>
              </a:ext>
            </a:extLst>
          </p:cNvPr>
          <p:cNvSpPr/>
          <p:nvPr/>
        </p:nvSpPr>
        <p:spPr bwMode="auto">
          <a:xfrm>
            <a:off x="3955424" y="569619"/>
            <a:ext cx="781200" cy="306000"/>
          </a:xfrm>
          <a:prstGeom prst="homePlate">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b="1" dirty="0">
                <a:latin typeface="Huawei Sans" panose="020C0503030203020204" pitchFamily="34" charset="0"/>
              </a:rPr>
              <a:t>BID</a:t>
            </a:r>
            <a:endParaRPr lang="en-US" altLang="zh-CN" sz="900" b="1" kern="0" dirty="0">
              <a:latin typeface="Huawei Sans" panose="020C0503030203020204" pitchFamily="34" charset="0"/>
            </a:endParaRPr>
          </a:p>
        </p:txBody>
      </p:sp>
      <p:sp>
        <p:nvSpPr>
          <p:cNvPr id="79" name="燕尾形 43">
            <a:extLst>
              <a:ext uri="{FF2B5EF4-FFF2-40B4-BE49-F238E27FC236}">
                <a16:creationId xmlns:a16="http://schemas.microsoft.com/office/drawing/2014/main" id="{A9E020A1-DAF6-47EA-8E06-225864F1A25F}"/>
              </a:ext>
            </a:extLst>
          </p:cNvPr>
          <p:cNvSpPr/>
          <p:nvPr/>
        </p:nvSpPr>
        <p:spPr bwMode="auto">
          <a:xfrm>
            <a:off x="4647118" y="569619"/>
            <a:ext cx="781200" cy="306000"/>
          </a:xfrm>
          <a:prstGeom prst="chevron">
            <a:avLst/>
          </a:prstGeom>
          <a:solidFill>
            <a:srgbClr val="00B0F0"/>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pPr>
            <a:r>
              <a:rPr lang="en-US" sz="900" dirty="0">
                <a:latin typeface="Huawei Sans" panose="020C0503030203020204" pitchFamily="34" charset="0"/>
              </a:rPr>
              <a:t>Root </a:t>
            </a:r>
            <a:r>
              <a:rPr lang="en-US" altLang="zh-CN" sz="900" dirty="0">
                <a:latin typeface="Huawei Sans" panose="020C0503030203020204" pitchFamily="34" charset="0"/>
              </a:rPr>
              <a:t>Bridge</a:t>
            </a:r>
            <a:endParaRPr lang="en-US" sz="900" dirty="0">
              <a:latin typeface="Huawei Sans" panose="020C0503030203020204" pitchFamily="34" charset="0"/>
            </a:endParaRPr>
          </a:p>
        </p:txBody>
      </p:sp>
      <p:sp>
        <p:nvSpPr>
          <p:cNvPr id="80" name="燕尾形 44">
            <a:extLst>
              <a:ext uri="{FF2B5EF4-FFF2-40B4-BE49-F238E27FC236}">
                <a16:creationId xmlns:a16="http://schemas.microsoft.com/office/drawing/2014/main" id="{F83DA2FC-26E9-42B6-A005-B28E1F9813A7}"/>
              </a:ext>
            </a:extLst>
          </p:cNvPr>
          <p:cNvSpPr/>
          <p:nvPr/>
        </p:nvSpPr>
        <p:spPr bwMode="auto">
          <a:xfrm>
            <a:off x="5338812"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pPr>
            <a:r>
              <a:rPr lang="en-US" sz="900" dirty="0">
                <a:latin typeface="Huawei Sans" panose="020C0503030203020204" pitchFamily="34" charset="0"/>
              </a:rPr>
              <a:t>Cost</a:t>
            </a:r>
            <a:endParaRPr lang="en-US" altLang="zh-CN" sz="900" kern="0" dirty="0">
              <a:latin typeface="Huawei Sans" panose="020C0503030203020204" pitchFamily="34" charset="0"/>
            </a:endParaRPr>
          </a:p>
        </p:txBody>
      </p:sp>
      <p:sp>
        <p:nvSpPr>
          <p:cNvPr id="81" name="燕尾形 45">
            <a:extLst>
              <a:ext uri="{FF2B5EF4-FFF2-40B4-BE49-F238E27FC236}">
                <a16:creationId xmlns:a16="http://schemas.microsoft.com/office/drawing/2014/main" id="{51C874EF-9FF2-4972-81FC-5DAB2058F244}"/>
              </a:ext>
            </a:extLst>
          </p:cNvPr>
          <p:cNvSpPr/>
          <p:nvPr/>
        </p:nvSpPr>
        <p:spPr bwMode="auto">
          <a:xfrm>
            <a:off x="6030506"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RPC</a:t>
            </a:r>
            <a:endParaRPr lang="en-US" altLang="zh-CN" sz="900" kern="0" dirty="0">
              <a:latin typeface="Huawei Sans" panose="020C0503030203020204" pitchFamily="34" charset="0"/>
            </a:endParaRPr>
          </a:p>
        </p:txBody>
      </p:sp>
      <p:sp>
        <p:nvSpPr>
          <p:cNvPr id="82" name="燕尾形 46">
            <a:extLst>
              <a:ext uri="{FF2B5EF4-FFF2-40B4-BE49-F238E27FC236}">
                <a16:creationId xmlns:a16="http://schemas.microsoft.com/office/drawing/2014/main" id="{328D17FD-CD35-446F-80E6-5D3DB4771827}"/>
              </a:ext>
            </a:extLst>
          </p:cNvPr>
          <p:cNvSpPr/>
          <p:nvPr/>
        </p:nvSpPr>
        <p:spPr bwMode="auto">
          <a:xfrm>
            <a:off x="6722200"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PID</a:t>
            </a:r>
            <a:endParaRPr lang="en-US" altLang="zh-CN" sz="900" kern="0" dirty="0">
              <a:latin typeface="Huawei Sans" panose="020C0503030203020204" pitchFamily="34" charset="0"/>
            </a:endParaRPr>
          </a:p>
        </p:txBody>
      </p:sp>
      <p:sp>
        <p:nvSpPr>
          <p:cNvPr id="83" name="燕尾形 47">
            <a:extLst>
              <a:ext uri="{FF2B5EF4-FFF2-40B4-BE49-F238E27FC236}">
                <a16:creationId xmlns:a16="http://schemas.microsoft.com/office/drawing/2014/main" id="{4E3CC282-8C21-4FF2-86BC-450A6AF0C41E}"/>
              </a:ext>
            </a:extLst>
          </p:cNvPr>
          <p:cNvSpPr/>
          <p:nvPr/>
        </p:nvSpPr>
        <p:spPr bwMode="auto">
          <a:xfrm>
            <a:off x="7413894"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BPDU</a:t>
            </a:r>
            <a:endParaRPr lang="en-US" altLang="zh-CN" sz="900" kern="0" dirty="0">
              <a:latin typeface="Huawei Sans" panose="020C0503030203020204" pitchFamily="34" charset="0"/>
            </a:endParaRPr>
          </a:p>
        </p:txBody>
      </p:sp>
      <p:sp>
        <p:nvSpPr>
          <p:cNvPr id="33" name="文本框 40">
            <a:extLst>
              <a:ext uri="{FF2B5EF4-FFF2-40B4-BE49-F238E27FC236}">
                <a16:creationId xmlns:a16="http://schemas.microsoft.com/office/drawing/2014/main" id="{552597FE-BB3F-4CA5-9123-F55D62A32ABF}"/>
              </a:ext>
            </a:extLst>
          </p:cNvPr>
          <p:cNvSpPr txBox="1"/>
          <p:nvPr/>
        </p:nvSpPr>
        <p:spPr>
          <a:xfrm>
            <a:off x="1152421" y="3489995"/>
            <a:ext cx="628698" cy="338554"/>
          </a:xfrm>
          <a:prstGeom prst="rect">
            <a:avLst/>
          </a:prstGeom>
          <a:noFill/>
        </p:spPr>
        <p:txBody>
          <a:bodyPr wrap="none" rtlCol="0">
            <a:spAutoFit/>
          </a:bodyPr>
          <a:lstStyle/>
          <a:p>
            <a:pPr algn="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34" name="文本框 41">
            <a:extLst>
              <a:ext uri="{FF2B5EF4-FFF2-40B4-BE49-F238E27FC236}">
                <a16:creationId xmlns:a16="http://schemas.microsoft.com/office/drawing/2014/main" id="{26590860-7874-4135-9E31-6800D02555DC}"/>
              </a:ext>
            </a:extLst>
          </p:cNvPr>
          <p:cNvSpPr txBox="1"/>
          <p:nvPr/>
        </p:nvSpPr>
        <p:spPr>
          <a:xfrm>
            <a:off x="5222187" y="3489995"/>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sp>
        <p:nvSpPr>
          <p:cNvPr id="35" name="文本框 42">
            <a:extLst>
              <a:ext uri="{FF2B5EF4-FFF2-40B4-BE49-F238E27FC236}">
                <a16:creationId xmlns:a16="http://schemas.microsoft.com/office/drawing/2014/main" id="{3A921B64-45FA-4F49-83F7-259C984A5F43}"/>
              </a:ext>
            </a:extLst>
          </p:cNvPr>
          <p:cNvSpPr txBox="1"/>
          <p:nvPr/>
        </p:nvSpPr>
        <p:spPr>
          <a:xfrm>
            <a:off x="859731" y="3022713"/>
            <a:ext cx="2222083" cy="338554"/>
          </a:xfrm>
          <a:prstGeom prst="rect">
            <a:avLst/>
          </a:prstGeom>
          <a:noFill/>
        </p:spPr>
        <p:txBody>
          <a:bodyPr wrap="none" rtlCol="0">
            <a:spAutoFit/>
          </a:bodyPr>
          <a:lstStyle/>
          <a:p>
            <a:pPr algn="ctr" fontAlgn="ctr">
              <a:spcBef>
                <a:spcPts val="0"/>
              </a:spcBef>
              <a:spcAft>
                <a:spcPts val="0"/>
              </a:spcAft>
            </a:pPr>
            <a:r>
              <a:rPr lang="en-US" sz="1600" b="1" dirty="0">
                <a:solidFill>
                  <a:srgbClr val="EC7061"/>
                </a:solidFill>
                <a:latin typeface="Huawei Sans" panose="020C0503030203020204" pitchFamily="34" charset="0"/>
              </a:rPr>
              <a:t>4096.4c1f-aabc-102a</a:t>
            </a:r>
            <a:endParaRPr lang="en-US" altLang="zh-CN" sz="1600" b="1" dirty="0">
              <a:solidFill>
                <a:srgbClr val="EC7061"/>
              </a:solidFill>
              <a:latin typeface="Huawei Sans" panose="020C0503030203020204" pitchFamily="34" charset="0"/>
              <a:ea typeface="微软雅黑"/>
            </a:endParaRPr>
          </a:p>
        </p:txBody>
      </p:sp>
      <p:sp>
        <p:nvSpPr>
          <p:cNvPr id="36" name="文本框 43">
            <a:extLst>
              <a:ext uri="{FF2B5EF4-FFF2-40B4-BE49-F238E27FC236}">
                <a16:creationId xmlns:a16="http://schemas.microsoft.com/office/drawing/2014/main" id="{3AED001F-99B0-48AC-8D95-931AAF37DF26}"/>
              </a:ext>
            </a:extLst>
          </p:cNvPr>
          <p:cNvSpPr txBox="1"/>
          <p:nvPr/>
        </p:nvSpPr>
        <p:spPr>
          <a:xfrm>
            <a:off x="3917198" y="3022713"/>
            <a:ext cx="2178802" cy="338554"/>
          </a:xfrm>
          <a:prstGeom prst="rect">
            <a:avLst/>
          </a:prstGeom>
          <a:noFill/>
        </p:spPr>
        <p:txBody>
          <a:bodyPr wrap="none" rtlCol="0">
            <a:spAutoFit/>
          </a:bodyPr>
          <a:lstStyle/>
          <a:p>
            <a:pPr algn="ctr" fontAlgn="ctr">
              <a:spcBef>
                <a:spcPts val="0"/>
              </a:spcBef>
              <a:spcAft>
                <a:spcPts val="0"/>
              </a:spcAft>
            </a:pPr>
            <a:r>
              <a:rPr lang="en-US" sz="1600" dirty="0">
                <a:latin typeface="Huawei Sans" panose="020C0503030203020204" pitchFamily="34" charset="0"/>
              </a:rPr>
              <a:t>4096.4c1f-aabc-102b</a:t>
            </a:r>
            <a:endParaRPr lang="en-US" altLang="zh-CN" sz="1600" dirty="0">
              <a:latin typeface="Huawei Sans" panose="020C0503030203020204" pitchFamily="34" charset="0"/>
              <a:ea typeface="微软雅黑"/>
            </a:endParaRPr>
          </a:p>
        </p:txBody>
      </p:sp>
      <p:sp>
        <p:nvSpPr>
          <p:cNvPr id="37" name="文本框 44">
            <a:extLst>
              <a:ext uri="{FF2B5EF4-FFF2-40B4-BE49-F238E27FC236}">
                <a16:creationId xmlns:a16="http://schemas.microsoft.com/office/drawing/2014/main" id="{B35EB06A-4979-4A7D-AD24-8B4CE961415B}"/>
              </a:ext>
            </a:extLst>
          </p:cNvPr>
          <p:cNvSpPr txBox="1"/>
          <p:nvPr/>
        </p:nvSpPr>
        <p:spPr>
          <a:xfrm>
            <a:off x="2393853" y="5934230"/>
            <a:ext cx="2167581" cy="338554"/>
          </a:xfrm>
          <a:prstGeom prst="rect">
            <a:avLst/>
          </a:prstGeom>
          <a:noFill/>
        </p:spPr>
        <p:txBody>
          <a:bodyPr wrap="none" rtlCol="0">
            <a:spAutoFit/>
          </a:bodyPr>
          <a:lstStyle/>
          <a:p>
            <a:pPr algn="ctr" fontAlgn="ctr">
              <a:spcBef>
                <a:spcPts val="0"/>
              </a:spcBef>
              <a:spcAft>
                <a:spcPts val="0"/>
              </a:spcAft>
            </a:pPr>
            <a:r>
              <a:rPr lang="en-US" sz="1600" dirty="0">
                <a:latin typeface="Huawei Sans" panose="020C0503030203020204" pitchFamily="34" charset="0"/>
              </a:rPr>
              <a:t>4096.4c1f-aabc-102c</a:t>
            </a:r>
            <a:endParaRPr lang="en-US" altLang="zh-CN" sz="1600" dirty="0">
              <a:latin typeface="Huawei Sans" panose="020C0503030203020204" pitchFamily="34" charset="0"/>
              <a:ea typeface="微软雅黑"/>
            </a:endParaRPr>
          </a:p>
        </p:txBody>
      </p:sp>
      <p:grpSp>
        <p:nvGrpSpPr>
          <p:cNvPr id="38" name="组合 45">
            <a:extLst>
              <a:ext uri="{FF2B5EF4-FFF2-40B4-BE49-F238E27FC236}">
                <a16:creationId xmlns:a16="http://schemas.microsoft.com/office/drawing/2014/main" id="{BADADDFD-519A-472E-846B-67907264F767}"/>
              </a:ext>
            </a:extLst>
          </p:cNvPr>
          <p:cNvGrpSpPr/>
          <p:nvPr/>
        </p:nvGrpSpPr>
        <p:grpSpPr>
          <a:xfrm flipV="1">
            <a:off x="2104829" y="3699126"/>
            <a:ext cx="2745630" cy="2115270"/>
            <a:chOff x="6600056" y="4353447"/>
            <a:chExt cx="1296144" cy="833967"/>
          </a:xfrm>
        </p:grpSpPr>
        <p:cxnSp>
          <p:nvCxnSpPr>
            <p:cNvPr id="39" name="直接连接符 51">
              <a:extLst>
                <a:ext uri="{FF2B5EF4-FFF2-40B4-BE49-F238E27FC236}">
                  <a16:creationId xmlns:a16="http://schemas.microsoft.com/office/drawing/2014/main" id="{14FC6222-9C5F-4D19-897C-6E84CEAE2F65}"/>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接连接符 52">
              <a:extLst>
                <a:ext uri="{FF2B5EF4-FFF2-40B4-BE49-F238E27FC236}">
                  <a16:creationId xmlns:a16="http://schemas.microsoft.com/office/drawing/2014/main" id="{E0651E8E-8AF8-4B28-BA56-B624299CE7C7}"/>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1" name="直接连接符 46">
            <a:extLst>
              <a:ext uri="{FF2B5EF4-FFF2-40B4-BE49-F238E27FC236}">
                <a16:creationId xmlns:a16="http://schemas.microsoft.com/office/drawing/2014/main" id="{2F4BB1A3-54DE-4A1A-9E23-4AC89720CF65}"/>
              </a:ext>
            </a:extLst>
          </p:cNvPr>
          <p:cNvCxnSpPr/>
          <p:nvPr/>
        </p:nvCxnSpPr>
        <p:spPr>
          <a:xfrm flipH="1">
            <a:off x="1970773" y="3638440"/>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42" name="图片 76" descr="接入交换机.png">
            <a:extLst>
              <a:ext uri="{FF2B5EF4-FFF2-40B4-BE49-F238E27FC236}">
                <a16:creationId xmlns:a16="http://schemas.microsoft.com/office/drawing/2014/main" id="{AE33572A-705B-432E-8892-2BEEF91E72C8}"/>
              </a:ext>
            </a:extLst>
          </p:cNvPr>
          <p:cNvPicPr>
            <a:picLocks noChangeAspect="1"/>
          </p:cNvPicPr>
          <p:nvPr/>
        </p:nvPicPr>
        <p:blipFill>
          <a:blip r:embed="rId2" cstate="print"/>
          <a:stretch>
            <a:fillRect/>
          </a:stretch>
        </p:blipFill>
        <p:spPr>
          <a:xfrm>
            <a:off x="4726874" y="3452896"/>
            <a:ext cx="490909" cy="401653"/>
          </a:xfrm>
          <a:prstGeom prst="rect">
            <a:avLst/>
          </a:prstGeom>
        </p:spPr>
      </p:pic>
      <p:pic>
        <p:nvPicPr>
          <p:cNvPr id="43" name="图片 76" descr="接入交换机.png">
            <a:extLst>
              <a:ext uri="{FF2B5EF4-FFF2-40B4-BE49-F238E27FC236}">
                <a16:creationId xmlns:a16="http://schemas.microsoft.com/office/drawing/2014/main" id="{6C31BF69-654F-4FE6-AE19-95E407DC1029}"/>
              </a:ext>
            </a:extLst>
          </p:cNvPr>
          <p:cNvPicPr>
            <a:picLocks noChangeAspect="1"/>
          </p:cNvPicPr>
          <p:nvPr/>
        </p:nvPicPr>
        <p:blipFill>
          <a:blip r:embed="rId2" cstate="print"/>
          <a:stretch>
            <a:fillRect/>
          </a:stretch>
        </p:blipFill>
        <p:spPr>
          <a:xfrm>
            <a:off x="3232190" y="5464659"/>
            <a:ext cx="490909" cy="401653"/>
          </a:xfrm>
          <a:prstGeom prst="rect">
            <a:avLst/>
          </a:prstGeom>
        </p:spPr>
      </p:pic>
      <p:sp>
        <p:nvSpPr>
          <p:cNvPr id="44" name="文本框 50">
            <a:extLst>
              <a:ext uri="{FF2B5EF4-FFF2-40B4-BE49-F238E27FC236}">
                <a16:creationId xmlns:a16="http://schemas.microsoft.com/office/drawing/2014/main" id="{832D8D7F-DF3B-43D9-8DC1-167B675A8E90}"/>
              </a:ext>
            </a:extLst>
          </p:cNvPr>
          <p:cNvSpPr txBox="1"/>
          <p:nvPr/>
        </p:nvSpPr>
        <p:spPr>
          <a:xfrm>
            <a:off x="3723098" y="5532577"/>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sp>
        <p:nvSpPr>
          <p:cNvPr id="45" name="文本框 54">
            <a:extLst>
              <a:ext uri="{FF2B5EF4-FFF2-40B4-BE49-F238E27FC236}">
                <a16:creationId xmlns:a16="http://schemas.microsoft.com/office/drawing/2014/main" id="{2692C9B7-2C36-4DB5-8D75-3885A21999F9}"/>
              </a:ext>
            </a:extLst>
          </p:cNvPr>
          <p:cNvSpPr txBox="1"/>
          <p:nvPr/>
        </p:nvSpPr>
        <p:spPr>
          <a:xfrm>
            <a:off x="1134062" y="3932460"/>
            <a:ext cx="1200970" cy="307777"/>
          </a:xfrm>
          <a:prstGeom prst="rect">
            <a:avLst/>
          </a:prstGeom>
          <a:noFill/>
        </p:spPr>
        <p:txBody>
          <a:bodyPr wrap="none" rtlCol="0">
            <a:spAutoFit/>
          </a:bodyPr>
          <a:lstStyle/>
          <a:p>
            <a:pPr algn="ctr" fontAlgn="ctr">
              <a:spcBef>
                <a:spcPts val="0"/>
              </a:spcBef>
              <a:spcAft>
                <a:spcPts val="0"/>
              </a:spcAft>
            </a:pPr>
            <a:r>
              <a:rPr lang="en-US" sz="1400" b="1" dirty="0">
                <a:solidFill>
                  <a:srgbClr val="EC7061"/>
                </a:solidFill>
                <a:latin typeface="Huawei Sans" panose="020C0503030203020204" pitchFamily="34" charset="0"/>
              </a:rPr>
              <a:t>Root bridge</a:t>
            </a:r>
            <a:endParaRPr lang="en-US" altLang="zh-CN" sz="1400" b="1" dirty="0">
              <a:solidFill>
                <a:srgbClr val="EC7061"/>
              </a:solidFill>
              <a:latin typeface="Huawei Sans" panose="020C0503030203020204" pitchFamily="34" charset="0"/>
              <a:ea typeface="微软雅黑"/>
            </a:endParaRPr>
          </a:p>
        </p:txBody>
      </p:sp>
      <p:pic>
        <p:nvPicPr>
          <p:cNvPr id="46" name="图片 97" descr="接入交换机.png">
            <a:extLst>
              <a:ext uri="{FF2B5EF4-FFF2-40B4-BE49-F238E27FC236}">
                <a16:creationId xmlns:a16="http://schemas.microsoft.com/office/drawing/2014/main" id="{AC841D7F-7FD0-42E9-BFE4-D58DCA8CF607}"/>
              </a:ext>
            </a:extLst>
          </p:cNvPr>
          <p:cNvPicPr>
            <a:picLocks noChangeAspect="1"/>
          </p:cNvPicPr>
          <p:nvPr/>
        </p:nvPicPr>
        <p:blipFill>
          <a:blip r:embed="rId3" cstate="print"/>
          <a:stretch>
            <a:fillRect/>
          </a:stretch>
        </p:blipFill>
        <p:spPr>
          <a:xfrm>
            <a:off x="1734547" y="3452896"/>
            <a:ext cx="493868" cy="404074"/>
          </a:xfrm>
          <a:prstGeom prst="rect">
            <a:avLst/>
          </a:prstGeom>
        </p:spPr>
      </p:pic>
      <p:sp>
        <p:nvSpPr>
          <p:cNvPr id="48" name="TextBox 47">
            <a:extLst>
              <a:ext uri="{FF2B5EF4-FFF2-40B4-BE49-F238E27FC236}">
                <a16:creationId xmlns:a16="http://schemas.microsoft.com/office/drawing/2014/main" id="{5DF96C9E-4745-4443-8814-89FD33E192A0}"/>
              </a:ext>
            </a:extLst>
          </p:cNvPr>
          <p:cNvSpPr txBox="1"/>
          <p:nvPr/>
        </p:nvSpPr>
        <p:spPr>
          <a:xfrm>
            <a:off x="218200" y="1353599"/>
            <a:ext cx="6202906" cy="1083374"/>
          </a:xfrm>
          <a:prstGeom prst="rect">
            <a:avLst/>
          </a:prstGeom>
          <a:noFill/>
        </p:spPr>
        <p:txBody>
          <a:bodyPr wrap="square">
            <a:spAutoFit/>
          </a:bodyPr>
          <a:lstStyle/>
          <a:p>
            <a:pPr marL="177800" indent="-177800" fontAlgn="ctr">
              <a:lnSpc>
                <a:spcPct val="110000"/>
              </a:lnSpc>
              <a:spcBef>
                <a:spcPts val="0"/>
              </a:spcBef>
              <a:spcAft>
                <a:spcPts val="600"/>
              </a:spcAft>
              <a:buFont typeface="Arial" panose="020B0604020202020204" pitchFamily="34" charset="0"/>
              <a:buChar char="•"/>
            </a:pPr>
            <a:r>
              <a:rPr lang="en-US" sz="1800" dirty="0">
                <a:solidFill>
                  <a:prstClr val="black"/>
                </a:solidFill>
                <a:latin typeface="Huawei Sans" panose="020C0503030203020204" pitchFamily="34" charset="0"/>
              </a:rPr>
              <a:t>The root bridge is the root of an STP network.</a:t>
            </a:r>
            <a:endParaRPr lang="en-US" altLang="zh-CN" sz="1800" dirty="0">
              <a:solidFill>
                <a:prstClr val="black"/>
              </a:solidFill>
              <a:latin typeface="Huawei Sans" panose="020C0503030203020204" pitchFamily="34" charset="0"/>
            </a:endParaRPr>
          </a:p>
          <a:p>
            <a:pPr marL="177800" indent="-177800" fontAlgn="ctr">
              <a:lnSpc>
                <a:spcPct val="110000"/>
              </a:lnSpc>
              <a:spcBef>
                <a:spcPts val="0"/>
              </a:spcBef>
              <a:spcAft>
                <a:spcPts val="600"/>
              </a:spcAft>
              <a:buFont typeface="Arial" panose="020B0604020202020204" pitchFamily="34" charset="0"/>
              <a:buChar char="•"/>
            </a:pPr>
            <a:r>
              <a:rPr lang="en-US" sz="1800" dirty="0">
                <a:solidFill>
                  <a:prstClr val="black"/>
                </a:solidFill>
                <a:latin typeface="Huawei Sans" panose="020C0503030203020204" pitchFamily="34" charset="0"/>
              </a:rPr>
              <a:t>On an STP network, the device with the smallest BID acts as the root bridge.</a:t>
            </a:r>
            <a:endParaRPr lang="en-US" altLang="zh-CN" sz="1800" dirty="0">
              <a:solidFill>
                <a:prstClr val="black"/>
              </a:solidFill>
              <a:latin typeface="Huawei Sans" panose="020C0503030203020204" pitchFamily="34" charset="0"/>
            </a:endParaRPr>
          </a:p>
        </p:txBody>
      </p:sp>
    </p:spTree>
    <p:extLst>
      <p:ext uri="{BB962C8B-B14F-4D97-AF65-F5344CB8AC3E}">
        <p14:creationId xmlns:p14="http://schemas.microsoft.com/office/powerpoint/2010/main" val="164907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300" b="1" dirty="0"/>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14</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306873" cy="523220"/>
          </a:xfrm>
          <a:prstGeom prst="rect">
            <a:avLst/>
          </a:prstGeom>
          <a:solidFill>
            <a:schemeClr val="tx2">
              <a:lumMod val="20000"/>
              <a:lumOff val="80000"/>
            </a:schemeClr>
          </a:solidFill>
        </p:spPr>
        <p:txBody>
          <a:bodyPr wrap="square">
            <a:spAutoFit/>
          </a:bodyPr>
          <a:lstStyle/>
          <a:p>
            <a:r>
              <a:rPr lang="en-US" sz="2800" dirty="0"/>
              <a:t>STP Basic Concepts: Cost</a:t>
            </a:r>
          </a:p>
        </p:txBody>
      </p:sp>
      <p:sp>
        <p:nvSpPr>
          <p:cNvPr id="78" name="五边形 42">
            <a:extLst>
              <a:ext uri="{FF2B5EF4-FFF2-40B4-BE49-F238E27FC236}">
                <a16:creationId xmlns:a16="http://schemas.microsoft.com/office/drawing/2014/main" id="{D3EF14EC-5361-4C7D-AFB2-A9C0375A23F0}"/>
              </a:ext>
            </a:extLst>
          </p:cNvPr>
          <p:cNvSpPr/>
          <p:nvPr/>
        </p:nvSpPr>
        <p:spPr bwMode="auto">
          <a:xfrm>
            <a:off x="3955424" y="569619"/>
            <a:ext cx="781200" cy="306000"/>
          </a:xfrm>
          <a:prstGeom prst="homePlate">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b="1" dirty="0">
                <a:latin typeface="Huawei Sans" panose="020C0503030203020204" pitchFamily="34" charset="0"/>
              </a:rPr>
              <a:t>BID</a:t>
            </a:r>
            <a:endParaRPr lang="en-US" altLang="zh-CN" sz="900" b="1" kern="0" dirty="0">
              <a:latin typeface="Huawei Sans" panose="020C0503030203020204" pitchFamily="34" charset="0"/>
            </a:endParaRPr>
          </a:p>
        </p:txBody>
      </p:sp>
      <p:sp>
        <p:nvSpPr>
          <p:cNvPr id="79" name="燕尾形 43">
            <a:extLst>
              <a:ext uri="{FF2B5EF4-FFF2-40B4-BE49-F238E27FC236}">
                <a16:creationId xmlns:a16="http://schemas.microsoft.com/office/drawing/2014/main" id="{A9E020A1-DAF6-47EA-8E06-225864F1A25F}"/>
              </a:ext>
            </a:extLst>
          </p:cNvPr>
          <p:cNvSpPr/>
          <p:nvPr/>
        </p:nvSpPr>
        <p:spPr bwMode="auto">
          <a:xfrm>
            <a:off x="4647118"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pPr>
            <a:r>
              <a:rPr lang="en-US" sz="900" dirty="0">
                <a:latin typeface="Huawei Sans" panose="020C0503030203020204" pitchFamily="34" charset="0"/>
              </a:rPr>
              <a:t>Root </a:t>
            </a:r>
            <a:r>
              <a:rPr lang="en-US" altLang="zh-CN" sz="900" dirty="0">
                <a:latin typeface="Huawei Sans" panose="020C0503030203020204" pitchFamily="34" charset="0"/>
              </a:rPr>
              <a:t>Bridge</a:t>
            </a:r>
            <a:endParaRPr lang="en-US" sz="900" dirty="0">
              <a:latin typeface="Huawei Sans" panose="020C0503030203020204" pitchFamily="34" charset="0"/>
            </a:endParaRPr>
          </a:p>
        </p:txBody>
      </p:sp>
      <p:sp>
        <p:nvSpPr>
          <p:cNvPr id="80" name="燕尾形 44">
            <a:extLst>
              <a:ext uri="{FF2B5EF4-FFF2-40B4-BE49-F238E27FC236}">
                <a16:creationId xmlns:a16="http://schemas.microsoft.com/office/drawing/2014/main" id="{F83DA2FC-26E9-42B6-A005-B28E1F9813A7}"/>
              </a:ext>
            </a:extLst>
          </p:cNvPr>
          <p:cNvSpPr/>
          <p:nvPr/>
        </p:nvSpPr>
        <p:spPr bwMode="auto">
          <a:xfrm>
            <a:off x="5338812" y="569619"/>
            <a:ext cx="781200" cy="306000"/>
          </a:xfrm>
          <a:prstGeom prst="chevron">
            <a:avLst/>
          </a:prstGeom>
          <a:solidFill>
            <a:srgbClr val="00B0F0"/>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pPr>
            <a:r>
              <a:rPr lang="en-US" sz="900" dirty="0">
                <a:latin typeface="Huawei Sans" panose="020C0503030203020204" pitchFamily="34" charset="0"/>
              </a:rPr>
              <a:t>Cost</a:t>
            </a:r>
            <a:endParaRPr lang="en-US" altLang="zh-CN" sz="900" kern="0" dirty="0">
              <a:latin typeface="Huawei Sans" panose="020C0503030203020204" pitchFamily="34" charset="0"/>
            </a:endParaRPr>
          </a:p>
        </p:txBody>
      </p:sp>
      <p:sp>
        <p:nvSpPr>
          <p:cNvPr id="81" name="燕尾形 45">
            <a:extLst>
              <a:ext uri="{FF2B5EF4-FFF2-40B4-BE49-F238E27FC236}">
                <a16:creationId xmlns:a16="http://schemas.microsoft.com/office/drawing/2014/main" id="{51C874EF-9FF2-4972-81FC-5DAB2058F244}"/>
              </a:ext>
            </a:extLst>
          </p:cNvPr>
          <p:cNvSpPr/>
          <p:nvPr/>
        </p:nvSpPr>
        <p:spPr bwMode="auto">
          <a:xfrm>
            <a:off x="6030506"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RPC</a:t>
            </a:r>
            <a:endParaRPr lang="en-US" altLang="zh-CN" sz="900" kern="0" dirty="0">
              <a:latin typeface="Huawei Sans" panose="020C0503030203020204" pitchFamily="34" charset="0"/>
            </a:endParaRPr>
          </a:p>
        </p:txBody>
      </p:sp>
      <p:sp>
        <p:nvSpPr>
          <p:cNvPr id="82" name="燕尾形 46">
            <a:extLst>
              <a:ext uri="{FF2B5EF4-FFF2-40B4-BE49-F238E27FC236}">
                <a16:creationId xmlns:a16="http://schemas.microsoft.com/office/drawing/2014/main" id="{328D17FD-CD35-446F-80E6-5D3DB4771827}"/>
              </a:ext>
            </a:extLst>
          </p:cNvPr>
          <p:cNvSpPr/>
          <p:nvPr/>
        </p:nvSpPr>
        <p:spPr bwMode="auto">
          <a:xfrm>
            <a:off x="6722200"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PID</a:t>
            </a:r>
            <a:endParaRPr lang="en-US" altLang="zh-CN" sz="900" kern="0" dirty="0">
              <a:latin typeface="Huawei Sans" panose="020C0503030203020204" pitchFamily="34" charset="0"/>
            </a:endParaRPr>
          </a:p>
        </p:txBody>
      </p:sp>
      <p:sp>
        <p:nvSpPr>
          <p:cNvPr id="83" name="燕尾形 47">
            <a:extLst>
              <a:ext uri="{FF2B5EF4-FFF2-40B4-BE49-F238E27FC236}">
                <a16:creationId xmlns:a16="http://schemas.microsoft.com/office/drawing/2014/main" id="{4E3CC282-8C21-4FF2-86BC-450A6AF0C41E}"/>
              </a:ext>
            </a:extLst>
          </p:cNvPr>
          <p:cNvSpPr/>
          <p:nvPr/>
        </p:nvSpPr>
        <p:spPr bwMode="auto">
          <a:xfrm>
            <a:off x="7413894"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BPDU</a:t>
            </a:r>
            <a:endParaRPr lang="en-US" altLang="zh-CN" sz="900" kern="0" dirty="0">
              <a:latin typeface="Huawei Sans" panose="020C0503030203020204" pitchFamily="34" charset="0"/>
            </a:endParaRPr>
          </a:p>
        </p:txBody>
      </p:sp>
      <p:sp>
        <p:nvSpPr>
          <p:cNvPr id="27" name="文本框 27">
            <a:extLst>
              <a:ext uri="{FF2B5EF4-FFF2-40B4-BE49-F238E27FC236}">
                <a16:creationId xmlns:a16="http://schemas.microsoft.com/office/drawing/2014/main" id="{BC242D3E-75BF-4441-9F62-2D7338C294E4}"/>
              </a:ext>
            </a:extLst>
          </p:cNvPr>
          <p:cNvSpPr txBox="1"/>
          <p:nvPr/>
        </p:nvSpPr>
        <p:spPr>
          <a:xfrm>
            <a:off x="1633995" y="3527704"/>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28" name="文本框 28">
            <a:extLst>
              <a:ext uri="{FF2B5EF4-FFF2-40B4-BE49-F238E27FC236}">
                <a16:creationId xmlns:a16="http://schemas.microsoft.com/office/drawing/2014/main" id="{0C5F79B9-790E-4F56-B17D-217FE567D900}"/>
              </a:ext>
            </a:extLst>
          </p:cNvPr>
          <p:cNvSpPr txBox="1"/>
          <p:nvPr/>
        </p:nvSpPr>
        <p:spPr>
          <a:xfrm>
            <a:off x="5703761" y="3527704"/>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grpSp>
        <p:nvGrpSpPr>
          <p:cNvPr id="29" name="组合 32">
            <a:extLst>
              <a:ext uri="{FF2B5EF4-FFF2-40B4-BE49-F238E27FC236}">
                <a16:creationId xmlns:a16="http://schemas.microsoft.com/office/drawing/2014/main" id="{BD81A13C-0019-44E0-AFCE-E292393329E4}"/>
              </a:ext>
            </a:extLst>
          </p:cNvPr>
          <p:cNvGrpSpPr/>
          <p:nvPr/>
        </p:nvGrpSpPr>
        <p:grpSpPr>
          <a:xfrm flipV="1">
            <a:off x="2586403" y="3704019"/>
            <a:ext cx="2745630" cy="2115270"/>
            <a:chOff x="6600056" y="4353447"/>
            <a:chExt cx="1296144" cy="833967"/>
          </a:xfrm>
        </p:grpSpPr>
        <p:cxnSp>
          <p:nvCxnSpPr>
            <p:cNvPr id="30" name="直接连接符 33">
              <a:extLst>
                <a:ext uri="{FF2B5EF4-FFF2-40B4-BE49-F238E27FC236}">
                  <a16:creationId xmlns:a16="http://schemas.microsoft.com/office/drawing/2014/main" id="{2F0F5548-D9FE-4479-A5BA-DA0377389441}"/>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接连接符 34">
              <a:extLst>
                <a:ext uri="{FF2B5EF4-FFF2-40B4-BE49-F238E27FC236}">
                  <a16:creationId xmlns:a16="http://schemas.microsoft.com/office/drawing/2014/main" id="{DB8B302F-C33C-4454-BD39-D73F4C89870B}"/>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2" name="直接连接符 35">
            <a:extLst>
              <a:ext uri="{FF2B5EF4-FFF2-40B4-BE49-F238E27FC236}">
                <a16:creationId xmlns:a16="http://schemas.microsoft.com/office/drawing/2014/main" id="{1A2187BF-96C6-4779-9D7E-5C3A9E342C2A}"/>
              </a:ext>
            </a:extLst>
          </p:cNvPr>
          <p:cNvCxnSpPr/>
          <p:nvPr/>
        </p:nvCxnSpPr>
        <p:spPr>
          <a:xfrm flipH="1">
            <a:off x="2452347" y="3643333"/>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47" name="图片 76" descr="接入交换机.png">
            <a:extLst>
              <a:ext uri="{FF2B5EF4-FFF2-40B4-BE49-F238E27FC236}">
                <a16:creationId xmlns:a16="http://schemas.microsoft.com/office/drawing/2014/main" id="{4EF20560-9195-492F-BAFE-B5E27065CF8F}"/>
              </a:ext>
            </a:extLst>
          </p:cNvPr>
          <p:cNvPicPr>
            <a:picLocks noChangeAspect="1"/>
          </p:cNvPicPr>
          <p:nvPr/>
        </p:nvPicPr>
        <p:blipFill>
          <a:blip r:embed="rId2" cstate="print"/>
          <a:stretch>
            <a:fillRect/>
          </a:stretch>
        </p:blipFill>
        <p:spPr>
          <a:xfrm>
            <a:off x="5208448" y="3457789"/>
            <a:ext cx="490909" cy="401653"/>
          </a:xfrm>
          <a:prstGeom prst="rect">
            <a:avLst/>
          </a:prstGeom>
        </p:spPr>
      </p:pic>
      <p:pic>
        <p:nvPicPr>
          <p:cNvPr id="49" name="图片 76" descr="接入交换机.png">
            <a:extLst>
              <a:ext uri="{FF2B5EF4-FFF2-40B4-BE49-F238E27FC236}">
                <a16:creationId xmlns:a16="http://schemas.microsoft.com/office/drawing/2014/main" id="{12B3E02A-DBEA-4261-AAD1-744B7E4F1661}"/>
              </a:ext>
            </a:extLst>
          </p:cNvPr>
          <p:cNvPicPr>
            <a:picLocks noChangeAspect="1"/>
          </p:cNvPicPr>
          <p:nvPr/>
        </p:nvPicPr>
        <p:blipFill>
          <a:blip r:embed="rId2" cstate="print"/>
          <a:stretch>
            <a:fillRect/>
          </a:stretch>
        </p:blipFill>
        <p:spPr>
          <a:xfrm>
            <a:off x="3713764" y="5469552"/>
            <a:ext cx="490909" cy="401653"/>
          </a:xfrm>
          <a:prstGeom prst="rect">
            <a:avLst/>
          </a:prstGeom>
        </p:spPr>
      </p:pic>
      <p:sp>
        <p:nvSpPr>
          <p:cNvPr id="50" name="文本框 38">
            <a:extLst>
              <a:ext uri="{FF2B5EF4-FFF2-40B4-BE49-F238E27FC236}">
                <a16:creationId xmlns:a16="http://schemas.microsoft.com/office/drawing/2014/main" id="{DFDACF5F-4090-46C8-8A38-95F30494A816}"/>
              </a:ext>
            </a:extLst>
          </p:cNvPr>
          <p:cNvSpPr txBox="1"/>
          <p:nvPr/>
        </p:nvSpPr>
        <p:spPr>
          <a:xfrm>
            <a:off x="3672120" y="5888522"/>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sp>
        <p:nvSpPr>
          <p:cNvPr id="51" name="文本框 41">
            <a:extLst>
              <a:ext uri="{FF2B5EF4-FFF2-40B4-BE49-F238E27FC236}">
                <a16:creationId xmlns:a16="http://schemas.microsoft.com/office/drawing/2014/main" id="{4F673556-2EAB-4CE9-BFF1-10F3AFFA0E02}"/>
              </a:ext>
            </a:extLst>
          </p:cNvPr>
          <p:cNvSpPr txBox="1"/>
          <p:nvPr/>
        </p:nvSpPr>
        <p:spPr>
          <a:xfrm>
            <a:off x="2657064" y="3670550"/>
            <a:ext cx="1183337" cy="338554"/>
          </a:xfrm>
          <a:prstGeom prst="rect">
            <a:avLst/>
          </a:prstGeom>
          <a:noFill/>
        </p:spPr>
        <p:txBody>
          <a:bodyPr wrap="none" rtlCol="0">
            <a:spAutoFit/>
          </a:bodyPr>
          <a:lstStyle/>
          <a:p>
            <a:pPr algn="ctr" fontAlgn="ctr">
              <a:spcBef>
                <a:spcPts val="0"/>
              </a:spcBef>
              <a:spcAft>
                <a:spcPts val="0"/>
              </a:spcAft>
            </a:pPr>
            <a:r>
              <a:rPr lang="en-US" sz="1600" dirty="0">
                <a:solidFill>
                  <a:srgbClr val="EC7061"/>
                </a:solidFill>
                <a:latin typeface="Huawei Sans" panose="020C0503030203020204" pitchFamily="34" charset="0"/>
              </a:rPr>
              <a:t>Cost = 500</a:t>
            </a:r>
          </a:p>
        </p:txBody>
      </p:sp>
      <p:sp>
        <p:nvSpPr>
          <p:cNvPr id="52" name="文本框 42">
            <a:extLst>
              <a:ext uri="{FF2B5EF4-FFF2-40B4-BE49-F238E27FC236}">
                <a16:creationId xmlns:a16="http://schemas.microsoft.com/office/drawing/2014/main" id="{CB14534B-6CCD-4FFA-AF32-266BE12116DF}"/>
              </a:ext>
            </a:extLst>
          </p:cNvPr>
          <p:cNvSpPr txBox="1"/>
          <p:nvPr/>
        </p:nvSpPr>
        <p:spPr>
          <a:xfrm>
            <a:off x="4098746" y="3293801"/>
            <a:ext cx="1183337" cy="338554"/>
          </a:xfrm>
          <a:prstGeom prst="rect">
            <a:avLst/>
          </a:prstGeom>
          <a:noFill/>
        </p:spPr>
        <p:txBody>
          <a:bodyPr wrap="none" rtlCol="0">
            <a:spAutoFit/>
          </a:bodyPr>
          <a:lstStyle/>
          <a:p>
            <a:pPr algn="ctr" fontAlgn="ctr">
              <a:spcBef>
                <a:spcPts val="0"/>
              </a:spcBef>
              <a:spcAft>
                <a:spcPts val="0"/>
              </a:spcAft>
            </a:pPr>
            <a:r>
              <a:rPr lang="en-US" sz="1600" dirty="0">
                <a:solidFill>
                  <a:srgbClr val="EC7061"/>
                </a:solidFill>
                <a:latin typeface="Huawei Sans" panose="020C0503030203020204" pitchFamily="34" charset="0"/>
              </a:rPr>
              <a:t>Cost = 500</a:t>
            </a:r>
          </a:p>
        </p:txBody>
      </p:sp>
      <p:sp>
        <p:nvSpPr>
          <p:cNvPr id="53" name="文本框 43">
            <a:extLst>
              <a:ext uri="{FF2B5EF4-FFF2-40B4-BE49-F238E27FC236}">
                <a16:creationId xmlns:a16="http://schemas.microsoft.com/office/drawing/2014/main" id="{4DE8BFF2-B638-4145-ABF8-F035957B9220}"/>
              </a:ext>
            </a:extLst>
          </p:cNvPr>
          <p:cNvSpPr txBox="1"/>
          <p:nvPr/>
        </p:nvSpPr>
        <p:spPr>
          <a:xfrm>
            <a:off x="1467419" y="3918839"/>
            <a:ext cx="1410964" cy="338554"/>
          </a:xfrm>
          <a:prstGeom prst="rect">
            <a:avLst/>
          </a:prstGeom>
          <a:noFill/>
        </p:spPr>
        <p:txBody>
          <a:bodyPr wrap="none" rtlCol="0">
            <a:spAutoFit/>
          </a:bodyPr>
          <a:lstStyle/>
          <a:p>
            <a:pPr algn="ctr" fontAlgn="ctr">
              <a:spcBef>
                <a:spcPts val="0"/>
              </a:spcBef>
              <a:spcAft>
                <a:spcPts val="0"/>
              </a:spcAft>
            </a:pPr>
            <a:r>
              <a:rPr lang="en-US" sz="1600" dirty="0">
                <a:solidFill>
                  <a:srgbClr val="EC7061"/>
                </a:solidFill>
                <a:latin typeface="Huawei Sans" panose="020C0503030203020204" pitchFamily="34" charset="0"/>
              </a:rPr>
              <a:t>Cost = 20000</a:t>
            </a:r>
          </a:p>
        </p:txBody>
      </p:sp>
      <p:sp>
        <p:nvSpPr>
          <p:cNvPr id="54" name="文本框 44">
            <a:extLst>
              <a:ext uri="{FF2B5EF4-FFF2-40B4-BE49-F238E27FC236}">
                <a16:creationId xmlns:a16="http://schemas.microsoft.com/office/drawing/2014/main" id="{48D69F15-8474-4D09-89A9-8CA523760110}"/>
              </a:ext>
            </a:extLst>
          </p:cNvPr>
          <p:cNvSpPr txBox="1"/>
          <p:nvPr/>
        </p:nvSpPr>
        <p:spPr>
          <a:xfrm>
            <a:off x="2315286" y="5304890"/>
            <a:ext cx="1410964" cy="338554"/>
          </a:xfrm>
          <a:prstGeom prst="rect">
            <a:avLst/>
          </a:prstGeom>
          <a:noFill/>
        </p:spPr>
        <p:txBody>
          <a:bodyPr wrap="none" rtlCol="0">
            <a:spAutoFit/>
          </a:bodyPr>
          <a:lstStyle/>
          <a:p>
            <a:pPr algn="ctr" fontAlgn="ctr">
              <a:spcBef>
                <a:spcPts val="0"/>
              </a:spcBef>
              <a:spcAft>
                <a:spcPts val="0"/>
              </a:spcAft>
            </a:pPr>
            <a:r>
              <a:rPr lang="en-US" sz="1600" dirty="0">
                <a:solidFill>
                  <a:srgbClr val="EC7061"/>
                </a:solidFill>
                <a:latin typeface="Huawei Sans" panose="020C0503030203020204" pitchFamily="34" charset="0"/>
              </a:rPr>
              <a:t>Cost = 20000</a:t>
            </a:r>
          </a:p>
        </p:txBody>
      </p:sp>
      <p:pic>
        <p:nvPicPr>
          <p:cNvPr id="55" name="图片 76" descr="接入交换机.png">
            <a:extLst>
              <a:ext uri="{FF2B5EF4-FFF2-40B4-BE49-F238E27FC236}">
                <a16:creationId xmlns:a16="http://schemas.microsoft.com/office/drawing/2014/main" id="{F78B780D-92A5-40E3-99A5-1A06F08394DD}"/>
              </a:ext>
            </a:extLst>
          </p:cNvPr>
          <p:cNvPicPr>
            <a:picLocks noChangeAspect="1"/>
          </p:cNvPicPr>
          <p:nvPr/>
        </p:nvPicPr>
        <p:blipFill>
          <a:blip r:embed="rId2" cstate="print"/>
          <a:stretch>
            <a:fillRect/>
          </a:stretch>
        </p:blipFill>
        <p:spPr>
          <a:xfrm>
            <a:off x="2218741" y="3453588"/>
            <a:ext cx="490909" cy="401653"/>
          </a:xfrm>
          <a:prstGeom prst="rect">
            <a:avLst/>
          </a:prstGeom>
        </p:spPr>
      </p:pic>
      <p:sp>
        <p:nvSpPr>
          <p:cNvPr id="56" name="文本框 47">
            <a:extLst>
              <a:ext uri="{FF2B5EF4-FFF2-40B4-BE49-F238E27FC236}">
                <a16:creationId xmlns:a16="http://schemas.microsoft.com/office/drawing/2014/main" id="{6ECA30C3-357B-4435-9F53-F032F687F769}"/>
              </a:ext>
            </a:extLst>
          </p:cNvPr>
          <p:cNvSpPr txBox="1"/>
          <p:nvPr/>
        </p:nvSpPr>
        <p:spPr>
          <a:xfrm>
            <a:off x="5079543" y="3929357"/>
            <a:ext cx="1410964" cy="338554"/>
          </a:xfrm>
          <a:prstGeom prst="rect">
            <a:avLst/>
          </a:prstGeom>
          <a:noFill/>
        </p:spPr>
        <p:txBody>
          <a:bodyPr wrap="none" rtlCol="0">
            <a:spAutoFit/>
          </a:bodyPr>
          <a:lstStyle/>
          <a:p>
            <a:pPr algn="ctr" fontAlgn="ctr">
              <a:spcBef>
                <a:spcPts val="0"/>
              </a:spcBef>
              <a:spcAft>
                <a:spcPts val="0"/>
              </a:spcAft>
            </a:pPr>
            <a:r>
              <a:rPr lang="en-US" sz="1600" dirty="0">
                <a:solidFill>
                  <a:srgbClr val="EC7061"/>
                </a:solidFill>
                <a:latin typeface="Huawei Sans" panose="020C0503030203020204" pitchFamily="34" charset="0"/>
              </a:rPr>
              <a:t>Cost = 20000</a:t>
            </a:r>
          </a:p>
        </p:txBody>
      </p:sp>
      <p:sp>
        <p:nvSpPr>
          <p:cNvPr id="57" name="文本框 48">
            <a:extLst>
              <a:ext uri="{FF2B5EF4-FFF2-40B4-BE49-F238E27FC236}">
                <a16:creationId xmlns:a16="http://schemas.microsoft.com/office/drawing/2014/main" id="{8CA5C98B-5818-436B-B6C7-A72FE9DB0905}"/>
              </a:ext>
            </a:extLst>
          </p:cNvPr>
          <p:cNvSpPr txBox="1"/>
          <p:nvPr/>
        </p:nvSpPr>
        <p:spPr>
          <a:xfrm>
            <a:off x="4146964" y="5304890"/>
            <a:ext cx="1410964" cy="338554"/>
          </a:xfrm>
          <a:prstGeom prst="rect">
            <a:avLst/>
          </a:prstGeom>
          <a:noFill/>
        </p:spPr>
        <p:txBody>
          <a:bodyPr wrap="none" rtlCol="0">
            <a:spAutoFit/>
          </a:bodyPr>
          <a:lstStyle/>
          <a:p>
            <a:pPr algn="ctr" fontAlgn="ctr">
              <a:spcBef>
                <a:spcPts val="0"/>
              </a:spcBef>
              <a:spcAft>
                <a:spcPts val="0"/>
              </a:spcAft>
            </a:pPr>
            <a:r>
              <a:rPr lang="en-US" sz="1600" dirty="0">
                <a:solidFill>
                  <a:srgbClr val="EC7061"/>
                </a:solidFill>
                <a:latin typeface="Huawei Sans" panose="020C0503030203020204" pitchFamily="34" charset="0"/>
              </a:rPr>
              <a:t>Cost = 20000</a:t>
            </a:r>
          </a:p>
        </p:txBody>
      </p:sp>
      <p:sp>
        <p:nvSpPr>
          <p:cNvPr id="58" name="TextBox 57">
            <a:extLst>
              <a:ext uri="{FF2B5EF4-FFF2-40B4-BE49-F238E27FC236}">
                <a16:creationId xmlns:a16="http://schemas.microsoft.com/office/drawing/2014/main" id="{59B2134C-496C-4DB3-AF01-8C339900CC4C}"/>
              </a:ext>
            </a:extLst>
          </p:cNvPr>
          <p:cNvSpPr txBox="1"/>
          <p:nvPr/>
        </p:nvSpPr>
        <p:spPr>
          <a:xfrm>
            <a:off x="147279" y="1212999"/>
            <a:ext cx="6202906" cy="1089529"/>
          </a:xfrm>
          <a:prstGeom prst="rect">
            <a:avLst/>
          </a:prstGeom>
          <a:noFill/>
        </p:spPr>
        <p:txBody>
          <a:bodyPr wrap="square">
            <a:spAutoFit/>
          </a:bodyPr>
          <a:lstStyle/>
          <a:p>
            <a:pPr marL="177800" indent="-177800" fontAlgn="ctr">
              <a:lnSpc>
                <a:spcPct val="120000"/>
              </a:lnSpc>
              <a:spcBef>
                <a:spcPts val="0"/>
              </a:spcBef>
              <a:spcAft>
                <a:spcPts val="600"/>
              </a:spcAft>
              <a:buFont typeface="Arial" panose="020B0604020202020204" pitchFamily="34" charset="0"/>
              <a:buChar char="•"/>
            </a:pPr>
            <a:r>
              <a:rPr lang="en-US" sz="1800" dirty="0">
                <a:solidFill>
                  <a:prstClr val="black"/>
                </a:solidFill>
                <a:latin typeface="Huawei Sans" panose="020C0503030203020204" pitchFamily="34" charset="0"/>
              </a:rPr>
              <a:t>Each STP-enabled port maintains a cost. The cost of a port is used to calculate the root path cost (RPC), that is, the cost of the path to the root.</a:t>
            </a:r>
            <a:endParaRPr lang="en-US" altLang="zh-CN" sz="1800" dirty="0">
              <a:solidFill>
                <a:prstClr val="black"/>
              </a:solidFill>
              <a:latin typeface="Huawei Sans" panose="020C0503030203020204" pitchFamily="34" charset="0"/>
            </a:endParaRPr>
          </a:p>
        </p:txBody>
      </p:sp>
    </p:spTree>
    <p:extLst>
      <p:ext uri="{BB962C8B-B14F-4D97-AF65-F5344CB8AC3E}">
        <p14:creationId xmlns:p14="http://schemas.microsoft.com/office/powerpoint/2010/main" val="2869084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300" b="1" dirty="0"/>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15</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306873" cy="523220"/>
          </a:xfrm>
          <a:prstGeom prst="rect">
            <a:avLst/>
          </a:prstGeom>
          <a:solidFill>
            <a:schemeClr val="tx2">
              <a:lumMod val="20000"/>
              <a:lumOff val="80000"/>
            </a:schemeClr>
          </a:solidFill>
        </p:spPr>
        <p:txBody>
          <a:bodyPr wrap="square">
            <a:spAutoFit/>
          </a:bodyPr>
          <a:lstStyle/>
          <a:p>
            <a:r>
              <a:rPr lang="en-US" sz="2800" dirty="0"/>
              <a:t>STP Basic Concepts: RPC</a:t>
            </a:r>
          </a:p>
        </p:txBody>
      </p:sp>
      <p:sp>
        <p:nvSpPr>
          <p:cNvPr id="78" name="五边形 42">
            <a:extLst>
              <a:ext uri="{FF2B5EF4-FFF2-40B4-BE49-F238E27FC236}">
                <a16:creationId xmlns:a16="http://schemas.microsoft.com/office/drawing/2014/main" id="{D3EF14EC-5361-4C7D-AFB2-A9C0375A23F0}"/>
              </a:ext>
            </a:extLst>
          </p:cNvPr>
          <p:cNvSpPr/>
          <p:nvPr/>
        </p:nvSpPr>
        <p:spPr bwMode="auto">
          <a:xfrm>
            <a:off x="3955424" y="569619"/>
            <a:ext cx="781200" cy="306000"/>
          </a:xfrm>
          <a:prstGeom prst="homePlate">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b="1" dirty="0">
                <a:latin typeface="Huawei Sans" panose="020C0503030203020204" pitchFamily="34" charset="0"/>
              </a:rPr>
              <a:t>BID</a:t>
            </a:r>
            <a:endParaRPr lang="en-US" altLang="zh-CN" sz="900" b="1" kern="0" dirty="0">
              <a:latin typeface="Huawei Sans" panose="020C0503030203020204" pitchFamily="34" charset="0"/>
            </a:endParaRPr>
          </a:p>
        </p:txBody>
      </p:sp>
      <p:sp>
        <p:nvSpPr>
          <p:cNvPr id="79" name="燕尾形 43">
            <a:extLst>
              <a:ext uri="{FF2B5EF4-FFF2-40B4-BE49-F238E27FC236}">
                <a16:creationId xmlns:a16="http://schemas.microsoft.com/office/drawing/2014/main" id="{A9E020A1-DAF6-47EA-8E06-225864F1A25F}"/>
              </a:ext>
            </a:extLst>
          </p:cNvPr>
          <p:cNvSpPr/>
          <p:nvPr/>
        </p:nvSpPr>
        <p:spPr bwMode="auto">
          <a:xfrm>
            <a:off x="4647118"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pPr>
            <a:r>
              <a:rPr lang="en-US" sz="900" dirty="0">
                <a:latin typeface="Huawei Sans" panose="020C0503030203020204" pitchFamily="34" charset="0"/>
              </a:rPr>
              <a:t>Root </a:t>
            </a:r>
            <a:r>
              <a:rPr lang="en-US" altLang="zh-CN" sz="900" dirty="0">
                <a:latin typeface="Huawei Sans" panose="020C0503030203020204" pitchFamily="34" charset="0"/>
              </a:rPr>
              <a:t>Bridge</a:t>
            </a:r>
            <a:endParaRPr lang="en-US" sz="900" dirty="0">
              <a:latin typeface="Huawei Sans" panose="020C0503030203020204" pitchFamily="34" charset="0"/>
            </a:endParaRPr>
          </a:p>
        </p:txBody>
      </p:sp>
      <p:sp>
        <p:nvSpPr>
          <p:cNvPr id="80" name="燕尾形 44">
            <a:extLst>
              <a:ext uri="{FF2B5EF4-FFF2-40B4-BE49-F238E27FC236}">
                <a16:creationId xmlns:a16="http://schemas.microsoft.com/office/drawing/2014/main" id="{F83DA2FC-26E9-42B6-A005-B28E1F9813A7}"/>
              </a:ext>
            </a:extLst>
          </p:cNvPr>
          <p:cNvSpPr/>
          <p:nvPr/>
        </p:nvSpPr>
        <p:spPr bwMode="auto">
          <a:xfrm>
            <a:off x="5338812"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pPr>
            <a:r>
              <a:rPr lang="en-US" sz="900" dirty="0">
                <a:latin typeface="Huawei Sans" panose="020C0503030203020204" pitchFamily="34" charset="0"/>
              </a:rPr>
              <a:t>Cost</a:t>
            </a:r>
            <a:endParaRPr lang="en-US" altLang="zh-CN" sz="900" kern="0" dirty="0">
              <a:latin typeface="Huawei Sans" panose="020C0503030203020204" pitchFamily="34" charset="0"/>
            </a:endParaRPr>
          </a:p>
        </p:txBody>
      </p:sp>
      <p:sp>
        <p:nvSpPr>
          <p:cNvPr id="81" name="燕尾形 45">
            <a:extLst>
              <a:ext uri="{FF2B5EF4-FFF2-40B4-BE49-F238E27FC236}">
                <a16:creationId xmlns:a16="http://schemas.microsoft.com/office/drawing/2014/main" id="{51C874EF-9FF2-4972-81FC-5DAB2058F244}"/>
              </a:ext>
            </a:extLst>
          </p:cNvPr>
          <p:cNvSpPr/>
          <p:nvPr/>
        </p:nvSpPr>
        <p:spPr bwMode="auto">
          <a:xfrm>
            <a:off x="6030506" y="569619"/>
            <a:ext cx="781200" cy="306000"/>
          </a:xfrm>
          <a:prstGeom prst="chevron">
            <a:avLst/>
          </a:prstGeom>
          <a:solidFill>
            <a:srgbClr val="00B0F0"/>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RPC</a:t>
            </a:r>
            <a:endParaRPr lang="en-US" altLang="zh-CN" sz="900" kern="0" dirty="0">
              <a:latin typeface="Huawei Sans" panose="020C0503030203020204" pitchFamily="34" charset="0"/>
            </a:endParaRPr>
          </a:p>
        </p:txBody>
      </p:sp>
      <p:sp>
        <p:nvSpPr>
          <p:cNvPr id="82" name="燕尾形 46">
            <a:extLst>
              <a:ext uri="{FF2B5EF4-FFF2-40B4-BE49-F238E27FC236}">
                <a16:creationId xmlns:a16="http://schemas.microsoft.com/office/drawing/2014/main" id="{328D17FD-CD35-446F-80E6-5D3DB4771827}"/>
              </a:ext>
            </a:extLst>
          </p:cNvPr>
          <p:cNvSpPr/>
          <p:nvPr/>
        </p:nvSpPr>
        <p:spPr bwMode="auto">
          <a:xfrm>
            <a:off x="6722200"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PID</a:t>
            </a:r>
            <a:endParaRPr lang="en-US" altLang="zh-CN" sz="900" kern="0" dirty="0">
              <a:latin typeface="Huawei Sans" panose="020C0503030203020204" pitchFamily="34" charset="0"/>
            </a:endParaRPr>
          </a:p>
        </p:txBody>
      </p:sp>
      <p:sp>
        <p:nvSpPr>
          <p:cNvPr id="83" name="燕尾形 47">
            <a:extLst>
              <a:ext uri="{FF2B5EF4-FFF2-40B4-BE49-F238E27FC236}">
                <a16:creationId xmlns:a16="http://schemas.microsoft.com/office/drawing/2014/main" id="{4E3CC282-8C21-4FF2-86BC-450A6AF0C41E}"/>
              </a:ext>
            </a:extLst>
          </p:cNvPr>
          <p:cNvSpPr/>
          <p:nvPr/>
        </p:nvSpPr>
        <p:spPr bwMode="auto">
          <a:xfrm>
            <a:off x="7413894"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BPDU</a:t>
            </a:r>
            <a:endParaRPr lang="en-US" altLang="zh-CN" sz="900" kern="0" dirty="0">
              <a:latin typeface="Huawei Sans" panose="020C0503030203020204" pitchFamily="34" charset="0"/>
            </a:endParaRPr>
          </a:p>
        </p:txBody>
      </p:sp>
      <p:sp>
        <p:nvSpPr>
          <p:cNvPr id="33" name="文本框 20">
            <a:extLst>
              <a:ext uri="{FF2B5EF4-FFF2-40B4-BE49-F238E27FC236}">
                <a16:creationId xmlns:a16="http://schemas.microsoft.com/office/drawing/2014/main" id="{A614333F-6886-40F6-A718-EBAD2677EA81}"/>
              </a:ext>
            </a:extLst>
          </p:cNvPr>
          <p:cNvSpPr txBox="1"/>
          <p:nvPr/>
        </p:nvSpPr>
        <p:spPr>
          <a:xfrm>
            <a:off x="1564553" y="3994410"/>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34" name="文本框 27">
            <a:extLst>
              <a:ext uri="{FF2B5EF4-FFF2-40B4-BE49-F238E27FC236}">
                <a16:creationId xmlns:a16="http://schemas.microsoft.com/office/drawing/2014/main" id="{E0FE0D81-DA26-4F8E-854B-90668F945843}"/>
              </a:ext>
            </a:extLst>
          </p:cNvPr>
          <p:cNvSpPr txBox="1"/>
          <p:nvPr/>
        </p:nvSpPr>
        <p:spPr>
          <a:xfrm>
            <a:off x="5672419" y="4030424"/>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grpSp>
        <p:nvGrpSpPr>
          <p:cNvPr id="35" name="组合 28">
            <a:extLst>
              <a:ext uri="{FF2B5EF4-FFF2-40B4-BE49-F238E27FC236}">
                <a16:creationId xmlns:a16="http://schemas.microsoft.com/office/drawing/2014/main" id="{4A18FAF7-224C-4689-A6AE-4E92E6AABB80}"/>
              </a:ext>
            </a:extLst>
          </p:cNvPr>
          <p:cNvGrpSpPr/>
          <p:nvPr/>
        </p:nvGrpSpPr>
        <p:grpSpPr>
          <a:xfrm flipV="1">
            <a:off x="2555061" y="4203541"/>
            <a:ext cx="2745630" cy="2115270"/>
            <a:chOff x="6600056" y="4353447"/>
            <a:chExt cx="1296144" cy="833967"/>
          </a:xfrm>
        </p:grpSpPr>
        <p:cxnSp>
          <p:nvCxnSpPr>
            <p:cNvPr id="36" name="直接连接符 29">
              <a:extLst>
                <a:ext uri="{FF2B5EF4-FFF2-40B4-BE49-F238E27FC236}">
                  <a16:creationId xmlns:a16="http://schemas.microsoft.com/office/drawing/2014/main" id="{610CC0A5-D654-465E-A10E-F723E7535DB7}"/>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接连接符 30">
              <a:extLst>
                <a:ext uri="{FF2B5EF4-FFF2-40B4-BE49-F238E27FC236}">
                  <a16:creationId xmlns:a16="http://schemas.microsoft.com/office/drawing/2014/main" id="{C6D284BA-7008-4683-8A98-2BC5E002E56E}"/>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8" name="直接连接符 31">
            <a:extLst>
              <a:ext uri="{FF2B5EF4-FFF2-40B4-BE49-F238E27FC236}">
                <a16:creationId xmlns:a16="http://schemas.microsoft.com/office/drawing/2014/main" id="{1CE5FEEE-1B10-42F4-8B1E-F40242B4D550}"/>
              </a:ext>
            </a:extLst>
          </p:cNvPr>
          <p:cNvCxnSpPr/>
          <p:nvPr/>
        </p:nvCxnSpPr>
        <p:spPr>
          <a:xfrm flipH="1">
            <a:off x="2421005" y="4142855"/>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39" name="图片 76" descr="接入交换机.png">
            <a:extLst>
              <a:ext uri="{FF2B5EF4-FFF2-40B4-BE49-F238E27FC236}">
                <a16:creationId xmlns:a16="http://schemas.microsoft.com/office/drawing/2014/main" id="{0E8CAC49-765E-4E5B-AE9F-B9F3272D0DF0}"/>
              </a:ext>
            </a:extLst>
          </p:cNvPr>
          <p:cNvPicPr>
            <a:picLocks noChangeAspect="1"/>
          </p:cNvPicPr>
          <p:nvPr/>
        </p:nvPicPr>
        <p:blipFill>
          <a:blip r:embed="rId2" cstate="print"/>
          <a:stretch>
            <a:fillRect/>
          </a:stretch>
        </p:blipFill>
        <p:spPr>
          <a:xfrm>
            <a:off x="5177106" y="3957311"/>
            <a:ext cx="490909" cy="401653"/>
          </a:xfrm>
          <a:prstGeom prst="rect">
            <a:avLst/>
          </a:prstGeom>
        </p:spPr>
      </p:pic>
      <p:pic>
        <p:nvPicPr>
          <p:cNvPr id="40" name="图片 76" descr="接入交换机.png">
            <a:extLst>
              <a:ext uri="{FF2B5EF4-FFF2-40B4-BE49-F238E27FC236}">
                <a16:creationId xmlns:a16="http://schemas.microsoft.com/office/drawing/2014/main" id="{2FB4002D-D732-498E-86DC-03D62AE517F7}"/>
              </a:ext>
            </a:extLst>
          </p:cNvPr>
          <p:cNvPicPr>
            <a:picLocks noChangeAspect="1"/>
          </p:cNvPicPr>
          <p:nvPr/>
        </p:nvPicPr>
        <p:blipFill>
          <a:blip r:embed="rId2" cstate="print"/>
          <a:stretch>
            <a:fillRect/>
          </a:stretch>
        </p:blipFill>
        <p:spPr>
          <a:xfrm>
            <a:off x="3682422" y="5969074"/>
            <a:ext cx="490909" cy="401653"/>
          </a:xfrm>
          <a:prstGeom prst="rect">
            <a:avLst/>
          </a:prstGeom>
        </p:spPr>
      </p:pic>
      <p:sp>
        <p:nvSpPr>
          <p:cNvPr id="41" name="文本框 34">
            <a:extLst>
              <a:ext uri="{FF2B5EF4-FFF2-40B4-BE49-F238E27FC236}">
                <a16:creationId xmlns:a16="http://schemas.microsoft.com/office/drawing/2014/main" id="{B792E07E-E924-49FE-B417-1588931217D3}"/>
              </a:ext>
            </a:extLst>
          </p:cNvPr>
          <p:cNvSpPr txBox="1"/>
          <p:nvPr/>
        </p:nvSpPr>
        <p:spPr>
          <a:xfrm>
            <a:off x="3615378" y="6400744"/>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sp>
        <p:nvSpPr>
          <p:cNvPr id="42" name="文本框 35">
            <a:extLst>
              <a:ext uri="{FF2B5EF4-FFF2-40B4-BE49-F238E27FC236}">
                <a16:creationId xmlns:a16="http://schemas.microsoft.com/office/drawing/2014/main" id="{6C2059D9-78D3-4640-B7A3-BEB27CF58BA1}"/>
              </a:ext>
            </a:extLst>
          </p:cNvPr>
          <p:cNvSpPr txBox="1"/>
          <p:nvPr/>
        </p:nvSpPr>
        <p:spPr>
          <a:xfrm>
            <a:off x="2642664" y="3798955"/>
            <a:ext cx="1067921" cy="338554"/>
          </a:xfrm>
          <a:prstGeom prst="rect">
            <a:avLst/>
          </a:prstGeom>
          <a:noFill/>
        </p:spPr>
        <p:txBody>
          <a:bodyPr wrap="none" rtlCol="0">
            <a:spAutoFit/>
          </a:bodyPr>
          <a:lstStyle/>
          <a:p>
            <a:pPr algn="ctr" fontAlgn="ctr">
              <a:spcBef>
                <a:spcPts val="0"/>
              </a:spcBef>
              <a:spcAft>
                <a:spcPts val="0"/>
              </a:spcAft>
            </a:pPr>
            <a:r>
              <a:rPr lang="en-US" sz="1600" dirty="0">
                <a:latin typeface="Huawei Sans" panose="020C0503030203020204" pitchFamily="34" charset="0"/>
              </a:rPr>
              <a:t>Cost=500</a:t>
            </a:r>
          </a:p>
        </p:txBody>
      </p:sp>
      <p:sp>
        <p:nvSpPr>
          <p:cNvPr id="43" name="文本框 36">
            <a:extLst>
              <a:ext uri="{FF2B5EF4-FFF2-40B4-BE49-F238E27FC236}">
                <a16:creationId xmlns:a16="http://schemas.microsoft.com/office/drawing/2014/main" id="{68F4878D-F9B6-4D67-B75D-0BF0DF9F211D}"/>
              </a:ext>
            </a:extLst>
          </p:cNvPr>
          <p:cNvSpPr txBox="1"/>
          <p:nvPr/>
        </p:nvSpPr>
        <p:spPr>
          <a:xfrm>
            <a:off x="4068336" y="3798955"/>
            <a:ext cx="1067921" cy="338554"/>
          </a:xfrm>
          <a:prstGeom prst="rect">
            <a:avLst/>
          </a:prstGeom>
          <a:noFill/>
        </p:spPr>
        <p:txBody>
          <a:bodyPr wrap="none" rtlCol="0">
            <a:spAutoFit/>
          </a:bodyPr>
          <a:lstStyle/>
          <a:p>
            <a:pPr algn="ctr" fontAlgn="ctr">
              <a:spcBef>
                <a:spcPts val="0"/>
              </a:spcBef>
              <a:spcAft>
                <a:spcPts val="0"/>
              </a:spcAft>
            </a:pPr>
            <a:r>
              <a:rPr lang="en-US" sz="1600" dirty="0">
                <a:solidFill>
                  <a:srgbClr val="EC7061"/>
                </a:solidFill>
                <a:latin typeface="Huawei Sans" panose="020C0503030203020204" pitchFamily="34" charset="0"/>
              </a:rPr>
              <a:t>Cost=500</a:t>
            </a:r>
            <a:endParaRPr lang="en-US" altLang="zh-CN" sz="1600" dirty="0">
              <a:solidFill>
                <a:srgbClr val="EC7061"/>
              </a:solidFill>
              <a:latin typeface="Huawei Sans" panose="020C0503030203020204" pitchFamily="34" charset="0"/>
              <a:ea typeface="微软雅黑"/>
            </a:endParaRPr>
          </a:p>
        </p:txBody>
      </p:sp>
      <p:sp>
        <p:nvSpPr>
          <p:cNvPr id="44" name="文本框 37">
            <a:extLst>
              <a:ext uri="{FF2B5EF4-FFF2-40B4-BE49-F238E27FC236}">
                <a16:creationId xmlns:a16="http://schemas.microsoft.com/office/drawing/2014/main" id="{C22E2397-9288-4E90-9434-92EFA7F8A60A}"/>
              </a:ext>
            </a:extLst>
          </p:cNvPr>
          <p:cNvSpPr txBox="1"/>
          <p:nvPr/>
        </p:nvSpPr>
        <p:spPr>
          <a:xfrm>
            <a:off x="1463478" y="4385545"/>
            <a:ext cx="1295547" cy="338554"/>
          </a:xfrm>
          <a:prstGeom prst="rect">
            <a:avLst/>
          </a:prstGeom>
          <a:noFill/>
        </p:spPr>
        <p:txBody>
          <a:bodyPr wrap="none" rtlCol="0">
            <a:spAutoFit/>
          </a:bodyPr>
          <a:lstStyle/>
          <a:p>
            <a:pPr algn="ctr" fontAlgn="ctr">
              <a:spcBef>
                <a:spcPts val="0"/>
              </a:spcBef>
              <a:spcAft>
                <a:spcPts val="0"/>
              </a:spcAft>
            </a:pPr>
            <a:r>
              <a:rPr lang="en-US" sz="1600" dirty="0">
                <a:latin typeface="Huawei Sans" panose="020C0503030203020204" pitchFamily="34" charset="0"/>
              </a:rPr>
              <a:t>Cost=20000</a:t>
            </a:r>
          </a:p>
        </p:txBody>
      </p:sp>
      <p:sp>
        <p:nvSpPr>
          <p:cNvPr id="45" name="文本框 38">
            <a:extLst>
              <a:ext uri="{FF2B5EF4-FFF2-40B4-BE49-F238E27FC236}">
                <a16:creationId xmlns:a16="http://schemas.microsoft.com/office/drawing/2014/main" id="{6E844192-AFF4-41FB-809E-F5AFDCDDED3C}"/>
              </a:ext>
            </a:extLst>
          </p:cNvPr>
          <p:cNvSpPr txBox="1"/>
          <p:nvPr/>
        </p:nvSpPr>
        <p:spPr>
          <a:xfrm>
            <a:off x="2399584" y="5771596"/>
            <a:ext cx="1295547" cy="338554"/>
          </a:xfrm>
          <a:prstGeom prst="rect">
            <a:avLst/>
          </a:prstGeom>
          <a:noFill/>
        </p:spPr>
        <p:txBody>
          <a:bodyPr wrap="none" rtlCol="0">
            <a:spAutoFit/>
          </a:bodyPr>
          <a:lstStyle/>
          <a:p>
            <a:pPr algn="ctr" fontAlgn="ctr">
              <a:spcBef>
                <a:spcPts val="0"/>
              </a:spcBef>
              <a:spcAft>
                <a:spcPts val="0"/>
              </a:spcAft>
            </a:pPr>
            <a:r>
              <a:rPr lang="en-US" sz="1600" dirty="0">
                <a:latin typeface="Huawei Sans" panose="020C0503030203020204" pitchFamily="34" charset="0"/>
              </a:rPr>
              <a:t>Cost=20000</a:t>
            </a:r>
          </a:p>
        </p:txBody>
      </p:sp>
      <p:pic>
        <p:nvPicPr>
          <p:cNvPr id="46" name="图片 76" descr="接入交换机.png">
            <a:extLst>
              <a:ext uri="{FF2B5EF4-FFF2-40B4-BE49-F238E27FC236}">
                <a16:creationId xmlns:a16="http://schemas.microsoft.com/office/drawing/2014/main" id="{11D0B83F-79A4-4F36-B112-A94A5537D5BB}"/>
              </a:ext>
            </a:extLst>
          </p:cNvPr>
          <p:cNvPicPr>
            <a:picLocks noChangeAspect="1"/>
          </p:cNvPicPr>
          <p:nvPr/>
        </p:nvPicPr>
        <p:blipFill>
          <a:blip r:embed="rId2" cstate="print"/>
          <a:stretch>
            <a:fillRect/>
          </a:stretch>
        </p:blipFill>
        <p:spPr>
          <a:xfrm>
            <a:off x="2187399" y="3953110"/>
            <a:ext cx="490909" cy="401653"/>
          </a:xfrm>
          <a:prstGeom prst="rect">
            <a:avLst/>
          </a:prstGeom>
        </p:spPr>
      </p:pic>
      <p:sp>
        <p:nvSpPr>
          <p:cNvPr id="48" name="文本框 40">
            <a:extLst>
              <a:ext uri="{FF2B5EF4-FFF2-40B4-BE49-F238E27FC236}">
                <a16:creationId xmlns:a16="http://schemas.microsoft.com/office/drawing/2014/main" id="{DC7F35C4-4C20-42FA-9EEB-B2F77232F487}"/>
              </a:ext>
            </a:extLst>
          </p:cNvPr>
          <p:cNvSpPr txBox="1"/>
          <p:nvPr/>
        </p:nvSpPr>
        <p:spPr>
          <a:xfrm>
            <a:off x="5054639" y="4396063"/>
            <a:ext cx="1295547" cy="338554"/>
          </a:xfrm>
          <a:prstGeom prst="rect">
            <a:avLst/>
          </a:prstGeom>
          <a:noFill/>
        </p:spPr>
        <p:txBody>
          <a:bodyPr wrap="none" rtlCol="0">
            <a:spAutoFit/>
          </a:bodyPr>
          <a:lstStyle/>
          <a:p>
            <a:pPr algn="ctr" fontAlgn="ctr">
              <a:spcBef>
                <a:spcPts val="0"/>
              </a:spcBef>
              <a:spcAft>
                <a:spcPts val="0"/>
              </a:spcAft>
            </a:pPr>
            <a:r>
              <a:rPr lang="en-US" sz="1600" dirty="0">
                <a:latin typeface="Huawei Sans" panose="020C0503030203020204" pitchFamily="34" charset="0"/>
              </a:rPr>
              <a:t>Cost=20000</a:t>
            </a:r>
          </a:p>
        </p:txBody>
      </p:sp>
      <p:sp>
        <p:nvSpPr>
          <p:cNvPr id="59" name="文本框 41">
            <a:extLst>
              <a:ext uri="{FF2B5EF4-FFF2-40B4-BE49-F238E27FC236}">
                <a16:creationId xmlns:a16="http://schemas.microsoft.com/office/drawing/2014/main" id="{D1D21FE6-BEF0-4B40-87DE-EA7A324D93C1}"/>
              </a:ext>
            </a:extLst>
          </p:cNvPr>
          <p:cNvSpPr txBox="1"/>
          <p:nvPr/>
        </p:nvSpPr>
        <p:spPr>
          <a:xfrm>
            <a:off x="4227609" y="5771596"/>
            <a:ext cx="1295547" cy="338554"/>
          </a:xfrm>
          <a:prstGeom prst="rect">
            <a:avLst/>
          </a:prstGeom>
          <a:noFill/>
        </p:spPr>
        <p:txBody>
          <a:bodyPr wrap="none" rtlCol="0">
            <a:spAutoFit/>
          </a:bodyPr>
          <a:lstStyle/>
          <a:p>
            <a:pPr algn="ctr" fontAlgn="ctr">
              <a:spcBef>
                <a:spcPts val="0"/>
              </a:spcBef>
              <a:spcAft>
                <a:spcPts val="0"/>
              </a:spcAft>
            </a:pPr>
            <a:r>
              <a:rPr lang="en-US" sz="1600" dirty="0">
                <a:solidFill>
                  <a:srgbClr val="EC7061"/>
                </a:solidFill>
                <a:latin typeface="Huawei Sans" panose="020C0503030203020204" pitchFamily="34" charset="0"/>
              </a:rPr>
              <a:t>Cost=20000</a:t>
            </a:r>
          </a:p>
        </p:txBody>
      </p:sp>
      <p:sp>
        <p:nvSpPr>
          <p:cNvPr id="60" name="任意多边形 12">
            <a:extLst>
              <a:ext uri="{FF2B5EF4-FFF2-40B4-BE49-F238E27FC236}">
                <a16:creationId xmlns:a16="http://schemas.microsoft.com/office/drawing/2014/main" id="{00AC5653-1F9D-4538-AFFB-0366F7D0C455}"/>
              </a:ext>
            </a:extLst>
          </p:cNvPr>
          <p:cNvSpPr/>
          <p:nvPr/>
        </p:nvSpPr>
        <p:spPr bwMode="auto">
          <a:xfrm>
            <a:off x="2937478" y="4378441"/>
            <a:ext cx="1748052" cy="1262047"/>
          </a:xfrm>
          <a:custGeom>
            <a:avLst/>
            <a:gdLst>
              <a:gd name="connsiteX0" fmla="*/ 1016000 w 1888067"/>
              <a:gd name="connsiteY0" fmla="*/ 1363134 h 1363134"/>
              <a:gd name="connsiteX1" fmla="*/ 1888067 w 1888067"/>
              <a:gd name="connsiteY1" fmla="*/ 0 h 1363134"/>
              <a:gd name="connsiteX2" fmla="*/ 0 w 1888067"/>
              <a:gd name="connsiteY2" fmla="*/ 0 h 1363134"/>
            </a:gdLst>
            <a:ahLst/>
            <a:cxnLst>
              <a:cxn ang="0">
                <a:pos x="connsiteX0" y="connsiteY0"/>
              </a:cxn>
              <a:cxn ang="0">
                <a:pos x="connsiteX1" y="connsiteY1"/>
              </a:cxn>
              <a:cxn ang="0">
                <a:pos x="connsiteX2" y="connsiteY2"/>
              </a:cxn>
            </a:cxnLst>
            <a:rect l="l" t="t" r="r" b="b"/>
            <a:pathLst>
              <a:path w="1888067" h="1363134">
                <a:moveTo>
                  <a:pt x="1016000" y="1363134"/>
                </a:moveTo>
                <a:lnTo>
                  <a:pt x="1888067" y="0"/>
                </a:lnTo>
                <a:lnTo>
                  <a:pt x="0" y="0"/>
                </a:lnTo>
              </a:path>
            </a:pathLst>
          </a:custGeom>
          <a:noFill/>
          <a:ln w="38100" cap="flat" cmpd="sng" algn="ctr">
            <a:solidFill>
              <a:srgbClr val="EC7061"/>
            </a:solidFill>
            <a:prstDash val="solid"/>
            <a:round/>
            <a:headEnd type="triangl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ctr" latinLnBrk="0" hangingPunct="1">
              <a:lnSpc>
                <a:spcPct val="100000"/>
              </a:lnSpc>
              <a:spcBef>
                <a:spcPct val="0"/>
              </a:spcBef>
              <a:spcAft>
                <a:spcPct val="0"/>
              </a:spcAft>
              <a:buClrTx/>
              <a:buSzTx/>
              <a:buFontTx/>
              <a:buNone/>
              <a:tabLst/>
            </a:pPr>
            <a:endParaRPr kumimoji="0" lang="en-US" altLang="zh-CN" sz="1050" b="0" i="0" u="none" strike="noStrike" cap="none" normalizeH="0" baseline="0" dirty="0">
              <a:ln>
                <a:noFill/>
              </a:ln>
              <a:solidFill>
                <a:schemeClr val="tx1"/>
              </a:solidFill>
              <a:effectLst/>
              <a:latin typeface="Huawei Sans" panose="020C0503030203020204" pitchFamily="34" charset="0"/>
              <a:ea typeface="宋体" pitchFamily="2" charset="-122"/>
            </a:endParaRPr>
          </a:p>
        </p:txBody>
      </p:sp>
      <p:sp>
        <p:nvSpPr>
          <p:cNvPr id="61" name="Oval 4">
            <a:extLst>
              <a:ext uri="{FF2B5EF4-FFF2-40B4-BE49-F238E27FC236}">
                <a16:creationId xmlns:a16="http://schemas.microsoft.com/office/drawing/2014/main" id="{5F6D62B5-6664-4B0A-8161-1CD7AC3344C7}"/>
              </a:ext>
            </a:extLst>
          </p:cNvPr>
          <p:cNvSpPr>
            <a:spLocks noChangeAspect="1"/>
          </p:cNvSpPr>
          <p:nvPr/>
        </p:nvSpPr>
        <p:spPr>
          <a:xfrm>
            <a:off x="5053418" y="4036866"/>
            <a:ext cx="211977" cy="211977"/>
          </a:xfrm>
          <a:prstGeom prst="ellipse">
            <a:avLst/>
          </a:prstGeom>
          <a:solidFill>
            <a:srgbClr val="00B0F0"/>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chemeClr val="bg1"/>
                </a:solidFill>
                <a:latin typeface="Huawei Sans" panose="020C0503030203020204" pitchFamily="34" charset="0"/>
              </a:rPr>
              <a:t>1</a:t>
            </a:r>
            <a:endParaRPr lang="en-US" altLang="zh-CN" sz="1400" b="1" dirty="0">
              <a:solidFill>
                <a:schemeClr val="bg1"/>
              </a:solidFill>
              <a:latin typeface="Huawei Sans" panose="020C0503030203020204" pitchFamily="34" charset="0"/>
              <a:ea typeface="方正兰亭黑简体" panose="02000000000000000000" pitchFamily="2" charset="-122"/>
            </a:endParaRPr>
          </a:p>
        </p:txBody>
      </p:sp>
      <p:sp>
        <p:nvSpPr>
          <p:cNvPr id="62" name="Oval 4">
            <a:extLst>
              <a:ext uri="{FF2B5EF4-FFF2-40B4-BE49-F238E27FC236}">
                <a16:creationId xmlns:a16="http://schemas.microsoft.com/office/drawing/2014/main" id="{5BB8AB47-C2D0-4790-8964-47AE2E64AB42}"/>
              </a:ext>
            </a:extLst>
          </p:cNvPr>
          <p:cNvSpPr>
            <a:spLocks noChangeAspect="1"/>
          </p:cNvSpPr>
          <p:nvPr/>
        </p:nvSpPr>
        <p:spPr>
          <a:xfrm>
            <a:off x="3995477" y="5881126"/>
            <a:ext cx="211977" cy="211977"/>
          </a:xfrm>
          <a:prstGeom prst="ellipse">
            <a:avLst/>
          </a:prstGeom>
          <a:solidFill>
            <a:srgbClr val="00B0F0"/>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chemeClr val="bg1"/>
                </a:solidFill>
                <a:latin typeface="Huawei Sans" panose="020C0503030203020204" pitchFamily="34" charset="0"/>
              </a:rPr>
              <a:t>2</a:t>
            </a:r>
            <a:endParaRPr lang="en-US" altLang="zh-CN" sz="1400" b="1" dirty="0">
              <a:solidFill>
                <a:schemeClr val="bg1"/>
              </a:solidFill>
              <a:latin typeface="Huawei Sans" panose="020C0503030203020204" pitchFamily="34" charset="0"/>
              <a:ea typeface="方正兰亭黑简体" panose="02000000000000000000" pitchFamily="2" charset="-122"/>
            </a:endParaRPr>
          </a:p>
        </p:txBody>
      </p:sp>
      <p:sp>
        <p:nvSpPr>
          <p:cNvPr id="63" name="文本框 46">
            <a:extLst>
              <a:ext uri="{FF2B5EF4-FFF2-40B4-BE49-F238E27FC236}">
                <a16:creationId xmlns:a16="http://schemas.microsoft.com/office/drawing/2014/main" id="{3D84B409-5A29-4807-B819-EEC2038094CA}"/>
              </a:ext>
            </a:extLst>
          </p:cNvPr>
          <p:cNvSpPr txBox="1"/>
          <p:nvPr/>
        </p:nvSpPr>
        <p:spPr>
          <a:xfrm rot="18180915">
            <a:off x="3795590" y="5320628"/>
            <a:ext cx="938078" cy="338554"/>
          </a:xfrm>
          <a:prstGeom prst="rect">
            <a:avLst/>
          </a:prstGeom>
          <a:noFill/>
        </p:spPr>
        <p:txBody>
          <a:bodyPr wrap="none" rtlCol="0">
            <a:spAutoFit/>
          </a:bodyPr>
          <a:lstStyle/>
          <a:p>
            <a:pPr algn="ctr" fontAlgn="ctr">
              <a:spcBef>
                <a:spcPts val="0"/>
              </a:spcBef>
              <a:spcAft>
                <a:spcPts val="0"/>
              </a:spcAft>
            </a:pPr>
            <a:r>
              <a:rPr lang="en-US" sz="1600" dirty="0">
                <a:latin typeface="Huawei Sans" panose="020C0503030203020204" pitchFamily="34" charset="0"/>
              </a:rPr>
              <a:t>GE0/0/1</a:t>
            </a:r>
          </a:p>
        </p:txBody>
      </p:sp>
      <p:cxnSp>
        <p:nvCxnSpPr>
          <p:cNvPr id="64" name="直接连接符 14">
            <a:extLst>
              <a:ext uri="{FF2B5EF4-FFF2-40B4-BE49-F238E27FC236}">
                <a16:creationId xmlns:a16="http://schemas.microsoft.com/office/drawing/2014/main" id="{A05B7701-AED3-4A28-BD10-278BE5EAC9F8}"/>
              </a:ext>
            </a:extLst>
          </p:cNvPr>
          <p:cNvCxnSpPr/>
          <p:nvPr/>
        </p:nvCxnSpPr>
        <p:spPr bwMode="auto">
          <a:xfrm flipV="1">
            <a:off x="3800956" y="3194491"/>
            <a:ext cx="0" cy="1138473"/>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5" name="文本框 79">
            <a:extLst>
              <a:ext uri="{FF2B5EF4-FFF2-40B4-BE49-F238E27FC236}">
                <a16:creationId xmlns:a16="http://schemas.microsoft.com/office/drawing/2014/main" id="{0E4CB804-647C-4D71-99D4-D636ACA58594}"/>
              </a:ext>
            </a:extLst>
          </p:cNvPr>
          <p:cNvSpPr txBox="1"/>
          <p:nvPr/>
        </p:nvSpPr>
        <p:spPr>
          <a:xfrm>
            <a:off x="2895305" y="2870742"/>
            <a:ext cx="1766829" cy="338554"/>
          </a:xfrm>
          <a:prstGeom prst="rect">
            <a:avLst/>
          </a:prstGeom>
          <a:noFill/>
        </p:spPr>
        <p:txBody>
          <a:bodyPr wrap="none" rtlCol="0">
            <a:spAutoFit/>
          </a:bodyPr>
          <a:lstStyle/>
          <a:p>
            <a:pPr algn="ctr" fontAlgn="ctr">
              <a:spcBef>
                <a:spcPts val="0"/>
              </a:spcBef>
              <a:spcAft>
                <a:spcPts val="0"/>
              </a:spcAft>
            </a:pPr>
            <a:r>
              <a:rPr lang="en-US" sz="1600" dirty="0">
                <a:solidFill>
                  <a:srgbClr val="EC7061"/>
                </a:solidFill>
                <a:latin typeface="Huawei Sans" panose="020C0503030203020204" pitchFamily="34" charset="0"/>
              </a:rPr>
              <a:t>RPC=500+20000</a:t>
            </a:r>
            <a:endParaRPr lang="en-US" altLang="zh-CN" sz="1600" dirty="0">
              <a:solidFill>
                <a:srgbClr val="EC7061"/>
              </a:solidFill>
              <a:latin typeface="Huawei Sans" panose="020C0503030203020204" pitchFamily="34" charset="0"/>
              <a:ea typeface="微软雅黑"/>
            </a:endParaRPr>
          </a:p>
        </p:txBody>
      </p:sp>
      <p:sp>
        <p:nvSpPr>
          <p:cNvPr id="66" name="文本框 42">
            <a:extLst>
              <a:ext uri="{FF2B5EF4-FFF2-40B4-BE49-F238E27FC236}">
                <a16:creationId xmlns:a16="http://schemas.microsoft.com/office/drawing/2014/main" id="{57845289-B3CE-4DE7-97F5-F694765DA9A3}"/>
              </a:ext>
            </a:extLst>
          </p:cNvPr>
          <p:cNvSpPr txBox="1"/>
          <p:nvPr/>
        </p:nvSpPr>
        <p:spPr>
          <a:xfrm>
            <a:off x="1592766" y="3643312"/>
            <a:ext cx="1200970" cy="307777"/>
          </a:xfrm>
          <a:prstGeom prst="rect">
            <a:avLst/>
          </a:prstGeom>
          <a:noFill/>
        </p:spPr>
        <p:txBody>
          <a:bodyPr wrap="none" rtlCol="0">
            <a:spAutoFit/>
          </a:bodyPr>
          <a:lstStyle/>
          <a:p>
            <a:pPr algn="ctr" fontAlgn="ctr">
              <a:spcBef>
                <a:spcPts val="0"/>
              </a:spcBef>
              <a:spcAft>
                <a:spcPts val="0"/>
              </a:spcAft>
            </a:pPr>
            <a:r>
              <a:rPr lang="en-US" altLang="zh-CN" sz="1400" b="1" dirty="0">
                <a:solidFill>
                  <a:srgbClr val="C00000"/>
                </a:solidFill>
                <a:latin typeface="Huawei Sans" panose="020C0503030203020204" pitchFamily="34" charset="0"/>
                <a:ea typeface="微软雅黑"/>
              </a:rPr>
              <a:t>Root bridge</a:t>
            </a:r>
          </a:p>
        </p:txBody>
      </p:sp>
      <p:sp>
        <p:nvSpPr>
          <p:cNvPr id="67" name="TextBox 66">
            <a:extLst>
              <a:ext uri="{FF2B5EF4-FFF2-40B4-BE49-F238E27FC236}">
                <a16:creationId xmlns:a16="http://schemas.microsoft.com/office/drawing/2014/main" id="{74AEF1E9-4D09-4F64-B8B5-92328D98A2CC}"/>
              </a:ext>
            </a:extLst>
          </p:cNvPr>
          <p:cNvSpPr txBox="1"/>
          <p:nvPr/>
        </p:nvSpPr>
        <p:spPr>
          <a:xfrm>
            <a:off x="281598" y="1454563"/>
            <a:ext cx="6202906" cy="757130"/>
          </a:xfrm>
          <a:prstGeom prst="rect">
            <a:avLst/>
          </a:prstGeom>
          <a:noFill/>
        </p:spPr>
        <p:txBody>
          <a:bodyPr wrap="square">
            <a:spAutoFit/>
          </a:bodyPr>
          <a:lstStyle/>
          <a:p>
            <a:pPr marL="177800" indent="-177800" fontAlgn="ctr">
              <a:lnSpc>
                <a:spcPct val="120000"/>
              </a:lnSpc>
              <a:spcBef>
                <a:spcPts val="0"/>
              </a:spcBef>
              <a:spcAft>
                <a:spcPts val="600"/>
              </a:spcAft>
              <a:buFont typeface="Arial" panose="020B0604020202020204" pitchFamily="34" charset="0"/>
              <a:buChar char="•"/>
            </a:pPr>
            <a:r>
              <a:rPr lang="en-US" sz="1800" dirty="0">
                <a:solidFill>
                  <a:prstClr val="black"/>
                </a:solidFill>
                <a:latin typeface="Huawei Sans" panose="020C0503030203020204" pitchFamily="34" charset="0"/>
              </a:rPr>
              <a:t>The cost from a switch port to the root bridge, that is, RPC, is important during STP topology calculation.</a:t>
            </a:r>
            <a:endParaRPr lang="en-US" altLang="zh-CN" sz="1800" dirty="0">
              <a:solidFill>
                <a:prstClr val="black"/>
              </a:solidFill>
              <a:latin typeface="Huawei Sans" panose="020C0503030203020204" pitchFamily="34" charset="0"/>
            </a:endParaRPr>
          </a:p>
        </p:txBody>
      </p:sp>
    </p:spTree>
    <p:extLst>
      <p:ext uri="{BB962C8B-B14F-4D97-AF65-F5344CB8AC3E}">
        <p14:creationId xmlns:p14="http://schemas.microsoft.com/office/powerpoint/2010/main" val="760464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300" b="1" dirty="0"/>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16</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306873" cy="523220"/>
          </a:xfrm>
          <a:prstGeom prst="rect">
            <a:avLst/>
          </a:prstGeom>
          <a:solidFill>
            <a:schemeClr val="tx2">
              <a:lumMod val="20000"/>
              <a:lumOff val="80000"/>
            </a:schemeClr>
          </a:solidFill>
        </p:spPr>
        <p:txBody>
          <a:bodyPr wrap="square">
            <a:spAutoFit/>
          </a:bodyPr>
          <a:lstStyle/>
          <a:p>
            <a:r>
              <a:rPr lang="en-US" sz="2800" dirty="0"/>
              <a:t>STP Basic Concepts: PID (Port ID )</a:t>
            </a:r>
          </a:p>
        </p:txBody>
      </p:sp>
      <p:sp>
        <p:nvSpPr>
          <p:cNvPr id="78" name="五边形 42">
            <a:extLst>
              <a:ext uri="{FF2B5EF4-FFF2-40B4-BE49-F238E27FC236}">
                <a16:creationId xmlns:a16="http://schemas.microsoft.com/office/drawing/2014/main" id="{D3EF14EC-5361-4C7D-AFB2-A9C0375A23F0}"/>
              </a:ext>
            </a:extLst>
          </p:cNvPr>
          <p:cNvSpPr/>
          <p:nvPr/>
        </p:nvSpPr>
        <p:spPr bwMode="auto">
          <a:xfrm>
            <a:off x="3955424" y="569619"/>
            <a:ext cx="781200" cy="306000"/>
          </a:xfrm>
          <a:prstGeom prst="homePlate">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b="1" dirty="0">
                <a:latin typeface="Huawei Sans" panose="020C0503030203020204" pitchFamily="34" charset="0"/>
              </a:rPr>
              <a:t>BID</a:t>
            </a:r>
            <a:endParaRPr lang="en-US" altLang="zh-CN" sz="900" b="1" kern="0" dirty="0">
              <a:latin typeface="Huawei Sans" panose="020C0503030203020204" pitchFamily="34" charset="0"/>
            </a:endParaRPr>
          </a:p>
        </p:txBody>
      </p:sp>
      <p:sp>
        <p:nvSpPr>
          <p:cNvPr id="79" name="燕尾形 43">
            <a:extLst>
              <a:ext uri="{FF2B5EF4-FFF2-40B4-BE49-F238E27FC236}">
                <a16:creationId xmlns:a16="http://schemas.microsoft.com/office/drawing/2014/main" id="{A9E020A1-DAF6-47EA-8E06-225864F1A25F}"/>
              </a:ext>
            </a:extLst>
          </p:cNvPr>
          <p:cNvSpPr/>
          <p:nvPr/>
        </p:nvSpPr>
        <p:spPr bwMode="auto">
          <a:xfrm>
            <a:off x="4647118"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pPr>
            <a:r>
              <a:rPr lang="en-US" sz="900" dirty="0">
                <a:latin typeface="Huawei Sans" panose="020C0503030203020204" pitchFamily="34" charset="0"/>
              </a:rPr>
              <a:t>Root </a:t>
            </a:r>
            <a:r>
              <a:rPr lang="en-US" altLang="zh-CN" sz="900" dirty="0">
                <a:latin typeface="Huawei Sans" panose="020C0503030203020204" pitchFamily="34" charset="0"/>
              </a:rPr>
              <a:t>Bridge</a:t>
            </a:r>
            <a:endParaRPr lang="en-US" sz="900" dirty="0">
              <a:latin typeface="Huawei Sans" panose="020C0503030203020204" pitchFamily="34" charset="0"/>
            </a:endParaRPr>
          </a:p>
        </p:txBody>
      </p:sp>
      <p:sp>
        <p:nvSpPr>
          <p:cNvPr id="80" name="燕尾形 44">
            <a:extLst>
              <a:ext uri="{FF2B5EF4-FFF2-40B4-BE49-F238E27FC236}">
                <a16:creationId xmlns:a16="http://schemas.microsoft.com/office/drawing/2014/main" id="{F83DA2FC-26E9-42B6-A005-B28E1F9813A7}"/>
              </a:ext>
            </a:extLst>
          </p:cNvPr>
          <p:cNvSpPr/>
          <p:nvPr/>
        </p:nvSpPr>
        <p:spPr bwMode="auto">
          <a:xfrm>
            <a:off x="5338812"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pPr>
            <a:r>
              <a:rPr lang="en-US" sz="900" dirty="0">
                <a:latin typeface="Huawei Sans" panose="020C0503030203020204" pitchFamily="34" charset="0"/>
              </a:rPr>
              <a:t>Cost</a:t>
            </a:r>
            <a:endParaRPr lang="en-US" altLang="zh-CN" sz="900" kern="0" dirty="0">
              <a:latin typeface="Huawei Sans" panose="020C0503030203020204" pitchFamily="34" charset="0"/>
            </a:endParaRPr>
          </a:p>
        </p:txBody>
      </p:sp>
      <p:sp>
        <p:nvSpPr>
          <p:cNvPr id="81" name="燕尾形 45">
            <a:extLst>
              <a:ext uri="{FF2B5EF4-FFF2-40B4-BE49-F238E27FC236}">
                <a16:creationId xmlns:a16="http://schemas.microsoft.com/office/drawing/2014/main" id="{51C874EF-9FF2-4972-81FC-5DAB2058F244}"/>
              </a:ext>
            </a:extLst>
          </p:cNvPr>
          <p:cNvSpPr/>
          <p:nvPr/>
        </p:nvSpPr>
        <p:spPr bwMode="auto">
          <a:xfrm>
            <a:off x="6030506"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RPC</a:t>
            </a:r>
            <a:endParaRPr lang="en-US" altLang="zh-CN" sz="900" kern="0" dirty="0">
              <a:latin typeface="Huawei Sans" panose="020C0503030203020204" pitchFamily="34" charset="0"/>
            </a:endParaRPr>
          </a:p>
        </p:txBody>
      </p:sp>
      <p:sp>
        <p:nvSpPr>
          <p:cNvPr id="82" name="燕尾形 46">
            <a:extLst>
              <a:ext uri="{FF2B5EF4-FFF2-40B4-BE49-F238E27FC236}">
                <a16:creationId xmlns:a16="http://schemas.microsoft.com/office/drawing/2014/main" id="{328D17FD-CD35-446F-80E6-5D3DB4771827}"/>
              </a:ext>
            </a:extLst>
          </p:cNvPr>
          <p:cNvSpPr/>
          <p:nvPr/>
        </p:nvSpPr>
        <p:spPr bwMode="auto">
          <a:xfrm>
            <a:off x="6722200" y="569619"/>
            <a:ext cx="781200" cy="306000"/>
          </a:xfrm>
          <a:prstGeom prst="chevron">
            <a:avLst/>
          </a:prstGeom>
          <a:solidFill>
            <a:srgbClr val="00B0F0"/>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PID</a:t>
            </a:r>
            <a:endParaRPr lang="en-US" altLang="zh-CN" sz="900" kern="0" dirty="0">
              <a:latin typeface="Huawei Sans" panose="020C0503030203020204" pitchFamily="34" charset="0"/>
            </a:endParaRPr>
          </a:p>
        </p:txBody>
      </p:sp>
      <p:sp>
        <p:nvSpPr>
          <p:cNvPr id="83" name="燕尾形 47">
            <a:extLst>
              <a:ext uri="{FF2B5EF4-FFF2-40B4-BE49-F238E27FC236}">
                <a16:creationId xmlns:a16="http://schemas.microsoft.com/office/drawing/2014/main" id="{4E3CC282-8C21-4FF2-86BC-450A6AF0C41E}"/>
              </a:ext>
            </a:extLst>
          </p:cNvPr>
          <p:cNvSpPr/>
          <p:nvPr/>
        </p:nvSpPr>
        <p:spPr bwMode="auto">
          <a:xfrm>
            <a:off x="7413894"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BPDU</a:t>
            </a:r>
            <a:endParaRPr lang="en-US" altLang="zh-CN" sz="900" kern="0" dirty="0">
              <a:latin typeface="Huawei Sans" panose="020C0503030203020204" pitchFamily="34" charset="0"/>
            </a:endParaRPr>
          </a:p>
        </p:txBody>
      </p:sp>
      <p:sp>
        <p:nvSpPr>
          <p:cNvPr id="47" name="TextBox 46">
            <a:extLst>
              <a:ext uri="{FF2B5EF4-FFF2-40B4-BE49-F238E27FC236}">
                <a16:creationId xmlns:a16="http://schemas.microsoft.com/office/drawing/2014/main" id="{57F8625A-F771-4A5B-AA58-33AB181D2BAB}"/>
              </a:ext>
            </a:extLst>
          </p:cNvPr>
          <p:cNvSpPr txBox="1"/>
          <p:nvPr/>
        </p:nvSpPr>
        <p:spPr>
          <a:xfrm>
            <a:off x="281597" y="1403957"/>
            <a:ext cx="7688695" cy="757130"/>
          </a:xfrm>
          <a:prstGeom prst="rect">
            <a:avLst/>
          </a:prstGeom>
          <a:noFill/>
        </p:spPr>
        <p:txBody>
          <a:bodyPr wrap="square">
            <a:spAutoFit/>
          </a:bodyPr>
          <a:lstStyle/>
          <a:p>
            <a:pPr marL="177800" indent="-177800" fontAlgn="ctr">
              <a:lnSpc>
                <a:spcPct val="120000"/>
              </a:lnSpc>
              <a:spcBef>
                <a:spcPts val="0"/>
              </a:spcBef>
              <a:spcAft>
                <a:spcPts val="600"/>
              </a:spcAft>
              <a:buFont typeface="Arial" panose="020B0604020202020204" pitchFamily="34" charset="0"/>
              <a:buChar char="•"/>
            </a:pPr>
            <a:r>
              <a:rPr lang="en-US" sz="1800" dirty="0">
                <a:solidFill>
                  <a:prstClr val="black"/>
                </a:solidFill>
                <a:latin typeface="Huawei Sans" panose="020C0503030203020204" pitchFamily="34" charset="0"/>
              </a:rPr>
              <a:t>An STP-enabled switch uses PIDs to identify ports. A PID is used to elect a designated port in a specific scenario.</a:t>
            </a:r>
            <a:endParaRPr lang="en-US" altLang="zh-CN" sz="1800" dirty="0">
              <a:solidFill>
                <a:prstClr val="black"/>
              </a:solidFill>
              <a:latin typeface="Huawei Sans" panose="020C0503030203020204" pitchFamily="34" charset="0"/>
            </a:endParaRPr>
          </a:p>
        </p:txBody>
      </p:sp>
      <p:sp>
        <p:nvSpPr>
          <p:cNvPr id="49" name="文本框 27">
            <a:extLst>
              <a:ext uri="{FF2B5EF4-FFF2-40B4-BE49-F238E27FC236}">
                <a16:creationId xmlns:a16="http://schemas.microsoft.com/office/drawing/2014/main" id="{EB940ACA-88EC-4957-9E2E-D2E934A73005}"/>
              </a:ext>
            </a:extLst>
          </p:cNvPr>
          <p:cNvSpPr txBox="1"/>
          <p:nvPr/>
        </p:nvSpPr>
        <p:spPr>
          <a:xfrm>
            <a:off x="1345766" y="3280555"/>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50" name="文本框 28">
            <a:extLst>
              <a:ext uri="{FF2B5EF4-FFF2-40B4-BE49-F238E27FC236}">
                <a16:creationId xmlns:a16="http://schemas.microsoft.com/office/drawing/2014/main" id="{86D8FF01-BD3B-47BA-B890-DA98855BB5A0}"/>
              </a:ext>
            </a:extLst>
          </p:cNvPr>
          <p:cNvSpPr txBox="1"/>
          <p:nvPr/>
        </p:nvSpPr>
        <p:spPr>
          <a:xfrm>
            <a:off x="5415532" y="3280555"/>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grpSp>
        <p:nvGrpSpPr>
          <p:cNvPr id="51" name="组合 29">
            <a:extLst>
              <a:ext uri="{FF2B5EF4-FFF2-40B4-BE49-F238E27FC236}">
                <a16:creationId xmlns:a16="http://schemas.microsoft.com/office/drawing/2014/main" id="{B914A4B6-73BA-41C8-A450-122438EB07E5}"/>
              </a:ext>
            </a:extLst>
          </p:cNvPr>
          <p:cNvGrpSpPr/>
          <p:nvPr/>
        </p:nvGrpSpPr>
        <p:grpSpPr>
          <a:xfrm flipV="1">
            <a:off x="2298174" y="3489686"/>
            <a:ext cx="2745630" cy="2115270"/>
            <a:chOff x="6600056" y="4353447"/>
            <a:chExt cx="1296144" cy="833967"/>
          </a:xfrm>
        </p:grpSpPr>
        <p:cxnSp>
          <p:nvCxnSpPr>
            <p:cNvPr id="52" name="直接连接符 30">
              <a:extLst>
                <a:ext uri="{FF2B5EF4-FFF2-40B4-BE49-F238E27FC236}">
                  <a16:creationId xmlns:a16="http://schemas.microsoft.com/office/drawing/2014/main" id="{BDE134FA-DDBE-40C3-BE29-423D5A063D49}"/>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接连接符 31">
              <a:extLst>
                <a:ext uri="{FF2B5EF4-FFF2-40B4-BE49-F238E27FC236}">
                  <a16:creationId xmlns:a16="http://schemas.microsoft.com/office/drawing/2014/main" id="{F7E787E2-01C0-4842-9E23-47E48726E239}"/>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4" name="直接连接符 32">
            <a:extLst>
              <a:ext uri="{FF2B5EF4-FFF2-40B4-BE49-F238E27FC236}">
                <a16:creationId xmlns:a16="http://schemas.microsoft.com/office/drawing/2014/main" id="{9BBED4FE-1422-45F5-8060-89250A2C41C9}"/>
              </a:ext>
            </a:extLst>
          </p:cNvPr>
          <p:cNvCxnSpPr/>
          <p:nvPr/>
        </p:nvCxnSpPr>
        <p:spPr>
          <a:xfrm flipH="1">
            <a:off x="2164118" y="3429000"/>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55" name="图片 76" descr="接入交换机.png">
            <a:extLst>
              <a:ext uri="{FF2B5EF4-FFF2-40B4-BE49-F238E27FC236}">
                <a16:creationId xmlns:a16="http://schemas.microsoft.com/office/drawing/2014/main" id="{5FD59823-02FF-455C-82D4-E9D39BAD79D0}"/>
              </a:ext>
            </a:extLst>
          </p:cNvPr>
          <p:cNvPicPr>
            <a:picLocks noChangeAspect="1"/>
          </p:cNvPicPr>
          <p:nvPr/>
        </p:nvPicPr>
        <p:blipFill>
          <a:blip r:embed="rId2" cstate="print"/>
          <a:stretch>
            <a:fillRect/>
          </a:stretch>
        </p:blipFill>
        <p:spPr>
          <a:xfrm>
            <a:off x="4920219" y="3243456"/>
            <a:ext cx="490909" cy="401653"/>
          </a:xfrm>
          <a:prstGeom prst="rect">
            <a:avLst/>
          </a:prstGeom>
        </p:spPr>
      </p:pic>
      <p:pic>
        <p:nvPicPr>
          <p:cNvPr id="56" name="图片 76" descr="接入交换机.png">
            <a:extLst>
              <a:ext uri="{FF2B5EF4-FFF2-40B4-BE49-F238E27FC236}">
                <a16:creationId xmlns:a16="http://schemas.microsoft.com/office/drawing/2014/main" id="{C567298F-4E74-436A-BAA3-7299929B8FD3}"/>
              </a:ext>
            </a:extLst>
          </p:cNvPr>
          <p:cNvPicPr>
            <a:picLocks noChangeAspect="1"/>
          </p:cNvPicPr>
          <p:nvPr/>
        </p:nvPicPr>
        <p:blipFill>
          <a:blip r:embed="rId2" cstate="print"/>
          <a:stretch>
            <a:fillRect/>
          </a:stretch>
        </p:blipFill>
        <p:spPr>
          <a:xfrm>
            <a:off x="3425535" y="5255219"/>
            <a:ext cx="490909" cy="401653"/>
          </a:xfrm>
          <a:prstGeom prst="rect">
            <a:avLst/>
          </a:prstGeom>
        </p:spPr>
      </p:pic>
      <p:sp>
        <p:nvSpPr>
          <p:cNvPr id="57" name="文本框 35">
            <a:extLst>
              <a:ext uri="{FF2B5EF4-FFF2-40B4-BE49-F238E27FC236}">
                <a16:creationId xmlns:a16="http://schemas.microsoft.com/office/drawing/2014/main" id="{AA52D805-A126-4633-9D40-2192791AB1AB}"/>
              </a:ext>
            </a:extLst>
          </p:cNvPr>
          <p:cNvSpPr txBox="1"/>
          <p:nvPr/>
        </p:nvSpPr>
        <p:spPr>
          <a:xfrm>
            <a:off x="3383891" y="5674189"/>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sp>
        <p:nvSpPr>
          <p:cNvPr id="58" name="文本框 36">
            <a:extLst>
              <a:ext uri="{FF2B5EF4-FFF2-40B4-BE49-F238E27FC236}">
                <a16:creationId xmlns:a16="http://schemas.microsoft.com/office/drawing/2014/main" id="{0C341E3C-8FBB-4B1C-9A74-76F1D9F449FB}"/>
              </a:ext>
            </a:extLst>
          </p:cNvPr>
          <p:cNvSpPr txBox="1"/>
          <p:nvPr/>
        </p:nvSpPr>
        <p:spPr>
          <a:xfrm>
            <a:off x="2391287" y="3090446"/>
            <a:ext cx="1273105" cy="338554"/>
          </a:xfrm>
          <a:prstGeom prst="rect">
            <a:avLst/>
          </a:prstGeom>
          <a:noFill/>
        </p:spPr>
        <p:txBody>
          <a:bodyPr wrap="none" rtlCol="0">
            <a:spAutoFit/>
          </a:bodyPr>
          <a:lstStyle/>
          <a:p>
            <a:pPr algn="ctr" fontAlgn="ctr">
              <a:spcBef>
                <a:spcPts val="0"/>
              </a:spcBef>
              <a:spcAft>
                <a:spcPts val="0"/>
              </a:spcAft>
            </a:pPr>
            <a:r>
              <a:rPr lang="en-US" sz="1600" dirty="0">
                <a:solidFill>
                  <a:srgbClr val="EC7061"/>
                </a:solidFill>
                <a:latin typeface="Huawei Sans" panose="020C0503030203020204" pitchFamily="34" charset="0"/>
              </a:rPr>
              <a:t>PID=128.24</a:t>
            </a:r>
            <a:endParaRPr lang="en-US" altLang="zh-CN" sz="1600" dirty="0">
              <a:solidFill>
                <a:srgbClr val="EC7061"/>
              </a:solidFill>
              <a:latin typeface="Huawei Sans" panose="020C0503030203020204" pitchFamily="34" charset="0"/>
              <a:ea typeface="微软雅黑"/>
            </a:endParaRPr>
          </a:p>
        </p:txBody>
      </p:sp>
      <p:sp>
        <p:nvSpPr>
          <p:cNvPr id="68" name="文本框 37">
            <a:extLst>
              <a:ext uri="{FF2B5EF4-FFF2-40B4-BE49-F238E27FC236}">
                <a16:creationId xmlns:a16="http://schemas.microsoft.com/office/drawing/2014/main" id="{42E0ABC3-E1E7-4ED5-9DD2-74DA77ADFBC6}"/>
              </a:ext>
            </a:extLst>
          </p:cNvPr>
          <p:cNvSpPr txBox="1"/>
          <p:nvPr/>
        </p:nvSpPr>
        <p:spPr>
          <a:xfrm>
            <a:off x="3709102" y="3090446"/>
            <a:ext cx="1273105" cy="338554"/>
          </a:xfrm>
          <a:prstGeom prst="rect">
            <a:avLst/>
          </a:prstGeom>
          <a:noFill/>
        </p:spPr>
        <p:txBody>
          <a:bodyPr wrap="none" rtlCol="0">
            <a:spAutoFit/>
          </a:bodyPr>
          <a:lstStyle/>
          <a:p>
            <a:pPr algn="ctr" fontAlgn="ctr">
              <a:spcBef>
                <a:spcPts val="0"/>
              </a:spcBef>
              <a:spcAft>
                <a:spcPts val="0"/>
              </a:spcAft>
            </a:pPr>
            <a:r>
              <a:rPr lang="en-US" sz="1600" dirty="0">
                <a:solidFill>
                  <a:srgbClr val="EC7061"/>
                </a:solidFill>
                <a:latin typeface="Huawei Sans" panose="020C0503030203020204" pitchFamily="34" charset="0"/>
              </a:rPr>
              <a:t>PID=128.24</a:t>
            </a:r>
            <a:endParaRPr lang="en-US" altLang="zh-CN" sz="1600" dirty="0">
              <a:solidFill>
                <a:srgbClr val="EC7061"/>
              </a:solidFill>
              <a:latin typeface="Huawei Sans" panose="020C0503030203020204" pitchFamily="34" charset="0"/>
              <a:ea typeface="微软雅黑"/>
            </a:endParaRPr>
          </a:p>
        </p:txBody>
      </p:sp>
      <p:sp>
        <p:nvSpPr>
          <p:cNvPr id="69" name="文本框 38">
            <a:extLst>
              <a:ext uri="{FF2B5EF4-FFF2-40B4-BE49-F238E27FC236}">
                <a16:creationId xmlns:a16="http://schemas.microsoft.com/office/drawing/2014/main" id="{52596829-5099-4B6B-9DCE-68BB45D3D867}"/>
              </a:ext>
            </a:extLst>
          </p:cNvPr>
          <p:cNvSpPr txBox="1"/>
          <p:nvPr/>
        </p:nvSpPr>
        <p:spPr>
          <a:xfrm>
            <a:off x="1274407" y="3671690"/>
            <a:ext cx="1273105" cy="338554"/>
          </a:xfrm>
          <a:prstGeom prst="rect">
            <a:avLst/>
          </a:prstGeom>
          <a:noFill/>
        </p:spPr>
        <p:txBody>
          <a:bodyPr wrap="none" rtlCol="0">
            <a:spAutoFit/>
          </a:bodyPr>
          <a:lstStyle/>
          <a:p>
            <a:pPr algn="ctr" fontAlgn="ctr">
              <a:spcBef>
                <a:spcPts val="0"/>
              </a:spcBef>
              <a:spcAft>
                <a:spcPts val="0"/>
              </a:spcAft>
            </a:pPr>
            <a:r>
              <a:rPr lang="en-US" sz="1600" dirty="0">
                <a:solidFill>
                  <a:srgbClr val="EC7061"/>
                </a:solidFill>
                <a:latin typeface="Huawei Sans" panose="020C0503030203020204" pitchFamily="34" charset="0"/>
              </a:rPr>
              <a:t>PID=128.23</a:t>
            </a:r>
            <a:endParaRPr lang="en-US" altLang="zh-CN" sz="1600" dirty="0">
              <a:solidFill>
                <a:srgbClr val="EC7061"/>
              </a:solidFill>
              <a:latin typeface="Huawei Sans" panose="020C0503030203020204" pitchFamily="34" charset="0"/>
              <a:ea typeface="微软雅黑"/>
            </a:endParaRPr>
          </a:p>
        </p:txBody>
      </p:sp>
      <p:sp>
        <p:nvSpPr>
          <p:cNvPr id="70" name="文本框 39">
            <a:extLst>
              <a:ext uri="{FF2B5EF4-FFF2-40B4-BE49-F238E27FC236}">
                <a16:creationId xmlns:a16="http://schemas.microsoft.com/office/drawing/2014/main" id="{4E0FBB94-BFB7-481F-9B58-FB8B7E3F794E}"/>
              </a:ext>
            </a:extLst>
          </p:cNvPr>
          <p:cNvSpPr txBox="1"/>
          <p:nvPr/>
        </p:nvSpPr>
        <p:spPr>
          <a:xfrm>
            <a:off x="2110786" y="5057741"/>
            <a:ext cx="1273105" cy="338554"/>
          </a:xfrm>
          <a:prstGeom prst="rect">
            <a:avLst/>
          </a:prstGeom>
          <a:noFill/>
        </p:spPr>
        <p:txBody>
          <a:bodyPr wrap="none" rtlCol="0">
            <a:spAutoFit/>
          </a:bodyPr>
          <a:lstStyle/>
          <a:p>
            <a:pPr algn="ctr" fontAlgn="ctr">
              <a:spcBef>
                <a:spcPts val="0"/>
              </a:spcBef>
              <a:spcAft>
                <a:spcPts val="0"/>
              </a:spcAft>
            </a:pPr>
            <a:r>
              <a:rPr lang="en-US" sz="1600" dirty="0">
                <a:solidFill>
                  <a:srgbClr val="EC7061"/>
                </a:solidFill>
                <a:latin typeface="Huawei Sans" panose="020C0503030203020204" pitchFamily="34" charset="0"/>
              </a:rPr>
              <a:t>PID=128.21</a:t>
            </a:r>
            <a:endParaRPr lang="en-US" altLang="zh-CN" sz="1600" dirty="0">
              <a:solidFill>
                <a:srgbClr val="EC7061"/>
              </a:solidFill>
              <a:latin typeface="Huawei Sans" panose="020C0503030203020204" pitchFamily="34" charset="0"/>
              <a:ea typeface="微软雅黑"/>
            </a:endParaRPr>
          </a:p>
        </p:txBody>
      </p:sp>
      <p:pic>
        <p:nvPicPr>
          <p:cNvPr id="71" name="图片 76" descr="接入交换机.png">
            <a:extLst>
              <a:ext uri="{FF2B5EF4-FFF2-40B4-BE49-F238E27FC236}">
                <a16:creationId xmlns:a16="http://schemas.microsoft.com/office/drawing/2014/main" id="{98A1E1B2-F436-41F6-BCBB-DA45942A2D0C}"/>
              </a:ext>
            </a:extLst>
          </p:cNvPr>
          <p:cNvPicPr>
            <a:picLocks noChangeAspect="1"/>
          </p:cNvPicPr>
          <p:nvPr/>
        </p:nvPicPr>
        <p:blipFill>
          <a:blip r:embed="rId2" cstate="print"/>
          <a:stretch>
            <a:fillRect/>
          </a:stretch>
        </p:blipFill>
        <p:spPr>
          <a:xfrm>
            <a:off x="1930512" y="3239255"/>
            <a:ext cx="490909" cy="401653"/>
          </a:xfrm>
          <a:prstGeom prst="rect">
            <a:avLst/>
          </a:prstGeom>
        </p:spPr>
      </p:pic>
      <p:sp>
        <p:nvSpPr>
          <p:cNvPr id="72" name="文本框 41">
            <a:extLst>
              <a:ext uri="{FF2B5EF4-FFF2-40B4-BE49-F238E27FC236}">
                <a16:creationId xmlns:a16="http://schemas.microsoft.com/office/drawing/2014/main" id="{84DF61A9-6C7D-49DD-A837-DF748D07AFA9}"/>
              </a:ext>
            </a:extLst>
          </p:cNvPr>
          <p:cNvSpPr txBox="1"/>
          <p:nvPr/>
        </p:nvSpPr>
        <p:spPr>
          <a:xfrm>
            <a:off x="4828266" y="3671690"/>
            <a:ext cx="1273105" cy="338554"/>
          </a:xfrm>
          <a:prstGeom prst="rect">
            <a:avLst/>
          </a:prstGeom>
          <a:noFill/>
        </p:spPr>
        <p:txBody>
          <a:bodyPr wrap="none" rtlCol="0">
            <a:spAutoFit/>
          </a:bodyPr>
          <a:lstStyle/>
          <a:p>
            <a:pPr algn="ctr" fontAlgn="ctr">
              <a:spcBef>
                <a:spcPts val="0"/>
              </a:spcBef>
              <a:spcAft>
                <a:spcPts val="0"/>
              </a:spcAft>
            </a:pPr>
            <a:r>
              <a:rPr lang="en-US" sz="1600" dirty="0">
                <a:solidFill>
                  <a:srgbClr val="EC7061"/>
                </a:solidFill>
                <a:latin typeface="Huawei Sans" panose="020C0503030203020204" pitchFamily="34" charset="0"/>
              </a:rPr>
              <a:t>PID=128.23</a:t>
            </a:r>
            <a:endParaRPr lang="en-US" altLang="zh-CN" sz="1600" dirty="0">
              <a:solidFill>
                <a:srgbClr val="EC7061"/>
              </a:solidFill>
              <a:latin typeface="Huawei Sans" panose="020C0503030203020204" pitchFamily="34" charset="0"/>
              <a:ea typeface="微软雅黑"/>
            </a:endParaRPr>
          </a:p>
        </p:txBody>
      </p:sp>
      <p:sp>
        <p:nvSpPr>
          <p:cNvPr id="73" name="文本框 42">
            <a:extLst>
              <a:ext uri="{FF2B5EF4-FFF2-40B4-BE49-F238E27FC236}">
                <a16:creationId xmlns:a16="http://schemas.microsoft.com/office/drawing/2014/main" id="{B601CB97-E0E3-43D0-996C-7DEDA9B1C45F}"/>
              </a:ext>
            </a:extLst>
          </p:cNvPr>
          <p:cNvSpPr txBox="1"/>
          <p:nvPr/>
        </p:nvSpPr>
        <p:spPr>
          <a:xfrm>
            <a:off x="3922507" y="5057741"/>
            <a:ext cx="1273105" cy="338554"/>
          </a:xfrm>
          <a:prstGeom prst="rect">
            <a:avLst/>
          </a:prstGeom>
          <a:noFill/>
        </p:spPr>
        <p:txBody>
          <a:bodyPr wrap="none" rtlCol="0">
            <a:spAutoFit/>
          </a:bodyPr>
          <a:lstStyle/>
          <a:p>
            <a:pPr algn="ctr" fontAlgn="ctr">
              <a:spcBef>
                <a:spcPts val="0"/>
              </a:spcBef>
              <a:spcAft>
                <a:spcPts val="0"/>
              </a:spcAft>
            </a:pPr>
            <a:r>
              <a:rPr lang="en-US" sz="1600" dirty="0">
                <a:solidFill>
                  <a:srgbClr val="EC7061"/>
                </a:solidFill>
                <a:latin typeface="Huawei Sans" panose="020C0503030203020204" pitchFamily="34" charset="0"/>
              </a:rPr>
              <a:t>PID=128.22</a:t>
            </a:r>
            <a:endParaRPr lang="en-US" altLang="zh-CN" sz="1600" dirty="0">
              <a:solidFill>
                <a:srgbClr val="EC7061"/>
              </a:solidFill>
              <a:latin typeface="Huawei Sans" panose="020C0503030203020204" pitchFamily="34" charset="0"/>
              <a:ea typeface="微软雅黑"/>
            </a:endParaRPr>
          </a:p>
        </p:txBody>
      </p:sp>
    </p:spTree>
    <p:extLst>
      <p:ext uri="{BB962C8B-B14F-4D97-AF65-F5344CB8AC3E}">
        <p14:creationId xmlns:p14="http://schemas.microsoft.com/office/powerpoint/2010/main" val="3291454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300" b="1" dirty="0"/>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17</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639033" cy="507831"/>
          </a:xfrm>
          <a:prstGeom prst="rect">
            <a:avLst/>
          </a:prstGeom>
          <a:solidFill>
            <a:schemeClr val="tx2">
              <a:lumMod val="20000"/>
              <a:lumOff val="80000"/>
            </a:schemeClr>
          </a:solidFill>
        </p:spPr>
        <p:txBody>
          <a:bodyPr wrap="square">
            <a:spAutoFit/>
          </a:bodyPr>
          <a:lstStyle/>
          <a:p>
            <a:r>
              <a:rPr lang="en-US" sz="2700" dirty="0"/>
              <a:t>STP Basic Concepts: BPDU (Bridge Protocol Data Unit) </a:t>
            </a:r>
          </a:p>
        </p:txBody>
      </p:sp>
      <p:sp>
        <p:nvSpPr>
          <p:cNvPr id="78" name="五边形 42">
            <a:extLst>
              <a:ext uri="{FF2B5EF4-FFF2-40B4-BE49-F238E27FC236}">
                <a16:creationId xmlns:a16="http://schemas.microsoft.com/office/drawing/2014/main" id="{D3EF14EC-5361-4C7D-AFB2-A9C0375A23F0}"/>
              </a:ext>
            </a:extLst>
          </p:cNvPr>
          <p:cNvSpPr/>
          <p:nvPr/>
        </p:nvSpPr>
        <p:spPr bwMode="auto">
          <a:xfrm>
            <a:off x="3955424" y="569619"/>
            <a:ext cx="781200" cy="306000"/>
          </a:xfrm>
          <a:prstGeom prst="homePlate">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b="1" dirty="0">
                <a:latin typeface="Huawei Sans" panose="020C0503030203020204" pitchFamily="34" charset="0"/>
              </a:rPr>
              <a:t>BID</a:t>
            </a:r>
            <a:endParaRPr lang="en-US" altLang="zh-CN" sz="900" b="1" kern="0" dirty="0">
              <a:latin typeface="Huawei Sans" panose="020C0503030203020204" pitchFamily="34" charset="0"/>
            </a:endParaRPr>
          </a:p>
        </p:txBody>
      </p:sp>
      <p:sp>
        <p:nvSpPr>
          <p:cNvPr id="79" name="燕尾形 43">
            <a:extLst>
              <a:ext uri="{FF2B5EF4-FFF2-40B4-BE49-F238E27FC236}">
                <a16:creationId xmlns:a16="http://schemas.microsoft.com/office/drawing/2014/main" id="{A9E020A1-DAF6-47EA-8E06-225864F1A25F}"/>
              </a:ext>
            </a:extLst>
          </p:cNvPr>
          <p:cNvSpPr/>
          <p:nvPr/>
        </p:nvSpPr>
        <p:spPr bwMode="auto">
          <a:xfrm>
            <a:off x="4647118"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pPr>
            <a:r>
              <a:rPr lang="en-US" sz="900" dirty="0">
                <a:latin typeface="Huawei Sans" panose="020C0503030203020204" pitchFamily="34" charset="0"/>
              </a:rPr>
              <a:t>Root </a:t>
            </a:r>
            <a:r>
              <a:rPr lang="en-US" altLang="zh-CN" sz="900" dirty="0">
                <a:latin typeface="Huawei Sans" panose="020C0503030203020204" pitchFamily="34" charset="0"/>
              </a:rPr>
              <a:t>Bridge</a:t>
            </a:r>
            <a:endParaRPr lang="en-US" sz="900" dirty="0">
              <a:latin typeface="Huawei Sans" panose="020C0503030203020204" pitchFamily="34" charset="0"/>
            </a:endParaRPr>
          </a:p>
        </p:txBody>
      </p:sp>
      <p:sp>
        <p:nvSpPr>
          <p:cNvPr id="80" name="燕尾形 44">
            <a:extLst>
              <a:ext uri="{FF2B5EF4-FFF2-40B4-BE49-F238E27FC236}">
                <a16:creationId xmlns:a16="http://schemas.microsoft.com/office/drawing/2014/main" id="{F83DA2FC-26E9-42B6-A005-B28E1F9813A7}"/>
              </a:ext>
            </a:extLst>
          </p:cNvPr>
          <p:cNvSpPr/>
          <p:nvPr/>
        </p:nvSpPr>
        <p:spPr bwMode="auto">
          <a:xfrm>
            <a:off x="5338812"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pPr>
            <a:r>
              <a:rPr lang="en-US" sz="900" dirty="0">
                <a:latin typeface="Huawei Sans" panose="020C0503030203020204" pitchFamily="34" charset="0"/>
              </a:rPr>
              <a:t>Cost</a:t>
            </a:r>
            <a:endParaRPr lang="en-US" altLang="zh-CN" sz="900" kern="0" dirty="0">
              <a:latin typeface="Huawei Sans" panose="020C0503030203020204" pitchFamily="34" charset="0"/>
            </a:endParaRPr>
          </a:p>
        </p:txBody>
      </p:sp>
      <p:sp>
        <p:nvSpPr>
          <p:cNvPr id="81" name="燕尾形 45">
            <a:extLst>
              <a:ext uri="{FF2B5EF4-FFF2-40B4-BE49-F238E27FC236}">
                <a16:creationId xmlns:a16="http://schemas.microsoft.com/office/drawing/2014/main" id="{51C874EF-9FF2-4972-81FC-5DAB2058F244}"/>
              </a:ext>
            </a:extLst>
          </p:cNvPr>
          <p:cNvSpPr/>
          <p:nvPr/>
        </p:nvSpPr>
        <p:spPr bwMode="auto">
          <a:xfrm>
            <a:off x="6030506"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RPC</a:t>
            </a:r>
            <a:endParaRPr lang="en-US" altLang="zh-CN" sz="900" kern="0" dirty="0">
              <a:latin typeface="Huawei Sans" panose="020C0503030203020204" pitchFamily="34" charset="0"/>
            </a:endParaRPr>
          </a:p>
        </p:txBody>
      </p:sp>
      <p:sp>
        <p:nvSpPr>
          <p:cNvPr id="82" name="燕尾形 46">
            <a:extLst>
              <a:ext uri="{FF2B5EF4-FFF2-40B4-BE49-F238E27FC236}">
                <a16:creationId xmlns:a16="http://schemas.microsoft.com/office/drawing/2014/main" id="{328D17FD-CD35-446F-80E6-5D3DB4771827}"/>
              </a:ext>
            </a:extLst>
          </p:cNvPr>
          <p:cNvSpPr/>
          <p:nvPr/>
        </p:nvSpPr>
        <p:spPr bwMode="auto">
          <a:xfrm>
            <a:off x="6722200" y="569619"/>
            <a:ext cx="781200" cy="30600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PID</a:t>
            </a:r>
            <a:endParaRPr lang="en-US" altLang="zh-CN" sz="900" kern="0" dirty="0">
              <a:latin typeface="Huawei Sans" panose="020C0503030203020204" pitchFamily="34" charset="0"/>
            </a:endParaRPr>
          </a:p>
        </p:txBody>
      </p:sp>
      <p:sp>
        <p:nvSpPr>
          <p:cNvPr id="83" name="燕尾形 47">
            <a:extLst>
              <a:ext uri="{FF2B5EF4-FFF2-40B4-BE49-F238E27FC236}">
                <a16:creationId xmlns:a16="http://schemas.microsoft.com/office/drawing/2014/main" id="{4E3CC282-8C21-4FF2-86BC-450A6AF0C41E}"/>
              </a:ext>
            </a:extLst>
          </p:cNvPr>
          <p:cNvSpPr/>
          <p:nvPr/>
        </p:nvSpPr>
        <p:spPr bwMode="auto">
          <a:xfrm>
            <a:off x="7413894" y="569619"/>
            <a:ext cx="781200" cy="306000"/>
          </a:xfrm>
          <a:prstGeom prst="chevron">
            <a:avLst/>
          </a:prstGeom>
          <a:solidFill>
            <a:srgbClr val="00B0F0"/>
          </a:solidFill>
          <a:ln w="9525" cap="flat" cmpd="sng" algn="ctr">
            <a:noFill/>
            <a:prstDash val="solid"/>
            <a:round/>
            <a:headEnd type="none" w="med" len="med"/>
            <a:tailEnd type="none" w="med" len="med"/>
          </a:ln>
          <a:effectLst/>
        </p:spPr>
        <p:txBody>
          <a:bodyPr vert="horz" wrap="square" lIns="0" tIns="36000" rIns="0" bIns="72000" numCol="1" rtlCol="0" anchor="ctr" anchorCtr="0" compatLnSpc="1">
            <a:prstTxWarp prst="textNoShape">
              <a:avLst/>
            </a:prstTxWarp>
          </a:bodyPr>
          <a:lstStyle/>
          <a:p>
            <a:pPr algn="ctr" fontAlgn="ctr">
              <a:spcBef>
                <a:spcPts val="0"/>
              </a:spcBef>
              <a:defRPr/>
            </a:pPr>
            <a:r>
              <a:rPr lang="en-US" sz="900" dirty="0">
                <a:latin typeface="Huawei Sans" panose="020C0503030203020204" pitchFamily="34" charset="0"/>
              </a:rPr>
              <a:t>BPDU</a:t>
            </a:r>
            <a:endParaRPr lang="en-US" altLang="zh-CN" sz="900" kern="0" dirty="0">
              <a:latin typeface="Huawei Sans" panose="020C0503030203020204" pitchFamily="34" charset="0"/>
            </a:endParaRPr>
          </a:p>
        </p:txBody>
      </p:sp>
      <p:sp>
        <p:nvSpPr>
          <p:cNvPr id="30" name="TextBox 29">
            <a:extLst>
              <a:ext uri="{FF2B5EF4-FFF2-40B4-BE49-F238E27FC236}">
                <a16:creationId xmlns:a16="http://schemas.microsoft.com/office/drawing/2014/main" id="{3CCB6300-5AB7-4CB3-90FF-1F32C7601152}"/>
              </a:ext>
            </a:extLst>
          </p:cNvPr>
          <p:cNvSpPr txBox="1"/>
          <p:nvPr/>
        </p:nvSpPr>
        <p:spPr>
          <a:xfrm>
            <a:off x="217737" y="1065364"/>
            <a:ext cx="6202906" cy="1800493"/>
          </a:xfrm>
          <a:prstGeom prst="rect">
            <a:avLst/>
          </a:prstGeom>
          <a:noFill/>
        </p:spPr>
        <p:txBody>
          <a:bodyPr wrap="square">
            <a:spAutoFit/>
          </a:bodyPr>
          <a:lstStyle/>
          <a:p>
            <a:pPr marL="177800" indent="-177800" fontAlgn="ctr">
              <a:lnSpc>
                <a:spcPct val="120000"/>
              </a:lnSpc>
              <a:spcBef>
                <a:spcPts val="0"/>
              </a:spcBef>
              <a:spcAft>
                <a:spcPts val="600"/>
              </a:spcAft>
              <a:buFont typeface="Arial" panose="020B0604020202020204" pitchFamily="34" charset="0"/>
              <a:buChar char="•"/>
            </a:pPr>
            <a:r>
              <a:rPr lang="en-US" sz="1600" dirty="0">
                <a:solidFill>
                  <a:prstClr val="black"/>
                </a:solidFill>
                <a:latin typeface="Huawei Sans" panose="020C0503030203020204" pitchFamily="34" charset="0"/>
              </a:rPr>
              <a:t>STP-enabled switches exchange BPDUs that carry important information.</a:t>
            </a:r>
            <a:endParaRPr lang="en-US" altLang="zh-CN" sz="1600" dirty="0">
              <a:solidFill>
                <a:prstClr val="black"/>
              </a:solidFill>
              <a:latin typeface="Huawei Sans" panose="020C0503030203020204" pitchFamily="34" charset="0"/>
            </a:endParaRPr>
          </a:p>
          <a:p>
            <a:pPr marL="177800" indent="-177800" fontAlgn="ctr">
              <a:lnSpc>
                <a:spcPct val="120000"/>
              </a:lnSpc>
              <a:spcBef>
                <a:spcPts val="0"/>
              </a:spcBef>
              <a:spcAft>
                <a:spcPts val="600"/>
              </a:spcAft>
              <a:buFont typeface="Arial" panose="020B0604020202020204" pitchFamily="34" charset="0"/>
              <a:buChar char="•"/>
            </a:pPr>
            <a:r>
              <a:rPr lang="en-US" sz="1600" dirty="0">
                <a:solidFill>
                  <a:prstClr val="black"/>
                </a:solidFill>
                <a:latin typeface="Huawei Sans" panose="020C0503030203020204" pitchFamily="34" charset="0"/>
              </a:rPr>
              <a:t>There are two types of BPDUs:</a:t>
            </a:r>
            <a:endParaRPr lang="en-US" altLang="zh-CN" sz="1600" dirty="0">
              <a:solidFill>
                <a:prstClr val="black"/>
              </a:solidFill>
              <a:latin typeface="Huawei Sans" panose="020C0503030203020204" pitchFamily="34" charset="0"/>
            </a:endParaRPr>
          </a:p>
          <a:p>
            <a:pPr marL="447675" lvl="1" indent="-258763" fontAlgn="ctr">
              <a:lnSpc>
                <a:spcPct val="120000"/>
              </a:lnSpc>
              <a:spcBef>
                <a:spcPts val="0"/>
              </a:spcBef>
              <a:spcAft>
                <a:spcPts val="600"/>
              </a:spcAft>
              <a:buFont typeface="Wingdings" panose="05000000000000000000" pitchFamily="2" charset="2"/>
              <a:buChar char="Ø"/>
            </a:pPr>
            <a:r>
              <a:rPr lang="en-US" sz="1600" dirty="0">
                <a:solidFill>
                  <a:prstClr val="black"/>
                </a:solidFill>
                <a:latin typeface="Huawei Sans" panose="020C0503030203020204" pitchFamily="34" charset="0"/>
              </a:rPr>
              <a:t>Configuration BPDU</a:t>
            </a:r>
            <a:endParaRPr lang="en-US" altLang="zh-CN" sz="1600" dirty="0">
              <a:solidFill>
                <a:prstClr val="black"/>
              </a:solidFill>
              <a:latin typeface="Huawei Sans" panose="020C0503030203020204" pitchFamily="34" charset="0"/>
            </a:endParaRPr>
          </a:p>
          <a:p>
            <a:pPr marL="447675" lvl="1" indent="-258763" fontAlgn="ctr">
              <a:lnSpc>
                <a:spcPct val="120000"/>
              </a:lnSpc>
              <a:spcBef>
                <a:spcPts val="0"/>
              </a:spcBef>
              <a:spcAft>
                <a:spcPts val="600"/>
              </a:spcAft>
              <a:buFont typeface="Wingdings" panose="05000000000000000000" pitchFamily="2" charset="2"/>
              <a:buChar char="Ø"/>
            </a:pPr>
            <a:r>
              <a:rPr lang="en-US" sz="1600" dirty="0">
                <a:solidFill>
                  <a:prstClr val="black"/>
                </a:solidFill>
                <a:latin typeface="Huawei Sans" panose="020C0503030203020204" pitchFamily="34" charset="0"/>
              </a:rPr>
              <a:t>Topology Change Notification (TCN) BPDU</a:t>
            </a:r>
            <a:endParaRPr lang="en-US" altLang="zh-CN" sz="1600" dirty="0">
              <a:solidFill>
                <a:prstClr val="black"/>
              </a:solidFill>
              <a:latin typeface="Huawei Sans" panose="020C0503030203020204" pitchFamily="34" charset="0"/>
            </a:endParaRPr>
          </a:p>
        </p:txBody>
      </p:sp>
      <p:cxnSp>
        <p:nvCxnSpPr>
          <p:cNvPr id="31" name="直接箭头连接符 21">
            <a:extLst>
              <a:ext uri="{FF2B5EF4-FFF2-40B4-BE49-F238E27FC236}">
                <a16:creationId xmlns:a16="http://schemas.microsoft.com/office/drawing/2014/main" id="{B8127CA8-B0E6-44F8-AEFE-D39B245665A7}"/>
              </a:ext>
            </a:extLst>
          </p:cNvPr>
          <p:cNvCxnSpPr/>
          <p:nvPr/>
        </p:nvCxnSpPr>
        <p:spPr>
          <a:xfrm>
            <a:off x="2329885" y="4022620"/>
            <a:ext cx="398154" cy="626269"/>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直接箭头连接符 22">
            <a:extLst>
              <a:ext uri="{FF2B5EF4-FFF2-40B4-BE49-F238E27FC236}">
                <a16:creationId xmlns:a16="http://schemas.microsoft.com/office/drawing/2014/main" id="{C07F6C1F-5381-4848-ACBE-9A1DCEC824B4}"/>
              </a:ext>
            </a:extLst>
          </p:cNvPr>
          <p:cNvCxnSpPr/>
          <p:nvPr/>
        </p:nvCxnSpPr>
        <p:spPr>
          <a:xfrm flipH="1" flipV="1">
            <a:off x="3142892" y="4521111"/>
            <a:ext cx="386048" cy="607983"/>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接箭头连接符 23">
            <a:extLst>
              <a:ext uri="{FF2B5EF4-FFF2-40B4-BE49-F238E27FC236}">
                <a16:creationId xmlns:a16="http://schemas.microsoft.com/office/drawing/2014/main" id="{2CE6E07E-2EB4-4641-B01D-13031AD99E06}"/>
              </a:ext>
            </a:extLst>
          </p:cNvPr>
          <p:cNvCxnSpPr/>
          <p:nvPr/>
        </p:nvCxnSpPr>
        <p:spPr>
          <a:xfrm flipV="1">
            <a:off x="3916578" y="4474589"/>
            <a:ext cx="430000" cy="654506"/>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直接箭头连接符 24">
            <a:extLst>
              <a:ext uri="{FF2B5EF4-FFF2-40B4-BE49-F238E27FC236}">
                <a16:creationId xmlns:a16="http://schemas.microsoft.com/office/drawing/2014/main" id="{6A5BACD2-8378-43DA-9349-29779FAF7C39}"/>
              </a:ext>
            </a:extLst>
          </p:cNvPr>
          <p:cNvCxnSpPr/>
          <p:nvPr/>
        </p:nvCxnSpPr>
        <p:spPr>
          <a:xfrm>
            <a:off x="2668447" y="3396670"/>
            <a:ext cx="861042" cy="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直接箭头连接符 25">
            <a:extLst>
              <a:ext uri="{FF2B5EF4-FFF2-40B4-BE49-F238E27FC236}">
                <a16:creationId xmlns:a16="http://schemas.microsoft.com/office/drawing/2014/main" id="{CA21419E-A2E2-469F-A9EC-C9F3716D2E88}"/>
              </a:ext>
            </a:extLst>
          </p:cNvPr>
          <p:cNvCxnSpPr/>
          <p:nvPr/>
        </p:nvCxnSpPr>
        <p:spPr>
          <a:xfrm flipH="1">
            <a:off x="3821850" y="3789155"/>
            <a:ext cx="855385" cy="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36" name="椭圆 26">
            <a:extLst>
              <a:ext uri="{FF2B5EF4-FFF2-40B4-BE49-F238E27FC236}">
                <a16:creationId xmlns:a16="http://schemas.microsoft.com/office/drawing/2014/main" id="{72A3E640-A4D1-4C8E-A00A-F5B5BB30F300}"/>
              </a:ext>
            </a:extLst>
          </p:cNvPr>
          <p:cNvSpPr>
            <a:spLocks noChangeAspect="1"/>
          </p:cNvSpPr>
          <p:nvPr/>
        </p:nvSpPr>
        <p:spPr>
          <a:xfrm>
            <a:off x="3854563" y="4989218"/>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37" name="椭圆 27">
            <a:extLst>
              <a:ext uri="{FF2B5EF4-FFF2-40B4-BE49-F238E27FC236}">
                <a16:creationId xmlns:a16="http://schemas.microsoft.com/office/drawing/2014/main" id="{7BF0F4D3-8332-49F7-AC17-7E0BB3242C60}"/>
              </a:ext>
            </a:extLst>
          </p:cNvPr>
          <p:cNvSpPr>
            <a:spLocks noChangeAspect="1"/>
          </p:cNvSpPr>
          <p:nvPr/>
        </p:nvSpPr>
        <p:spPr>
          <a:xfrm>
            <a:off x="2578592" y="3280737"/>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38" name="椭圆 28">
            <a:extLst>
              <a:ext uri="{FF2B5EF4-FFF2-40B4-BE49-F238E27FC236}">
                <a16:creationId xmlns:a16="http://schemas.microsoft.com/office/drawing/2014/main" id="{228D38E8-7027-4695-B315-F2826BF4B444}"/>
              </a:ext>
            </a:extLst>
          </p:cNvPr>
          <p:cNvSpPr>
            <a:spLocks noChangeAspect="1"/>
          </p:cNvSpPr>
          <p:nvPr/>
        </p:nvSpPr>
        <p:spPr>
          <a:xfrm>
            <a:off x="4520762" y="3709016"/>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cxnSp>
        <p:nvCxnSpPr>
          <p:cNvPr id="39" name="直接箭头连接符 29">
            <a:extLst>
              <a:ext uri="{FF2B5EF4-FFF2-40B4-BE49-F238E27FC236}">
                <a16:creationId xmlns:a16="http://schemas.microsoft.com/office/drawing/2014/main" id="{3A469D8D-29ED-48A0-82A8-993ACD7E55F4}"/>
              </a:ext>
            </a:extLst>
          </p:cNvPr>
          <p:cNvCxnSpPr/>
          <p:nvPr/>
        </p:nvCxnSpPr>
        <p:spPr>
          <a:xfrm flipH="1">
            <a:off x="4717466" y="4034989"/>
            <a:ext cx="414670" cy="686435"/>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40" name="椭圆 30">
            <a:extLst>
              <a:ext uri="{FF2B5EF4-FFF2-40B4-BE49-F238E27FC236}">
                <a16:creationId xmlns:a16="http://schemas.microsoft.com/office/drawing/2014/main" id="{51AE8B65-0D14-48B4-B7E0-C46D001E9BDB}"/>
              </a:ext>
            </a:extLst>
          </p:cNvPr>
          <p:cNvSpPr>
            <a:spLocks noChangeAspect="1"/>
          </p:cNvSpPr>
          <p:nvPr/>
        </p:nvSpPr>
        <p:spPr>
          <a:xfrm>
            <a:off x="4989901" y="4000850"/>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41" name="椭圆 31">
            <a:extLst>
              <a:ext uri="{FF2B5EF4-FFF2-40B4-BE49-F238E27FC236}">
                <a16:creationId xmlns:a16="http://schemas.microsoft.com/office/drawing/2014/main" id="{4DF2C1FA-44B6-44A7-9A8E-5B145923C64A}"/>
              </a:ext>
            </a:extLst>
          </p:cNvPr>
          <p:cNvSpPr>
            <a:spLocks noChangeAspect="1"/>
          </p:cNvSpPr>
          <p:nvPr/>
        </p:nvSpPr>
        <p:spPr>
          <a:xfrm>
            <a:off x="2215888" y="3929131"/>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42" name="椭圆 32">
            <a:extLst>
              <a:ext uri="{FF2B5EF4-FFF2-40B4-BE49-F238E27FC236}">
                <a16:creationId xmlns:a16="http://schemas.microsoft.com/office/drawing/2014/main" id="{BC73A4D6-8CC1-43B9-81D3-2A8EB60F6F90}"/>
              </a:ext>
            </a:extLst>
          </p:cNvPr>
          <p:cNvSpPr>
            <a:spLocks noChangeAspect="1"/>
          </p:cNvSpPr>
          <p:nvPr/>
        </p:nvSpPr>
        <p:spPr>
          <a:xfrm>
            <a:off x="1454974" y="6203033"/>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43" name="椭圆 33">
            <a:extLst>
              <a:ext uri="{FF2B5EF4-FFF2-40B4-BE49-F238E27FC236}">
                <a16:creationId xmlns:a16="http://schemas.microsoft.com/office/drawing/2014/main" id="{1829D1F7-C55C-47E4-95F5-4DAE4E8082BE}"/>
              </a:ext>
            </a:extLst>
          </p:cNvPr>
          <p:cNvSpPr>
            <a:spLocks noChangeAspect="1"/>
          </p:cNvSpPr>
          <p:nvPr/>
        </p:nvSpPr>
        <p:spPr>
          <a:xfrm>
            <a:off x="3405741" y="4988967"/>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44" name="文本框 34">
            <a:extLst>
              <a:ext uri="{FF2B5EF4-FFF2-40B4-BE49-F238E27FC236}">
                <a16:creationId xmlns:a16="http://schemas.microsoft.com/office/drawing/2014/main" id="{45AD337D-6FFD-466D-B0EE-638912E3AB74}"/>
              </a:ext>
            </a:extLst>
          </p:cNvPr>
          <p:cNvSpPr txBox="1"/>
          <p:nvPr/>
        </p:nvSpPr>
        <p:spPr>
          <a:xfrm>
            <a:off x="1663303" y="6150259"/>
            <a:ext cx="2191260" cy="338554"/>
          </a:xfrm>
          <a:prstGeom prst="rect">
            <a:avLst/>
          </a:prstGeom>
          <a:noFill/>
        </p:spPr>
        <p:txBody>
          <a:bodyPr wrap="square" rtlCol="0">
            <a:spAutoFit/>
          </a:bodyPr>
          <a:lstStyle/>
          <a:p>
            <a:pPr fontAlgn="ctr">
              <a:spcBef>
                <a:spcPts val="0"/>
              </a:spcBef>
              <a:spcAft>
                <a:spcPts val="0"/>
              </a:spcAft>
            </a:pPr>
            <a:r>
              <a:rPr lang="en-US" sz="1600" dirty="0">
                <a:latin typeface="Huawei Sans" panose="020C0503030203020204" pitchFamily="34" charset="0"/>
              </a:rPr>
              <a:t>Configuration BPDU</a:t>
            </a:r>
          </a:p>
        </p:txBody>
      </p:sp>
      <p:sp>
        <p:nvSpPr>
          <p:cNvPr id="45" name="文本框 37">
            <a:extLst>
              <a:ext uri="{FF2B5EF4-FFF2-40B4-BE49-F238E27FC236}">
                <a16:creationId xmlns:a16="http://schemas.microsoft.com/office/drawing/2014/main" id="{28933DDA-EF81-465C-8D47-CA04DB1F300F}"/>
              </a:ext>
            </a:extLst>
          </p:cNvPr>
          <p:cNvSpPr txBox="1"/>
          <p:nvPr/>
        </p:nvSpPr>
        <p:spPr>
          <a:xfrm>
            <a:off x="1359436" y="3431136"/>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46" name="文本框 38">
            <a:extLst>
              <a:ext uri="{FF2B5EF4-FFF2-40B4-BE49-F238E27FC236}">
                <a16:creationId xmlns:a16="http://schemas.microsoft.com/office/drawing/2014/main" id="{1A5D7407-CF53-424A-B09C-8F26247B9221}"/>
              </a:ext>
            </a:extLst>
          </p:cNvPr>
          <p:cNvSpPr txBox="1"/>
          <p:nvPr/>
        </p:nvSpPr>
        <p:spPr>
          <a:xfrm>
            <a:off x="5467302" y="3468235"/>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grpSp>
        <p:nvGrpSpPr>
          <p:cNvPr id="48" name="组合 39">
            <a:extLst>
              <a:ext uri="{FF2B5EF4-FFF2-40B4-BE49-F238E27FC236}">
                <a16:creationId xmlns:a16="http://schemas.microsoft.com/office/drawing/2014/main" id="{D8F00B32-BE94-4BAE-A122-A275D38B9845}"/>
              </a:ext>
            </a:extLst>
          </p:cNvPr>
          <p:cNvGrpSpPr/>
          <p:nvPr/>
        </p:nvGrpSpPr>
        <p:grpSpPr>
          <a:xfrm flipV="1">
            <a:off x="2349944" y="3677366"/>
            <a:ext cx="2745630" cy="2115270"/>
            <a:chOff x="6600056" y="4353447"/>
            <a:chExt cx="1296144" cy="833967"/>
          </a:xfrm>
        </p:grpSpPr>
        <p:cxnSp>
          <p:nvCxnSpPr>
            <p:cNvPr id="59" name="直接连接符 40">
              <a:extLst>
                <a:ext uri="{FF2B5EF4-FFF2-40B4-BE49-F238E27FC236}">
                  <a16:creationId xmlns:a16="http://schemas.microsoft.com/office/drawing/2014/main" id="{FC9A94A5-31DF-45AA-B9C8-293CF5C6C245}"/>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直接连接符 41">
              <a:extLst>
                <a:ext uri="{FF2B5EF4-FFF2-40B4-BE49-F238E27FC236}">
                  <a16:creationId xmlns:a16="http://schemas.microsoft.com/office/drawing/2014/main" id="{14C2E512-18DC-4328-AF73-D8E67654881B}"/>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61" name="直接连接符 42">
            <a:extLst>
              <a:ext uri="{FF2B5EF4-FFF2-40B4-BE49-F238E27FC236}">
                <a16:creationId xmlns:a16="http://schemas.microsoft.com/office/drawing/2014/main" id="{86A2E288-3893-489C-8DAB-2C7E37D1D481}"/>
              </a:ext>
            </a:extLst>
          </p:cNvPr>
          <p:cNvCxnSpPr/>
          <p:nvPr/>
        </p:nvCxnSpPr>
        <p:spPr>
          <a:xfrm flipH="1">
            <a:off x="2215888" y="3616680"/>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62" name="图片 76" descr="接入交换机.png">
            <a:extLst>
              <a:ext uri="{FF2B5EF4-FFF2-40B4-BE49-F238E27FC236}">
                <a16:creationId xmlns:a16="http://schemas.microsoft.com/office/drawing/2014/main" id="{EF8296DE-8A48-4B68-B21B-3A216B04DBD3}"/>
              </a:ext>
            </a:extLst>
          </p:cNvPr>
          <p:cNvPicPr>
            <a:picLocks noChangeAspect="1"/>
          </p:cNvPicPr>
          <p:nvPr/>
        </p:nvPicPr>
        <p:blipFill>
          <a:blip r:embed="rId2" cstate="print"/>
          <a:stretch>
            <a:fillRect/>
          </a:stretch>
        </p:blipFill>
        <p:spPr>
          <a:xfrm>
            <a:off x="4971989" y="3431136"/>
            <a:ext cx="490909" cy="401653"/>
          </a:xfrm>
          <a:prstGeom prst="rect">
            <a:avLst/>
          </a:prstGeom>
        </p:spPr>
      </p:pic>
      <p:pic>
        <p:nvPicPr>
          <p:cNvPr id="63" name="图片 76" descr="接入交换机.png">
            <a:extLst>
              <a:ext uri="{FF2B5EF4-FFF2-40B4-BE49-F238E27FC236}">
                <a16:creationId xmlns:a16="http://schemas.microsoft.com/office/drawing/2014/main" id="{CEFF2EC8-E0C6-430D-816E-3E21B62CA212}"/>
              </a:ext>
            </a:extLst>
          </p:cNvPr>
          <p:cNvPicPr>
            <a:picLocks noChangeAspect="1"/>
          </p:cNvPicPr>
          <p:nvPr/>
        </p:nvPicPr>
        <p:blipFill>
          <a:blip r:embed="rId2" cstate="print"/>
          <a:stretch>
            <a:fillRect/>
          </a:stretch>
        </p:blipFill>
        <p:spPr>
          <a:xfrm>
            <a:off x="3477305" y="5442899"/>
            <a:ext cx="490909" cy="401653"/>
          </a:xfrm>
          <a:prstGeom prst="rect">
            <a:avLst/>
          </a:prstGeom>
        </p:spPr>
      </p:pic>
      <p:sp>
        <p:nvSpPr>
          <p:cNvPr id="64" name="文本框 45">
            <a:extLst>
              <a:ext uri="{FF2B5EF4-FFF2-40B4-BE49-F238E27FC236}">
                <a16:creationId xmlns:a16="http://schemas.microsoft.com/office/drawing/2014/main" id="{9237452A-CFBE-43CD-8B19-6A8C34B90CC6}"/>
              </a:ext>
            </a:extLst>
          </p:cNvPr>
          <p:cNvSpPr txBox="1"/>
          <p:nvPr/>
        </p:nvSpPr>
        <p:spPr>
          <a:xfrm>
            <a:off x="3397561" y="5861869"/>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pic>
        <p:nvPicPr>
          <p:cNvPr id="65" name="图片 76" descr="接入交换机.png">
            <a:extLst>
              <a:ext uri="{FF2B5EF4-FFF2-40B4-BE49-F238E27FC236}">
                <a16:creationId xmlns:a16="http://schemas.microsoft.com/office/drawing/2014/main" id="{94C49E35-DD6F-4E8B-8855-B8F137ED5AF2}"/>
              </a:ext>
            </a:extLst>
          </p:cNvPr>
          <p:cNvPicPr>
            <a:picLocks noChangeAspect="1"/>
          </p:cNvPicPr>
          <p:nvPr/>
        </p:nvPicPr>
        <p:blipFill>
          <a:blip r:embed="rId2" cstate="print"/>
          <a:stretch>
            <a:fillRect/>
          </a:stretch>
        </p:blipFill>
        <p:spPr>
          <a:xfrm>
            <a:off x="1982282" y="3426935"/>
            <a:ext cx="490909" cy="401653"/>
          </a:xfrm>
          <a:prstGeom prst="rect">
            <a:avLst/>
          </a:prstGeom>
        </p:spPr>
      </p:pic>
    </p:spTree>
    <p:extLst>
      <p:ext uri="{BB962C8B-B14F-4D97-AF65-F5344CB8AC3E}">
        <p14:creationId xmlns:p14="http://schemas.microsoft.com/office/powerpoint/2010/main" val="4019893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300" b="1" dirty="0"/>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18</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639033" cy="507831"/>
          </a:xfrm>
          <a:prstGeom prst="rect">
            <a:avLst/>
          </a:prstGeom>
          <a:solidFill>
            <a:schemeClr val="tx2">
              <a:lumMod val="20000"/>
              <a:lumOff val="80000"/>
            </a:schemeClr>
          </a:solidFill>
        </p:spPr>
        <p:txBody>
          <a:bodyPr wrap="square">
            <a:spAutoFit/>
          </a:bodyPr>
          <a:lstStyle/>
          <a:p>
            <a:r>
              <a:rPr lang="en-US" sz="2700" dirty="0"/>
              <a:t>Format of Configuration BPDUs</a:t>
            </a:r>
          </a:p>
        </p:txBody>
      </p:sp>
      <p:graphicFrame>
        <p:nvGraphicFramePr>
          <p:cNvPr id="47" name="表格 11">
            <a:extLst>
              <a:ext uri="{FF2B5EF4-FFF2-40B4-BE49-F238E27FC236}">
                <a16:creationId xmlns:a16="http://schemas.microsoft.com/office/drawing/2014/main" id="{7CF8370C-F09B-49AA-9BBF-E7D618EA68A4}"/>
              </a:ext>
            </a:extLst>
          </p:cNvPr>
          <p:cNvGraphicFramePr>
            <a:graphicFrameLocks noGrp="1"/>
          </p:cNvGraphicFramePr>
          <p:nvPr>
            <p:extLst>
              <p:ext uri="{D42A27DB-BD31-4B8C-83A1-F6EECF244321}">
                <p14:modId xmlns:p14="http://schemas.microsoft.com/office/powerpoint/2010/main" val="3801162687"/>
              </p:ext>
            </p:extLst>
          </p:nvPr>
        </p:nvGraphicFramePr>
        <p:xfrm>
          <a:off x="25757" y="636905"/>
          <a:ext cx="8281116" cy="457180"/>
        </p:xfrm>
        <a:graphic>
          <a:graphicData uri="http://schemas.openxmlformats.org/drawingml/2006/table">
            <a:tbl>
              <a:tblPr/>
              <a:tblGrid>
                <a:gridCol w="580032">
                  <a:extLst>
                    <a:ext uri="{9D8B030D-6E8A-4147-A177-3AD203B41FA5}">
                      <a16:colId xmlns:a16="http://schemas.microsoft.com/office/drawing/2014/main" val="20000"/>
                    </a:ext>
                  </a:extLst>
                </a:gridCol>
                <a:gridCol w="529339">
                  <a:extLst>
                    <a:ext uri="{9D8B030D-6E8A-4147-A177-3AD203B41FA5}">
                      <a16:colId xmlns:a16="http://schemas.microsoft.com/office/drawing/2014/main" val="20001"/>
                    </a:ext>
                  </a:extLst>
                </a:gridCol>
                <a:gridCol w="768352">
                  <a:extLst>
                    <a:ext uri="{9D8B030D-6E8A-4147-A177-3AD203B41FA5}">
                      <a16:colId xmlns:a16="http://schemas.microsoft.com/office/drawing/2014/main" val="20002"/>
                    </a:ext>
                  </a:extLst>
                </a:gridCol>
                <a:gridCol w="682977">
                  <a:extLst>
                    <a:ext uri="{9D8B030D-6E8A-4147-A177-3AD203B41FA5}">
                      <a16:colId xmlns:a16="http://schemas.microsoft.com/office/drawing/2014/main" val="20003"/>
                    </a:ext>
                  </a:extLst>
                </a:gridCol>
                <a:gridCol w="753756">
                  <a:extLst>
                    <a:ext uri="{9D8B030D-6E8A-4147-A177-3AD203B41FA5}">
                      <a16:colId xmlns:a16="http://schemas.microsoft.com/office/drawing/2014/main" val="20004"/>
                    </a:ext>
                  </a:extLst>
                </a:gridCol>
                <a:gridCol w="606846">
                  <a:extLst>
                    <a:ext uri="{9D8B030D-6E8A-4147-A177-3AD203B41FA5}">
                      <a16:colId xmlns:a16="http://schemas.microsoft.com/office/drawing/2014/main" val="20005"/>
                    </a:ext>
                  </a:extLst>
                </a:gridCol>
                <a:gridCol w="774175">
                  <a:extLst>
                    <a:ext uri="{9D8B030D-6E8A-4147-A177-3AD203B41FA5}">
                      <a16:colId xmlns:a16="http://schemas.microsoft.com/office/drawing/2014/main" val="20006"/>
                    </a:ext>
                  </a:extLst>
                </a:gridCol>
                <a:gridCol w="597608">
                  <a:extLst>
                    <a:ext uri="{9D8B030D-6E8A-4147-A177-3AD203B41FA5}">
                      <a16:colId xmlns:a16="http://schemas.microsoft.com/office/drawing/2014/main" val="20007"/>
                    </a:ext>
                  </a:extLst>
                </a:gridCol>
                <a:gridCol w="967178">
                  <a:extLst>
                    <a:ext uri="{9D8B030D-6E8A-4147-A177-3AD203B41FA5}">
                      <a16:colId xmlns:a16="http://schemas.microsoft.com/office/drawing/2014/main" val="20008"/>
                    </a:ext>
                  </a:extLst>
                </a:gridCol>
                <a:gridCol w="700095">
                  <a:extLst>
                    <a:ext uri="{9D8B030D-6E8A-4147-A177-3AD203B41FA5}">
                      <a16:colId xmlns:a16="http://schemas.microsoft.com/office/drawing/2014/main" val="20009"/>
                    </a:ext>
                  </a:extLst>
                </a:gridCol>
                <a:gridCol w="644711">
                  <a:extLst>
                    <a:ext uri="{9D8B030D-6E8A-4147-A177-3AD203B41FA5}">
                      <a16:colId xmlns:a16="http://schemas.microsoft.com/office/drawing/2014/main" val="20010"/>
                    </a:ext>
                  </a:extLst>
                </a:gridCol>
                <a:gridCol w="676047">
                  <a:extLst>
                    <a:ext uri="{9D8B030D-6E8A-4147-A177-3AD203B41FA5}">
                      <a16:colId xmlns:a16="http://schemas.microsoft.com/office/drawing/2014/main" val="20011"/>
                    </a:ext>
                  </a:extLst>
                </a:gridCol>
              </a:tblGrid>
              <a:tr h="378996">
                <a:tc>
                  <a:txBody>
                    <a:bodyPr/>
                    <a:lstStyle>
                      <a:lvl1pPr marL="0" algn="l" defTabSz="914400" rtl="0" eaLnBrk="1" latinLnBrk="0" hangingPunct="1">
                        <a:defRPr sz="1800" kern="1200">
                          <a:solidFill>
                            <a:schemeClr val="tx1"/>
                          </a:solidFill>
                          <a:latin typeface="Arial"/>
                          <a:ea typeface="微软雅黑"/>
                        </a:defRPr>
                      </a:lvl1pPr>
                      <a:lvl2pPr marL="457200" algn="l" defTabSz="914400" rtl="0" eaLnBrk="1" latinLnBrk="0" hangingPunct="1">
                        <a:defRPr sz="1800" kern="1200">
                          <a:solidFill>
                            <a:schemeClr val="tx1"/>
                          </a:solidFill>
                          <a:latin typeface="Arial"/>
                          <a:ea typeface="微软雅黑"/>
                        </a:defRPr>
                      </a:lvl2pPr>
                      <a:lvl3pPr marL="914400" algn="l" defTabSz="914400" rtl="0" eaLnBrk="1" latinLnBrk="0" hangingPunct="1">
                        <a:defRPr sz="1800" kern="1200">
                          <a:solidFill>
                            <a:schemeClr val="tx1"/>
                          </a:solidFill>
                          <a:latin typeface="Arial"/>
                          <a:ea typeface="微软雅黑"/>
                        </a:defRPr>
                      </a:lvl3pPr>
                      <a:lvl4pPr marL="1371600" algn="l" defTabSz="914400" rtl="0" eaLnBrk="1" latinLnBrk="0" hangingPunct="1">
                        <a:defRPr sz="1800" kern="1200">
                          <a:solidFill>
                            <a:schemeClr val="tx1"/>
                          </a:solidFill>
                          <a:latin typeface="Arial"/>
                          <a:ea typeface="微软雅黑"/>
                        </a:defRPr>
                      </a:lvl4pPr>
                      <a:lvl5pPr marL="1828800" algn="l" defTabSz="914400" rtl="0" eaLnBrk="1" latinLnBrk="0" hangingPunct="1">
                        <a:defRPr sz="1800" kern="1200">
                          <a:solidFill>
                            <a:schemeClr val="tx1"/>
                          </a:solidFill>
                          <a:latin typeface="Arial"/>
                          <a:ea typeface="微软雅黑"/>
                        </a:defRPr>
                      </a:lvl5pPr>
                      <a:lvl6pPr marL="2286000" algn="l" defTabSz="914400" rtl="0" eaLnBrk="1" latinLnBrk="0" hangingPunct="1">
                        <a:defRPr sz="1800" kern="1200">
                          <a:solidFill>
                            <a:schemeClr val="tx1"/>
                          </a:solidFill>
                          <a:latin typeface="Arial"/>
                          <a:ea typeface="微软雅黑"/>
                        </a:defRPr>
                      </a:lvl6pPr>
                      <a:lvl7pPr marL="2743200" algn="l" defTabSz="914400" rtl="0" eaLnBrk="1" latinLnBrk="0" hangingPunct="1">
                        <a:defRPr sz="1800" kern="1200">
                          <a:solidFill>
                            <a:schemeClr val="tx1"/>
                          </a:solidFill>
                          <a:latin typeface="Arial"/>
                          <a:ea typeface="微软雅黑"/>
                        </a:defRPr>
                      </a:lvl7pPr>
                      <a:lvl8pPr marL="3200400" algn="l" defTabSz="914400" rtl="0" eaLnBrk="1" latinLnBrk="0" hangingPunct="1">
                        <a:defRPr sz="1800" kern="1200">
                          <a:solidFill>
                            <a:schemeClr val="tx1"/>
                          </a:solidFill>
                          <a:latin typeface="Arial"/>
                          <a:ea typeface="微软雅黑"/>
                        </a:defRPr>
                      </a:lvl8pPr>
                      <a:lvl9pPr marL="3657600" algn="l" defTabSz="914400" rtl="0" eaLnBrk="1" latinLnBrk="0" hangingPunct="1">
                        <a:defRPr sz="1800" kern="1200">
                          <a:solidFill>
                            <a:schemeClr val="tx1"/>
                          </a:solidFill>
                          <a:latin typeface="Arial"/>
                          <a:ea typeface="微软雅黑"/>
                        </a:defRPr>
                      </a:lvl9pPr>
                    </a:lstStyle>
                    <a:p>
                      <a:pPr algn="ctr" fontAlgn="ctr"/>
                      <a:r>
                        <a:rPr lang="en-US" altLang="zh-CN" sz="1200" dirty="0">
                          <a:solidFill>
                            <a:schemeClr val="tx1"/>
                          </a:solidFill>
                          <a:latin typeface="Huawei Sans" panose="020C0503030203020204" pitchFamily="34" charset="0"/>
                          <a:ea typeface="微软雅黑" panose="020B0503020204020204" pitchFamily="34" charset="-122"/>
                          <a:cs typeface="Arial" pitchFamily="34" charset="0"/>
                        </a:rPr>
                        <a:t>PID</a:t>
                      </a:r>
                    </a:p>
                  </a:txBody>
                  <a:tcPr marL="91441" marR="91441" marT="45710" marB="4571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Arial"/>
                          <a:ea typeface="微软雅黑"/>
                        </a:defRPr>
                      </a:lvl1pPr>
                      <a:lvl2pPr marL="457200" algn="l" defTabSz="914400" rtl="0" eaLnBrk="1" latinLnBrk="0" hangingPunct="1">
                        <a:defRPr sz="1800" kern="1200">
                          <a:solidFill>
                            <a:schemeClr val="tx1"/>
                          </a:solidFill>
                          <a:latin typeface="Arial"/>
                          <a:ea typeface="微软雅黑"/>
                        </a:defRPr>
                      </a:lvl2pPr>
                      <a:lvl3pPr marL="914400" algn="l" defTabSz="914400" rtl="0" eaLnBrk="1" latinLnBrk="0" hangingPunct="1">
                        <a:defRPr sz="1800" kern="1200">
                          <a:solidFill>
                            <a:schemeClr val="tx1"/>
                          </a:solidFill>
                          <a:latin typeface="Arial"/>
                          <a:ea typeface="微软雅黑"/>
                        </a:defRPr>
                      </a:lvl3pPr>
                      <a:lvl4pPr marL="1371600" algn="l" defTabSz="914400" rtl="0" eaLnBrk="1" latinLnBrk="0" hangingPunct="1">
                        <a:defRPr sz="1800" kern="1200">
                          <a:solidFill>
                            <a:schemeClr val="tx1"/>
                          </a:solidFill>
                          <a:latin typeface="Arial"/>
                          <a:ea typeface="微软雅黑"/>
                        </a:defRPr>
                      </a:lvl4pPr>
                      <a:lvl5pPr marL="1828800" algn="l" defTabSz="914400" rtl="0" eaLnBrk="1" latinLnBrk="0" hangingPunct="1">
                        <a:defRPr sz="1800" kern="1200">
                          <a:solidFill>
                            <a:schemeClr val="tx1"/>
                          </a:solidFill>
                          <a:latin typeface="Arial"/>
                          <a:ea typeface="微软雅黑"/>
                        </a:defRPr>
                      </a:lvl5pPr>
                      <a:lvl6pPr marL="2286000" algn="l" defTabSz="914400" rtl="0" eaLnBrk="1" latinLnBrk="0" hangingPunct="1">
                        <a:defRPr sz="1800" kern="1200">
                          <a:solidFill>
                            <a:schemeClr val="tx1"/>
                          </a:solidFill>
                          <a:latin typeface="Arial"/>
                          <a:ea typeface="微软雅黑"/>
                        </a:defRPr>
                      </a:lvl6pPr>
                      <a:lvl7pPr marL="2743200" algn="l" defTabSz="914400" rtl="0" eaLnBrk="1" latinLnBrk="0" hangingPunct="1">
                        <a:defRPr sz="1800" kern="1200">
                          <a:solidFill>
                            <a:schemeClr val="tx1"/>
                          </a:solidFill>
                          <a:latin typeface="Arial"/>
                          <a:ea typeface="微软雅黑"/>
                        </a:defRPr>
                      </a:lvl7pPr>
                      <a:lvl8pPr marL="3200400" algn="l" defTabSz="914400" rtl="0" eaLnBrk="1" latinLnBrk="0" hangingPunct="1">
                        <a:defRPr sz="1800" kern="1200">
                          <a:solidFill>
                            <a:schemeClr val="tx1"/>
                          </a:solidFill>
                          <a:latin typeface="Arial"/>
                          <a:ea typeface="微软雅黑"/>
                        </a:defRPr>
                      </a:lvl8pPr>
                      <a:lvl9pPr marL="3657600" algn="l" defTabSz="914400" rtl="0" eaLnBrk="1" latinLnBrk="0" hangingPunct="1">
                        <a:defRPr sz="1800" kern="1200">
                          <a:solidFill>
                            <a:schemeClr val="tx1"/>
                          </a:solidFill>
                          <a:latin typeface="Arial"/>
                          <a:ea typeface="微软雅黑"/>
                        </a:defRPr>
                      </a:lvl9pPr>
                    </a:lstStyle>
                    <a:p>
                      <a:pPr algn="ctr" fontAlgn="ctr"/>
                      <a:r>
                        <a:rPr lang="en-US" altLang="zh-CN" sz="1200" dirty="0">
                          <a:solidFill>
                            <a:schemeClr val="tx1"/>
                          </a:solidFill>
                          <a:latin typeface="Huawei Sans" panose="020C0503030203020204" pitchFamily="34" charset="0"/>
                          <a:ea typeface="微软雅黑" panose="020B0503020204020204" pitchFamily="34" charset="-122"/>
                          <a:cs typeface="Arial" pitchFamily="34" charset="0"/>
                        </a:rPr>
                        <a:t>PVI</a:t>
                      </a:r>
                    </a:p>
                  </a:txBody>
                  <a:tcPr marL="91441" marR="91441" marT="45710" marB="4571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Arial"/>
                          <a:ea typeface="微软雅黑"/>
                        </a:defRPr>
                      </a:lvl1pPr>
                      <a:lvl2pPr marL="457200" algn="l" defTabSz="914400" rtl="0" eaLnBrk="1" latinLnBrk="0" hangingPunct="1">
                        <a:defRPr sz="1800" kern="1200">
                          <a:solidFill>
                            <a:schemeClr val="tx1"/>
                          </a:solidFill>
                          <a:latin typeface="Arial"/>
                          <a:ea typeface="微软雅黑"/>
                        </a:defRPr>
                      </a:lvl2pPr>
                      <a:lvl3pPr marL="914400" algn="l" defTabSz="914400" rtl="0" eaLnBrk="1" latinLnBrk="0" hangingPunct="1">
                        <a:defRPr sz="1800" kern="1200">
                          <a:solidFill>
                            <a:schemeClr val="tx1"/>
                          </a:solidFill>
                          <a:latin typeface="Arial"/>
                          <a:ea typeface="微软雅黑"/>
                        </a:defRPr>
                      </a:lvl3pPr>
                      <a:lvl4pPr marL="1371600" algn="l" defTabSz="914400" rtl="0" eaLnBrk="1" latinLnBrk="0" hangingPunct="1">
                        <a:defRPr sz="1800" kern="1200">
                          <a:solidFill>
                            <a:schemeClr val="tx1"/>
                          </a:solidFill>
                          <a:latin typeface="Arial"/>
                          <a:ea typeface="微软雅黑"/>
                        </a:defRPr>
                      </a:lvl4pPr>
                      <a:lvl5pPr marL="1828800" algn="l" defTabSz="914400" rtl="0" eaLnBrk="1" latinLnBrk="0" hangingPunct="1">
                        <a:defRPr sz="1800" kern="1200">
                          <a:solidFill>
                            <a:schemeClr val="tx1"/>
                          </a:solidFill>
                          <a:latin typeface="Arial"/>
                          <a:ea typeface="微软雅黑"/>
                        </a:defRPr>
                      </a:lvl5pPr>
                      <a:lvl6pPr marL="2286000" algn="l" defTabSz="914400" rtl="0" eaLnBrk="1" latinLnBrk="0" hangingPunct="1">
                        <a:defRPr sz="1800" kern="1200">
                          <a:solidFill>
                            <a:schemeClr val="tx1"/>
                          </a:solidFill>
                          <a:latin typeface="Arial"/>
                          <a:ea typeface="微软雅黑"/>
                        </a:defRPr>
                      </a:lvl6pPr>
                      <a:lvl7pPr marL="2743200" algn="l" defTabSz="914400" rtl="0" eaLnBrk="1" latinLnBrk="0" hangingPunct="1">
                        <a:defRPr sz="1800" kern="1200">
                          <a:solidFill>
                            <a:schemeClr val="tx1"/>
                          </a:solidFill>
                          <a:latin typeface="Arial"/>
                          <a:ea typeface="微软雅黑"/>
                        </a:defRPr>
                      </a:lvl7pPr>
                      <a:lvl8pPr marL="3200400" algn="l" defTabSz="914400" rtl="0" eaLnBrk="1" latinLnBrk="0" hangingPunct="1">
                        <a:defRPr sz="1800" kern="1200">
                          <a:solidFill>
                            <a:schemeClr val="tx1"/>
                          </a:solidFill>
                          <a:latin typeface="Arial"/>
                          <a:ea typeface="微软雅黑"/>
                        </a:defRPr>
                      </a:lvl8pPr>
                      <a:lvl9pPr marL="3657600" algn="l" defTabSz="914400" rtl="0" eaLnBrk="1" latinLnBrk="0" hangingPunct="1">
                        <a:defRPr sz="1800" kern="1200">
                          <a:solidFill>
                            <a:schemeClr val="tx1"/>
                          </a:solidFill>
                          <a:latin typeface="Arial"/>
                          <a:ea typeface="微软雅黑"/>
                        </a:defRPr>
                      </a:lvl9pPr>
                    </a:lstStyle>
                    <a:p>
                      <a:pPr algn="ctr" fontAlgn="ctr"/>
                      <a:r>
                        <a:rPr lang="en-US" altLang="zh-CN" sz="1200" dirty="0">
                          <a:solidFill>
                            <a:schemeClr val="tx1"/>
                          </a:solidFill>
                          <a:latin typeface="Huawei Sans" panose="020C0503030203020204" pitchFamily="34" charset="0"/>
                          <a:ea typeface="微软雅黑" panose="020B0503020204020204" pitchFamily="34" charset="-122"/>
                          <a:cs typeface="Arial" pitchFamily="34" charset="0"/>
                        </a:rPr>
                        <a:t>BPDU Type</a:t>
                      </a:r>
                    </a:p>
                  </a:txBody>
                  <a:tcPr marL="91441" marR="91441" marT="45710" marB="4571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Arial"/>
                          <a:ea typeface="微软雅黑"/>
                        </a:defRPr>
                      </a:lvl1pPr>
                      <a:lvl2pPr marL="457200" algn="l" defTabSz="914400" rtl="0" eaLnBrk="1" latinLnBrk="0" hangingPunct="1">
                        <a:defRPr sz="1800" kern="1200">
                          <a:solidFill>
                            <a:schemeClr val="tx1"/>
                          </a:solidFill>
                          <a:latin typeface="Arial"/>
                          <a:ea typeface="微软雅黑"/>
                        </a:defRPr>
                      </a:lvl2pPr>
                      <a:lvl3pPr marL="914400" algn="l" defTabSz="914400" rtl="0" eaLnBrk="1" latinLnBrk="0" hangingPunct="1">
                        <a:defRPr sz="1800" kern="1200">
                          <a:solidFill>
                            <a:schemeClr val="tx1"/>
                          </a:solidFill>
                          <a:latin typeface="Arial"/>
                          <a:ea typeface="微软雅黑"/>
                        </a:defRPr>
                      </a:lvl3pPr>
                      <a:lvl4pPr marL="1371600" algn="l" defTabSz="914400" rtl="0" eaLnBrk="1" latinLnBrk="0" hangingPunct="1">
                        <a:defRPr sz="1800" kern="1200">
                          <a:solidFill>
                            <a:schemeClr val="tx1"/>
                          </a:solidFill>
                          <a:latin typeface="Arial"/>
                          <a:ea typeface="微软雅黑"/>
                        </a:defRPr>
                      </a:lvl4pPr>
                      <a:lvl5pPr marL="1828800" algn="l" defTabSz="914400" rtl="0" eaLnBrk="1" latinLnBrk="0" hangingPunct="1">
                        <a:defRPr sz="1800" kern="1200">
                          <a:solidFill>
                            <a:schemeClr val="tx1"/>
                          </a:solidFill>
                          <a:latin typeface="Arial"/>
                          <a:ea typeface="微软雅黑"/>
                        </a:defRPr>
                      </a:lvl5pPr>
                      <a:lvl6pPr marL="2286000" algn="l" defTabSz="914400" rtl="0" eaLnBrk="1" latinLnBrk="0" hangingPunct="1">
                        <a:defRPr sz="1800" kern="1200">
                          <a:solidFill>
                            <a:schemeClr val="tx1"/>
                          </a:solidFill>
                          <a:latin typeface="Arial"/>
                          <a:ea typeface="微软雅黑"/>
                        </a:defRPr>
                      </a:lvl6pPr>
                      <a:lvl7pPr marL="2743200" algn="l" defTabSz="914400" rtl="0" eaLnBrk="1" latinLnBrk="0" hangingPunct="1">
                        <a:defRPr sz="1800" kern="1200">
                          <a:solidFill>
                            <a:schemeClr val="tx1"/>
                          </a:solidFill>
                          <a:latin typeface="Arial"/>
                          <a:ea typeface="微软雅黑"/>
                        </a:defRPr>
                      </a:lvl7pPr>
                      <a:lvl8pPr marL="3200400" algn="l" defTabSz="914400" rtl="0" eaLnBrk="1" latinLnBrk="0" hangingPunct="1">
                        <a:defRPr sz="1800" kern="1200">
                          <a:solidFill>
                            <a:schemeClr val="tx1"/>
                          </a:solidFill>
                          <a:latin typeface="Arial"/>
                          <a:ea typeface="微软雅黑"/>
                        </a:defRPr>
                      </a:lvl8pPr>
                      <a:lvl9pPr marL="3657600" algn="l" defTabSz="914400" rtl="0" eaLnBrk="1" latinLnBrk="0" hangingPunct="1">
                        <a:defRPr sz="1800" kern="1200">
                          <a:solidFill>
                            <a:schemeClr val="tx1"/>
                          </a:solidFill>
                          <a:latin typeface="Arial"/>
                          <a:ea typeface="微软雅黑"/>
                        </a:defRPr>
                      </a:lvl9pPr>
                    </a:lstStyle>
                    <a:p>
                      <a:pPr algn="ctr" fontAlgn="ctr"/>
                      <a:r>
                        <a:rPr lang="en-US" altLang="zh-CN" sz="1200" dirty="0">
                          <a:solidFill>
                            <a:schemeClr val="tx1"/>
                          </a:solidFill>
                          <a:latin typeface="Huawei Sans" panose="020C0503030203020204" pitchFamily="34" charset="0"/>
                          <a:ea typeface="微软雅黑" panose="020B0503020204020204" pitchFamily="34" charset="-122"/>
                          <a:cs typeface="Arial" pitchFamily="34" charset="0"/>
                        </a:rPr>
                        <a:t>Flags</a:t>
                      </a:r>
                    </a:p>
                  </a:txBody>
                  <a:tcPr marL="91441" marR="91441" marT="45710" marB="4571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Arial"/>
                          <a:ea typeface="微软雅黑"/>
                        </a:defRPr>
                      </a:lvl1pPr>
                      <a:lvl2pPr marL="457200" algn="l" defTabSz="914400" rtl="0" eaLnBrk="1" latinLnBrk="0" hangingPunct="1">
                        <a:defRPr sz="1800" kern="1200">
                          <a:solidFill>
                            <a:schemeClr val="tx1"/>
                          </a:solidFill>
                          <a:latin typeface="Arial"/>
                          <a:ea typeface="微软雅黑"/>
                        </a:defRPr>
                      </a:lvl2pPr>
                      <a:lvl3pPr marL="914400" algn="l" defTabSz="914400" rtl="0" eaLnBrk="1" latinLnBrk="0" hangingPunct="1">
                        <a:defRPr sz="1800" kern="1200">
                          <a:solidFill>
                            <a:schemeClr val="tx1"/>
                          </a:solidFill>
                          <a:latin typeface="Arial"/>
                          <a:ea typeface="微软雅黑"/>
                        </a:defRPr>
                      </a:lvl3pPr>
                      <a:lvl4pPr marL="1371600" algn="l" defTabSz="914400" rtl="0" eaLnBrk="1" latinLnBrk="0" hangingPunct="1">
                        <a:defRPr sz="1800" kern="1200">
                          <a:solidFill>
                            <a:schemeClr val="tx1"/>
                          </a:solidFill>
                          <a:latin typeface="Arial"/>
                          <a:ea typeface="微软雅黑"/>
                        </a:defRPr>
                      </a:lvl4pPr>
                      <a:lvl5pPr marL="1828800" algn="l" defTabSz="914400" rtl="0" eaLnBrk="1" latinLnBrk="0" hangingPunct="1">
                        <a:defRPr sz="1800" kern="1200">
                          <a:solidFill>
                            <a:schemeClr val="tx1"/>
                          </a:solidFill>
                          <a:latin typeface="Arial"/>
                          <a:ea typeface="微软雅黑"/>
                        </a:defRPr>
                      </a:lvl5pPr>
                      <a:lvl6pPr marL="2286000" algn="l" defTabSz="914400" rtl="0" eaLnBrk="1" latinLnBrk="0" hangingPunct="1">
                        <a:defRPr sz="1800" kern="1200">
                          <a:solidFill>
                            <a:schemeClr val="tx1"/>
                          </a:solidFill>
                          <a:latin typeface="Arial"/>
                          <a:ea typeface="微软雅黑"/>
                        </a:defRPr>
                      </a:lvl6pPr>
                      <a:lvl7pPr marL="2743200" algn="l" defTabSz="914400" rtl="0" eaLnBrk="1" latinLnBrk="0" hangingPunct="1">
                        <a:defRPr sz="1800" kern="1200">
                          <a:solidFill>
                            <a:schemeClr val="tx1"/>
                          </a:solidFill>
                          <a:latin typeface="Arial"/>
                          <a:ea typeface="微软雅黑"/>
                        </a:defRPr>
                      </a:lvl7pPr>
                      <a:lvl8pPr marL="3200400" algn="l" defTabSz="914400" rtl="0" eaLnBrk="1" latinLnBrk="0" hangingPunct="1">
                        <a:defRPr sz="1800" kern="1200">
                          <a:solidFill>
                            <a:schemeClr val="tx1"/>
                          </a:solidFill>
                          <a:latin typeface="Arial"/>
                          <a:ea typeface="微软雅黑"/>
                        </a:defRPr>
                      </a:lvl8pPr>
                      <a:lvl9pPr marL="3657600" algn="l" defTabSz="914400" rtl="0" eaLnBrk="1" latinLnBrk="0" hangingPunct="1">
                        <a:defRPr sz="1800" kern="1200">
                          <a:solidFill>
                            <a:schemeClr val="tx1"/>
                          </a:solidFill>
                          <a:latin typeface="Arial"/>
                          <a:ea typeface="微软雅黑"/>
                        </a:defRPr>
                      </a:lvl9pPr>
                    </a:lstStyle>
                    <a:p>
                      <a:pPr algn="ctr" fontAlgn="ctr"/>
                      <a:r>
                        <a:rPr lang="en-US" altLang="zh-CN" sz="1200" dirty="0">
                          <a:solidFill>
                            <a:schemeClr val="tx1"/>
                          </a:solidFill>
                          <a:latin typeface="Huawei Sans" panose="020C0503030203020204" pitchFamily="34" charset="0"/>
                          <a:ea typeface="微软雅黑" panose="020B0503020204020204" pitchFamily="34" charset="-122"/>
                          <a:cs typeface="Arial" pitchFamily="34" charset="0"/>
                        </a:rPr>
                        <a:t>Root ID</a:t>
                      </a:r>
                    </a:p>
                  </a:txBody>
                  <a:tcPr marL="91441" marR="91441" marT="45710" marB="4571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Arial"/>
                          <a:ea typeface="微软雅黑"/>
                        </a:defRPr>
                      </a:lvl1pPr>
                      <a:lvl2pPr marL="457200" algn="l" defTabSz="914400" rtl="0" eaLnBrk="1" latinLnBrk="0" hangingPunct="1">
                        <a:defRPr sz="1800" kern="1200">
                          <a:solidFill>
                            <a:schemeClr val="tx1"/>
                          </a:solidFill>
                          <a:latin typeface="Arial"/>
                          <a:ea typeface="微软雅黑"/>
                        </a:defRPr>
                      </a:lvl2pPr>
                      <a:lvl3pPr marL="914400" algn="l" defTabSz="914400" rtl="0" eaLnBrk="1" latinLnBrk="0" hangingPunct="1">
                        <a:defRPr sz="1800" kern="1200">
                          <a:solidFill>
                            <a:schemeClr val="tx1"/>
                          </a:solidFill>
                          <a:latin typeface="Arial"/>
                          <a:ea typeface="微软雅黑"/>
                        </a:defRPr>
                      </a:lvl3pPr>
                      <a:lvl4pPr marL="1371600" algn="l" defTabSz="914400" rtl="0" eaLnBrk="1" latinLnBrk="0" hangingPunct="1">
                        <a:defRPr sz="1800" kern="1200">
                          <a:solidFill>
                            <a:schemeClr val="tx1"/>
                          </a:solidFill>
                          <a:latin typeface="Arial"/>
                          <a:ea typeface="微软雅黑"/>
                        </a:defRPr>
                      </a:lvl4pPr>
                      <a:lvl5pPr marL="1828800" algn="l" defTabSz="914400" rtl="0" eaLnBrk="1" latinLnBrk="0" hangingPunct="1">
                        <a:defRPr sz="1800" kern="1200">
                          <a:solidFill>
                            <a:schemeClr val="tx1"/>
                          </a:solidFill>
                          <a:latin typeface="Arial"/>
                          <a:ea typeface="微软雅黑"/>
                        </a:defRPr>
                      </a:lvl5pPr>
                      <a:lvl6pPr marL="2286000" algn="l" defTabSz="914400" rtl="0" eaLnBrk="1" latinLnBrk="0" hangingPunct="1">
                        <a:defRPr sz="1800" kern="1200">
                          <a:solidFill>
                            <a:schemeClr val="tx1"/>
                          </a:solidFill>
                          <a:latin typeface="Arial"/>
                          <a:ea typeface="微软雅黑"/>
                        </a:defRPr>
                      </a:lvl6pPr>
                      <a:lvl7pPr marL="2743200" algn="l" defTabSz="914400" rtl="0" eaLnBrk="1" latinLnBrk="0" hangingPunct="1">
                        <a:defRPr sz="1800" kern="1200">
                          <a:solidFill>
                            <a:schemeClr val="tx1"/>
                          </a:solidFill>
                          <a:latin typeface="Arial"/>
                          <a:ea typeface="微软雅黑"/>
                        </a:defRPr>
                      </a:lvl7pPr>
                      <a:lvl8pPr marL="3200400" algn="l" defTabSz="914400" rtl="0" eaLnBrk="1" latinLnBrk="0" hangingPunct="1">
                        <a:defRPr sz="1800" kern="1200">
                          <a:solidFill>
                            <a:schemeClr val="tx1"/>
                          </a:solidFill>
                          <a:latin typeface="Arial"/>
                          <a:ea typeface="微软雅黑"/>
                        </a:defRPr>
                      </a:lvl8pPr>
                      <a:lvl9pPr marL="3657600" algn="l" defTabSz="914400" rtl="0" eaLnBrk="1" latinLnBrk="0" hangingPunct="1">
                        <a:defRPr sz="1800" kern="1200">
                          <a:solidFill>
                            <a:schemeClr val="tx1"/>
                          </a:solidFill>
                          <a:latin typeface="Arial"/>
                          <a:ea typeface="微软雅黑"/>
                        </a:defRPr>
                      </a:lvl9pPr>
                    </a:lstStyle>
                    <a:p>
                      <a:pPr algn="ctr" fontAlgn="ctr"/>
                      <a:r>
                        <a:rPr lang="en-US" altLang="zh-CN" sz="1200" dirty="0">
                          <a:solidFill>
                            <a:schemeClr val="tx1"/>
                          </a:solidFill>
                          <a:latin typeface="Huawei Sans" panose="020C0503030203020204" pitchFamily="34" charset="0"/>
                          <a:ea typeface="微软雅黑" panose="020B0503020204020204" pitchFamily="34" charset="-122"/>
                          <a:cs typeface="Arial" pitchFamily="34" charset="0"/>
                        </a:rPr>
                        <a:t>RPC</a:t>
                      </a:r>
                    </a:p>
                  </a:txBody>
                  <a:tcPr marL="91441" marR="91441" marT="45710" marB="4571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Arial"/>
                          <a:ea typeface="微软雅黑"/>
                        </a:defRPr>
                      </a:lvl1pPr>
                      <a:lvl2pPr marL="457200" algn="l" defTabSz="914400" rtl="0" eaLnBrk="1" latinLnBrk="0" hangingPunct="1">
                        <a:defRPr sz="1800" kern="1200">
                          <a:solidFill>
                            <a:schemeClr val="tx1"/>
                          </a:solidFill>
                          <a:latin typeface="Arial"/>
                          <a:ea typeface="微软雅黑"/>
                        </a:defRPr>
                      </a:lvl2pPr>
                      <a:lvl3pPr marL="914400" algn="l" defTabSz="914400" rtl="0" eaLnBrk="1" latinLnBrk="0" hangingPunct="1">
                        <a:defRPr sz="1800" kern="1200">
                          <a:solidFill>
                            <a:schemeClr val="tx1"/>
                          </a:solidFill>
                          <a:latin typeface="Arial"/>
                          <a:ea typeface="微软雅黑"/>
                        </a:defRPr>
                      </a:lvl3pPr>
                      <a:lvl4pPr marL="1371600" algn="l" defTabSz="914400" rtl="0" eaLnBrk="1" latinLnBrk="0" hangingPunct="1">
                        <a:defRPr sz="1800" kern="1200">
                          <a:solidFill>
                            <a:schemeClr val="tx1"/>
                          </a:solidFill>
                          <a:latin typeface="Arial"/>
                          <a:ea typeface="微软雅黑"/>
                        </a:defRPr>
                      </a:lvl4pPr>
                      <a:lvl5pPr marL="1828800" algn="l" defTabSz="914400" rtl="0" eaLnBrk="1" latinLnBrk="0" hangingPunct="1">
                        <a:defRPr sz="1800" kern="1200">
                          <a:solidFill>
                            <a:schemeClr val="tx1"/>
                          </a:solidFill>
                          <a:latin typeface="Arial"/>
                          <a:ea typeface="微软雅黑"/>
                        </a:defRPr>
                      </a:lvl5pPr>
                      <a:lvl6pPr marL="2286000" algn="l" defTabSz="914400" rtl="0" eaLnBrk="1" latinLnBrk="0" hangingPunct="1">
                        <a:defRPr sz="1800" kern="1200">
                          <a:solidFill>
                            <a:schemeClr val="tx1"/>
                          </a:solidFill>
                          <a:latin typeface="Arial"/>
                          <a:ea typeface="微软雅黑"/>
                        </a:defRPr>
                      </a:lvl6pPr>
                      <a:lvl7pPr marL="2743200" algn="l" defTabSz="914400" rtl="0" eaLnBrk="1" latinLnBrk="0" hangingPunct="1">
                        <a:defRPr sz="1800" kern="1200">
                          <a:solidFill>
                            <a:schemeClr val="tx1"/>
                          </a:solidFill>
                          <a:latin typeface="Arial"/>
                          <a:ea typeface="微软雅黑"/>
                        </a:defRPr>
                      </a:lvl7pPr>
                      <a:lvl8pPr marL="3200400" algn="l" defTabSz="914400" rtl="0" eaLnBrk="1" latinLnBrk="0" hangingPunct="1">
                        <a:defRPr sz="1800" kern="1200">
                          <a:solidFill>
                            <a:schemeClr val="tx1"/>
                          </a:solidFill>
                          <a:latin typeface="Arial"/>
                          <a:ea typeface="微软雅黑"/>
                        </a:defRPr>
                      </a:lvl8pPr>
                      <a:lvl9pPr marL="3657600" algn="l" defTabSz="914400" rtl="0" eaLnBrk="1" latinLnBrk="0" hangingPunct="1">
                        <a:defRPr sz="1800" kern="1200">
                          <a:solidFill>
                            <a:schemeClr val="tx1"/>
                          </a:solidFill>
                          <a:latin typeface="Arial"/>
                          <a:ea typeface="微软雅黑"/>
                        </a:defRPr>
                      </a:lvl9pPr>
                    </a:lstStyle>
                    <a:p>
                      <a:pPr algn="ctr" fontAlgn="ctr"/>
                      <a:r>
                        <a:rPr lang="en-US" altLang="zh-CN" sz="1200" b="0" dirty="0">
                          <a:latin typeface="Huawei Sans" panose="020C0503030203020204" pitchFamily="34" charset="0"/>
                          <a:ea typeface="微软雅黑" panose="020B0503020204020204" pitchFamily="34" charset="-122"/>
                          <a:cs typeface="Arial" pitchFamily="34" charset="0"/>
                        </a:rPr>
                        <a:t>Bridge</a:t>
                      </a:r>
                      <a:r>
                        <a:rPr lang="en-US" altLang="zh-CN" sz="1200" b="0" baseline="0" dirty="0">
                          <a:latin typeface="Huawei Sans" panose="020C0503030203020204" pitchFamily="34" charset="0"/>
                          <a:ea typeface="微软雅黑" panose="020B0503020204020204" pitchFamily="34" charset="-122"/>
                          <a:cs typeface="Arial" pitchFamily="34" charset="0"/>
                        </a:rPr>
                        <a:t> ID</a:t>
                      </a:r>
                      <a:endParaRPr lang="en-US" altLang="zh-CN" sz="1200" b="0" dirty="0">
                        <a:latin typeface="Huawei Sans" panose="020C0503030203020204" pitchFamily="34" charset="0"/>
                        <a:ea typeface="微软雅黑" panose="020B0503020204020204" pitchFamily="34" charset="-122"/>
                        <a:cs typeface="Arial" pitchFamily="34" charset="0"/>
                      </a:endParaRPr>
                    </a:p>
                  </a:txBody>
                  <a:tcPr marL="91441" marR="91441" marT="45710" marB="4571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Arial"/>
                          <a:ea typeface="微软雅黑"/>
                        </a:defRPr>
                      </a:lvl1pPr>
                      <a:lvl2pPr marL="457200" algn="l" defTabSz="914400" rtl="0" eaLnBrk="1" latinLnBrk="0" hangingPunct="1">
                        <a:defRPr sz="1800" kern="1200">
                          <a:solidFill>
                            <a:schemeClr val="tx1"/>
                          </a:solidFill>
                          <a:latin typeface="Arial"/>
                          <a:ea typeface="微软雅黑"/>
                        </a:defRPr>
                      </a:lvl2pPr>
                      <a:lvl3pPr marL="914400" algn="l" defTabSz="914400" rtl="0" eaLnBrk="1" latinLnBrk="0" hangingPunct="1">
                        <a:defRPr sz="1800" kern="1200">
                          <a:solidFill>
                            <a:schemeClr val="tx1"/>
                          </a:solidFill>
                          <a:latin typeface="Arial"/>
                          <a:ea typeface="微软雅黑"/>
                        </a:defRPr>
                      </a:lvl3pPr>
                      <a:lvl4pPr marL="1371600" algn="l" defTabSz="914400" rtl="0" eaLnBrk="1" latinLnBrk="0" hangingPunct="1">
                        <a:defRPr sz="1800" kern="1200">
                          <a:solidFill>
                            <a:schemeClr val="tx1"/>
                          </a:solidFill>
                          <a:latin typeface="Arial"/>
                          <a:ea typeface="微软雅黑"/>
                        </a:defRPr>
                      </a:lvl4pPr>
                      <a:lvl5pPr marL="1828800" algn="l" defTabSz="914400" rtl="0" eaLnBrk="1" latinLnBrk="0" hangingPunct="1">
                        <a:defRPr sz="1800" kern="1200">
                          <a:solidFill>
                            <a:schemeClr val="tx1"/>
                          </a:solidFill>
                          <a:latin typeface="Arial"/>
                          <a:ea typeface="微软雅黑"/>
                        </a:defRPr>
                      </a:lvl5pPr>
                      <a:lvl6pPr marL="2286000" algn="l" defTabSz="914400" rtl="0" eaLnBrk="1" latinLnBrk="0" hangingPunct="1">
                        <a:defRPr sz="1800" kern="1200">
                          <a:solidFill>
                            <a:schemeClr val="tx1"/>
                          </a:solidFill>
                          <a:latin typeface="Arial"/>
                          <a:ea typeface="微软雅黑"/>
                        </a:defRPr>
                      </a:lvl6pPr>
                      <a:lvl7pPr marL="2743200" algn="l" defTabSz="914400" rtl="0" eaLnBrk="1" latinLnBrk="0" hangingPunct="1">
                        <a:defRPr sz="1800" kern="1200">
                          <a:solidFill>
                            <a:schemeClr val="tx1"/>
                          </a:solidFill>
                          <a:latin typeface="Arial"/>
                          <a:ea typeface="微软雅黑"/>
                        </a:defRPr>
                      </a:lvl7pPr>
                      <a:lvl8pPr marL="3200400" algn="l" defTabSz="914400" rtl="0" eaLnBrk="1" latinLnBrk="0" hangingPunct="1">
                        <a:defRPr sz="1800" kern="1200">
                          <a:solidFill>
                            <a:schemeClr val="tx1"/>
                          </a:solidFill>
                          <a:latin typeface="Arial"/>
                          <a:ea typeface="微软雅黑"/>
                        </a:defRPr>
                      </a:lvl8pPr>
                      <a:lvl9pPr marL="3657600" algn="l" defTabSz="914400" rtl="0" eaLnBrk="1" latinLnBrk="0" hangingPunct="1">
                        <a:defRPr sz="1800" kern="1200">
                          <a:solidFill>
                            <a:schemeClr val="tx1"/>
                          </a:solidFill>
                          <a:latin typeface="Arial"/>
                          <a:ea typeface="微软雅黑"/>
                        </a:defRPr>
                      </a:lvl9pPr>
                    </a:lstStyle>
                    <a:p>
                      <a:pPr algn="ctr" fontAlgn="ctr"/>
                      <a:r>
                        <a:rPr lang="en-US" altLang="zh-CN" sz="1200" dirty="0">
                          <a:solidFill>
                            <a:schemeClr val="tx1"/>
                          </a:solidFill>
                          <a:latin typeface="Huawei Sans" panose="020C0503030203020204" pitchFamily="34" charset="0"/>
                          <a:ea typeface="微软雅黑" panose="020B0503020204020204" pitchFamily="34" charset="-122"/>
                          <a:cs typeface="Arial" pitchFamily="34" charset="0"/>
                        </a:rPr>
                        <a:t>Port ID</a:t>
                      </a:r>
                    </a:p>
                  </a:txBody>
                  <a:tcPr marL="91441" marR="91441" marT="45710" marB="4571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Arial"/>
                          <a:ea typeface="微软雅黑"/>
                        </a:defRPr>
                      </a:lvl1pPr>
                      <a:lvl2pPr marL="457200" algn="l" defTabSz="914400" rtl="0" eaLnBrk="1" latinLnBrk="0" hangingPunct="1">
                        <a:defRPr sz="1800" kern="1200">
                          <a:solidFill>
                            <a:schemeClr val="tx1"/>
                          </a:solidFill>
                          <a:latin typeface="Arial"/>
                          <a:ea typeface="微软雅黑"/>
                        </a:defRPr>
                      </a:lvl2pPr>
                      <a:lvl3pPr marL="914400" algn="l" defTabSz="914400" rtl="0" eaLnBrk="1" latinLnBrk="0" hangingPunct="1">
                        <a:defRPr sz="1800" kern="1200">
                          <a:solidFill>
                            <a:schemeClr val="tx1"/>
                          </a:solidFill>
                          <a:latin typeface="Arial"/>
                          <a:ea typeface="微软雅黑"/>
                        </a:defRPr>
                      </a:lvl3pPr>
                      <a:lvl4pPr marL="1371600" algn="l" defTabSz="914400" rtl="0" eaLnBrk="1" latinLnBrk="0" hangingPunct="1">
                        <a:defRPr sz="1800" kern="1200">
                          <a:solidFill>
                            <a:schemeClr val="tx1"/>
                          </a:solidFill>
                          <a:latin typeface="Arial"/>
                          <a:ea typeface="微软雅黑"/>
                        </a:defRPr>
                      </a:lvl4pPr>
                      <a:lvl5pPr marL="1828800" algn="l" defTabSz="914400" rtl="0" eaLnBrk="1" latinLnBrk="0" hangingPunct="1">
                        <a:defRPr sz="1800" kern="1200">
                          <a:solidFill>
                            <a:schemeClr val="tx1"/>
                          </a:solidFill>
                          <a:latin typeface="Arial"/>
                          <a:ea typeface="微软雅黑"/>
                        </a:defRPr>
                      </a:lvl5pPr>
                      <a:lvl6pPr marL="2286000" algn="l" defTabSz="914400" rtl="0" eaLnBrk="1" latinLnBrk="0" hangingPunct="1">
                        <a:defRPr sz="1800" kern="1200">
                          <a:solidFill>
                            <a:schemeClr val="tx1"/>
                          </a:solidFill>
                          <a:latin typeface="Arial"/>
                          <a:ea typeface="微软雅黑"/>
                        </a:defRPr>
                      </a:lvl6pPr>
                      <a:lvl7pPr marL="2743200" algn="l" defTabSz="914400" rtl="0" eaLnBrk="1" latinLnBrk="0" hangingPunct="1">
                        <a:defRPr sz="1800" kern="1200">
                          <a:solidFill>
                            <a:schemeClr val="tx1"/>
                          </a:solidFill>
                          <a:latin typeface="Arial"/>
                          <a:ea typeface="微软雅黑"/>
                        </a:defRPr>
                      </a:lvl7pPr>
                      <a:lvl8pPr marL="3200400" algn="l" defTabSz="914400" rtl="0" eaLnBrk="1" latinLnBrk="0" hangingPunct="1">
                        <a:defRPr sz="1800" kern="1200">
                          <a:solidFill>
                            <a:schemeClr val="tx1"/>
                          </a:solidFill>
                          <a:latin typeface="Arial"/>
                          <a:ea typeface="微软雅黑"/>
                        </a:defRPr>
                      </a:lvl8pPr>
                      <a:lvl9pPr marL="3657600" algn="l" defTabSz="914400" rtl="0" eaLnBrk="1" latinLnBrk="0" hangingPunct="1">
                        <a:defRPr sz="1800" kern="1200">
                          <a:solidFill>
                            <a:schemeClr val="tx1"/>
                          </a:solidFill>
                          <a:latin typeface="Arial"/>
                          <a:ea typeface="微软雅黑"/>
                        </a:defRPr>
                      </a:lvl9pPr>
                    </a:lstStyle>
                    <a:p>
                      <a:pPr algn="ctr" fontAlgn="ctr"/>
                      <a:r>
                        <a:rPr lang="en-US" altLang="zh-CN" sz="1200" dirty="0">
                          <a:solidFill>
                            <a:schemeClr val="tx1"/>
                          </a:solidFill>
                          <a:latin typeface="Huawei Sans" panose="020C0503030203020204" pitchFamily="34" charset="0"/>
                          <a:ea typeface="微软雅黑" panose="020B0503020204020204" pitchFamily="34" charset="-122"/>
                          <a:cs typeface="Arial" pitchFamily="34" charset="0"/>
                        </a:rPr>
                        <a:t>Message</a:t>
                      </a:r>
                    </a:p>
                    <a:p>
                      <a:pPr algn="ctr" fontAlgn="ctr"/>
                      <a:r>
                        <a:rPr lang="en-US" altLang="zh-CN" sz="1200" dirty="0">
                          <a:solidFill>
                            <a:schemeClr val="tx1"/>
                          </a:solidFill>
                          <a:latin typeface="Huawei Sans" panose="020C0503030203020204" pitchFamily="34" charset="0"/>
                          <a:ea typeface="微软雅黑" panose="020B0503020204020204" pitchFamily="34" charset="-122"/>
                          <a:cs typeface="Arial" pitchFamily="34" charset="0"/>
                        </a:rPr>
                        <a:t>Age</a:t>
                      </a:r>
                    </a:p>
                  </a:txBody>
                  <a:tcPr marL="91441" marR="91441" marT="45710" marB="4571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Arial"/>
                          <a:ea typeface="微软雅黑"/>
                        </a:defRPr>
                      </a:lvl1pPr>
                      <a:lvl2pPr marL="457200" algn="l" defTabSz="914400" rtl="0" eaLnBrk="1" latinLnBrk="0" hangingPunct="1">
                        <a:defRPr sz="1800" kern="1200">
                          <a:solidFill>
                            <a:schemeClr val="tx1"/>
                          </a:solidFill>
                          <a:latin typeface="Arial"/>
                          <a:ea typeface="微软雅黑"/>
                        </a:defRPr>
                      </a:lvl2pPr>
                      <a:lvl3pPr marL="914400" algn="l" defTabSz="914400" rtl="0" eaLnBrk="1" latinLnBrk="0" hangingPunct="1">
                        <a:defRPr sz="1800" kern="1200">
                          <a:solidFill>
                            <a:schemeClr val="tx1"/>
                          </a:solidFill>
                          <a:latin typeface="Arial"/>
                          <a:ea typeface="微软雅黑"/>
                        </a:defRPr>
                      </a:lvl3pPr>
                      <a:lvl4pPr marL="1371600" algn="l" defTabSz="914400" rtl="0" eaLnBrk="1" latinLnBrk="0" hangingPunct="1">
                        <a:defRPr sz="1800" kern="1200">
                          <a:solidFill>
                            <a:schemeClr val="tx1"/>
                          </a:solidFill>
                          <a:latin typeface="Arial"/>
                          <a:ea typeface="微软雅黑"/>
                        </a:defRPr>
                      </a:lvl4pPr>
                      <a:lvl5pPr marL="1828800" algn="l" defTabSz="914400" rtl="0" eaLnBrk="1" latinLnBrk="0" hangingPunct="1">
                        <a:defRPr sz="1800" kern="1200">
                          <a:solidFill>
                            <a:schemeClr val="tx1"/>
                          </a:solidFill>
                          <a:latin typeface="Arial"/>
                          <a:ea typeface="微软雅黑"/>
                        </a:defRPr>
                      </a:lvl5pPr>
                      <a:lvl6pPr marL="2286000" algn="l" defTabSz="914400" rtl="0" eaLnBrk="1" latinLnBrk="0" hangingPunct="1">
                        <a:defRPr sz="1800" kern="1200">
                          <a:solidFill>
                            <a:schemeClr val="tx1"/>
                          </a:solidFill>
                          <a:latin typeface="Arial"/>
                          <a:ea typeface="微软雅黑"/>
                        </a:defRPr>
                      </a:lvl6pPr>
                      <a:lvl7pPr marL="2743200" algn="l" defTabSz="914400" rtl="0" eaLnBrk="1" latinLnBrk="0" hangingPunct="1">
                        <a:defRPr sz="1800" kern="1200">
                          <a:solidFill>
                            <a:schemeClr val="tx1"/>
                          </a:solidFill>
                          <a:latin typeface="Arial"/>
                          <a:ea typeface="微软雅黑"/>
                        </a:defRPr>
                      </a:lvl7pPr>
                      <a:lvl8pPr marL="3200400" algn="l" defTabSz="914400" rtl="0" eaLnBrk="1" latinLnBrk="0" hangingPunct="1">
                        <a:defRPr sz="1800" kern="1200">
                          <a:solidFill>
                            <a:schemeClr val="tx1"/>
                          </a:solidFill>
                          <a:latin typeface="Arial"/>
                          <a:ea typeface="微软雅黑"/>
                        </a:defRPr>
                      </a:lvl8pPr>
                      <a:lvl9pPr marL="3657600" algn="l" defTabSz="914400" rtl="0" eaLnBrk="1" latinLnBrk="0" hangingPunct="1">
                        <a:defRPr sz="1800" kern="1200">
                          <a:solidFill>
                            <a:schemeClr val="tx1"/>
                          </a:solidFill>
                          <a:latin typeface="Arial"/>
                          <a:ea typeface="微软雅黑"/>
                        </a:defRPr>
                      </a:lvl9pPr>
                    </a:lstStyle>
                    <a:p>
                      <a:pPr algn="ctr" fontAlgn="ctr"/>
                      <a:r>
                        <a:rPr lang="en-US" altLang="zh-CN" sz="1200" dirty="0">
                          <a:solidFill>
                            <a:schemeClr val="tx1"/>
                          </a:solidFill>
                          <a:latin typeface="Huawei Sans" panose="020C0503030203020204" pitchFamily="34" charset="0"/>
                          <a:ea typeface="微软雅黑" panose="020B0503020204020204" pitchFamily="34" charset="-122"/>
                          <a:cs typeface="Arial" pitchFamily="34" charset="0"/>
                        </a:rPr>
                        <a:t>Max Age</a:t>
                      </a:r>
                    </a:p>
                  </a:txBody>
                  <a:tcPr marL="91441" marR="91441" marT="45710" marB="4571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Arial"/>
                          <a:ea typeface="微软雅黑"/>
                        </a:defRPr>
                      </a:lvl1pPr>
                      <a:lvl2pPr marL="457200" algn="l" defTabSz="914400" rtl="0" eaLnBrk="1" latinLnBrk="0" hangingPunct="1">
                        <a:defRPr sz="1800" kern="1200">
                          <a:solidFill>
                            <a:schemeClr val="tx1"/>
                          </a:solidFill>
                          <a:latin typeface="Arial"/>
                          <a:ea typeface="微软雅黑"/>
                        </a:defRPr>
                      </a:lvl2pPr>
                      <a:lvl3pPr marL="914400" algn="l" defTabSz="914400" rtl="0" eaLnBrk="1" latinLnBrk="0" hangingPunct="1">
                        <a:defRPr sz="1800" kern="1200">
                          <a:solidFill>
                            <a:schemeClr val="tx1"/>
                          </a:solidFill>
                          <a:latin typeface="Arial"/>
                          <a:ea typeface="微软雅黑"/>
                        </a:defRPr>
                      </a:lvl3pPr>
                      <a:lvl4pPr marL="1371600" algn="l" defTabSz="914400" rtl="0" eaLnBrk="1" latinLnBrk="0" hangingPunct="1">
                        <a:defRPr sz="1800" kern="1200">
                          <a:solidFill>
                            <a:schemeClr val="tx1"/>
                          </a:solidFill>
                          <a:latin typeface="Arial"/>
                          <a:ea typeface="微软雅黑"/>
                        </a:defRPr>
                      </a:lvl4pPr>
                      <a:lvl5pPr marL="1828800" algn="l" defTabSz="914400" rtl="0" eaLnBrk="1" latinLnBrk="0" hangingPunct="1">
                        <a:defRPr sz="1800" kern="1200">
                          <a:solidFill>
                            <a:schemeClr val="tx1"/>
                          </a:solidFill>
                          <a:latin typeface="Arial"/>
                          <a:ea typeface="微软雅黑"/>
                        </a:defRPr>
                      </a:lvl5pPr>
                      <a:lvl6pPr marL="2286000" algn="l" defTabSz="914400" rtl="0" eaLnBrk="1" latinLnBrk="0" hangingPunct="1">
                        <a:defRPr sz="1800" kern="1200">
                          <a:solidFill>
                            <a:schemeClr val="tx1"/>
                          </a:solidFill>
                          <a:latin typeface="Arial"/>
                          <a:ea typeface="微软雅黑"/>
                        </a:defRPr>
                      </a:lvl6pPr>
                      <a:lvl7pPr marL="2743200" algn="l" defTabSz="914400" rtl="0" eaLnBrk="1" latinLnBrk="0" hangingPunct="1">
                        <a:defRPr sz="1800" kern="1200">
                          <a:solidFill>
                            <a:schemeClr val="tx1"/>
                          </a:solidFill>
                          <a:latin typeface="Arial"/>
                          <a:ea typeface="微软雅黑"/>
                        </a:defRPr>
                      </a:lvl7pPr>
                      <a:lvl8pPr marL="3200400" algn="l" defTabSz="914400" rtl="0" eaLnBrk="1" latinLnBrk="0" hangingPunct="1">
                        <a:defRPr sz="1800" kern="1200">
                          <a:solidFill>
                            <a:schemeClr val="tx1"/>
                          </a:solidFill>
                          <a:latin typeface="Arial"/>
                          <a:ea typeface="微软雅黑"/>
                        </a:defRPr>
                      </a:lvl8pPr>
                      <a:lvl9pPr marL="3657600" algn="l" defTabSz="914400" rtl="0" eaLnBrk="1" latinLnBrk="0" hangingPunct="1">
                        <a:defRPr sz="1800" kern="1200">
                          <a:solidFill>
                            <a:schemeClr val="tx1"/>
                          </a:solidFill>
                          <a:latin typeface="Arial"/>
                          <a:ea typeface="微软雅黑"/>
                        </a:defRPr>
                      </a:lvl9pPr>
                    </a:lstStyle>
                    <a:p>
                      <a:pPr algn="ctr" fontAlgn="ctr"/>
                      <a:r>
                        <a:rPr lang="en-US" altLang="zh-CN" sz="1200" dirty="0">
                          <a:solidFill>
                            <a:schemeClr val="tx1"/>
                          </a:solidFill>
                          <a:latin typeface="Huawei Sans" panose="020C0503030203020204" pitchFamily="34" charset="0"/>
                          <a:ea typeface="微软雅黑" panose="020B0503020204020204" pitchFamily="34" charset="-122"/>
                          <a:cs typeface="Arial" pitchFamily="34" charset="0"/>
                        </a:rPr>
                        <a:t>Hello Time</a:t>
                      </a:r>
                    </a:p>
                  </a:txBody>
                  <a:tcPr marL="91441" marR="91441" marT="45710" marB="4571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Arial"/>
                          <a:ea typeface="微软雅黑"/>
                        </a:defRPr>
                      </a:lvl1pPr>
                      <a:lvl2pPr marL="457200" algn="l" defTabSz="914400" rtl="0" eaLnBrk="1" latinLnBrk="0" hangingPunct="1">
                        <a:defRPr sz="1800" kern="1200">
                          <a:solidFill>
                            <a:schemeClr val="tx1"/>
                          </a:solidFill>
                          <a:latin typeface="Arial"/>
                          <a:ea typeface="微软雅黑"/>
                        </a:defRPr>
                      </a:lvl2pPr>
                      <a:lvl3pPr marL="914400" algn="l" defTabSz="914400" rtl="0" eaLnBrk="1" latinLnBrk="0" hangingPunct="1">
                        <a:defRPr sz="1800" kern="1200">
                          <a:solidFill>
                            <a:schemeClr val="tx1"/>
                          </a:solidFill>
                          <a:latin typeface="Arial"/>
                          <a:ea typeface="微软雅黑"/>
                        </a:defRPr>
                      </a:lvl3pPr>
                      <a:lvl4pPr marL="1371600" algn="l" defTabSz="914400" rtl="0" eaLnBrk="1" latinLnBrk="0" hangingPunct="1">
                        <a:defRPr sz="1800" kern="1200">
                          <a:solidFill>
                            <a:schemeClr val="tx1"/>
                          </a:solidFill>
                          <a:latin typeface="Arial"/>
                          <a:ea typeface="微软雅黑"/>
                        </a:defRPr>
                      </a:lvl4pPr>
                      <a:lvl5pPr marL="1828800" algn="l" defTabSz="914400" rtl="0" eaLnBrk="1" latinLnBrk="0" hangingPunct="1">
                        <a:defRPr sz="1800" kern="1200">
                          <a:solidFill>
                            <a:schemeClr val="tx1"/>
                          </a:solidFill>
                          <a:latin typeface="Arial"/>
                          <a:ea typeface="微软雅黑"/>
                        </a:defRPr>
                      </a:lvl5pPr>
                      <a:lvl6pPr marL="2286000" algn="l" defTabSz="914400" rtl="0" eaLnBrk="1" latinLnBrk="0" hangingPunct="1">
                        <a:defRPr sz="1800" kern="1200">
                          <a:solidFill>
                            <a:schemeClr val="tx1"/>
                          </a:solidFill>
                          <a:latin typeface="Arial"/>
                          <a:ea typeface="微软雅黑"/>
                        </a:defRPr>
                      </a:lvl6pPr>
                      <a:lvl7pPr marL="2743200" algn="l" defTabSz="914400" rtl="0" eaLnBrk="1" latinLnBrk="0" hangingPunct="1">
                        <a:defRPr sz="1800" kern="1200">
                          <a:solidFill>
                            <a:schemeClr val="tx1"/>
                          </a:solidFill>
                          <a:latin typeface="Arial"/>
                          <a:ea typeface="微软雅黑"/>
                        </a:defRPr>
                      </a:lvl7pPr>
                      <a:lvl8pPr marL="3200400" algn="l" defTabSz="914400" rtl="0" eaLnBrk="1" latinLnBrk="0" hangingPunct="1">
                        <a:defRPr sz="1800" kern="1200">
                          <a:solidFill>
                            <a:schemeClr val="tx1"/>
                          </a:solidFill>
                          <a:latin typeface="Arial"/>
                          <a:ea typeface="微软雅黑"/>
                        </a:defRPr>
                      </a:lvl8pPr>
                      <a:lvl9pPr marL="3657600" algn="l" defTabSz="914400" rtl="0" eaLnBrk="1" latinLnBrk="0" hangingPunct="1">
                        <a:defRPr sz="1800" kern="1200">
                          <a:solidFill>
                            <a:schemeClr val="tx1"/>
                          </a:solidFill>
                          <a:latin typeface="Arial"/>
                          <a:ea typeface="微软雅黑"/>
                        </a:defRPr>
                      </a:lvl9pPr>
                    </a:lstStyle>
                    <a:p>
                      <a:pPr algn="ctr" fontAlgn="ctr"/>
                      <a:r>
                        <a:rPr lang="en-US" altLang="zh-CN" sz="1200" dirty="0">
                          <a:solidFill>
                            <a:schemeClr val="tx1"/>
                          </a:solidFill>
                          <a:latin typeface="Huawei Sans" panose="020C0503030203020204" pitchFamily="34" charset="0"/>
                          <a:ea typeface="微软雅黑" panose="020B0503020204020204" pitchFamily="34" charset="-122"/>
                          <a:cs typeface="Arial" pitchFamily="34" charset="0"/>
                        </a:rPr>
                        <a:t>Forward Delay</a:t>
                      </a:r>
                    </a:p>
                  </a:txBody>
                  <a:tcPr marL="91441" marR="91441" marT="45710" marB="4571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0"/>
                  </a:ext>
                </a:extLst>
              </a:tr>
            </a:tbl>
          </a:graphicData>
        </a:graphic>
      </p:graphicFrame>
      <p:graphicFrame>
        <p:nvGraphicFramePr>
          <p:cNvPr id="49" name="表格 2">
            <a:extLst>
              <a:ext uri="{FF2B5EF4-FFF2-40B4-BE49-F238E27FC236}">
                <a16:creationId xmlns:a16="http://schemas.microsoft.com/office/drawing/2014/main" id="{5E33F319-78F2-4E67-AD07-D24B826C47F9}"/>
              </a:ext>
            </a:extLst>
          </p:cNvPr>
          <p:cNvGraphicFramePr>
            <a:graphicFrameLocks noGrp="1"/>
          </p:cNvGraphicFramePr>
          <p:nvPr>
            <p:extLst>
              <p:ext uri="{D42A27DB-BD31-4B8C-83A1-F6EECF244321}">
                <p14:modId xmlns:p14="http://schemas.microsoft.com/office/powerpoint/2010/main" val="4231919099"/>
              </p:ext>
            </p:extLst>
          </p:nvPr>
        </p:nvGraphicFramePr>
        <p:xfrm>
          <a:off x="176398" y="1897737"/>
          <a:ext cx="2268252" cy="4176458"/>
        </p:xfrm>
        <a:graphic>
          <a:graphicData uri="http://schemas.openxmlformats.org/drawingml/2006/table">
            <a:tbl>
              <a:tblPr firstRow="1" firstCol="1" lastRow="1" lastCol="1" bandRow="1" bandCol="1">
                <a:tableStyleId>{5940675A-B579-460E-94D1-54222C63F5DA}</a:tableStyleId>
              </a:tblPr>
              <a:tblGrid>
                <a:gridCol w="2268252">
                  <a:extLst>
                    <a:ext uri="{9D8B030D-6E8A-4147-A177-3AD203B41FA5}">
                      <a16:colId xmlns:a16="http://schemas.microsoft.com/office/drawing/2014/main" val="20000"/>
                    </a:ext>
                  </a:extLst>
                </a:gridCol>
              </a:tblGrid>
              <a:tr h="321266">
                <a:tc>
                  <a:txBody>
                    <a:bodyPr/>
                    <a:lstStyle/>
                    <a:p>
                      <a:pPr algn="l" fontAlgn="ctr">
                        <a:lnSpc>
                          <a:spcPts val="1600"/>
                        </a:lnSpc>
                        <a:spcAft>
                          <a:spcPts val="0"/>
                        </a:spcAft>
                      </a:pPr>
                      <a:r>
                        <a:rPr lang="en-US" sz="1400" b="1" dirty="0">
                          <a:solidFill>
                            <a:schemeClr val="bg1"/>
                          </a:solidFill>
                          <a:latin typeface="Huawei Sans" panose="020C0503030203020204" pitchFamily="34" charset="0"/>
                        </a:rPr>
                        <a:t>Field</a:t>
                      </a:r>
                      <a:endParaRPr lang="en-US" altLang="zh-CN" sz="1400" b="1" kern="100" dirty="0">
                        <a:solidFill>
                          <a:schemeClr val="bg1"/>
                        </a:solidFill>
                        <a:effectLst/>
                        <a:latin typeface="Huawei Sans" panose="020C0503030203020204" pitchFamily="34" charset="0"/>
                        <a:ea typeface="微软雅黑"/>
                        <a:cs typeface="Times New Roman"/>
                      </a:endParaRPr>
                    </a:p>
                  </a:txBody>
                  <a:tcPr marL="72000" marR="43127" marT="0" marB="0" anchor="ctr">
                    <a:lnL w="12700" cap="flat" cmpd="sng" algn="ctr">
                      <a:solidFill>
                        <a:srgbClr val="B4E6F6"/>
                      </a:solidFill>
                      <a:prstDash val="solid"/>
                      <a:round/>
                      <a:headEnd type="none" w="med" len="med"/>
                      <a:tailEnd type="none" w="med" len="med"/>
                    </a:lnL>
                    <a:lnR w="12700" cap="flat" cmpd="sng" algn="ctr">
                      <a:solidFill>
                        <a:srgbClr val="B4E6F6"/>
                      </a:solidFill>
                      <a:prstDash val="solid"/>
                      <a:round/>
                      <a:headEnd type="none" w="med" len="med"/>
                      <a:tailEnd type="none" w="med" len="med"/>
                    </a:lnR>
                    <a:lnT w="12700" cap="flat" cmpd="sng" algn="ctr">
                      <a:solidFill>
                        <a:srgbClr val="B4E6F6"/>
                      </a:solidFill>
                      <a:prstDash val="solid"/>
                      <a:round/>
                      <a:headEnd type="none" w="med" len="med"/>
                      <a:tailEnd type="none" w="med" len="med"/>
                    </a:lnT>
                    <a:lnB w="12700" cap="flat" cmpd="sng" algn="ctr">
                      <a:solidFill>
                        <a:srgbClr val="B4E6F6"/>
                      </a:solidFill>
                      <a:prstDash val="solid"/>
                      <a:round/>
                      <a:headEnd type="none" w="med" len="med"/>
                      <a:tailEnd type="none" w="med" len="med"/>
                    </a:lnB>
                    <a:lnTlToBr w="12700" cmpd="sng">
                      <a:noFill/>
                      <a:prstDash val="solid"/>
                    </a:lnTlToBr>
                    <a:lnBlToTr w="12700" cmpd="sng">
                      <a:noFill/>
                      <a:prstDash val="solid"/>
                    </a:lnBlToTr>
                    <a:solidFill>
                      <a:srgbClr val="00B0F0"/>
                    </a:solidFill>
                  </a:tcPr>
                </a:tc>
                <a:extLst>
                  <a:ext uri="{0D108BD9-81ED-4DB2-BD59-A6C34878D82A}">
                    <a16:rowId xmlns:a16="http://schemas.microsoft.com/office/drawing/2014/main" val="10000"/>
                  </a:ext>
                </a:extLst>
              </a:tr>
              <a:tr h="321266">
                <a:tc>
                  <a:txBody>
                    <a:bodyPr/>
                    <a:lstStyle/>
                    <a:p>
                      <a:pPr algn="l" fontAlgn="ctr">
                        <a:lnSpc>
                          <a:spcPts val="1600"/>
                        </a:lnSpc>
                        <a:spcAft>
                          <a:spcPts val="0"/>
                        </a:spcAft>
                      </a:pPr>
                      <a:r>
                        <a:rPr lang="en-US" sz="1400" dirty="0">
                          <a:latin typeface="Huawei Sans" panose="020C0503030203020204" pitchFamily="34" charset="0"/>
                        </a:rPr>
                        <a:t>Protocol Identifier</a:t>
                      </a:r>
                      <a:endParaRPr lang="en-US" altLang="zh-CN" sz="1400" b="0" kern="100" dirty="0">
                        <a:effectLst/>
                        <a:latin typeface="Huawei Sans" panose="020C0503030203020204" pitchFamily="34" charset="0"/>
                        <a:ea typeface="微软雅黑"/>
                        <a:cs typeface="Times New Roman"/>
                      </a:endParaRPr>
                    </a:p>
                  </a:txBody>
                  <a:tcPr marL="72000" marR="43127" marT="0" marB="0" anchor="ctr">
                    <a:lnL w="12700" cap="flat" cmpd="sng" algn="ctr">
                      <a:solidFill>
                        <a:srgbClr val="B4E6F6"/>
                      </a:solidFill>
                      <a:prstDash val="solid"/>
                      <a:round/>
                      <a:headEnd type="none" w="med" len="med"/>
                      <a:tailEnd type="none" w="med" len="med"/>
                    </a:lnL>
                    <a:lnR w="12700" cap="flat" cmpd="sng" algn="ctr">
                      <a:solidFill>
                        <a:srgbClr val="B4E6F6"/>
                      </a:solidFill>
                      <a:prstDash val="solid"/>
                      <a:round/>
                      <a:headEnd type="none" w="med" len="med"/>
                      <a:tailEnd type="none" w="med" len="med"/>
                    </a:lnR>
                    <a:lnT w="12700" cap="flat" cmpd="sng" algn="ctr">
                      <a:solidFill>
                        <a:srgbClr val="B4E6F6"/>
                      </a:solidFill>
                      <a:prstDash val="solid"/>
                      <a:round/>
                      <a:headEnd type="none" w="med" len="med"/>
                      <a:tailEnd type="none" w="med" len="med"/>
                    </a:lnT>
                    <a:lnB w="12700" cap="flat" cmpd="sng" algn="ctr">
                      <a:solidFill>
                        <a:srgbClr val="B4E6F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21266">
                <a:tc>
                  <a:txBody>
                    <a:bodyPr/>
                    <a:lstStyle/>
                    <a:p>
                      <a:pPr algn="l" fontAlgn="ctr">
                        <a:lnSpc>
                          <a:spcPts val="1600"/>
                        </a:lnSpc>
                        <a:spcAft>
                          <a:spcPts val="0"/>
                        </a:spcAft>
                      </a:pPr>
                      <a:r>
                        <a:rPr lang="en-US" sz="1400" dirty="0">
                          <a:latin typeface="Huawei Sans" panose="020C0503030203020204" pitchFamily="34" charset="0"/>
                        </a:rPr>
                        <a:t>Protocol Version Identifier</a:t>
                      </a:r>
                      <a:endParaRPr lang="en-US" altLang="zh-CN" sz="1400" b="0" kern="100" dirty="0">
                        <a:effectLst/>
                        <a:latin typeface="Huawei Sans" panose="020C0503030203020204" pitchFamily="34" charset="0"/>
                        <a:ea typeface="微软雅黑"/>
                        <a:cs typeface="Times New Roman"/>
                      </a:endParaRPr>
                    </a:p>
                  </a:txBody>
                  <a:tcPr marL="72000" marR="43127" marT="0" marB="0" anchor="ctr">
                    <a:lnL w="12700" cap="flat" cmpd="sng" algn="ctr">
                      <a:solidFill>
                        <a:srgbClr val="B4E6F6"/>
                      </a:solidFill>
                      <a:prstDash val="solid"/>
                      <a:round/>
                      <a:headEnd type="none" w="med" len="med"/>
                      <a:tailEnd type="none" w="med" len="med"/>
                    </a:lnL>
                    <a:lnR w="12700" cap="flat" cmpd="sng" algn="ctr">
                      <a:solidFill>
                        <a:srgbClr val="B4E6F6"/>
                      </a:solidFill>
                      <a:prstDash val="solid"/>
                      <a:round/>
                      <a:headEnd type="none" w="med" len="med"/>
                      <a:tailEnd type="none" w="med" len="med"/>
                    </a:lnR>
                    <a:lnT w="12700" cap="flat" cmpd="sng" algn="ctr">
                      <a:solidFill>
                        <a:srgbClr val="B4E6F6"/>
                      </a:solidFill>
                      <a:prstDash val="solid"/>
                      <a:round/>
                      <a:headEnd type="none" w="med" len="med"/>
                      <a:tailEnd type="none" w="med" len="med"/>
                    </a:lnT>
                    <a:lnB w="12700" cap="flat" cmpd="sng" algn="ctr">
                      <a:solidFill>
                        <a:srgbClr val="B4E6F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21266">
                <a:tc>
                  <a:txBody>
                    <a:bodyPr/>
                    <a:lstStyle/>
                    <a:p>
                      <a:pPr algn="l" fontAlgn="ctr">
                        <a:lnSpc>
                          <a:spcPts val="1600"/>
                        </a:lnSpc>
                        <a:spcAft>
                          <a:spcPts val="0"/>
                        </a:spcAft>
                      </a:pPr>
                      <a:r>
                        <a:rPr lang="en-US" sz="1400" dirty="0">
                          <a:latin typeface="Huawei Sans" panose="020C0503030203020204" pitchFamily="34" charset="0"/>
                        </a:rPr>
                        <a:t>BPDU Type</a:t>
                      </a:r>
                      <a:endParaRPr lang="en-US" altLang="zh-CN" sz="1400" b="0" kern="100" dirty="0">
                        <a:effectLst/>
                        <a:latin typeface="Huawei Sans" panose="020C0503030203020204" pitchFamily="34" charset="0"/>
                        <a:ea typeface="微软雅黑"/>
                        <a:cs typeface="Times New Roman"/>
                      </a:endParaRPr>
                    </a:p>
                  </a:txBody>
                  <a:tcPr marL="72000" marR="43127" marT="0" marB="0" anchor="ctr">
                    <a:lnL w="12700" cap="flat" cmpd="sng" algn="ctr">
                      <a:solidFill>
                        <a:srgbClr val="B4E6F6"/>
                      </a:solidFill>
                      <a:prstDash val="solid"/>
                      <a:round/>
                      <a:headEnd type="none" w="med" len="med"/>
                      <a:tailEnd type="none" w="med" len="med"/>
                    </a:lnL>
                    <a:lnR w="12700" cap="flat" cmpd="sng" algn="ctr">
                      <a:solidFill>
                        <a:srgbClr val="B4E6F6"/>
                      </a:solidFill>
                      <a:prstDash val="solid"/>
                      <a:round/>
                      <a:headEnd type="none" w="med" len="med"/>
                      <a:tailEnd type="none" w="med" len="med"/>
                    </a:lnR>
                    <a:lnT w="12700" cap="flat" cmpd="sng" algn="ctr">
                      <a:solidFill>
                        <a:srgbClr val="B4E6F6"/>
                      </a:solidFill>
                      <a:prstDash val="solid"/>
                      <a:round/>
                      <a:headEnd type="none" w="med" len="med"/>
                      <a:tailEnd type="none" w="med" len="med"/>
                    </a:lnT>
                    <a:lnB w="12700" cap="flat" cmpd="sng" algn="ctr">
                      <a:solidFill>
                        <a:srgbClr val="B4E6F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21266">
                <a:tc>
                  <a:txBody>
                    <a:bodyPr/>
                    <a:lstStyle/>
                    <a:p>
                      <a:pPr algn="l" fontAlgn="ctr">
                        <a:lnSpc>
                          <a:spcPts val="1600"/>
                        </a:lnSpc>
                        <a:spcAft>
                          <a:spcPts val="0"/>
                        </a:spcAft>
                      </a:pPr>
                      <a:r>
                        <a:rPr lang="en-US" sz="1400" dirty="0">
                          <a:latin typeface="Huawei Sans" panose="020C0503030203020204" pitchFamily="34" charset="0"/>
                        </a:rPr>
                        <a:t>Flags</a:t>
                      </a:r>
                      <a:endParaRPr lang="en-US" altLang="zh-CN" sz="1400" b="0" kern="100" dirty="0">
                        <a:effectLst/>
                        <a:latin typeface="Huawei Sans" panose="020C0503030203020204" pitchFamily="34" charset="0"/>
                        <a:ea typeface="微软雅黑"/>
                        <a:cs typeface="Times New Roman"/>
                      </a:endParaRPr>
                    </a:p>
                  </a:txBody>
                  <a:tcPr marL="72000" marR="43127" marT="0" marB="0" anchor="ctr">
                    <a:lnL w="12700" cap="flat" cmpd="sng" algn="ctr">
                      <a:solidFill>
                        <a:srgbClr val="B4E6F6"/>
                      </a:solidFill>
                      <a:prstDash val="solid"/>
                      <a:round/>
                      <a:headEnd type="none" w="med" len="med"/>
                      <a:tailEnd type="none" w="med" len="med"/>
                    </a:lnL>
                    <a:lnR w="12700" cap="flat" cmpd="sng" algn="ctr">
                      <a:solidFill>
                        <a:srgbClr val="B4E6F6"/>
                      </a:solidFill>
                      <a:prstDash val="solid"/>
                      <a:round/>
                      <a:headEnd type="none" w="med" len="med"/>
                      <a:tailEnd type="none" w="med" len="med"/>
                    </a:lnR>
                    <a:lnT w="12700" cap="flat" cmpd="sng" algn="ctr">
                      <a:solidFill>
                        <a:srgbClr val="B4E6F6"/>
                      </a:solidFill>
                      <a:prstDash val="solid"/>
                      <a:round/>
                      <a:headEnd type="none" w="med" len="med"/>
                      <a:tailEnd type="none" w="med" len="med"/>
                    </a:lnT>
                    <a:lnB w="12700" cap="flat" cmpd="sng" algn="ctr">
                      <a:solidFill>
                        <a:srgbClr val="B4E6F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21266">
                <a:tc>
                  <a:txBody>
                    <a:bodyPr/>
                    <a:lstStyle/>
                    <a:p>
                      <a:pPr algn="l" fontAlgn="ctr">
                        <a:lnSpc>
                          <a:spcPts val="1600"/>
                        </a:lnSpc>
                        <a:spcAft>
                          <a:spcPts val="0"/>
                        </a:spcAft>
                      </a:pPr>
                      <a:r>
                        <a:rPr lang="en-US" sz="1400" dirty="0">
                          <a:solidFill>
                            <a:srgbClr val="EC7061"/>
                          </a:solidFill>
                          <a:latin typeface="Huawei Sans" panose="020C0503030203020204" pitchFamily="34" charset="0"/>
                        </a:rPr>
                        <a:t>Root Identifier</a:t>
                      </a:r>
                      <a:endParaRPr lang="en-US" altLang="zh-CN" sz="1400" b="0" kern="100" dirty="0">
                        <a:solidFill>
                          <a:srgbClr val="EC7061"/>
                        </a:solidFill>
                        <a:effectLst/>
                        <a:latin typeface="Huawei Sans" panose="020C0503030203020204" pitchFamily="34" charset="0"/>
                        <a:ea typeface="微软雅黑"/>
                        <a:cs typeface="Times New Roman"/>
                      </a:endParaRPr>
                    </a:p>
                  </a:txBody>
                  <a:tcPr marL="72000" marR="43127" marT="0" marB="0" anchor="ctr">
                    <a:lnL w="12700" cap="flat" cmpd="sng" algn="ctr">
                      <a:solidFill>
                        <a:srgbClr val="B4E6F6"/>
                      </a:solidFill>
                      <a:prstDash val="solid"/>
                      <a:round/>
                      <a:headEnd type="none" w="med" len="med"/>
                      <a:tailEnd type="none" w="med" len="med"/>
                    </a:lnL>
                    <a:lnR w="12700" cap="flat" cmpd="sng" algn="ctr">
                      <a:solidFill>
                        <a:srgbClr val="B4E6F6"/>
                      </a:solidFill>
                      <a:prstDash val="solid"/>
                      <a:round/>
                      <a:headEnd type="none" w="med" len="med"/>
                      <a:tailEnd type="none" w="med" len="med"/>
                    </a:lnR>
                    <a:lnT w="12700" cap="flat" cmpd="sng" algn="ctr">
                      <a:solidFill>
                        <a:srgbClr val="B4E6F6"/>
                      </a:solidFill>
                      <a:prstDash val="solid"/>
                      <a:round/>
                      <a:headEnd type="none" w="med" len="med"/>
                      <a:tailEnd type="none" w="med" len="med"/>
                    </a:lnT>
                    <a:lnB w="12700" cap="flat" cmpd="sng" algn="ctr">
                      <a:solidFill>
                        <a:srgbClr val="B4E6F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321266">
                <a:tc>
                  <a:txBody>
                    <a:bodyPr/>
                    <a:lstStyle/>
                    <a:p>
                      <a:pPr algn="l" fontAlgn="ctr">
                        <a:lnSpc>
                          <a:spcPts val="1600"/>
                        </a:lnSpc>
                        <a:spcAft>
                          <a:spcPts val="0"/>
                        </a:spcAft>
                      </a:pPr>
                      <a:r>
                        <a:rPr lang="en-US" sz="1400" dirty="0">
                          <a:solidFill>
                            <a:srgbClr val="EC7061"/>
                          </a:solidFill>
                          <a:latin typeface="Huawei Sans" panose="020C0503030203020204" pitchFamily="34" charset="0"/>
                        </a:rPr>
                        <a:t>Root Path Cost</a:t>
                      </a:r>
                      <a:endParaRPr lang="en-US" altLang="zh-CN" sz="1400" b="0" kern="100" dirty="0">
                        <a:solidFill>
                          <a:srgbClr val="EC7061"/>
                        </a:solidFill>
                        <a:effectLst/>
                        <a:latin typeface="Huawei Sans" panose="020C0503030203020204" pitchFamily="34" charset="0"/>
                        <a:ea typeface="微软雅黑"/>
                        <a:cs typeface="Times New Roman"/>
                      </a:endParaRPr>
                    </a:p>
                  </a:txBody>
                  <a:tcPr marL="72000" marR="43127" marT="0" marB="0" anchor="ctr">
                    <a:lnL w="12700" cap="flat" cmpd="sng" algn="ctr">
                      <a:solidFill>
                        <a:srgbClr val="B4E6F6"/>
                      </a:solidFill>
                      <a:prstDash val="solid"/>
                      <a:round/>
                      <a:headEnd type="none" w="med" len="med"/>
                      <a:tailEnd type="none" w="med" len="med"/>
                    </a:lnL>
                    <a:lnR w="12700" cap="flat" cmpd="sng" algn="ctr">
                      <a:solidFill>
                        <a:srgbClr val="B4E6F6"/>
                      </a:solidFill>
                      <a:prstDash val="solid"/>
                      <a:round/>
                      <a:headEnd type="none" w="med" len="med"/>
                      <a:tailEnd type="none" w="med" len="med"/>
                    </a:lnR>
                    <a:lnT w="12700" cap="flat" cmpd="sng" algn="ctr">
                      <a:solidFill>
                        <a:srgbClr val="B4E6F6"/>
                      </a:solidFill>
                      <a:prstDash val="solid"/>
                      <a:round/>
                      <a:headEnd type="none" w="med" len="med"/>
                      <a:tailEnd type="none" w="med" len="med"/>
                    </a:lnT>
                    <a:lnB w="12700" cap="flat" cmpd="sng" algn="ctr">
                      <a:solidFill>
                        <a:srgbClr val="B4E6F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r h="321266">
                <a:tc>
                  <a:txBody>
                    <a:bodyPr/>
                    <a:lstStyle/>
                    <a:p>
                      <a:pPr algn="l" fontAlgn="ctr">
                        <a:lnSpc>
                          <a:spcPts val="1600"/>
                        </a:lnSpc>
                        <a:spcAft>
                          <a:spcPts val="0"/>
                        </a:spcAft>
                      </a:pPr>
                      <a:r>
                        <a:rPr lang="en-US" sz="1400" dirty="0">
                          <a:solidFill>
                            <a:srgbClr val="EC7061"/>
                          </a:solidFill>
                          <a:latin typeface="Huawei Sans" panose="020C0503030203020204" pitchFamily="34" charset="0"/>
                        </a:rPr>
                        <a:t>Bridge Identifier</a:t>
                      </a:r>
                      <a:endParaRPr lang="en-US" altLang="zh-CN" sz="1400" b="0" kern="100" dirty="0">
                        <a:solidFill>
                          <a:srgbClr val="EC7061"/>
                        </a:solidFill>
                        <a:effectLst/>
                        <a:latin typeface="Huawei Sans" panose="020C0503030203020204" pitchFamily="34" charset="0"/>
                        <a:ea typeface="微软雅黑"/>
                        <a:cs typeface="Times New Roman"/>
                      </a:endParaRPr>
                    </a:p>
                  </a:txBody>
                  <a:tcPr marL="72000" marR="43127" marT="0" marB="0" anchor="ctr">
                    <a:lnL w="12700" cap="flat" cmpd="sng" algn="ctr">
                      <a:solidFill>
                        <a:srgbClr val="B4E6F6"/>
                      </a:solidFill>
                      <a:prstDash val="solid"/>
                      <a:round/>
                      <a:headEnd type="none" w="med" len="med"/>
                      <a:tailEnd type="none" w="med" len="med"/>
                    </a:lnL>
                    <a:lnR w="12700" cap="flat" cmpd="sng" algn="ctr">
                      <a:solidFill>
                        <a:srgbClr val="B4E6F6"/>
                      </a:solidFill>
                      <a:prstDash val="solid"/>
                      <a:round/>
                      <a:headEnd type="none" w="med" len="med"/>
                      <a:tailEnd type="none" w="med" len="med"/>
                    </a:lnR>
                    <a:lnT w="12700" cap="flat" cmpd="sng" algn="ctr">
                      <a:solidFill>
                        <a:srgbClr val="B4E6F6"/>
                      </a:solidFill>
                      <a:prstDash val="solid"/>
                      <a:round/>
                      <a:headEnd type="none" w="med" len="med"/>
                      <a:tailEnd type="none" w="med" len="med"/>
                    </a:lnT>
                    <a:lnB w="12700" cap="flat" cmpd="sng" algn="ctr">
                      <a:solidFill>
                        <a:srgbClr val="B4E6F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7"/>
                  </a:ext>
                </a:extLst>
              </a:tr>
              <a:tr h="321266">
                <a:tc>
                  <a:txBody>
                    <a:bodyPr/>
                    <a:lstStyle/>
                    <a:p>
                      <a:pPr algn="l" fontAlgn="ctr">
                        <a:lnSpc>
                          <a:spcPts val="1600"/>
                        </a:lnSpc>
                        <a:spcAft>
                          <a:spcPts val="0"/>
                        </a:spcAft>
                      </a:pPr>
                      <a:r>
                        <a:rPr lang="en-US" sz="1400" dirty="0">
                          <a:solidFill>
                            <a:srgbClr val="EC7061"/>
                          </a:solidFill>
                          <a:latin typeface="Huawei Sans" panose="020C0503030203020204" pitchFamily="34" charset="0"/>
                        </a:rPr>
                        <a:t>Port Identifier</a:t>
                      </a:r>
                      <a:endParaRPr lang="en-US" altLang="zh-CN" sz="1400" b="0" kern="100" dirty="0">
                        <a:solidFill>
                          <a:srgbClr val="EC7061"/>
                        </a:solidFill>
                        <a:effectLst/>
                        <a:latin typeface="Huawei Sans" panose="020C0503030203020204" pitchFamily="34" charset="0"/>
                        <a:ea typeface="微软雅黑"/>
                        <a:cs typeface="Times New Roman"/>
                      </a:endParaRPr>
                    </a:p>
                  </a:txBody>
                  <a:tcPr marL="72000" marR="43127" marT="0" marB="0" anchor="ctr">
                    <a:lnL w="12700" cap="flat" cmpd="sng" algn="ctr">
                      <a:solidFill>
                        <a:srgbClr val="B4E6F6"/>
                      </a:solidFill>
                      <a:prstDash val="solid"/>
                      <a:round/>
                      <a:headEnd type="none" w="med" len="med"/>
                      <a:tailEnd type="none" w="med" len="med"/>
                    </a:lnL>
                    <a:lnR w="12700" cap="flat" cmpd="sng" algn="ctr">
                      <a:solidFill>
                        <a:srgbClr val="B4E6F6"/>
                      </a:solidFill>
                      <a:prstDash val="solid"/>
                      <a:round/>
                      <a:headEnd type="none" w="med" len="med"/>
                      <a:tailEnd type="none" w="med" len="med"/>
                    </a:lnR>
                    <a:lnT w="12700" cap="flat" cmpd="sng" algn="ctr">
                      <a:solidFill>
                        <a:srgbClr val="B4E6F6"/>
                      </a:solidFill>
                      <a:prstDash val="solid"/>
                      <a:round/>
                      <a:headEnd type="none" w="med" len="med"/>
                      <a:tailEnd type="none" w="med" len="med"/>
                    </a:lnT>
                    <a:lnB w="12700" cap="flat" cmpd="sng" algn="ctr">
                      <a:solidFill>
                        <a:srgbClr val="B4E6F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r h="321266">
                <a:tc>
                  <a:txBody>
                    <a:bodyPr/>
                    <a:lstStyle/>
                    <a:p>
                      <a:pPr algn="l" fontAlgn="ctr">
                        <a:lnSpc>
                          <a:spcPts val="1600"/>
                        </a:lnSpc>
                        <a:spcAft>
                          <a:spcPts val="0"/>
                        </a:spcAft>
                      </a:pPr>
                      <a:r>
                        <a:rPr lang="en-US" sz="1400" dirty="0">
                          <a:latin typeface="Huawei Sans" panose="020C0503030203020204" pitchFamily="34" charset="0"/>
                        </a:rPr>
                        <a:t>Message Age</a:t>
                      </a:r>
                      <a:endParaRPr lang="en-US" altLang="zh-CN" sz="1400" kern="100" dirty="0">
                        <a:effectLst/>
                        <a:latin typeface="Huawei Sans" panose="020C0503030203020204" pitchFamily="34" charset="0"/>
                      </a:endParaRPr>
                    </a:p>
                  </a:txBody>
                  <a:tcPr marL="72000" marR="43127" marT="0" marB="0" anchor="ctr">
                    <a:lnL w="12700" cap="flat" cmpd="sng" algn="ctr">
                      <a:solidFill>
                        <a:srgbClr val="B4E6F6"/>
                      </a:solidFill>
                      <a:prstDash val="solid"/>
                      <a:round/>
                      <a:headEnd type="none" w="med" len="med"/>
                      <a:tailEnd type="none" w="med" len="med"/>
                    </a:lnL>
                    <a:lnR w="12700" cap="flat" cmpd="sng" algn="ctr">
                      <a:solidFill>
                        <a:srgbClr val="B4E6F6"/>
                      </a:solidFill>
                      <a:prstDash val="solid"/>
                      <a:round/>
                      <a:headEnd type="none" w="med" len="med"/>
                      <a:tailEnd type="none" w="med" len="med"/>
                    </a:lnR>
                    <a:lnT w="12700" cap="flat" cmpd="sng" algn="ctr">
                      <a:solidFill>
                        <a:srgbClr val="B4E6F6"/>
                      </a:solidFill>
                      <a:prstDash val="solid"/>
                      <a:round/>
                      <a:headEnd type="none" w="med" len="med"/>
                      <a:tailEnd type="none" w="med" len="med"/>
                    </a:lnT>
                    <a:lnB w="12700" cap="flat" cmpd="sng" algn="ctr">
                      <a:solidFill>
                        <a:srgbClr val="B4E6F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321266">
                <a:tc>
                  <a:txBody>
                    <a:bodyPr/>
                    <a:lstStyle/>
                    <a:p>
                      <a:pPr algn="l" fontAlgn="ctr">
                        <a:lnSpc>
                          <a:spcPts val="1600"/>
                        </a:lnSpc>
                        <a:spcAft>
                          <a:spcPts val="0"/>
                        </a:spcAft>
                      </a:pPr>
                      <a:r>
                        <a:rPr lang="en-US" sz="1400" dirty="0">
                          <a:latin typeface="Huawei Sans" panose="020C0503030203020204" pitchFamily="34" charset="0"/>
                        </a:rPr>
                        <a:t>Max Age</a:t>
                      </a:r>
                      <a:endParaRPr lang="en-US" altLang="zh-CN" sz="1400" kern="100" dirty="0">
                        <a:effectLst/>
                        <a:latin typeface="Huawei Sans" panose="020C0503030203020204" pitchFamily="34" charset="0"/>
                      </a:endParaRPr>
                    </a:p>
                  </a:txBody>
                  <a:tcPr marL="72000" marR="43127" marT="0" marB="0" anchor="ctr">
                    <a:lnL w="12700" cap="flat" cmpd="sng" algn="ctr">
                      <a:solidFill>
                        <a:srgbClr val="B4E6F6"/>
                      </a:solidFill>
                      <a:prstDash val="solid"/>
                      <a:round/>
                      <a:headEnd type="none" w="med" len="med"/>
                      <a:tailEnd type="none" w="med" len="med"/>
                    </a:lnL>
                    <a:lnR w="12700" cap="flat" cmpd="sng" algn="ctr">
                      <a:solidFill>
                        <a:srgbClr val="B4E6F6"/>
                      </a:solidFill>
                      <a:prstDash val="solid"/>
                      <a:round/>
                      <a:headEnd type="none" w="med" len="med"/>
                      <a:tailEnd type="none" w="med" len="med"/>
                    </a:lnR>
                    <a:lnT w="12700" cap="flat" cmpd="sng" algn="ctr">
                      <a:solidFill>
                        <a:srgbClr val="B4E6F6"/>
                      </a:solidFill>
                      <a:prstDash val="solid"/>
                      <a:round/>
                      <a:headEnd type="none" w="med" len="med"/>
                      <a:tailEnd type="none" w="med" len="med"/>
                    </a:lnT>
                    <a:lnB w="12700" cap="flat" cmpd="sng" algn="ctr">
                      <a:solidFill>
                        <a:srgbClr val="B4E6F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321266">
                <a:tc>
                  <a:txBody>
                    <a:bodyPr/>
                    <a:lstStyle/>
                    <a:p>
                      <a:pPr algn="l" fontAlgn="ctr">
                        <a:lnSpc>
                          <a:spcPts val="1600"/>
                        </a:lnSpc>
                        <a:spcAft>
                          <a:spcPts val="0"/>
                        </a:spcAft>
                      </a:pPr>
                      <a:r>
                        <a:rPr lang="en-US" sz="1400" dirty="0">
                          <a:latin typeface="Huawei Sans" panose="020C0503030203020204" pitchFamily="34" charset="0"/>
                        </a:rPr>
                        <a:t>Hello Time</a:t>
                      </a:r>
                      <a:endParaRPr lang="en-US" altLang="zh-CN" sz="1400" b="0" kern="100" dirty="0">
                        <a:effectLst/>
                        <a:latin typeface="Huawei Sans" panose="020C0503030203020204" pitchFamily="34" charset="0"/>
                        <a:ea typeface="微软雅黑"/>
                        <a:cs typeface="Times New Roman"/>
                      </a:endParaRPr>
                    </a:p>
                  </a:txBody>
                  <a:tcPr marL="72000" marR="43127" marT="0" marB="0" anchor="ctr">
                    <a:lnL w="12700" cap="flat" cmpd="sng" algn="ctr">
                      <a:solidFill>
                        <a:srgbClr val="B4E6F6"/>
                      </a:solidFill>
                      <a:prstDash val="solid"/>
                      <a:round/>
                      <a:headEnd type="none" w="med" len="med"/>
                      <a:tailEnd type="none" w="med" len="med"/>
                    </a:lnL>
                    <a:lnR w="12700" cap="flat" cmpd="sng" algn="ctr">
                      <a:solidFill>
                        <a:srgbClr val="B4E6F6"/>
                      </a:solidFill>
                      <a:prstDash val="solid"/>
                      <a:round/>
                      <a:headEnd type="none" w="med" len="med"/>
                      <a:tailEnd type="none" w="med" len="med"/>
                    </a:lnR>
                    <a:lnT w="12700" cap="flat" cmpd="sng" algn="ctr">
                      <a:solidFill>
                        <a:srgbClr val="B4E6F6"/>
                      </a:solidFill>
                      <a:prstDash val="solid"/>
                      <a:round/>
                      <a:headEnd type="none" w="med" len="med"/>
                      <a:tailEnd type="none" w="med" len="med"/>
                    </a:lnT>
                    <a:lnB w="12700" cap="flat" cmpd="sng" algn="ctr">
                      <a:solidFill>
                        <a:srgbClr val="B4E6F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1"/>
                  </a:ext>
                </a:extLst>
              </a:tr>
              <a:tr h="321266">
                <a:tc>
                  <a:txBody>
                    <a:bodyPr/>
                    <a:lstStyle/>
                    <a:p>
                      <a:pPr algn="l" fontAlgn="ctr">
                        <a:lnSpc>
                          <a:spcPts val="1600"/>
                        </a:lnSpc>
                        <a:spcAft>
                          <a:spcPts val="0"/>
                        </a:spcAft>
                      </a:pPr>
                      <a:r>
                        <a:rPr lang="en-US" sz="1400" dirty="0">
                          <a:latin typeface="Huawei Sans" panose="020C0503030203020204" pitchFamily="34" charset="0"/>
                        </a:rPr>
                        <a:t>Forward Delay</a:t>
                      </a:r>
                      <a:endParaRPr lang="en-US" altLang="zh-CN" sz="1400" b="0" kern="100" dirty="0">
                        <a:effectLst/>
                        <a:latin typeface="Huawei Sans" panose="020C0503030203020204" pitchFamily="34" charset="0"/>
                        <a:ea typeface="微软雅黑"/>
                        <a:cs typeface="Times New Roman"/>
                      </a:endParaRPr>
                    </a:p>
                  </a:txBody>
                  <a:tcPr marL="72000" marR="43127" marT="0" marB="0" anchor="ctr">
                    <a:lnL w="12700" cap="flat" cmpd="sng" algn="ctr">
                      <a:solidFill>
                        <a:srgbClr val="B4E6F6"/>
                      </a:solidFill>
                      <a:prstDash val="solid"/>
                      <a:round/>
                      <a:headEnd type="none" w="med" len="med"/>
                      <a:tailEnd type="none" w="med" len="med"/>
                    </a:lnL>
                    <a:lnR w="12700" cap="flat" cmpd="sng" algn="ctr">
                      <a:solidFill>
                        <a:srgbClr val="B4E6F6"/>
                      </a:solidFill>
                      <a:prstDash val="solid"/>
                      <a:round/>
                      <a:headEnd type="none" w="med" len="med"/>
                      <a:tailEnd type="none" w="med" len="med"/>
                    </a:lnR>
                    <a:lnT w="12700" cap="flat" cmpd="sng" algn="ctr">
                      <a:solidFill>
                        <a:srgbClr val="B4E6F6"/>
                      </a:solidFill>
                      <a:prstDash val="solid"/>
                      <a:round/>
                      <a:headEnd type="none" w="med" len="med"/>
                      <a:tailEnd type="none" w="med" len="med"/>
                    </a:lnT>
                    <a:lnB w="12700" cap="flat" cmpd="sng" algn="ctr">
                      <a:solidFill>
                        <a:srgbClr val="B4E6F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bl>
          </a:graphicData>
        </a:graphic>
      </p:graphicFrame>
      <p:sp>
        <p:nvSpPr>
          <p:cNvPr id="50" name="矩形 3">
            <a:extLst>
              <a:ext uri="{FF2B5EF4-FFF2-40B4-BE49-F238E27FC236}">
                <a16:creationId xmlns:a16="http://schemas.microsoft.com/office/drawing/2014/main" id="{319BD9E5-508A-4F10-8FAC-DBB84A2E12BF}"/>
              </a:ext>
            </a:extLst>
          </p:cNvPr>
          <p:cNvSpPr/>
          <p:nvPr/>
        </p:nvSpPr>
        <p:spPr>
          <a:xfrm>
            <a:off x="2500458" y="2267565"/>
            <a:ext cx="5862223" cy="3136243"/>
          </a:xfrm>
          <a:prstGeom prst="rect">
            <a:avLst/>
          </a:prstGeom>
        </p:spPr>
        <p:txBody>
          <a:bodyPr wrap="square">
            <a:spAutoFit/>
          </a:bodyPr>
          <a:lstStyle/>
          <a:p>
            <a:pPr fontAlgn="ctr">
              <a:lnSpc>
                <a:spcPct val="120000"/>
              </a:lnSpc>
              <a:spcAft>
                <a:spcPts val="600"/>
              </a:spcAft>
            </a:pPr>
            <a:r>
              <a:rPr lang="en-US" sz="1600" dirty="0">
                <a:solidFill>
                  <a:prstClr val="black"/>
                </a:solidFill>
                <a:latin typeface="Huawei Sans" panose="020C0503030203020204" pitchFamily="34" charset="0"/>
              </a:rPr>
              <a:t>The Root Identifier, Root Path Cost, Bridge Identifier, and Port Identifier fields are the main fields of a configuration BPDU. STP-enabled switches compare the four fields.</a:t>
            </a:r>
          </a:p>
          <a:p>
            <a:pPr fontAlgn="ctr">
              <a:lnSpc>
                <a:spcPct val="120000"/>
              </a:lnSpc>
              <a:spcBef>
                <a:spcPts val="0"/>
              </a:spcBef>
              <a:spcAft>
                <a:spcPts val="600"/>
              </a:spcAft>
            </a:pPr>
            <a:r>
              <a:rPr lang="en-US" sz="1600" dirty="0">
                <a:solidFill>
                  <a:prstClr val="black"/>
                </a:solidFill>
                <a:latin typeface="Huawei Sans" panose="020C0503030203020204" pitchFamily="34" charset="0"/>
              </a:rPr>
              <a:t>STP selects the optimal configuration BPDU in the following sequence:</a:t>
            </a:r>
          </a:p>
          <a:p>
            <a:pPr marL="342900" indent="-342900" fontAlgn="ctr">
              <a:lnSpc>
                <a:spcPct val="120000"/>
              </a:lnSpc>
              <a:spcBef>
                <a:spcPts val="0"/>
              </a:spcBef>
              <a:spcAft>
                <a:spcPts val="600"/>
              </a:spcAft>
              <a:buFont typeface="+mj-lt"/>
              <a:buAutoNum type="arabicPeriod"/>
            </a:pPr>
            <a:r>
              <a:rPr lang="en-US" sz="1600" dirty="0">
                <a:solidFill>
                  <a:prstClr val="black"/>
                </a:solidFill>
                <a:latin typeface="Huawei Sans" panose="020C0503030203020204" pitchFamily="34" charset="0"/>
              </a:rPr>
              <a:t>Smallest BID of the root bridge</a:t>
            </a:r>
            <a:endParaRPr lang="en-US" altLang="zh-CN" sz="1600" dirty="0">
              <a:solidFill>
                <a:prstClr val="black"/>
              </a:solidFill>
              <a:latin typeface="Huawei Sans" panose="020C0503030203020204" pitchFamily="34" charset="0"/>
            </a:endParaRPr>
          </a:p>
          <a:p>
            <a:pPr marL="342900" indent="-342900" fontAlgn="ctr">
              <a:lnSpc>
                <a:spcPct val="120000"/>
              </a:lnSpc>
              <a:spcBef>
                <a:spcPts val="0"/>
              </a:spcBef>
              <a:spcAft>
                <a:spcPts val="600"/>
              </a:spcAft>
              <a:buFont typeface="+mj-lt"/>
              <a:buAutoNum type="arabicPeriod"/>
            </a:pPr>
            <a:r>
              <a:rPr lang="en-US" sz="1600" dirty="0">
                <a:solidFill>
                  <a:prstClr val="black"/>
                </a:solidFill>
                <a:latin typeface="Huawei Sans" panose="020C0503030203020204" pitchFamily="34" charset="0"/>
              </a:rPr>
              <a:t>Smallest RPC</a:t>
            </a:r>
            <a:endParaRPr lang="en-US" altLang="zh-CN" sz="1600" dirty="0">
              <a:solidFill>
                <a:prstClr val="black"/>
              </a:solidFill>
              <a:latin typeface="Huawei Sans" panose="020C0503030203020204" pitchFamily="34" charset="0"/>
            </a:endParaRPr>
          </a:p>
          <a:p>
            <a:pPr marL="342900" indent="-342900" fontAlgn="ctr">
              <a:lnSpc>
                <a:spcPct val="120000"/>
              </a:lnSpc>
              <a:spcBef>
                <a:spcPts val="0"/>
              </a:spcBef>
              <a:spcAft>
                <a:spcPts val="600"/>
              </a:spcAft>
              <a:buFont typeface="+mj-lt"/>
              <a:buAutoNum type="arabicPeriod"/>
            </a:pPr>
            <a:r>
              <a:rPr lang="en-US" sz="1600" dirty="0">
                <a:solidFill>
                  <a:prstClr val="black"/>
                </a:solidFill>
                <a:latin typeface="Huawei Sans" panose="020C0503030203020204" pitchFamily="34" charset="0"/>
              </a:rPr>
              <a:t>Smallest BID of the network bridge</a:t>
            </a:r>
            <a:endParaRPr lang="en-US" altLang="zh-CN" sz="1600" dirty="0">
              <a:solidFill>
                <a:prstClr val="black"/>
              </a:solidFill>
              <a:latin typeface="Huawei Sans" panose="020C0503030203020204" pitchFamily="34" charset="0"/>
            </a:endParaRPr>
          </a:p>
          <a:p>
            <a:pPr marL="342900" indent="-342900" fontAlgn="ctr">
              <a:lnSpc>
                <a:spcPct val="120000"/>
              </a:lnSpc>
              <a:spcBef>
                <a:spcPts val="0"/>
              </a:spcBef>
              <a:spcAft>
                <a:spcPts val="600"/>
              </a:spcAft>
              <a:buFont typeface="+mj-lt"/>
              <a:buAutoNum type="arabicPeriod"/>
            </a:pPr>
            <a:r>
              <a:rPr lang="en-US" sz="1600" dirty="0">
                <a:solidFill>
                  <a:prstClr val="black"/>
                </a:solidFill>
                <a:latin typeface="Huawei Sans" panose="020C0503030203020204" pitchFamily="34" charset="0"/>
              </a:rPr>
              <a:t>Smallest PID</a:t>
            </a:r>
            <a:endParaRPr lang="en-US" altLang="zh-CN" sz="1600" dirty="0">
              <a:solidFill>
                <a:prstClr val="black"/>
              </a:solidFill>
              <a:latin typeface="Huawei Sans" panose="020C0503030203020204" pitchFamily="34" charset="0"/>
            </a:endParaRPr>
          </a:p>
        </p:txBody>
      </p:sp>
    </p:spTree>
    <p:extLst>
      <p:ext uri="{BB962C8B-B14F-4D97-AF65-F5344CB8AC3E}">
        <p14:creationId xmlns:p14="http://schemas.microsoft.com/office/powerpoint/2010/main" val="2657588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300" b="1" dirty="0"/>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19</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639033" cy="507831"/>
          </a:xfrm>
          <a:prstGeom prst="rect">
            <a:avLst/>
          </a:prstGeom>
          <a:solidFill>
            <a:schemeClr val="tx2">
              <a:lumMod val="20000"/>
              <a:lumOff val="80000"/>
            </a:schemeClr>
          </a:solidFill>
        </p:spPr>
        <p:txBody>
          <a:bodyPr wrap="square">
            <a:spAutoFit/>
          </a:bodyPr>
          <a:lstStyle/>
          <a:p>
            <a:r>
              <a:rPr lang="en-US" sz="2700" dirty="0"/>
              <a:t>STP Calculation (1)</a:t>
            </a:r>
          </a:p>
        </p:txBody>
      </p:sp>
      <p:sp>
        <p:nvSpPr>
          <p:cNvPr id="47" name="圆角矩形 16">
            <a:extLst>
              <a:ext uri="{FF2B5EF4-FFF2-40B4-BE49-F238E27FC236}">
                <a16:creationId xmlns:a16="http://schemas.microsoft.com/office/drawing/2014/main" id="{AB86E17C-C6F2-4EB0-9561-6180F53E424B}"/>
              </a:ext>
            </a:extLst>
          </p:cNvPr>
          <p:cNvSpPr/>
          <p:nvPr/>
        </p:nvSpPr>
        <p:spPr>
          <a:xfrm>
            <a:off x="846993" y="679054"/>
            <a:ext cx="5688632" cy="400674"/>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lang="en-US" b="1" dirty="0">
                <a:solidFill>
                  <a:prstClr val="white"/>
                </a:solidFill>
                <a:latin typeface="Huawei Sans" panose="020C0503030203020204" pitchFamily="34" charset="0"/>
              </a:rPr>
              <a:t>Select a Root Bridge on the Switching Network</a:t>
            </a:r>
          </a:p>
        </p:txBody>
      </p:sp>
      <p:cxnSp>
        <p:nvCxnSpPr>
          <p:cNvPr id="93" name="直接箭头连接符 36">
            <a:extLst>
              <a:ext uri="{FF2B5EF4-FFF2-40B4-BE49-F238E27FC236}">
                <a16:creationId xmlns:a16="http://schemas.microsoft.com/office/drawing/2014/main" id="{1BCA4B0D-6053-469A-9922-B0FF86298FCC}"/>
              </a:ext>
            </a:extLst>
          </p:cNvPr>
          <p:cNvCxnSpPr/>
          <p:nvPr/>
        </p:nvCxnSpPr>
        <p:spPr>
          <a:xfrm>
            <a:off x="2492254" y="4171716"/>
            <a:ext cx="398154" cy="626269"/>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94" name="直接箭头连接符 37">
            <a:extLst>
              <a:ext uri="{FF2B5EF4-FFF2-40B4-BE49-F238E27FC236}">
                <a16:creationId xmlns:a16="http://schemas.microsoft.com/office/drawing/2014/main" id="{787F7FEB-6730-4A66-A953-1FC77DA6E892}"/>
              </a:ext>
            </a:extLst>
          </p:cNvPr>
          <p:cNvCxnSpPr/>
          <p:nvPr/>
        </p:nvCxnSpPr>
        <p:spPr>
          <a:xfrm flipH="1" flipV="1">
            <a:off x="3305261" y="4670207"/>
            <a:ext cx="386048" cy="607983"/>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接箭头连接符 38">
            <a:extLst>
              <a:ext uri="{FF2B5EF4-FFF2-40B4-BE49-F238E27FC236}">
                <a16:creationId xmlns:a16="http://schemas.microsoft.com/office/drawing/2014/main" id="{A354F620-8484-4932-BE52-64CD7438F173}"/>
              </a:ext>
            </a:extLst>
          </p:cNvPr>
          <p:cNvCxnSpPr/>
          <p:nvPr/>
        </p:nvCxnSpPr>
        <p:spPr>
          <a:xfrm flipV="1">
            <a:off x="4078947" y="4623685"/>
            <a:ext cx="430000" cy="654506"/>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96" name="直接箭头连接符 39">
            <a:extLst>
              <a:ext uri="{FF2B5EF4-FFF2-40B4-BE49-F238E27FC236}">
                <a16:creationId xmlns:a16="http://schemas.microsoft.com/office/drawing/2014/main" id="{DD225B84-907A-44F0-A08D-F2FF0872DBFD}"/>
              </a:ext>
            </a:extLst>
          </p:cNvPr>
          <p:cNvCxnSpPr/>
          <p:nvPr/>
        </p:nvCxnSpPr>
        <p:spPr>
          <a:xfrm>
            <a:off x="2830816" y="3545766"/>
            <a:ext cx="861042" cy="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接箭头连接符 40">
            <a:extLst>
              <a:ext uri="{FF2B5EF4-FFF2-40B4-BE49-F238E27FC236}">
                <a16:creationId xmlns:a16="http://schemas.microsoft.com/office/drawing/2014/main" id="{E5E53C60-6966-4259-9DBB-25ED627A4872}"/>
              </a:ext>
            </a:extLst>
          </p:cNvPr>
          <p:cNvCxnSpPr/>
          <p:nvPr/>
        </p:nvCxnSpPr>
        <p:spPr>
          <a:xfrm flipH="1">
            <a:off x="3984219" y="3938251"/>
            <a:ext cx="855385" cy="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98" name="椭圆 41">
            <a:extLst>
              <a:ext uri="{FF2B5EF4-FFF2-40B4-BE49-F238E27FC236}">
                <a16:creationId xmlns:a16="http://schemas.microsoft.com/office/drawing/2014/main" id="{538C1907-8B25-4C5C-88F8-AEDB007376C6}"/>
              </a:ext>
            </a:extLst>
          </p:cNvPr>
          <p:cNvSpPr>
            <a:spLocks noChangeAspect="1"/>
          </p:cNvSpPr>
          <p:nvPr/>
        </p:nvSpPr>
        <p:spPr>
          <a:xfrm>
            <a:off x="4016932" y="5138314"/>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99" name="椭圆 42">
            <a:extLst>
              <a:ext uri="{FF2B5EF4-FFF2-40B4-BE49-F238E27FC236}">
                <a16:creationId xmlns:a16="http://schemas.microsoft.com/office/drawing/2014/main" id="{45CA5F73-3AF2-458B-8F10-F72154A710D6}"/>
              </a:ext>
            </a:extLst>
          </p:cNvPr>
          <p:cNvSpPr>
            <a:spLocks noChangeAspect="1"/>
          </p:cNvSpPr>
          <p:nvPr/>
        </p:nvSpPr>
        <p:spPr>
          <a:xfrm>
            <a:off x="2740961" y="3429833"/>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100" name="椭圆 43">
            <a:extLst>
              <a:ext uri="{FF2B5EF4-FFF2-40B4-BE49-F238E27FC236}">
                <a16:creationId xmlns:a16="http://schemas.microsoft.com/office/drawing/2014/main" id="{AEE58351-C0C7-4F22-BC8C-9156E7226447}"/>
              </a:ext>
            </a:extLst>
          </p:cNvPr>
          <p:cNvSpPr>
            <a:spLocks noChangeAspect="1"/>
          </p:cNvSpPr>
          <p:nvPr/>
        </p:nvSpPr>
        <p:spPr>
          <a:xfrm>
            <a:off x="4683131" y="3858112"/>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cxnSp>
        <p:nvCxnSpPr>
          <p:cNvPr id="101" name="直接箭头连接符 44">
            <a:extLst>
              <a:ext uri="{FF2B5EF4-FFF2-40B4-BE49-F238E27FC236}">
                <a16:creationId xmlns:a16="http://schemas.microsoft.com/office/drawing/2014/main" id="{FB3A2635-44B3-4FFF-B1C4-E8BF153CE920}"/>
              </a:ext>
            </a:extLst>
          </p:cNvPr>
          <p:cNvCxnSpPr/>
          <p:nvPr/>
        </p:nvCxnSpPr>
        <p:spPr>
          <a:xfrm flipH="1">
            <a:off x="4879835" y="4184085"/>
            <a:ext cx="414670" cy="686435"/>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102" name="椭圆 45">
            <a:extLst>
              <a:ext uri="{FF2B5EF4-FFF2-40B4-BE49-F238E27FC236}">
                <a16:creationId xmlns:a16="http://schemas.microsoft.com/office/drawing/2014/main" id="{3533D3D7-3D3E-48CA-87F7-4EF776ECB360}"/>
              </a:ext>
            </a:extLst>
          </p:cNvPr>
          <p:cNvSpPr>
            <a:spLocks noChangeAspect="1"/>
          </p:cNvSpPr>
          <p:nvPr/>
        </p:nvSpPr>
        <p:spPr>
          <a:xfrm>
            <a:off x="5152270" y="4149946"/>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103" name="椭圆 46">
            <a:extLst>
              <a:ext uri="{FF2B5EF4-FFF2-40B4-BE49-F238E27FC236}">
                <a16:creationId xmlns:a16="http://schemas.microsoft.com/office/drawing/2014/main" id="{C1C0FB5F-D3A0-459C-B501-EAE4FC012336}"/>
              </a:ext>
            </a:extLst>
          </p:cNvPr>
          <p:cNvSpPr>
            <a:spLocks noChangeAspect="1"/>
          </p:cNvSpPr>
          <p:nvPr/>
        </p:nvSpPr>
        <p:spPr>
          <a:xfrm>
            <a:off x="2378257" y="4078227"/>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104" name="椭圆 47">
            <a:extLst>
              <a:ext uri="{FF2B5EF4-FFF2-40B4-BE49-F238E27FC236}">
                <a16:creationId xmlns:a16="http://schemas.microsoft.com/office/drawing/2014/main" id="{C4BDD76A-06C5-4D57-B6C9-35CFE9794B66}"/>
              </a:ext>
            </a:extLst>
          </p:cNvPr>
          <p:cNvSpPr>
            <a:spLocks noChangeAspect="1"/>
          </p:cNvSpPr>
          <p:nvPr/>
        </p:nvSpPr>
        <p:spPr>
          <a:xfrm>
            <a:off x="1617343" y="6352129"/>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105" name="椭圆 48">
            <a:extLst>
              <a:ext uri="{FF2B5EF4-FFF2-40B4-BE49-F238E27FC236}">
                <a16:creationId xmlns:a16="http://schemas.microsoft.com/office/drawing/2014/main" id="{7EB567EF-B54B-4371-B8E9-74B00CB6BBA5}"/>
              </a:ext>
            </a:extLst>
          </p:cNvPr>
          <p:cNvSpPr>
            <a:spLocks noChangeAspect="1"/>
          </p:cNvSpPr>
          <p:nvPr/>
        </p:nvSpPr>
        <p:spPr>
          <a:xfrm>
            <a:off x="3568110" y="5138063"/>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106" name="文本框 49">
            <a:extLst>
              <a:ext uri="{FF2B5EF4-FFF2-40B4-BE49-F238E27FC236}">
                <a16:creationId xmlns:a16="http://schemas.microsoft.com/office/drawing/2014/main" id="{3E9DBD0D-9396-43DA-BEF8-A49D7E40978C}"/>
              </a:ext>
            </a:extLst>
          </p:cNvPr>
          <p:cNvSpPr txBox="1"/>
          <p:nvPr/>
        </p:nvSpPr>
        <p:spPr>
          <a:xfrm>
            <a:off x="1825671" y="6299355"/>
            <a:ext cx="2253275" cy="338554"/>
          </a:xfrm>
          <a:prstGeom prst="rect">
            <a:avLst/>
          </a:prstGeom>
          <a:noFill/>
        </p:spPr>
        <p:txBody>
          <a:bodyPr wrap="square" rtlCol="0">
            <a:spAutoFit/>
          </a:bodyPr>
          <a:lstStyle/>
          <a:p>
            <a:pPr fontAlgn="ctr">
              <a:spcBef>
                <a:spcPts val="0"/>
              </a:spcBef>
              <a:spcAft>
                <a:spcPts val="0"/>
              </a:spcAft>
            </a:pPr>
            <a:r>
              <a:rPr lang="en-US" sz="1600" dirty="0">
                <a:latin typeface="Huawei Sans" panose="020C0503030203020204" pitchFamily="34" charset="0"/>
              </a:rPr>
              <a:t>Configuration BPDU</a:t>
            </a:r>
          </a:p>
        </p:txBody>
      </p:sp>
      <p:sp>
        <p:nvSpPr>
          <p:cNvPr id="107" name="文本框 50">
            <a:extLst>
              <a:ext uri="{FF2B5EF4-FFF2-40B4-BE49-F238E27FC236}">
                <a16:creationId xmlns:a16="http://schemas.microsoft.com/office/drawing/2014/main" id="{62A36A88-EC3B-4994-BBBF-A86B16734BF7}"/>
              </a:ext>
            </a:extLst>
          </p:cNvPr>
          <p:cNvSpPr txBox="1"/>
          <p:nvPr/>
        </p:nvSpPr>
        <p:spPr>
          <a:xfrm>
            <a:off x="1559905" y="3617331"/>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108" name="文本框 51">
            <a:extLst>
              <a:ext uri="{FF2B5EF4-FFF2-40B4-BE49-F238E27FC236}">
                <a16:creationId xmlns:a16="http://schemas.microsoft.com/office/drawing/2014/main" id="{52CBC9C3-B5C6-417E-A61F-C108799A876F}"/>
              </a:ext>
            </a:extLst>
          </p:cNvPr>
          <p:cNvSpPr txBox="1"/>
          <p:nvPr/>
        </p:nvSpPr>
        <p:spPr>
          <a:xfrm>
            <a:off x="5629671" y="3617331"/>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grpSp>
        <p:nvGrpSpPr>
          <p:cNvPr id="109" name="组合 52">
            <a:extLst>
              <a:ext uri="{FF2B5EF4-FFF2-40B4-BE49-F238E27FC236}">
                <a16:creationId xmlns:a16="http://schemas.microsoft.com/office/drawing/2014/main" id="{EE15D0D7-22ED-4621-9664-E8BE88443E51}"/>
              </a:ext>
            </a:extLst>
          </p:cNvPr>
          <p:cNvGrpSpPr/>
          <p:nvPr/>
        </p:nvGrpSpPr>
        <p:grpSpPr>
          <a:xfrm flipV="1">
            <a:off x="2512313" y="3826462"/>
            <a:ext cx="2745630" cy="2115270"/>
            <a:chOff x="6600056" y="4353447"/>
            <a:chExt cx="1296144" cy="833967"/>
          </a:xfrm>
        </p:grpSpPr>
        <p:cxnSp>
          <p:nvCxnSpPr>
            <p:cNvPr id="110" name="直接连接符 53">
              <a:extLst>
                <a:ext uri="{FF2B5EF4-FFF2-40B4-BE49-F238E27FC236}">
                  <a16:creationId xmlns:a16="http://schemas.microsoft.com/office/drawing/2014/main" id="{024D047A-C28D-4572-ABC9-11848EEDC4E2}"/>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直接连接符 54">
              <a:extLst>
                <a:ext uri="{FF2B5EF4-FFF2-40B4-BE49-F238E27FC236}">
                  <a16:creationId xmlns:a16="http://schemas.microsoft.com/office/drawing/2014/main" id="{E881C465-3049-4A22-8D52-E1E23DE63BEC}"/>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2" name="直接连接符 55">
            <a:extLst>
              <a:ext uri="{FF2B5EF4-FFF2-40B4-BE49-F238E27FC236}">
                <a16:creationId xmlns:a16="http://schemas.microsoft.com/office/drawing/2014/main" id="{D32CFEF1-3E14-42D7-88C6-7FCBE4B4D55D}"/>
              </a:ext>
            </a:extLst>
          </p:cNvPr>
          <p:cNvCxnSpPr/>
          <p:nvPr/>
        </p:nvCxnSpPr>
        <p:spPr>
          <a:xfrm flipH="1">
            <a:off x="2378257" y="3765776"/>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113" name="图片 76" descr="接入交换机.png">
            <a:extLst>
              <a:ext uri="{FF2B5EF4-FFF2-40B4-BE49-F238E27FC236}">
                <a16:creationId xmlns:a16="http://schemas.microsoft.com/office/drawing/2014/main" id="{FCD56F85-A9A4-45F0-AE42-37F37C68A831}"/>
              </a:ext>
            </a:extLst>
          </p:cNvPr>
          <p:cNvPicPr>
            <a:picLocks noChangeAspect="1"/>
          </p:cNvPicPr>
          <p:nvPr/>
        </p:nvPicPr>
        <p:blipFill>
          <a:blip r:embed="rId2" cstate="print"/>
          <a:stretch>
            <a:fillRect/>
          </a:stretch>
        </p:blipFill>
        <p:spPr>
          <a:xfrm>
            <a:off x="5134358" y="3580232"/>
            <a:ext cx="490909" cy="401653"/>
          </a:xfrm>
          <a:prstGeom prst="rect">
            <a:avLst/>
          </a:prstGeom>
        </p:spPr>
      </p:pic>
      <p:pic>
        <p:nvPicPr>
          <p:cNvPr id="114" name="图片 76" descr="接入交换机.png">
            <a:extLst>
              <a:ext uri="{FF2B5EF4-FFF2-40B4-BE49-F238E27FC236}">
                <a16:creationId xmlns:a16="http://schemas.microsoft.com/office/drawing/2014/main" id="{F0378C28-791A-4F45-BFAB-56FD31ECCF50}"/>
              </a:ext>
            </a:extLst>
          </p:cNvPr>
          <p:cNvPicPr>
            <a:picLocks noChangeAspect="1"/>
          </p:cNvPicPr>
          <p:nvPr/>
        </p:nvPicPr>
        <p:blipFill>
          <a:blip r:embed="rId2" cstate="print"/>
          <a:stretch>
            <a:fillRect/>
          </a:stretch>
        </p:blipFill>
        <p:spPr>
          <a:xfrm>
            <a:off x="3639674" y="5591995"/>
            <a:ext cx="490909" cy="401653"/>
          </a:xfrm>
          <a:prstGeom prst="rect">
            <a:avLst/>
          </a:prstGeom>
        </p:spPr>
      </p:pic>
      <p:sp>
        <p:nvSpPr>
          <p:cNvPr id="115" name="文本框 58">
            <a:extLst>
              <a:ext uri="{FF2B5EF4-FFF2-40B4-BE49-F238E27FC236}">
                <a16:creationId xmlns:a16="http://schemas.microsoft.com/office/drawing/2014/main" id="{DB8C8FF4-70C7-40C4-8AA5-21BA1869ECBE}"/>
              </a:ext>
            </a:extLst>
          </p:cNvPr>
          <p:cNvSpPr txBox="1"/>
          <p:nvPr/>
        </p:nvSpPr>
        <p:spPr>
          <a:xfrm>
            <a:off x="3598030" y="6010965"/>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sp>
        <p:nvSpPr>
          <p:cNvPr id="116" name="文本框 60">
            <a:extLst>
              <a:ext uri="{FF2B5EF4-FFF2-40B4-BE49-F238E27FC236}">
                <a16:creationId xmlns:a16="http://schemas.microsoft.com/office/drawing/2014/main" id="{D817C95E-E70C-4FF8-8AAA-FDA33BA77F05}"/>
              </a:ext>
            </a:extLst>
          </p:cNvPr>
          <p:cNvSpPr txBox="1"/>
          <p:nvPr/>
        </p:nvSpPr>
        <p:spPr>
          <a:xfrm>
            <a:off x="1352046" y="3054272"/>
            <a:ext cx="2222083"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4096.4c1f-aabc-102a</a:t>
            </a:r>
            <a:endParaRPr lang="en-US" altLang="zh-CN" sz="1600" b="1" dirty="0">
              <a:solidFill>
                <a:srgbClr val="EC7061"/>
              </a:solidFill>
              <a:latin typeface="Huawei Sans" panose="020C0503030203020204" pitchFamily="34" charset="0"/>
              <a:ea typeface="微软雅黑"/>
            </a:endParaRPr>
          </a:p>
        </p:txBody>
      </p:sp>
      <p:sp>
        <p:nvSpPr>
          <p:cNvPr id="117" name="文本框 62">
            <a:extLst>
              <a:ext uri="{FF2B5EF4-FFF2-40B4-BE49-F238E27FC236}">
                <a16:creationId xmlns:a16="http://schemas.microsoft.com/office/drawing/2014/main" id="{CC70F4B8-0DBA-4133-956B-27E1972419A5}"/>
              </a:ext>
            </a:extLst>
          </p:cNvPr>
          <p:cNvSpPr txBox="1"/>
          <p:nvPr/>
        </p:nvSpPr>
        <p:spPr>
          <a:xfrm>
            <a:off x="4153411" y="5634828"/>
            <a:ext cx="2201244"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4096.4c1f-aabc-102c</a:t>
            </a:r>
            <a:endParaRPr lang="en-US" altLang="zh-CN" sz="1600" b="1" dirty="0">
              <a:solidFill>
                <a:srgbClr val="EC7061"/>
              </a:solidFill>
              <a:latin typeface="Huawei Sans" panose="020C0503030203020204" pitchFamily="34" charset="0"/>
              <a:ea typeface="微软雅黑"/>
            </a:endParaRPr>
          </a:p>
        </p:txBody>
      </p:sp>
      <p:sp>
        <p:nvSpPr>
          <p:cNvPr id="118" name="文本框 69">
            <a:extLst>
              <a:ext uri="{FF2B5EF4-FFF2-40B4-BE49-F238E27FC236}">
                <a16:creationId xmlns:a16="http://schemas.microsoft.com/office/drawing/2014/main" id="{DC05335A-23F8-4EE6-A2D3-42B089C5F615}"/>
              </a:ext>
            </a:extLst>
          </p:cNvPr>
          <p:cNvSpPr txBox="1"/>
          <p:nvPr/>
        </p:nvSpPr>
        <p:spPr>
          <a:xfrm>
            <a:off x="1365936" y="4031502"/>
            <a:ext cx="1200970" cy="307777"/>
          </a:xfrm>
          <a:prstGeom prst="rect">
            <a:avLst/>
          </a:prstGeom>
          <a:noFill/>
        </p:spPr>
        <p:txBody>
          <a:bodyPr wrap="none" rtlCol="0">
            <a:spAutoFit/>
          </a:bodyPr>
          <a:lstStyle/>
          <a:p>
            <a:pPr algn="ctr" fontAlgn="ctr">
              <a:spcBef>
                <a:spcPts val="0"/>
              </a:spcBef>
              <a:spcAft>
                <a:spcPts val="0"/>
              </a:spcAft>
            </a:pPr>
            <a:r>
              <a:rPr lang="en-US" sz="1400" b="1" dirty="0">
                <a:solidFill>
                  <a:srgbClr val="EC7061"/>
                </a:solidFill>
                <a:latin typeface="Huawei Sans" panose="020C0503030203020204" pitchFamily="34" charset="0"/>
              </a:rPr>
              <a:t>Root bridge</a:t>
            </a:r>
            <a:endParaRPr lang="en-US" altLang="zh-CN" sz="1400" b="1" dirty="0">
              <a:solidFill>
                <a:srgbClr val="EC7061"/>
              </a:solidFill>
              <a:latin typeface="Huawei Sans" panose="020C0503030203020204" pitchFamily="34" charset="0"/>
            </a:endParaRPr>
          </a:p>
        </p:txBody>
      </p:sp>
      <p:pic>
        <p:nvPicPr>
          <p:cNvPr id="119" name="图片 97" descr="接入交换机.png">
            <a:extLst>
              <a:ext uri="{FF2B5EF4-FFF2-40B4-BE49-F238E27FC236}">
                <a16:creationId xmlns:a16="http://schemas.microsoft.com/office/drawing/2014/main" id="{2C13829D-325B-4C07-814D-98D590B40147}"/>
              </a:ext>
            </a:extLst>
          </p:cNvPr>
          <p:cNvPicPr>
            <a:picLocks noChangeAspect="1"/>
          </p:cNvPicPr>
          <p:nvPr/>
        </p:nvPicPr>
        <p:blipFill>
          <a:blip r:embed="rId3" cstate="print"/>
          <a:stretch>
            <a:fillRect/>
          </a:stretch>
        </p:blipFill>
        <p:spPr>
          <a:xfrm>
            <a:off x="2142031" y="3576031"/>
            <a:ext cx="493868" cy="404074"/>
          </a:xfrm>
          <a:prstGeom prst="rect">
            <a:avLst/>
          </a:prstGeom>
        </p:spPr>
      </p:pic>
      <p:sp>
        <p:nvSpPr>
          <p:cNvPr id="120" name="TextBox 119">
            <a:extLst>
              <a:ext uri="{FF2B5EF4-FFF2-40B4-BE49-F238E27FC236}">
                <a16:creationId xmlns:a16="http://schemas.microsoft.com/office/drawing/2014/main" id="{A94C86B5-6517-4B6C-A7DF-AD4CC38940D4}"/>
              </a:ext>
            </a:extLst>
          </p:cNvPr>
          <p:cNvSpPr txBox="1"/>
          <p:nvPr/>
        </p:nvSpPr>
        <p:spPr>
          <a:xfrm>
            <a:off x="167425" y="1155345"/>
            <a:ext cx="8139448" cy="1465016"/>
          </a:xfrm>
          <a:prstGeom prst="rect">
            <a:avLst/>
          </a:prstGeom>
          <a:noFill/>
        </p:spPr>
        <p:txBody>
          <a:bodyPr wrap="square">
            <a:spAutoFit/>
          </a:bodyPr>
          <a:lstStyle/>
          <a:p>
            <a:pPr marL="177800" indent="-177800" fontAlgn="ctr">
              <a:lnSpc>
                <a:spcPct val="110000"/>
              </a:lnSpc>
              <a:spcBef>
                <a:spcPts val="0"/>
              </a:spcBef>
              <a:spcAft>
                <a:spcPts val="600"/>
              </a:spcAft>
              <a:buFont typeface="Arial" panose="020B0604020202020204" pitchFamily="34" charset="0"/>
              <a:buChar char="•"/>
            </a:pPr>
            <a:r>
              <a:rPr lang="en-US" sz="1800" dirty="0">
                <a:solidFill>
                  <a:prstClr val="black"/>
                </a:solidFill>
                <a:latin typeface="Huawei Sans" panose="020C0503030203020204" pitchFamily="34" charset="0"/>
              </a:rPr>
              <a:t>After STP starts to work on a switching network, each switch sends configuration BPDUs to the network. The configuration BPDU contains the BID of a switch.</a:t>
            </a:r>
            <a:endParaRPr lang="en-US" altLang="zh-CN" sz="1800" dirty="0">
              <a:solidFill>
                <a:prstClr val="black"/>
              </a:solidFill>
              <a:latin typeface="Huawei Sans" panose="020C0503030203020204" pitchFamily="34" charset="0"/>
            </a:endParaRPr>
          </a:p>
          <a:p>
            <a:pPr marL="177800" indent="-177800" fontAlgn="ctr">
              <a:lnSpc>
                <a:spcPct val="110000"/>
              </a:lnSpc>
              <a:spcBef>
                <a:spcPts val="0"/>
              </a:spcBef>
              <a:spcAft>
                <a:spcPts val="600"/>
              </a:spcAft>
              <a:buFont typeface="Arial" panose="020B0604020202020204" pitchFamily="34" charset="0"/>
              <a:buChar char="•"/>
            </a:pPr>
            <a:r>
              <a:rPr lang="en-US" sz="1800" dirty="0">
                <a:solidFill>
                  <a:prstClr val="black"/>
                </a:solidFill>
                <a:latin typeface="Huawei Sans" panose="020C0503030203020204" pitchFamily="34" charset="0"/>
              </a:rPr>
              <a:t>The switch with the smallest bridge ID becomes the root bridge.</a:t>
            </a:r>
            <a:endParaRPr lang="en-US" altLang="zh-CN" sz="1800" dirty="0">
              <a:solidFill>
                <a:prstClr val="black"/>
              </a:solidFill>
              <a:latin typeface="Huawei Sans" panose="020C0503030203020204" pitchFamily="34" charset="0"/>
            </a:endParaRPr>
          </a:p>
          <a:p>
            <a:pPr marL="177800" indent="-177800" fontAlgn="ctr">
              <a:lnSpc>
                <a:spcPct val="110000"/>
              </a:lnSpc>
              <a:spcBef>
                <a:spcPts val="0"/>
              </a:spcBef>
              <a:spcAft>
                <a:spcPts val="600"/>
              </a:spcAft>
              <a:buFont typeface="Arial" panose="020B0604020202020204" pitchFamily="34" charset="0"/>
              <a:buChar char="•"/>
            </a:pPr>
            <a:r>
              <a:rPr lang="en-US" sz="1800" dirty="0">
                <a:solidFill>
                  <a:prstClr val="black"/>
                </a:solidFill>
                <a:latin typeface="Huawei Sans" panose="020C0503030203020204" pitchFamily="34" charset="0"/>
              </a:rPr>
              <a:t>Only one root bridge exists on a contiguous STP switching network.</a:t>
            </a:r>
            <a:endParaRPr lang="en-US" altLang="zh-CN" sz="1800" dirty="0">
              <a:solidFill>
                <a:prstClr val="black"/>
              </a:solidFill>
              <a:latin typeface="Huawei Sans" panose="020C0503030203020204" pitchFamily="34" charset="0"/>
            </a:endParaRPr>
          </a:p>
        </p:txBody>
      </p:sp>
    </p:spTree>
    <p:extLst>
      <p:ext uri="{BB962C8B-B14F-4D97-AF65-F5344CB8AC3E}">
        <p14:creationId xmlns:p14="http://schemas.microsoft.com/office/powerpoint/2010/main" val="1146068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0F78A2D-1D14-41A0-9D54-CB407A208934}"/>
              </a:ext>
            </a:extLst>
          </p:cNvPr>
          <p:cNvSpPr txBox="1">
            <a:spLocks/>
          </p:cNvSpPr>
          <p:nvPr/>
        </p:nvSpPr>
        <p:spPr>
          <a:xfrm>
            <a:off x="0" y="180304"/>
            <a:ext cx="12192000" cy="69423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sz="6000" dirty="0"/>
              <a:t>Content:</a:t>
            </a:r>
          </a:p>
        </p:txBody>
      </p:sp>
      <p:sp>
        <p:nvSpPr>
          <p:cNvPr id="5" name="Text Placeholder 3">
            <a:extLst>
              <a:ext uri="{FF2B5EF4-FFF2-40B4-BE49-F238E27FC236}">
                <a16:creationId xmlns:a16="http://schemas.microsoft.com/office/drawing/2014/main" id="{D8E8B8FB-48C2-4117-9287-98F124E5CC40}"/>
              </a:ext>
            </a:extLst>
          </p:cNvPr>
          <p:cNvSpPr txBox="1">
            <a:spLocks/>
          </p:cNvSpPr>
          <p:nvPr/>
        </p:nvSpPr>
        <p:spPr>
          <a:xfrm>
            <a:off x="412124" y="1342548"/>
            <a:ext cx="11779876" cy="2263538"/>
          </a:xfrm>
          <a:prstGeom prst="rect">
            <a:avLst/>
          </a:prstGeom>
        </p:spPr>
        <p:txBody>
          <a:bodyPr>
            <a:no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285750" indent="-285750">
              <a:buFont typeface="Arial" panose="020B0604020202020204" pitchFamily="34" charset="0"/>
              <a:buChar char="•"/>
            </a:pPr>
            <a:r>
              <a:rPr lang="en-US" sz="3600" b="1" dirty="0">
                <a:solidFill>
                  <a:schemeClr val="accent1"/>
                </a:solidFill>
              </a:rPr>
              <a:t>STP Overview</a:t>
            </a:r>
          </a:p>
          <a:p>
            <a:pPr marL="285750" indent="-285750">
              <a:buFont typeface="Arial" panose="020B0604020202020204" pitchFamily="34" charset="0"/>
              <a:buChar char="•"/>
            </a:pPr>
            <a:r>
              <a:rPr lang="en-US" sz="2800" dirty="0">
                <a:solidFill>
                  <a:schemeClr val="bg1">
                    <a:lumMod val="50000"/>
                  </a:schemeClr>
                </a:solidFill>
              </a:rPr>
              <a:t>Basic Concepts and Working Mechanism of STP</a:t>
            </a:r>
          </a:p>
          <a:p>
            <a:pPr marL="285750" indent="-285750">
              <a:buFont typeface="Arial" panose="020B0604020202020204" pitchFamily="34" charset="0"/>
              <a:buChar char="•"/>
            </a:pPr>
            <a:r>
              <a:rPr lang="en-US" sz="2800" dirty="0">
                <a:solidFill>
                  <a:schemeClr val="bg1">
                    <a:lumMod val="50000"/>
                  </a:schemeClr>
                </a:solidFill>
              </a:rPr>
              <a:t>Improvements Made in RSTP</a:t>
            </a:r>
          </a:p>
          <a:p>
            <a:pPr marL="285750" indent="-285750">
              <a:buFont typeface="Arial" panose="020B0604020202020204" pitchFamily="34" charset="0"/>
              <a:buChar char="•"/>
            </a:pPr>
            <a:r>
              <a:rPr lang="en-US" sz="28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4D9DEA7-AEB7-4F9D-B4D9-2BC565B900F1}"/>
              </a:ext>
            </a:extLst>
          </p:cNvPr>
          <p:cNvSpPr>
            <a:spLocks noGrp="1"/>
          </p:cNvSpPr>
          <p:nvPr>
            <p:ph type="sldNum" sz="quarter" idx="12"/>
          </p:nvPr>
        </p:nvSpPr>
        <p:spPr/>
        <p:txBody>
          <a:bodyPr/>
          <a:lstStyle/>
          <a:p>
            <a:fld id="{B6BD4BB8-7F4D-4DB9-9AEB-493C0B6F0274}" type="slidenum">
              <a:rPr lang="en-US" smtClean="0"/>
              <a:t>2</a:t>
            </a:fld>
            <a:endParaRPr lang="en-US"/>
          </a:p>
        </p:txBody>
      </p:sp>
    </p:spTree>
    <p:extLst>
      <p:ext uri="{BB962C8B-B14F-4D97-AF65-F5344CB8AC3E}">
        <p14:creationId xmlns:p14="http://schemas.microsoft.com/office/powerpoint/2010/main" val="28969407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300" b="1" dirty="0"/>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20</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639033" cy="507831"/>
          </a:xfrm>
          <a:prstGeom prst="rect">
            <a:avLst/>
          </a:prstGeom>
          <a:solidFill>
            <a:schemeClr val="tx2">
              <a:lumMod val="20000"/>
              <a:lumOff val="80000"/>
            </a:schemeClr>
          </a:solidFill>
        </p:spPr>
        <p:txBody>
          <a:bodyPr wrap="square">
            <a:spAutoFit/>
          </a:bodyPr>
          <a:lstStyle/>
          <a:p>
            <a:r>
              <a:rPr lang="en-US" sz="2700" dirty="0"/>
              <a:t>STP Calculation (</a:t>
            </a:r>
            <a:r>
              <a:rPr lang="ar-SY" sz="2700" dirty="0"/>
              <a:t>2</a:t>
            </a:r>
            <a:r>
              <a:rPr lang="en-US" sz="2700" dirty="0"/>
              <a:t>)</a:t>
            </a:r>
          </a:p>
        </p:txBody>
      </p:sp>
      <p:sp>
        <p:nvSpPr>
          <p:cNvPr id="35" name="圆角矩形 16">
            <a:extLst>
              <a:ext uri="{FF2B5EF4-FFF2-40B4-BE49-F238E27FC236}">
                <a16:creationId xmlns:a16="http://schemas.microsoft.com/office/drawing/2014/main" id="{BD50D15E-A63A-4042-8556-5C180882EAA8}"/>
              </a:ext>
            </a:extLst>
          </p:cNvPr>
          <p:cNvSpPr/>
          <p:nvPr/>
        </p:nvSpPr>
        <p:spPr>
          <a:xfrm>
            <a:off x="1172616" y="626832"/>
            <a:ext cx="5688632" cy="400674"/>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lang="en-US" b="1" dirty="0">
                <a:solidFill>
                  <a:prstClr val="white"/>
                </a:solidFill>
                <a:latin typeface="Huawei Sans" panose="020C0503030203020204" pitchFamily="34" charset="0"/>
              </a:rPr>
              <a:t>Select a Root Port on Each Non-root Bridge</a:t>
            </a:r>
          </a:p>
        </p:txBody>
      </p:sp>
      <p:cxnSp>
        <p:nvCxnSpPr>
          <p:cNvPr id="37" name="直接箭头连接符 69">
            <a:extLst>
              <a:ext uri="{FF2B5EF4-FFF2-40B4-BE49-F238E27FC236}">
                <a16:creationId xmlns:a16="http://schemas.microsoft.com/office/drawing/2014/main" id="{79614079-1442-4A8C-9B8E-ABDAA991F969}"/>
              </a:ext>
            </a:extLst>
          </p:cNvPr>
          <p:cNvCxnSpPr/>
          <p:nvPr/>
        </p:nvCxnSpPr>
        <p:spPr>
          <a:xfrm>
            <a:off x="2312824" y="4048443"/>
            <a:ext cx="398154" cy="626269"/>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接箭头连接符 72">
            <a:extLst>
              <a:ext uri="{FF2B5EF4-FFF2-40B4-BE49-F238E27FC236}">
                <a16:creationId xmlns:a16="http://schemas.microsoft.com/office/drawing/2014/main" id="{232163F7-4401-4BC1-94B8-6C4739AB8081}"/>
              </a:ext>
            </a:extLst>
          </p:cNvPr>
          <p:cNvCxnSpPr/>
          <p:nvPr/>
        </p:nvCxnSpPr>
        <p:spPr>
          <a:xfrm>
            <a:off x="2651386" y="3422493"/>
            <a:ext cx="861042" cy="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39" name="椭圆 75">
            <a:extLst>
              <a:ext uri="{FF2B5EF4-FFF2-40B4-BE49-F238E27FC236}">
                <a16:creationId xmlns:a16="http://schemas.microsoft.com/office/drawing/2014/main" id="{01E158DF-1C09-40C2-8DFC-F5192296F90E}"/>
              </a:ext>
            </a:extLst>
          </p:cNvPr>
          <p:cNvSpPr>
            <a:spLocks noChangeAspect="1"/>
          </p:cNvSpPr>
          <p:nvPr/>
        </p:nvSpPr>
        <p:spPr>
          <a:xfrm>
            <a:off x="2561531" y="3306560"/>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cxnSp>
        <p:nvCxnSpPr>
          <p:cNvPr id="40" name="直接箭头连接符 77">
            <a:extLst>
              <a:ext uri="{FF2B5EF4-FFF2-40B4-BE49-F238E27FC236}">
                <a16:creationId xmlns:a16="http://schemas.microsoft.com/office/drawing/2014/main" id="{234B3144-0553-48F8-BCAE-B3971463DF1D}"/>
              </a:ext>
            </a:extLst>
          </p:cNvPr>
          <p:cNvCxnSpPr/>
          <p:nvPr/>
        </p:nvCxnSpPr>
        <p:spPr>
          <a:xfrm flipH="1">
            <a:off x="4700405" y="4060812"/>
            <a:ext cx="414670" cy="686435"/>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41" name="椭圆 78">
            <a:extLst>
              <a:ext uri="{FF2B5EF4-FFF2-40B4-BE49-F238E27FC236}">
                <a16:creationId xmlns:a16="http://schemas.microsoft.com/office/drawing/2014/main" id="{E8373ADB-7E83-43F4-B341-DDAA2C1DB518}"/>
              </a:ext>
            </a:extLst>
          </p:cNvPr>
          <p:cNvSpPr>
            <a:spLocks noChangeAspect="1"/>
          </p:cNvSpPr>
          <p:nvPr/>
        </p:nvSpPr>
        <p:spPr>
          <a:xfrm>
            <a:off x="4972840" y="4026673"/>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42" name="椭圆 79">
            <a:extLst>
              <a:ext uri="{FF2B5EF4-FFF2-40B4-BE49-F238E27FC236}">
                <a16:creationId xmlns:a16="http://schemas.microsoft.com/office/drawing/2014/main" id="{F98DA8AD-9EC8-4F9E-A3DF-C76D3A5EE1BF}"/>
              </a:ext>
            </a:extLst>
          </p:cNvPr>
          <p:cNvSpPr>
            <a:spLocks noChangeAspect="1"/>
          </p:cNvSpPr>
          <p:nvPr/>
        </p:nvSpPr>
        <p:spPr>
          <a:xfrm>
            <a:off x="2198827" y="3954954"/>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43" name="文本框 83">
            <a:extLst>
              <a:ext uri="{FF2B5EF4-FFF2-40B4-BE49-F238E27FC236}">
                <a16:creationId xmlns:a16="http://schemas.microsoft.com/office/drawing/2014/main" id="{BF966AC0-0611-4BDF-B19B-AC4C5FC51D10}"/>
              </a:ext>
            </a:extLst>
          </p:cNvPr>
          <p:cNvSpPr txBox="1"/>
          <p:nvPr/>
        </p:nvSpPr>
        <p:spPr>
          <a:xfrm>
            <a:off x="1380475" y="3494058"/>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44" name="文本框 84">
            <a:extLst>
              <a:ext uri="{FF2B5EF4-FFF2-40B4-BE49-F238E27FC236}">
                <a16:creationId xmlns:a16="http://schemas.microsoft.com/office/drawing/2014/main" id="{C90DBB51-5854-4F27-8FA2-C74E598C1DA8}"/>
              </a:ext>
            </a:extLst>
          </p:cNvPr>
          <p:cNvSpPr txBox="1"/>
          <p:nvPr/>
        </p:nvSpPr>
        <p:spPr>
          <a:xfrm>
            <a:off x="5450241" y="3494058"/>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grpSp>
        <p:nvGrpSpPr>
          <p:cNvPr id="45" name="组合 85">
            <a:extLst>
              <a:ext uri="{FF2B5EF4-FFF2-40B4-BE49-F238E27FC236}">
                <a16:creationId xmlns:a16="http://schemas.microsoft.com/office/drawing/2014/main" id="{1FACECE5-1879-4BDC-B431-B511DB66A33D}"/>
              </a:ext>
            </a:extLst>
          </p:cNvPr>
          <p:cNvGrpSpPr/>
          <p:nvPr/>
        </p:nvGrpSpPr>
        <p:grpSpPr>
          <a:xfrm flipV="1">
            <a:off x="2332883" y="3703189"/>
            <a:ext cx="2745630" cy="2115270"/>
            <a:chOff x="6600056" y="4353447"/>
            <a:chExt cx="1296144" cy="833967"/>
          </a:xfrm>
        </p:grpSpPr>
        <p:cxnSp>
          <p:nvCxnSpPr>
            <p:cNvPr id="46" name="直接连接符 86">
              <a:extLst>
                <a:ext uri="{FF2B5EF4-FFF2-40B4-BE49-F238E27FC236}">
                  <a16:creationId xmlns:a16="http://schemas.microsoft.com/office/drawing/2014/main" id="{A493086C-DC7E-4264-9F68-CFB67CDDFDBE}"/>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接连接符 87">
              <a:extLst>
                <a:ext uri="{FF2B5EF4-FFF2-40B4-BE49-F238E27FC236}">
                  <a16:creationId xmlns:a16="http://schemas.microsoft.com/office/drawing/2014/main" id="{5C04609E-B4F9-4831-8C9A-70178FE8A618}"/>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9" name="直接连接符 88">
            <a:extLst>
              <a:ext uri="{FF2B5EF4-FFF2-40B4-BE49-F238E27FC236}">
                <a16:creationId xmlns:a16="http://schemas.microsoft.com/office/drawing/2014/main" id="{FB10EACD-1696-47AC-8156-83C325CE0B32}"/>
              </a:ext>
            </a:extLst>
          </p:cNvPr>
          <p:cNvCxnSpPr/>
          <p:nvPr/>
        </p:nvCxnSpPr>
        <p:spPr>
          <a:xfrm flipH="1">
            <a:off x="2198827" y="3642503"/>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50" name="图片 76" descr="接入交换机.png">
            <a:extLst>
              <a:ext uri="{FF2B5EF4-FFF2-40B4-BE49-F238E27FC236}">
                <a16:creationId xmlns:a16="http://schemas.microsoft.com/office/drawing/2014/main" id="{B41B56D3-CA16-446E-947F-D6C9674C9ACF}"/>
              </a:ext>
            </a:extLst>
          </p:cNvPr>
          <p:cNvPicPr>
            <a:picLocks noChangeAspect="1"/>
          </p:cNvPicPr>
          <p:nvPr/>
        </p:nvPicPr>
        <p:blipFill>
          <a:blip r:embed="rId2" cstate="print"/>
          <a:stretch>
            <a:fillRect/>
          </a:stretch>
        </p:blipFill>
        <p:spPr>
          <a:xfrm>
            <a:off x="4954928" y="3456959"/>
            <a:ext cx="490909" cy="401653"/>
          </a:xfrm>
          <a:prstGeom prst="rect">
            <a:avLst/>
          </a:prstGeom>
        </p:spPr>
      </p:pic>
      <p:pic>
        <p:nvPicPr>
          <p:cNvPr id="51" name="图片 76" descr="接入交换机.png">
            <a:extLst>
              <a:ext uri="{FF2B5EF4-FFF2-40B4-BE49-F238E27FC236}">
                <a16:creationId xmlns:a16="http://schemas.microsoft.com/office/drawing/2014/main" id="{2B31A609-EEFE-43E1-8BCA-FC3A85A28DBB}"/>
              </a:ext>
            </a:extLst>
          </p:cNvPr>
          <p:cNvPicPr>
            <a:picLocks noChangeAspect="1"/>
          </p:cNvPicPr>
          <p:nvPr/>
        </p:nvPicPr>
        <p:blipFill>
          <a:blip r:embed="rId2" cstate="print"/>
          <a:stretch>
            <a:fillRect/>
          </a:stretch>
        </p:blipFill>
        <p:spPr>
          <a:xfrm>
            <a:off x="3460244" y="5468722"/>
            <a:ext cx="490909" cy="401653"/>
          </a:xfrm>
          <a:prstGeom prst="rect">
            <a:avLst/>
          </a:prstGeom>
        </p:spPr>
      </p:pic>
      <p:sp>
        <p:nvSpPr>
          <p:cNvPr id="52" name="文本框 91">
            <a:extLst>
              <a:ext uri="{FF2B5EF4-FFF2-40B4-BE49-F238E27FC236}">
                <a16:creationId xmlns:a16="http://schemas.microsoft.com/office/drawing/2014/main" id="{40EBB7B6-BF6C-46F3-9549-7D85B3D2DB4C}"/>
              </a:ext>
            </a:extLst>
          </p:cNvPr>
          <p:cNvSpPr txBox="1"/>
          <p:nvPr/>
        </p:nvSpPr>
        <p:spPr>
          <a:xfrm>
            <a:off x="3418600" y="5887692"/>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pic>
        <p:nvPicPr>
          <p:cNvPr id="53" name="图片 76" descr="接入交换机.png">
            <a:extLst>
              <a:ext uri="{FF2B5EF4-FFF2-40B4-BE49-F238E27FC236}">
                <a16:creationId xmlns:a16="http://schemas.microsoft.com/office/drawing/2014/main" id="{5C3CA030-3608-4FD8-859A-4C8B549AD320}"/>
              </a:ext>
            </a:extLst>
          </p:cNvPr>
          <p:cNvPicPr>
            <a:picLocks noChangeAspect="1"/>
          </p:cNvPicPr>
          <p:nvPr/>
        </p:nvPicPr>
        <p:blipFill>
          <a:blip r:embed="rId2" cstate="print"/>
          <a:stretch>
            <a:fillRect/>
          </a:stretch>
        </p:blipFill>
        <p:spPr>
          <a:xfrm>
            <a:off x="1965221" y="3452758"/>
            <a:ext cx="490909" cy="401653"/>
          </a:xfrm>
          <a:prstGeom prst="rect">
            <a:avLst/>
          </a:prstGeom>
        </p:spPr>
      </p:pic>
      <p:sp>
        <p:nvSpPr>
          <p:cNvPr id="54" name="文本框 93">
            <a:extLst>
              <a:ext uri="{FF2B5EF4-FFF2-40B4-BE49-F238E27FC236}">
                <a16:creationId xmlns:a16="http://schemas.microsoft.com/office/drawing/2014/main" id="{EE0ED667-090A-4C63-8199-4C9C1616C243}"/>
              </a:ext>
            </a:extLst>
          </p:cNvPr>
          <p:cNvSpPr txBox="1"/>
          <p:nvPr/>
        </p:nvSpPr>
        <p:spPr>
          <a:xfrm>
            <a:off x="1172616" y="2930999"/>
            <a:ext cx="2222083"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4096.4c1f-aabc-102a</a:t>
            </a:r>
            <a:endParaRPr lang="en-US" altLang="zh-CN" sz="1600" b="1" dirty="0">
              <a:solidFill>
                <a:srgbClr val="EC7061"/>
              </a:solidFill>
              <a:latin typeface="Huawei Sans" panose="020C0503030203020204" pitchFamily="34" charset="0"/>
              <a:ea typeface="微软雅黑"/>
            </a:endParaRPr>
          </a:p>
        </p:txBody>
      </p:sp>
      <p:sp>
        <p:nvSpPr>
          <p:cNvPr id="55" name="文本框 94">
            <a:extLst>
              <a:ext uri="{FF2B5EF4-FFF2-40B4-BE49-F238E27FC236}">
                <a16:creationId xmlns:a16="http://schemas.microsoft.com/office/drawing/2014/main" id="{0862171D-85FA-4EA5-82EB-A6EAAAA673EB}"/>
              </a:ext>
            </a:extLst>
          </p:cNvPr>
          <p:cNvSpPr txBox="1"/>
          <p:nvPr/>
        </p:nvSpPr>
        <p:spPr>
          <a:xfrm>
            <a:off x="4047298" y="2930999"/>
            <a:ext cx="2228495"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4096.4c1f-aabc-102b</a:t>
            </a:r>
            <a:endParaRPr lang="en-US" altLang="zh-CN" sz="1600" b="1" dirty="0">
              <a:solidFill>
                <a:srgbClr val="EC7061"/>
              </a:solidFill>
              <a:latin typeface="Huawei Sans" panose="020C0503030203020204" pitchFamily="34" charset="0"/>
              <a:ea typeface="微软雅黑"/>
            </a:endParaRPr>
          </a:p>
        </p:txBody>
      </p:sp>
      <p:sp>
        <p:nvSpPr>
          <p:cNvPr id="56" name="文本框 95">
            <a:extLst>
              <a:ext uri="{FF2B5EF4-FFF2-40B4-BE49-F238E27FC236}">
                <a16:creationId xmlns:a16="http://schemas.microsoft.com/office/drawing/2014/main" id="{20714581-A849-4B9C-B577-1690C67BBDEB}"/>
              </a:ext>
            </a:extLst>
          </p:cNvPr>
          <p:cNvSpPr txBox="1"/>
          <p:nvPr/>
        </p:nvSpPr>
        <p:spPr>
          <a:xfrm>
            <a:off x="3973981" y="5511555"/>
            <a:ext cx="2201244"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4096.4c1f-aabc-102c</a:t>
            </a:r>
            <a:endParaRPr lang="en-US" altLang="zh-CN" sz="1600" b="1" dirty="0">
              <a:solidFill>
                <a:srgbClr val="EC7061"/>
              </a:solidFill>
              <a:latin typeface="Huawei Sans" panose="020C0503030203020204" pitchFamily="34" charset="0"/>
              <a:ea typeface="微软雅黑"/>
            </a:endParaRPr>
          </a:p>
        </p:txBody>
      </p:sp>
      <p:sp>
        <p:nvSpPr>
          <p:cNvPr id="57" name="椭圆 106">
            <a:extLst>
              <a:ext uri="{FF2B5EF4-FFF2-40B4-BE49-F238E27FC236}">
                <a16:creationId xmlns:a16="http://schemas.microsoft.com/office/drawing/2014/main" id="{5AA38D24-D3E9-47B9-8C1A-C6F70104B778}"/>
              </a:ext>
            </a:extLst>
          </p:cNvPr>
          <p:cNvSpPr>
            <a:spLocks noChangeAspect="1"/>
          </p:cNvSpPr>
          <p:nvPr/>
        </p:nvSpPr>
        <p:spPr>
          <a:xfrm>
            <a:off x="1844485" y="6598439"/>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400" b="1" dirty="0">
              <a:solidFill>
                <a:srgbClr val="EC7061"/>
              </a:solidFill>
              <a:latin typeface="Huawei Sans" panose="020C0503030203020204" pitchFamily="34" charset="0"/>
            </a:endParaRPr>
          </a:p>
        </p:txBody>
      </p:sp>
      <p:sp>
        <p:nvSpPr>
          <p:cNvPr id="58" name="文本框 107">
            <a:extLst>
              <a:ext uri="{FF2B5EF4-FFF2-40B4-BE49-F238E27FC236}">
                <a16:creationId xmlns:a16="http://schemas.microsoft.com/office/drawing/2014/main" id="{A4E84B6B-CA02-4839-9E6B-151C8312FF96}"/>
              </a:ext>
            </a:extLst>
          </p:cNvPr>
          <p:cNvSpPr txBox="1"/>
          <p:nvPr/>
        </p:nvSpPr>
        <p:spPr>
          <a:xfrm>
            <a:off x="2052814" y="6550223"/>
            <a:ext cx="1994484" cy="307777"/>
          </a:xfrm>
          <a:prstGeom prst="rect">
            <a:avLst/>
          </a:prstGeom>
          <a:noFill/>
        </p:spPr>
        <p:txBody>
          <a:bodyPr wrap="square" rtlCol="0">
            <a:spAutoFit/>
          </a:bodyPr>
          <a:lstStyle/>
          <a:p>
            <a:pPr fontAlgn="ctr">
              <a:spcBef>
                <a:spcPts val="0"/>
              </a:spcBef>
              <a:spcAft>
                <a:spcPts val="0"/>
              </a:spcAft>
            </a:pPr>
            <a:r>
              <a:rPr lang="en-US" sz="1400" dirty="0">
                <a:latin typeface="Huawei Sans" panose="020C0503030203020204" pitchFamily="34" charset="0"/>
              </a:rPr>
              <a:t>Configuration BPDU</a:t>
            </a:r>
          </a:p>
        </p:txBody>
      </p:sp>
      <p:sp>
        <p:nvSpPr>
          <p:cNvPr id="59" name="文本框 109">
            <a:extLst>
              <a:ext uri="{FF2B5EF4-FFF2-40B4-BE49-F238E27FC236}">
                <a16:creationId xmlns:a16="http://schemas.microsoft.com/office/drawing/2014/main" id="{DB321468-2819-4D4F-A69F-1EE04475B7CE}"/>
              </a:ext>
            </a:extLst>
          </p:cNvPr>
          <p:cNvSpPr txBox="1"/>
          <p:nvPr/>
        </p:nvSpPr>
        <p:spPr>
          <a:xfrm>
            <a:off x="4070754" y="6550223"/>
            <a:ext cx="1397385" cy="307777"/>
          </a:xfrm>
          <a:prstGeom prst="rect">
            <a:avLst/>
          </a:prstGeom>
          <a:noFill/>
        </p:spPr>
        <p:txBody>
          <a:bodyPr wrap="square" rtlCol="0">
            <a:spAutoFit/>
          </a:bodyPr>
          <a:lstStyle/>
          <a:p>
            <a:pPr fontAlgn="ctr">
              <a:spcBef>
                <a:spcPts val="0"/>
              </a:spcBef>
              <a:spcAft>
                <a:spcPts val="0"/>
              </a:spcAft>
            </a:pPr>
            <a:r>
              <a:rPr lang="en-US" sz="1400" dirty="0">
                <a:latin typeface="Huawei Sans" panose="020C0503030203020204" pitchFamily="34" charset="0"/>
              </a:rPr>
              <a:t>Root port</a:t>
            </a:r>
            <a:endParaRPr lang="en-US" altLang="zh-CN" sz="1400" dirty="0">
              <a:latin typeface="Huawei Sans" panose="020C0503030203020204" pitchFamily="34" charset="0"/>
            </a:endParaRPr>
          </a:p>
        </p:txBody>
      </p:sp>
      <p:sp>
        <p:nvSpPr>
          <p:cNvPr id="60" name="椭圆 34">
            <a:extLst>
              <a:ext uri="{FF2B5EF4-FFF2-40B4-BE49-F238E27FC236}">
                <a16:creationId xmlns:a16="http://schemas.microsoft.com/office/drawing/2014/main" id="{2543A696-24B2-4044-A96C-0FD92779BE39}"/>
              </a:ext>
            </a:extLst>
          </p:cNvPr>
          <p:cNvSpPr>
            <a:spLocks noChangeAspect="1"/>
          </p:cNvSpPr>
          <p:nvPr/>
        </p:nvSpPr>
        <p:spPr>
          <a:xfrm>
            <a:off x="3852113" y="6589106"/>
            <a:ext cx="230010" cy="23001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R</a:t>
            </a:r>
            <a:endParaRPr lang="en-US" altLang="zh-CN" sz="1400" b="1"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61" name="椭圆 36">
            <a:extLst>
              <a:ext uri="{FF2B5EF4-FFF2-40B4-BE49-F238E27FC236}">
                <a16:creationId xmlns:a16="http://schemas.microsoft.com/office/drawing/2014/main" id="{3D210C64-7B3D-482E-8B36-0E095423ACA4}"/>
              </a:ext>
            </a:extLst>
          </p:cNvPr>
          <p:cNvSpPr>
            <a:spLocks noChangeAspect="1"/>
          </p:cNvSpPr>
          <p:nvPr/>
        </p:nvSpPr>
        <p:spPr>
          <a:xfrm>
            <a:off x="3367573" y="5380689"/>
            <a:ext cx="230010" cy="23001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R</a:t>
            </a:r>
            <a:endParaRPr lang="en-US" altLang="zh-CN" sz="1400" b="1"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62" name="椭圆 37">
            <a:extLst>
              <a:ext uri="{FF2B5EF4-FFF2-40B4-BE49-F238E27FC236}">
                <a16:creationId xmlns:a16="http://schemas.microsoft.com/office/drawing/2014/main" id="{54523DB4-6859-41EA-A5C2-471400483DFE}"/>
              </a:ext>
            </a:extLst>
          </p:cNvPr>
          <p:cNvSpPr>
            <a:spLocks noChangeAspect="1"/>
          </p:cNvSpPr>
          <p:nvPr/>
        </p:nvSpPr>
        <p:spPr>
          <a:xfrm>
            <a:off x="4880012" y="3524196"/>
            <a:ext cx="230010" cy="23001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R</a:t>
            </a:r>
            <a:endParaRPr lang="en-US" altLang="zh-CN" sz="1400" b="1"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63" name="TextBox 62">
            <a:extLst>
              <a:ext uri="{FF2B5EF4-FFF2-40B4-BE49-F238E27FC236}">
                <a16:creationId xmlns:a16="http://schemas.microsoft.com/office/drawing/2014/main" id="{A9F5F57A-698A-472B-AC29-E863F6F8C749}"/>
              </a:ext>
            </a:extLst>
          </p:cNvPr>
          <p:cNvSpPr txBox="1"/>
          <p:nvPr/>
        </p:nvSpPr>
        <p:spPr>
          <a:xfrm>
            <a:off x="0" y="1129190"/>
            <a:ext cx="8306873" cy="1575816"/>
          </a:xfrm>
          <a:prstGeom prst="rect">
            <a:avLst/>
          </a:prstGeom>
          <a:noFill/>
        </p:spPr>
        <p:txBody>
          <a:bodyPr wrap="square">
            <a:spAutoFit/>
          </a:bodyPr>
          <a:lstStyle/>
          <a:p>
            <a:pPr marL="177800" indent="-177800" fontAlgn="ctr">
              <a:lnSpc>
                <a:spcPct val="120000"/>
              </a:lnSpc>
              <a:spcBef>
                <a:spcPts val="0"/>
              </a:spcBef>
              <a:spcAft>
                <a:spcPts val="600"/>
              </a:spcAft>
              <a:buFont typeface="Arial" panose="020B0604020202020204" pitchFamily="34" charset="0"/>
              <a:buChar char="•"/>
            </a:pPr>
            <a:r>
              <a:rPr lang="en-US" sz="1800" dirty="0">
                <a:solidFill>
                  <a:prstClr val="black"/>
                </a:solidFill>
                <a:latin typeface="Huawei Sans" panose="020C0503030203020204" pitchFamily="34" charset="0"/>
              </a:rPr>
              <a:t>Each non-root bridge selects a root port from its ports.</a:t>
            </a:r>
            <a:endParaRPr lang="en-US" altLang="zh-CN" sz="1800" dirty="0">
              <a:solidFill>
                <a:prstClr val="black"/>
              </a:solidFill>
              <a:latin typeface="Huawei Sans" panose="020C0503030203020204" pitchFamily="34" charset="0"/>
            </a:endParaRPr>
          </a:p>
          <a:p>
            <a:pPr marL="177800" indent="-177800" fontAlgn="ctr">
              <a:lnSpc>
                <a:spcPct val="120000"/>
              </a:lnSpc>
              <a:spcBef>
                <a:spcPts val="0"/>
              </a:spcBef>
              <a:spcAft>
                <a:spcPts val="600"/>
              </a:spcAft>
              <a:buFont typeface="Arial" panose="020B0604020202020204" pitchFamily="34" charset="0"/>
              <a:buChar char="•"/>
            </a:pPr>
            <a:r>
              <a:rPr lang="en-US" sz="1800" dirty="0">
                <a:solidFill>
                  <a:prstClr val="black"/>
                </a:solidFill>
                <a:latin typeface="Huawei Sans" panose="020C0503030203020204" pitchFamily="34" charset="0"/>
              </a:rPr>
              <a:t>A non-root bridge has only one root port.</a:t>
            </a:r>
            <a:endParaRPr lang="en-US" altLang="zh-CN" sz="1800" dirty="0">
              <a:solidFill>
                <a:prstClr val="black"/>
              </a:solidFill>
              <a:latin typeface="Huawei Sans" panose="020C0503030203020204" pitchFamily="34" charset="0"/>
            </a:endParaRPr>
          </a:p>
          <a:p>
            <a:pPr marL="177800" indent="-177800" fontAlgn="ctr">
              <a:lnSpc>
                <a:spcPct val="120000"/>
              </a:lnSpc>
              <a:spcBef>
                <a:spcPts val="0"/>
              </a:spcBef>
              <a:spcAft>
                <a:spcPts val="600"/>
              </a:spcAft>
              <a:buFont typeface="Arial" panose="020B0604020202020204" pitchFamily="34" charset="0"/>
              <a:buChar char="•"/>
            </a:pPr>
            <a:r>
              <a:rPr lang="en-US" sz="1800" dirty="0">
                <a:solidFill>
                  <a:prstClr val="black"/>
                </a:solidFill>
                <a:latin typeface="Huawei Sans" panose="020C0503030203020204" pitchFamily="34" charset="0"/>
              </a:rPr>
              <a:t>The root port is located on each non-root bridge and has the shortest distance away from the root bridge.</a:t>
            </a:r>
            <a:endParaRPr lang="en-US" altLang="zh-CN" sz="1800" dirty="0">
              <a:solidFill>
                <a:prstClr val="black"/>
              </a:solidFill>
              <a:latin typeface="Huawei Sans" panose="020C0503030203020204" pitchFamily="34" charset="0"/>
            </a:endParaRPr>
          </a:p>
        </p:txBody>
      </p:sp>
    </p:spTree>
    <p:extLst>
      <p:ext uri="{BB962C8B-B14F-4D97-AF65-F5344CB8AC3E}">
        <p14:creationId xmlns:p14="http://schemas.microsoft.com/office/powerpoint/2010/main" val="26696945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300" b="1" dirty="0"/>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21</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639033" cy="507831"/>
          </a:xfrm>
          <a:prstGeom prst="rect">
            <a:avLst/>
          </a:prstGeom>
          <a:solidFill>
            <a:schemeClr val="tx2">
              <a:lumMod val="20000"/>
              <a:lumOff val="80000"/>
            </a:schemeClr>
          </a:solidFill>
        </p:spPr>
        <p:txBody>
          <a:bodyPr wrap="square">
            <a:spAutoFit/>
          </a:bodyPr>
          <a:lstStyle/>
          <a:p>
            <a:r>
              <a:rPr lang="en-US" sz="2700" dirty="0"/>
              <a:t>STP Calculation (</a:t>
            </a:r>
            <a:r>
              <a:rPr lang="ar-SY" sz="2700" dirty="0"/>
              <a:t>3</a:t>
            </a:r>
            <a:r>
              <a:rPr lang="en-US" sz="2700" dirty="0"/>
              <a:t>)</a:t>
            </a:r>
          </a:p>
        </p:txBody>
      </p:sp>
      <p:sp>
        <p:nvSpPr>
          <p:cNvPr id="33" name="圆角矩形 16">
            <a:extLst>
              <a:ext uri="{FF2B5EF4-FFF2-40B4-BE49-F238E27FC236}">
                <a16:creationId xmlns:a16="http://schemas.microsoft.com/office/drawing/2014/main" id="{6A40D450-531E-4DEF-B966-A4C03C98C233}"/>
              </a:ext>
            </a:extLst>
          </p:cNvPr>
          <p:cNvSpPr/>
          <p:nvPr/>
        </p:nvSpPr>
        <p:spPr>
          <a:xfrm>
            <a:off x="1237807" y="613879"/>
            <a:ext cx="5688632" cy="390713"/>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lang="en-US" b="1" dirty="0">
                <a:solidFill>
                  <a:prstClr val="white"/>
                </a:solidFill>
                <a:latin typeface="Huawei Sans" panose="020C0503030203020204" pitchFamily="34" charset="0"/>
              </a:rPr>
              <a:t>A designated port is elected on each link.</a:t>
            </a:r>
          </a:p>
        </p:txBody>
      </p:sp>
      <p:sp>
        <p:nvSpPr>
          <p:cNvPr id="34" name="椭圆 32">
            <a:extLst>
              <a:ext uri="{FF2B5EF4-FFF2-40B4-BE49-F238E27FC236}">
                <a16:creationId xmlns:a16="http://schemas.microsoft.com/office/drawing/2014/main" id="{52E12CC5-B537-4B9E-8FF4-FED5DC559070}"/>
              </a:ext>
            </a:extLst>
          </p:cNvPr>
          <p:cNvSpPr>
            <a:spLocks noChangeAspect="1"/>
          </p:cNvSpPr>
          <p:nvPr/>
        </p:nvSpPr>
        <p:spPr>
          <a:xfrm>
            <a:off x="1390503" y="6598439"/>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400" b="1" dirty="0">
              <a:solidFill>
                <a:prstClr val="black"/>
              </a:solidFill>
              <a:latin typeface="Huawei Sans" panose="020C0503030203020204" pitchFamily="34" charset="0"/>
            </a:endParaRPr>
          </a:p>
        </p:txBody>
      </p:sp>
      <p:sp>
        <p:nvSpPr>
          <p:cNvPr id="36" name="文本框 34">
            <a:extLst>
              <a:ext uri="{FF2B5EF4-FFF2-40B4-BE49-F238E27FC236}">
                <a16:creationId xmlns:a16="http://schemas.microsoft.com/office/drawing/2014/main" id="{A8B442FA-62EF-4285-94CE-E92C9BD4665E}"/>
              </a:ext>
            </a:extLst>
          </p:cNvPr>
          <p:cNvSpPr txBox="1"/>
          <p:nvPr/>
        </p:nvSpPr>
        <p:spPr>
          <a:xfrm>
            <a:off x="1599593" y="6550223"/>
            <a:ext cx="1990169" cy="307777"/>
          </a:xfrm>
          <a:prstGeom prst="rect">
            <a:avLst/>
          </a:prstGeom>
          <a:noFill/>
        </p:spPr>
        <p:txBody>
          <a:bodyPr wrap="square" rtlCol="0">
            <a:spAutoFit/>
          </a:bodyPr>
          <a:lstStyle/>
          <a:p>
            <a:pPr fontAlgn="ctr">
              <a:spcBef>
                <a:spcPts val="0"/>
              </a:spcBef>
              <a:spcAft>
                <a:spcPts val="0"/>
              </a:spcAft>
            </a:pPr>
            <a:r>
              <a:rPr lang="en-US" sz="1400" dirty="0">
                <a:latin typeface="Huawei Sans" panose="020C0503030203020204" pitchFamily="34" charset="0"/>
              </a:rPr>
              <a:t>Configuration BPDU</a:t>
            </a:r>
          </a:p>
        </p:txBody>
      </p:sp>
      <p:sp>
        <p:nvSpPr>
          <p:cNvPr id="47" name="文本框 35">
            <a:extLst>
              <a:ext uri="{FF2B5EF4-FFF2-40B4-BE49-F238E27FC236}">
                <a16:creationId xmlns:a16="http://schemas.microsoft.com/office/drawing/2014/main" id="{A8B58C37-E579-4895-BE34-0698B8DCB93E}"/>
              </a:ext>
            </a:extLst>
          </p:cNvPr>
          <p:cNvSpPr txBox="1"/>
          <p:nvPr/>
        </p:nvSpPr>
        <p:spPr>
          <a:xfrm>
            <a:off x="3565972" y="6550223"/>
            <a:ext cx="1080185" cy="307777"/>
          </a:xfrm>
          <a:prstGeom prst="rect">
            <a:avLst/>
          </a:prstGeom>
          <a:noFill/>
        </p:spPr>
        <p:txBody>
          <a:bodyPr wrap="square" rtlCol="0">
            <a:spAutoFit/>
          </a:bodyPr>
          <a:lstStyle/>
          <a:p>
            <a:pPr fontAlgn="ctr">
              <a:spcBef>
                <a:spcPts val="0"/>
              </a:spcBef>
              <a:spcAft>
                <a:spcPts val="0"/>
              </a:spcAft>
            </a:pPr>
            <a:r>
              <a:rPr lang="en-US" sz="1400" dirty="0">
                <a:latin typeface="Huawei Sans" panose="020C0503030203020204" pitchFamily="34" charset="0"/>
              </a:rPr>
              <a:t>Root port</a:t>
            </a:r>
            <a:endParaRPr lang="en-US" altLang="zh-CN" sz="1400" dirty="0">
              <a:latin typeface="Huawei Sans" panose="020C0503030203020204" pitchFamily="34" charset="0"/>
            </a:endParaRPr>
          </a:p>
        </p:txBody>
      </p:sp>
      <p:sp>
        <p:nvSpPr>
          <p:cNvPr id="64" name="椭圆 38">
            <a:extLst>
              <a:ext uri="{FF2B5EF4-FFF2-40B4-BE49-F238E27FC236}">
                <a16:creationId xmlns:a16="http://schemas.microsoft.com/office/drawing/2014/main" id="{415C7E0F-BDDF-43F1-8E9F-64F5160CC294}"/>
              </a:ext>
            </a:extLst>
          </p:cNvPr>
          <p:cNvSpPr>
            <a:spLocks noChangeAspect="1"/>
          </p:cNvSpPr>
          <p:nvPr/>
        </p:nvSpPr>
        <p:spPr>
          <a:xfrm>
            <a:off x="4563440" y="6587871"/>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sp>
        <p:nvSpPr>
          <p:cNvPr id="65" name="文本框 39">
            <a:extLst>
              <a:ext uri="{FF2B5EF4-FFF2-40B4-BE49-F238E27FC236}">
                <a16:creationId xmlns:a16="http://schemas.microsoft.com/office/drawing/2014/main" id="{EDE1AFA1-4844-439A-82AF-FC3D884271D1}"/>
              </a:ext>
            </a:extLst>
          </p:cNvPr>
          <p:cNvSpPr txBox="1"/>
          <p:nvPr/>
        </p:nvSpPr>
        <p:spPr>
          <a:xfrm>
            <a:off x="4746359" y="6550223"/>
            <a:ext cx="1519952" cy="307777"/>
          </a:xfrm>
          <a:prstGeom prst="rect">
            <a:avLst/>
          </a:prstGeom>
          <a:noFill/>
        </p:spPr>
        <p:txBody>
          <a:bodyPr wrap="square" rtlCol="0">
            <a:spAutoFit/>
          </a:bodyPr>
          <a:lstStyle/>
          <a:p>
            <a:pPr fontAlgn="ctr">
              <a:spcBef>
                <a:spcPts val="0"/>
              </a:spcBef>
              <a:spcAft>
                <a:spcPts val="0"/>
              </a:spcAft>
            </a:pPr>
            <a:r>
              <a:rPr lang="en-US" sz="1400" dirty="0">
                <a:latin typeface="Huawei Sans" panose="020C0503030203020204" pitchFamily="34" charset="0"/>
              </a:rPr>
              <a:t>Designated port</a:t>
            </a:r>
            <a:endParaRPr lang="en-US" altLang="zh-CN" sz="1400" dirty="0">
              <a:latin typeface="Huawei Sans" panose="020C0503030203020204" pitchFamily="34" charset="0"/>
            </a:endParaRPr>
          </a:p>
        </p:txBody>
      </p:sp>
      <p:cxnSp>
        <p:nvCxnSpPr>
          <p:cNvPr id="66" name="直接箭头连接符 49">
            <a:extLst>
              <a:ext uri="{FF2B5EF4-FFF2-40B4-BE49-F238E27FC236}">
                <a16:creationId xmlns:a16="http://schemas.microsoft.com/office/drawing/2014/main" id="{7D37CC24-7290-41EA-A81D-25FF9D8E4354}"/>
              </a:ext>
            </a:extLst>
          </p:cNvPr>
          <p:cNvCxnSpPr/>
          <p:nvPr/>
        </p:nvCxnSpPr>
        <p:spPr>
          <a:xfrm>
            <a:off x="2303342" y="4141765"/>
            <a:ext cx="398154" cy="626269"/>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67" name="直接箭头连接符 50">
            <a:extLst>
              <a:ext uri="{FF2B5EF4-FFF2-40B4-BE49-F238E27FC236}">
                <a16:creationId xmlns:a16="http://schemas.microsoft.com/office/drawing/2014/main" id="{610535C9-FE4C-417D-8105-4065369C9052}"/>
              </a:ext>
            </a:extLst>
          </p:cNvPr>
          <p:cNvCxnSpPr/>
          <p:nvPr/>
        </p:nvCxnSpPr>
        <p:spPr>
          <a:xfrm>
            <a:off x="2641904" y="3422493"/>
            <a:ext cx="861042" cy="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68" name="椭圆 51">
            <a:extLst>
              <a:ext uri="{FF2B5EF4-FFF2-40B4-BE49-F238E27FC236}">
                <a16:creationId xmlns:a16="http://schemas.microsoft.com/office/drawing/2014/main" id="{974D152A-5949-48DB-9433-845A6BD1A87C}"/>
              </a:ext>
            </a:extLst>
          </p:cNvPr>
          <p:cNvSpPr>
            <a:spLocks noChangeAspect="1"/>
          </p:cNvSpPr>
          <p:nvPr/>
        </p:nvSpPr>
        <p:spPr>
          <a:xfrm>
            <a:off x="2552049" y="3306560"/>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cxnSp>
        <p:nvCxnSpPr>
          <p:cNvPr id="69" name="直接箭头连接符 52">
            <a:extLst>
              <a:ext uri="{FF2B5EF4-FFF2-40B4-BE49-F238E27FC236}">
                <a16:creationId xmlns:a16="http://schemas.microsoft.com/office/drawing/2014/main" id="{ED3C450B-6F79-42A4-A596-1E64E6F42F0C}"/>
              </a:ext>
            </a:extLst>
          </p:cNvPr>
          <p:cNvCxnSpPr/>
          <p:nvPr/>
        </p:nvCxnSpPr>
        <p:spPr>
          <a:xfrm flipH="1">
            <a:off x="4646158" y="4169724"/>
            <a:ext cx="414670" cy="686435"/>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70" name="椭圆 53">
            <a:extLst>
              <a:ext uri="{FF2B5EF4-FFF2-40B4-BE49-F238E27FC236}">
                <a16:creationId xmlns:a16="http://schemas.microsoft.com/office/drawing/2014/main" id="{02C3F231-076B-44F9-B481-578C60116D55}"/>
              </a:ext>
            </a:extLst>
          </p:cNvPr>
          <p:cNvSpPr>
            <a:spLocks noChangeAspect="1"/>
          </p:cNvSpPr>
          <p:nvPr/>
        </p:nvSpPr>
        <p:spPr>
          <a:xfrm>
            <a:off x="4918593" y="4135585"/>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71" name="椭圆 54">
            <a:extLst>
              <a:ext uri="{FF2B5EF4-FFF2-40B4-BE49-F238E27FC236}">
                <a16:creationId xmlns:a16="http://schemas.microsoft.com/office/drawing/2014/main" id="{FE48D2DF-E77B-4063-9E41-D60D652606C8}"/>
              </a:ext>
            </a:extLst>
          </p:cNvPr>
          <p:cNvSpPr>
            <a:spLocks noChangeAspect="1"/>
          </p:cNvSpPr>
          <p:nvPr/>
        </p:nvSpPr>
        <p:spPr>
          <a:xfrm>
            <a:off x="2189345" y="4048276"/>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72" name="文本框 55">
            <a:extLst>
              <a:ext uri="{FF2B5EF4-FFF2-40B4-BE49-F238E27FC236}">
                <a16:creationId xmlns:a16="http://schemas.microsoft.com/office/drawing/2014/main" id="{469AD9FF-DC8B-49C1-8D7A-AE5A4EFEF674}"/>
              </a:ext>
            </a:extLst>
          </p:cNvPr>
          <p:cNvSpPr txBox="1"/>
          <p:nvPr/>
        </p:nvSpPr>
        <p:spPr>
          <a:xfrm>
            <a:off x="1370993" y="3494058"/>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73" name="文本框 56">
            <a:extLst>
              <a:ext uri="{FF2B5EF4-FFF2-40B4-BE49-F238E27FC236}">
                <a16:creationId xmlns:a16="http://schemas.microsoft.com/office/drawing/2014/main" id="{A3028EA5-61DA-4F9D-986D-AA0D5870B0B4}"/>
              </a:ext>
            </a:extLst>
          </p:cNvPr>
          <p:cNvSpPr txBox="1"/>
          <p:nvPr/>
        </p:nvSpPr>
        <p:spPr>
          <a:xfrm>
            <a:off x="5440759" y="3494058"/>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grpSp>
        <p:nvGrpSpPr>
          <p:cNvPr id="74" name="组合 57">
            <a:extLst>
              <a:ext uri="{FF2B5EF4-FFF2-40B4-BE49-F238E27FC236}">
                <a16:creationId xmlns:a16="http://schemas.microsoft.com/office/drawing/2014/main" id="{71108666-2A96-4692-99A6-3A5B7CECCDCA}"/>
              </a:ext>
            </a:extLst>
          </p:cNvPr>
          <p:cNvGrpSpPr/>
          <p:nvPr/>
        </p:nvGrpSpPr>
        <p:grpSpPr>
          <a:xfrm flipV="1">
            <a:off x="2323401" y="3703189"/>
            <a:ext cx="2745630" cy="2115270"/>
            <a:chOff x="6600056" y="4353447"/>
            <a:chExt cx="1296144" cy="833967"/>
          </a:xfrm>
        </p:grpSpPr>
        <p:cxnSp>
          <p:nvCxnSpPr>
            <p:cNvPr id="75" name="直接连接符 58">
              <a:extLst>
                <a:ext uri="{FF2B5EF4-FFF2-40B4-BE49-F238E27FC236}">
                  <a16:creationId xmlns:a16="http://schemas.microsoft.com/office/drawing/2014/main" id="{6DAEC10A-E443-44CB-AC4F-AB683EE2EED0}"/>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直接连接符 59">
              <a:extLst>
                <a:ext uri="{FF2B5EF4-FFF2-40B4-BE49-F238E27FC236}">
                  <a16:creationId xmlns:a16="http://schemas.microsoft.com/office/drawing/2014/main" id="{4C7A578B-71C9-4A56-B14D-D3519370C8C0}"/>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7" name="直接连接符 60">
            <a:extLst>
              <a:ext uri="{FF2B5EF4-FFF2-40B4-BE49-F238E27FC236}">
                <a16:creationId xmlns:a16="http://schemas.microsoft.com/office/drawing/2014/main" id="{E2A4797B-3781-4166-B82D-E02FFCAF7917}"/>
              </a:ext>
            </a:extLst>
          </p:cNvPr>
          <p:cNvCxnSpPr/>
          <p:nvPr/>
        </p:nvCxnSpPr>
        <p:spPr>
          <a:xfrm flipH="1">
            <a:off x="2189345" y="3642503"/>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78" name="图片 76" descr="接入交换机.png">
            <a:extLst>
              <a:ext uri="{FF2B5EF4-FFF2-40B4-BE49-F238E27FC236}">
                <a16:creationId xmlns:a16="http://schemas.microsoft.com/office/drawing/2014/main" id="{416478F8-C5BC-4C34-8465-075A9143F304}"/>
              </a:ext>
            </a:extLst>
          </p:cNvPr>
          <p:cNvPicPr>
            <a:picLocks noChangeAspect="1"/>
          </p:cNvPicPr>
          <p:nvPr/>
        </p:nvPicPr>
        <p:blipFill>
          <a:blip r:embed="rId2" cstate="print"/>
          <a:stretch>
            <a:fillRect/>
          </a:stretch>
        </p:blipFill>
        <p:spPr>
          <a:xfrm>
            <a:off x="4945446" y="3456959"/>
            <a:ext cx="490909" cy="401653"/>
          </a:xfrm>
          <a:prstGeom prst="rect">
            <a:avLst/>
          </a:prstGeom>
        </p:spPr>
      </p:pic>
      <p:pic>
        <p:nvPicPr>
          <p:cNvPr id="79" name="图片 76" descr="接入交换机.png">
            <a:extLst>
              <a:ext uri="{FF2B5EF4-FFF2-40B4-BE49-F238E27FC236}">
                <a16:creationId xmlns:a16="http://schemas.microsoft.com/office/drawing/2014/main" id="{D69C1922-5FEC-46DB-9C1D-1F1E0C1B13EC}"/>
              </a:ext>
            </a:extLst>
          </p:cNvPr>
          <p:cNvPicPr>
            <a:picLocks noChangeAspect="1"/>
          </p:cNvPicPr>
          <p:nvPr/>
        </p:nvPicPr>
        <p:blipFill>
          <a:blip r:embed="rId2" cstate="print"/>
          <a:stretch>
            <a:fillRect/>
          </a:stretch>
        </p:blipFill>
        <p:spPr>
          <a:xfrm>
            <a:off x="3450762" y="5468722"/>
            <a:ext cx="490909" cy="401653"/>
          </a:xfrm>
          <a:prstGeom prst="rect">
            <a:avLst/>
          </a:prstGeom>
        </p:spPr>
      </p:pic>
      <p:sp>
        <p:nvSpPr>
          <p:cNvPr id="80" name="文本框 63">
            <a:extLst>
              <a:ext uri="{FF2B5EF4-FFF2-40B4-BE49-F238E27FC236}">
                <a16:creationId xmlns:a16="http://schemas.microsoft.com/office/drawing/2014/main" id="{4D93FEBC-2E8C-4276-B194-2638ACDA3828}"/>
              </a:ext>
            </a:extLst>
          </p:cNvPr>
          <p:cNvSpPr txBox="1"/>
          <p:nvPr/>
        </p:nvSpPr>
        <p:spPr>
          <a:xfrm>
            <a:off x="3409118" y="5887692"/>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pic>
        <p:nvPicPr>
          <p:cNvPr id="81" name="图片 76" descr="接入交换机.png">
            <a:extLst>
              <a:ext uri="{FF2B5EF4-FFF2-40B4-BE49-F238E27FC236}">
                <a16:creationId xmlns:a16="http://schemas.microsoft.com/office/drawing/2014/main" id="{5F1ED7EF-D455-4222-B844-5073204EF95D}"/>
              </a:ext>
            </a:extLst>
          </p:cNvPr>
          <p:cNvPicPr>
            <a:picLocks noChangeAspect="1"/>
          </p:cNvPicPr>
          <p:nvPr/>
        </p:nvPicPr>
        <p:blipFill>
          <a:blip r:embed="rId2" cstate="print"/>
          <a:stretch>
            <a:fillRect/>
          </a:stretch>
        </p:blipFill>
        <p:spPr>
          <a:xfrm>
            <a:off x="1955739" y="3452758"/>
            <a:ext cx="490909" cy="401653"/>
          </a:xfrm>
          <a:prstGeom prst="rect">
            <a:avLst/>
          </a:prstGeom>
        </p:spPr>
      </p:pic>
      <p:sp>
        <p:nvSpPr>
          <p:cNvPr id="82" name="文本框 65">
            <a:extLst>
              <a:ext uri="{FF2B5EF4-FFF2-40B4-BE49-F238E27FC236}">
                <a16:creationId xmlns:a16="http://schemas.microsoft.com/office/drawing/2014/main" id="{0969EFA3-DCD0-4A2B-805B-E38ECEAFB772}"/>
              </a:ext>
            </a:extLst>
          </p:cNvPr>
          <p:cNvSpPr txBox="1"/>
          <p:nvPr/>
        </p:nvSpPr>
        <p:spPr>
          <a:xfrm>
            <a:off x="1163134" y="2930999"/>
            <a:ext cx="2222083"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4096.4c1f-aabc-102a</a:t>
            </a:r>
            <a:endParaRPr lang="en-US" altLang="zh-CN" sz="1600" b="1" dirty="0">
              <a:solidFill>
                <a:srgbClr val="EC7061"/>
              </a:solidFill>
              <a:latin typeface="Huawei Sans" panose="020C0503030203020204" pitchFamily="34" charset="0"/>
              <a:ea typeface="微软雅黑"/>
            </a:endParaRPr>
          </a:p>
        </p:txBody>
      </p:sp>
      <p:sp>
        <p:nvSpPr>
          <p:cNvPr id="83" name="文本框 66">
            <a:extLst>
              <a:ext uri="{FF2B5EF4-FFF2-40B4-BE49-F238E27FC236}">
                <a16:creationId xmlns:a16="http://schemas.microsoft.com/office/drawing/2014/main" id="{DD53BC36-CB90-4DAF-A82C-D0D23492A805}"/>
              </a:ext>
            </a:extLst>
          </p:cNvPr>
          <p:cNvSpPr txBox="1"/>
          <p:nvPr/>
        </p:nvSpPr>
        <p:spPr>
          <a:xfrm>
            <a:off x="4037816" y="2930999"/>
            <a:ext cx="2228495"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4096.4c1f-aabc-102b</a:t>
            </a:r>
            <a:endParaRPr lang="en-US" altLang="zh-CN" sz="1600" b="1" dirty="0">
              <a:solidFill>
                <a:srgbClr val="EC7061"/>
              </a:solidFill>
              <a:latin typeface="Huawei Sans" panose="020C0503030203020204" pitchFamily="34" charset="0"/>
              <a:ea typeface="微软雅黑"/>
            </a:endParaRPr>
          </a:p>
        </p:txBody>
      </p:sp>
      <p:sp>
        <p:nvSpPr>
          <p:cNvPr id="84" name="文本框 67">
            <a:extLst>
              <a:ext uri="{FF2B5EF4-FFF2-40B4-BE49-F238E27FC236}">
                <a16:creationId xmlns:a16="http://schemas.microsoft.com/office/drawing/2014/main" id="{D8BD33AF-EE0B-4ABB-AE5A-7E343B7CDAF2}"/>
              </a:ext>
            </a:extLst>
          </p:cNvPr>
          <p:cNvSpPr txBox="1"/>
          <p:nvPr/>
        </p:nvSpPr>
        <p:spPr>
          <a:xfrm>
            <a:off x="3964499" y="5511555"/>
            <a:ext cx="2201244"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4096.4c1f-aabc-102c</a:t>
            </a:r>
            <a:endParaRPr lang="en-US" altLang="zh-CN" sz="1600" b="1" dirty="0">
              <a:solidFill>
                <a:srgbClr val="EC7061"/>
              </a:solidFill>
              <a:latin typeface="Huawei Sans" panose="020C0503030203020204" pitchFamily="34" charset="0"/>
              <a:ea typeface="微软雅黑"/>
            </a:endParaRPr>
          </a:p>
        </p:txBody>
      </p:sp>
      <p:sp>
        <p:nvSpPr>
          <p:cNvPr id="85" name="椭圆 70">
            <a:extLst>
              <a:ext uri="{FF2B5EF4-FFF2-40B4-BE49-F238E27FC236}">
                <a16:creationId xmlns:a16="http://schemas.microsoft.com/office/drawing/2014/main" id="{E2F3888E-1E96-4A9A-A076-4BA728B508E9}"/>
              </a:ext>
            </a:extLst>
          </p:cNvPr>
          <p:cNvSpPr>
            <a:spLocks noChangeAspect="1"/>
          </p:cNvSpPr>
          <p:nvPr/>
        </p:nvSpPr>
        <p:spPr>
          <a:xfrm>
            <a:off x="2328180" y="3527096"/>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sp>
        <p:nvSpPr>
          <p:cNvPr id="86" name="椭圆 71">
            <a:extLst>
              <a:ext uri="{FF2B5EF4-FFF2-40B4-BE49-F238E27FC236}">
                <a16:creationId xmlns:a16="http://schemas.microsoft.com/office/drawing/2014/main" id="{8BD1C77B-227B-4EEC-8E5E-26652F9B0DF0}"/>
              </a:ext>
            </a:extLst>
          </p:cNvPr>
          <p:cNvSpPr>
            <a:spLocks noChangeAspect="1"/>
          </p:cNvSpPr>
          <p:nvPr/>
        </p:nvSpPr>
        <p:spPr>
          <a:xfrm>
            <a:off x="2320257" y="3767102"/>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sp>
        <p:nvSpPr>
          <p:cNvPr id="87" name="椭圆 72">
            <a:extLst>
              <a:ext uri="{FF2B5EF4-FFF2-40B4-BE49-F238E27FC236}">
                <a16:creationId xmlns:a16="http://schemas.microsoft.com/office/drawing/2014/main" id="{F3B84FE7-9FE9-4BA8-93EC-A6FC09F8533D}"/>
              </a:ext>
            </a:extLst>
          </p:cNvPr>
          <p:cNvSpPr>
            <a:spLocks noChangeAspect="1"/>
          </p:cNvSpPr>
          <p:nvPr/>
        </p:nvSpPr>
        <p:spPr>
          <a:xfrm>
            <a:off x="4854832" y="3767102"/>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sp>
        <p:nvSpPr>
          <p:cNvPr id="88" name="椭圆 40">
            <a:extLst>
              <a:ext uri="{FF2B5EF4-FFF2-40B4-BE49-F238E27FC236}">
                <a16:creationId xmlns:a16="http://schemas.microsoft.com/office/drawing/2014/main" id="{76707360-C570-415F-BB4B-B523D0BA5BC0}"/>
              </a:ext>
            </a:extLst>
          </p:cNvPr>
          <p:cNvSpPr>
            <a:spLocks noChangeAspect="1"/>
          </p:cNvSpPr>
          <p:nvPr/>
        </p:nvSpPr>
        <p:spPr>
          <a:xfrm>
            <a:off x="3387941" y="6589106"/>
            <a:ext cx="230010" cy="23001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R</a:t>
            </a:r>
            <a:endParaRPr lang="en-US" altLang="zh-CN" sz="1400" b="1"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89" name="椭圆 42">
            <a:extLst>
              <a:ext uri="{FF2B5EF4-FFF2-40B4-BE49-F238E27FC236}">
                <a16:creationId xmlns:a16="http://schemas.microsoft.com/office/drawing/2014/main" id="{203248E2-A059-4969-9966-1B4AA8393111}"/>
              </a:ext>
            </a:extLst>
          </p:cNvPr>
          <p:cNvSpPr>
            <a:spLocks noChangeAspect="1"/>
          </p:cNvSpPr>
          <p:nvPr/>
        </p:nvSpPr>
        <p:spPr>
          <a:xfrm>
            <a:off x="3372897" y="5380689"/>
            <a:ext cx="230010" cy="23001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R</a:t>
            </a:r>
            <a:endParaRPr lang="en-US" altLang="zh-CN" sz="1400" b="1"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90" name="椭圆 43">
            <a:extLst>
              <a:ext uri="{FF2B5EF4-FFF2-40B4-BE49-F238E27FC236}">
                <a16:creationId xmlns:a16="http://schemas.microsoft.com/office/drawing/2014/main" id="{5106FCFC-46E7-455E-BCD8-58E1029F00FC}"/>
              </a:ext>
            </a:extLst>
          </p:cNvPr>
          <p:cNvSpPr>
            <a:spLocks noChangeAspect="1"/>
          </p:cNvSpPr>
          <p:nvPr/>
        </p:nvSpPr>
        <p:spPr>
          <a:xfrm>
            <a:off x="4848162" y="3542780"/>
            <a:ext cx="230010" cy="23001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R</a:t>
            </a:r>
            <a:endParaRPr lang="en-US" altLang="zh-CN" sz="1400" b="1"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92" name="TextBox 91">
            <a:extLst>
              <a:ext uri="{FF2B5EF4-FFF2-40B4-BE49-F238E27FC236}">
                <a16:creationId xmlns:a16="http://schemas.microsoft.com/office/drawing/2014/main" id="{129AB126-6E76-48BD-81B0-EE29FAE8989E}"/>
              </a:ext>
            </a:extLst>
          </p:cNvPr>
          <p:cNvSpPr txBox="1"/>
          <p:nvPr/>
        </p:nvSpPr>
        <p:spPr>
          <a:xfrm>
            <a:off x="0" y="987053"/>
            <a:ext cx="8306873" cy="2095958"/>
          </a:xfrm>
          <a:prstGeom prst="rect">
            <a:avLst/>
          </a:prstGeom>
          <a:noFill/>
        </p:spPr>
        <p:txBody>
          <a:bodyPr wrap="square">
            <a:spAutoFit/>
          </a:bodyPr>
          <a:lstStyle/>
          <a:p>
            <a:pPr marL="177800" indent="-177800" fontAlgn="ctr">
              <a:lnSpc>
                <a:spcPct val="120000"/>
              </a:lnSpc>
              <a:spcBef>
                <a:spcPts val="0"/>
              </a:spcBef>
              <a:spcAft>
                <a:spcPts val="600"/>
              </a:spcAft>
              <a:buFont typeface="Arial" panose="020B0604020202020204" pitchFamily="34" charset="0"/>
              <a:buChar char="•"/>
            </a:pPr>
            <a:r>
              <a:rPr lang="en-US" sz="1600" dirty="0">
                <a:solidFill>
                  <a:prstClr val="black"/>
                </a:solidFill>
                <a:latin typeface="Huawei Sans" panose="020C0503030203020204" pitchFamily="34" charset="0"/>
              </a:rPr>
              <a:t>After the root port is elected, the non-root bridge uses the optimal BPDU received on the port to calculate the configuration BPDU and compares the calculated configuration BPDU with the configuration BPDUs received by all ports except the root port.</a:t>
            </a:r>
            <a:endParaRPr lang="en-US" altLang="zh-CN" sz="1600" dirty="0">
              <a:solidFill>
                <a:prstClr val="black"/>
              </a:solidFill>
              <a:latin typeface="Huawei Sans" panose="020C0503030203020204" pitchFamily="34" charset="0"/>
            </a:endParaRPr>
          </a:p>
          <a:p>
            <a:pPr marL="446400" lvl="1" indent="-259200" fontAlgn="ctr">
              <a:lnSpc>
                <a:spcPct val="120000"/>
              </a:lnSpc>
              <a:spcBef>
                <a:spcPts val="0"/>
              </a:spcBef>
              <a:spcAft>
                <a:spcPts val="600"/>
              </a:spcAft>
              <a:buFont typeface="Wingdings" panose="05000000000000000000" pitchFamily="2" charset="2"/>
              <a:buChar char="Ø"/>
            </a:pPr>
            <a:r>
              <a:rPr lang="en-US" sz="1600" dirty="0">
                <a:solidFill>
                  <a:prstClr val="black"/>
                </a:solidFill>
                <a:latin typeface="Huawei Sans" panose="020C0503030203020204" pitchFamily="34" charset="0"/>
              </a:rPr>
              <a:t>If the former is better, the port is a designated port.</a:t>
            </a:r>
            <a:endParaRPr lang="en-US" altLang="zh-CN" sz="1600" dirty="0">
              <a:solidFill>
                <a:prstClr val="black"/>
              </a:solidFill>
              <a:latin typeface="Huawei Sans" panose="020C0503030203020204" pitchFamily="34" charset="0"/>
            </a:endParaRPr>
          </a:p>
          <a:p>
            <a:pPr marL="446400" lvl="1" indent="-259200" fontAlgn="ctr">
              <a:lnSpc>
                <a:spcPct val="120000"/>
              </a:lnSpc>
              <a:spcBef>
                <a:spcPts val="0"/>
              </a:spcBef>
              <a:spcAft>
                <a:spcPts val="600"/>
              </a:spcAft>
              <a:buFont typeface="Wingdings" panose="05000000000000000000" pitchFamily="2" charset="2"/>
              <a:buChar char="Ø"/>
            </a:pPr>
            <a:r>
              <a:rPr lang="en-US" sz="1600" dirty="0">
                <a:solidFill>
                  <a:prstClr val="black"/>
                </a:solidFill>
                <a:latin typeface="Huawei Sans" panose="020C0503030203020204" pitchFamily="34" charset="0"/>
              </a:rPr>
              <a:t>If the latter is better, the port is not a designated port.</a:t>
            </a:r>
            <a:endParaRPr lang="en-US" altLang="zh-CN" sz="1600" dirty="0">
              <a:solidFill>
                <a:prstClr val="black"/>
              </a:solidFill>
              <a:latin typeface="Huawei Sans" panose="020C0503030203020204" pitchFamily="34" charset="0"/>
            </a:endParaRPr>
          </a:p>
          <a:p>
            <a:pPr marL="177800" indent="-177800" fontAlgn="ctr">
              <a:lnSpc>
                <a:spcPct val="120000"/>
              </a:lnSpc>
              <a:spcBef>
                <a:spcPts val="0"/>
              </a:spcBef>
              <a:spcAft>
                <a:spcPts val="600"/>
              </a:spcAft>
              <a:buFont typeface="Arial" panose="020B0604020202020204" pitchFamily="34" charset="0"/>
              <a:buChar char="•"/>
            </a:pPr>
            <a:r>
              <a:rPr lang="en-US" sz="1600" dirty="0">
                <a:solidFill>
                  <a:prstClr val="black"/>
                </a:solidFill>
                <a:latin typeface="Huawei Sans" panose="020C0503030203020204" pitchFamily="34" charset="0"/>
              </a:rPr>
              <a:t>In most cases, all ports on the root bridge are designated ports. </a:t>
            </a:r>
            <a:endParaRPr lang="en-US" altLang="zh-CN" sz="1600" dirty="0">
              <a:solidFill>
                <a:prstClr val="black"/>
              </a:solidFill>
              <a:latin typeface="Huawei Sans" panose="020C0503030203020204" pitchFamily="34" charset="0"/>
            </a:endParaRPr>
          </a:p>
        </p:txBody>
      </p:sp>
    </p:spTree>
    <p:extLst>
      <p:ext uri="{BB962C8B-B14F-4D97-AF65-F5344CB8AC3E}">
        <p14:creationId xmlns:p14="http://schemas.microsoft.com/office/powerpoint/2010/main" val="1533833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300" b="1" dirty="0"/>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22</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639033" cy="507831"/>
          </a:xfrm>
          <a:prstGeom prst="rect">
            <a:avLst/>
          </a:prstGeom>
          <a:solidFill>
            <a:schemeClr val="tx2">
              <a:lumMod val="20000"/>
              <a:lumOff val="80000"/>
            </a:schemeClr>
          </a:solidFill>
        </p:spPr>
        <p:txBody>
          <a:bodyPr wrap="square">
            <a:spAutoFit/>
          </a:bodyPr>
          <a:lstStyle/>
          <a:p>
            <a:r>
              <a:rPr lang="en-US" sz="2700" dirty="0"/>
              <a:t>STP Calculation (4)</a:t>
            </a:r>
          </a:p>
        </p:txBody>
      </p:sp>
      <p:sp>
        <p:nvSpPr>
          <p:cNvPr id="38" name="圆角矩形 16">
            <a:extLst>
              <a:ext uri="{FF2B5EF4-FFF2-40B4-BE49-F238E27FC236}">
                <a16:creationId xmlns:a16="http://schemas.microsoft.com/office/drawing/2014/main" id="{72808A0C-C436-47AE-BF99-32321AAF1761}"/>
              </a:ext>
            </a:extLst>
          </p:cNvPr>
          <p:cNvSpPr/>
          <p:nvPr/>
        </p:nvSpPr>
        <p:spPr>
          <a:xfrm>
            <a:off x="1097355" y="549210"/>
            <a:ext cx="5688632" cy="400674"/>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lang="en-US" b="1" dirty="0">
                <a:solidFill>
                  <a:prstClr val="white"/>
                </a:solidFill>
                <a:latin typeface="Huawei Sans" panose="020C0503030203020204" pitchFamily="34" charset="0"/>
              </a:rPr>
              <a:t>Block Non-designated Port</a:t>
            </a:r>
            <a:endParaRPr lang="en-US" altLang="zh-CN" b="1" dirty="0">
              <a:solidFill>
                <a:prstClr val="white"/>
              </a:solidFill>
              <a:latin typeface="Huawei Sans" panose="020C0503030203020204" pitchFamily="34" charset="0"/>
              <a:ea typeface="方正兰亭黑简体" panose="02000000000000000000" pitchFamily="2" charset="-122"/>
            </a:endParaRPr>
          </a:p>
        </p:txBody>
      </p:sp>
      <p:sp>
        <p:nvSpPr>
          <p:cNvPr id="40" name="TextBox 39">
            <a:extLst>
              <a:ext uri="{FF2B5EF4-FFF2-40B4-BE49-F238E27FC236}">
                <a16:creationId xmlns:a16="http://schemas.microsoft.com/office/drawing/2014/main" id="{51AB191E-FB29-47C8-B06E-71912A1A9A97}"/>
              </a:ext>
            </a:extLst>
          </p:cNvPr>
          <p:cNvSpPr txBox="1"/>
          <p:nvPr/>
        </p:nvSpPr>
        <p:spPr>
          <a:xfrm>
            <a:off x="1" y="1059137"/>
            <a:ext cx="8306872" cy="1498872"/>
          </a:xfrm>
          <a:prstGeom prst="rect">
            <a:avLst/>
          </a:prstGeom>
          <a:noFill/>
        </p:spPr>
        <p:txBody>
          <a:bodyPr wrap="square">
            <a:spAutoFit/>
          </a:bodyPr>
          <a:lstStyle/>
          <a:p>
            <a:pPr marL="177800" indent="-177800" fontAlgn="ctr">
              <a:lnSpc>
                <a:spcPct val="120000"/>
              </a:lnSpc>
              <a:spcBef>
                <a:spcPts val="0"/>
              </a:spcBef>
              <a:spcAft>
                <a:spcPts val="600"/>
              </a:spcAft>
              <a:buFont typeface="Arial" panose="020B0604020202020204" pitchFamily="34" charset="0"/>
              <a:buChar char="•"/>
            </a:pPr>
            <a:r>
              <a:rPr lang="en-US" sz="1800" dirty="0">
                <a:solidFill>
                  <a:prstClr val="black"/>
                </a:solidFill>
                <a:latin typeface="Huawei Sans" panose="020C0503030203020204" pitchFamily="34" charset="0"/>
              </a:rPr>
              <a:t>On a switch, a port that is neither a root port nor a designated port is called a non-designated port.</a:t>
            </a:r>
            <a:endParaRPr lang="en-US" altLang="zh-CN" sz="1800" dirty="0">
              <a:solidFill>
                <a:prstClr val="black"/>
              </a:solidFill>
              <a:latin typeface="Huawei Sans" panose="020C0503030203020204" pitchFamily="34" charset="0"/>
            </a:endParaRPr>
          </a:p>
          <a:p>
            <a:pPr marL="177800" indent="-177800" fontAlgn="ctr">
              <a:lnSpc>
                <a:spcPct val="120000"/>
              </a:lnSpc>
              <a:spcBef>
                <a:spcPts val="0"/>
              </a:spcBef>
              <a:spcAft>
                <a:spcPts val="600"/>
              </a:spcAft>
              <a:buFont typeface="Arial" panose="020B0604020202020204" pitchFamily="34" charset="0"/>
              <a:buChar char="•"/>
            </a:pPr>
            <a:r>
              <a:rPr lang="en-US" sz="1800" dirty="0">
                <a:solidFill>
                  <a:prstClr val="black"/>
                </a:solidFill>
                <a:latin typeface="Huawei Sans" panose="020C0503030203020204" pitchFamily="34" charset="0"/>
              </a:rPr>
              <a:t>The last step of STP operations is to block the non-designated port on the network. After this step is complete, the Layer 2 loop on the network is eliminated.</a:t>
            </a:r>
            <a:endParaRPr lang="en-US" altLang="zh-CN" sz="1800" dirty="0">
              <a:solidFill>
                <a:prstClr val="black"/>
              </a:solidFill>
              <a:latin typeface="Huawei Sans" panose="020C0503030203020204" pitchFamily="34" charset="0"/>
            </a:endParaRPr>
          </a:p>
        </p:txBody>
      </p:sp>
      <p:sp>
        <p:nvSpPr>
          <p:cNvPr id="41" name="椭圆 56">
            <a:extLst>
              <a:ext uri="{FF2B5EF4-FFF2-40B4-BE49-F238E27FC236}">
                <a16:creationId xmlns:a16="http://schemas.microsoft.com/office/drawing/2014/main" id="{CB474BD8-4303-437C-A2E0-BBF19E7F3640}"/>
              </a:ext>
            </a:extLst>
          </p:cNvPr>
          <p:cNvSpPr>
            <a:spLocks noChangeAspect="1"/>
          </p:cNvSpPr>
          <p:nvPr/>
        </p:nvSpPr>
        <p:spPr>
          <a:xfrm>
            <a:off x="1583463" y="6384936"/>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400" b="1" dirty="0">
              <a:solidFill>
                <a:prstClr val="black"/>
              </a:solidFill>
              <a:latin typeface="Huawei Sans" panose="020C0503030203020204" pitchFamily="34" charset="0"/>
            </a:endParaRPr>
          </a:p>
        </p:txBody>
      </p:sp>
      <p:sp>
        <p:nvSpPr>
          <p:cNvPr id="42" name="文本框 57">
            <a:extLst>
              <a:ext uri="{FF2B5EF4-FFF2-40B4-BE49-F238E27FC236}">
                <a16:creationId xmlns:a16="http://schemas.microsoft.com/office/drawing/2014/main" id="{136672F3-7B4D-4743-9BD3-F2E6F5E6ED70}"/>
              </a:ext>
            </a:extLst>
          </p:cNvPr>
          <p:cNvSpPr txBox="1"/>
          <p:nvPr/>
        </p:nvSpPr>
        <p:spPr>
          <a:xfrm>
            <a:off x="1791791" y="6336720"/>
            <a:ext cx="1898339" cy="307777"/>
          </a:xfrm>
          <a:prstGeom prst="rect">
            <a:avLst/>
          </a:prstGeom>
          <a:noFill/>
        </p:spPr>
        <p:txBody>
          <a:bodyPr wrap="square" rtlCol="0">
            <a:spAutoFit/>
          </a:bodyPr>
          <a:lstStyle/>
          <a:p>
            <a:pPr fontAlgn="ctr">
              <a:spcBef>
                <a:spcPts val="0"/>
              </a:spcBef>
              <a:spcAft>
                <a:spcPts val="0"/>
              </a:spcAft>
            </a:pPr>
            <a:r>
              <a:rPr lang="en-US" sz="1400" dirty="0">
                <a:latin typeface="Huawei Sans" panose="020C0503030203020204" pitchFamily="34" charset="0"/>
              </a:rPr>
              <a:t>Configuration BPDU</a:t>
            </a:r>
          </a:p>
        </p:txBody>
      </p:sp>
      <p:sp>
        <p:nvSpPr>
          <p:cNvPr id="43" name="椭圆 58">
            <a:extLst>
              <a:ext uri="{FF2B5EF4-FFF2-40B4-BE49-F238E27FC236}">
                <a16:creationId xmlns:a16="http://schemas.microsoft.com/office/drawing/2014/main" id="{52CCEAC4-08DB-4033-8F26-CF5EE72B3658}"/>
              </a:ext>
            </a:extLst>
          </p:cNvPr>
          <p:cNvSpPr>
            <a:spLocks noChangeAspect="1"/>
          </p:cNvSpPr>
          <p:nvPr/>
        </p:nvSpPr>
        <p:spPr>
          <a:xfrm>
            <a:off x="3571966" y="6374368"/>
            <a:ext cx="232480" cy="23248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R</a:t>
            </a:r>
            <a:endParaRPr lang="en-US" altLang="zh-CN" sz="1400" b="1" dirty="0">
              <a:solidFill>
                <a:prstClr val="white"/>
              </a:solidFill>
              <a:latin typeface="Huawei Sans" panose="020C0503030203020204" pitchFamily="34" charset="0"/>
            </a:endParaRPr>
          </a:p>
        </p:txBody>
      </p:sp>
      <p:sp>
        <p:nvSpPr>
          <p:cNvPr id="44" name="文本框 59">
            <a:extLst>
              <a:ext uri="{FF2B5EF4-FFF2-40B4-BE49-F238E27FC236}">
                <a16:creationId xmlns:a16="http://schemas.microsoft.com/office/drawing/2014/main" id="{F2743C5F-3AB9-4919-81D4-32C0DFEE6709}"/>
              </a:ext>
            </a:extLst>
          </p:cNvPr>
          <p:cNvSpPr txBox="1"/>
          <p:nvPr/>
        </p:nvSpPr>
        <p:spPr>
          <a:xfrm>
            <a:off x="3754884" y="6336720"/>
            <a:ext cx="997467" cy="307777"/>
          </a:xfrm>
          <a:prstGeom prst="rect">
            <a:avLst/>
          </a:prstGeom>
          <a:noFill/>
        </p:spPr>
        <p:txBody>
          <a:bodyPr wrap="square" rtlCol="0">
            <a:spAutoFit/>
          </a:bodyPr>
          <a:lstStyle/>
          <a:p>
            <a:pPr fontAlgn="ctr">
              <a:spcBef>
                <a:spcPts val="0"/>
              </a:spcBef>
              <a:spcAft>
                <a:spcPts val="0"/>
              </a:spcAft>
            </a:pPr>
            <a:r>
              <a:rPr lang="en-US" sz="1400" dirty="0">
                <a:latin typeface="Huawei Sans" panose="020C0503030203020204" pitchFamily="34" charset="0"/>
              </a:rPr>
              <a:t>Root port</a:t>
            </a:r>
            <a:endParaRPr lang="en-US" altLang="zh-CN" sz="1400" dirty="0">
              <a:latin typeface="Huawei Sans" panose="020C0503030203020204" pitchFamily="34" charset="0"/>
            </a:endParaRPr>
          </a:p>
        </p:txBody>
      </p:sp>
      <p:sp>
        <p:nvSpPr>
          <p:cNvPr id="45" name="椭圆 60">
            <a:extLst>
              <a:ext uri="{FF2B5EF4-FFF2-40B4-BE49-F238E27FC236}">
                <a16:creationId xmlns:a16="http://schemas.microsoft.com/office/drawing/2014/main" id="{D01CF3CD-0A3F-46BC-8054-092D8497AE25}"/>
              </a:ext>
            </a:extLst>
          </p:cNvPr>
          <p:cNvSpPr>
            <a:spLocks noChangeAspect="1"/>
          </p:cNvSpPr>
          <p:nvPr/>
        </p:nvSpPr>
        <p:spPr>
          <a:xfrm>
            <a:off x="4752352" y="6374368"/>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sp>
        <p:nvSpPr>
          <p:cNvPr id="46" name="文本框 61">
            <a:extLst>
              <a:ext uri="{FF2B5EF4-FFF2-40B4-BE49-F238E27FC236}">
                <a16:creationId xmlns:a16="http://schemas.microsoft.com/office/drawing/2014/main" id="{75450629-2214-446D-B273-5E4BCC53FB0F}"/>
              </a:ext>
            </a:extLst>
          </p:cNvPr>
          <p:cNvSpPr txBox="1"/>
          <p:nvPr/>
        </p:nvSpPr>
        <p:spPr>
          <a:xfrm>
            <a:off x="4935270" y="6336720"/>
            <a:ext cx="1491797" cy="307777"/>
          </a:xfrm>
          <a:prstGeom prst="rect">
            <a:avLst/>
          </a:prstGeom>
          <a:noFill/>
        </p:spPr>
        <p:txBody>
          <a:bodyPr wrap="square" rtlCol="0">
            <a:spAutoFit/>
          </a:bodyPr>
          <a:lstStyle/>
          <a:p>
            <a:pPr fontAlgn="ctr">
              <a:spcBef>
                <a:spcPts val="0"/>
              </a:spcBef>
              <a:spcAft>
                <a:spcPts val="0"/>
              </a:spcAft>
            </a:pPr>
            <a:r>
              <a:rPr lang="en-US" sz="1400" dirty="0">
                <a:latin typeface="Huawei Sans" panose="020C0503030203020204" pitchFamily="34" charset="0"/>
              </a:rPr>
              <a:t>Designated port</a:t>
            </a:r>
            <a:endParaRPr lang="en-US" altLang="zh-CN" sz="1400" dirty="0">
              <a:latin typeface="Huawei Sans" panose="020C0503030203020204" pitchFamily="34" charset="0"/>
            </a:endParaRPr>
          </a:p>
        </p:txBody>
      </p:sp>
      <p:cxnSp>
        <p:nvCxnSpPr>
          <p:cNvPr id="48" name="直接箭头连接符 62">
            <a:extLst>
              <a:ext uri="{FF2B5EF4-FFF2-40B4-BE49-F238E27FC236}">
                <a16:creationId xmlns:a16="http://schemas.microsoft.com/office/drawing/2014/main" id="{20D8158E-9DBA-4904-AF4E-BE017242347C}"/>
              </a:ext>
            </a:extLst>
          </p:cNvPr>
          <p:cNvCxnSpPr/>
          <p:nvPr/>
        </p:nvCxnSpPr>
        <p:spPr>
          <a:xfrm>
            <a:off x="2492254" y="3928262"/>
            <a:ext cx="398154" cy="626269"/>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49" name="直接箭头连接符 63">
            <a:extLst>
              <a:ext uri="{FF2B5EF4-FFF2-40B4-BE49-F238E27FC236}">
                <a16:creationId xmlns:a16="http://schemas.microsoft.com/office/drawing/2014/main" id="{D26EF19C-2DF6-402B-B020-9636E08DC91E}"/>
              </a:ext>
            </a:extLst>
          </p:cNvPr>
          <p:cNvCxnSpPr/>
          <p:nvPr/>
        </p:nvCxnSpPr>
        <p:spPr>
          <a:xfrm>
            <a:off x="2830816" y="3208990"/>
            <a:ext cx="861042" cy="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50" name="椭圆 64">
            <a:extLst>
              <a:ext uri="{FF2B5EF4-FFF2-40B4-BE49-F238E27FC236}">
                <a16:creationId xmlns:a16="http://schemas.microsoft.com/office/drawing/2014/main" id="{D9FC19D3-EE1D-4D64-92F5-3A9B908DBB76}"/>
              </a:ext>
            </a:extLst>
          </p:cNvPr>
          <p:cNvSpPr>
            <a:spLocks noChangeAspect="1"/>
          </p:cNvSpPr>
          <p:nvPr/>
        </p:nvSpPr>
        <p:spPr>
          <a:xfrm>
            <a:off x="2740961" y="3093057"/>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cxnSp>
        <p:nvCxnSpPr>
          <p:cNvPr id="51" name="直接箭头连接符 65">
            <a:extLst>
              <a:ext uri="{FF2B5EF4-FFF2-40B4-BE49-F238E27FC236}">
                <a16:creationId xmlns:a16="http://schemas.microsoft.com/office/drawing/2014/main" id="{792060B3-39CB-4393-B906-7791E53ED35A}"/>
              </a:ext>
            </a:extLst>
          </p:cNvPr>
          <p:cNvCxnSpPr/>
          <p:nvPr/>
        </p:nvCxnSpPr>
        <p:spPr>
          <a:xfrm flipH="1">
            <a:off x="4835070" y="3956221"/>
            <a:ext cx="414670" cy="686435"/>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52" name="椭圆 66">
            <a:extLst>
              <a:ext uri="{FF2B5EF4-FFF2-40B4-BE49-F238E27FC236}">
                <a16:creationId xmlns:a16="http://schemas.microsoft.com/office/drawing/2014/main" id="{C0A6F54B-4F2C-427E-B404-E53F69B616B0}"/>
              </a:ext>
            </a:extLst>
          </p:cNvPr>
          <p:cNvSpPr>
            <a:spLocks noChangeAspect="1"/>
          </p:cNvSpPr>
          <p:nvPr/>
        </p:nvSpPr>
        <p:spPr>
          <a:xfrm>
            <a:off x="5107505" y="3922082"/>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53" name="椭圆 67">
            <a:extLst>
              <a:ext uri="{FF2B5EF4-FFF2-40B4-BE49-F238E27FC236}">
                <a16:creationId xmlns:a16="http://schemas.microsoft.com/office/drawing/2014/main" id="{11B07D6C-5F51-4C4C-A681-6909DE764FF8}"/>
              </a:ext>
            </a:extLst>
          </p:cNvPr>
          <p:cNvSpPr>
            <a:spLocks noChangeAspect="1"/>
          </p:cNvSpPr>
          <p:nvPr/>
        </p:nvSpPr>
        <p:spPr>
          <a:xfrm>
            <a:off x="2378257" y="3834773"/>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54" name="文本框 68">
            <a:extLst>
              <a:ext uri="{FF2B5EF4-FFF2-40B4-BE49-F238E27FC236}">
                <a16:creationId xmlns:a16="http://schemas.microsoft.com/office/drawing/2014/main" id="{95D8B8F9-9C75-4E33-B68C-674566303761}"/>
              </a:ext>
            </a:extLst>
          </p:cNvPr>
          <p:cNvSpPr txBox="1"/>
          <p:nvPr/>
        </p:nvSpPr>
        <p:spPr>
          <a:xfrm>
            <a:off x="1559905" y="3280555"/>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55" name="文本框 69">
            <a:extLst>
              <a:ext uri="{FF2B5EF4-FFF2-40B4-BE49-F238E27FC236}">
                <a16:creationId xmlns:a16="http://schemas.microsoft.com/office/drawing/2014/main" id="{CEFFA96F-B453-4E9B-87DD-BC509E9CDE93}"/>
              </a:ext>
            </a:extLst>
          </p:cNvPr>
          <p:cNvSpPr txBox="1"/>
          <p:nvPr/>
        </p:nvSpPr>
        <p:spPr>
          <a:xfrm>
            <a:off x="5629671" y="3280555"/>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grpSp>
        <p:nvGrpSpPr>
          <p:cNvPr id="56" name="组合 70">
            <a:extLst>
              <a:ext uri="{FF2B5EF4-FFF2-40B4-BE49-F238E27FC236}">
                <a16:creationId xmlns:a16="http://schemas.microsoft.com/office/drawing/2014/main" id="{314E9A60-F1C9-4B64-822D-48BA06623D9C}"/>
              </a:ext>
            </a:extLst>
          </p:cNvPr>
          <p:cNvGrpSpPr/>
          <p:nvPr/>
        </p:nvGrpSpPr>
        <p:grpSpPr>
          <a:xfrm flipV="1">
            <a:off x="2512313" y="3489686"/>
            <a:ext cx="2745630" cy="2115270"/>
            <a:chOff x="6600056" y="4353447"/>
            <a:chExt cx="1296144" cy="833967"/>
          </a:xfrm>
        </p:grpSpPr>
        <p:cxnSp>
          <p:nvCxnSpPr>
            <p:cNvPr id="57" name="直接连接符 71">
              <a:extLst>
                <a:ext uri="{FF2B5EF4-FFF2-40B4-BE49-F238E27FC236}">
                  <a16:creationId xmlns:a16="http://schemas.microsoft.com/office/drawing/2014/main" id="{BD19D382-AE60-46DF-93B1-A417714BC614}"/>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接连接符 72">
              <a:extLst>
                <a:ext uri="{FF2B5EF4-FFF2-40B4-BE49-F238E27FC236}">
                  <a16:creationId xmlns:a16="http://schemas.microsoft.com/office/drawing/2014/main" id="{7F0A763E-E23D-4202-A3E4-B86E4F9F1400}"/>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9" name="直接连接符 73">
            <a:extLst>
              <a:ext uri="{FF2B5EF4-FFF2-40B4-BE49-F238E27FC236}">
                <a16:creationId xmlns:a16="http://schemas.microsoft.com/office/drawing/2014/main" id="{65EECD17-1604-4924-A361-8204F8C7CD6B}"/>
              </a:ext>
            </a:extLst>
          </p:cNvPr>
          <p:cNvCxnSpPr/>
          <p:nvPr/>
        </p:nvCxnSpPr>
        <p:spPr>
          <a:xfrm flipH="1">
            <a:off x="2378257" y="3429000"/>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60" name="图片 76" descr="接入交换机.png">
            <a:extLst>
              <a:ext uri="{FF2B5EF4-FFF2-40B4-BE49-F238E27FC236}">
                <a16:creationId xmlns:a16="http://schemas.microsoft.com/office/drawing/2014/main" id="{3A6AA172-EB71-460F-B26B-CFD1CDC665E3}"/>
              </a:ext>
            </a:extLst>
          </p:cNvPr>
          <p:cNvPicPr>
            <a:picLocks noChangeAspect="1"/>
          </p:cNvPicPr>
          <p:nvPr/>
        </p:nvPicPr>
        <p:blipFill>
          <a:blip r:embed="rId2" cstate="print"/>
          <a:stretch>
            <a:fillRect/>
          </a:stretch>
        </p:blipFill>
        <p:spPr>
          <a:xfrm>
            <a:off x="5134358" y="3243456"/>
            <a:ext cx="490909" cy="401653"/>
          </a:xfrm>
          <a:prstGeom prst="rect">
            <a:avLst/>
          </a:prstGeom>
        </p:spPr>
      </p:pic>
      <p:pic>
        <p:nvPicPr>
          <p:cNvPr id="61" name="图片 76" descr="接入交换机.png">
            <a:extLst>
              <a:ext uri="{FF2B5EF4-FFF2-40B4-BE49-F238E27FC236}">
                <a16:creationId xmlns:a16="http://schemas.microsoft.com/office/drawing/2014/main" id="{DECA69BB-AAB1-414F-9A76-55B51963B94E}"/>
              </a:ext>
            </a:extLst>
          </p:cNvPr>
          <p:cNvPicPr>
            <a:picLocks noChangeAspect="1"/>
          </p:cNvPicPr>
          <p:nvPr/>
        </p:nvPicPr>
        <p:blipFill>
          <a:blip r:embed="rId2" cstate="print"/>
          <a:stretch>
            <a:fillRect/>
          </a:stretch>
        </p:blipFill>
        <p:spPr>
          <a:xfrm>
            <a:off x="3639674" y="5255219"/>
            <a:ext cx="490909" cy="401653"/>
          </a:xfrm>
          <a:prstGeom prst="rect">
            <a:avLst/>
          </a:prstGeom>
        </p:spPr>
      </p:pic>
      <p:sp>
        <p:nvSpPr>
          <p:cNvPr id="62" name="文本框 76">
            <a:extLst>
              <a:ext uri="{FF2B5EF4-FFF2-40B4-BE49-F238E27FC236}">
                <a16:creationId xmlns:a16="http://schemas.microsoft.com/office/drawing/2014/main" id="{09F2DA42-EF85-4927-9772-9163CEDFD8A2}"/>
              </a:ext>
            </a:extLst>
          </p:cNvPr>
          <p:cNvSpPr txBox="1"/>
          <p:nvPr/>
        </p:nvSpPr>
        <p:spPr>
          <a:xfrm>
            <a:off x="3598030" y="5674189"/>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pic>
        <p:nvPicPr>
          <p:cNvPr id="63" name="图片 76" descr="接入交换机.png">
            <a:extLst>
              <a:ext uri="{FF2B5EF4-FFF2-40B4-BE49-F238E27FC236}">
                <a16:creationId xmlns:a16="http://schemas.microsoft.com/office/drawing/2014/main" id="{85D7D683-2BA8-43E0-8F58-44094136BA96}"/>
              </a:ext>
            </a:extLst>
          </p:cNvPr>
          <p:cNvPicPr>
            <a:picLocks noChangeAspect="1"/>
          </p:cNvPicPr>
          <p:nvPr/>
        </p:nvPicPr>
        <p:blipFill>
          <a:blip r:embed="rId2" cstate="print"/>
          <a:stretch>
            <a:fillRect/>
          </a:stretch>
        </p:blipFill>
        <p:spPr>
          <a:xfrm>
            <a:off x="2144651" y="3239255"/>
            <a:ext cx="490909" cy="401653"/>
          </a:xfrm>
          <a:prstGeom prst="rect">
            <a:avLst/>
          </a:prstGeom>
        </p:spPr>
      </p:pic>
      <p:sp>
        <p:nvSpPr>
          <p:cNvPr id="91" name="椭圆 81">
            <a:extLst>
              <a:ext uri="{FF2B5EF4-FFF2-40B4-BE49-F238E27FC236}">
                <a16:creationId xmlns:a16="http://schemas.microsoft.com/office/drawing/2014/main" id="{A0FEE9F5-8DBE-45B4-AAA4-4027E271D3D2}"/>
              </a:ext>
            </a:extLst>
          </p:cNvPr>
          <p:cNvSpPr>
            <a:spLocks noChangeAspect="1"/>
          </p:cNvSpPr>
          <p:nvPr/>
        </p:nvSpPr>
        <p:spPr>
          <a:xfrm>
            <a:off x="3529921" y="5183750"/>
            <a:ext cx="232480" cy="23248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R</a:t>
            </a:r>
            <a:endParaRPr lang="en-US" altLang="zh-CN" sz="1400" b="1" dirty="0">
              <a:solidFill>
                <a:prstClr val="white"/>
              </a:solidFill>
              <a:latin typeface="Huawei Sans" panose="020C0503030203020204" pitchFamily="34" charset="0"/>
            </a:endParaRPr>
          </a:p>
        </p:txBody>
      </p:sp>
      <p:sp>
        <p:nvSpPr>
          <p:cNvPr id="93" name="椭圆 82">
            <a:extLst>
              <a:ext uri="{FF2B5EF4-FFF2-40B4-BE49-F238E27FC236}">
                <a16:creationId xmlns:a16="http://schemas.microsoft.com/office/drawing/2014/main" id="{941DE961-7776-40B7-9D12-B18199934BD8}"/>
              </a:ext>
            </a:extLst>
          </p:cNvPr>
          <p:cNvSpPr>
            <a:spLocks noChangeAspect="1"/>
          </p:cNvSpPr>
          <p:nvPr/>
        </p:nvSpPr>
        <p:spPr>
          <a:xfrm>
            <a:off x="5020346" y="3328042"/>
            <a:ext cx="232480" cy="23248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R</a:t>
            </a:r>
            <a:endParaRPr lang="en-US" altLang="zh-CN" sz="1400" b="1" dirty="0">
              <a:solidFill>
                <a:prstClr val="white"/>
              </a:solidFill>
              <a:latin typeface="Huawei Sans" panose="020C0503030203020204" pitchFamily="34" charset="0"/>
            </a:endParaRPr>
          </a:p>
        </p:txBody>
      </p:sp>
      <p:sp>
        <p:nvSpPr>
          <p:cNvPr id="94" name="椭圆 83">
            <a:extLst>
              <a:ext uri="{FF2B5EF4-FFF2-40B4-BE49-F238E27FC236}">
                <a16:creationId xmlns:a16="http://schemas.microsoft.com/office/drawing/2014/main" id="{E74954AA-F8E4-44DD-BCC0-C67F0194B505}"/>
              </a:ext>
            </a:extLst>
          </p:cNvPr>
          <p:cNvSpPr>
            <a:spLocks noChangeAspect="1"/>
          </p:cNvSpPr>
          <p:nvPr/>
        </p:nvSpPr>
        <p:spPr>
          <a:xfrm>
            <a:off x="2517092" y="3313593"/>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sp>
        <p:nvSpPr>
          <p:cNvPr id="95" name="椭圆 84">
            <a:extLst>
              <a:ext uri="{FF2B5EF4-FFF2-40B4-BE49-F238E27FC236}">
                <a16:creationId xmlns:a16="http://schemas.microsoft.com/office/drawing/2014/main" id="{F182BCFA-4E12-47E9-B6B6-BCBE2BCEDE7E}"/>
              </a:ext>
            </a:extLst>
          </p:cNvPr>
          <p:cNvSpPr>
            <a:spLocks noChangeAspect="1"/>
          </p:cNvSpPr>
          <p:nvPr/>
        </p:nvSpPr>
        <p:spPr>
          <a:xfrm>
            <a:off x="2509169" y="3553599"/>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sp>
        <p:nvSpPr>
          <p:cNvPr id="96" name="椭圆 85">
            <a:extLst>
              <a:ext uri="{FF2B5EF4-FFF2-40B4-BE49-F238E27FC236}">
                <a16:creationId xmlns:a16="http://schemas.microsoft.com/office/drawing/2014/main" id="{6A6AE15B-2932-41D0-901A-3E9A4D3FB92D}"/>
              </a:ext>
            </a:extLst>
          </p:cNvPr>
          <p:cNvSpPr>
            <a:spLocks noChangeAspect="1"/>
          </p:cNvSpPr>
          <p:nvPr/>
        </p:nvSpPr>
        <p:spPr>
          <a:xfrm>
            <a:off x="5043744" y="3553599"/>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sp>
        <p:nvSpPr>
          <p:cNvPr id="97" name="文本框 38">
            <a:extLst>
              <a:ext uri="{FF2B5EF4-FFF2-40B4-BE49-F238E27FC236}">
                <a16:creationId xmlns:a16="http://schemas.microsoft.com/office/drawing/2014/main" id="{10F32A12-76C9-4713-8FBE-F30991EAF453}"/>
              </a:ext>
            </a:extLst>
          </p:cNvPr>
          <p:cNvSpPr txBox="1"/>
          <p:nvPr/>
        </p:nvSpPr>
        <p:spPr>
          <a:xfrm>
            <a:off x="4198409" y="5157001"/>
            <a:ext cx="1552919" cy="307777"/>
          </a:xfrm>
          <a:prstGeom prst="rect">
            <a:avLst/>
          </a:prstGeom>
          <a:noFill/>
        </p:spPr>
        <p:txBody>
          <a:bodyPr wrap="square" rtlCol="0">
            <a:spAutoFit/>
          </a:bodyPr>
          <a:lstStyle/>
          <a:p>
            <a:pPr fontAlgn="ctr">
              <a:spcBef>
                <a:spcPts val="0"/>
              </a:spcBef>
              <a:spcAft>
                <a:spcPts val="0"/>
              </a:spcAft>
            </a:pPr>
            <a:r>
              <a:rPr lang="en-US" sz="1400" dirty="0">
                <a:latin typeface="Huawei Sans" panose="020C0503030203020204" pitchFamily="34" charset="0"/>
              </a:rPr>
              <a:t>Blocked port</a:t>
            </a:r>
            <a:endParaRPr lang="en-US" altLang="zh-CN" sz="1400" dirty="0">
              <a:latin typeface="Huawei Sans" panose="020C0503030203020204" pitchFamily="34" charset="0"/>
            </a:endParaRPr>
          </a:p>
        </p:txBody>
      </p:sp>
      <p:grpSp>
        <p:nvGrpSpPr>
          <p:cNvPr id="98" name="组合 28">
            <a:extLst>
              <a:ext uri="{FF2B5EF4-FFF2-40B4-BE49-F238E27FC236}">
                <a16:creationId xmlns:a16="http://schemas.microsoft.com/office/drawing/2014/main" id="{669557F9-2212-404E-BD1F-98C04E58EEE6}"/>
              </a:ext>
            </a:extLst>
          </p:cNvPr>
          <p:cNvGrpSpPr>
            <a:grpSpLocks noChangeAspect="1"/>
          </p:cNvGrpSpPr>
          <p:nvPr/>
        </p:nvGrpSpPr>
        <p:grpSpPr>
          <a:xfrm>
            <a:off x="3964523" y="5152434"/>
            <a:ext cx="245486" cy="245486"/>
            <a:chOff x="5076056" y="3356992"/>
            <a:chExt cx="436268" cy="436268"/>
          </a:xfrm>
        </p:grpSpPr>
        <p:sp>
          <p:nvSpPr>
            <p:cNvPr id="99" name="椭圆 27">
              <a:extLst>
                <a:ext uri="{FF2B5EF4-FFF2-40B4-BE49-F238E27FC236}">
                  <a16:creationId xmlns:a16="http://schemas.microsoft.com/office/drawing/2014/main" id="{D6A9639B-9999-4D3B-827E-0D36DDE7943C}"/>
                </a:ext>
              </a:extLst>
            </p:cNvPr>
            <p:cNvSpPr/>
            <p:nvPr/>
          </p:nvSpPr>
          <p:spPr bwMode="auto">
            <a:xfrm>
              <a:off x="5076056" y="3356992"/>
              <a:ext cx="432048" cy="432048"/>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784225" rtl="0" eaLnBrk="0" fontAlgn="ctr" latinLnBrk="0" hangingPunct="0">
                <a:lnSpc>
                  <a:spcPct val="100000"/>
                </a:lnSpc>
                <a:spcBef>
                  <a:spcPct val="0"/>
                </a:spcBef>
                <a:spcAft>
                  <a:spcPct val="0"/>
                </a:spcAft>
                <a:buClrTx/>
                <a:buSzTx/>
                <a:buFontTx/>
                <a:buNone/>
                <a:tabLst/>
              </a:pPr>
              <a:endParaRPr kumimoji="0" lang="en-US" altLang="zh-CN" sz="21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00" name="禁止符 23">
              <a:extLst>
                <a:ext uri="{FF2B5EF4-FFF2-40B4-BE49-F238E27FC236}">
                  <a16:creationId xmlns:a16="http://schemas.microsoft.com/office/drawing/2014/main" id="{41DB1B90-C757-40F5-A42C-F5BB83A198B2}"/>
                </a:ext>
              </a:extLst>
            </p:cNvPr>
            <p:cNvSpPr/>
            <p:nvPr/>
          </p:nvSpPr>
          <p:spPr>
            <a:xfrm>
              <a:off x="5076056" y="3356992"/>
              <a:ext cx="436268" cy="436268"/>
            </a:xfrm>
            <a:prstGeom prst="noSmoking">
              <a:avLst>
                <a:gd name="adj" fmla="val 15475"/>
              </a:avLst>
            </a:prstGeom>
            <a:solidFill>
              <a:srgbClr val="EC7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solidFill>
                  <a:schemeClr val="accent2"/>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spTree>
    <p:extLst>
      <p:ext uri="{BB962C8B-B14F-4D97-AF65-F5344CB8AC3E}">
        <p14:creationId xmlns:p14="http://schemas.microsoft.com/office/powerpoint/2010/main" val="12004210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300" b="1" dirty="0"/>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23</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639033" cy="507831"/>
          </a:xfrm>
          <a:prstGeom prst="rect">
            <a:avLst/>
          </a:prstGeom>
          <a:solidFill>
            <a:schemeClr val="tx2">
              <a:lumMod val="20000"/>
              <a:lumOff val="80000"/>
            </a:schemeClr>
          </a:solidFill>
        </p:spPr>
        <p:txBody>
          <a:bodyPr wrap="square">
            <a:spAutoFit/>
          </a:bodyPr>
          <a:lstStyle/>
          <a:p>
            <a:r>
              <a:rPr lang="en-US" sz="2700" dirty="0"/>
              <a:t>Topology Change: Root Bridge Fault</a:t>
            </a:r>
          </a:p>
        </p:txBody>
      </p:sp>
      <p:sp>
        <p:nvSpPr>
          <p:cNvPr id="40" name="TextBox 39">
            <a:extLst>
              <a:ext uri="{FF2B5EF4-FFF2-40B4-BE49-F238E27FC236}">
                <a16:creationId xmlns:a16="http://schemas.microsoft.com/office/drawing/2014/main" id="{51AB191E-FB29-47C8-B06E-71912A1A9A97}"/>
              </a:ext>
            </a:extLst>
          </p:cNvPr>
          <p:cNvSpPr txBox="1"/>
          <p:nvPr/>
        </p:nvSpPr>
        <p:spPr>
          <a:xfrm>
            <a:off x="1" y="1059137"/>
            <a:ext cx="8306872" cy="1908215"/>
          </a:xfrm>
          <a:prstGeom prst="rect">
            <a:avLst/>
          </a:prstGeom>
          <a:noFill/>
        </p:spPr>
        <p:txBody>
          <a:bodyPr wrap="square">
            <a:spAutoFit/>
          </a:bodyPr>
          <a:lstStyle/>
          <a:p>
            <a:pPr marL="266700" indent="-266700" fontAlgn="ctr">
              <a:lnSpc>
                <a:spcPct val="120000"/>
              </a:lnSpc>
              <a:spcBef>
                <a:spcPts val="0"/>
              </a:spcBef>
              <a:spcAft>
                <a:spcPts val="600"/>
              </a:spcAft>
              <a:buFont typeface="+mj-lt"/>
              <a:buAutoNum type="arabicPeriod"/>
            </a:pPr>
            <a:r>
              <a:rPr lang="en-US" sz="1800" dirty="0">
                <a:solidFill>
                  <a:prstClr val="black"/>
                </a:solidFill>
                <a:latin typeface="Huawei Sans" panose="020C0503030203020204" pitchFamily="34" charset="0"/>
              </a:rPr>
              <a:t>SW1 (root bridge) is faulty and stops sending BPDUs.</a:t>
            </a:r>
          </a:p>
          <a:p>
            <a:pPr marL="266700" indent="-266700" fontAlgn="ctr">
              <a:lnSpc>
                <a:spcPct val="120000"/>
              </a:lnSpc>
              <a:spcBef>
                <a:spcPts val="0"/>
              </a:spcBef>
              <a:spcAft>
                <a:spcPts val="600"/>
              </a:spcAft>
              <a:buFont typeface="+mj-lt"/>
              <a:buAutoNum type="arabicPeriod"/>
            </a:pPr>
            <a:r>
              <a:rPr lang="en-US" sz="1800" dirty="0">
                <a:solidFill>
                  <a:prstClr val="black"/>
                </a:solidFill>
                <a:latin typeface="Huawei Sans" panose="020C0503030203020204" pitchFamily="34" charset="0"/>
              </a:rPr>
              <a:t>SW2 waits for the Max Age timer (20s) to expire. SW2 learns that the upstream device is faulty.</a:t>
            </a:r>
          </a:p>
          <a:p>
            <a:pPr marL="266700" indent="-266700" fontAlgn="ctr">
              <a:lnSpc>
                <a:spcPct val="120000"/>
              </a:lnSpc>
              <a:spcBef>
                <a:spcPts val="0"/>
              </a:spcBef>
              <a:spcAft>
                <a:spcPts val="600"/>
              </a:spcAft>
              <a:buFont typeface="+mj-lt"/>
              <a:buAutoNum type="arabicPeriod"/>
            </a:pPr>
            <a:r>
              <a:rPr lang="en-US" sz="1800" dirty="0">
                <a:solidFill>
                  <a:prstClr val="black"/>
                </a:solidFill>
                <a:latin typeface="Huawei Sans" panose="020C0503030203020204" pitchFamily="34" charset="0"/>
              </a:rPr>
              <a:t>Non-root bridges send configuration BPDUs to each other to elect a new root bridge.</a:t>
            </a:r>
            <a:endParaRPr lang="en-US" altLang="zh-CN" sz="1800" dirty="0">
              <a:solidFill>
                <a:prstClr val="black"/>
              </a:solidFill>
              <a:latin typeface="Huawei Sans" panose="020C0503030203020204" pitchFamily="34" charset="0"/>
            </a:endParaRPr>
          </a:p>
        </p:txBody>
      </p:sp>
      <p:cxnSp>
        <p:nvCxnSpPr>
          <p:cNvPr id="39" name="直接箭头连接符 21">
            <a:extLst>
              <a:ext uri="{FF2B5EF4-FFF2-40B4-BE49-F238E27FC236}">
                <a16:creationId xmlns:a16="http://schemas.microsoft.com/office/drawing/2014/main" id="{2BD10E49-7EC8-4AC0-A3C7-F2C4EB89397A}"/>
              </a:ext>
            </a:extLst>
          </p:cNvPr>
          <p:cNvCxnSpPr/>
          <p:nvPr/>
        </p:nvCxnSpPr>
        <p:spPr>
          <a:xfrm>
            <a:off x="2492254" y="4449235"/>
            <a:ext cx="398154" cy="626269"/>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47" name="直接箭头连接符 23">
            <a:extLst>
              <a:ext uri="{FF2B5EF4-FFF2-40B4-BE49-F238E27FC236}">
                <a16:creationId xmlns:a16="http://schemas.microsoft.com/office/drawing/2014/main" id="{9EA9C95C-B010-499E-B188-910AB072F6D8}"/>
              </a:ext>
            </a:extLst>
          </p:cNvPr>
          <p:cNvCxnSpPr/>
          <p:nvPr/>
        </p:nvCxnSpPr>
        <p:spPr>
          <a:xfrm flipV="1">
            <a:off x="4078947" y="4901204"/>
            <a:ext cx="430000" cy="654506"/>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64" name="直接箭头连接符 24">
            <a:extLst>
              <a:ext uri="{FF2B5EF4-FFF2-40B4-BE49-F238E27FC236}">
                <a16:creationId xmlns:a16="http://schemas.microsoft.com/office/drawing/2014/main" id="{BCE2E3FD-74B3-49AD-9FA2-78E71A6A162A}"/>
              </a:ext>
            </a:extLst>
          </p:cNvPr>
          <p:cNvCxnSpPr/>
          <p:nvPr/>
        </p:nvCxnSpPr>
        <p:spPr>
          <a:xfrm>
            <a:off x="2830816" y="3823285"/>
            <a:ext cx="861042" cy="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65" name="椭圆 26">
            <a:extLst>
              <a:ext uri="{FF2B5EF4-FFF2-40B4-BE49-F238E27FC236}">
                <a16:creationId xmlns:a16="http://schemas.microsoft.com/office/drawing/2014/main" id="{025249F6-3E9E-42BF-B21A-31277798766B}"/>
              </a:ext>
            </a:extLst>
          </p:cNvPr>
          <p:cNvSpPr>
            <a:spLocks noChangeAspect="1"/>
          </p:cNvSpPr>
          <p:nvPr/>
        </p:nvSpPr>
        <p:spPr>
          <a:xfrm>
            <a:off x="4016932" y="5415833"/>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66" name="椭圆 27">
            <a:extLst>
              <a:ext uri="{FF2B5EF4-FFF2-40B4-BE49-F238E27FC236}">
                <a16:creationId xmlns:a16="http://schemas.microsoft.com/office/drawing/2014/main" id="{A0CF2BC8-CD8F-4E53-B538-9776DD398EDB}"/>
              </a:ext>
            </a:extLst>
          </p:cNvPr>
          <p:cNvSpPr>
            <a:spLocks noChangeAspect="1"/>
          </p:cNvSpPr>
          <p:nvPr/>
        </p:nvSpPr>
        <p:spPr>
          <a:xfrm>
            <a:off x="2740961" y="3707352"/>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cxnSp>
        <p:nvCxnSpPr>
          <p:cNvPr id="67" name="直接箭头连接符 29">
            <a:extLst>
              <a:ext uri="{FF2B5EF4-FFF2-40B4-BE49-F238E27FC236}">
                <a16:creationId xmlns:a16="http://schemas.microsoft.com/office/drawing/2014/main" id="{AB58711D-30A9-44F4-B72B-C577EA7C5FC0}"/>
              </a:ext>
            </a:extLst>
          </p:cNvPr>
          <p:cNvCxnSpPr/>
          <p:nvPr/>
        </p:nvCxnSpPr>
        <p:spPr>
          <a:xfrm flipH="1">
            <a:off x="4879835" y="4461604"/>
            <a:ext cx="414670" cy="686435"/>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68" name="椭圆 30">
            <a:extLst>
              <a:ext uri="{FF2B5EF4-FFF2-40B4-BE49-F238E27FC236}">
                <a16:creationId xmlns:a16="http://schemas.microsoft.com/office/drawing/2014/main" id="{37C0521A-C4F9-4A43-9715-D648AEFA668C}"/>
              </a:ext>
            </a:extLst>
          </p:cNvPr>
          <p:cNvSpPr>
            <a:spLocks noChangeAspect="1"/>
          </p:cNvSpPr>
          <p:nvPr/>
        </p:nvSpPr>
        <p:spPr>
          <a:xfrm>
            <a:off x="5152270" y="4427465"/>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69" name="椭圆 31">
            <a:extLst>
              <a:ext uri="{FF2B5EF4-FFF2-40B4-BE49-F238E27FC236}">
                <a16:creationId xmlns:a16="http://schemas.microsoft.com/office/drawing/2014/main" id="{31AF25AC-5A22-4BDF-AEA1-0CEE70362D91}"/>
              </a:ext>
            </a:extLst>
          </p:cNvPr>
          <p:cNvSpPr>
            <a:spLocks noChangeAspect="1"/>
          </p:cNvSpPr>
          <p:nvPr/>
        </p:nvSpPr>
        <p:spPr>
          <a:xfrm>
            <a:off x="2378257" y="4355746"/>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70" name="文本框 37">
            <a:extLst>
              <a:ext uri="{FF2B5EF4-FFF2-40B4-BE49-F238E27FC236}">
                <a16:creationId xmlns:a16="http://schemas.microsoft.com/office/drawing/2014/main" id="{4EF14E2E-4024-4B7B-AC04-0445BFFD50B2}"/>
              </a:ext>
            </a:extLst>
          </p:cNvPr>
          <p:cNvSpPr txBox="1"/>
          <p:nvPr/>
        </p:nvSpPr>
        <p:spPr>
          <a:xfrm>
            <a:off x="1559905" y="3857751"/>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71" name="文本框 38">
            <a:extLst>
              <a:ext uri="{FF2B5EF4-FFF2-40B4-BE49-F238E27FC236}">
                <a16:creationId xmlns:a16="http://schemas.microsoft.com/office/drawing/2014/main" id="{AF6F1069-1C8F-44BB-97BD-2914B3B83D84}"/>
              </a:ext>
            </a:extLst>
          </p:cNvPr>
          <p:cNvSpPr txBox="1"/>
          <p:nvPr/>
        </p:nvSpPr>
        <p:spPr>
          <a:xfrm>
            <a:off x="5629671" y="3894850"/>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grpSp>
        <p:nvGrpSpPr>
          <p:cNvPr id="72" name="组合 39">
            <a:extLst>
              <a:ext uri="{FF2B5EF4-FFF2-40B4-BE49-F238E27FC236}">
                <a16:creationId xmlns:a16="http://schemas.microsoft.com/office/drawing/2014/main" id="{9A8304FC-54C5-4C2A-B065-E2258EE3AFC8}"/>
              </a:ext>
            </a:extLst>
          </p:cNvPr>
          <p:cNvGrpSpPr/>
          <p:nvPr/>
        </p:nvGrpSpPr>
        <p:grpSpPr>
          <a:xfrm flipV="1">
            <a:off x="2512313" y="4103981"/>
            <a:ext cx="2745630" cy="2115270"/>
            <a:chOff x="6600056" y="4353447"/>
            <a:chExt cx="1296144" cy="833967"/>
          </a:xfrm>
        </p:grpSpPr>
        <p:cxnSp>
          <p:nvCxnSpPr>
            <p:cNvPr id="73" name="直接连接符 40">
              <a:extLst>
                <a:ext uri="{FF2B5EF4-FFF2-40B4-BE49-F238E27FC236}">
                  <a16:creationId xmlns:a16="http://schemas.microsoft.com/office/drawing/2014/main" id="{BBFA8FD1-EA04-4909-95B5-7B0F7E82F655}"/>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接连接符 41">
              <a:extLst>
                <a:ext uri="{FF2B5EF4-FFF2-40B4-BE49-F238E27FC236}">
                  <a16:creationId xmlns:a16="http://schemas.microsoft.com/office/drawing/2014/main" id="{90863FA7-CFED-4D37-9C76-564AD36A5A85}"/>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5" name="直接连接符 42">
            <a:extLst>
              <a:ext uri="{FF2B5EF4-FFF2-40B4-BE49-F238E27FC236}">
                <a16:creationId xmlns:a16="http://schemas.microsoft.com/office/drawing/2014/main" id="{394D7965-AC15-4ADE-B135-01F2DD70B595}"/>
              </a:ext>
            </a:extLst>
          </p:cNvPr>
          <p:cNvCxnSpPr/>
          <p:nvPr/>
        </p:nvCxnSpPr>
        <p:spPr>
          <a:xfrm flipH="1">
            <a:off x="2378257" y="4043295"/>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76" name="图片 76" descr="接入交换机.png">
            <a:extLst>
              <a:ext uri="{FF2B5EF4-FFF2-40B4-BE49-F238E27FC236}">
                <a16:creationId xmlns:a16="http://schemas.microsoft.com/office/drawing/2014/main" id="{9C58ED2B-E3D0-466F-9C18-2C4D0125DF6F}"/>
              </a:ext>
            </a:extLst>
          </p:cNvPr>
          <p:cNvPicPr>
            <a:picLocks noChangeAspect="1"/>
          </p:cNvPicPr>
          <p:nvPr/>
        </p:nvPicPr>
        <p:blipFill>
          <a:blip r:embed="rId2" cstate="print"/>
          <a:stretch>
            <a:fillRect/>
          </a:stretch>
        </p:blipFill>
        <p:spPr>
          <a:xfrm>
            <a:off x="5134358" y="3857751"/>
            <a:ext cx="490909" cy="401653"/>
          </a:xfrm>
          <a:prstGeom prst="rect">
            <a:avLst/>
          </a:prstGeom>
        </p:spPr>
      </p:pic>
      <p:pic>
        <p:nvPicPr>
          <p:cNvPr id="77" name="图片 76" descr="接入交换机.png">
            <a:extLst>
              <a:ext uri="{FF2B5EF4-FFF2-40B4-BE49-F238E27FC236}">
                <a16:creationId xmlns:a16="http://schemas.microsoft.com/office/drawing/2014/main" id="{F363AD21-2837-4F56-99A2-AFCA6D2EE8BD}"/>
              </a:ext>
            </a:extLst>
          </p:cNvPr>
          <p:cNvPicPr>
            <a:picLocks noChangeAspect="1"/>
          </p:cNvPicPr>
          <p:nvPr/>
        </p:nvPicPr>
        <p:blipFill>
          <a:blip r:embed="rId2" cstate="print"/>
          <a:stretch>
            <a:fillRect/>
          </a:stretch>
        </p:blipFill>
        <p:spPr>
          <a:xfrm>
            <a:off x="3639674" y="5869514"/>
            <a:ext cx="490909" cy="401653"/>
          </a:xfrm>
          <a:prstGeom prst="rect">
            <a:avLst/>
          </a:prstGeom>
        </p:spPr>
      </p:pic>
      <p:sp>
        <p:nvSpPr>
          <p:cNvPr id="78" name="文本框 45">
            <a:extLst>
              <a:ext uri="{FF2B5EF4-FFF2-40B4-BE49-F238E27FC236}">
                <a16:creationId xmlns:a16="http://schemas.microsoft.com/office/drawing/2014/main" id="{049A83A5-6126-4569-B955-9F64D39F5D34}"/>
              </a:ext>
            </a:extLst>
          </p:cNvPr>
          <p:cNvSpPr txBox="1"/>
          <p:nvPr/>
        </p:nvSpPr>
        <p:spPr>
          <a:xfrm>
            <a:off x="3598030" y="6288484"/>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pic>
        <p:nvPicPr>
          <p:cNvPr id="79" name="图片 76" descr="接入交换机.png">
            <a:extLst>
              <a:ext uri="{FF2B5EF4-FFF2-40B4-BE49-F238E27FC236}">
                <a16:creationId xmlns:a16="http://schemas.microsoft.com/office/drawing/2014/main" id="{82F49900-FE5E-4037-870C-2BDDB3304644}"/>
              </a:ext>
            </a:extLst>
          </p:cNvPr>
          <p:cNvPicPr>
            <a:picLocks noChangeAspect="1"/>
          </p:cNvPicPr>
          <p:nvPr/>
        </p:nvPicPr>
        <p:blipFill>
          <a:blip r:embed="rId2" cstate="print"/>
          <a:stretch>
            <a:fillRect/>
          </a:stretch>
        </p:blipFill>
        <p:spPr>
          <a:xfrm>
            <a:off x="2144651" y="3853550"/>
            <a:ext cx="490909" cy="401653"/>
          </a:xfrm>
          <a:prstGeom prst="rect">
            <a:avLst/>
          </a:prstGeom>
        </p:spPr>
      </p:pic>
      <p:sp>
        <p:nvSpPr>
          <p:cNvPr id="80" name="椭圆 48">
            <a:extLst>
              <a:ext uri="{FF2B5EF4-FFF2-40B4-BE49-F238E27FC236}">
                <a16:creationId xmlns:a16="http://schemas.microsoft.com/office/drawing/2014/main" id="{F6D05480-3EC7-44E7-ADEF-0E2DB82F8D43}"/>
              </a:ext>
            </a:extLst>
          </p:cNvPr>
          <p:cNvSpPr>
            <a:spLocks noChangeAspect="1"/>
          </p:cNvSpPr>
          <p:nvPr/>
        </p:nvSpPr>
        <p:spPr>
          <a:xfrm>
            <a:off x="4019682" y="5716587"/>
            <a:ext cx="232480" cy="23248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A</a:t>
            </a:r>
            <a:endParaRPr lang="en-US" altLang="zh-CN" sz="1400" b="1" dirty="0">
              <a:solidFill>
                <a:prstClr val="white"/>
              </a:solidFill>
              <a:latin typeface="Huawei Sans" panose="020C0503030203020204" pitchFamily="34" charset="0"/>
            </a:endParaRPr>
          </a:p>
        </p:txBody>
      </p:sp>
      <p:sp>
        <p:nvSpPr>
          <p:cNvPr id="81" name="文本框 49">
            <a:extLst>
              <a:ext uri="{FF2B5EF4-FFF2-40B4-BE49-F238E27FC236}">
                <a16:creationId xmlns:a16="http://schemas.microsoft.com/office/drawing/2014/main" id="{FDDBE856-6A74-47A7-908A-F7CF76343CFC}"/>
              </a:ext>
            </a:extLst>
          </p:cNvPr>
          <p:cNvSpPr txBox="1"/>
          <p:nvPr/>
        </p:nvSpPr>
        <p:spPr>
          <a:xfrm>
            <a:off x="1352046" y="3379049"/>
            <a:ext cx="2222083"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4096.4c1f-aabc-102a</a:t>
            </a:r>
            <a:endParaRPr lang="en-US" altLang="zh-CN" sz="1600" b="1" dirty="0">
              <a:solidFill>
                <a:srgbClr val="EC7061"/>
              </a:solidFill>
              <a:latin typeface="Huawei Sans" panose="020C0503030203020204" pitchFamily="34" charset="0"/>
              <a:ea typeface="微软雅黑"/>
            </a:endParaRPr>
          </a:p>
        </p:txBody>
      </p:sp>
      <p:sp>
        <p:nvSpPr>
          <p:cNvPr id="82" name="文本框 51">
            <a:extLst>
              <a:ext uri="{FF2B5EF4-FFF2-40B4-BE49-F238E27FC236}">
                <a16:creationId xmlns:a16="http://schemas.microsoft.com/office/drawing/2014/main" id="{164284F1-3AD9-4D6A-95A3-DD4DD18FD8FF}"/>
              </a:ext>
            </a:extLst>
          </p:cNvPr>
          <p:cNvSpPr txBox="1"/>
          <p:nvPr/>
        </p:nvSpPr>
        <p:spPr>
          <a:xfrm>
            <a:off x="4249367" y="3377484"/>
            <a:ext cx="2228495"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4096.4c1f-aabc-102b</a:t>
            </a:r>
            <a:endParaRPr lang="en-US" altLang="zh-CN" sz="1600" b="1" dirty="0">
              <a:solidFill>
                <a:srgbClr val="EC7061"/>
              </a:solidFill>
              <a:latin typeface="Huawei Sans" panose="020C0503030203020204" pitchFamily="34" charset="0"/>
              <a:ea typeface="微软雅黑"/>
            </a:endParaRPr>
          </a:p>
        </p:txBody>
      </p:sp>
      <p:sp>
        <p:nvSpPr>
          <p:cNvPr id="83" name="文本框 52">
            <a:extLst>
              <a:ext uri="{FF2B5EF4-FFF2-40B4-BE49-F238E27FC236}">
                <a16:creationId xmlns:a16="http://schemas.microsoft.com/office/drawing/2014/main" id="{7F1E9D91-D56F-4A4C-8379-5AFF3DE03426}"/>
              </a:ext>
            </a:extLst>
          </p:cNvPr>
          <p:cNvSpPr txBox="1"/>
          <p:nvPr/>
        </p:nvSpPr>
        <p:spPr>
          <a:xfrm>
            <a:off x="2916310" y="6630550"/>
            <a:ext cx="2201244"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4096.4c1f-aabc-102c</a:t>
            </a:r>
            <a:endParaRPr lang="en-US" altLang="zh-CN" sz="1600" b="1" dirty="0">
              <a:solidFill>
                <a:srgbClr val="EC7061"/>
              </a:solidFill>
              <a:latin typeface="Huawei Sans" panose="020C0503030203020204" pitchFamily="34" charset="0"/>
              <a:ea typeface="微软雅黑"/>
            </a:endParaRPr>
          </a:p>
        </p:txBody>
      </p:sp>
      <p:grpSp>
        <p:nvGrpSpPr>
          <p:cNvPr id="84" name="组合 60">
            <a:extLst>
              <a:ext uri="{FF2B5EF4-FFF2-40B4-BE49-F238E27FC236}">
                <a16:creationId xmlns:a16="http://schemas.microsoft.com/office/drawing/2014/main" id="{2ECF1136-C02C-4E1B-9912-137685493B7D}"/>
              </a:ext>
            </a:extLst>
          </p:cNvPr>
          <p:cNvGrpSpPr/>
          <p:nvPr/>
        </p:nvGrpSpPr>
        <p:grpSpPr>
          <a:xfrm>
            <a:off x="2229637" y="3894850"/>
            <a:ext cx="288000" cy="288000"/>
            <a:chOff x="856677" y="2615810"/>
            <a:chExt cx="288000" cy="288000"/>
          </a:xfrm>
        </p:grpSpPr>
        <p:sp>
          <p:nvSpPr>
            <p:cNvPr id="85" name="椭圆 61">
              <a:extLst>
                <a:ext uri="{FF2B5EF4-FFF2-40B4-BE49-F238E27FC236}">
                  <a16:creationId xmlns:a16="http://schemas.microsoft.com/office/drawing/2014/main" id="{10FBD622-AC90-4C0B-AE29-EEB40145F2D7}"/>
                </a:ext>
              </a:extLst>
            </p:cNvPr>
            <p:cNvSpPr/>
            <p:nvPr/>
          </p:nvSpPr>
          <p:spPr>
            <a:xfrm>
              <a:off x="856677" y="2615810"/>
              <a:ext cx="288000" cy="288000"/>
            </a:xfrm>
            <a:prstGeom prst="ellipse">
              <a:avLst/>
            </a:prstGeom>
            <a:solidFill>
              <a:srgbClr val="EC70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endParaRPr lang="en-US" altLang="zh-CN" dirty="0">
                <a:latin typeface="Huawei Sans" panose="020C0503030203020204" pitchFamily="34" charset="0"/>
              </a:endParaRPr>
            </a:p>
          </p:txBody>
        </p:sp>
        <p:grpSp>
          <p:nvGrpSpPr>
            <p:cNvPr id="86" name="组合 62">
              <a:extLst>
                <a:ext uri="{FF2B5EF4-FFF2-40B4-BE49-F238E27FC236}">
                  <a16:creationId xmlns:a16="http://schemas.microsoft.com/office/drawing/2014/main" id="{96288F72-2C79-4B76-B9EC-A36BAC35E044}"/>
                </a:ext>
              </a:extLst>
            </p:cNvPr>
            <p:cNvGrpSpPr/>
            <p:nvPr/>
          </p:nvGrpSpPr>
          <p:grpSpPr>
            <a:xfrm>
              <a:off x="923444" y="2692169"/>
              <a:ext cx="144001" cy="144002"/>
              <a:chOff x="898853" y="2657982"/>
              <a:chExt cx="203649" cy="203652"/>
            </a:xfrm>
          </p:grpSpPr>
          <p:cxnSp>
            <p:nvCxnSpPr>
              <p:cNvPr id="87" name="直接连接符 63">
                <a:extLst>
                  <a:ext uri="{FF2B5EF4-FFF2-40B4-BE49-F238E27FC236}">
                    <a16:creationId xmlns:a16="http://schemas.microsoft.com/office/drawing/2014/main" id="{3D2799C6-448C-4061-BFF2-20370F1C2C74}"/>
                  </a:ext>
                </a:extLst>
              </p:cNvPr>
              <p:cNvCxnSpPr>
                <a:stCxn id="85" idx="3"/>
                <a:endCxn id="85" idx="7"/>
              </p:cNvCxnSpPr>
              <p:nvPr/>
            </p:nvCxnSpPr>
            <p:spPr>
              <a:xfrm flipV="1">
                <a:off x="898853" y="2657986"/>
                <a:ext cx="203648" cy="203648"/>
              </a:xfrm>
              <a:prstGeom prst="line">
                <a:avLst/>
              </a:prstGeom>
              <a:solidFill>
                <a:srgbClr val="EC7061"/>
              </a:solidFill>
              <a:ln w="38100" cap="rnd">
                <a:solidFill>
                  <a:schemeClr val="bg1"/>
                </a:solidFill>
                <a:round/>
              </a:ln>
              <a:effectLst/>
            </p:spPr>
            <p:style>
              <a:lnRef idx="2">
                <a:schemeClr val="accent1"/>
              </a:lnRef>
              <a:fillRef idx="0">
                <a:schemeClr val="accent1"/>
              </a:fillRef>
              <a:effectRef idx="1">
                <a:schemeClr val="accent1"/>
              </a:effectRef>
              <a:fontRef idx="minor">
                <a:schemeClr val="tx1"/>
              </a:fontRef>
            </p:style>
          </p:cxnSp>
          <p:cxnSp>
            <p:nvCxnSpPr>
              <p:cNvPr id="88" name="直接连接符 64">
                <a:extLst>
                  <a:ext uri="{FF2B5EF4-FFF2-40B4-BE49-F238E27FC236}">
                    <a16:creationId xmlns:a16="http://schemas.microsoft.com/office/drawing/2014/main" id="{A08C8F57-5499-4846-A184-BADCBE8F3F56}"/>
                  </a:ext>
                </a:extLst>
              </p:cNvPr>
              <p:cNvCxnSpPr>
                <a:stCxn id="85" idx="1"/>
                <a:endCxn id="85" idx="5"/>
              </p:cNvCxnSpPr>
              <p:nvPr/>
            </p:nvCxnSpPr>
            <p:spPr>
              <a:xfrm>
                <a:off x="898853" y="2657986"/>
                <a:ext cx="203648" cy="203648"/>
              </a:xfrm>
              <a:prstGeom prst="line">
                <a:avLst/>
              </a:prstGeom>
              <a:solidFill>
                <a:srgbClr val="EC7061"/>
              </a:solidFill>
              <a:ln w="38100" cap="rnd">
                <a:solidFill>
                  <a:schemeClr val="bg1"/>
                </a:solidFill>
                <a:round/>
              </a:ln>
              <a:effectLst/>
            </p:spPr>
            <p:style>
              <a:lnRef idx="2">
                <a:schemeClr val="accent1"/>
              </a:lnRef>
              <a:fillRef idx="0">
                <a:schemeClr val="accent1"/>
              </a:fillRef>
              <a:effectRef idx="1">
                <a:schemeClr val="accent1"/>
              </a:effectRef>
              <a:fontRef idx="minor">
                <a:schemeClr val="tx1"/>
              </a:fontRef>
            </p:style>
          </p:cxnSp>
        </p:grpSp>
      </p:grpSp>
      <p:grpSp>
        <p:nvGrpSpPr>
          <p:cNvPr id="89" name="组合 65">
            <a:extLst>
              <a:ext uri="{FF2B5EF4-FFF2-40B4-BE49-F238E27FC236}">
                <a16:creationId xmlns:a16="http://schemas.microsoft.com/office/drawing/2014/main" id="{E3F6954B-DF1B-4F06-93EA-14298E256861}"/>
              </a:ext>
            </a:extLst>
          </p:cNvPr>
          <p:cNvGrpSpPr/>
          <p:nvPr/>
        </p:nvGrpSpPr>
        <p:grpSpPr>
          <a:xfrm>
            <a:off x="2581136" y="4636724"/>
            <a:ext cx="288000" cy="288000"/>
            <a:chOff x="856677" y="2615810"/>
            <a:chExt cx="288000" cy="288000"/>
          </a:xfrm>
        </p:grpSpPr>
        <p:sp>
          <p:nvSpPr>
            <p:cNvPr id="90" name="椭圆 66">
              <a:extLst>
                <a:ext uri="{FF2B5EF4-FFF2-40B4-BE49-F238E27FC236}">
                  <a16:creationId xmlns:a16="http://schemas.microsoft.com/office/drawing/2014/main" id="{D130E4FD-DA7C-4563-80E9-D3C255D97272}"/>
                </a:ext>
              </a:extLst>
            </p:cNvPr>
            <p:cNvSpPr/>
            <p:nvPr/>
          </p:nvSpPr>
          <p:spPr>
            <a:xfrm>
              <a:off x="856677" y="2615810"/>
              <a:ext cx="288000" cy="288000"/>
            </a:xfrm>
            <a:prstGeom prst="ellipse">
              <a:avLst/>
            </a:prstGeom>
            <a:solidFill>
              <a:srgbClr val="EC70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endParaRPr lang="en-US" altLang="zh-CN" dirty="0">
                <a:latin typeface="Huawei Sans" panose="020C0503030203020204" pitchFamily="34" charset="0"/>
              </a:endParaRPr>
            </a:p>
          </p:txBody>
        </p:sp>
        <p:grpSp>
          <p:nvGrpSpPr>
            <p:cNvPr id="92" name="组合 67">
              <a:extLst>
                <a:ext uri="{FF2B5EF4-FFF2-40B4-BE49-F238E27FC236}">
                  <a16:creationId xmlns:a16="http://schemas.microsoft.com/office/drawing/2014/main" id="{5C140D98-A933-4BC9-B8B8-100A35F7E458}"/>
                </a:ext>
              </a:extLst>
            </p:cNvPr>
            <p:cNvGrpSpPr/>
            <p:nvPr/>
          </p:nvGrpSpPr>
          <p:grpSpPr>
            <a:xfrm>
              <a:off x="923444" y="2692169"/>
              <a:ext cx="144001" cy="144002"/>
              <a:chOff x="898853" y="2657982"/>
              <a:chExt cx="203649" cy="203652"/>
            </a:xfrm>
          </p:grpSpPr>
          <p:cxnSp>
            <p:nvCxnSpPr>
              <p:cNvPr id="101" name="直接连接符 68">
                <a:extLst>
                  <a:ext uri="{FF2B5EF4-FFF2-40B4-BE49-F238E27FC236}">
                    <a16:creationId xmlns:a16="http://schemas.microsoft.com/office/drawing/2014/main" id="{5F4ADEA9-B5A4-427F-B67E-29F5CF9DDB91}"/>
                  </a:ext>
                </a:extLst>
              </p:cNvPr>
              <p:cNvCxnSpPr>
                <a:stCxn id="90" idx="3"/>
                <a:endCxn id="90" idx="7"/>
              </p:cNvCxnSpPr>
              <p:nvPr/>
            </p:nvCxnSpPr>
            <p:spPr>
              <a:xfrm flipV="1">
                <a:off x="898853" y="2657986"/>
                <a:ext cx="203648" cy="203648"/>
              </a:xfrm>
              <a:prstGeom prst="line">
                <a:avLst/>
              </a:prstGeom>
              <a:solidFill>
                <a:srgbClr val="EC7061"/>
              </a:solidFill>
              <a:ln w="38100" cap="rnd">
                <a:solidFill>
                  <a:schemeClr val="bg1"/>
                </a:solidFill>
                <a:round/>
              </a:ln>
              <a:effectLst/>
            </p:spPr>
            <p:style>
              <a:lnRef idx="2">
                <a:schemeClr val="accent1"/>
              </a:lnRef>
              <a:fillRef idx="0">
                <a:schemeClr val="accent1"/>
              </a:fillRef>
              <a:effectRef idx="1">
                <a:schemeClr val="accent1"/>
              </a:effectRef>
              <a:fontRef idx="minor">
                <a:schemeClr val="tx1"/>
              </a:fontRef>
            </p:style>
          </p:cxnSp>
          <p:cxnSp>
            <p:nvCxnSpPr>
              <p:cNvPr id="102" name="直接连接符 69">
                <a:extLst>
                  <a:ext uri="{FF2B5EF4-FFF2-40B4-BE49-F238E27FC236}">
                    <a16:creationId xmlns:a16="http://schemas.microsoft.com/office/drawing/2014/main" id="{1083AE96-4667-43E0-95C2-C01FB112F0DD}"/>
                  </a:ext>
                </a:extLst>
              </p:cNvPr>
              <p:cNvCxnSpPr>
                <a:stCxn id="90" idx="1"/>
                <a:endCxn id="90" idx="5"/>
              </p:cNvCxnSpPr>
              <p:nvPr/>
            </p:nvCxnSpPr>
            <p:spPr>
              <a:xfrm>
                <a:off x="898853" y="2657986"/>
                <a:ext cx="203648" cy="203648"/>
              </a:xfrm>
              <a:prstGeom prst="line">
                <a:avLst/>
              </a:prstGeom>
              <a:solidFill>
                <a:srgbClr val="EC7061"/>
              </a:solidFill>
              <a:ln w="38100" cap="rnd">
                <a:solidFill>
                  <a:schemeClr val="bg1"/>
                </a:solidFill>
                <a:round/>
              </a:ln>
              <a:effectLst/>
            </p:spPr>
            <p:style>
              <a:lnRef idx="2">
                <a:schemeClr val="accent1"/>
              </a:lnRef>
              <a:fillRef idx="0">
                <a:schemeClr val="accent1"/>
              </a:fillRef>
              <a:effectRef idx="1">
                <a:schemeClr val="accent1"/>
              </a:effectRef>
              <a:fontRef idx="minor">
                <a:schemeClr val="tx1"/>
              </a:fontRef>
            </p:style>
          </p:cxnSp>
        </p:grpSp>
      </p:grpSp>
      <p:grpSp>
        <p:nvGrpSpPr>
          <p:cNvPr id="103" name="组合 70">
            <a:extLst>
              <a:ext uri="{FF2B5EF4-FFF2-40B4-BE49-F238E27FC236}">
                <a16:creationId xmlns:a16="http://schemas.microsoft.com/office/drawing/2014/main" id="{0DBAF08A-F353-4BB5-8730-22D5B3FFC0BE}"/>
              </a:ext>
            </a:extLst>
          </p:cNvPr>
          <p:cNvGrpSpPr/>
          <p:nvPr/>
        </p:nvGrpSpPr>
        <p:grpSpPr>
          <a:xfrm>
            <a:off x="3088840" y="3681480"/>
            <a:ext cx="288000" cy="288000"/>
            <a:chOff x="856677" y="2615810"/>
            <a:chExt cx="288000" cy="288000"/>
          </a:xfrm>
        </p:grpSpPr>
        <p:sp>
          <p:nvSpPr>
            <p:cNvPr id="104" name="椭圆 71">
              <a:extLst>
                <a:ext uri="{FF2B5EF4-FFF2-40B4-BE49-F238E27FC236}">
                  <a16:creationId xmlns:a16="http://schemas.microsoft.com/office/drawing/2014/main" id="{0610DDA2-90AC-4312-A5A1-E01F8DD2F1A9}"/>
                </a:ext>
              </a:extLst>
            </p:cNvPr>
            <p:cNvSpPr/>
            <p:nvPr/>
          </p:nvSpPr>
          <p:spPr>
            <a:xfrm>
              <a:off x="856677" y="2615810"/>
              <a:ext cx="288000" cy="288000"/>
            </a:xfrm>
            <a:prstGeom prst="ellipse">
              <a:avLst/>
            </a:prstGeom>
            <a:solidFill>
              <a:srgbClr val="EC70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endParaRPr lang="en-US" altLang="zh-CN" dirty="0">
                <a:latin typeface="Huawei Sans" panose="020C0503030203020204" pitchFamily="34" charset="0"/>
              </a:endParaRPr>
            </a:p>
          </p:txBody>
        </p:sp>
        <p:grpSp>
          <p:nvGrpSpPr>
            <p:cNvPr id="105" name="组合 72">
              <a:extLst>
                <a:ext uri="{FF2B5EF4-FFF2-40B4-BE49-F238E27FC236}">
                  <a16:creationId xmlns:a16="http://schemas.microsoft.com/office/drawing/2014/main" id="{302C4D2B-05BE-4F1D-A0C9-62B87E8759D0}"/>
                </a:ext>
              </a:extLst>
            </p:cNvPr>
            <p:cNvGrpSpPr/>
            <p:nvPr/>
          </p:nvGrpSpPr>
          <p:grpSpPr>
            <a:xfrm>
              <a:off x="923444" y="2692169"/>
              <a:ext cx="144001" cy="144002"/>
              <a:chOff x="898853" y="2657982"/>
              <a:chExt cx="203649" cy="203652"/>
            </a:xfrm>
          </p:grpSpPr>
          <p:cxnSp>
            <p:nvCxnSpPr>
              <p:cNvPr id="106" name="直接连接符 73">
                <a:extLst>
                  <a:ext uri="{FF2B5EF4-FFF2-40B4-BE49-F238E27FC236}">
                    <a16:creationId xmlns:a16="http://schemas.microsoft.com/office/drawing/2014/main" id="{B8655118-7BC2-4E52-9569-7A39FA84DE4B}"/>
                  </a:ext>
                </a:extLst>
              </p:cNvPr>
              <p:cNvCxnSpPr>
                <a:stCxn id="104" idx="3"/>
                <a:endCxn id="104" idx="7"/>
              </p:cNvCxnSpPr>
              <p:nvPr/>
            </p:nvCxnSpPr>
            <p:spPr>
              <a:xfrm flipV="1">
                <a:off x="898853" y="2657986"/>
                <a:ext cx="203648" cy="203648"/>
              </a:xfrm>
              <a:prstGeom prst="line">
                <a:avLst/>
              </a:prstGeom>
              <a:solidFill>
                <a:srgbClr val="EC7061"/>
              </a:solidFill>
              <a:ln w="38100" cap="rnd">
                <a:solidFill>
                  <a:schemeClr val="bg1"/>
                </a:solidFill>
                <a:round/>
              </a:ln>
              <a:effectLst/>
            </p:spPr>
            <p:style>
              <a:lnRef idx="2">
                <a:schemeClr val="accent1"/>
              </a:lnRef>
              <a:fillRef idx="0">
                <a:schemeClr val="accent1"/>
              </a:fillRef>
              <a:effectRef idx="1">
                <a:schemeClr val="accent1"/>
              </a:effectRef>
              <a:fontRef idx="minor">
                <a:schemeClr val="tx1"/>
              </a:fontRef>
            </p:style>
          </p:cxnSp>
          <p:cxnSp>
            <p:nvCxnSpPr>
              <p:cNvPr id="107" name="直接连接符 74">
                <a:extLst>
                  <a:ext uri="{FF2B5EF4-FFF2-40B4-BE49-F238E27FC236}">
                    <a16:creationId xmlns:a16="http://schemas.microsoft.com/office/drawing/2014/main" id="{6CB427C4-5B02-4B78-A4F2-1EA92E792BAB}"/>
                  </a:ext>
                </a:extLst>
              </p:cNvPr>
              <p:cNvCxnSpPr>
                <a:stCxn id="104" idx="1"/>
                <a:endCxn id="104" idx="5"/>
              </p:cNvCxnSpPr>
              <p:nvPr/>
            </p:nvCxnSpPr>
            <p:spPr>
              <a:xfrm>
                <a:off x="898853" y="2657986"/>
                <a:ext cx="203648" cy="203648"/>
              </a:xfrm>
              <a:prstGeom prst="line">
                <a:avLst/>
              </a:prstGeom>
              <a:solidFill>
                <a:srgbClr val="EC7061"/>
              </a:solidFill>
              <a:ln w="38100" cap="rnd">
                <a:solidFill>
                  <a:schemeClr val="bg1"/>
                </a:solidFill>
                <a:round/>
              </a:ln>
              <a:effectLst/>
            </p:spPr>
            <p:style>
              <a:lnRef idx="2">
                <a:schemeClr val="accent1"/>
              </a:lnRef>
              <a:fillRef idx="0">
                <a:schemeClr val="accent1"/>
              </a:fillRef>
              <a:effectRef idx="1">
                <a:schemeClr val="accent1"/>
              </a:effectRef>
              <a:fontRef idx="minor">
                <a:schemeClr val="tx1"/>
              </a:fontRef>
            </p:style>
          </p:cxnSp>
        </p:grpSp>
      </p:grpSp>
      <p:sp>
        <p:nvSpPr>
          <p:cNvPr id="108" name="圆角矩形 35">
            <a:extLst>
              <a:ext uri="{FF2B5EF4-FFF2-40B4-BE49-F238E27FC236}">
                <a16:creationId xmlns:a16="http://schemas.microsoft.com/office/drawing/2014/main" id="{A4104E97-C3E6-4C69-A8D2-0549AB746CAB}"/>
              </a:ext>
            </a:extLst>
          </p:cNvPr>
          <p:cNvSpPr/>
          <p:nvPr/>
        </p:nvSpPr>
        <p:spPr>
          <a:xfrm>
            <a:off x="1068063" y="557363"/>
            <a:ext cx="5688632" cy="400674"/>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lang="en-US" b="1" dirty="0">
                <a:solidFill>
                  <a:prstClr val="white"/>
                </a:solidFill>
                <a:latin typeface="Huawei Sans" panose="020C0503030203020204" pitchFamily="34" charset="0"/>
              </a:rPr>
              <a:t>Root Bridge Fault Rectification Process</a:t>
            </a:r>
          </a:p>
        </p:txBody>
      </p:sp>
    </p:spTree>
    <p:extLst>
      <p:ext uri="{BB962C8B-B14F-4D97-AF65-F5344CB8AC3E}">
        <p14:creationId xmlns:p14="http://schemas.microsoft.com/office/powerpoint/2010/main" val="15949321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300" b="1" dirty="0"/>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24</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639033" cy="507831"/>
          </a:xfrm>
          <a:prstGeom prst="rect">
            <a:avLst/>
          </a:prstGeom>
          <a:solidFill>
            <a:schemeClr val="tx2">
              <a:lumMod val="20000"/>
              <a:lumOff val="80000"/>
            </a:schemeClr>
          </a:solidFill>
        </p:spPr>
        <p:txBody>
          <a:bodyPr wrap="square">
            <a:spAutoFit/>
          </a:bodyPr>
          <a:lstStyle/>
          <a:p>
            <a:r>
              <a:rPr lang="en-US" sz="2700" dirty="0"/>
              <a:t>Topology Change: Direct Link Fault</a:t>
            </a:r>
          </a:p>
        </p:txBody>
      </p:sp>
      <p:sp>
        <p:nvSpPr>
          <p:cNvPr id="40" name="TextBox 39">
            <a:extLst>
              <a:ext uri="{FF2B5EF4-FFF2-40B4-BE49-F238E27FC236}">
                <a16:creationId xmlns:a16="http://schemas.microsoft.com/office/drawing/2014/main" id="{51AB191E-FB29-47C8-B06E-71912A1A9A97}"/>
              </a:ext>
            </a:extLst>
          </p:cNvPr>
          <p:cNvSpPr txBox="1"/>
          <p:nvPr/>
        </p:nvSpPr>
        <p:spPr>
          <a:xfrm>
            <a:off x="1" y="1059137"/>
            <a:ext cx="8306872" cy="2649956"/>
          </a:xfrm>
          <a:prstGeom prst="rect">
            <a:avLst/>
          </a:prstGeom>
          <a:noFill/>
        </p:spPr>
        <p:txBody>
          <a:bodyPr wrap="square">
            <a:spAutoFit/>
          </a:bodyPr>
          <a:lstStyle/>
          <a:p>
            <a:pPr fontAlgn="ctr">
              <a:lnSpc>
                <a:spcPct val="120000"/>
              </a:lnSpc>
              <a:spcBef>
                <a:spcPts val="0"/>
              </a:spcBef>
              <a:spcAft>
                <a:spcPts val="600"/>
              </a:spcAft>
            </a:pPr>
            <a:r>
              <a:rPr lang="en-US" sz="1800" dirty="0">
                <a:solidFill>
                  <a:prstClr val="black"/>
                </a:solidFill>
                <a:latin typeface="Huawei Sans" panose="020C0503030203020204" pitchFamily="34" charset="0"/>
              </a:rPr>
              <a:t>On a stable network, when SW2 detects that the link of the root port is faulty, the alternate port of SW2 enters the Forwarding state after twice the value of the Forward Delay timer (the default value is 15s).</a:t>
            </a:r>
          </a:p>
          <a:p>
            <a:pPr marL="177800" indent="-177800" fontAlgn="ctr">
              <a:lnSpc>
                <a:spcPct val="120000"/>
              </a:lnSpc>
              <a:spcBef>
                <a:spcPts val="0"/>
              </a:spcBef>
              <a:spcAft>
                <a:spcPts val="600"/>
              </a:spcAft>
              <a:buFont typeface="Arial" panose="020B0604020202020204" pitchFamily="34" charset="0"/>
              <a:buChar char="•"/>
            </a:pPr>
            <a:r>
              <a:rPr lang="en-US" sz="1800" dirty="0">
                <a:solidFill>
                  <a:prstClr val="black"/>
                </a:solidFill>
                <a:latin typeface="Huawei Sans" panose="020C0503030203020204" pitchFamily="34" charset="0"/>
              </a:rPr>
              <a:t>After SW2 detects a fault on the direct link, it switches the alternate port to the root port.</a:t>
            </a:r>
          </a:p>
          <a:p>
            <a:pPr marL="177800" indent="-177800" fontAlgn="ctr">
              <a:lnSpc>
                <a:spcPct val="120000"/>
              </a:lnSpc>
              <a:spcBef>
                <a:spcPts val="0"/>
              </a:spcBef>
              <a:spcAft>
                <a:spcPts val="600"/>
              </a:spcAft>
              <a:buFont typeface="Arial" panose="020B0604020202020204" pitchFamily="34" charset="0"/>
              <a:buChar char="•"/>
            </a:pPr>
            <a:r>
              <a:rPr lang="en-US" sz="1800" dirty="0">
                <a:solidFill>
                  <a:prstClr val="black"/>
                </a:solidFill>
                <a:latin typeface="Huawei Sans" panose="020C0503030203020204" pitchFamily="34" charset="0"/>
              </a:rPr>
              <a:t>If a direct link fails, the alternate port restores to the Forwarding state after 30s.</a:t>
            </a:r>
          </a:p>
          <a:p>
            <a:pPr fontAlgn="ctr">
              <a:lnSpc>
                <a:spcPct val="120000"/>
              </a:lnSpc>
              <a:spcBef>
                <a:spcPts val="0"/>
              </a:spcBef>
              <a:spcAft>
                <a:spcPts val="600"/>
              </a:spcAft>
            </a:pPr>
            <a:endParaRPr lang="en-US" altLang="zh-CN" sz="1800" dirty="0">
              <a:solidFill>
                <a:prstClr val="black"/>
              </a:solidFill>
              <a:latin typeface="Huawei Sans" panose="020C0503030203020204" pitchFamily="34" charset="0"/>
            </a:endParaRPr>
          </a:p>
        </p:txBody>
      </p:sp>
      <p:sp>
        <p:nvSpPr>
          <p:cNvPr id="45" name="文本框 37">
            <a:extLst>
              <a:ext uri="{FF2B5EF4-FFF2-40B4-BE49-F238E27FC236}">
                <a16:creationId xmlns:a16="http://schemas.microsoft.com/office/drawing/2014/main" id="{C3420BD6-5C57-48F7-8366-18C55E5D2E24}"/>
              </a:ext>
            </a:extLst>
          </p:cNvPr>
          <p:cNvSpPr txBox="1"/>
          <p:nvPr/>
        </p:nvSpPr>
        <p:spPr>
          <a:xfrm>
            <a:off x="1590529" y="3747876"/>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46" name="文本框 38">
            <a:extLst>
              <a:ext uri="{FF2B5EF4-FFF2-40B4-BE49-F238E27FC236}">
                <a16:creationId xmlns:a16="http://schemas.microsoft.com/office/drawing/2014/main" id="{24C1E913-A71C-4DE0-B827-E9C5C6F52787}"/>
              </a:ext>
            </a:extLst>
          </p:cNvPr>
          <p:cNvSpPr txBox="1"/>
          <p:nvPr/>
        </p:nvSpPr>
        <p:spPr>
          <a:xfrm>
            <a:off x="5660295" y="3784975"/>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grpSp>
        <p:nvGrpSpPr>
          <p:cNvPr id="48" name="组合 39">
            <a:extLst>
              <a:ext uri="{FF2B5EF4-FFF2-40B4-BE49-F238E27FC236}">
                <a16:creationId xmlns:a16="http://schemas.microsoft.com/office/drawing/2014/main" id="{5CC374B6-4746-4478-B962-76032FA13647}"/>
              </a:ext>
            </a:extLst>
          </p:cNvPr>
          <p:cNvGrpSpPr/>
          <p:nvPr/>
        </p:nvGrpSpPr>
        <p:grpSpPr>
          <a:xfrm flipV="1">
            <a:off x="2542937" y="3994106"/>
            <a:ext cx="2745630" cy="2115270"/>
            <a:chOff x="6600056" y="4353447"/>
            <a:chExt cx="1296144" cy="833967"/>
          </a:xfrm>
        </p:grpSpPr>
        <p:cxnSp>
          <p:nvCxnSpPr>
            <p:cNvPr id="49" name="直接连接符 40">
              <a:extLst>
                <a:ext uri="{FF2B5EF4-FFF2-40B4-BE49-F238E27FC236}">
                  <a16:creationId xmlns:a16="http://schemas.microsoft.com/office/drawing/2014/main" id="{A1E79656-DA12-4BFE-A818-E96EA91A7C83}"/>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接连接符 41">
              <a:extLst>
                <a:ext uri="{FF2B5EF4-FFF2-40B4-BE49-F238E27FC236}">
                  <a16:creationId xmlns:a16="http://schemas.microsoft.com/office/drawing/2014/main" id="{3217DA51-A979-4588-8B13-425F1E197DAD}"/>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1" name="直接连接符 42">
            <a:extLst>
              <a:ext uri="{FF2B5EF4-FFF2-40B4-BE49-F238E27FC236}">
                <a16:creationId xmlns:a16="http://schemas.microsoft.com/office/drawing/2014/main" id="{E4B8E378-9A80-4E68-81D4-97F87661F143}"/>
              </a:ext>
            </a:extLst>
          </p:cNvPr>
          <p:cNvCxnSpPr/>
          <p:nvPr/>
        </p:nvCxnSpPr>
        <p:spPr>
          <a:xfrm flipH="1">
            <a:off x="2408881" y="3883992"/>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52" name="图片 76" descr="接入交换机.png">
            <a:extLst>
              <a:ext uri="{FF2B5EF4-FFF2-40B4-BE49-F238E27FC236}">
                <a16:creationId xmlns:a16="http://schemas.microsoft.com/office/drawing/2014/main" id="{A1D528C0-7798-4BD9-9762-AF6D56075D28}"/>
              </a:ext>
            </a:extLst>
          </p:cNvPr>
          <p:cNvPicPr>
            <a:picLocks noChangeAspect="1"/>
          </p:cNvPicPr>
          <p:nvPr/>
        </p:nvPicPr>
        <p:blipFill>
          <a:blip r:embed="rId2" cstate="print"/>
          <a:stretch>
            <a:fillRect/>
          </a:stretch>
        </p:blipFill>
        <p:spPr>
          <a:xfrm>
            <a:off x="5164982" y="3747876"/>
            <a:ext cx="490909" cy="401653"/>
          </a:xfrm>
          <a:prstGeom prst="rect">
            <a:avLst/>
          </a:prstGeom>
        </p:spPr>
      </p:pic>
      <p:pic>
        <p:nvPicPr>
          <p:cNvPr id="53" name="图片 76" descr="接入交换机.png">
            <a:extLst>
              <a:ext uri="{FF2B5EF4-FFF2-40B4-BE49-F238E27FC236}">
                <a16:creationId xmlns:a16="http://schemas.microsoft.com/office/drawing/2014/main" id="{A42B8EAF-3958-47F2-B7CC-D1BB692F5348}"/>
              </a:ext>
            </a:extLst>
          </p:cNvPr>
          <p:cNvPicPr>
            <a:picLocks noChangeAspect="1"/>
          </p:cNvPicPr>
          <p:nvPr/>
        </p:nvPicPr>
        <p:blipFill>
          <a:blip r:embed="rId2" cstate="print"/>
          <a:stretch>
            <a:fillRect/>
          </a:stretch>
        </p:blipFill>
        <p:spPr>
          <a:xfrm>
            <a:off x="3670298" y="5759639"/>
            <a:ext cx="490909" cy="401653"/>
          </a:xfrm>
          <a:prstGeom prst="rect">
            <a:avLst/>
          </a:prstGeom>
        </p:spPr>
      </p:pic>
      <p:sp>
        <p:nvSpPr>
          <p:cNvPr id="54" name="文本框 45">
            <a:extLst>
              <a:ext uri="{FF2B5EF4-FFF2-40B4-BE49-F238E27FC236}">
                <a16:creationId xmlns:a16="http://schemas.microsoft.com/office/drawing/2014/main" id="{C1A7A593-5AC3-4A70-B0BC-D7199D6DD0FB}"/>
              </a:ext>
            </a:extLst>
          </p:cNvPr>
          <p:cNvSpPr txBox="1"/>
          <p:nvPr/>
        </p:nvSpPr>
        <p:spPr>
          <a:xfrm>
            <a:off x="3628654" y="6178609"/>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pic>
        <p:nvPicPr>
          <p:cNvPr id="55" name="图片 76" descr="接入交换机.png">
            <a:extLst>
              <a:ext uri="{FF2B5EF4-FFF2-40B4-BE49-F238E27FC236}">
                <a16:creationId xmlns:a16="http://schemas.microsoft.com/office/drawing/2014/main" id="{08B62D85-D6A9-4592-B8D8-331FA176B8A8}"/>
              </a:ext>
            </a:extLst>
          </p:cNvPr>
          <p:cNvPicPr>
            <a:picLocks noChangeAspect="1"/>
          </p:cNvPicPr>
          <p:nvPr/>
        </p:nvPicPr>
        <p:blipFill>
          <a:blip r:embed="rId2" cstate="print"/>
          <a:stretch>
            <a:fillRect/>
          </a:stretch>
        </p:blipFill>
        <p:spPr>
          <a:xfrm>
            <a:off x="2175275" y="3743675"/>
            <a:ext cx="490909" cy="401653"/>
          </a:xfrm>
          <a:prstGeom prst="rect">
            <a:avLst/>
          </a:prstGeom>
        </p:spPr>
      </p:pic>
      <p:sp>
        <p:nvSpPr>
          <p:cNvPr id="56" name="椭圆 48">
            <a:extLst>
              <a:ext uri="{FF2B5EF4-FFF2-40B4-BE49-F238E27FC236}">
                <a16:creationId xmlns:a16="http://schemas.microsoft.com/office/drawing/2014/main" id="{0E6BABBD-A2D6-4B2F-8B26-525116FB4B02}"/>
              </a:ext>
            </a:extLst>
          </p:cNvPr>
          <p:cNvSpPr>
            <a:spLocks noChangeAspect="1"/>
          </p:cNvSpPr>
          <p:nvPr/>
        </p:nvSpPr>
        <p:spPr>
          <a:xfrm>
            <a:off x="4050306" y="5606712"/>
            <a:ext cx="232480" cy="23248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A</a:t>
            </a:r>
            <a:endParaRPr lang="en-US" altLang="zh-CN" sz="1400" b="1" dirty="0">
              <a:solidFill>
                <a:prstClr val="white"/>
              </a:solidFill>
              <a:latin typeface="Huawei Sans" panose="020C0503030203020204" pitchFamily="34" charset="0"/>
            </a:endParaRPr>
          </a:p>
        </p:txBody>
      </p:sp>
      <p:sp>
        <p:nvSpPr>
          <p:cNvPr id="57" name="文本框 49">
            <a:extLst>
              <a:ext uri="{FF2B5EF4-FFF2-40B4-BE49-F238E27FC236}">
                <a16:creationId xmlns:a16="http://schemas.microsoft.com/office/drawing/2014/main" id="{9A05D6C9-36E4-4C55-8740-6171DC699344}"/>
              </a:ext>
            </a:extLst>
          </p:cNvPr>
          <p:cNvSpPr txBox="1"/>
          <p:nvPr/>
        </p:nvSpPr>
        <p:spPr>
          <a:xfrm>
            <a:off x="1382670" y="3307274"/>
            <a:ext cx="2222083"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4096.4c1f-aabc-102a</a:t>
            </a:r>
            <a:endParaRPr lang="en-US" altLang="zh-CN" sz="1600" b="1" dirty="0">
              <a:solidFill>
                <a:srgbClr val="EC7061"/>
              </a:solidFill>
              <a:latin typeface="Huawei Sans" panose="020C0503030203020204" pitchFamily="34" charset="0"/>
              <a:ea typeface="微软雅黑"/>
            </a:endParaRPr>
          </a:p>
        </p:txBody>
      </p:sp>
      <p:sp>
        <p:nvSpPr>
          <p:cNvPr id="58" name="文本框 51">
            <a:extLst>
              <a:ext uri="{FF2B5EF4-FFF2-40B4-BE49-F238E27FC236}">
                <a16:creationId xmlns:a16="http://schemas.microsoft.com/office/drawing/2014/main" id="{D574B744-E943-46CB-BD9F-8E7BB83028AB}"/>
              </a:ext>
            </a:extLst>
          </p:cNvPr>
          <p:cNvSpPr txBox="1"/>
          <p:nvPr/>
        </p:nvSpPr>
        <p:spPr>
          <a:xfrm>
            <a:off x="4279991" y="3305709"/>
            <a:ext cx="2228495"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4096.4c1f-aabc-102b</a:t>
            </a:r>
            <a:endParaRPr lang="en-US" altLang="zh-CN" sz="1600" b="1" dirty="0">
              <a:solidFill>
                <a:srgbClr val="EC7061"/>
              </a:solidFill>
              <a:latin typeface="Huawei Sans" panose="020C0503030203020204" pitchFamily="34" charset="0"/>
              <a:ea typeface="微软雅黑"/>
            </a:endParaRPr>
          </a:p>
        </p:txBody>
      </p:sp>
      <p:sp>
        <p:nvSpPr>
          <p:cNvPr id="59" name="文本框 52">
            <a:extLst>
              <a:ext uri="{FF2B5EF4-FFF2-40B4-BE49-F238E27FC236}">
                <a16:creationId xmlns:a16="http://schemas.microsoft.com/office/drawing/2014/main" id="{6B5B8908-83DA-40AD-B1C7-212E73FD1423}"/>
              </a:ext>
            </a:extLst>
          </p:cNvPr>
          <p:cNvSpPr txBox="1"/>
          <p:nvPr/>
        </p:nvSpPr>
        <p:spPr>
          <a:xfrm>
            <a:off x="2946934" y="6520675"/>
            <a:ext cx="2201244"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4096.4c1f-aabc-102c</a:t>
            </a:r>
            <a:endParaRPr lang="en-US" altLang="zh-CN" sz="1600" b="1" dirty="0">
              <a:solidFill>
                <a:srgbClr val="EC7061"/>
              </a:solidFill>
              <a:latin typeface="Huawei Sans" panose="020C0503030203020204" pitchFamily="34" charset="0"/>
              <a:ea typeface="微软雅黑"/>
            </a:endParaRPr>
          </a:p>
        </p:txBody>
      </p:sp>
      <p:cxnSp>
        <p:nvCxnSpPr>
          <p:cNvPr id="60" name="直接连接符 60">
            <a:extLst>
              <a:ext uri="{FF2B5EF4-FFF2-40B4-BE49-F238E27FC236}">
                <a16:creationId xmlns:a16="http://schemas.microsoft.com/office/drawing/2014/main" id="{34D61FAB-A9CF-49B0-8F49-DFED493C924F}"/>
              </a:ext>
            </a:extLst>
          </p:cNvPr>
          <p:cNvCxnSpPr/>
          <p:nvPr/>
        </p:nvCxnSpPr>
        <p:spPr>
          <a:xfrm>
            <a:off x="2666184" y="4031001"/>
            <a:ext cx="2498798" cy="4201"/>
          </a:xfrm>
          <a:prstGeom prst="line">
            <a:avLst/>
          </a:prstGeom>
          <a:ln w="19050">
            <a:solidFill>
              <a:srgbClr val="151515"/>
            </a:solidFill>
            <a:prstDash val="dash"/>
          </a:ln>
        </p:spPr>
        <p:style>
          <a:lnRef idx="1">
            <a:schemeClr val="accent1"/>
          </a:lnRef>
          <a:fillRef idx="0">
            <a:schemeClr val="accent1"/>
          </a:fillRef>
          <a:effectRef idx="0">
            <a:schemeClr val="accent1"/>
          </a:effectRef>
          <a:fontRef idx="minor">
            <a:schemeClr val="tx1"/>
          </a:fontRef>
        </p:style>
      </p:cxnSp>
      <p:sp>
        <p:nvSpPr>
          <p:cNvPr id="61" name="椭圆 62">
            <a:extLst>
              <a:ext uri="{FF2B5EF4-FFF2-40B4-BE49-F238E27FC236}">
                <a16:creationId xmlns:a16="http://schemas.microsoft.com/office/drawing/2014/main" id="{ACB11FC4-410A-43ED-9F81-BA08EA3891AE}"/>
              </a:ext>
            </a:extLst>
          </p:cNvPr>
          <p:cNvSpPr>
            <a:spLocks noChangeAspect="1"/>
          </p:cNvSpPr>
          <p:nvPr/>
        </p:nvSpPr>
        <p:spPr>
          <a:xfrm>
            <a:off x="4982790" y="3931476"/>
            <a:ext cx="232480" cy="23248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A</a:t>
            </a:r>
            <a:endParaRPr lang="en-US" altLang="zh-CN" sz="1400" b="1" dirty="0">
              <a:solidFill>
                <a:prstClr val="white"/>
              </a:solidFill>
              <a:latin typeface="Huawei Sans" panose="020C0503030203020204" pitchFamily="34" charset="0"/>
            </a:endParaRPr>
          </a:p>
        </p:txBody>
      </p:sp>
      <p:grpSp>
        <p:nvGrpSpPr>
          <p:cNvPr id="62" name="组合 27">
            <a:extLst>
              <a:ext uri="{FF2B5EF4-FFF2-40B4-BE49-F238E27FC236}">
                <a16:creationId xmlns:a16="http://schemas.microsoft.com/office/drawing/2014/main" id="{FBDBAA70-7287-4AEF-981D-332271CE3102}"/>
              </a:ext>
            </a:extLst>
          </p:cNvPr>
          <p:cNvGrpSpPr/>
          <p:nvPr/>
        </p:nvGrpSpPr>
        <p:grpSpPr>
          <a:xfrm>
            <a:off x="3790856" y="3724554"/>
            <a:ext cx="288000" cy="288000"/>
            <a:chOff x="856677" y="2615810"/>
            <a:chExt cx="288000" cy="288000"/>
          </a:xfrm>
        </p:grpSpPr>
        <p:sp>
          <p:nvSpPr>
            <p:cNvPr id="63" name="椭圆 28">
              <a:extLst>
                <a:ext uri="{FF2B5EF4-FFF2-40B4-BE49-F238E27FC236}">
                  <a16:creationId xmlns:a16="http://schemas.microsoft.com/office/drawing/2014/main" id="{B352CD86-0B40-4855-AC65-404B805B92CE}"/>
                </a:ext>
              </a:extLst>
            </p:cNvPr>
            <p:cNvSpPr/>
            <p:nvPr/>
          </p:nvSpPr>
          <p:spPr>
            <a:xfrm>
              <a:off x="856677" y="2615810"/>
              <a:ext cx="288000" cy="288000"/>
            </a:xfrm>
            <a:prstGeom prst="ellipse">
              <a:avLst/>
            </a:prstGeom>
            <a:solidFill>
              <a:srgbClr val="EC70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endParaRPr lang="en-US" altLang="zh-CN" dirty="0">
                <a:latin typeface="Huawei Sans" panose="020C0503030203020204" pitchFamily="34" charset="0"/>
              </a:endParaRPr>
            </a:p>
          </p:txBody>
        </p:sp>
        <p:grpSp>
          <p:nvGrpSpPr>
            <p:cNvPr id="91" name="组合 29">
              <a:extLst>
                <a:ext uri="{FF2B5EF4-FFF2-40B4-BE49-F238E27FC236}">
                  <a16:creationId xmlns:a16="http://schemas.microsoft.com/office/drawing/2014/main" id="{B5F57CF9-E16C-496A-A366-21D7FF86F1B5}"/>
                </a:ext>
              </a:extLst>
            </p:cNvPr>
            <p:cNvGrpSpPr/>
            <p:nvPr/>
          </p:nvGrpSpPr>
          <p:grpSpPr>
            <a:xfrm>
              <a:off x="923444" y="2692169"/>
              <a:ext cx="144001" cy="144002"/>
              <a:chOff x="898853" y="2657982"/>
              <a:chExt cx="203649" cy="203652"/>
            </a:xfrm>
          </p:grpSpPr>
          <p:cxnSp>
            <p:nvCxnSpPr>
              <p:cNvPr id="93" name="直接连接符 30">
                <a:extLst>
                  <a:ext uri="{FF2B5EF4-FFF2-40B4-BE49-F238E27FC236}">
                    <a16:creationId xmlns:a16="http://schemas.microsoft.com/office/drawing/2014/main" id="{D713688E-BCFE-48D4-A75D-3BB9D54414FC}"/>
                  </a:ext>
                </a:extLst>
              </p:cNvPr>
              <p:cNvCxnSpPr>
                <a:stCxn id="63" idx="3"/>
                <a:endCxn id="63" idx="7"/>
              </p:cNvCxnSpPr>
              <p:nvPr/>
            </p:nvCxnSpPr>
            <p:spPr>
              <a:xfrm flipV="1">
                <a:off x="898853" y="2657986"/>
                <a:ext cx="203648" cy="203648"/>
              </a:xfrm>
              <a:prstGeom prst="line">
                <a:avLst/>
              </a:prstGeom>
              <a:solidFill>
                <a:srgbClr val="EC7061"/>
              </a:solidFill>
              <a:ln w="38100" cap="rnd">
                <a:solidFill>
                  <a:schemeClr val="bg1"/>
                </a:solidFill>
                <a:round/>
              </a:ln>
              <a:effectLst/>
            </p:spPr>
            <p:style>
              <a:lnRef idx="2">
                <a:schemeClr val="accent1"/>
              </a:lnRef>
              <a:fillRef idx="0">
                <a:schemeClr val="accent1"/>
              </a:fillRef>
              <a:effectRef idx="1">
                <a:schemeClr val="accent1"/>
              </a:effectRef>
              <a:fontRef idx="minor">
                <a:schemeClr val="tx1"/>
              </a:fontRef>
            </p:style>
          </p:cxnSp>
          <p:cxnSp>
            <p:nvCxnSpPr>
              <p:cNvPr id="94" name="直接连接符 31">
                <a:extLst>
                  <a:ext uri="{FF2B5EF4-FFF2-40B4-BE49-F238E27FC236}">
                    <a16:creationId xmlns:a16="http://schemas.microsoft.com/office/drawing/2014/main" id="{DCCD69F3-9530-4A32-A98F-9074E3E02DB6}"/>
                  </a:ext>
                </a:extLst>
              </p:cNvPr>
              <p:cNvCxnSpPr>
                <a:stCxn id="63" idx="1"/>
                <a:endCxn id="63" idx="5"/>
              </p:cNvCxnSpPr>
              <p:nvPr/>
            </p:nvCxnSpPr>
            <p:spPr>
              <a:xfrm>
                <a:off x="898853" y="2657986"/>
                <a:ext cx="203648" cy="203648"/>
              </a:xfrm>
              <a:prstGeom prst="line">
                <a:avLst/>
              </a:prstGeom>
              <a:solidFill>
                <a:srgbClr val="EC7061"/>
              </a:solidFill>
              <a:ln w="38100" cap="rnd">
                <a:solidFill>
                  <a:schemeClr val="bg1"/>
                </a:solidFill>
                <a:round/>
              </a:ln>
              <a:effectLst/>
            </p:spPr>
            <p:style>
              <a:lnRef idx="2">
                <a:schemeClr val="accent1"/>
              </a:lnRef>
              <a:fillRef idx="0">
                <a:schemeClr val="accent1"/>
              </a:fillRef>
              <a:effectRef idx="1">
                <a:schemeClr val="accent1"/>
              </a:effectRef>
              <a:fontRef idx="minor">
                <a:schemeClr val="tx1"/>
              </a:fontRef>
            </p:style>
          </p:cxnSp>
        </p:grpSp>
      </p:grpSp>
      <p:sp>
        <p:nvSpPr>
          <p:cNvPr id="95" name="圆角矩形 35">
            <a:extLst>
              <a:ext uri="{FF2B5EF4-FFF2-40B4-BE49-F238E27FC236}">
                <a16:creationId xmlns:a16="http://schemas.microsoft.com/office/drawing/2014/main" id="{EDF666B8-535D-4394-9BC6-23D62434764E}"/>
              </a:ext>
            </a:extLst>
          </p:cNvPr>
          <p:cNvSpPr/>
          <p:nvPr/>
        </p:nvSpPr>
        <p:spPr>
          <a:xfrm>
            <a:off x="1157307" y="570461"/>
            <a:ext cx="5688632" cy="400674"/>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lang="en-US" b="1" dirty="0">
                <a:solidFill>
                  <a:prstClr val="white"/>
                </a:solidFill>
                <a:latin typeface="Huawei Sans" panose="020C0503030203020204" pitchFamily="34" charset="0"/>
              </a:rPr>
              <a:t>Direct Link Fault Rectification Process</a:t>
            </a:r>
          </a:p>
        </p:txBody>
      </p:sp>
    </p:spTree>
    <p:extLst>
      <p:ext uri="{BB962C8B-B14F-4D97-AF65-F5344CB8AC3E}">
        <p14:creationId xmlns:p14="http://schemas.microsoft.com/office/powerpoint/2010/main" val="35794024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300" b="1" dirty="0"/>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25</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639033" cy="507831"/>
          </a:xfrm>
          <a:prstGeom prst="rect">
            <a:avLst/>
          </a:prstGeom>
          <a:solidFill>
            <a:schemeClr val="tx2">
              <a:lumMod val="20000"/>
              <a:lumOff val="80000"/>
            </a:schemeClr>
          </a:solidFill>
        </p:spPr>
        <p:txBody>
          <a:bodyPr wrap="square">
            <a:spAutoFit/>
          </a:bodyPr>
          <a:lstStyle/>
          <a:p>
            <a:r>
              <a:rPr lang="en-US" sz="2700" dirty="0"/>
              <a:t>Topology Change: Indirect Link Fault</a:t>
            </a:r>
          </a:p>
        </p:txBody>
      </p:sp>
      <p:grpSp>
        <p:nvGrpSpPr>
          <p:cNvPr id="29" name="组合 2">
            <a:extLst>
              <a:ext uri="{FF2B5EF4-FFF2-40B4-BE49-F238E27FC236}">
                <a16:creationId xmlns:a16="http://schemas.microsoft.com/office/drawing/2014/main" id="{ED567151-D02A-46D9-8D9B-A5F814014753}"/>
              </a:ext>
            </a:extLst>
          </p:cNvPr>
          <p:cNvGrpSpPr/>
          <p:nvPr/>
        </p:nvGrpSpPr>
        <p:grpSpPr>
          <a:xfrm>
            <a:off x="102966" y="636685"/>
            <a:ext cx="5125816" cy="3553520"/>
            <a:chOff x="449478" y="1985104"/>
            <a:chExt cx="5125816" cy="3553520"/>
          </a:xfrm>
        </p:grpSpPr>
        <p:sp>
          <p:nvSpPr>
            <p:cNvPr id="30" name="文本框 37">
              <a:extLst>
                <a:ext uri="{FF2B5EF4-FFF2-40B4-BE49-F238E27FC236}">
                  <a16:creationId xmlns:a16="http://schemas.microsoft.com/office/drawing/2014/main" id="{1FF1F6DE-1D6D-4919-B9E7-99A624361017}"/>
                </a:ext>
              </a:extLst>
            </p:cNvPr>
            <p:cNvSpPr txBox="1"/>
            <p:nvPr/>
          </p:nvSpPr>
          <p:spPr>
            <a:xfrm>
              <a:off x="657337" y="2427271"/>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31" name="文本框 38">
              <a:extLst>
                <a:ext uri="{FF2B5EF4-FFF2-40B4-BE49-F238E27FC236}">
                  <a16:creationId xmlns:a16="http://schemas.microsoft.com/office/drawing/2014/main" id="{8C36D8DA-C756-4D3D-8BD4-4B0E94AA31B6}"/>
                </a:ext>
              </a:extLst>
            </p:cNvPr>
            <p:cNvSpPr txBox="1"/>
            <p:nvPr/>
          </p:nvSpPr>
          <p:spPr>
            <a:xfrm>
              <a:off x="4727103" y="2464370"/>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grpSp>
          <p:nvGrpSpPr>
            <p:cNvPr id="32" name="组合 39">
              <a:extLst>
                <a:ext uri="{FF2B5EF4-FFF2-40B4-BE49-F238E27FC236}">
                  <a16:creationId xmlns:a16="http://schemas.microsoft.com/office/drawing/2014/main" id="{720D4413-3972-44CD-89DF-BA0FDE8812C2}"/>
                </a:ext>
              </a:extLst>
            </p:cNvPr>
            <p:cNvGrpSpPr/>
            <p:nvPr/>
          </p:nvGrpSpPr>
          <p:grpSpPr>
            <a:xfrm flipV="1">
              <a:off x="1609745" y="2673501"/>
              <a:ext cx="2745630" cy="2115270"/>
              <a:chOff x="6600056" y="4353447"/>
              <a:chExt cx="1296144" cy="833967"/>
            </a:xfrm>
          </p:grpSpPr>
          <p:cxnSp>
            <p:nvCxnSpPr>
              <p:cNvPr id="66" name="直接连接符 40">
                <a:extLst>
                  <a:ext uri="{FF2B5EF4-FFF2-40B4-BE49-F238E27FC236}">
                    <a16:creationId xmlns:a16="http://schemas.microsoft.com/office/drawing/2014/main" id="{CE3BED66-4835-4988-A3B8-7727F52D26C3}"/>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直接连接符 41">
                <a:extLst>
                  <a:ext uri="{FF2B5EF4-FFF2-40B4-BE49-F238E27FC236}">
                    <a16:creationId xmlns:a16="http://schemas.microsoft.com/office/drawing/2014/main" id="{A0E858E5-53CE-4E3A-A287-79C2B33DB55D}"/>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3" name="直接连接符 42">
              <a:extLst>
                <a:ext uri="{FF2B5EF4-FFF2-40B4-BE49-F238E27FC236}">
                  <a16:creationId xmlns:a16="http://schemas.microsoft.com/office/drawing/2014/main" id="{F00BF7C6-032A-4155-B293-E9E1867210A8}"/>
                </a:ext>
              </a:extLst>
            </p:cNvPr>
            <p:cNvCxnSpPr/>
            <p:nvPr/>
          </p:nvCxnSpPr>
          <p:spPr>
            <a:xfrm flipH="1">
              <a:off x="1475689" y="2611513"/>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34" name="图片 76" descr="接入交换机.png">
              <a:extLst>
                <a:ext uri="{FF2B5EF4-FFF2-40B4-BE49-F238E27FC236}">
                  <a16:creationId xmlns:a16="http://schemas.microsoft.com/office/drawing/2014/main" id="{20F47944-1BA3-4099-9461-8F9A23938CE3}"/>
                </a:ext>
              </a:extLst>
            </p:cNvPr>
            <p:cNvPicPr>
              <a:picLocks noChangeAspect="1"/>
            </p:cNvPicPr>
            <p:nvPr/>
          </p:nvPicPr>
          <p:blipFill>
            <a:blip r:embed="rId2" cstate="print"/>
            <a:stretch>
              <a:fillRect/>
            </a:stretch>
          </p:blipFill>
          <p:spPr>
            <a:xfrm>
              <a:off x="4231790" y="2427271"/>
              <a:ext cx="490909" cy="401653"/>
            </a:xfrm>
            <a:prstGeom prst="rect">
              <a:avLst/>
            </a:prstGeom>
          </p:spPr>
        </p:pic>
        <p:pic>
          <p:nvPicPr>
            <p:cNvPr id="35" name="图片 76" descr="接入交换机.png">
              <a:extLst>
                <a:ext uri="{FF2B5EF4-FFF2-40B4-BE49-F238E27FC236}">
                  <a16:creationId xmlns:a16="http://schemas.microsoft.com/office/drawing/2014/main" id="{6BC0D21E-C5E8-4B90-902B-D00EB93161AB}"/>
                </a:ext>
              </a:extLst>
            </p:cNvPr>
            <p:cNvPicPr>
              <a:picLocks noChangeAspect="1"/>
            </p:cNvPicPr>
            <p:nvPr/>
          </p:nvPicPr>
          <p:blipFill>
            <a:blip r:embed="rId2" cstate="print"/>
            <a:stretch>
              <a:fillRect/>
            </a:stretch>
          </p:blipFill>
          <p:spPr>
            <a:xfrm>
              <a:off x="2737106" y="4439034"/>
              <a:ext cx="490909" cy="401653"/>
            </a:xfrm>
            <a:prstGeom prst="rect">
              <a:avLst/>
            </a:prstGeom>
          </p:spPr>
        </p:pic>
        <p:sp>
          <p:nvSpPr>
            <p:cNvPr id="36" name="文本框 45">
              <a:extLst>
                <a:ext uri="{FF2B5EF4-FFF2-40B4-BE49-F238E27FC236}">
                  <a16:creationId xmlns:a16="http://schemas.microsoft.com/office/drawing/2014/main" id="{B3A13EAC-5817-468C-B010-29C31E877F82}"/>
                </a:ext>
              </a:extLst>
            </p:cNvPr>
            <p:cNvSpPr txBox="1"/>
            <p:nvPr/>
          </p:nvSpPr>
          <p:spPr>
            <a:xfrm>
              <a:off x="2695462" y="4858004"/>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pic>
          <p:nvPicPr>
            <p:cNvPr id="37" name="图片 76" descr="接入交换机.png">
              <a:extLst>
                <a:ext uri="{FF2B5EF4-FFF2-40B4-BE49-F238E27FC236}">
                  <a16:creationId xmlns:a16="http://schemas.microsoft.com/office/drawing/2014/main" id="{C69EF390-8616-4237-A353-D02CF9C2F5C4}"/>
                </a:ext>
              </a:extLst>
            </p:cNvPr>
            <p:cNvPicPr>
              <a:picLocks noChangeAspect="1"/>
            </p:cNvPicPr>
            <p:nvPr/>
          </p:nvPicPr>
          <p:blipFill>
            <a:blip r:embed="rId2" cstate="print"/>
            <a:stretch>
              <a:fillRect/>
            </a:stretch>
          </p:blipFill>
          <p:spPr>
            <a:xfrm>
              <a:off x="1242083" y="2423070"/>
              <a:ext cx="490909" cy="401653"/>
            </a:xfrm>
            <a:prstGeom prst="rect">
              <a:avLst/>
            </a:prstGeom>
          </p:spPr>
        </p:pic>
        <p:sp>
          <p:nvSpPr>
            <p:cNvPr id="38" name="椭圆 48">
              <a:extLst>
                <a:ext uri="{FF2B5EF4-FFF2-40B4-BE49-F238E27FC236}">
                  <a16:creationId xmlns:a16="http://schemas.microsoft.com/office/drawing/2014/main" id="{A7B4B612-79FB-442D-9ACE-6A68033FF818}"/>
                </a:ext>
              </a:extLst>
            </p:cNvPr>
            <p:cNvSpPr>
              <a:spLocks noChangeAspect="1"/>
            </p:cNvSpPr>
            <p:nvPr/>
          </p:nvSpPr>
          <p:spPr>
            <a:xfrm>
              <a:off x="3117114" y="4286107"/>
              <a:ext cx="232480" cy="23248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A</a:t>
              </a:r>
              <a:endParaRPr lang="en-US" altLang="zh-CN" sz="1400" b="1" dirty="0">
                <a:solidFill>
                  <a:prstClr val="white"/>
                </a:solidFill>
                <a:latin typeface="Huawei Sans" panose="020C0503030203020204" pitchFamily="34" charset="0"/>
              </a:endParaRPr>
            </a:p>
          </p:txBody>
        </p:sp>
        <p:sp>
          <p:nvSpPr>
            <p:cNvPr id="39" name="文本框 49">
              <a:extLst>
                <a:ext uri="{FF2B5EF4-FFF2-40B4-BE49-F238E27FC236}">
                  <a16:creationId xmlns:a16="http://schemas.microsoft.com/office/drawing/2014/main" id="{9C034FE4-386B-425D-AB0D-51107B719F1C}"/>
                </a:ext>
              </a:extLst>
            </p:cNvPr>
            <p:cNvSpPr txBox="1"/>
            <p:nvPr/>
          </p:nvSpPr>
          <p:spPr>
            <a:xfrm>
              <a:off x="449478" y="1986669"/>
              <a:ext cx="2222083"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4096.4c1f-aabc-102a</a:t>
              </a:r>
              <a:endParaRPr lang="en-US" altLang="zh-CN" sz="1600" b="1" dirty="0">
                <a:solidFill>
                  <a:srgbClr val="EC7061"/>
                </a:solidFill>
                <a:latin typeface="Huawei Sans" panose="020C0503030203020204" pitchFamily="34" charset="0"/>
                <a:ea typeface="微软雅黑"/>
              </a:endParaRPr>
            </a:p>
          </p:txBody>
        </p:sp>
        <p:sp>
          <p:nvSpPr>
            <p:cNvPr id="41" name="文本框 51">
              <a:extLst>
                <a:ext uri="{FF2B5EF4-FFF2-40B4-BE49-F238E27FC236}">
                  <a16:creationId xmlns:a16="http://schemas.microsoft.com/office/drawing/2014/main" id="{BC485640-C9CE-44E5-A096-3AE1CB16F56E}"/>
                </a:ext>
              </a:extLst>
            </p:cNvPr>
            <p:cNvSpPr txBox="1"/>
            <p:nvPr/>
          </p:nvSpPr>
          <p:spPr>
            <a:xfrm>
              <a:off x="3346799" y="1985104"/>
              <a:ext cx="2228495"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4096.4c1f-aabc-102b</a:t>
              </a:r>
              <a:endParaRPr lang="en-US" altLang="zh-CN" sz="1600" b="1" dirty="0">
                <a:solidFill>
                  <a:srgbClr val="EC7061"/>
                </a:solidFill>
                <a:latin typeface="Huawei Sans" panose="020C0503030203020204" pitchFamily="34" charset="0"/>
                <a:ea typeface="微软雅黑"/>
              </a:endParaRPr>
            </a:p>
          </p:txBody>
        </p:sp>
        <p:sp>
          <p:nvSpPr>
            <p:cNvPr id="42" name="文本框 52">
              <a:extLst>
                <a:ext uri="{FF2B5EF4-FFF2-40B4-BE49-F238E27FC236}">
                  <a16:creationId xmlns:a16="http://schemas.microsoft.com/office/drawing/2014/main" id="{8FD2A129-CCA9-45EE-BDD2-35EC89C0C461}"/>
                </a:ext>
              </a:extLst>
            </p:cNvPr>
            <p:cNvSpPr txBox="1"/>
            <p:nvPr/>
          </p:nvSpPr>
          <p:spPr>
            <a:xfrm>
              <a:off x="2013742" y="5200070"/>
              <a:ext cx="2201244"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4096.4c1f-aabc-102c</a:t>
              </a:r>
              <a:endParaRPr lang="en-US" altLang="zh-CN" sz="1600" b="1" dirty="0">
                <a:solidFill>
                  <a:srgbClr val="EC7061"/>
                </a:solidFill>
                <a:latin typeface="Huawei Sans" panose="020C0503030203020204" pitchFamily="34" charset="0"/>
                <a:ea typeface="微软雅黑"/>
              </a:endParaRPr>
            </a:p>
          </p:txBody>
        </p:sp>
        <p:cxnSp>
          <p:nvCxnSpPr>
            <p:cNvPr id="43" name="直接箭头连接符 27">
              <a:extLst>
                <a:ext uri="{FF2B5EF4-FFF2-40B4-BE49-F238E27FC236}">
                  <a16:creationId xmlns:a16="http://schemas.microsoft.com/office/drawing/2014/main" id="{732FF8A9-11A0-4BBB-A1DB-A9F076468A07}"/>
                </a:ext>
              </a:extLst>
            </p:cNvPr>
            <p:cNvCxnSpPr/>
            <p:nvPr/>
          </p:nvCxnSpPr>
          <p:spPr>
            <a:xfrm>
              <a:off x="1589686" y="3018755"/>
              <a:ext cx="398154" cy="626269"/>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直接箭头连接符 28">
              <a:extLst>
                <a:ext uri="{FF2B5EF4-FFF2-40B4-BE49-F238E27FC236}">
                  <a16:creationId xmlns:a16="http://schemas.microsoft.com/office/drawing/2014/main" id="{F1520CD2-046D-4646-8DBD-40C04B19E9D9}"/>
                </a:ext>
              </a:extLst>
            </p:cNvPr>
            <p:cNvCxnSpPr/>
            <p:nvPr/>
          </p:nvCxnSpPr>
          <p:spPr>
            <a:xfrm>
              <a:off x="1928248" y="2414071"/>
              <a:ext cx="861042" cy="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47" name="椭圆 29">
              <a:extLst>
                <a:ext uri="{FF2B5EF4-FFF2-40B4-BE49-F238E27FC236}">
                  <a16:creationId xmlns:a16="http://schemas.microsoft.com/office/drawing/2014/main" id="{86A2F4B9-B8D5-4EE3-9944-2E0FB7B868A3}"/>
                </a:ext>
              </a:extLst>
            </p:cNvPr>
            <p:cNvSpPr>
              <a:spLocks noChangeAspect="1"/>
            </p:cNvSpPr>
            <p:nvPr/>
          </p:nvSpPr>
          <p:spPr>
            <a:xfrm>
              <a:off x="1838393" y="2298138"/>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64" name="椭圆 30">
              <a:extLst>
                <a:ext uri="{FF2B5EF4-FFF2-40B4-BE49-F238E27FC236}">
                  <a16:creationId xmlns:a16="http://schemas.microsoft.com/office/drawing/2014/main" id="{2FA4D4CB-F177-4907-A943-5C370099E891}"/>
                </a:ext>
              </a:extLst>
            </p:cNvPr>
            <p:cNvSpPr>
              <a:spLocks noChangeAspect="1"/>
            </p:cNvSpPr>
            <p:nvPr/>
          </p:nvSpPr>
          <p:spPr>
            <a:xfrm>
              <a:off x="1475689" y="2925266"/>
              <a:ext cx="211345" cy="211345"/>
            </a:xfrm>
            <a:prstGeom prst="ellipse">
              <a:avLst/>
            </a:prstGeom>
            <a:solidFill>
              <a:schemeClr val="bg1"/>
            </a:solidFill>
            <a:ln w="3810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65" name="椭圆 31">
              <a:extLst>
                <a:ext uri="{FF2B5EF4-FFF2-40B4-BE49-F238E27FC236}">
                  <a16:creationId xmlns:a16="http://schemas.microsoft.com/office/drawing/2014/main" id="{7D952605-AAED-4851-9408-C105FE326B23}"/>
                </a:ext>
              </a:extLst>
            </p:cNvPr>
            <p:cNvSpPr>
              <a:spLocks noChangeAspect="1"/>
            </p:cNvSpPr>
            <p:nvPr/>
          </p:nvSpPr>
          <p:spPr>
            <a:xfrm>
              <a:off x="4115550" y="2765825"/>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grpSp>
      <p:grpSp>
        <p:nvGrpSpPr>
          <p:cNvPr id="68" name="组合 64">
            <a:extLst>
              <a:ext uri="{FF2B5EF4-FFF2-40B4-BE49-F238E27FC236}">
                <a16:creationId xmlns:a16="http://schemas.microsoft.com/office/drawing/2014/main" id="{B7797AC9-07C1-4726-A009-509E7830F033}"/>
              </a:ext>
            </a:extLst>
          </p:cNvPr>
          <p:cNvGrpSpPr/>
          <p:nvPr/>
        </p:nvGrpSpPr>
        <p:grpSpPr>
          <a:xfrm>
            <a:off x="3449778" y="3221378"/>
            <a:ext cx="5125816" cy="3553520"/>
            <a:chOff x="449478" y="1985104"/>
            <a:chExt cx="5125816" cy="3553520"/>
          </a:xfrm>
        </p:grpSpPr>
        <p:sp>
          <p:nvSpPr>
            <p:cNvPr id="69" name="文本框 65">
              <a:extLst>
                <a:ext uri="{FF2B5EF4-FFF2-40B4-BE49-F238E27FC236}">
                  <a16:creationId xmlns:a16="http://schemas.microsoft.com/office/drawing/2014/main" id="{1BD9DF61-BF33-47B8-8048-DA1D6C6262A1}"/>
                </a:ext>
              </a:extLst>
            </p:cNvPr>
            <p:cNvSpPr txBox="1"/>
            <p:nvPr/>
          </p:nvSpPr>
          <p:spPr>
            <a:xfrm>
              <a:off x="657337" y="2427271"/>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70" name="文本框 66">
              <a:extLst>
                <a:ext uri="{FF2B5EF4-FFF2-40B4-BE49-F238E27FC236}">
                  <a16:creationId xmlns:a16="http://schemas.microsoft.com/office/drawing/2014/main" id="{3774404A-D566-4E57-ACFB-DFEE00AA0789}"/>
                </a:ext>
              </a:extLst>
            </p:cNvPr>
            <p:cNvSpPr txBox="1"/>
            <p:nvPr/>
          </p:nvSpPr>
          <p:spPr>
            <a:xfrm>
              <a:off x="4727103" y="2464370"/>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grpSp>
          <p:nvGrpSpPr>
            <p:cNvPr id="71" name="组合 67">
              <a:extLst>
                <a:ext uri="{FF2B5EF4-FFF2-40B4-BE49-F238E27FC236}">
                  <a16:creationId xmlns:a16="http://schemas.microsoft.com/office/drawing/2014/main" id="{1BC58B88-C179-497C-867D-01EEAF4F280D}"/>
                </a:ext>
              </a:extLst>
            </p:cNvPr>
            <p:cNvGrpSpPr/>
            <p:nvPr/>
          </p:nvGrpSpPr>
          <p:grpSpPr>
            <a:xfrm flipV="1">
              <a:off x="1609745" y="2673501"/>
              <a:ext cx="2745630" cy="2115270"/>
              <a:chOff x="6600056" y="4353447"/>
              <a:chExt cx="1296144" cy="833967"/>
            </a:xfrm>
          </p:grpSpPr>
          <p:cxnSp>
            <p:nvCxnSpPr>
              <p:cNvPr id="83" name="直接连接符 83">
                <a:extLst>
                  <a:ext uri="{FF2B5EF4-FFF2-40B4-BE49-F238E27FC236}">
                    <a16:creationId xmlns:a16="http://schemas.microsoft.com/office/drawing/2014/main" id="{8395180C-EB8E-465B-B5EA-53F7F5E20300}"/>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直接连接符 84">
                <a:extLst>
                  <a:ext uri="{FF2B5EF4-FFF2-40B4-BE49-F238E27FC236}">
                    <a16:creationId xmlns:a16="http://schemas.microsoft.com/office/drawing/2014/main" id="{28104A6E-AB14-4A26-A9B5-ACB4EF435E15}"/>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2" name="直接连接符 68">
              <a:extLst>
                <a:ext uri="{FF2B5EF4-FFF2-40B4-BE49-F238E27FC236}">
                  <a16:creationId xmlns:a16="http://schemas.microsoft.com/office/drawing/2014/main" id="{4CE92701-B6D0-48B9-83F3-DD6B84805435}"/>
                </a:ext>
              </a:extLst>
            </p:cNvPr>
            <p:cNvCxnSpPr/>
            <p:nvPr/>
          </p:nvCxnSpPr>
          <p:spPr>
            <a:xfrm flipH="1">
              <a:off x="1475689" y="2611513"/>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73" name="图片 76" descr="接入交换机.png">
              <a:extLst>
                <a:ext uri="{FF2B5EF4-FFF2-40B4-BE49-F238E27FC236}">
                  <a16:creationId xmlns:a16="http://schemas.microsoft.com/office/drawing/2014/main" id="{2B9BA447-AA1D-437E-8AA5-EF08C3ED01BA}"/>
                </a:ext>
              </a:extLst>
            </p:cNvPr>
            <p:cNvPicPr>
              <a:picLocks noChangeAspect="1"/>
            </p:cNvPicPr>
            <p:nvPr/>
          </p:nvPicPr>
          <p:blipFill>
            <a:blip r:embed="rId2" cstate="print"/>
            <a:stretch>
              <a:fillRect/>
            </a:stretch>
          </p:blipFill>
          <p:spPr>
            <a:xfrm>
              <a:off x="4231790" y="2427271"/>
              <a:ext cx="490909" cy="401653"/>
            </a:xfrm>
            <a:prstGeom prst="rect">
              <a:avLst/>
            </a:prstGeom>
          </p:spPr>
        </p:pic>
        <p:pic>
          <p:nvPicPr>
            <p:cNvPr id="74" name="图片 76" descr="接入交换机.png">
              <a:extLst>
                <a:ext uri="{FF2B5EF4-FFF2-40B4-BE49-F238E27FC236}">
                  <a16:creationId xmlns:a16="http://schemas.microsoft.com/office/drawing/2014/main" id="{72CB69E2-0B5E-46B6-9892-D7A53C478111}"/>
                </a:ext>
              </a:extLst>
            </p:cNvPr>
            <p:cNvPicPr>
              <a:picLocks noChangeAspect="1"/>
            </p:cNvPicPr>
            <p:nvPr/>
          </p:nvPicPr>
          <p:blipFill>
            <a:blip r:embed="rId2" cstate="print"/>
            <a:stretch>
              <a:fillRect/>
            </a:stretch>
          </p:blipFill>
          <p:spPr>
            <a:xfrm>
              <a:off x="2737106" y="4439034"/>
              <a:ext cx="490909" cy="401653"/>
            </a:xfrm>
            <a:prstGeom prst="rect">
              <a:avLst/>
            </a:prstGeom>
          </p:spPr>
        </p:pic>
        <p:sp>
          <p:nvSpPr>
            <p:cNvPr id="75" name="文本框 71">
              <a:extLst>
                <a:ext uri="{FF2B5EF4-FFF2-40B4-BE49-F238E27FC236}">
                  <a16:creationId xmlns:a16="http://schemas.microsoft.com/office/drawing/2014/main" id="{96F66EDA-5003-4218-81A7-C380787FECA9}"/>
                </a:ext>
              </a:extLst>
            </p:cNvPr>
            <p:cNvSpPr txBox="1"/>
            <p:nvPr/>
          </p:nvSpPr>
          <p:spPr>
            <a:xfrm>
              <a:off x="2695462" y="4858004"/>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pic>
          <p:nvPicPr>
            <p:cNvPr id="76" name="图片 76" descr="接入交换机.png">
              <a:extLst>
                <a:ext uri="{FF2B5EF4-FFF2-40B4-BE49-F238E27FC236}">
                  <a16:creationId xmlns:a16="http://schemas.microsoft.com/office/drawing/2014/main" id="{64FD0395-46C1-4CFA-8A0E-86A1316BE94A}"/>
                </a:ext>
              </a:extLst>
            </p:cNvPr>
            <p:cNvPicPr>
              <a:picLocks noChangeAspect="1"/>
            </p:cNvPicPr>
            <p:nvPr/>
          </p:nvPicPr>
          <p:blipFill>
            <a:blip r:embed="rId2" cstate="print"/>
            <a:stretch>
              <a:fillRect/>
            </a:stretch>
          </p:blipFill>
          <p:spPr>
            <a:xfrm>
              <a:off x="1242083" y="2423070"/>
              <a:ext cx="490909" cy="401653"/>
            </a:xfrm>
            <a:prstGeom prst="rect">
              <a:avLst/>
            </a:prstGeom>
          </p:spPr>
        </p:pic>
        <p:sp>
          <p:nvSpPr>
            <p:cNvPr id="77" name="文本框 75">
              <a:extLst>
                <a:ext uri="{FF2B5EF4-FFF2-40B4-BE49-F238E27FC236}">
                  <a16:creationId xmlns:a16="http://schemas.microsoft.com/office/drawing/2014/main" id="{26C455BA-140A-4EA3-B6DF-7D9420667E4B}"/>
                </a:ext>
              </a:extLst>
            </p:cNvPr>
            <p:cNvSpPr txBox="1"/>
            <p:nvPr/>
          </p:nvSpPr>
          <p:spPr>
            <a:xfrm>
              <a:off x="449478" y="1986669"/>
              <a:ext cx="2222083"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4096.4c1f-aabc-102a</a:t>
              </a:r>
              <a:endParaRPr lang="en-US" altLang="zh-CN" sz="1600" b="1" dirty="0">
                <a:solidFill>
                  <a:srgbClr val="EC7061"/>
                </a:solidFill>
                <a:latin typeface="Huawei Sans" panose="020C0503030203020204" pitchFamily="34" charset="0"/>
                <a:ea typeface="微软雅黑"/>
              </a:endParaRPr>
            </a:p>
          </p:txBody>
        </p:sp>
        <p:sp>
          <p:nvSpPr>
            <p:cNvPr id="78" name="文本框 76">
              <a:extLst>
                <a:ext uri="{FF2B5EF4-FFF2-40B4-BE49-F238E27FC236}">
                  <a16:creationId xmlns:a16="http://schemas.microsoft.com/office/drawing/2014/main" id="{5E3E382C-ED5B-4D98-BD2F-86CA3C3B6919}"/>
                </a:ext>
              </a:extLst>
            </p:cNvPr>
            <p:cNvSpPr txBox="1"/>
            <p:nvPr/>
          </p:nvSpPr>
          <p:spPr>
            <a:xfrm>
              <a:off x="3346799" y="1985104"/>
              <a:ext cx="2228495"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4096.4c1f-aabc-102b</a:t>
              </a:r>
              <a:endParaRPr lang="en-US" altLang="zh-CN" sz="1600" b="1" dirty="0">
                <a:solidFill>
                  <a:srgbClr val="EC7061"/>
                </a:solidFill>
                <a:latin typeface="Huawei Sans" panose="020C0503030203020204" pitchFamily="34" charset="0"/>
                <a:ea typeface="微软雅黑"/>
              </a:endParaRPr>
            </a:p>
          </p:txBody>
        </p:sp>
        <p:sp>
          <p:nvSpPr>
            <p:cNvPr id="79" name="文本框 77">
              <a:extLst>
                <a:ext uri="{FF2B5EF4-FFF2-40B4-BE49-F238E27FC236}">
                  <a16:creationId xmlns:a16="http://schemas.microsoft.com/office/drawing/2014/main" id="{3E7D48AF-E152-4626-903F-912FFB930ED3}"/>
                </a:ext>
              </a:extLst>
            </p:cNvPr>
            <p:cNvSpPr txBox="1"/>
            <p:nvPr/>
          </p:nvSpPr>
          <p:spPr>
            <a:xfrm>
              <a:off x="2013742" y="5200070"/>
              <a:ext cx="2201244" cy="338554"/>
            </a:xfrm>
            <a:prstGeom prst="rect">
              <a:avLst/>
            </a:prstGeom>
            <a:noFill/>
          </p:spPr>
          <p:txBody>
            <a:bodyPr wrap="non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4096.4c1f-aabc-102c</a:t>
              </a:r>
              <a:endParaRPr lang="en-US" altLang="zh-CN" sz="1600" b="1" dirty="0">
                <a:solidFill>
                  <a:srgbClr val="EC7061"/>
                </a:solidFill>
                <a:latin typeface="Huawei Sans" panose="020C0503030203020204" pitchFamily="34" charset="0"/>
                <a:ea typeface="微软雅黑"/>
              </a:endParaRPr>
            </a:p>
          </p:txBody>
        </p:sp>
        <p:cxnSp>
          <p:nvCxnSpPr>
            <p:cNvPr id="80" name="直接箭头连接符 78">
              <a:extLst>
                <a:ext uri="{FF2B5EF4-FFF2-40B4-BE49-F238E27FC236}">
                  <a16:creationId xmlns:a16="http://schemas.microsoft.com/office/drawing/2014/main" id="{A2E350DB-78FC-46B8-BBEB-AA2A2BF99D2D}"/>
                </a:ext>
              </a:extLst>
            </p:cNvPr>
            <p:cNvCxnSpPr/>
            <p:nvPr/>
          </p:nvCxnSpPr>
          <p:spPr>
            <a:xfrm>
              <a:off x="1589686" y="3018755"/>
              <a:ext cx="398154" cy="626269"/>
            </a:xfrm>
            <a:prstGeom prst="straightConnector1">
              <a:avLst/>
            </a:prstGeom>
            <a:ln w="381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1" name="椭圆 81">
              <a:extLst>
                <a:ext uri="{FF2B5EF4-FFF2-40B4-BE49-F238E27FC236}">
                  <a16:creationId xmlns:a16="http://schemas.microsoft.com/office/drawing/2014/main" id="{F9E26BBE-9515-4EA5-8AAA-B476713DE45C}"/>
                </a:ext>
              </a:extLst>
            </p:cNvPr>
            <p:cNvSpPr>
              <a:spLocks noChangeAspect="1"/>
            </p:cNvSpPr>
            <p:nvPr/>
          </p:nvSpPr>
          <p:spPr>
            <a:xfrm>
              <a:off x="1475689" y="2925266"/>
              <a:ext cx="211345" cy="211345"/>
            </a:xfrm>
            <a:prstGeom prst="ellipse">
              <a:avLst/>
            </a:prstGeom>
            <a:solidFill>
              <a:schemeClr val="bg1"/>
            </a:solidFill>
            <a:ln w="381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82" name="椭圆 82">
              <a:extLst>
                <a:ext uri="{FF2B5EF4-FFF2-40B4-BE49-F238E27FC236}">
                  <a16:creationId xmlns:a16="http://schemas.microsoft.com/office/drawing/2014/main" id="{D334DE0D-907E-4FC3-A105-D86BF2EEB4DD}"/>
                </a:ext>
              </a:extLst>
            </p:cNvPr>
            <p:cNvSpPr>
              <a:spLocks noChangeAspect="1"/>
            </p:cNvSpPr>
            <p:nvPr/>
          </p:nvSpPr>
          <p:spPr>
            <a:xfrm>
              <a:off x="4115550" y="2765825"/>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grpSp>
      <p:cxnSp>
        <p:nvCxnSpPr>
          <p:cNvPr id="85" name="直接箭头连接符 85">
            <a:extLst>
              <a:ext uri="{FF2B5EF4-FFF2-40B4-BE49-F238E27FC236}">
                <a16:creationId xmlns:a16="http://schemas.microsoft.com/office/drawing/2014/main" id="{52B8D4C4-9907-4A69-9CB3-60C7960A49F9}"/>
              </a:ext>
            </a:extLst>
          </p:cNvPr>
          <p:cNvCxnSpPr/>
          <p:nvPr/>
        </p:nvCxnSpPr>
        <p:spPr>
          <a:xfrm flipV="1">
            <a:off x="6202079" y="4668898"/>
            <a:ext cx="430000" cy="654506"/>
          </a:xfrm>
          <a:prstGeom prst="straightConnector1">
            <a:avLst/>
          </a:prstGeom>
          <a:ln w="381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6" name="椭圆 86">
            <a:extLst>
              <a:ext uri="{FF2B5EF4-FFF2-40B4-BE49-F238E27FC236}">
                <a16:creationId xmlns:a16="http://schemas.microsoft.com/office/drawing/2014/main" id="{0B913010-749B-4479-8B6B-E1FCEB10461C}"/>
              </a:ext>
            </a:extLst>
          </p:cNvPr>
          <p:cNvSpPr>
            <a:spLocks noChangeAspect="1"/>
          </p:cNvSpPr>
          <p:nvPr/>
        </p:nvSpPr>
        <p:spPr>
          <a:xfrm>
            <a:off x="6140064" y="5183527"/>
            <a:ext cx="211345" cy="211345"/>
          </a:xfrm>
          <a:prstGeom prst="ellipse">
            <a:avLst/>
          </a:prstGeom>
          <a:solidFill>
            <a:schemeClr val="bg1"/>
          </a:solidFill>
          <a:ln w="381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cxnSp>
        <p:nvCxnSpPr>
          <p:cNvPr id="87" name="直接箭头连接符 87">
            <a:extLst>
              <a:ext uri="{FF2B5EF4-FFF2-40B4-BE49-F238E27FC236}">
                <a16:creationId xmlns:a16="http://schemas.microsoft.com/office/drawing/2014/main" id="{13390616-3047-4232-B6CD-835BD8E8B2EA}"/>
              </a:ext>
            </a:extLst>
          </p:cNvPr>
          <p:cNvCxnSpPr/>
          <p:nvPr/>
        </p:nvCxnSpPr>
        <p:spPr>
          <a:xfrm flipH="1">
            <a:off x="7002967" y="4229298"/>
            <a:ext cx="414670" cy="686435"/>
          </a:xfrm>
          <a:prstGeom prst="straightConnector1">
            <a:avLst/>
          </a:prstGeom>
          <a:ln w="381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8" name="椭圆 88">
            <a:extLst>
              <a:ext uri="{FF2B5EF4-FFF2-40B4-BE49-F238E27FC236}">
                <a16:creationId xmlns:a16="http://schemas.microsoft.com/office/drawing/2014/main" id="{66942F22-9881-427A-B9FE-EBB77E80E44C}"/>
              </a:ext>
            </a:extLst>
          </p:cNvPr>
          <p:cNvSpPr>
            <a:spLocks noChangeAspect="1"/>
          </p:cNvSpPr>
          <p:nvPr/>
        </p:nvSpPr>
        <p:spPr>
          <a:xfrm>
            <a:off x="7275402" y="4195159"/>
            <a:ext cx="211345" cy="211345"/>
          </a:xfrm>
          <a:prstGeom prst="ellipse">
            <a:avLst/>
          </a:prstGeom>
          <a:solidFill>
            <a:schemeClr val="bg1"/>
          </a:solidFill>
          <a:ln w="381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endParaRPr lang="en-US" altLang="zh-CN" sz="1600" b="1" dirty="0">
              <a:solidFill>
                <a:prstClr val="black"/>
              </a:solidFill>
              <a:latin typeface="Huawei Sans" panose="020C0503030203020204" pitchFamily="34" charset="0"/>
            </a:endParaRPr>
          </a:p>
        </p:txBody>
      </p:sp>
      <p:sp>
        <p:nvSpPr>
          <p:cNvPr id="89" name="椭圆 89">
            <a:extLst>
              <a:ext uri="{FF2B5EF4-FFF2-40B4-BE49-F238E27FC236}">
                <a16:creationId xmlns:a16="http://schemas.microsoft.com/office/drawing/2014/main" id="{5EDD141D-A6F4-4159-BF8A-B4F04DDE07BE}"/>
              </a:ext>
            </a:extLst>
          </p:cNvPr>
          <p:cNvSpPr>
            <a:spLocks noChangeAspect="1"/>
          </p:cNvSpPr>
          <p:nvPr/>
        </p:nvSpPr>
        <p:spPr>
          <a:xfrm>
            <a:off x="6124885" y="5522250"/>
            <a:ext cx="232480" cy="23248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R</a:t>
            </a:r>
            <a:endParaRPr lang="en-US" altLang="zh-CN" sz="1400" b="1" dirty="0">
              <a:solidFill>
                <a:prstClr val="white"/>
              </a:solidFill>
              <a:latin typeface="Huawei Sans" panose="020C0503030203020204" pitchFamily="34" charset="0"/>
            </a:endParaRPr>
          </a:p>
        </p:txBody>
      </p:sp>
      <p:grpSp>
        <p:nvGrpSpPr>
          <p:cNvPr id="90" name="组合 59">
            <a:extLst>
              <a:ext uri="{FF2B5EF4-FFF2-40B4-BE49-F238E27FC236}">
                <a16:creationId xmlns:a16="http://schemas.microsoft.com/office/drawing/2014/main" id="{6E8404B7-D6BA-4324-963A-F6801DE60DE3}"/>
              </a:ext>
            </a:extLst>
          </p:cNvPr>
          <p:cNvGrpSpPr/>
          <p:nvPr/>
        </p:nvGrpSpPr>
        <p:grpSpPr>
          <a:xfrm>
            <a:off x="2457468" y="1104129"/>
            <a:ext cx="288000" cy="288000"/>
            <a:chOff x="856677" y="2615810"/>
            <a:chExt cx="288000" cy="288000"/>
          </a:xfrm>
        </p:grpSpPr>
        <p:sp>
          <p:nvSpPr>
            <p:cNvPr id="92" name="椭圆 60">
              <a:extLst>
                <a:ext uri="{FF2B5EF4-FFF2-40B4-BE49-F238E27FC236}">
                  <a16:creationId xmlns:a16="http://schemas.microsoft.com/office/drawing/2014/main" id="{DE429AC3-7D4D-4A88-B08C-D8FAB22B62E6}"/>
                </a:ext>
              </a:extLst>
            </p:cNvPr>
            <p:cNvSpPr/>
            <p:nvPr/>
          </p:nvSpPr>
          <p:spPr>
            <a:xfrm>
              <a:off x="856677" y="2615810"/>
              <a:ext cx="288000" cy="288000"/>
            </a:xfrm>
            <a:prstGeom prst="ellipse">
              <a:avLst/>
            </a:prstGeom>
            <a:solidFill>
              <a:srgbClr val="EC70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endParaRPr lang="en-US" altLang="zh-CN" dirty="0">
                <a:latin typeface="Huawei Sans" panose="020C0503030203020204" pitchFamily="34" charset="0"/>
              </a:endParaRPr>
            </a:p>
          </p:txBody>
        </p:sp>
        <p:grpSp>
          <p:nvGrpSpPr>
            <p:cNvPr id="95" name="组合 61">
              <a:extLst>
                <a:ext uri="{FF2B5EF4-FFF2-40B4-BE49-F238E27FC236}">
                  <a16:creationId xmlns:a16="http://schemas.microsoft.com/office/drawing/2014/main" id="{4983991B-6564-4CA3-94A1-3C97EC965F9D}"/>
                </a:ext>
              </a:extLst>
            </p:cNvPr>
            <p:cNvGrpSpPr/>
            <p:nvPr/>
          </p:nvGrpSpPr>
          <p:grpSpPr>
            <a:xfrm>
              <a:off x="923444" y="2692169"/>
              <a:ext cx="144001" cy="144002"/>
              <a:chOff x="898853" y="2657982"/>
              <a:chExt cx="203649" cy="203652"/>
            </a:xfrm>
          </p:grpSpPr>
          <p:cxnSp>
            <p:nvCxnSpPr>
              <p:cNvPr id="96" name="直接连接符 62">
                <a:extLst>
                  <a:ext uri="{FF2B5EF4-FFF2-40B4-BE49-F238E27FC236}">
                    <a16:creationId xmlns:a16="http://schemas.microsoft.com/office/drawing/2014/main" id="{00673554-B346-4666-8B47-81D3B196F208}"/>
                  </a:ext>
                </a:extLst>
              </p:cNvPr>
              <p:cNvCxnSpPr>
                <a:stCxn id="92" idx="3"/>
                <a:endCxn id="92" idx="7"/>
              </p:cNvCxnSpPr>
              <p:nvPr/>
            </p:nvCxnSpPr>
            <p:spPr>
              <a:xfrm flipV="1">
                <a:off x="898853" y="2657986"/>
                <a:ext cx="203648" cy="203648"/>
              </a:xfrm>
              <a:prstGeom prst="line">
                <a:avLst/>
              </a:prstGeom>
              <a:solidFill>
                <a:srgbClr val="EC7061"/>
              </a:solidFill>
              <a:ln w="38100" cap="rnd">
                <a:solidFill>
                  <a:schemeClr val="bg1"/>
                </a:solidFill>
                <a:round/>
              </a:ln>
              <a:effectLst/>
            </p:spPr>
            <p:style>
              <a:lnRef idx="2">
                <a:schemeClr val="accent1"/>
              </a:lnRef>
              <a:fillRef idx="0">
                <a:schemeClr val="accent1"/>
              </a:fillRef>
              <a:effectRef idx="1">
                <a:schemeClr val="accent1"/>
              </a:effectRef>
              <a:fontRef idx="minor">
                <a:schemeClr val="tx1"/>
              </a:fontRef>
            </p:style>
          </p:cxnSp>
          <p:cxnSp>
            <p:nvCxnSpPr>
              <p:cNvPr id="97" name="直接连接符 63">
                <a:extLst>
                  <a:ext uri="{FF2B5EF4-FFF2-40B4-BE49-F238E27FC236}">
                    <a16:creationId xmlns:a16="http://schemas.microsoft.com/office/drawing/2014/main" id="{317A4F64-64EB-43C0-9969-6FDA3B59D6C6}"/>
                  </a:ext>
                </a:extLst>
              </p:cNvPr>
              <p:cNvCxnSpPr>
                <a:stCxn id="92" idx="1"/>
                <a:endCxn id="92" idx="5"/>
              </p:cNvCxnSpPr>
              <p:nvPr/>
            </p:nvCxnSpPr>
            <p:spPr>
              <a:xfrm>
                <a:off x="898853" y="2657986"/>
                <a:ext cx="203648" cy="203648"/>
              </a:xfrm>
              <a:prstGeom prst="line">
                <a:avLst/>
              </a:prstGeom>
              <a:solidFill>
                <a:srgbClr val="EC7061"/>
              </a:solidFill>
              <a:ln w="38100" cap="rnd">
                <a:solidFill>
                  <a:schemeClr val="bg1"/>
                </a:solidFill>
                <a:round/>
              </a:ln>
              <a:effectLst/>
            </p:spPr>
            <p:style>
              <a:lnRef idx="2">
                <a:schemeClr val="accent1"/>
              </a:lnRef>
              <a:fillRef idx="0">
                <a:schemeClr val="accent1"/>
              </a:fillRef>
              <a:effectRef idx="1">
                <a:schemeClr val="accent1"/>
              </a:effectRef>
              <a:fontRef idx="minor">
                <a:schemeClr val="tx1"/>
              </a:fontRef>
            </p:style>
          </p:cxnSp>
        </p:grpSp>
      </p:grpSp>
      <p:grpSp>
        <p:nvGrpSpPr>
          <p:cNvPr id="98" name="组合 74">
            <a:extLst>
              <a:ext uri="{FF2B5EF4-FFF2-40B4-BE49-F238E27FC236}">
                <a16:creationId xmlns:a16="http://schemas.microsoft.com/office/drawing/2014/main" id="{7A76E719-9331-4FEF-B91F-44B22C1E7E5A}"/>
              </a:ext>
            </a:extLst>
          </p:cNvPr>
          <p:cNvGrpSpPr/>
          <p:nvPr/>
        </p:nvGrpSpPr>
        <p:grpSpPr>
          <a:xfrm>
            <a:off x="5834990" y="3712624"/>
            <a:ext cx="288000" cy="288000"/>
            <a:chOff x="856677" y="2615810"/>
            <a:chExt cx="288000" cy="288000"/>
          </a:xfrm>
        </p:grpSpPr>
        <p:sp>
          <p:nvSpPr>
            <p:cNvPr id="99" name="椭圆 79">
              <a:extLst>
                <a:ext uri="{FF2B5EF4-FFF2-40B4-BE49-F238E27FC236}">
                  <a16:creationId xmlns:a16="http://schemas.microsoft.com/office/drawing/2014/main" id="{1D64F5EC-CAA4-4C2E-9310-1FE24E225E58}"/>
                </a:ext>
              </a:extLst>
            </p:cNvPr>
            <p:cNvSpPr/>
            <p:nvPr/>
          </p:nvSpPr>
          <p:spPr>
            <a:xfrm>
              <a:off x="856677" y="2615810"/>
              <a:ext cx="288000" cy="288000"/>
            </a:xfrm>
            <a:prstGeom prst="ellipse">
              <a:avLst/>
            </a:prstGeom>
            <a:solidFill>
              <a:srgbClr val="EC70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endParaRPr lang="en-US" altLang="zh-CN" dirty="0">
                <a:latin typeface="Huawei Sans" panose="020C0503030203020204" pitchFamily="34" charset="0"/>
              </a:endParaRPr>
            </a:p>
          </p:txBody>
        </p:sp>
        <p:grpSp>
          <p:nvGrpSpPr>
            <p:cNvPr id="100" name="组合 80">
              <a:extLst>
                <a:ext uri="{FF2B5EF4-FFF2-40B4-BE49-F238E27FC236}">
                  <a16:creationId xmlns:a16="http://schemas.microsoft.com/office/drawing/2014/main" id="{2F85B174-BE5D-4387-929F-9A0C84D31ED8}"/>
                </a:ext>
              </a:extLst>
            </p:cNvPr>
            <p:cNvGrpSpPr/>
            <p:nvPr/>
          </p:nvGrpSpPr>
          <p:grpSpPr>
            <a:xfrm>
              <a:off x="923444" y="2692169"/>
              <a:ext cx="144001" cy="144002"/>
              <a:chOff x="898853" y="2657982"/>
              <a:chExt cx="203649" cy="203652"/>
            </a:xfrm>
          </p:grpSpPr>
          <p:cxnSp>
            <p:nvCxnSpPr>
              <p:cNvPr id="101" name="直接连接符 90">
                <a:extLst>
                  <a:ext uri="{FF2B5EF4-FFF2-40B4-BE49-F238E27FC236}">
                    <a16:creationId xmlns:a16="http://schemas.microsoft.com/office/drawing/2014/main" id="{C6495D16-DDE1-4BBE-A248-9F922319F6D7}"/>
                  </a:ext>
                </a:extLst>
              </p:cNvPr>
              <p:cNvCxnSpPr>
                <a:stCxn id="99" idx="3"/>
                <a:endCxn id="99" idx="7"/>
              </p:cNvCxnSpPr>
              <p:nvPr/>
            </p:nvCxnSpPr>
            <p:spPr>
              <a:xfrm flipV="1">
                <a:off x="898853" y="2657986"/>
                <a:ext cx="203648" cy="203648"/>
              </a:xfrm>
              <a:prstGeom prst="line">
                <a:avLst/>
              </a:prstGeom>
              <a:solidFill>
                <a:srgbClr val="EC7061"/>
              </a:solidFill>
              <a:ln w="38100" cap="rnd">
                <a:solidFill>
                  <a:schemeClr val="bg1"/>
                </a:solidFill>
                <a:round/>
              </a:ln>
              <a:effectLst/>
            </p:spPr>
            <p:style>
              <a:lnRef idx="2">
                <a:schemeClr val="accent1"/>
              </a:lnRef>
              <a:fillRef idx="0">
                <a:schemeClr val="accent1"/>
              </a:fillRef>
              <a:effectRef idx="1">
                <a:schemeClr val="accent1"/>
              </a:effectRef>
              <a:fontRef idx="minor">
                <a:schemeClr val="tx1"/>
              </a:fontRef>
            </p:style>
          </p:cxnSp>
          <p:cxnSp>
            <p:nvCxnSpPr>
              <p:cNvPr id="102" name="直接连接符 91">
                <a:extLst>
                  <a:ext uri="{FF2B5EF4-FFF2-40B4-BE49-F238E27FC236}">
                    <a16:creationId xmlns:a16="http://schemas.microsoft.com/office/drawing/2014/main" id="{B9320007-1197-446B-8688-2FFC8718672F}"/>
                  </a:ext>
                </a:extLst>
              </p:cNvPr>
              <p:cNvCxnSpPr>
                <a:stCxn id="99" idx="1"/>
                <a:endCxn id="99" idx="5"/>
              </p:cNvCxnSpPr>
              <p:nvPr/>
            </p:nvCxnSpPr>
            <p:spPr>
              <a:xfrm>
                <a:off x="898853" y="2657986"/>
                <a:ext cx="203648" cy="203648"/>
              </a:xfrm>
              <a:prstGeom prst="line">
                <a:avLst/>
              </a:prstGeom>
              <a:solidFill>
                <a:srgbClr val="EC7061"/>
              </a:solidFill>
              <a:ln w="38100" cap="rnd">
                <a:solidFill>
                  <a:schemeClr val="bg1"/>
                </a:solidFill>
                <a:round/>
              </a:ln>
              <a:effectLst/>
            </p:spPr>
            <p:style>
              <a:lnRef idx="2">
                <a:schemeClr val="accent1"/>
              </a:lnRef>
              <a:fillRef idx="0">
                <a:schemeClr val="accent1"/>
              </a:fillRef>
              <a:effectRef idx="1">
                <a:schemeClr val="accent1"/>
              </a:effectRef>
              <a:fontRef idx="minor">
                <a:schemeClr val="tx1"/>
              </a:fontRef>
            </p:style>
          </p:cxnSp>
        </p:grpSp>
      </p:grpSp>
      <p:sp>
        <p:nvSpPr>
          <p:cNvPr id="103" name="Right Arrow 157">
            <a:extLst>
              <a:ext uri="{FF2B5EF4-FFF2-40B4-BE49-F238E27FC236}">
                <a16:creationId xmlns:a16="http://schemas.microsoft.com/office/drawing/2014/main" id="{F50CAD14-60EE-4AC0-A330-E1450BDBDE59}"/>
              </a:ext>
            </a:extLst>
          </p:cNvPr>
          <p:cNvSpPr/>
          <p:nvPr/>
        </p:nvSpPr>
        <p:spPr>
          <a:xfrm rot="5400000">
            <a:off x="5206933" y="2242998"/>
            <a:ext cx="909866" cy="479139"/>
          </a:xfrm>
          <a:prstGeom prst="rightArrow">
            <a:avLst>
              <a:gd name="adj1" fmla="val 40000"/>
              <a:gd name="adj2" fmla="val 50000"/>
            </a:avLst>
          </a:prstGeom>
          <a:gradFill flip="none" rotWithShape="1">
            <a:gsLst>
              <a:gs pos="15000">
                <a:schemeClr val="accent1">
                  <a:lumMod val="5000"/>
                  <a:lumOff val="95000"/>
                  <a:alpha val="0"/>
                </a:schemeClr>
              </a:gs>
              <a:gs pos="81000">
                <a:srgbClr val="99DFF9"/>
              </a:gs>
            </a:gsLst>
            <a:lin ang="0" scaled="1"/>
            <a:tileRect/>
          </a:gradFill>
          <a:ln w="15875">
            <a:gradFill flip="none" rotWithShape="1">
              <a:gsLst>
                <a:gs pos="0">
                  <a:schemeClr val="accent1">
                    <a:lumMod val="5000"/>
                    <a:lumOff val="95000"/>
                  </a:schemeClr>
                </a:gs>
                <a:gs pos="100000">
                  <a:srgbClr val="00B0F0"/>
                </a:gs>
              </a:gsLst>
              <a:lin ang="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05" name="TextBox 104">
            <a:extLst>
              <a:ext uri="{FF2B5EF4-FFF2-40B4-BE49-F238E27FC236}">
                <a16:creationId xmlns:a16="http://schemas.microsoft.com/office/drawing/2014/main" id="{565843A1-1C2D-4A7B-93FE-70B7B3F6F4CA}"/>
              </a:ext>
            </a:extLst>
          </p:cNvPr>
          <p:cNvSpPr txBox="1"/>
          <p:nvPr/>
        </p:nvSpPr>
        <p:spPr>
          <a:xfrm>
            <a:off x="12440" y="5047961"/>
            <a:ext cx="4844398" cy="1089529"/>
          </a:xfrm>
          <a:prstGeom prst="rect">
            <a:avLst/>
          </a:prstGeom>
          <a:noFill/>
        </p:spPr>
        <p:txBody>
          <a:bodyPr wrap="square">
            <a:spAutoFit/>
          </a:bodyPr>
          <a:lstStyle/>
          <a:p>
            <a:pPr fontAlgn="ctr">
              <a:lnSpc>
                <a:spcPct val="120000"/>
              </a:lnSpc>
              <a:spcAft>
                <a:spcPts val="600"/>
              </a:spcAft>
            </a:pPr>
            <a:r>
              <a:rPr lang="en-US" dirty="0">
                <a:solidFill>
                  <a:prstClr val="black"/>
                </a:solidFill>
                <a:latin typeface="Huawei Sans" panose="020C0503030203020204" pitchFamily="34" charset="0"/>
              </a:rPr>
              <a:t>When the indirect link fails, the alternate port on SW3 restores to the Forwarding state. It takes about 50s to recover from an indirect link failure.</a:t>
            </a:r>
          </a:p>
        </p:txBody>
      </p:sp>
    </p:spTree>
    <p:extLst>
      <p:ext uri="{BB962C8B-B14F-4D97-AF65-F5344CB8AC3E}">
        <p14:creationId xmlns:p14="http://schemas.microsoft.com/office/powerpoint/2010/main" val="9150495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0F78A2D-1D14-41A0-9D54-CB407A208934}"/>
              </a:ext>
            </a:extLst>
          </p:cNvPr>
          <p:cNvSpPr txBox="1">
            <a:spLocks/>
          </p:cNvSpPr>
          <p:nvPr/>
        </p:nvSpPr>
        <p:spPr>
          <a:xfrm>
            <a:off x="0" y="180304"/>
            <a:ext cx="12192000" cy="69423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sz="6000" dirty="0"/>
              <a:t>Content:</a:t>
            </a:r>
          </a:p>
        </p:txBody>
      </p:sp>
      <p:sp>
        <p:nvSpPr>
          <p:cNvPr id="5" name="Text Placeholder 3">
            <a:extLst>
              <a:ext uri="{FF2B5EF4-FFF2-40B4-BE49-F238E27FC236}">
                <a16:creationId xmlns:a16="http://schemas.microsoft.com/office/drawing/2014/main" id="{D8E8B8FB-48C2-4117-9287-98F124E5CC40}"/>
              </a:ext>
            </a:extLst>
          </p:cNvPr>
          <p:cNvSpPr txBox="1">
            <a:spLocks/>
          </p:cNvSpPr>
          <p:nvPr/>
        </p:nvSpPr>
        <p:spPr>
          <a:xfrm>
            <a:off x="412124" y="1342548"/>
            <a:ext cx="11779876" cy="2263538"/>
          </a:xfrm>
          <a:prstGeom prst="rect">
            <a:avLst/>
          </a:prstGeom>
        </p:spPr>
        <p:txBody>
          <a:bodyPr>
            <a:no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285750" indent="-285750">
              <a:buFont typeface="Arial" panose="020B0604020202020204" pitchFamily="34" charset="0"/>
              <a:buChar char="•"/>
            </a:pPr>
            <a:r>
              <a:rPr lang="en-US" sz="2800" dirty="0">
                <a:solidFill>
                  <a:schemeClr val="bg1">
                    <a:lumMod val="50000"/>
                  </a:schemeClr>
                </a:solidFill>
              </a:rPr>
              <a:t>STP Overview</a:t>
            </a:r>
          </a:p>
          <a:p>
            <a:pPr marL="285750" indent="-285750">
              <a:buFont typeface="Arial" panose="020B0604020202020204" pitchFamily="34" charset="0"/>
              <a:buChar char="•"/>
            </a:pPr>
            <a:r>
              <a:rPr lang="en-US" sz="2800" dirty="0">
                <a:solidFill>
                  <a:schemeClr val="bg1">
                    <a:lumMod val="50000"/>
                  </a:schemeClr>
                </a:solidFill>
              </a:rPr>
              <a:t>Basic Concepts and Working Mechanism of STP</a:t>
            </a:r>
          </a:p>
          <a:p>
            <a:pPr marL="285750" indent="-285750">
              <a:buFont typeface="Arial" panose="020B0604020202020204" pitchFamily="34" charset="0"/>
              <a:buChar char="•"/>
            </a:pPr>
            <a:r>
              <a:rPr lang="en-US" sz="3600" b="1" dirty="0">
                <a:solidFill>
                  <a:schemeClr val="accent1"/>
                </a:solidFill>
              </a:rPr>
              <a:t>Improvements Made in RSTP</a:t>
            </a:r>
          </a:p>
          <a:p>
            <a:pPr marL="285750" indent="-285750">
              <a:buFont typeface="Arial" panose="020B0604020202020204" pitchFamily="34" charset="0"/>
              <a:buChar char="•"/>
            </a:pPr>
            <a:r>
              <a:rPr lang="en-US" sz="28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4D9DEA7-AEB7-4F9D-B4D9-2BC565B900F1}"/>
              </a:ext>
            </a:extLst>
          </p:cNvPr>
          <p:cNvSpPr>
            <a:spLocks noGrp="1"/>
          </p:cNvSpPr>
          <p:nvPr>
            <p:ph type="sldNum" sz="quarter" idx="12"/>
          </p:nvPr>
        </p:nvSpPr>
        <p:spPr/>
        <p:txBody>
          <a:bodyPr/>
          <a:lstStyle/>
          <a:p>
            <a:fld id="{B6BD4BB8-7F4D-4DB9-9AEB-493C0B6F0274}" type="slidenum">
              <a:rPr lang="en-US" smtClean="0"/>
              <a:t>26</a:t>
            </a:fld>
            <a:endParaRPr lang="en-US"/>
          </a:p>
        </p:txBody>
      </p:sp>
    </p:spTree>
    <p:extLst>
      <p:ext uri="{BB962C8B-B14F-4D97-AF65-F5344CB8AC3E}">
        <p14:creationId xmlns:p14="http://schemas.microsoft.com/office/powerpoint/2010/main" val="8298215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100" dirty="0">
                <a:solidFill>
                  <a:schemeClr val="bg1">
                    <a:lumMod val="50000"/>
                  </a:schemeClr>
                </a:solidFill>
              </a:rPr>
              <a:t>Basic Concepts and Working Mechanism of STP</a:t>
            </a:r>
          </a:p>
          <a:p>
            <a:pPr marL="285750" indent="-285750">
              <a:buFont typeface="Arial" panose="020B0604020202020204" pitchFamily="34" charset="0"/>
              <a:buChar char="•"/>
            </a:pPr>
            <a:r>
              <a:rPr lang="en-US" sz="2300" b="1" dirty="0"/>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27</a:t>
            </a:fld>
            <a:endParaRPr lang="en-US"/>
          </a:p>
        </p:txBody>
      </p:sp>
      <p:sp>
        <p:nvSpPr>
          <p:cNvPr id="11" name="TextBox 10">
            <a:extLst>
              <a:ext uri="{FF2B5EF4-FFF2-40B4-BE49-F238E27FC236}">
                <a16:creationId xmlns:a16="http://schemas.microsoft.com/office/drawing/2014/main" id="{09849766-3522-41B4-B08D-9A8257C883FA}"/>
              </a:ext>
            </a:extLst>
          </p:cNvPr>
          <p:cNvSpPr txBox="1"/>
          <p:nvPr/>
        </p:nvSpPr>
        <p:spPr>
          <a:xfrm>
            <a:off x="0" y="0"/>
            <a:ext cx="8306873" cy="507831"/>
          </a:xfrm>
          <a:prstGeom prst="rect">
            <a:avLst/>
          </a:prstGeom>
          <a:solidFill>
            <a:schemeClr val="bg1">
              <a:lumMod val="85000"/>
            </a:schemeClr>
          </a:solidFill>
        </p:spPr>
        <p:txBody>
          <a:bodyPr wrap="square">
            <a:spAutoFit/>
          </a:bodyPr>
          <a:lstStyle/>
          <a:p>
            <a:r>
              <a:rPr lang="en-US" sz="2700" dirty="0"/>
              <a:t>Disadvantages of STP</a:t>
            </a:r>
          </a:p>
        </p:txBody>
      </p:sp>
      <p:sp>
        <p:nvSpPr>
          <p:cNvPr id="13" name="TextBox 12">
            <a:extLst>
              <a:ext uri="{FF2B5EF4-FFF2-40B4-BE49-F238E27FC236}">
                <a16:creationId xmlns:a16="http://schemas.microsoft.com/office/drawing/2014/main" id="{C3211842-2831-433D-A8DC-652D5979A580}"/>
              </a:ext>
            </a:extLst>
          </p:cNvPr>
          <p:cNvSpPr txBox="1"/>
          <p:nvPr/>
        </p:nvSpPr>
        <p:spPr>
          <a:xfrm>
            <a:off x="1" y="814697"/>
            <a:ext cx="8306872" cy="3785652"/>
          </a:xfrm>
          <a:prstGeom prst="rect">
            <a:avLst/>
          </a:prstGeom>
          <a:noFill/>
        </p:spPr>
        <p:txBody>
          <a:bodyPr wrap="square">
            <a:spAutoFit/>
          </a:bodyPr>
          <a:lstStyle/>
          <a:p>
            <a:pPr marL="285750" indent="-285750">
              <a:buFont typeface="Arial" panose="020B0604020202020204" pitchFamily="34" charset="0"/>
              <a:buChar char="•"/>
            </a:pPr>
            <a:r>
              <a:rPr lang="en-US" sz="2000" dirty="0">
                <a:latin typeface="Huawei Sans" panose="020C0503030203020204"/>
              </a:rPr>
              <a:t>If the network topology changes frequently, connections on the STP network are frequently torn down, causing frequent service interruption.</a:t>
            </a:r>
          </a:p>
          <a:p>
            <a:pPr marL="285750" indent="-285750">
              <a:buFont typeface="Arial" panose="020B0604020202020204" pitchFamily="34" charset="0"/>
              <a:buChar char="•"/>
            </a:pPr>
            <a:r>
              <a:rPr lang="en-US" sz="2000" dirty="0">
                <a:latin typeface="Huawei Sans" panose="020C0503030203020204"/>
              </a:rPr>
              <a:t>STP does not differentiate between port roles according to their states, making it difficult for less experienced administrators to learn about and deploy this protocol.</a:t>
            </a:r>
          </a:p>
          <a:p>
            <a:pPr marL="285750" indent="-285750">
              <a:buFont typeface="Arial" panose="020B0604020202020204" pitchFamily="34" charset="0"/>
              <a:buChar char="•"/>
            </a:pPr>
            <a:r>
              <a:rPr lang="en-US" sz="2000" dirty="0">
                <a:latin typeface="Huawei Sans" panose="020C0503030203020204"/>
              </a:rPr>
              <a:t>The STP algorithm does not determine topology changes until the timer expires, delaying network convergence.</a:t>
            </a:r>
          </a:p>
          <a:p>
            <a:pPr marL="285750" indent="-285750">
              <a:buFont typeface="Arial" panose="020B0604020202020204" pitchFamily="34" charset="0"/>
              <a:buChar char="•"/>
            </a:pPr>
            <a:r>
              <a:rPr lang="en-US" sz="2000" dirty="0">
                <a:latin typeface="Huawei Sans" panose="020C0503030203020204"/>
              </a:rPr>
              <a:t>The STP algorithm requires the root bridge to send configuration BPDUs after the network topology becomes stable, and other devices process and spread the configuration BPDUs through the entire network. This also delays convergence.</a:t>
            </a:r>
          </a:p>
          <a:p>
            <a:pPr marL="285750" indent="-285750">
              <a:buFont typeface="Arial" panose="020B0604020202020204" pitchFamily="34" charset="0"/>
              <a:buChar char="•"/>
            </a:pPr>
            <a:endParaRPr lang="en-US" sz="2000" dirty="0"/>
          </a:p>
        </p:txBody>
      </p:sp>
    </p:spTree>
    <p:extLst>
      <p:ext uri="{BB962C8B-B14F-4D97-AF65-F5344CB8AC3E}">
        <p14:creationId xmlns:p14="http://schemas.microsoft.com/office/powerpoint/2010/main" val="12866038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100" dirty="0">
                <a:solidFill>
                  <a:schemeClr val="bg1">
                    <a:lumMod val="50000"/>
                  </a:schemeClr>
                </a:solidFill>
              </a:rPr>
              <a:t>Basic Concepts and Working Mechanism of STP</a:t>
            </a:r>
          </a:p>
          <a:p>
            <a:pPr marL="285750" indent="-285750">
              <a:buFont typeface="Arial" panose="020B0604020202020204" pitchFamily="34" charset="0"/>
              <a:buChar char="•"/>
            </a:pPr>
            <a:r>
              <a:rPr lang="en-US" sz="2300" b="1" dirty="0"/>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28</a:t>
            </a:fld>
            <a:endParaRPr lang="en-US"/>
          </a:p>
        </p:txBody>
      </p:sp>
      <p:sp>
        <p:nvSpPr>
          <p:cNvPr id="11" name="TextBox 10">
            <a:extLst>
              <a:ext uri="{FF2B5EF4-FFF2-40B4-BE49-F238E27FC236}">
                <a16:creationId xmlns:a16="http://schemas.microsoft.com/office/drawing/2014/main" id="{09849766-3522-41B4-B08D-9A8257C883FA}"/>
              </a:ext>
            </a:extLst>
          </p:cNvPr>
          <p:cNvSpPr txBox="1"/>
          <p:nvPr/>
        </p:nvSpPr>
        <p:spPr>
          <a:xfrm>
            <a:off x="-1" y="0"/>
            <a:ext cx="9929612" cy="507831"/>
          </a:xfrm>
          <a:prstGeom prst="rect">
            <a:avLst/>
          </a:prstGeom>
          <a:solidFill>
            <a:schemeClr val="bg1">
              <a:lumMod val="85000"/>
            </a:schemeClr>
          </a:solidFill>
        </p:spPr>
        <p:txBody>
          <a:bodyPr wrap="square">
            <a:spAutoFit/>
          </a:bodyPr>
          <a:lstStyle/>
          <a:p>
            <a:r>
              <a:rPr lang="en-US" sz="2700" dirty="0"/>
              <a:t>Improvements Made in RSTP (Rapid Spanning Tree Protocol)</a:t>
            </a:r>
          </a:p>
        </p:txBody>
      </p:sp>
      <p:sp>
        <p:nvSpPr>
          <p:cNvPr id="13" name="TextBox 12">
            <a:extLst>
              <a:ext uri="{FF2B5EF4-FFF2-40B4-BE49-F238E27FC236}">
                <a16:creationId xmlns:a16="http://schemas.microsoft.com/office/drawing/2014/main" id="{C3211842-2831-433D-A8DC-652D5979A580}"/>
              </a:ext>
            </a:extLst>
          </p:cNvPr>
          <p:cNvSpPr txBox="1"/>
          <p:nvPr/>
        </p:nvSpPr>
        <p:spPr>
          <a:xfrm>
            <a:off x="1" y="776061"/>
            <a:ext cx="8306872" cy="3170099"/>
          </a:xfrm>
          <a:prstGeom prst="rect">
            <a:avLst/>
          </a:prstGeom>
          <a:noFill/>
        </p:spPr>
        <p:txBody>
          <a:bodyPr wrap="square">
            <a:spAutoFit/>
          </a:bodyPr>
          <a:lstStyle/>
          <a:p>
            <a:pPr marL="285750" indent="-285750">
              <a:buFont typeface="Arial" panose="020B0604020202020204" pitchFamily="34" charset="0"/>
              <a:buChar char="•"/>
            </a:pPr>
            <a:r>
              <a:rPr lang="en-US" sz="2000" dirty="0">
                <a:latin typeface="Huawei Sans" panose="020C0503030203020204"/>
              </a:rPr>
              <a:t>RSTP processes configuration BPDUs differently from STP.</a:t>
            </a:r>
          </a:p>
          <a:p>
            <a:pPr marL="342900" indent="-342900">
              <a:buFont typeface="Wingdings" panose="05000000000000000000" pitchFamily="2" charset="2"/>
              <a:buChar char="Ø"/>
            </a:pPr>
            <a:r>
              <a:rPr lang="en-US" sz="2000" dirty="0">
                <a:latin typeface="Huawei Sans" panose="020C0503030203020204"/>
              </a:rPr>
              <a:t>When the topology becomes stable, the mode of sending configuration BPDUs is optimized.</a:t>
            </a:r>
          </a:p>
          <a:p>
            <a:pPr marL="342900" indent="-342900">
              <a:buFont typeface="Wingdings" panose="05000000000000000000" pitchFamily="2" charset="2"/>
              <a:buChar char="Ø"/>
            </a:pPr>
            <a:r>
              <a:rPr lang="en-US" sz="2000" dirty="0">
                <a:latin typeface="Huawei Sans" panose="020C0503030203020204"/>
              </a:rPr>
              <a:t>RSTP uses a shorter timeout interval of BPDUs.</a:t>
            </a:r>
          </a:p>
          <a:p>
            <a:pPr marL="342900" indent="-342900">
              <a:buFont typeface="Wingdings" panose="05000000000000000000" pitchFamily="2" charset="2"/>
              <a:buChar char="Ø"/>
            </a:pPr>
            <a:r>
              <a:rPr lang="en-US" sz="2000" dirty="0">
                <a:latin typeface="Huawei Sans" panose="020C0503030203020204"/>
              </a:rPr>
              <a:t>RSTP optimizes the method of processing inferior BPDUs.</a:t>
            </a:r>
          </a:p>
          <a:p>
            <a:pPr marL="342900" indent="-342900">
              <a:buFont typeface="Arial" panose="020B0604020202020204" pitchFamily="34" charset="0"/>
              <a:buChar char="•"/>
            </a:pPr>
            <a:r>
              <a:rPr lang="en-US" sz="2000" dirty="0">
                <a:latin typeface="Huawei Sans" panose="020C0503030203020204"/>
              </a:rPr>
              <a:t>RSTP changes the configuration BPDU format and uses the Flags field to describe port roles.</a:t>
            </a:r>
          </a:p>
          <a:p>
            <a:pPr marL="285750" indent="-285750">
              <a:buFont typeface="Arial" panose="020B0604020202020204" pitchFamily="34" charset="0"/>
              <a:buChar char="•"/>
            </a:pPr>
            <a:r>
              <a:rPr lang="en-US" sz="2000" dirty="0">
                <a:latin typeface="Huawei Sans" panose="020C0503030203020204"/>
              </a:rPr>
              <a:t>RSTP topology change processing: Compared with STP, RSTP is optimized to accelerate the response to topology changes.</a:t>
            </a:r>
          </a:p>
          <a:p>
            <a:pPr marL="285750" indent="-285750">
              <a:buFont typeface="Arial" panose="020B0604020202020204" pitchFamily="34" charset="0"/>
              <a:buChar char="•"/>
            </a:pPr>
            <a:endParaRPr lang="en-US" sz="2000" dirty="0"/>
          </a:p>
        </p:txBody>
      </p:sp>
    </p:spTree>
    <p:extLst>
      <p:ext uri="{BB962C8B-B14F-4D97-AF65-F5344CB8AC3E}">
        <p14:creationId xmlns:p14="http://schemas.microsoft.com/office/powerpoint/2010/main" val="38593295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100" dirty="0">
                <a:solidFill>
                  <a:schemeClr val="bg1">
                    <a:lumMod val="50000"/>
                  </a:schemeClr>
                </a:solidFill>
              </a:rPr>
              <a:t>Basic Concepts and Working Mechanism of STP</a:t>
            </a:r>
          </a:p>
          <a:p>
            <a:pPr marL="285750" indent="-285750">
              <a:buFont typeface="Arial" panose="020B0604020202020204" pitchFamily="34" charset="0"/>
              <a:buChar char="•"/>
            </a:pPr>
            <a:r>
              <a:rPr lang="en-US" sz="2300" b="1" dirty="0"/>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29</a:t>
            </a:fld>
            <a:endParaRPr lang="en-US"/>
          </a:p>
        </p:txBody>
      </p:sp>
      <p:sp>
        <p:nvSpPr>
          <p:cNvPr id="11" name="TextBox 10">
            <a:extLst>
              <a:ext uri="{FF2B5EF4-FFF2-40B4-BE49-F238E27FC236}">
                <a16:creationId xmlns:a16="http://schemas.microsoft.com/office/drawing/2014/main" id="{09849766-3522-41B4-B08D-9A8257C883FA}"/>
              </a:ext>
            </a:extLst>
          </p:cNvPr>
          <p:cNvSpPr txBox="1"/>
          <p:nvPr/>
        </p:nvSpPr>
        <p:spPr>
          <a:xfrm>
            <a:off x="0" y="0"/>
            <a:ext cx="8306873" cy="507831"/>
          </a:xfrm>
          <a:prstGeom prst="rect">
            <a:avLst/>
          </a:prstGeom>
          <a:solidFill>
            <a:schemeClr val="bg1">
              <a:lumMod val="85000"/>
            </a:schemeClr>
          </a:solidFill>
        </p:spPr>
        <p:txBody>
          <a:bodyPr wrap="square">
            <a:spAutoFit/>
          </a:bodyPr>
          <a:lstStyle/>
          <a:p>
            <a:r>
              <a:rPr lang="en-US" sz="2700" dirty="0"/>
              <a:t>Port Roles in RSTP</a:t>
            </a:r>
          </a:p>
        </p:txBody>
      </p:sp>
      <p:cxnSp>
        <p:nvCxnSpPr>
          <p:cNvPr id="7" name="直接连接符 142">
            <a:extLst>
              <a:ext uri="{FF2B5EF4-FFF2-40B4-BE49-F238E27FC236}">
                <a16:creationId xmlns:a16="http://schemas.microsoft.com/office/drawing/2014/main" id="{FF2D2916-EF55-4617-8CF6-769CA1332DD0}"/>
              </a:ext>
            </a:extLst>
          </p:cNvPr>
          <p:cNvCxnSpPr/>
          <p:nvPr/>
        </p:nvCxnSpPr>
        <p:spPr>
          <a:xfrm>
            <a:off x="924654" y="5337011"/>
            <a:ext cx="0" cy="77408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椭圆 69">
            <a:extLst>
              <a:ext uri="{FF2B5EF4-FFF2-40B4-BE49-F238E27FC236}">
                <a16:creationId xmlns:a16="http://schemas.microsoft.com/office/drawing/2014/main" id="{4B2CD844-2019-4F4A-8042-55A8C22ED950}"/>
              </a:ext>
            </a:extLst>
          </p:cNvPr>
          <p:cNvSpPr>
            <a:spLocks noChangeAspect="1"/>
          </p:cNvSpPr>
          <p:nvPr/>
        </p:nvSpPr>
        <p:spPr>
          <a:xfrm>
            <a:off x="330018" y="6506966"/>
            <a:ext cx="232480" cy="23248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R</a:t>
            </a:r>
            <a:endParaRPr lang="en-US" altLang="zh-CN" sz="1400" b="1" dirty="0">
              <a:solidFill>
                <a:prstClr val="white"/>
              </a:solidFill>
              <a:latin typeface="Huawei Sans" panose="020C0503030203020204" pitchFamily="34" charset="0"/>
            </a:endParaRPr>
          </a:p>
        </p:txBody>
      </p:sp>
      <p:sp>
        <p:nvSpPr>
          <p:cNvPr id="10" name="文本框 70">
            <a:extLst>
              <a:ext uri="{FF2B5EF4-FFF2-40B4-BE49-F238E27FC236}">
                <a16:creationId xmlns:a16="http://schemas.microsoft.com/office/drawing/2014/main" id="{DE360D86-C457-495B-981A-0547C508BEE9}"/>
              </a:ext>
            </a:extLst>
          </p:cNvPr>
          <p:cNvSpPr txBox="1"/>
          <p:nvPr/>
        </p:nvSpPr>
        <p:spPr>
          <a:xfrm>
            <a:off x="520377" y="6484020"/>
            <a:ext cx="1153672" cy="307777"/>
          </a:xfrm>
          <a:prstGeom prst="rect">
            <a:avLst/>
          </a:prstGeom>
          <a:noFill/>
        </p:spPr>
        <p:txBody>
          <a:bodyPr wrap="square" rtlCol="0">
            <a:spAutoFit/>
          </a:bodyPr>
          <a:lstStyle/>
          <a:p>
            <a:pPr fontAlgn="ctr">
              <a:spcBef>
                <a:spcPts val="0"/>
              </a:spcBef>
              <a:spcAft>
                <a:spcPts val="0"/>
              </a:spcAft>
            </a:pPr>
            <a:r>
              <a:rPr lang="en-US" sz="1400" dirty="0">
                <a:latin typeface="Huawei Sans" panose="020C0503030203020204" pitchFamily="34" charset="0"/>
              </a:rPr>
              <a:t>Root port</a:t>
            </a:r>
            <a:endParaRPr lang="en-US" altLang="zh-CN" sz="1400" dirty="0">
              <a:latin typeface="Huawei Sans" panose="020C0503030203020204" pitchFamily="34" charset="0"/>
            </a:endParaRPr>
          </a:p>
        </p:txBody>
      </p:sp>
      <p:sp>
        <p:nvSpPr>
          <p:cNvPr id="12" name="椭圆 71">
            <a:extLst>
              <a:ext uri="{FF2B5EF4-FFF2-40B4-BE49-F238E27FC236}">
                <a16:creationId xmlns:a16="http://schemas.microsoft.com/office/drawing/2014/main" id="{8CE8EF35-67D3-45E8-ABED-DDC27F8209F3}"/>
              </a:ext>
            </a:extLst>
          </p:cNvPr>
          <p:cNvSpPr>
            <a:spLocks noChangeAspect="1"/>
          </p:cNvSpPr>
          <p:nvPr/>
        </p:nvSpPr>
        <p:spPr>
          <a:xfrm>
            <a:off x="1606528" y="6506966"/>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sp>
        <p:nvSpPr>
          <p:cNvPr id="14" name="文本框 72">
            <a:extLst>
              <a:ext uri="{FF2B5EF4-FFF2-40B4-BE49-F238E27FC236}">
                <a16:creationId xmlns:a16="http://schemas.microsoft.com/office/drawing/2014/main" id="{01394BF2-3664-4F82-9E8C-8C290DF2D30D}"/>
              </a:ext>
            </a:extLst>
          </p:cNvPr>
          <p:cNvSpPr txBox="1"/>
          <p:nvPr/>
        </p:nvSpPr>
        <p:spPr>
          <a:xfrm>
            <a:off x="1796887" y="6484020"/>
            <a:ext cx="1602665" cy="307777"/>
          </a:xfrm>
          <a:prstGeom prst="rect">
            <a:avLst/>
          </a:prstGeom>
          <a:noFill/>
        </p:spPr>
        <p:txBody>
          <a:bodyPr wrap="square" rtlCol="0">
            <a:spAutoFit/>
          </a:bodyPr>
          <a:lstStyle/>
          <a:p>
            <a:pPr fontAlgn="ctr">
              <a:spcBef>
                <a:spcPts val="0"/>
              </a:spcBef>
              <a:spcAft>
                <a:spcPts val="0"/>
              </a:spcAft>
            </a:pPr>
            <a:r>
              <a:rPr lang="en-US" sz="1400" dirty="0">
                <a:latin typeface="Huawei Sans" panose="020C0503030203020204" pitchFamily="34" charset="0"/>
              </a:rPr>
              <a:t>Designated port</a:t>
            </a:r>
            <a:endParaRPr lang="en-US" altLang="zh-CN" sz="1400" dirty="0">
              <a:latin typeface="Huawei Sans" panose="020C0503030203020204" pitchFamily="34" charset="0"/>
            </a:endParaRPr>
          </a:p>
        </p:txBody>
      </p:sp>
      <p:sp>
        <p:nvSpPr>
          <p:cNvPr id="15" name="椭圆 73">
            <a:extLst>
              <a:ext uri="{FF2B5EF4-FFF2-40B4-BE49-F238E27FC236}">
                <a16:creationId xmlns:a16="http://schemas.microsoft.com/office/drawing/2014/main" id="{34173275-A5ED-4F69-8B88-B1D30CAEF540}"/>
              </a:ext>
            </a:extLst>
          </p:cNvPr>
          <p:cNvSpPr>
            <a:spLocks noChangeAspect="1"/>
          </p:cNvSpPr>
          <p:nvPr/>
        </p:nvSpPr>
        <p:spPr>
          <a:xfrm>
            <a:off x="3332031" y="6506966"/>
            <a:ext cx="232480" cy="232480"/>
          </a:xfrm>
          <a:prstGeom prst="ellipse">
            <a:avLst/>
          </a:prstGeom>
          <a:solidFill>
            <a:schemeClr val="bg1"/>
          </a:solidFill>
          <a:ln w="1905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srgbClr val="EC7061"/>
                </a:solidFill>
                <a:latin typeface="Huawei Sans" panose="020C0503030203020204" pitchFamily="34" charset="0"/>
              </a:rPr>
              <a:t>A</a:t>
            </a:r>
            <a:endParaRPr lang="en-US" altLang="zh-CN" sz="1400" b="1" dirty="0">
              <a:solidFill>
                <a:srgbClr val="EC7061"/>
              </a:solidFill>
              <a:latin typeface="Huawei Sans" panose="020C0503030203020204" pitchFamily="34" charset="0"/>
            </a:endParaRPr>
          </a:p>
        </p:txBody>
      </p:sp>
      <p:sp>
        <p:nvSpPr>
          <p:cNvPr id="16" name="文本框 74">
            <a:extLst>
              <a:ext uri="{FF2B5EF4-FFF2-40B4-BE49-F238E27FC236}">
                <a16:creationId xmlns:a16="http://schemas.microsoft.com/office/drawing/2014/main" id="{5C14F197-935D-4951-8806-29A06BEA6F47}"/>
              </a:ext>
            </a:extLst>
          </p:cNvPr>
          <p:cNvSpPr txBox="1"/>
          <p:nvPr/>
        </p:nvSpPr>
        <p:spPr>
          <a:xfrm>
            <a:off x="3522390" y="6484020"/>
            <a:ext cx="1464259" cy="307777"/>
          </a:xfrm>
          <a:prstGeom prst="rect">
            <a:avLst/>
          </a:prstGeom>
          <a:noFill/>
        </p:spPr>
        <p:txBody>
          <a:bodyPr wrap="square" rtlCol="0">
            <a:spAutoFit/>
          </a:bodyPr>
          <a:lstStyle/>
          <a:p>
            <a:pPr fontAlgn="ctr">
              <a:spcBef>
                <a:spcPts val="0"/>
              </a:spcBef>
              <a:spcAft>
                <a:spcPts val="0"/>
              </a:spcAft>
            </a:pPr>
            <a:r>
              <a:rPr lang="en-US" sz="1400" dirty="0">
                <a:latin typeface="Huawei Sans" panose="020C0503030203020204" pitchFamily="34" charset="0"/>
              </a:rPr>
              <a:t>Alternate port</a:t>
            </a:r>
            <a:endParaRPr lang="en-US" altLang="zh-CN" sz="1400" dirty="0">
              <a:latin typeface="Huawei Sans" panose="020C0503030203020204" pitchFamily="34" charset="0"/>
            </a:endParaRPr>
          </a:p>
        </p:txBody>
      </p:sp>
      <p:sp>
        <p:nvSpPr>
          <p:cNvPr id="17" name="椭圆 79">
            <a:extLst>
              <a:ext uri="{FF2B5EF4-FFF2-40B4-BE49-F238E27FC236}">
                <a16:creationId xmlns:a16="http://schemas.microsoft.com/office/drawing/2014/main" id="{7454B723-67A6-4363-9613-D8BA485C02D1}"/>
              </a:ext>
            </a:extLst>
          </p:cNvPr>
          <p:cNvSpPr>
            <a:spLocks noChangeAspect="1"/>
          </p:cNvSpPr>
          <p:nvPr/>
        </p:nvSpPr>
        <p:spPr>
          <a:xfrm>
            <a:off x="4919128" y="6506966"/>
            <a:ext cx="232480" cy="232480"/>
          </a:xfrm>
          <a:prstGeom prst="ellipse">
            <a:avLst/>
          </a:prstGeom>
          <a:solidFill>
            <a:schemeClr val="bg1"/>
          </a:solid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rgbClr val="00B0F0"/>
                </a:solidFill>
                <a:latin typeface="Huawei Sans" panose="020C0503030203020204" pitchFamily="34" charset="0"/>
              </a:rPr>
              <a:t>B</a:t>
            </a:r>
            <a:endParaRPr lang="en-US" altLang="zh-CN" sz="1400" b="1" dirty="0">
              <a:solidFill>
                <a:srgbClr val="00B0F0"/>
              </a:solidFill>
              <a:latin typeface="Huawei Sans" panose="020C0503030203020204" pitchFamily="34" charset="0"/>
            </a:endParaRPr>
          </a:p>
        </p:txBody>
      </p:sp>
      <p:sp>
        <p:nvSpPr>
          <p:cNvPr id="18" name="文本框 80">
            <a:extLst>
              <a:ext uri="{FF2B5EF4-FFF2-40B4-BE49-F238E27FC236}">
                <a16:creationId xmlns:a16="http://schemas.microsoft.com/office/drawing/2014/main" id="{27B99B92-EBF4-4BFC-B27C-580A6731C725}"/>
              </a:ext>
            </a:extLst>
          </p:cNvPr>
          <p:cNvSpPr txBox="1"/>
          <p:nvPr/>
        </p:nvSpPr>
        <p:spPr>
          <a:xfrm>
            <a:off x="5109486" y="6484020"/>
            <a:ext cx="1320024" cy="307777"/>
          </a:xfrm>
          <a:prstGeom prst="rect">
            <a:avLst/>
          </a:prstGeom>
          <a:noFill/>
        </p:spPr>
        <p:txBody>
          <a:bodyPr wrap="square" rtlCol="0">
            <a:spAutoFit/>
          </a:bodyPr>
          <a:lstStyle/>
          <a:p>
            <a:pPr fontAlgn="ctr">
              <a:spcBef>
                <a:spcPts val="0"/>
              </a:spcBef>
              <a:spcAft>
                <a:spcPts val="0"/>
              </a:spcAft>
            </a:pPr>
            <a:r>
              <a:rPr lang="en-US" sz="1400" dirty="0">
                <a:latin typeface="Huawei Sans" panose="020C0503030203020204" pitchFamily="34" charset="0"/>
              </a:rPr>
              <a:t>Backup port</a:t>
            </a:r>
            <a:endParaRPr lang="en-US" altLang="zh-CN" sz="1400" dirty="0">
              <a:latin typeface="Huawei Sans" panose="020C0503030203020204" pitchFamily="34" charset="0"/>
            </a:endParaRPr>
          </a:p>
        </p:txBody>
      </p:sp>
      <p:cxnSp>
        <p:nvCxnSpPr>
          <p:cNvPr id="19" name="直接连接符 82">
            <a:extLst>
              <a:ext uri="{FF2B5EF4-FFF2-40B4-BE49-F238E27FC236}">
                <a16:creationId xmlns:a16="http://schemas.microsoft.com/office/drawing/2014/main" id="{628BDF94-24BD-480F-9C8A-4A1A65938642}"/>
              </a:ext>
            </a:extLst>
          </p:cNvPr>
          <p:cNvCxnSpPr/>
          <p:nvPr/>
        </p:nvCxnSpPr>
        <p:spPr>
          <a:xfrm>
            <a:off x="3493363" y="5337011"/>
            <a:ext cx="0" cy="77408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接连接符 83">
            <a:extLst>
              <a:ext uri="{FF2B5EF4-FFF2-40B4-BE49-F238E27FC236}">
                <a16:creationId xmlns:a16="http://schemas.microsoft.com/office/drawing/2014/main" id="{41FC7684-61D9-4E6F-AD4F-A93D95CE0E89}"/>
              </a:ext>
            </a:extLst>
          </p:cNvPr>
          <p:cNvCxnSpPr/>
          <p:nvPr/>
        </p:nvCxnSpPr>
        <p:spPr>
          <a:xfrm>
            <a:off x="587041" y="5337011"/>
            <a:ext cx="0" cy="77408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 name="Group 165">
            <a:extLst>
              <a:ext uri="{FF2B5EF4-FFF2-40B4-BE49-F238E27FC236}">
                <a16:creationId xmlns:a16="http://schemas.microsoft.com/office/drawing/2014/main" id="{4F61DB4A-9B14-4E22-89F7-0123E7C489E5}"/>
              </a:ext>
            </a:extLst>
          </p:cNvPr>
          <p:cNvGrpSpPr/>
          <p:nvPr/>
        </p:nvGrpSpPr>
        <p:grpSpPr>
          <a:xfrm rot="10800000">
            <a:off x="732167" y="4050151"/>
            <a:ext cx="2778130" cy="1350249"/>
            <a:chOff x="-1233037" y="914446"/>
            <a:chExt cx="1573823" cy="778776"/>
          </a:xfrm>
        </p:grpSpPr>
        <p:cxnSp>
          <p:nvCxnSpPr>
            <p:cNvPr id="22" name="Straight Connector 166">
              <a:extLst>
                <a:ext uri="{FF2B5EF4-FFF2-40B4-BE49-F238E27FC236}">
                  <a16:creationId xmlns:a16="http://schemas.microsoft.com/office/drawing/2014/main" id="{56F87122-285A-4039-ABA0-141D222DB99D}"/>
                </a:ext>
              </a:extLst>
            </p:cNvPr>
            <p:cNvCxnSpPr/>
            <p:nvPr/>
          </p:nvCxnSpPr>
          <p:spPr>
            <a:xfrm flipH="1" flipV="1">
              <a:off x="-1233037" y="914446"/>
              <a:ext cx="786912" cy="77877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167">
              <a:extLst>
                <a:ext uri="{FF2B5EF4-FFF2-40B4-BE49-F238E27FC236}">
                  <a16:creationId xmlns:a16="http://schemas.microsoft.com/office/drawing/2014/main" id="{98B56952-637C-4CC4-A154-A7DDE6F6DE07}"/>
                </a:ext>
              </a:extLst>
            </p:cNvPr>
            <p:cNvCxnSpPr/>
            <p:nvPr/>
          </p:nvCxnSpPr>
          <p:spPr>
            <a:xfrm flipV="1">
              <a:off x="-446125" y="914446"/>
              <a:ext cx="786911" cy="778776"/>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grpSp>
      <p:cxnSp>
        <p:nvCxnSpPr>
          <p:cNvPr id="24" name="直接连接符 87">
            <a:extLst>
              <a:ext uri="{FF2B5EF4-FFF2-40B4-BE49-F238E27FC236}">
                <a16:creationId xmlns:a16="http://schemas.microsoft.com/office/drawing/2014/main" id="{53A45521-3289-4057-8B5A-6671E75E599D}"/>
              </a:ext>
            </a:extLst>
          </p:cNvPr>
          <p:cNvCxnSpPr/>
          <p:nvPr/>
        </p:nvCxnSpPr>
        <p:spPr>
          <a:xfrm flipH="1">
            <a:off x="330018" y="6111097"/>
            <a:ext cx="3676069"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25" name="图片 76" descr="接入交换机.png">
            <a:extLst>
              <a:ext uri="{FF2B5EF4-FFF2-40B4-BE49-F238E27FC236}">
                <a16:creationId xmlns:a16="http://schemas.microsoft.com/office/drawing/2014/main" id="{9C91077F-3156-4477-A110-334578851DE4}"/>
              </a:ext>
            </a:extLst>
          </p:cNvPr>
          <p:cNvPicPr>
            <a:picLocks noChangeAspect="1"/>
          </p:cNvPicPr>
          <p:nvPr/>
        </p:nvPicPr>
        <p:blipFill>
          <a:blip r:embed="rId2" cstate="print"/>
          <a:stretch>
            <a:fillRect/>
          </a:stretch>
        </p:blipFill>
        <p:spPr>
          <a:xfrm>
            <a:off x="1851232" y="3916918"/>
            <a:ext cx="540000" cy="441818"/>
          </a:xfrm>
          <a:prstGeom prst="rect">
            <a:avLst/>
          </a:prstGeom>
        </p:spPr>
      </p:pic>
      <p:pic>
        <p:nvPicPr>
          <p:cNvPr id="26" name="图片 76" descr="接入交换机.png">
            <a:extLst>
              <a:ext uri="{FF2B5EF4-FFF2-40B4-BE49-F238E27FC236}">
                <a16:creationId xmlns:a16="http://schemas.microsoft.com/office/drawing/2014/main" id="{38EECA48-A8EE-4A81-B588-FA4FFC81AE73}"/>
              </a:ext>
            </a:extLst>
          </p:cNvPr>
          <p:cNvPicPr>
            <a:picLocks noChangeAspect="1"/>
          </p:cNvPicPr>
          <p:nvPr/>
        </p:nvPicPr>
        <p:blipFill>
          <a:blip r:embed="rId2" cstate="print"/>
          <a:stretch>
            <a:fillRect/>
          </a:stretch>
        </p:blipFill>
        <p:spPr>
          <a:xfrm>
            <a:off x="483080" y="5200766"/>
            <a:ext cx="540000" cy="441818"/>
          </a:xfrm>
          <a:prstGeom prst="rect">
            <a:avLst/>
          </a:prstGeom>
        </p:spPr>
      </p:pic>
      <p:pic>
        <p:nvPicPr>
          <p:cNvPr id="27" name="图片 76" descr="接入交换机.png">
            <a:extLst>
              <a:ext uri="{FF2B5EF4-FFF2-40B4-BE49-F238E27FC236}">
                <a16:creationId xmlns:a16="http://schemas.microsoft.com/office/drawing/2014/main" id="{5E8EBFAF-14E5-4A52-9F4D-6850487BC7D1}"/>
              </a:ext>
            </a:extLst>
          </p:cNvPr>
          <p:cNvPicPr>
            <a:picLocks noChangeAspect="1"/>
          </p:cNvPicPr>
          <p:nvPr/>
        </p:nvPicPr>
        <p:blipFill>
          <a:blip r:embed="rId2" cstate="print"/>
          <a:stretch>
            <a:fillRect/>
          </a:stretch>
        </p:blipFill>
        <p:spPr>
          <a:xfrm>
            <a:off x="3219384" y="5200766"/>
            <a:ext cx="540000" cy="441818"/>
          </a:xfrm>
          <a:prstGeom prst="rect">
            <a:avLst/>
          </a:prstGeom>
        </p:spPr>
      </p:pic>
      <p:sp>
        <p:nvSpPr>
          <p:cNvPr id="28" name="文本框 91">
            <a:extLst>
              <a:ext uri="{FF2B5EF4-FFF2-40B4-BE49-F238E27FC236}">
                <a16:creationId xmlns:a16="http://schemas.microsoft.com/office/drawing/2014/main" id="{8CB9E177-F4D9-4D83-B00D-968C28007FF8}"/>
              </a:ext>
            </a:extLst>
          </p:cNvPr>
          <p:cNvSpPr txBox="1"/>
          <p:nvPr/>
        </p:nvSpPr>
        <p:spPr>
          <a:xfrm>
            <a:off x="1222921" y="3519586"/>
            <a:ext cx="1890262" cy="338554"/>
          </a:xfrm>
          <a:prstGeom prst="rect">
            <a:avLst/>
          </a:prstGeom>
          <a:noFill/>
        </p:spPr>
        <p:txBody>
          <a:bodyPr wrap="none" rtlCol="0">
            <a:spAutoFit/>
          </a:bodyPr>
          <a:lstStyle/>
          <a:p>
            <a:pPr algn="ctr" fontAlgn="ctr"/>
            <a:r>
              <a:rPr lang="en-US" sz="1600" dirty="0">
                <a:latin typeface="Huawei Sans" panose="020C0503030203020204" pitchFamily="34" charset="0"/>
              </a:rPr>
              <a:t>SW1 (root bridge)</a:t>
            </a:r>
            <a:endParaRPr lang="en-US" altLang="zh-CN" sz="1600" dirty="0">
              <a:latin typeface="Huawei Sans" panose="020C0503030203020204" pitchFamily="34" charset="0"/>
            </a:endParaRPr>
          </a:p>
        </p:txBody>
      </p:sp>
      <p:sp>
        <p:nvSpPr>
          <p:cNvPr id="29" name="文本框 92">
            <a:extLst>
              <a:ext uri="{FF2B5EF4-FFF2-40B4-BE49-F238E27FC236}">
                <a16:creationId xmlns:a16="http://schemas.microsoft.com/office/drawing/2014/main" id="{686E0416-4CF2-4A58-AD8B-5AA642D884A7}"/>
              </a:ext>
            </a:extLst>
          </p:cNvPr>
          <p:cNvSpPr txBox="1"/>
          <p:nvPr/>
        </p:nvSpPr>
        <p:spPr>
          <a:xfrm>
            <a:off x="-180168" y="5252398"/>
            <a:ext cx="628698" cy="338554"/>
          </a:xfrm>
          <a:prstGeom prst="rect">
            <a:avLst/>
          </a:prstGeom>
          <a:noFill/>
        </p:spPr>
        <p:txBody>
          <a:bodyPr wrap="none" rtlCol="0">
            <a:spAutoFit/>
          </a:bodyPr>
          <a:lstStyle/>
          <a:p>
            <a:pPr algn="ctr" fontAlgn="ctr"/>
            <a:r>
              <a:rPr lang="en-US" sz="1600" dirty="0">
                <a:latin typeface="Huawei Sans" panose="020C0503030203020204" pitchFamily="34" charset="0"/>
              </a:rPr>
              <a:t>SW2</a:t>
            </a:r>
            <a:endParaRPr lang="en-US" altLang="zh-CN" sz="1600" dirty="0">
              <a:latin typeface="Huawei Sans" panose="020C0503030203020204" pitchFamily="34" charset="0"/>
            </a:endParaRPr>
          </a:p>
        </p:txBody>
      </p:sp>
      <p:sp>
        <p:nvSpPr>
          <p:cNvPr id="30" name="文本框 93">
            <a:extLst>
              <a:ext uri="{FF2B5EF4-FFF2-40B4-BE49-F238E27FC236}">
                <a16:creationId xmlns:a16="http://schemas.microsoft.com/office/drawing/2014/main" id="{58B502AD-971C-49AB-B0A1-DEACE438CA9E}"/>
              </a:ext>
            </a:extLst>
          </p:cNvPr>
          <p:cNvSpPr txBox="1"/>
          <p:nvPr/>
        </p:nvSpPr>
        <p:spPr>
          <a:xfrm>
            <a:off x="3767343" y="5252398"/>
            <a:ext cx="628698" cy="338554"/>
          </a:xfrm>
          <a:prstGeom prst="rect">
            <a:avLst/>
          </a:prstGeom>
          <a:noFill/>
        </p:spPr>
        <p:txBody>
          <a:bodyPr wrap="none" rtlCol="0">
            <a:spAutoFit/>
          </a:bodyPr>
          <a:lstStyle/>
          <a:p>
            <a:pPr algn="ctr" fontAlgn="ctr"/>
            <a:r>
              <a:rPr lang="en-US" sz="1600" dirty="0">
                <a:latin typeface="Huawei Sans" panose="020C0503030203020204" pitchFamily="34" charset="0"/>
              </a:rPr>
              <a:t>SW3</a:t>
            </a:r>
            <a:endParaRPr lang="en-US" altLang="zh-CN" sz="1600" dirty="0">
              <a:latin typeface="Huawei Sans" panose="020C0503030203020204" pitchFamily="34" charset="0"/>
            </a:endParaRPr>
          </a:p>
        </p:txBody>
      </p:sp>
      <p:sp>
        <p:nvSpPr>
          <p:cNvPr id="31" name="椭圆 137">
            <a:extLst>
              <a:ext uri="{FF2B5EF4-FFF2-40B4-BE49-F238E27FC236}">
                <a16:creationId xmlns:a16="http://schemas.microsoft.com/office/drawing/2014/main" id="{05661A78-ECBE-4880-829A-347370923B4A}"/>
              </a:ext>
            </a:extLst>
          </p:cNvPr>
          <p:cNvSpPr>
            <a:spLocks noChangeAspect="1"/>
          </p:cNvSpPr>
          <p:nvPr/>
        </p:nvSpPr>
        <p:spPr>
          <a:xfrm>
            <a:off x="1734989" y="4235164"/>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sp>
        <p:nvSpPr>
          <p:cNvPr id="32" name="椭圆 138">
            <a:extLst>
              <a:ext uri="{FF2B5EF4-FFF2-40B4-BE49-F238E27FC236}">
                <a16:creationId xmlns:a16="http://schemas.microsoft.com/office/drawing/2014/main" id="{F09732A9-1082-4F95-8B10-8BAD85BA771C}"/>
              </a:ext>
            </a:extLst>
          </p:cNvPr>
          <p:cNvSpPr>
            <a:spLocks noChangeAspect="1"/>
          </p:cNvSpPr>
          <p:nvPr/>
        </p:nvSpPr>
        <p:spPr>
          <a:xfrm>
            <a:off x="2237474" y="4235164"/>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sp>
        <p:nvSpPr>
          <p:cNvPr id="33" name="椭圆 139">
            <a:extLst>
              <a:ext uri="{FF2B5EF4-FFF2-40B4-BE49-F238E27FC236}">
                <a16:creationId xmlns:a16="http://schemas.microsoft.com/office/drawing/2014/main" id="{C52513A8-DE9B-47A2-9983-517B33ABE633}"/>
              </a:ext>
            </a:extLst>
          </p:cNvPr>
          <p:cNvSpPr>
            <a:spLocks noChangeAspect="1"/>
          </p:cNvSpPr>
          <p:nvPr/>
        </p:nvSpPr>
        <p:spPr>
          <a:xfrm>
            <a:off x="848722" y="5104531"/>
            <a:ext cx="232480" cy="23248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R</a:t>
            </a:r>
            <a:endParaRPr lang="en-US" altLang="zh-CN" sz="1400" b="1" dirty="0">
              <a:solidFill>
                <a:prstClr val="white"/>
              </a:solidFill>
              <a:latin typeface="Huawei Sans" panose="020C0503030203020204" pitchFamily="34" charset="0"/>
            </a:endParaRPr>
          </a:p>
        </p:txBody>
      </p:sp>
      <p:sp>
        <p:nvSpPr>
          <p:cNvPr id="34" name="椭圆 140">
            <a:extLst>
              <a:ext uri="{FF2B5EF4-FFF2-40B4-BE49-F238E27FC236}">
                <a16:creationId xmlns:a16="http://schemas.microsoft.com/office/drawing/2014/main" id="{F2F76D80-7049-4098-8312-6B525A0929D5}"/>
              </a:ext>
            </a:extLst>
          </p:cNvPr>
          <p:cNvSpPr>
            <a:spLocks noChangeAspect="1"/>
          </p:cNvSpPr>
          <p:nvPr/>
        </p:nvSpPr>
        <p:spPr>
          <a:xfrm>
            <a:off x="3161266" y="5104531"/>
            <a:ext cx="232480" cy="23248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R</a:t>
            </a:r>
            <a:endParaRPr lang="en-US" altLang="zh-CN" sz="1400" b="1" dirty="0">
              <a:solidFill>
                <a:prstClr val="white"/>
              </a:solidFill>
              <a:latin typeface="Huawei Sans" panose="020C0503030203020204" pitchFamily="34" charset="0"/>
            </a:endParaRPr>
          </a:p>
        </p:txBody>
      </p:sp>
      <p:sp>
        <p:nvSpPr>
          <p:cNvPr id="35" name="椭圆 141">
            <a:extLst>
              <a:ext uri="{FF2B5EF4-FFF2-40B4-BE49-F238E27FC236}">
                <a16:creationId xmlns:a16="http://schemas.microsoft.com/office/drawing/2014/main" id="{D2CE16CB-1E38-485B-BEC4-E102608E98BE}"/>
              </a:ext>
            </a:extLst>
          </p:cNvPr>
          <p:cNvSpPr>
            <a:spLocks noChangeAspect="1"/>
          </p:cNvSpPr>
          <p:nvPr/>
        </p:nvSpPr>
        <p:spPr>
          <a:xfrm>
            <a:off x="3368587" y="5557738"/>
            <a:ext cx="232480" cy="232480"/>
          </a:xfrm>
          <a:prstGeom prst="ellipse">
            <a:avLst/>
          </a:prstGeom>
          <a:solidFill>
            <a:schemeClr val="bg1"/>
          </a:solidFill>
          <a:ln w="1905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rgbClr val="EC7061"/>
                </a:solidFill>
                <a:latin typeface="Huawei Sans" panose="020C0503030203020204" pitchFamily="34" charset="0"/>
              </a:rPr>
              <a:t>A</a:t>
            </a:r>
            <a:endParaRPr lang="en-US" altLang="zh-CN" sz="1400" b="1" dirty="0">
              <a:solidFill>
                <a:srgbClr val="EC7061"/>
              </a:solidFill>
              <a:latin typeface="Huawei Sans" panose="020C0503030203020204" pitchFamily="34" charset="0"/>
            </a:endParaRPr>
          </a:p>
        </p:txBody>
      </p:sp>
      <p:sp>
        <p:nvSpPr>
          <p:cNvPr id="36" name="椭圆 143">
            <a:extLst>
              <a:ext uri="{FF2B5EF4-FFF2-40B4-BE49-F238E27FC236}">
                <a16:creationId xmlns:a16="http://schemas.microsoft.com/office/drawing/2014/main" id="{3791F4F4-8E1C-4CF1-A99A-804FD84D1197}"/>
              </a:ext>
            </a:extLst>
          </p:cNvPr>
          <p:cNvSpPr>
            <a:spLocks noChangeAspect="1"/>
          </p:cNvSpPr>
          <p:nvPr/>
        </p:nvSpPr>
        <p:spPr>
          <a:xfrm>
            <a:off x="853979" y="5557738"/>
            <a:ext cx="232480" cy="232480"/>
          </a:xfrm>
          <a:prstGeom prst="ellipse">
            <a:avLst/>
          </a:prstGeom>
          <a:solidFill>
            <a:schemeClr val="bg1"/>
          </a:solid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rgbClr val="00B0F0"/>
                </a:solidFill>
                <a:latin typeface="Huawei Sans" panose="020C0503030203020204" pitchFamily="34" charset="0"/>
              </a:rPr>
              <a:t>B</a:t>
            </a:r>
            <a:endParaRPr lang="en-US" altLang="zh-CN" sz="1400" b="1" dirty="0">
              <a:solidFill>
                <a:srgbClr val="00B0F0"/>
              </a:solidFill>
              <a:latin typeface="Huawei Sans" panose="020C0503030203020204" pitchFamily="34" charset="0"/>
            </a:endParaRPr>
          </a:p>
        </p:txBody>
      </p:sp>
      <p:grpSp>
        <p:nvGrpSpPr>
          <p:cNvPr id="37" name="组合 3">
            <a:extLst>
              <a:ext uri="{FF2B5EF4-FFF2-40B4-BE49-F238E27FC236}">
                <a16:creationId xmlns:a16="http://schemas.microsoft.com/office/drawing/2014/main" id="{32B50D2D-317C-4B6F-A704-B3A01F80D33E}"/>
              </a:ext>
            </a:extLst>
          </p:cNvPr>
          <p:cNvGrpSpPr/>
          <p:nvPr/>
        </p:nvGrpSpPr>
        <p:grpSpPr>
          <a:xfrm>
            <a:off x="0" y="630046"/>
            <a:ext cx="4576209" cy="2591511"/>
            <a:chOff x="1340183" y="2016295"/>
            <a:chExt cx="4576209" cy="2591511"/>
          </a:xfrm>
        </p:grpSpPr>
        <p:cxnSp>
          <p:nvCxnSpPr>
            <p:cNvPr id="38" name="直接连接符 64">
              <a:extLst>
                <a:ext uri="{FF2B5EF4-FFF2-40B4-BE49-F238E27FC236}">
                  <a16:creationId xmlns:a16="http://schemas.microsoft.com/office/drawing/2014/main" id="{CB979946-A4EA-4F1A-B00A-A43ADC9B07AF}"/>
                </a:ext>
              </a:extLst>
            </p:cNvPr>
            <p:cNvCxnSpPr/>
            <p:nvPr/>
          </p:nvCxnSpPr>
          <p:spPr>
            <a:xfrm>
              <a:off x="5013714" y="3833720"/>
              <a:ext cx="0" cy="77408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接连接符 62">
              <a:extLst>
                <a:ext uri="{FF2B5EF4-FFF2-40B4-BE49-F238E27FC236}">
                  <a16:creationId xmlns:a16="http://schemas.microsoft.com/office/drawing/2014/main" id="{3466A0DB-F085-40AF-A451-98199D1FA4E1}"/>
                </a:ext>
              </a:extLst>
            </p:cNvPr>
            <p:cNvCxnSpPr/>
            <p:nvPr/>
          </p:nvCxnSpPr>
          <p:spPr>
            <a:xfrm>
              <a:off x="2262146" y="3833720"/>
              <a:ext cx="0" cy="77408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0" name="Group 165">
              <a:extLst>
                <a:ext uri="{FF2B5EF4-FFF2-40B4-BE49-F238E27FC236}">
                  <a16:creationId xmlns:a16="http://schemas.microsoft.com/office/drawing/2014/main" id="{59792BC2-3EB1-4DD5-8D0A-7FC4A6F4D9E0}"/>
                </a:ext>
              </a:extLst>
            </p:cNvPr>
            <p:cNvGrpSpPr/>
            <p:nvPr/>
          </p:nvGrpSpPr>
          <p:grpSpPr>
            <a:xfrm rot="10800000">
              <a:off x="2252518" y="2546860"/>
              <a:ext cx="2778130" cy="1350249"/>
              <a:chOff x="-1233037" y="914446"/>
              <a:chExt cx="1573823" cy="778776"/>
            </a:xfrm>
          </p:grpSpPr>
          <p:cxnSp>
            <p:nvCxnSpPr>
              <p:cNvPr id="54" name="Straight Connector 166">
                <a:extLst>
                  <a:ext uri="{FF2B5EF4-FFF2-40B4-BE49-F238E27FC236}">
                    <a16:creationId xmlns:a16="http://schemas.microsoft.com/office/drawing/2014/main" id="{5EA86F0A-E02A-4E57-BBDC-7575CBEFAA3D}"/>
                  </a:ext>
                </a:extLst>
              </p:cNvPr>
              <p:cNvCxnSpPr/>
              <p:nvPr/>
            </p:nvCxnSpPr>
            <p:spPr>
              <a:xfrm flipH="1" flipV="1">
                <a:off x="-1233037" y="914446"/>
                <a:ext cx="786912" cy="77877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167">
                <a:extLst>
                  <a:ext uri="{FF2B5EF4-FFF2-40B4-BE49-F238E27FC236}">
                    <a16:creationId xmlns:a16="http://schemas.microsoft.com/office/drawing/2014/main" id="{170416C7-4AD0-4629-8E8E-81CA4217F586}"/>
                  </a:ext>
                </a:extLst>
              </p:cNvPr>
              <p:cNvCxnSpPr/>
              <p:nvPr/>
            </p:nvCxnSpPr>
            <p:spPr>
              <a:xfrm flipV="1">
                <a:off x="-446125" y="914446"/>
                <a:ext cx="786911" cy="778776"/>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grpSp>
        <p:cxnSp>
          <p:nvCxnSpPr>
            <p:cNvPr id="41" name="直接连接符 47">
              <a:extLst>
                <a:ext uri="{FF2B5EF4-FFF2-40B4-BE49-F238E27FC236}">
                  <a16:creationId xmlns:a16="http://schemas.microsoft.com/office/drawing/2014/main" id="{363B0E8C-1444-4E05-9B5A-BA5BFE57AA01}"/>
                </a:ext>
              </a:extLst>
            </p:cNvPr>
            <p:cNvCxnSpPr/>
            <p:nvPr/>
          </p:nvCxnSpPr>
          <p:spPr>
            <a:xfrm flipH="1">
              <a:off x="1850369" y="4607806"/>
              <a:ext cx="3676069"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42" name="图片 76" descr="接入交换机.png">
              <a:extLst>
                <a:ext uri="{FF2B5EF4-FFF2-40B4-BE49-F238E27FC236}">
                  <a16:creationId xmlns:a16="http://schemas.microsoft.com/office/drawing/2014/main" id="{82D61C93-468F-4DA6-9B2A-F764FB5AF59C}"/>
                </a:ext>
              </a:extLst>
            </p:cNvPr>
            <p:cNvPicPr>
              <a:picLocks noChangeAspect="1"/>
            </p:cNvPicPr>
            <p:nvPr/>
          </p:nvPicPr>
          <p:blipFill>
            <a:blip r:embed="rId2" cstate="print"/>
            <a:stretch>
              <a:fillRect/>
            </a:stretch>
          </p:blipFill>
          <p:spPr>
            <a:xfrm>
              <a:off x="3371583" y="2413627"/>
              <a:ext cx="540000" cy="441818"/>
            </a:xfrm>
            <a:prstGeom prst="rect">
              <a:avLst/>
            </a:prstGeom>
          </p:spPr>
        </p:pic>
        <p:pic>
          <p:nvPicPr>
            <p:cNvPr id="43" name="图片 76" descr="接入交换机.png">
              <a:extLst>
                <a:ext uri="{FF2B5EF4-FFF2-40B4-BE49-F238E27FC236}">
                  <a16:creationId xmlns:a16="http://schemas.microsoft.com/office/drawing/2014/main" id="{664413B9-BB50-4BBE-9AB5-B22B99642885}"/>
                </a:ext>
              </a:extLst>
            </p:cNvPr>
            <p:cNvPicPr>
              <a:picLocks noChangeAspect="1"/>
            </p:cNvPicPr>
            <p:nvPr/>
          </p:nvPicPr>
          <p:blipFill>
            <a:blip r:embed="rId2" cstate="print"/>
            <a:stretch>
              <a:fillRect/>
            </a:stretch>
          </p:blipFill>
          <p:spPr>
            <a:xfrm>
              <a:off x="2003431" y="3697475"/>
              <a:ext cx="540000" cy="441818"/>
            </a:xfrm>
            <a:prstGeom prst="rect">
              <a:avLst/>
            </a:prstGeom>
          </p:spPr>
        </p:pic>
        <p:pic>
          <p:nvPicPr>
            <p:cNvPr id="44" name="图片 76" descr="接入交换机.png">
              <a:extLst>
                <a:ext uri="{FF2B5EF4-FFF2-40B4-BE49-F238E27FC236}">
                  <a16:creationId xmlns:a16="http://schemas.microsoft.com/office/drawing/2014/main" id="{772F5C25-D863-4977-A734-A0A5CA53AD9E}"/>
                </a:ext>
              </a:extLst>
            </p:cNvPr>
            <p:cNvPicPr>
              <a:picLocks noChangeAspect="1"/>
            </p:cNvPicPr>
            <p:nvPr/>
          </p:nvPicPr>
          <p:blipFill>
            <a:blip r:embed="rId2" cstate="print"/>
            <a:stretch>
              <a:fillRect/>
            </a:stretch>
          </p:blipFill>
          <p:spPr>
            <a:xfrm>
              <a:off x="4739735" y="3697475"/>
              <a:ext cx="540000" cy="441818"/>
            </a:xfrm>
            <a:prstGeom prst="rect">
              <a:avLst/>
            </a:prstGeom>
          </p:spPr>
        </p:pic>
        <p:sp>
          <p:nvSpPr>
            <p:cNvPr id="45" name="文本框 65">
              <a:extLst>
                <a:ext uri="{FF2B5EF4-FFF2-40B4-BE49-F238E27FC236}">
                  <a16:creationId xmlns:a16="http://schemas.microsoft.com/office/drawing/2014/main" id="{17C54A0E-D12B-484C-B5C8-E2E07C1AF691}"/>
                </a:ext>
              </a:extLst>
            </p:cNvPr>
            <p:cNvSpPr txBox="1"/>
            <p:nvPr/>
          </p:nvSpPr>
          <p:spPr>
            <a:xfrm>
              <a:off x="2728685" y="2016295"/>
              <a:ext cx="1890262" cy="338554"/>
            </a:xfrm>
            <a:prstGeom prst="rect">
              <a:avLst/>
            </a:prstGeom>
            <a:noFill/>
          </p:spPr>
          <p:txBody>
            <a:bodyPr wrap="none" rtlCol="0">
              <a:spAutoFit/>
            </a:bodyPr>
            <a:lstStyle/>
            <a:p>
              <a:pPr algn="ctr" fontAlgn="ctr"/>
              <a:r>
                <a:rPr lang="en-US" sz="1600" dirty="0">
                  <a:latin typeface="Huawei Sans" panose="020C0503030203020204" pitchFamily="34" charset="0"/>
                </a:rPr>
                <a:t>SW1 (root bridge)</a:t>
              </a:r>
              <a:endParaRPr lang="en-US" altLang="zh-CN" sz="1600" dirty="0">
                <a:latin typeface="Huawei Sans" panose="020C0503030203020204" pitchFamily="34" charset="0"/>
              </a:endParaRPr>
            </a:p>
          </p:txBody>
        </p:sp>
        <p:sp>
          <p:nvSpPr>
            <p:cNvPr id="46" name="文本框 67">
              <a:extLst>
                <a:ext uri="{FF2B5EF4-FFF2-40B4-BE49-F238E27FC236}">
                  <a16:creationId xmlns:a16="http://schemas.microsoft.com/office/drawing/2014/main" id="{50835504-E0BD-4581-A159-22C32BC95A6B}"/>
                </a:ext>
              </a:extLst>
            </p:cNvPr>
            <p:cNvSpPr txBox="1"/>
            <p:nvPr/>
          </p:nvSpPr>
          <p:spPr>
            <a:xfrm>
              <a:off x="1340183" y="3749107"/>
              <a:ext cx="628698" cy="338554"/>
            </a:xfrm>
            <a:prstGeom prst="rect">
              <a:avLst/>
            </a:prstGeom>
            <a:noFill/>
          </p:spPr>
          <p:txBody>
            <a:bodyPr wrap="none" rtlCol="0">
              <a:spAutoFit/>
            </a:bodyPr>
            <a:lstStyle/>
            <a:p>
              <a:pPr algn="ctr" fontAlgn="ctr"/>
              <a:r>
                <a:rPr lang="en-US" sz="1600" dirty="0">
                  <a:latin typeface="Huawei Sans" panose="020C0503030203020204" pitchFamily="34" charset="0"/>
                </a:rPr>
                <a:t>SW2</a:t>
              </a:r>
              <a:endParaRPr lang="en-US" altLang="zh-CN" sz="1600" dirty="0">
                <a:latin typeface="Huawei Sans" panose="020C0503030203020204" pitchFamily="34" charset="0"/>
              </a:endParaRPr>
            </a:p>
          </p:txBody>
        </p:sp>
        <p:sp>
          <p:nvSpPr>
            <p:cNvPr id="47" name="文本框 68">
              <a:extLst>
                <a:ext uri="{FF2B5EF4-FFF2-40B4-BE49-F238E27FC236}">
                  <a16:creationId xmlns:a16="http://schemas.microsoft.com/office/drawing/2014/main" id="{0693CC7E-D636-4F7F-9670-50DF81DD94B9}"/>
                </a:ext>
              </a:extLst>
            </p:cNvPr>
            <p:cNvSpPr txBox="1"/>
            <p:nvPr/>
          </p:nvSpPr>
          <p:spPr>
            <a:xfrm>
              <a:off x="5287694" y="3749107"/>
              <a:ext cx="628698" cy="338554"/>
            </a:xfrm>
            <a:prstGeom prst="rect">
              <a:avLst/>
            </a:prstGeom>
            <a:noFill/>
          </p:spPr>
          <p:txBody>
            <a:bodyPr wrap="none" rtlCol="0">
              <a:spAutoFit/>
            </a:bodyPr>
            <a:lstStyle/>
            <a:p>
              <a:pPr algn="ctr" fontAlgn="ctr"/>
              <a:r>
                <a:rPr lang="en-US" sz="1600" dirty="0">
                  <a:latin typeface="Huawei Sans" panose="020C0503030203020204" pitchFamily="34" charset="0"/>
                </a:rPr>
                <a:t>SW3</a:t>
              </a:r>
              <a:endParaRPr lang="en-US" altLang="zh-CN" sz="1600" dirty="0">
                <a:latin typeface="Huawei Sans" panose="020C0503030203020204" pitchFamily="34" charset="0"/>
              </a:endParaRPr>
            </a:p>
          </p:txBody>
        </p:sp>
        <p:sp>
          <p:nvSpPr>
            <p:cNvPr id="48" name="椭圆 75">
              <a:extLst>
                <a:ext uri="{FF2B5EF4-FFF2-40B4-BE49-F238E27FC236}">
                  <a16:creationId xmlns:a16="http://schemas.microsoft.com/office/drawing/2014/main" id="{0CB24CB4-C7F8-466D-9792-10AA860744DD}"/>
                </a:ext>
              </a:extLst>
            </p:cNvPr>
            <p:cNvSpPr>
              <a:spLocks noChangeAspect="1"/>
            </p:cNvSpPr>
            <p:nvPr/>
          </p:nvSpPr>
          <p:spPr>
            <a:xfrm>
              <a:off x="3255340" y="2731873"/>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sp>
          <p:nvSpPr>
            <p:cNvPr id="49" name="椭圆 76">
              <a:extLst>
                <a:ext uri="{FF2B5EF4-FFF2-40B4-BE49-F238E27FC236}">
                  <a16:creationId xmlns:a16="http://schemas.microsoft.com/office/drawing/2014/main" id="{8C6300D3-D3C8-4111-B414-10FE54BD8F7D}"/>
                </a:ext>
              </a:extLst>
            </p:cNvPr>
            <p:cNvSpPr>
              <a:spLocks noChangeAspect="1"/>
            </p:cNvSpPr>
            <p:nvPr/>
          </p:nvSpPr>
          <p:spPr>
            <a:xfrm>
              <a:off x="3757825" y="2731873"/>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sp>
          <p:nvSpPr>
            <p:cNvPr id="50" name="椭圆 77">
              <a:extLst>
                <a:ext uri="{FF2B5EF4-FFF2-40B4-BE49-F238E27FC236}">
                  <a16:creationId xmlns:a16="http://schemas.microsoft.com/office/drawing/2014/main" id="{BF29AA6F-78E7-49CF-B36F-645A61E4F834}"/>
                </a:ext>
              </a:extLst>
            </p:cNvPr>
            <p:cNvSpPr>
              <a:spLocks noChangeAspect="1"/>
            </p:cNvSpPr>
            <p:nvPr/>
          </p:nvSpPr>
          <p:spPr>
            <a:xfrm>
              <a:off x="2369073" y="3601240"/>
              <a:ext cx="232480" cy="23248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R</a:t>
              </a:r>
              <a:endParaRPr lang="en-US" altLang="zh-CN" sz="1400" b="1" dirty="0">
                <a:solidFill>
                  <a:prstClr val="white"/>
                </a:solidFill>
                <a:latin typeface="Huawei Sans" panose="020C0503030203020204" pitchFamily="34" charset="0"/>
              </a:endParaRPr>
            </a:p>
          </p:txBody>
        </p:sp>
        <p:sp>
          <p:nvSpPr>
            <p:cNvPr id="51" name="椭圆 78">
              <a:extLst>
                <a:ext uri="{FF2B5EF4-FFF2-40B4-BE49-F238E27FC236}">
                  <a16:creationId xmlns:a16="http://schemas.microsoft.com/office/drawing/2014/main" id="{A06AFB2A-5F38-41C7-B867-477BCAE6D9F7}"/>
                </a:ext>
              </a:extLst>
            </p:cNvPr>
            <p:cNvSpPr>
              <a:spLocks noChangeAspect="1"/>
            </p:cNvSpPr>
            <p:nvPr/>
          </p:nvSpPr>
          <p:spPr>
            <a:xfrm>
              <a:off x="4681617" y="3601240"/>
              <a:ext cx="232480" cy="232480"/>
            </a:xfrm>
            <a:prstGeom prst="ellipse">
              <a:avLst/>
            </a:prstGeom>
            <a:solidFill>
              <a:srgbClr val="EC706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R</a:t>
              </a:r>
              <a:endParaRPr lang="en-US" altLang="zh-CN" sz="1400" b="1" dirty="0">
                <a:solidFill>
                  <a:prstClr val="white"/>
                </a:solidFill>
                <a:latin typeface="Huawei Sans" panose="020C0503030203020204" pitchFamily="34" charset="0"/>
              </a:endParaRPr>
            </a:p>
          </p:txBody>
        </p:sp>
        <p:sp>
          <p:nvSpPr>
            <p:cNvPr id="52" name="椭圆 81">
              <a:extLst>
                <a:ext uri="{FF2B5EF4-FFF2-40B4-BE49-F238E27FC236}">
                  <a16:creationId xmlns:a16="http://schemas.microsoft.com/office/drawing/2014/main" id="{C04E2A53-BE0B-4D6B-A473-3D36750B7E4E}"/>
                </a:ext>
              </a:extLst>
            </p:cNvPr>
            <p:cNvSpPr>
              <a:spLocks noChangeAspect="1"/>
            </p:cNvSpPr>
            <p:nvPr/>
          </p:nvSpPr>
          <p:spPr>
            <a:xfrm>
              <a:off x="4888938" y="4054447"/>
              <a:ext cx="232480" cy="232480"/>
            </a:xfrm>
            <a:prstGeom prst="ellipse">
              <a:avLst/>
            </a:prstGeom>
            <a:solidFill>
              <a:schemeClr val="bg1"/>
            </a:solidFill>
            <a:ln w="19050">
              <a:solidFill>
                <a:srgbClr val="EC706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rgbClr val="EC7061"/>
                  </a:solidFill>
                  <a:latin typeface="Huawei Sans" panose="020C0503030203020204" pitchFamily="34" charset="0"/>
                </a:rPr>
                <a:t>A</a:t>
              </a:r>
              <a:endParaRPr lang="en-US" altLang="zh-CN" sz="1400" b="1" dirty="0">
                <a:solidFill>
                  <a:srgbClr val="EC7061"/>
                </a:solidFill>
                <a:latin typeface="Huawei Sans" panose="020C0503030203020204" pitchFamily="34" charset="0"/>
              </a:endParaRPr>
            </a:p>
          </p:txBody>
        </p:sp>
        <p:sp>
          <p:nvSpPr>
            <p:cNvPr id="53" name="椭圆 144">
              <a:extLst>
                <a:ext uri="{FF2B5EF4-FFF2-40B4-BE49-F238E27FC236}">
                  <a16:creationId xmlns:a16="http://schemas.microsoft.com/office/drawing/2014/main" id="{0D802E2E-3F8B-4C73-99F5-71CFDF274761}"/>
                </a:ext>
              </a:extLst>
            </p:cNvPr>
            <p:cNvSpPr>
              <a:spLocks noChangeAspect="1"/>
            </p:cNvSpPr>
            <p:nvPr/>
          </p:nvSpPr>
          <p:spPr>
            <a:xfrm>
              <a:off x="2128397" y="4054447"/>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grpSp>
      <p:sp>
        <p:nvSpPr>
          <p:cNvPr id="56" name="椭圆 145">
            <a:extLst>
              <a:ext uri="{FF2B5EF4-FFF2-40B4-BE49-F238E27FC236}">
                <a16:creationId xmlns:a16="http://schemas.microsoft.com/office/drawing/2014/main" id="{ACB98608-96F8-4C41-BE44-A8EDC708108D}"/>
              </a:ext>
            </a:extLst>
          </p:cNvPr>
          <p:cNvSpPr>
            <a:spLocks noChangeAspect="1"/>
          </p:cNvSpPr>
          <p:nvPr/>
        </p:nvSpPr>
        <p:spPr>
          <a:xfrm>
            <a:off x="475121" y="5557738"/>
            <a:ext cx="232480" cy="232480"/>
          </a:xfrm>
          <a:prstGeom prst="ellipse">
            <a:avLst/>
          </a:prstGeom>
          <a:solidFill>
            <a:srgbClr val="00B0F0"/>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spcBef>
                <a:spcPts val="0"/>
              </a:spcBef>
              <a:spcAft>
                <a:spcPts val="0"/>
              </a:spcAft>
            </a:pPr>
            <a:r>
              <a:rPr lang="en-US" sz="1400" b="1" dirty="0">
                <a:solidFill>
                  <a:prstClr val="white"/>
                </a:solidFill>
                <a:latin typeface="Huawei Sans" panose="020C0503030203020204" pitchFamily="34" charset="0"/>
              </a:rPr>
              <a:t>D</a:t>
            </a:r>
            <a:endParaRPr lang="en-US" altLang="zh-CN" sz="1400" b="1" dirty="0">
              <a:solidFill>
                <a:prstClr val="white"/>
              </a:solidFill>
              <a:latin typeface="Huawei Sans" panose="020C0503030203020204" pitchFamily="34" charset="0"/>
            </a:endParaRPr>
          </a:p>
        </p:txBody>
      </p:sp>
      <p:sp>
        <p:nvSpPr>
          <p:cNvPr id="57" name="TextBox 56">
            <a:extLst>
              <a:ext uri="{FF2B5EF4-FFF2-40B4-BE49-F238E27FC236}">
                <a16:creationId xmlns:a16="http://schemas.microsoft.com/office/drawing/2014/main" id="{04AF27ED-E55C-49FC-A186-2A90B5980C99}"/>
              </a:ext>
            </a:extLst>
          </p:cNvPr>
          <p:cNvSpPr txBox="1"/>
          <p:nvPr/>
        </p:nvSpPr>
        <p:spPr>
          <a:xfrm>
            <a:off x="3996108" y="590883"/>
            <a:ext cx="4300785" cy="1015663"/>
          </a:xfrm>
          <a:prstGeom prst="rect">
            <a:avLst/>
          </a:prstGeom>
          <a:noFill/>
        </p:spPr>
        <p:txBody>
          <a:bodyPr wrap="square">
            <a:spAutoFit/>
          </a:bodyPr>
          <a:lstStyle/>
          <a:p>
            <a:r>
              <a:rPr lang="en-US" sz="2000" dirty="0">
                <a:latin typeface="Huawei Sans" panose="020C0503030203020204"/>
              </a:rPr>
              <a:t>RSTP adds port roles to help understand RSTP and simplify RSTP deployment.</a:t>
            </a:r>
            <a:endParaRPr lang="en-US" altLang="zh-CN" sz="2000" dirty="0">
              <a:latin typeface="Huawei Sans" panose="020C0503030203020204"/>
            </a:endParaRPr>
          </a:p>
        </p:txBody>
      </p:sp>
    </p:spTree>
    <p:extLst>
      <p:ext uri="{BB962C8B-B14F-4D97-AF65-F5344CB8AC3E}">
        <p14:creationId xmlns:p14="http://schemas.microsoft.com/office/powerpoint/2010/main" val="2970973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300" b="1" dirty="0"/>
              <a:t>STP Overview</a:t>
            </a:r>
          </a:p>
          <a:p>
            <a:pPr marL="285750" indent="-285750">
              <a:buFont typeface="Arial" panose="020B0604020202020204" pitchFamily="34" charset="0"/>
              <a:buChar char="•"/>
            </a:pPr>
            <a:r>
              <a:rPr lang="en-US" sz="2100" dirty="0">
                <a:solidFill>
                  <a:schemeClr val="bg1">
                    <a:lumMod val="50000"/>
                  </a:schemeClr>
                </a:solidFill>
              </a:rPr>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3</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306873" cy="954107"/>
          </a:xfrm>
          <a:prstGeom prst="rect">
            <a:avLst/>
          </a:prstGeom>
          <a:solidFill>
            <a:schemeClr val="tx2">
              <a:lumMod val="20000"/>
              <a:lumOff val="80000"/>
            </a:schemeClr>
          </a:solidFill>
        </p:spPr>
        <p:txBody>
          <a:bodyPr wrap="square">
            <a:spAutoFit/>
          </a:bodyPr>
          <a:lstStyle/>
          <a:p>
            <a:r>
              <a:rPr lang="en-US" sz="2800" dirty="0"/>
              <a:t>Redundancy and Loops on a Layer 2 Switching Network.</a:t>
            </a:r>
          </a:p>
        </p:txBody>
      </p:sp>
      <p:sp>
        <p:nvSpPr>
          <p:cNvPr id="129" name="圆角矩形 75">
            <a:extLst>
              <a:ext uri="{FF2B5EF4-FFF2-40B4-BE49-F238E27FC236}">
                <a16:creationId xmlns:a16="http://schemas.microsoft.com/office/drawing/2014/main" id="{88EF7751-CD9D-4CCA-9A74-6D663A84A5D5}"/>
              </a:ext>
            </a:extLst>
          </p:cNvPr>
          <p:cNvSpPr/>
          <p:nvPr/>
        </p:nvSpPr>
        <p:spPr>
          <a:xfrm>
            <a:off x="1194251" y="1435082"/>
            <a:ext cx="5532980" cy="394020"/>
          </a:xfrm>
          <a:prstGeom prst="roundRect">
            <a:avLst>
              <a:gd name="adj" fmla="val 10604"/>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lang="en-US" b="1" dirty="0">
                <a:solidFill>
                  <a:prstClr val="white"/>
                </a:solidFill>
                <a:latin typeface="Huawei Sans" panose="020C0503030203020204" pitchFamily="34" charset="0"/>
              </a:rPr>
              <a:t>A network without redundancy design</a:t>
            </a:r>
          </a:p>
        </p:txBody>
      </p:sp>
      <p:sp>
        <p:nvSpPr>
          <p:cNvPr id="130" name="圆角矩形 75">
            <a:extLst>
              <a:ext uri="{FF2B5EF4-FFF2-40B4-BE49-F238E27FC236}">
                <a16:creationId xmlns:a16="http://schemas.microsoft.com/office/drawing/2014/main" id="{6AA2E9D6-F610-40D7-AB9F-442741C9826C}"/>
              </a:ext>
            </a:extLst>
          </p:cNvPr>
          <p:cNvSpPr/>
          <p:nvPr/>
        </p:nvSpPr>
        <p:spPr>
          <a:xfrm>
            <a:off x="1194251" y="1873883"/>
            <a:ext cx="5532980" cy="4398901"/>
          </a:xfrm>
          <a:prstGeom prst="roundRect">
            <a:avLst>
              <a:gd name="adj" fmla="val 874"/>
            </a:avLst>
          </a:prstGeom>
          <a:noFill/>
          <a:ln w="95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fontAlgn="ctr"/>
            <a:endParaRPr lang="en-US" altLang="zh-CN" sz="1600" b="1" dirty="0">
              <a:solidFill>
                <a:schemeClr val="tx1">
                  <a:lumMod val="75000"/>
                  <a:lumOff val="25000"/>
                </a:schemeClr>
              </a:solidFill>
              <a:latin typeface="Huawei Sans" panose="020C0503030203020204" pitchFamily="34" charset="0"/>
              <a:ea typeface="微软雅黑" panose="020B0503020204020204" pitchFamily="34" charset="-122"/>
              <a:cs typeface="Arial" panose="020B0604020202020204" pitchFamily="34" charset="0"/>
            </a:endParaRPr>
          </a:p>
        </p:txBody>
      </p:sp>
      <p:cxnSp>
        <p:nvCxnSpPr>
          <p:cNvPr id="131" name="直接连接符 15">
            <a:extLst>
              <a:ext uri="{FF2B5EF4-FFF2-40B4-BE49-F238E27FC236}">
                <a16:creationId xmlns:a16="http://schemas.microsoft.com/office/drawing/2014/main" id="{CC7D97DA-FDED-4C39-898E-1A03F1193B00}"/>
              </a:ext>
            </a:extLst>
          </p:cNvPr>
          <p:cNvCxnSpPr/>
          <p:nvPr/>
        </p:nvCxnSpPr>
        <p:spPr>
          <a:xfrm flipV="1">
            <a:off x="2823620" y="2397122"/>
            <a:ext cx="0" cy="324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直接箭头连接符 16">
            <a:extLst>
              <a:ext uri="{FF2B5EF4-FFF2-40B4-BE49-F238E27FC236}">
                <a16:creationId xmlns:a16="http://schemas.microsoft.com/office/drawing/2014/main" id="{AF1776E2-672D-4CA1-AEAE-2EC3A9C193BB}"/>
              </a:ext>
            </a:extLst>
          </p:cNvPr>
          <p:cNvCxnSpPr/>
          <p:nvPr/>
        </p:nvCxnSpPr>
        <p:spPr>
          <a:xfrm flipH="1">
            <a:off x="2861851" y="4222306"/>
            <a:ext cx="1078919"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3" name="圆角矩形 17">
            <a:extLst>
              <a:ext uri="{FF2B5EF4-FFF2-40B4-BE49-F238E27FC236}">
                <a16:creationId xmlns:a16="http://schemas.microsoft.com/office/drawing/2014/main" id="{7EE449D3-E2A6-4F0A-8380-B578FE9F73E4}"/>
              </a:ext>
            </a:extLst>
          </p:cNvPr>
          <p:cNvSpPr/>
          <p:nvPr/>
        </p:nvSpPr>
        <p:spPr>
          <a:xfrm>
            <a:off x="3531671" y="3976801"/>
            <a:ext cx="2962218" cy="849400"/>
          </a:xfrm>
          <a:prstGeom prst="roundRect">
            <a:avLst>
              <a:gd name="adj" fmla="val 7486"/>
            </a:avLst>
          </a:prstGeom>
          <a:solidFill>
            <a:srgbClr val="FFFFCC"/>
          </a:solidFill>
          <a:ln w="12700">
            <a:solidFill>
              <a:srgbClr val="FFD1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ctr"/>
            <a:r>
              <a:rPr lang="en-US" sz="1200" dirty="0">
                <a:solidFill>
                  <a:schemeClr val="tx1"/>
                </a:solidFill>
                <a:latin typeface="Huawei Sans" panose="020C0503030203020204" pitchFamily="34" charset="0"/>
              </a:rPr>
              <a:t>The access switch has only one uplink, and no redundancy is available. If a fault occurs, the downstream PC will be disconnected.</a:t>
            </a:r>
          </a:p>
        </p:txBody>
      </p:sp>
      <p:sp>
        <p:nvSpPr>
          <p:cNvPr id="134" name="文本框 18">
            <a:extLst>
              <a:ext uri="{FF2B5EF4-FFF2-40B4-BE49-F238E27FC236}">
                <a16:creationId xmlns:a16="http://schemas.microsoft.com/office/drawing/2014/main" id="{F7F4A029-47C4-49E7-9135-B6A54BFE75D0}"/>
              </a:ext>
            </a:extLst>
          </p:cNvPr>
          <p:cNvSpPr txBox="1"/>
          <p:nvPr/>
        </p:nvSpPr>
        <p:spPr>
          <a:xfrm>
            <a:off x="1251584" y="4626276"/>
            <a:ext cx="1311578" cy="307777"/>
          </a:xfrm>
          <a:prstGeom prst="rect">
            <a:avLst/>
          </a:prstGeom>
          <a:noFill/>
        </p:spPr>
        <p:txBody>
          <a:bodyPr wrap="none" rtlCol="0">
            <a:spAutoFit/>
          </a:bodyPr>
          <a:lstStyle/>
          <a:p>
            <a:pPr algn="ctr" fontAlgn="ctr">
              <a:spcBef>
                <a:spcPts val="0"/>
              </a:spcBef>
              <a:spcAft>
                <a:spcPts val="0"/>
              </a:spcAft>
            </a:pPr>
            <a:r>
              <a:rPr lang="en-US" sz="1400" dirty="0">
                <a:solidFill>
                  <a:prstClr val="black"/>
                </a:solidFill>
                <a:latin typeface="Huawei Sans" panose="020C0503030203020204" pitchFamily="34" charset="0"/>
              </a:rPr>
              <a:t>Access switch</a:t>
            </a:r>
            <a:endParaRPr lang="en-US" altLang="zh-CN" sz="1400" dirty="0">
              <a:solidFill>
                <a:prstClr val="black"/>
              </a:solidFill>
              <a:latin typeface="Huawei Sans" panose="020C0503030203020204" pitchFamily="34" charset="0"/>
            </a:endParaRPr>
          </a:p>
        </p:txBody>
      </p:sp>
      <p:cxnSp>
        <p:nvCxnSpPr>
          <p:cNvPr id="135" name="直接箭头连接符 19">
            <a:extLst>
              <a:ext uri="{FF2B5EF4-FFF2-40B4-BE49-F238E27FC236}">
                <a16:creationId xmlns:a16="http://schemas.microsoft.com/office/drawing/2014/main" id="{426CA304-D61A-477D-8A7A-B01643EE5077}"/>
              </a:ext>
            </a:extLst>
          </p:cNvPr>
          <p:cNvCxnSpPr/>
          <p:nvPr/>
        </p:nvCxnSpPr>
        <p:spPr>
          <a:xfrm flipH="1">
            <a:off x="3113309" y="3243427"/>
            <a:ext cx="827462"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6" name="文本框 20">
            <a:extLst>
              <a:ext uri="{FF2B5EF4-FFF2-40B4-BE49-F238E27FC236}">
                <a16:creationId xmlns:a16="http://schemas.microsoft.com/office/drawing/2014/main" id="{D1A376F9-B1B4-4BF8-8E4B-F558A0D5521B}"/>
              </a:ext>
            </a:extLst>
          </p:cNvPr>
          <p:cNvSpPr txBox="1"/>
          <p:nvPr/>
        </p:nvSpPr>
        <p:spPr>
          <a:xfrm>
            <a:off x="1251584" y="3004949"/>
            <a:ext cx="1302233" cy="523220"/>
          </a:xfrm>
          <a:prstGeom prst="rect">
            <a:avLst/>
          </a:prstGeom>
          <a:noFill/>
        </p:spPr>
        <p:txBody>
          <a:bodyPr wrap="square" rtlCol="0">
            <a:spAutoFit/>
          </a:bodyPr>
          <a:lstStyle/>
          <a:p>
            <a:pPr algn="ctr" fontAlgn="ctr">
              <a:spcBef>
                <a:spcPts val="0"/>
              </a:spcBef>
              <a:spcAft>
                <a:spcPts val="0"/>
              </a:spcAft>
            </a:pPr>
            <a:r>
              <a:rPr lang="en-US" sz="1400" dirty="0">
                <a:solidFill>
                  <a:prstClr val="black"/>
                </a:solidFill>
                <a:latin typeface="Huawei Sans" panose="020C0503030203020204" pitchFamily="34" charset="0"/>
              </a:rPr>
              <a:t>Aggregation switch</a:t>
            </a:r>
            <a:endParaRPr lang="en-US" altLang="zh-CN" sz="1400" dirty="0">
              <a:solidFill>
                <a:prstClr val="black"/>
              </a:solidFill>
              <a:latin typeface="Huawei Sans" panose="020C0503030203020204" pitchFamily="34" charset="0"/>
            </a:endParaRPr>
          </a:p>
        </p:txBody>
      </p:sp>
      <p:sp>
        <p:nvSpPr>
          <p:cNvPr id="137" name="圆角矩形 21">
            <a:extLst>
              <a:ext uri="{FF2B5EF4-FFF2-40B4-BE49-F238E27FC236}">
                <a16:creationId xmlns:a16="http://schemas.microsoft.com/office/drawing/2014/main" id="{EB3B6B31-6AE0-4465-B370-ECF7632D1B92}"/>
              </a:ext>
            </a:extLst>
          </p:cNvPr>
          <p:cNvSpPr/>
          <p:nvPr/>
        </p:nvSpPr>
        <p:spPr>
          <a:xfrm>
            <a:off x="3531671" y="2790071"/>
            <a:ext cx="2965900" cy="957411"/>
          </a:xfrm>
          <a:prstGeom prst="roundRect">
            <a:avLst>
              <a:gd name="adj" fmla="val 7486"/>
            </a:avLst>
          </a:prstGeom>
          <a:solidFill>
            <a:srgbClr val="FFFFCC"/>
          </a:solidFill>
          <a:ln w="12700">
            <a:solidFill>
              <a:srgbClr val="FFD1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ctr"/>
            <a:r>
              <a:rPr lang="en-US" sz="1200" dirty="0">
                <a:solidFill>
                  <a:schemeClr val="tx1"/>
                </a:solidFill>
                <a:latin typeface="Huawei Sans" panose="020C0503030203020204" pitchFamily="34" charset="0"/>
              </a:rPr>
              <a:t>There is only one aggregation switch, and no redundancy is available. If a fault occurs, the downstream host will be disconnected.</a:t>
            </a:r>
          </a:p>
        </p:txBody>
      </p:sp>
      <p:pic>
        <p:nvPicPr>
          <p:cNvPr id="138" name="图片 76" descr="接入交换机.png">
            <a:extLst>
              <a:ext uri="{FF2B5EF4-FFF2-40B4-BE49-F238E27FC236}">
                <a16:creationId xmlns:a16="http://schemas.microsoft.com/office/drawing/2014/main" id="{B04121F2-A5DD-426A-8E8A-45D6E255BF40}"/>
              </a:ext>
            </a:extLst>
          </p:cNvPr>
          <p:cNvPicPr>
            <a:picLocks noChangeAspect="1"/>
          </p:cNvPicPr>
          <p:nvPr/>
        </p:nvPicPr>
        <p:blipFill>
          <a:blip r:embed="rId2" cstate="print"/>
          <a:stretch>
            <a:fillRect/>
          </a:stretch>
        </p:blipFill>
        <p:spPr>
          <a:xfrm>
            <a:off x="2553620" y="3017494"/>
            <a:ext cx="540000" cy="441818"/>
          </a:xfrm>
          <a:prstGeom prst="rect">
            <a:avLst/>
          </a:prstGeom>
        </p:spPr>
      </p:pic>
      <p:pic>
        <p:nvPicPr>
          <p:cNvPr id="139" name="图片 76" descr="接入交换机.png">
            <a:extLst>
              <a:ext uri="{FF2B5EF4-FFF2-40B4-BE49-F238E27FC236}">
                <a16:creationId xmlns:a16="http://schemas.microsoft.com/office/drawing/2014/main" id="{B34BA273-F631-4001-BFAC-869B05C6E6EF}"/>
              </a:ext>
            </a:extLst>
          </p:cNvPr>
          <p:cNvPicPr>
            <a:picLocks noChangeAspect="1"/>
          </p:cNvPicPr>
          <p:nvPr/>
        </p:nvPicPr>
        <p:blipFill>
          <a:blip r:embed="rId2" cstate="print"/>
          <a:stretch>
            <a:fillRect/>
          </a:stretch>
        </p:blipFill>
        <p:spPr>
          <a:xfrm>
            <a:off x="2553620" y="4559255"/>
            <a:ext cx="540000" cy="441818"/>
          </a:xfrm>
          <a:prstGeom prst="rect">
            <a:avLst/>
          </a:prstGeom>
        </p:spPr>
      </p:pic>
      <p:sp>
        <p:nvSpPr>
          <p:cNvPr id="140" name="Freeform 159">
            <a:extLst>
              <a:ext uri="{FF2B5EF4-FFF2-40B4-BE49-F238E27FC236}">
                <a16:creationId xmlns:a16="http://schemas.microsoft.com/office/drawing/2014/main" id="{0E40F0DB-AA60-4B35-9F28-FABFF41646F3}"/>
              </a:ext>
            </a:extLst>
          </p:cNvPr>
          <p:cNvSpPr/>
          <p:nvPr/>
        </p:nvSpPr>
        <p:spPr>
          <a:xfrm flipH="1">
            <a:off x="2368879" y="2076032"/>
            <a:ext cx="909482" cy="475412"/>
          </a:xfrm>
          <a:custGeom>
            <a:avLst/>
            <a:gdLst>
              <a:gd name="connsiteX0" fmla="*/ 2693983 w 4431601"/>
              <a:gd name="connsiteY0" fmla="*/ 0 h 2316519"/>
              <a:gd name="connsiteX1" fmla="*/ 1918242 w 4431601"/>
              <a:gd name="connsiteY1" fmla="*/ 324162 h 2316519"/>
              <a:gd name="connsiteX2" fmla="*/ 1859647 w 4431601"/>
              <a:gd name="connsiteY2" fmla="*/ 395807 h 2316519"/>
              <a:gd name="connsiteX3" fmla="*/ 1815580 w 4431601"/>
              <a:gd name="connsiteY3" fmla="*/ 362462 h 2316519"/>
              <a:gd name="connsiteX4" fmla="*/ 1347603 w 4431601"/>
              <a:gd name="connsiteY4" fmla="*/ 231362 h 2316519"/>
              <a:gd name="connsiteX5" fmla="*/ 527605 w 4431601"/>
              <a:gd name="connsiteY5" fmla="*/ 844290 h 2316519"/>
              <a:gd name="connsiteX6" fmla="*/ 523639 w 4431601"/>
              <a:gd name="connsiteY6" fmla="*/ 880372 h 2316519"/>
              <a:gd name="connsiteX7" fmla="*/ 444716 w 4431601"/>
              <a:gd name="connsiteY7" fmla="*/ 905088 h 2316519"/>
              <a:gd name="connsiteX8" fmla="*/ 0 w 4431601"/>
              <a:gd name="connsiteY8" fmla="*/ 1581940 h 2316519"/>
              <a:gd name="connsiteX9" fmla="*/ 653694 w 4431601"/>
              <a:gd name="connsiteY9" fmla="*/ 2312727 h 2316519"/>
              <a:gd name="connsiteX10" fmla="*/ 653931 w 4431601"/>
              <a:gd name="connsiteY10" fmla="*/ 2312739 h 2316519"/>
              <a:gd name="connsiteX11" fmla="*/ 653931 w 4431601"/>
              <a:gd name="connsiteY11" fmla="*/ 2316518 h 2316519"/>
              <a:gd name="connsiteX12" fmla="*/ 728123 w 4431601"/>
              <a:gd name="connsiteY12" fmla="*/ 2316518 h 2316519"/>
              <a:gd name="connsiteX13" fmla="*/ 728142 w 4431601"/>
              <a:gd name="connsiteY13" fmla="*/ 2316519 h 2316519"/>
              <a:gd name="connsiteX14" fmla="*/ 728162 w 4431601"/>
              <a:gd name="connsiteY14" fmla="*/ 2316518 h 2316519"/>
              <a:gd name="connsiteX15" fmla="*/ 3745239 w 4431601"/>
              <a:gd name="connsiteY15" fmla="*/ 2316518 h 2316519"/>
              <a:gd name="connsiteX16" fmla="*/ 3745249 w 4431601"/>
              <a:gd name="connsiteY16" fmla="*/ 2316519 h 2316519"/>
              <a:gd name="connsiteX17" fmla="*/ 3745259 w 4431601"/>
              <a:gd name="connsiteY17" fmla="*/ 2316518 h 2316519"/>
              <a:gd name="connsiteX18" fmla="*/ 3788771 w 4431601"/>
              <a:gd name="connsiteY18" fmla="*/ 2316518 h 2316519"/>
              <a:gd name="connsiteX19" fmla="*/ 3788771 w 4431601"/>
              <a:gd name="connsiteY19" fmla="*/ 2312093 h 2316519"/>
              <a:gd name="connsiteX20" fmla="*/ 3883573 w 4431601"/>
              <a:gd name="connsiteY20" fmla="*/ 2302452 h 2316519"/>
              <a:gd name="connsiteX21" fmla="*/ 4431601 w 4431601"/>
              <a:gd name="connsiteY21" fmla="*/ 1624103 h 2316519"/>
              <a:gd name="connsiteX22" fmla="*/ 3883573 w 4431601"/>
              <a:gd name="connsiteY22" fmla="*/ 945754 h 2316519"/>
              <a:gd name="connsiteX23" fmla="*/ 3773844 w 4431601"/>
              <a:gd name="connsiteY23" fmla="*/ 934595 h 2316519"/>
              <a:gd name="connsiteX24" fmla="*/ 3768759 w 4431601"/>
              <a:gd name="connsiteY24" fmla="*/ 883707 h 2316519"/>
              <a:gd name="connsiteX25" fmla="*/ 2693983 w 4431601"/>
              <a:gd name="connsiteY25" fmla="*/ 0 h 23165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431601" h="2316519">
                <a:moveTo>
                  <a:pt x="2693983" y="0"/>
                </a:moveTo>
                <a:cubicBezTo>
                  <a:pt x="2391037" y="0"/>
                  <a:pt x="2116771" y="123878"/>
                  <a:pt x="1918242" y="324162"/>
                </a:cubicBezTo>
                <a:lnTo>
                  <a:pt x="1859647" y="395807"/>
                </a:lnTo>
                <a:lnTo>
                  <a:pt x="1815580" y="362462"/>
                </a:lnTo>
                <a:cubicBezTo>
                  <a:pt x="1681993" y="279692"/>
                  <a:pt x="1520952" y="231362"/>
                  <a:pt x="1347603" y="231362"/>
                </a:cubicBezTo>
                <a:cubicBezTo>
                  <a:pt x="943122" y="231362"/>
                  <a:pt x="605652" y="494493"/>
                  <a:pt x="527605" y="844290"/>
                </a:cubicBezTo>
                <a:lnTo>
                  <a:pt x="523639" y="880372"/>
                </a:lnTo>
                <a:lnTo>
                  <a:pt x="444716" y="905088"/>
                </a:lnTo>
                <a:cubicBezTo>
                  <a:pt x="183375" y="1016603"/>
                  <a:pt x="0" y="1277667"/>
                  <a:pt x="0" y="1581940"/>
                </a:cubicBezTo>
                <a:cubicBezTo>
                  <a:pt x="0" y="1962281"/>
                  <a:pt x="286523" y="2275109"/>
                  <a:pt x="653694" y="2312727"/>
                </a:cubicBezTo>
                <a:lnTo>
                  <a:pt x="653931" y="2312739"/>
                </a:lnTo>
                <a:lnTo>
                  <a:pt x="653931" y="2316518"/>
                </a:lnTo>
                <a:lnTo>
                  <a:pt x="728123" y="2316518"/>
                </a:lnTo>
                <a:lnTo>
                  <a:pt x="728142" y="2316519"/>
                </a:lnTo>
                <a:lnTo>
                  <a:pt x="728162" y="2316518"/>
                </a:lnTo>
                <a:lnTo>
                  <a:pt x="3745239" y="2316518"/>
                </a:lnTo>
                <a:lnTo>
                  <a:pt x="3745249" y="2316519"/>
                </a:lnTo>
                <a:lnTo>
                  <a:pt x="3745259" y="2316518"/>
                </a:lnTo>
                <a:lnTo>
                  <a:pt x="3788771" y="2316518"/>
                </a:lnTo>
                <a:lnTo>
                  <a:pt x="3788771" y="2312093"/>
                </a:lnTo>
                <a:lnTo>
                  <a:pt x="3883573" y="2302452"/>
                </a:lnTo>
                <a:cubicBezTo>
                  <a:pt x="4196332" y="2237887"/>
                  <a:pt x="4431601" y="1958713"/>
                  <a:pt x="4431601" y="1624103"/>
                </a:cubicBezTo>
                <a:cubicBezTo>
                  <a:pt x="4431601" y="1289493"/>
                  <a:pt x="4196332" y="1010319"/>
                  <a:pt x="3883573" y="945754"/>
                </a:cubicBezTo>
                <a:lnTo>
                  <a:pt x="3773844" y="934595"/>
                </a:lnTo>
                <a:lnTo>
                  <a:pt x="3768759" y="883707"/>
                </a:lnTo>
                <a:cubicBezTo>
                  <a:pt x="3666462" y="379376"/>
                  <a:pt x="3224139" y="0"/>
                  <a:pt x="2693983" y="0"/>
                </a:cubicBezTo>
                <a:close/>
              </a:path>
            </a:pathLst>
          </a:cu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dirty="0">
              <a:latin typeface="Huawei Sans" panose="020C0503030203020204" pitchFamily="34" charset="0"/>
            </a:endParaRPr>
          </a:p>
        </p:txBody>
      </p:sp>
      <p:pic>
        <p:nvPicPr>
          <p:cNvPr id="141" name="图片 11" descr="开放网络-蓝.png">
            <a:extLst>
              <a:ext uri="{FF2B5EF4-FFF2-40B4-BE49-F238E27FC236}">
                <a16:creationId xmlns:a16="http://schemas.microsoft.com/office/drawing/2014/main" id="{586F06BE-D9C1-4F64-A9FF-07A2C6E04FD5}"/>
              </a:ext>
            </a:extLst>
          </p:cNvPr>
          <p:cNvPicPr>
            <a:picLocks noChangeAspect="1"/>
          </p:cNvPicPr>
          <p:nvPr/>
        </p:nvPicPr>
        <p:blipFill>
          <a:blip r:embed="rId3" cstate="print"/>
          <a:stretch>
            <a:fillRect/>
          </a:stretch>
        </p:blipFill>
        <p:spPr>
          <a:xfrm>
            <a:off x="2553817" y="5562309"/>
            <a:ext cx="539607" cy="415381"/>
          </a:xfrm>
          <a:prstGeom prst="rect">
            <a:avLst/>
          </a:prstGeom>
        </p:spPr>
      </p:pic>
    </p:spTree>
    <p:extLst>
      <p:ext uri="{BB962C8B-B14F-4D97-AF65-F5344CB8AC3E}">
        <p14:creationId xmlns:p14="http://schemas.microsoft.com/office/powerpoint/2010/main" val="35457624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0F78A2D-1D14-41A0-9D54-CB407A208934}"/>
              </a:ext>
            </a:extLst>
          </p:cNvPr>
          <p:cNvSpPr txBox="1">
            <a:spLocks/>
          </p:cNvSpPr>
          <p:nvPr/>
        </p:nvSpPr>
        <p:spPr>
          <a:xfrm>
            <a:off x="0" y="180304"/>
            <a:ext cx="12192000" cy="69423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sz="6000" dirty="0"/>
              <a:t>Content:</a:t>
            </a:r>
          </a:p>
        </p:txBody>
      </p:sp>
      <p:sp>
        <p:nvSpPr>
          <p:cNvPr id="5" name="Text Placeholder 3">
            <a:extLst>
              <a:ext uri="{FF2B5EF4-FFF2-40B4-BE49-F238E27FC236}">
                <a16:creationId xmlns:a16="http://schemas.microsoft.com/office/drawing/2014/main" id="{D8E8B8FB-48C2-4117-9287-98F124E5CC40}"/>
              </a:ext>
            </a:extLst>
          </p:cNvPr>
          <p:cNvSpPr txBox="1">
            <a:spLocks/>
          </p:cNvSpPr>
          <p:nvPr/>
        </p:nvSpPr>
        <p:spPr>
          <a:xfrm>
            <a:off x="412124" y="1342548"/>
            <a:ext cx="11779876" cy="2263538"/>
          </a:xfrm>
          <a:prstGeom prst="rect">
            <a:avLst/>
          </a:prstGeom>
        </p:spPr>
        <p:txBody>
          <a:bodyPr>
            <a:no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285750" indent="-285750">
              <a:buFont typeface="Arial" panose="020B0604020202020204" pitchFamily="34" charset="0"/>
              <a:buChar char="•"/>
            </a:pPr>
            <a:r>
              <a:rPr lang="en-US" sz="2800" dirty="0">
                <a:solidFill>
                  <a:schemeClr val="bg1">
                    <a:lumMod val="50000"/>
                  </a:schemeClr>
                </a:solidFill>
              </a:rPr>
              <a:t>STP Overview</a:t>
            </a:r>
          </a:p>
          <a:p>
            <a:pPr marL="285750" indent="-285750">
              <a:buFont typeface="Arial" panose="020B0604020202020204" pitchFamily="34" charset="0"/>
              <a:buChar char="•"/>
            </a:pPr>
            <a:r>
              <a:rPr lang="en-US" sz="2800" dirty="0">
                <a:solidFill>
                  <a:schemeClr val="bg1">
                    <a:lumMod val="50000"/>
                  </a:schemeClr>
                </a:solidFill>
              </a:rPr>
              <a:t>Basic Concepts and Working Mechanism of STP</a:t>
            </a:r>
          </a:p>
          <a:p>
            <a:pPr marL="285750" indent="-285750">
              <a:buFont typeface="Arial" panose="020B0604020202020204" pitchFamily="34" charset="0"/>
              <a:buChar char="•"/>
            </a:pPr>
            <a:r>
              <a:rPr lang="en-US" sz="2800" dirty="0">
                <a:solidFill>
                  <a:schemeClr val="bg1">
                    <a:lumMod val="50000"/>
                  </a:schemeClr>
                </a:solidFill>
              </a:rPr>
              <a:t>Improvements Made in RSTP</a:t>
            </a:r>
          </a:p>
          <a:p>
            <a:pPr marL="285750" indent="-285750">
              <a:buFont typeface="Arial" panose="020B0604020202020204" pitchFamily="34" charset="0"/>
              <a:buChar char="•"/>
            </a:pPr>
            <a:r>
              <a:rPr lang="en-US" sz="3600" b="1" dirty="0">
                <a:solidFill>
                  <a:schemeClr val="accent1"/>
                </a:solidFill>
              </a:rPr>
              <a:t>STP Advancement</a:t>
            </a:r>
          </a:p>
        </p:txBody>
      </p:sp>
      <p:sp>
        <p:nvSpPr>
          <p:cNvPr id="6" name="Slide Number Placeholder 5">
            <a:extLst>
              <a:ext uri="{FF2B5EF4-FFF2-40B4-BE49-F238E27FC236}">
                <a16:creationId xmlns:a16="http://schemas.microsoft.com/office/drawing/2014/main" id="{D4D9DEA7-AEB7-4F9D-B4D9-2BC565B900F1}"/>
              </a:ext>
            </a:extLst>
          </p:cNvPr>
          <p:cNvSpPr>
            <a:spLocks noGrp="1"/>
          </p:cNvSpPr>
          <p:nvPr>
            <p:ph type="sldNum" sz="quarter" idx="12"/>
          </p:nvPr>
        </p:nvSpPr>
        <p:spPr/>
        <p:txBody>
          <a:bodyPr/>
          <a:lstStyle/>
          <a:p>
            <a:fld id="{B6BD4BB8-7F4D-4DB9-9AEB-493C0B6F0274}" type="slidenum">
              <a:rPr lang="en-US" smtClean="0"/>
              <a:t>30</a:t>
            </a:fld>
            <a:endParaRPr lang="en-US"/>
          </a:p>
        </p:txBody>
      </p:sp>
    </p:spTree>
    <p:extLst>
      <p:ext uri="{BB962C8B-B14F-4D97-AF65-F5344CB8AC3E}">
        <p14:creationId xmlns:p14="http://schemas.microsoft.com/office/powerpoint/2010/main" val="25865067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100" dirty="0">
                <a:solidFill>
                  <a:schemeClr val="bg1">
                    <a:lumMod val="50000"/>
                  </a:schemeClr>
                </a:solidFill>
              </a:rPr>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300" b="1" dirty="0"/>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31</a:t>
            </a:fld>
            <a:endParaRPr lang="en-US"/>
          </a:p>
        </p:txBody>
      </p:sp>
      <p:sp>
        <p:nvSpPr>
          <p:cNvPr id="11" name="TextBox 10">
            <a:extLst>
              <a:ext uri="{FF2B5EF4-FFF2-40B4-BE49-F238E27FC236}">
                <a16:creationId xmlns:a16="http://schemas.microsoft.com/office/drawing/2014/main" id="{09849766-3522-41B4-B08D-9A8257C883FA}"/>
              </a:ext>
            </a:extLst>
          </p:cNvPr>
          <p:cNvSpPr txBox="1"/>
          <p:nvPr/>
        </p:nvSpPr>
        <p:spPr>
          <a:xfrm>
            <a:off x="0" y="0"/>
            <a:ext cx="9414456" cy="507831"/>
          </a:xfrm>
          <a:prstGeom prst="rect">
            <a:avLst/>
          </a:prstGeom>
          <a:solidFill>
            <a:schemeClr val="bg1">
              <a:lumMod val="85000"/>
            </a:schemeClr>
          </a:solidFill>
        </p:spPr>
        <p:txBody>
          <a:bodyPr wrap="square">
            <a:spAutoFit/>
          </a:bodyPr>
          <a:lstStyle/>
          <a:p>
            <a:r>
              <a:rPr lang="en-US" sz="2700" dirty="0"/>
              <a:t>Defects of STP/RSTP: All VLANs Share One Spanning Tree</a:t>
            </a:r>
          </a:p>
        </p:txBody>
      </p:sp>
      <p:sp>
        <p:nvSpPr>
          <p:cNvPr id="57" name="TextBox 56">
            <a:extLst>
              <a:ext uri="{FF2B5EF4-FFF2-40B4-BE49-F238E27FC236}">
                <a16:creationId xmlns:a16="http://schemas.microsoft.com/office/drawing/2014/main" id="{04AF27ED-E55C-49FC-A186-2A90B5980C99}"/>
              </a:ext>
            </a:extLst>
          </p:cNvPr>
          <p:cNvSpPr txBox="1"/>
          <p:nvPr/>
        </p:nvSpPr>
        <p:spPr>
          <a:xfrm>
            <a:off x="0" y="590883"/>
            <a:ext cx="8296893" cy="1323439"/>
          </a:xfrm>
          <a:prstGeom prst="rect">
            <a:avLst/>
          </a:prstGeom>
          <a:noFill/>
        </p:spPr>
        <p:txBody>
          <a:bodyPr wrap="square">
            <a:spAutoFit/>
          </a:bodyPr>
          <a:lstStyle/>
          <a:p>
            <a:r>
              <a:rPr lang="en-US" sz="2000" dirty="0">
                <a:latin typeface="Huawei Sans" panose="020C0503030203020204"/>
              </a:rPr>
              <a:t>STP and RSTP both have a defect: All VLANs on a LAN share one spanning tree. As a result, inter-VLAN load balancing cannot be performed, and blocked links cannot transmit any traffic, which may lead to VLAN packet transmission failures.</a:t>
            </a:r>
          </a:p>
        </p:txBody>
      </p:sp>
      <p:grpSp>
        <p:nvGrpSpPr>
          <p:cNvPr id="58" name="组合 16">
            <a:extLst>
              <a:ext uri="{FF2B5EF4-FFF2-40B4-BE49-F238E27FC236}">
                <a16:creationId xmlns:a16="http://schemas.microsoft.com/office/drawing/2014/main" id="{38B2D078-C78B-406E-89CD-26878CBB315E}"/>
              </a:ext>
            </a:extLst>
          </p:cNvPr>
          <p:cNvGrpSpPr/>
          <p:nvPr/>
        </p:nvGrpSpPr>
        <p:grpSpPr>
          <a:xfrm flipV="1">
            <a:off x="1958003" y="3342046"/>
            <a:ext cx="3293740" cy="1330959"/>
            <a:chOff x="107504" y="2348880"/>
            <a:chExt cx="2808312" cy="1944216"/>
          </a:xfrm>
        </p:grpSpPr>
        <p:cxnSp>
          <p:nvCxnSpPr>
            <p:cNvPr id="59" name="直接连接符 9">
              <a:extLst>
                <a:ext uri="{FF2B5EF4-FFF2-40B4-BE49-F238E27FC236}">
                  <a16:creationId xmlns:a16="http://schemas.microsoft.com/office/drawing/2014/main" id="{8918D4FE-46FD-4A41-A38A-76E5F1E4F76B}"/>
                </a:ext>
              </a:extLst>
            </p:cNvPr>
            <p:cNvCxnSpPr/>
            <p:nvPr/>
          </p:nvCxnSpPr>
          <p:spPr bwMode="auto">
            <a:xfrm flipH="1">
              <a:off x="107504" y="2348880"/>
              <a:ext cx="1404156" cy="194421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60" name="直接连接符 10">
              <a:extLst>
                <a:ext uri="{FF2B5EF4-FFF2-40B4-BE49-F238E27FC236}">
                  <a16:creationId xmlns:a16="http://schemas.microsoft.com/office/drawing/2014/main" id="{38E7992C-2439-4191-ACB2-7601615B5788}"/>
                </a:ext>
              </a:extLst>
            </p:cNvPr>
            <p:cNvCxnSpPr/>
            <p:nvPr/>
          </p:nvCxnSpPr>
          <p:spPr bwMode="auto">
            <a:xfrm flipH="1">
              <a:off x="107504" y="4293096"/>
              <a:ext cx="280831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61" name="直接连接符 13">
              <a:extLst>
                <a:ext uri="{FF2B5EF4-FFF2-40B4-BE49-F238E27FC236}">
                  <a16:creationId xmlns:a16="http://schemas.microsoft.com/office/drawing/2014/main" id="{F5934B78-1381-4A6C-BADD-482CFE6A5C6D}"/>
                </a:ext>
              </a:extLst>
            </p:cNvPr>
            <p:cNvCxnSpPr/>
            <p:nvPr/>
          </p:nvCxnSpPr>
          <p:spPr bwMode="auto">
            <a:xfrm flipH="1" flipV="1">
              <a:off x="1511660" y="2348880"/>
              <a:ext cx="1404156" cy="194421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cxnSp>
        <p:nvCxnSpPr>
          <p:cNvPr id="62" name="Straight Connector 18">
            <a:extLst>
              <a:ext uri="{FF2B5EF4-FFF2-40B4-BE49-F238E27FC236}">
                <a16:creationId xmlns:a16="http://schemas.microsoft.com/office/drawing/2014/main" id="{8AD04137-38AD-498F-9B65-F189BE28FEF9}"/>
              </a:ext>
            </a:extLst>
          </p:cNvPr>
          <p:cNvCxnSpPr/>
          <p:nvPr/>
        </p:nvCxnSpPr>
        <p:spPr bwMode="auto">
          <a:xfrm>
            <a:off x="2032665" y="2777798"/>
            <a:ext cx="0" cy="558812"/>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63" name="Straight Connector 20">
            <a:extLst>
              <a:ext uri="{FF2B5EF4-FFF2-40B4-BE49-F238E27FC236}">
                <a16:creationId xmlns:a16="http://schemas.microsoft.com/office/drawing/2014/main" id="{7BB630B8-7500-430C-ABDB-860310EA3A79}"/>
              </a:ext>
            </a:extLst>
          </p:cNvPr>
          <p:cNvCxnSpPr/>
          <p:nvPr/>
        </p:nvCxnSpPr>
        <p:spPr bwMode="auto">
          <a:xfrm>
            <a:off x="5194245" y="2777798"/>
            <a:ext cx="0" cy="558812"/>
          </a:xfrm>
          <a:prstGeom prst="line">
            <a:avLst/>
          </a:prstGeom>
          <a:solidFill>
            <a:schemeClr val="accent1"/>
          </a:solidFill>
          <a:ln w="28575" cap="flat" cmpd="sng" algn="ctr">
            <a:solidFill>
              <a:schemeClr val="tx1"/>
            </a:solidFill>
            <a:prstDash val="solid"/>
            <a:round/>
            <a:headEnd type="none" w="med" len="med"/>
            <a:tailEnd type="none" w="med" len="med"/>
          </a:ln>
          <a:effectLst/>
        </p:spPr>
      </p:cxnSp>
      <p:pic>
        <p:nvPicPr>
          <p:cNvPr id="64" name="图片 76" descr="接入交换机.png">
            <a:extLst>
              <a:ext uri="{FF2B5EF4-FFF2-40B4-BE49-F238E27FC236}">
                <a16:creationId xmlns:a16="http://schemas.microsoft.com/office/drawing/2014/main" id="{AB014472-83C1-4100-81FB-221E32583105}"/>
              </a:ext>
            </a:extLst>
          </p:cNvPr>
          <p:cNvPicPr>
            <a:picLocks noChangeAspect="1"/>
          </p:cNvPicPr>
          <p:nvPr/>
        </p:nvPicPr>
        <p:blipFill>
          <a:blip r:embed="rId2" cstate="print"/>
          <a:stretch>
            <a:fillRect/>
          </a:stretch>
        </p:blipFill>
        <p:spPr>
          <a:xfrm>
            <a:off x="1758659" y="3120785"/>
            <a:ext cx="534944" cy="462395"/>
          </a:xfrm>
          <a:prstGeom prst="rect">
            <a:avLst/>
          </a:prstGeom>
        </p:spPr>
      </p:pic>
      <p:pic>
        <p:nvPicPr>
          <p:cNvPr id="65" name="图片 76" descr="接入交换机.png">
            <a:extLst>
              <a:ext uri="{FF2B5EF4-FFF2-40B4-BE49-F238E27FC236}">
                <a16:creationId xmlns:a16="http://schemas.microsoft.com/office/drawing/2014/main" id="{D8A76B73-E078-4905-954B-3F83EDA9A959}"/>
              </a:ext>
            </a:extLst>
          </p:cNvPr>
          <p:cNvPicPr>
            <a:picLocks noChangeAspect="1"/>
          </p:cNvPicPr>
          <p:nvPr/>
        </p:nvPicPr>
        <p:blipFill>
          <a:blip r:embed="rId2" cstate="print"/>
          <a:stretch>
            <a:fillRect/>
          </a:stretch>
        </p:blipFill>
        <p:spPr>
          <a:xfrm>
            <a:off x="4945823" y="3120785"/>
            <a:ext cx="534944" cy="462395"/>
          </a:xfrm>
          <a:prstGeom prst="rect">
            <a:avLst/>
          </a:prstGeom>
        </p:spPr>
      </p:pic>
      <p:pic>
        <p:nvPicPr>
          <p:cNvPr id="66" name="图片 76" descr="接入交换机.png">
            <a:extLst>
              <a:ext uri="{FF2B5EF4-FFF2-40B4-BE49-F238E27FC236}">
                <a16:creationId xmlns:a16="http://schemas.microsoft.com/office/drawing/2014/main" id="{40D08A0B-2A69-47D8-9F23-FF215D5087D6}"/>
              </a:ext>
            </a:extLst>
          </p:cNvPr>
          <p:cNvPicPr>
            <a:picLocks noChangeAspect="1"/>
          </p:cNvPicPr>
          <p:nvPr/>
        </p:nvPicPr>
        <p:blipFill>
          <a:blip r:embed="rId2" cstate="print"/>
          <a:stretch>
            <a:fillRect/>
          </a:stretch>
        </p:blipFill>
        <p:spPr>
          <a:xfrm>
            <a:off x="3352241" y="4605803"/>
            <a:ext cx="534944" cy="462395"/>
          </a:xfrm>
          <a:prstGeom prst="rect">
            <a:avLst/>
          </a:prstGeom>
        </p:spPr>
      </p:pic>
      <p:sp>
        <p:nvSpPr>
          <p:cNvPr id="67" name="矩形 20">
            <a:extLst>
              <a:ext uri="{FF2B5EF4-FFF2-40B4-BE49-F238E27FC236}">
                <a16:creationId xmlns:a16="http://schemas.microsoft.com/office/drawing/2014/main" id="{6E414F39-D17B-4812-B1F4-BCE41639CE53}"/>
              </a:ext>
            </a:extLst>
          </p:cNvPr>
          <p:cNvSpPr/>
          <p:nvPr/>
        </p:nvSpPr>
        <p:spPr>
          <a:xfrm>
            <a:off x="3304858" y="5094195"/>
            <a:ext cx="574196" cy="307777"/>
          </a:xfrm>
          <a:prstGeom prst="rect">
            <a:avLst/>
          </a:prstGeom>
        </p:spPr>
        <p:txBody>
          <a:bodyPr wrap="none">
            <a:spAutoFit/>
          </a:bodyPr>
          <a:lstStyle/>
          <a:p>
            <a:pPr fontAlgn="ctr"/>
            <a:r>
              <a:rPr lang="en-US" altLang="zh-CN" sz="1400" b="1" dirty="0">
                <a:latin typeface="Huawei Sans" panose="020C0503030203020204" pitchFamily="34" charset="0"/>
              </a:rPr>
              <a:t>SW3</a:t>
            </a:r>
          </a:p>
        </p:txBody>
      </p:sp>
      <p:sp>
        <p:nvSpPr>
          <p:cNvPr id="68" name="矩形 21">
            <a:extLst>
              <a:ext uri="{FF2B5EF4-FFF2-40B4-BE49-F238E27FC236}">
                <a16:creationId xmlns:a16="http://schemas.microsoft.com/office/drawing/2014/main" id="{55C56D36-9645-47D5-866F-A403920E2DC8}"/>
              </a:ext>
            </a:extLst>
          </p:cNvPr>
          <p:cNvSpPr/>
          <p:nvPr/>
        </p:nvSpPr>
        <p:spPr>
          <a:xfrm>
            <a:off x="1102414" y="3198094"/>
            <a:ext cx="574196" cy="307777"/>
          </a:xfrm>
          <a:prstGeom prst="rect">
            <a:avLst/>
          </a:prstGeom>
        </p:spPr>
        <p:txBody>
          <a:bodyPr wrap="none">
            <a:spAutoFit/>
          </a:bodyPr>
          <a:lstStyle/>
          <a:p>
            <a:pPr fontAlgn="ctr"/>
            <a:r>
              <a:rPr lang="en-US" altLang="zh-CN" sz="1400" b="1" dirty="0">
                <a:latin typeface="Huawei Sans" panose="020C0503030203020204" pitchFamily="34" charset="0"/>
              </a:rPr>
              <a:t>SW1</a:t>
            </a:r>
          </a:p>
        </p:txBody>
      </p:sp>
      <p:sp>
        <p:nvSpPr>
          <p:cNvPr id="69" name="矩形 22">
            <a:extLst>
              <a:ext uri="{FF2B5EF4-FFF2-40B4-BE49-F238E27FC236}">
                <a16:creationId xmlns:a16="http://schemas.microsoft.com/office/drawing/2014/main" id="{D106149E-F983-4977-8808-6B58EBBC42BE}"/>
              </a:ext>
            </a:extLst>
          </p:cNvPr>
          <p:cNvSpPr/>
          <p:nvPr/>
        </p:nvSpPr>
        <p:spPr>
          <a:xfrm>
            <a:off x="5477466" y="3198094"/>
            <a:ext cx="574196" cy="307777"/>
          </a:xfrm>
          <a:prstGeom prst="rect">
            <a:avLst/>
          </a:prstGeom>
        </p:spPr>
        <p:txBody>
          <a:bodyPr wrap="none">
            <a:spAutoFit/>
          </a:bodyPr>
          <a:lstStyle/>
          <a:p>
            <a:pPr fontAlgn="ctr"/>
            <a:r>
              <a:rPr lang="en-US" altLang="zh-CN" sz="1400" b="1" dirty="0">
                <a:latin typeface="Huawei Sans" panose="020C0503030203020204" pitchFamily="34" charset="0"/>
              </a:rPr>
              <a:t>SW2</a:t>
            </a:r>
          </a:p>
        </p:txBody>
      </p:sp>
      <p:grpSp>
        <p:nvGrpSpPr>
          <p:cNvPr id="70" name="组合 28">
            <a:extLst>
              <a:ext uri="{FF2B5EF4-FFF2-40B4-BE49-F238E27FC236}">
                <a16:creationId xmlns:a16="http://schemas.microsoft.com/office/drawing/2014/main" id="{C8106D78-9D96-422E-8217-96648C8E006C}"/>
              </a:ext>
            </a:extLst>
          </p:cNvPr>
          <p:cNvGrpSpPr/>
          <p:nvPr/>
        </p:nvGrpSpPr>
        <p:grpSpPr>
          <a:xfrm>
            <a:off x="3623943" y="4445337"/>
            <a:ext cx="297554" cy="297554"/>
            <a:chOff x="5076056" y="3356992"/>
            <a:chExt cx="436268" cy="436268"/>
          </a:xfrm>
        </p:grpSpPr>
        <p:sp>
          <p:nvSpPr>
            <p:cNvPr id="71" name="椭圆 27">
              <a:extLst>
                <a:ext uri="{FF2B5EF4-FFF2-40B4-BE49-F238E27FC236}">
                  <a16:creationId xmlns:a16="http://schemas.microsoft.com/office/drawing/2014/main" id="{26540F57-0AE9-4ECC-988B-65B9EA1F8207}"/>
                </a:ext>
              </a:extLst>
            </p:cNvPr>
            <p:cNvSpPr/>
            <p:nvPr/>
          </p:nvSpPr>
          <p:spPr bwMode="auto">
            <a:xfrm>
              <a:off x="5076056" y="3356992"/>
              <a:ext cx="432048" cy="432048"/>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784225" rtl="0" eaLnBrk="0" fontAlgn="ctr" latinLnBrk="0" hangingPunct="0">
                <a:lnSpc>
                  <a:spcPct val="100000"/>
                </a:lnSpc>
                <a:spcBef>
                  <a:spcPct val="0"/>
                </a:spcBef>
                <a:spcAft>
                  <a:spcPct val="0"/>
                </a:spcAft>
                <a:buClrTx/>
                <a:buSzTx/>
                <a:buFontTx/>
                <a:buNone/>
                <a:tabLst/>
              </a:pPr>
              <a:endParaRPr kumimoji="0" lang="en-US" altLang="zh-CN" sz="2100" b="0" i="0" u="none" strike="noStrike" cap="none" normalizeH="0" baseline="0" dirty="0">
                <a:ln>
                  <a:noFill/>
                </a:ln>
                <a:solidFill>
                  <a:schemeClr val="tx1"/>
                </a:solidFill>
                <a:effectLst/>
                <a:latin typeface="Huawei Sans" panose="020C0503030203020204" pitchFamily="34" charset="0"/>
                <a:ea typeface="ＭＳ Ｐゴシック" pitchFamily="34" charset="-128"/>
              </a:endParaRPr>
            </a:p>
          </p:txBody>
        </p:sp>
        <p:sp>
          <p:nvSpPr>
            <p:cNvPr id="72" name="禁止符 23">
              <a:extLst>
                <a:ext uri="{FF2B5EF4-FFF2-40B4-BE49-F238E27FC236}">
                  <a16:creationId xmlns:a16="http://schemas.microsoft.com/office/drawing/2014/main" id="{D0F43D21-2E9C-4EF7-ACA5-984788820A94}"/>
                </a:ext>
              </a:extLst>
            </p:cNvPr>
            <p:cNvSpPr/>
            <p:nvPr/>
          </p:nvSpPr>
          <p:spPr>
            <a:xfrm>
              <a:off x="5076056" y="3356992"/>
              <a:ext cx="436268" cy="436268"/>
            </a:xfrm>
            <a:prstGeom prst="noSmoking">
              <a:avLst>
                <a:gd name="adj" fmla="val 15475"/>
              </a:avLst>
            </a:prstGeom>
            <a:solidFill>
              <a:srgbClr val="EC7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solidFill>
                  <a:schemeClr val="accent2"/>
                </a:solidFill>
                <a:latin typeface="Huawei Sans" panose="020C0503030203020204" pitchFamily="34" charset="0"/>
              </a:endParaRPr>
            </a:p>
          </p:txBody>
        </p:sp>
      </p:grpSp>
      <p:sp>
        <p:nvSpPr>
          <p:cNvPr id="73" name="矩形 29">
            <a:extLst>
              <a:ext uri="{FF2B5EF4-FFF2-40B4-BE49-F238E27FC236}">
                <a16:creationId xmlns:a16="http://schemas.microsoft.com/office/drawing/2014/main" id="{AC07B2DF-7A39-48D4-9E50-E6CE8289D2BA}"/>
              </a:ext>
            </a:extLst>
          </p:cNvPr>
          <p:cNvSpPr/>
          <p:nvPr/>
        </p:nvSpPr>
        <p:spPr>
          <a:xfrm>
            <a:off x="3893210" y="4438221"/>
            <a:ext cx="878767" cy="307777"/>
          </a:xfrm>
          <a:prstGeom prst="rect">
            <a:avLst/>
          </a:prstGeom>
        </p:spPr>
        <p:txBody>
          <a:bodyPr wrap="none">
            <a:spAutoFit/>
          </a:bodyPr>
          <a:lstStyle/>
          <a:p>
            <a:pPr fontAlgn="ctr"/>
            <a:r>
              <a:rPr lang="en-US" altLang="zh-CN" sz="1400" b="1" dirty="0">
                <a:solidFill>
                  <a:srgbClr val="EC7061"/>
                </a:solidFill>
                <a:latin typeface="Huawei Sans" panose="020C0503030203020204" pitchFamily="34" charset="0"/>
              </a:rPr>
              <a:t>GE0/0/2</a:t>
            </a:r>
          </a:p>
        </p:txBody>
      </p:sp>
      <p:sp>
        <p:nvSpPr>
          <p:cNvPr id="74" name="矩形 20">
            <a:extLst>
              <a:ext uri="{FF2B5EF4-FFF2-40B4-BE49-F238E27FC236}">
                <a16:creationId xmlns:a16="http://schemas.microsoft.com/office/drawing/2014/main" id="{A2134FC5-989A-466A-ACFE-D703E29813E9}"/>
              </a:ext>
            </a:extLst>
          </p:cNvPr>
          <p:cNvSpPr/>
          <p:nvPr/>
        </p:nvSpPr>
        <p:spPr>
          <a:xfrm>
            <a:off x="2905007" y="5981810"/>
            <a:ext cx="1399742" cy="307777"/>
          </a:xfrm>
          <a:prstGeom prst="rect">
            <a:avLst/>
          </a:prstGeom>
        </p:spPr>
        <p:txBody>
          <a:bodyPr wrap="none">
            <a:spAutoFit/>
          </a:bodyPr>
          <a:lstStyle/>
          <a:p>
            <a:pPr algn="ctr" fontAlgn="ctr"/>
            <a:r>
              <a:rPr lang="en-US" altLang="zh-CN" sz="1400" b="1" dirty="0">
                <a:latin typeface="Huawei Sans" panose="020C0503030203020204" pitchFamily="34" charset="0"/>
              </a:rPr>
              <a:t>VLAN 1, 2, 3…</a:t>
            </a:r>
          </a:p>
        </p:txBody>
      </p:sp>
      <p:sp>
        <p:nvSpPr>
          <p:cNvPr id="75" name="Freeform 27">
            <a:extLst>
              <a:ext uri="{FF2B5EF4-FFF2-40B4-BE49-F238E27FC236}">
                <a16:creationId xmlns:a16="http://schemas.microsoft.com/office/drawing/2014/main" id="{A09A6483-3A83-4749-B72D-F0F27EA34122}"/>
              </a:ext>
            </a:extLst>
          </p:cNvPr>
          <p:cNvSpPr/>
          <p:nvPr/>
        </p:nvSpPr>
        <p:spPr bwMode="auto">
          <a:xfrm>
            <a:off x="2496710" y="2800963"/>
            <a:ext cx="736600" cy="2429510"/>
          </a:xfrm>
          <a:custGeom>
            <a:avLst/>
            <a:gdLst>
              <a:gd name="connsiteX0" fmla="*/ 736600 w 736600"/>
              <a:gd name="connsiteY0" fmla="*/ 2692400 h 2692400"/>
              <a:gd name="connsiteX1" fmla="*/ 736600 w 736600"/>
              <a:gd name="connsiteY1" fmla="*/ 1562100 h 2692400"/>
              <a:gd name="connsiteX2" fmla="*/ 0 w 736600"/>
              <a:gd name="connsiteY2" fmla="*/ 977900 h 2692400"/>
              <a:gd name="connsiteX3" fmla="*/ 0 w 736600"/>
              <a:gd name="connsiteY3" fmla="*/ 0 h 2692400"/>
              <a:gd name="connsiteX0" fmla="*/ 736600 w 736600"/>
              <a:gd name="connsiteY0" fmla="*/ 2378075 h 2378075"/>
              <a:gd name="connsiteX1" fmla="*/ 736600 w 736600"/>
              <a:gd name="connsiteY1" fmla="*/ 1247775 h 2378075"/>
              <a:gd name="connsiteX2" fmla="*/ 0 w 736600"/>
              <a:gd name="connsiteY2" fmla="*/ 663575 h 2378075"/>
              <a:gd name="connsiteX3" fmla="*/ 1905 w 736600"/>
              <a:gd name="connsiteY3" fmla="*/ 0 h 2378075"/>
              <a:gd name="connsiteX0" fmla="*/ 736600 w 736600"/>
              <a:gd name="connsiteY0" fmla="*/ 2429510 h 2429510"/>
              <a:gd name="connsiteX1" fmla="*/ 736600 w 736600"/>
              <a:gd name="connsiteY1" fmla="*/ 1299210 h 2429510"/>
              <a:gd name="connsiteX2" fmla="*/ 0 w 736600"/>
              <a:gd name="connsiteY2" fmla="*/ 715010 h 2429510"/>
              <a:gd name="connsiteX3" fmla="*/ 1905 w 736600"/>
              <a:gd name="connsiteY3" fmla="*/ 0 h 2429510"/>
            </a:gdLst>
            <a:ahLst/>
            <a:cxnLst>
              <a:cxn ang="0">
                <a:pos x="connsiteX0" y="connsiteY0"/>
              </a:cxn>
              <a:cxn ang="0">
                <a:pos x="connsiteX1" y="connsiteY1"/>
              </a:cxn>
              <a:cxn ang="0">
                <a:pos x="connsiteX2" y="connsiteY2"/>
              </a:cxn>
              <a:cxn ang="0">
                <a:pos x="connsiteX3" y="connsiteY3"/>
              </a:cxn>
            </a:cxnLst>
            <a:rect l="l" t="t" r="r" b="b"/>
            <a:pathLst>
              <a:path w="736600" h="2429510">
                <a:moveTo>
                  <a:pt x="736600" y="2429510"/>
                </a:moveTo>
                <a:lnTo>
                  <a:pt x="736600" y="1299210"/>
                </a:lnTo>
                <a:lnTo>
                  <a:pt x="0" y="715010"/>
                </a:lnTo>
                <a:cubicBezTo>
                  <a:pt x="0" y="389043"/>
                  <a:pt x="1905" y="325967"/>
                  <a:pt x="1905" y="0"/>
                </a:cubicBezTo>
              </a:path>
            </a:pathLst>
          </a:custGeom>
          <a:noFill/>
          <a:ln w="28575" cap="flat" cmpd="sng" algn="ctr">
            <a:solidFill>
              <a:srgbClr val="EC7061"/>
            </a:solidFill>
            <a:prstDash val="sysDot"/>
            <a:round/>
            <a:headEnd type="triangle" w="med" len="med"/>
            <a:tailEnd type="triangle" w="med" len="med"/>
          </a:ln>
          <a:effectLst/>
        </p:spPr>
        <p:txBody>
          <a:bodyPr vert="horz" wrap="square" lIns="91440" tIns="45720" rIns="91440" bIns="45720" numCol="1" rtlCol="0" anchor="t" anchorCtr="0" compatLnSpc="1">
            <a:prstTxWarp prst="textNoShape">
              <a:avLst/>
            </a:prstTxWarp>
          </a:bodyPr>
          <a:lstStyle/>
          <a:p>
            <a:pPr defTabSz="784225" eaLnBrk="0" fontAlgn="ctr" hangingPunct="0">
              <a:spcBef>
                <a:spcPct val="0"/>
              </a:spcBef>
              <a:spcAft>
                <a:spcPct val="0"/>
              </a:spcAft>
            </a:pPr>
            <a:endParaRPr lang="en-US" altLang="zh-CN" sz="2100" dirty="0">
              <a:latin typeface="Huawei Sans" panose="020C0503030203020204" pitchFamily="34" charset="0"/>
              <a:ea typeface="ＭＳ Ｐゴシック" pitchFamily="34" charset="-128"/>
            </a:endParaRPr>
          </a:p>
        </p:txBody>
      </p:sp>
      <p:pic>
        <p:nvPicPr>
          <p:cNvPr id="77" name="图片 23" descr="PC.png">
            <a:extLst>
              <a:ext uri="{FF2B5EF4-FFF2-40B4-BE49-F238E27FC236}">
                <a16:creationId xmlns:a16="http://schemas.microsoft.com/office/drawing/2014/main" id="{D6A2454D-0987-4C0D-8F0C-0D91AAD701B6}"/>
              </a:ext>
            </a:extLst>
          </p:cNvPr>
          <p:cNvPicPr>
            <a:picLocks noChangeAspect="1"/>
          </p:cNvPicPr>
          <p:nvPr/>
        </p:nvPicPr>
        <p:blipFill>
          <a:blip r:embed="rId3" cstate="print"/>
          <a:stretch>
            <a:fillRect/>
          </a:stretch>
        </p:blipFill>
        <p:spPr>
          <a:xfrm>
            <a:off x="3306590" y="5494420"/>
            <a:ext cx="570730" cy="438320"/>
          </a:xfrm>
          <a:prstGeom prst="rect">
            <a:avLst/>
          </a:prstGeom>
        </p:spPr>
      </p:pic>
      <p:grpSp>
        <p:nvGrpSpPr>
          <p:cNvPr id="78" name="组合 28">
            <a:extLst>
              <a:ext uri="{FF2B5EF4-FFF2-40B4-BE49-F238E27FC236}">
                <a16:creationId xmlns:a16="http://schemas.microsoft.com/office/drawing/2014/main" id="{38A2B09C-8287-48F4-BC51-0F58E9B6DF9A}"/>
              </a:ext>
            </a:extLst>
          </p:cNvPr>
          <p:cNvGrpSpPr/>
          <p:nvPr/>
        </p:nvGrpSpPr>
        <p:grpSpPr>
          <a:xfrm>
            <a:off x="539480" y="5622190"/>
            <a:ext cx="223557" cy="223557"/>
            <a:chOff x="5076056" y="3356992"/>
            <a:chExt cx="436268" cy="436268"/>
          </a:xfrm>
        </p:grpSpPr>
        <p:sp>
          <p:nvSpPr>
            <p:cNvPr id="79" name="椭圆 27">
              <a:extLst>
                <a:ext uri="{FF2B5EF4-FFF2-40B4-BE49-F238E27FC236}">
                  <a16:creationId xmlns:a16="http://schemas.microsoft.com/office/drawing/2014/main" id="{A8D67E18-64C1-4ECD-9C41-D14F9C1767FB}"/>
                </a:ext>
              </a:extLst>
            </p:cNvPr>
            <p:cNvSpPr/>
            <p:nvPr/>
          </p:nvSpPr>
          <p:spPr bwMode="auto">
            <a:xfrm>
              <a:off x="5076056" y="3356992"/>
              <a:ext cx="432048" cy="432048"/>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784225" rtl="0" eaLnBrk="0" fontAlgn="ctr" latinLnBrk="0" hangingPunct="0">
                <a:lnSpc>
                  <a:spcPct val="100000"/>
                </a:lnSpc>
                <a:spcBef>
                  <a:spcPct val="0"/>
                </a:spcBef>
                <a:spcAft>
                  <a:spcPct val="0"/>
                </a:spcAft>
                <a:buClrTx/>
                <a:buSzTx/>
                <a:buFontTx/>
                <a:buNone/>
                <a:tabLst/>
              </a:pPr>
              <a:endParaRPr kumimoji="0" lang="en-US" altLang="zh-CN" sz="2100" b="0" i="0" u="none" strike="noStrike" cap="none" normalizeH="0" baseline="0" dirty="0">
                <a:ln>
                  <a:noFill/>
                </a:ln>
                <a:solidFill>
                  <a:schemeClr val="tx1"/>
                </a:solidFill>
                <a:effectLst/>
                <a:latin typeface="Huawei Sans" panose="020C0503030203020204" pitchFamily="34" charset="0"/>
                <a:ea typeface="ＭＳ Ｐゴシック" pitchFamily="34" charset="-128"/>
              </a:endParaRPr>
            </a:p>
          </p:txBody>
        </p:sp>
        <p:sp>
          <p:nvSpPr>
            <p:cNvPr id="80" name="禁止符 23">
              <a:extLst>
                <a:ext uri="{FF2B5EF4-FFF2-40B4-BE49-F238E27FC236}">
                  <a16:creationId xmlns:a16="http://schemas.microsoft.com/office/drawing/2014/main" id="{57878988-62F4-4E26-A580-50BA86E168C3}"/>
                </a:ext>
              </a:extLst>
            </p:cNvPr>
            <p:cNvSpPr/>
            <p:nvPr/>
          </p:nvSpPr>
          <p:spPr>
            <a:xfrm>
              <a:off x="5076056" y="3356992"/>
              <a:ext cx="436268" cy="436268"/>
            </a:xfrm>
            <a:prstGeom prst="noSmoking">
              <a:avLst>
                <a:gd name="adj" fmla="val 15475"/>
              </a:avLst>
            </a:prstGeom>
            <a:solidFill>
              <a:srgbClr val="EC7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solidFill>
                  <a:schemeClr val="accent2"/>
                </a:solidFill>
                <a:latin typeface="Huawei Sans" panose="020C0503030203020204" pitchFamily="34" charset="0"/>
              </a:endParaRPr>
            </a:p>
          </p:txBody>
        </p:sp>
      </p:grpSp>
      <p:sp>
        <p:nvSpPr>
          <p:cNvPr id="81" name="矩形 20">
            <a:extLst>
              <a:ext uri="{FF2B5EF4-FFF2-40B4-BE49-F238E27FC236}">
                <a16:creationId xmlns:a16="http://schemas.microsoft.com/office/drawing/2014/main" id="{6D390E96-CE44-4BC3-AB30-3CCDBA9012A5}"/>
              </a:ext>
            </a:extLst>
          </p:cNvPr>
          <p:cNvSpPr/>
          <p:nvPr/>
        </p:nvSpPr>
        <p:spPr>
          <a:xfrm>
            <a:off x="764476" y="5602082"/>
            <a:ext cx="994183" cy="261610"/>
          </a:xfrm>
          <a:prstGeom prst="rect">
            <a:avLst/>
          </a:prstGeom>
        </p:spPr>
        <p:txBody>
          <a:bodyPr wrap="none">
            <a:spAutoFit/>
          </a:bodyPr>
          <a:lstStyle/>
          <a:p>
            <a:pPr fontAlgn="ctr"/>
            <a:r>
              <a:rPr lang="en-US" altLang="zh-CN" sz="1100" dirty="0">
                <a:latin typeface="Huawei Sans" panose="020C0503030203020204" pitchFamily="34" charset="0"/>
              </a:rPr>
              <a:t>Blocked port</a:t>
            </a:r>
          </a:p>
        </p:txBody>
      </p:sp>
      <p:cxnSp>
        <p:nvCxnSpPr>
          <p:cNvPr id="82" name="直接箭头连接符 35">
            <a:extLst>
              <a:ext uri="{FF2B5EF4-FFF2-40B4-BE49-F238E27FC236}">
                <a16:creationId xmlns:a16="http://schemas.microsoft.com/office/drawing/2014/main" id="{FFCDD21E-4793-4C72-8307-F1D53E0DB0E0}"/>
              </a:ext>
            </a:extLst>
          </p:cNvPr>
          <p:cNvCxnSpPr/>
          <p:nvPr/>
        </p:nvCxnSpPr>
        <p:spPr>
          <a:xfrm flipH="1">
            <a:off x="198999" y="5392262"/>
            <a:ext cx="565477" cy="0"/>
          </a:xfrm>
          <a:prstGeom prst="straightConnector1">
            <a:avLst/>
          </a:prstGeom>
          <a:noFill/>
          <a:ln w="28575" cap="flat" cmpd="sng" algn="ctr">
            <a:solidFill>
              <a:srgbClr val="EC7061"/>
            </a:solidFill>
            <a:prstDash val="sysDot"/>
            <a:round/>
            <a:headEnd type="triangle" w="med" len="med"/>
            <a:tailEnd type="triangle" w="med" len="med"/>
          </a:ln>
          <a:effectLst/>
        </p:spPr>
      </p:cxnSp>
      <p:sp>
        <p:nvSpPr>
          <p:cNvPr id="83" name="矩形 20">
            <a:extLst>
              <a:ext uri="{FF2B5EF4-FFF2-40B4-BE49-F238E27FC236}">
                <a16:creationId xmlns:a16="http://schemas.microsoft.com/office/drawing/2014/main" id="{4E8D177B-BFB9-496D-95D4-7F074CC5A40C}"/>
              </a:ext>
            </a:extLst>
          </p:cNvPr>
          <p:cNvSpPr/>
          <p:nvPr/>
        </p:nvSpPr>
        <p:spPr>
          <a:xfrm>
            <a:off x="764476" y="5263348"/>
            <a:ext cx="1515158" cy="261610"/>
          </a:xfrm>
          <a:prstGeom prst="rect">
            <a:avLst/>
          </a:prstGeom>
        </p:spPr>
        <p:txBody>
          <a:bodyPr wrap="none">
            <a:spAutoFit/>
          </a:bodyPr>
          <a:lstStyle/>
          <a:p>
            <a:pPr fontAlgn="ctr"/>
            <a:r>
              <a:rPr lang="en-US" altLang="zh-CN" sz="1100" dirty="0">
                <a:latin typeface="Huawei Sans" panose="020C0503030203020204" pitchFamily="34" charset="0"/>
              </a:rPr>
              <a:t>Data from all VLANs</a:t>
            </a:r>
          </a:p>
        </p:txBody>
      </p:sp>
    </p:spTree>
    <p:extLst>
      <p:ext uri="{BB962C8B-B14F-4D97-AF65-F5344CB8AC3E}">
        <p14:creationId xmlns:p14="http://schemas.microsoft.com/office/powerpoint/2010/main" val="1260242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100" dirty="0">
                <a:solidFill>
                  <a:schemeClr val="bg1">
                    <a:lumMod val="50000"/>
                  </a:schemeClr>
                </a:solidFill>
              </a:rPr>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300" b="1" dirty="0"/>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32</a:t>
            </a:fld>
            <a:endParaRPr lang="en-US"/>
          </a:p>
        </p:txBody>
      </p:sp>
      <p:sp>
        <p:nvSpPr>
          <p:cNvPr id="11" name="TextBox 10">
            <a:extLst>
              <a:ext uri="{FF2B5EF4-FFF2-40B4-BE49-F238E27FC236}">
                <a16:creationId xmlns:a16="http://schemas.microsoft.com/office/drawing/2014/main" id="{09849766-3522-41B4-B08D-9A8257C883FA}"/>
              </a:ext>
            </a:extLst>
          </p:cNvPr>
          <p:cNvSpPr txBox="1"/>
          <p:nvPr/>
        </p:nvSpPr>
        <p:spPr>
          <a:xfrm>
            <a:off x="0" y="0"/>
            <a:ext cx="9414456" cy="507831"/>
          </a:xfrm>
          <a:prstGeom prst="rect">
            <a:avLst/>
          </a:prstGeom>
          <a:solidFill>
            <a:schemeClr val="bg1">
              <a:lumMod val="85000"/>
            </a:schemeClr>
          </a:solidFill>
        </p:spPr>
        <p:txBody>
          <a:bodyPr wrap="square">
            <a:spAutoFit/>
          </a:bodyPr>
          <a:lstStyle/>
          <a:p>
            <a:r>
              <a:rPr lang="en-US" sz="2700" dirty="0"/>
              <a:t>VBST</a:t>
            </a:r>
          </a:p>
        </p:txBody>
      </p:sp>
      <p:sp>
        <p:nvSpPr>
          <p:cNvPr id="57" name="TextBox 56">
            <a:extLst>
              <a:ext uri="{FF2B5EF4-FFF2-40B4-BE49-F238E27FC236}">
                <a16:creationId xmlns:a16="http://schemas.microsoft.com/office/drawing/2014/main" id="{04AF27ED-E55C-49FC-A186-2A90B5980C99}"/>
              </a:ext>
            </a:extLst>
          </p:cNvPr>
          <p:cNvSpPr txBox="1"/>
          <p:nvPr/>
        </p:nvSpPr>
        <p:spPr>
          <a:xfrm>
            <a:off x="0" y="590883"/>
            <a:ext cx="8296893" cy="1015663"/>
          </a:xfrm>
          <a:prstGeom prst="rect">
            <a:avLst/>
          </a:prstGeom>
          <a:noFill/>
        </p:spPr>
        <p:txBody>
          <a:bodyPr wrap="square">
            <a:spAutoFit/>
          </a:bodyPr>
          <a:lstStyle/>
          <a:p>
            <a:r>
              <a:rPr lang="en-US" sz="2000" dirty="0">
                <a:latin typeface="Huawei Sans" panose="020C0503030203020204"/>
              </a:rPr>
              <a:t>Huawei provides the VLAN-based Spanning Tree (VBST). VBST constructs a spanning tree in each VLAN so that traffic from different VLANs is load balanced along different spanning trees.</a:t>
            </a:r>
          </a:p>
        </p:txBody>
      </p:sp>
      <p:grpSp>
        <p:nvGrpSpPr>
          <p:cNvPr id="32" name="组合 16">
            <a:extLst>
              <a:ext uri="{FF2B5EF4-FFF2-40B4-BE49-F238E27FC236}">
                <a16:creationId xmlns:a16="http://schemas.microsoft.com/office/drawing/2014/main" id="{52FF7226-9712-497A-A949-6AF2727B9770}"/>
              </a:ext>
            </a:extLst>
          </p:cNvPr>
          <p:cNvGrpSpPr/>
          <p:nvPr/>
        </p:nvGrpSpPr>
        <p:grpSpPr>
          <a:xfrm flipV="1">
            <a:off x="2712885" y="3088964"/>
            <a:ext cx="3293740" cy="1330959"/>
            <a:chOff x="107504" y="2348880"/>
            <a:chExt cx="2808312" cy="1944216"/>
          </a:xfrm>
        </p:grpSpPr>
        <p:cxnSp>
          <p:nvCxnSpPr>
            <p:cNvPr id="33" name="直接连接符 9">
              <a:extLst>
                <a:ext uri="{FF2B5EF4-FFF2-40B4-BE49-F238E27FC236}">
                  <a16:creationId xmlns:a16="http://schemas.microsoft.com/office/drawing/2014/main" id="{37DA85E2-945D-410C-8F83-5DE3A455D754}"/>
                </a:ext>
              </a:extLst>
            </p:cNvPr>
            <p:cNvCxnSpPr/>
            <p:nvPr/>
          </p:nvCxnSpPr>
          <p:spPr bwMode="auto">
            <a:xfrm flipH="1">
              <a:off x="107504" y="2348880"/>
              <a:ext cx="1404156" cy="194421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34" name="直接连接符 10">
              <a:extLst>
                <a:ext uri="{FF2B5EF4-FFF2-40B4-BE49-F238E27FC236}">
                  <a16:creationId xmlns:a16="http://schemas.microsoft.com/office/drawing/2014/main" id="{9474FAA8-BF9C-4311-A02E-2EA2BCB22030}"/>
                </a:ext>
              </a:extLst>
            </p:cNvPr>
            <p:cNvCxnSpPr/>
            <p:nvPr/>
          </p:nvCxnSpPr>
          <p:spPr bwMode="auto">
            <a:xfrm flipH="1">
              <a:off x="107504" y="4293096"/>
              <a:ext cx="280831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35" name="直接连接符 13">
              <a:extLst>
                <a:ext uri="{FF2B5EF4-FFF2-40B4-BE49-F238E27FC236}">
                  <a16:creationId xmlns:a16="http://schemas.microsoft.com/office/drawing/2014/main" id="{4873F467-53CC-4A15-96FD-D24221EBDEAA}"/>
                </a:ext>
              </a:extLst>
            </p:cNvPr>
            <p:cNvCxnSpPr/>
            <p:nvPr/>
          </p:nvCxnSpPr>
          <p:spPr bwMode="auto">
            <a:xfrm flipH="1" flipV="1">
              <a:off x="1511660" y="2348880"/>
              <a:ext cx="1404156" cy="194421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cxnSp>
        <p:nvCxnSpPr>
          <p:cNvPr id="36" name="Straight Connector 18">
            <a:extLst>
              <a:ext uri="{FF2B5EF4-FFF2-40B4-BE49-F238E27FC236}">
                <a16:creationId xmlns:a16="http://schemas.microsoft.com/office/drawing/2014/main" id="{803F6A6B-BB93-4132-89D4-1DE0E6C55B11}"/>
              </a:ext>
            </a:extLst>
          </p:cNvPr>
          <p:cNvCxnSpPr/>
          <p:nvPr/>
        </p:nvCxnSpPr>
        <p:spPr bwMode="auto">
          <a:xfrm>
            <a:off x="2787547" y="2524716"/>
            <a:ext cx="0" cy="558812"/>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37" name="Straight Connector 20">
            <a:extLst>
              <a:ext uri="{FF2B5EF4-FFF2-40B4-BE49-F238E27FC236}">
                <a16:creationId xmlns:a16="http://schemas.microsoft.com/office/drawing/2014/main" id="{128F4960-B265-49AA-A1CA-4482D2452107}"/>
              </a:ext>
            </a:extLst>
          </p:cNvPr>
          <p:cNvCxnSpPr/>
          <p:nvPr/>
        </p:nvCxnSpPr>
        <p:spPr bwMode="auto">
          <a:xfrm>
            <a:off x="5949127" y="2524716"/>
            <a:ext cx="0" cy="558812"/>
          </a:xfrm>
          <a:prstGeom prst="line">
            <a:avLst/>
          </a:prstGeom>
          <a:solidFill>
            <a:schemeClr val="accent1"/>
          </a:solidFill>
          <a:ln w="28575" cap="flat" cmpd="sng" algn="ctr">
            <a:solidFill>
              <a:schemeClr val="tx1"/>
            </a:solidFill>
            <a:prstDash val="solid"/>
            <a:round/>
            <a:headEnd type="none" w="med" len="med"/>
            <a:tailEnd type="none" w="med" len="med"/>
          </a:ln>
          <a:effectLst/>
        </p:spPr>
      </p:cxnSp>
      <p:pic>
        <p:nvPicPr>
          <p:cNvPr id="38" name="图片 76" descr="接入交换机.png">
            <a:extLst>
              <a:ext uri="{FF2B5EF4-FFF2-40B4-BE49-F238E27FC236}">
                <a16:creationId xmlns:a16="http://schemas.microsoft.com/office/drawing/2014/main" id="{1FBB433A-F7D2-42F7-A0C6-2E8D083E8A74}"/>
              </a:ext>
            </a:extLst>
          </p:cNvPr>
          <p:cNvPicPr>
            <a:picLocks noChangeAspect="1"/>
          </p:cNvPicPr>
          <p:nvPr/>
        </p:nvPicPr>
        <p:blipFill>
          <a:blip r:embed="rId2" cstate="print"/>
          <a:stretch>
            <a:fillRect/>
          </a:stretch>
        </p:blipFill>
        <p:spPr>
          <a:xfrm>
            <a:off x="2513541" y="2867703"/>
            <a:ext cx="534944" cy="462395"/>
          </a:xfrm>
          <a:prstGeom prst="rect">
            <a:avLst/>
          </a:prstGeom>
        </p:spPr>
      </p:pic>
      <p:pic>
        <p:nvPicPr>
          <p:cNvPr id="39" name="图片 76" descr="接入交换机.png">
            <a:extLst>
              <a:ext uri="{FF2B5EF4-FFF2-40B4-BE49-F238E27FC236}">
                <a16:creationId xmlns:a16="http://schemas.microsoft.com/office/drawing/2014/main" id="{F6700DE9-DDF7-4AE2-BA95-DE084BCF0435}"/>
              </a:ext>
            </a:extLst>
          </p:cNvPr>
          <p:cNvPicPr>
            <a:picLocks noChangeAspect="1"/>
          </p:cNvPicPr>
          <p:nvPr/>
        </p:nvPicPr>
        <p:blipFill>
          <a:blip r:embed="rId2" cstate="print"/>
          <a:stretch>
            <a:fillRect/>
          </a:stretch>
        </p:blipFill>
        <p:spPr>
          <a:xfrm>
            <a:off x="5700705" y="2867703"/>
            <a:ext cx="534944" cy="462395"/>
          </a:xfrm>
          <a:prstGeom prst="rect">
            <a:avLst/>
          </a:prstGeom>
        </p:spPr>
      </p:pic>
      <p:pic>
        <p:nvPicPr>
          <p:cNvPr id="40" name="图片 76" descr="接入交换机.png">
            <a:extLst>
              <a:ext uri="{FF2B5EF4-FFF2-40B4-BE49-F238E27FC236}">
                <a16:creationId xmlns:a16="http://schemas.microsoft.com/office/drawing/2014/main" id="{17BB9B98-C021-41DA-B98E-A548F71F4351}"/>
              </a:ext>
            </a:extLst>
          </p:cNvPr>
          <p:cNvPicPr>
            <a:picLocks noChangeAspect="1"/>
          </p:cNvPicPr>
          <p:nvPr/>
        </p:nvPicPr>
        <p:blipFill>
          <a:blip r:embed="rId2" cstate="print"/>
          <a:stretch>
            <a:fillRect/>
          </a:stretch>
        </p:blipFill>
        <p:spPr>
          <a:xfrm>
            <a:off x="4107123" y="4352721"/>
            <a:ext cx="534944" cy="462395"/>
          </a:xfrm>
          <a:prstGeom prst="rect">
            <a:avLst/>
          </a:prstGeom>
        </p:spPr>
      </p:pic>
      <p:sp>
        <p:nvSpPr>
          <p:cNvPr id="41" name="矩形 20">
            <a:extLst>
              <a:ext uri="{FF2B5EF4-FFF2-40B4-BE49-F238E27FC236}">
                <a16:creationId xmlns:a16="http://schemas.microsoft.com/office/drawing/2014/main" id="{83C9BC31-DC35-414C-86E4-190A76EDF801}"/>
              </a:ext>
            </a:extLst>
          </p:cNvPr>
          <p:cNvSpPr/>
          <p:nvPr/>
        </p:nvSpPr>
        <p:spPr>
          <a:xfrm>
            <a:off x="4059740" y="4841113"/>
            <a:ext cx="574196" cy="307777"/>
          </a:xfrm>
          <a:prstGeom prst="rect">
            <a:avLst/>
          </a:prstGeom>
        </p:spPr>
        <p:txBody>
          <a:bodyPr wrap="none">
            <a:spAutoFit/>
          </a:bodyPr>
          <a:lstStyle/>
          <a:p>
            <a:pPr fontAlgn="ctr"/>
            <a:r>
              <a:rPr lang="en-US" altLang="zh-CN" sz="1400" b="1" dirty="0">
                <a:latin typeface="Huawei Sans" panose="020C0503030203020204" pitchFamily="34" charset="0"/>
              </a:rPr>
              <a:t>SW3</a:t>
            </a:r>
          </a:p>
        </p:txBody>
      </p:sp>
      <p:sp>
        <p:nvSpPr>
          <p:cNvPr id="42" name="矩形 21">
            <a:extLst>
              <a:ext uri="{FF2B5EF4-FFF2-40B4-BE49-F238E27FC236}">
                <a16:creationId xmlns:a16="http://schemas.microsoft.com/office/drawing/2014/main" id="{20C533AD-BAFA-44E8-A408-4EB8D0D6A21C}"/>
              </a:ext>
            </a:extLst>
          </p:cNvPr>
          <p:cNvSpPr/>
          <p:nvPr/>
        </p:nvSpPr>
        <p:spPr>
          <a:xfrm>
            <a:off x="1857296" y="2945012"/>
            <a:ext cx="574196" cy="307777"/>
          </a:xfrm>
          <a:prstGeom prst="rect">
            <a:avLst/>
          </a:prstGeom>
        </p:spPr>
        <p:txBody>
          <a:bodyPr wrap="none">
            <a:spAutoFit/>
          </a:bodyPr>
          <a:lstStyle/>
          <a:p>
            <a:pPr fontAlgn="ctr"/>
            <a:r>
              <a:rPr lang="en-US" altLang="zh-CN" sz="1400" b="1" dirty="0">
                <a:latin typeface="Huawei Sans" panose="020C0503030203020204" pitchFamily="34" charset="0"/>
              </a:rPr>
              <a:t>SW1</a:t>
            </a:r>
          </a:p>
        </p:txBody>
      </p:sp>
      <p:sp>
        <p:nvSpPr>
          <p:cNvPr id="43" name="矩形 22">
            <a:extLst>
              <a:ext uri="{FF2B5EF4-FFF2-40B4-BE49-F238E27FC236}">
                <a16:creationId xmlns:a16="http://schemas.microsoft.com/office/drawing/2014/main" id="{A6CD0984-C695-4372-A7A8-6509F1C5F2C8}"/>
              </a:ext>
            </a:extLst>
          </p:cNvPr>
          <p:cNvSpPr/>
          <p:nvPr/>
        </p:nvSpPr>
        <p:spPr>
          <a:xfrm>
            <a:off x="6232348" y="2945012"/>
            <a:ext cx="574196" cy="307777"/>
          </a:xfrm>
          <a:prstGeom prst="rect">
            <a:avLst/>
          </a:prstGeom>
        </p:spPr>
        <p:txBody>
          <a:bodyPr wrap="none">
            <a:spAutoFit/>
          </a:bodyPr>
          <a:lstStyle/>
          <a:p>
            <a:pPr fontAlgn="ctr"/>
            <a:r>
              <a:rPr lang="en-US" altLang="zh-CN" sz="1400" b="1" dirty="0">
                <a:latin typeface="Huawei Sans" panose="020C0503030203020204" pitchFamily="34" charset="0"/>
              </a:rPr>
              <a:t>SW2</a:t>
            </a:r>
          </a:p>
        </p:txBody>
      </p:sp>
      <p:grpSp>
        <p:nvGrpSpPr>
          <p:cNvPr id="44" name="组合 28">
            <a:extLst>
              <a:ext uri="{FF2B5EF4-FFF2-40B4-BE49-F238E27FC236}">
                <a16:creationId xmlns:a16="http://schemas.microsoft.com/office/drawing/2014/main" id="{2E80D7CD-DC70-4F36-877F-BA1AC689731E}"/>
              </a:ext>
            </a:extLst>
          </p:cNvPr>
          <p:cNvGrpSpPr/>
          <p:nvPr/>
        </p:nvGrpSpPr>
        <p:grpSpPr>
          <a:xfrm>
            <a:off x="4378825" y="4192255"/>
            <a:ext cx="297554" cy="297554"/>
            <a:chOff x="5076056" y="3356992"/>
            <a:chExt cx="436268" cy="436268"/>
          </a:xfrm>
        </p:grpSpPr>
        <p:sp>
          <p:nvSpPr>
            <p:cNvPr id="45" name="椭圆 27">
              <a:extLst>
                <a:ext uri="{FF2B5EF4-FFF2-40B4-BE49-F238E27FC236}">
                  <a16:creationId xmlns:a16="http://schemas.microsoft.com/office/drawing/2014/main" id="{57C092F1-9119-4BBE-80B8-16713434597D}"/>
                </a:ext>
              </a:extLst>
            </p:cNvPr>
            <p:cNvSpPr/>
            <p:nvPr/>
          </p:nvSpPr>
          <p:spPr bwMode="auto">
            <a:xfrm>
              <a:off x="5076056" y="3356992"/>
              <a:ext cx="432048" cy="432048"/>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784225" rtl="0" eaLnBrk="0" fontAlgn="ctr" latinLnBrk="0" hangingPunct="0">
                <a:lnSpc>
                  <a:spcPct val="100000"/>
                </a:lnSpc>
                <a:spcBef>
                  <a:spcPct val="0"/>
                </a:spcBef>
                <a:spcAft>
                  <a:spcPct val="0"/>
                </a:spcAft>
                <a:buClrTx/>
                <a:buSzTx/>
                <a:buFontTx/>
                <a:buNone/>
                <a:tabLst/>
              </a:pPr>
              <a:endParaRPr kumimoji="0" lang="en-US" altLang="zh-CN" sz="2100" b="0" i="0" u="none" strike="noStrike" cap="none" normalizeH="0" baseline="0" dirty="0">
                <a:ln>
                  <a:noFill/>
                </a:ln>
                <a:solidFill>
                  <a:schemeClr val="tx1"/>
                </a:solidFill>
                <a:effectLst/>
                <a:latin typeface="Huawei Sans" panose="020C0503030203020204" pitchFamily="34" charset="0"/>
                <a:ea typeface="ＭＳ Ｐゴシック" pitchFamily="34" charset="-128"/>
              </a:endParaRPr>
            </a:p>
          </p:txBody>
        </p:sp>
        <p:sp>
          <p:nvSpPr>
            <p:cNvPr id="46" name="禁止符 23">
              <a:extLst>
                <a:ext uri="{FF2B5EF4-FFF2-40B4-BE49-F238E27FC236}">
                  <a16:creationId xmlns:a16="http://schemas.microsoft.com/office/drawing/2014/main" id="{0A2A94AB-A67D-4067-A6BC-7D254463A089}"/>
                </a:ext>
              </a:extLst>
            </p:cNvPr>
            <p:cNvSpPr/>
            <p:nvPr/>
          </p:nvSpPr>
          <p:spPr>
            <a:xfrm>
              <a:off x="5076056" y="3356992"/>
              <a:ext cx="436268" cy="436268"/>
            </a:xfrm>
            <a:prstGeom prst="noSmoking">
              <a:avLst>
                <a:gd name="adj" fmla="val 15475"/>
              </a:avLst>
            </a:prstGeom>
            <a:solidFill>
              <a:srgbClr val="EC7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solidFill>
                  <a:schemeClr val="accent2"/>
                </a:solidFill>
                <a:latin typeface="Huawei Sans" panose="020C0503030203020204" pitchFamily="34" charset="0"/>
              </a:endParaRPr>
            </a:p>
          </p:txBody>
        </p:sp>
      </p:grpSp>
      <p:sp>
        <p:nvSpPr>
          <p:cNvPr id="47" name="矩形 20">
            <a:extLst>
              <a:ext uri="{FF2B5EF4-FFF2-40B4-BE49-F238E27FC236}">
                <a16:creationId xmlns:a16="http://schemas.microsoft.com/office/drawing/2014/main" id="{C1884A58-2304-4588-B004-ECF0B4B088B5}"/>
              </a:ext>
            </a:extLst>
          </p:cNvPr>
          <p:cNvSpPr/>
          <p:nvPr/>
        </p:nvSpPr>
        <p:spPr>
          <a:xfrm>
            <a:off x="3667098" y="5817194"/>
            <a:ext cx="1385316" cy="307777"/>
          </a:xfrm>
          <a:prstGeom prst="rect">
            <a:avLst/>
          </a:prstGeom>
        </p:spPr>
        <p:txBody>
          <a:bodyPr wrap="none">
            <a:spAutoFit/>
          </a:bodyPr>
          <a:lstStyle/>
          <a:p>
            <a:pPr algn="ctr" fontAlgn="ctr"/>
            <a:r>
              <a:rPr lang="en-US" altLang="zh-CN" sz="1400" b="1" dirty="0">
                <a:latin typeface="Huawei Sans" panose="020C0503030203020204" pitchFamily="34" charset="0"/>
              </a:rPr>
              <a:t>VLAN 1, 2, 3…</a:t>
            </a:r>
          </a:p>
        </p:txBody>
      </p:sp>
      <p:sp>
        <p:nvSpPr>
          <p:cNvPr id="48" name="Freeform 27">
            <a:extLst>
              <a:ext uri="{FF2B5EF4-FFF2-40B4-BE49-F238E27FC236}">
                <a16:creationId xmlns:a16="http://schemas.microsoft.com/office/drawing/2014/main" id="{9D42507A-F4DD-440F-9A68-F2AF69080876}"/>
              </a:ext>
            </a:extLst>
          </p:cNvPr>
          <p:cNvSpPr/>
          <p:nvPr/>
        </p:nvSpPr>
        <p:spPr bwMode="auto">
          <a:xfrm>
            <a:off x="3251592" y="2547881"/>
            <a:ext cx="736600" cy="2429510"/>
          </a:xfrm>
          <a:custGeom>
            <a:avLst/>
            <a:gdLst>
              <a:gd name="connsiteX0" fmla="*/ 736600 w 736600"/>
              <a:gd name="connsiteY0" fmla="*/ 2692400 h 2692400"/>
              <a:gd name="connsiteX1" fmla="*/ 736600 w 736600"/>
              <a:gd name="connsiteY1" fmla="*/ 1562100 h 2692400"/>
              <a:gd name="connsiteX2" fmla="*/ 0 w 736600"/>
              <a:gd name="connsiteY2" fmla="*/ 977900 h 2692400"/>
              <a:gd name="connsiteX3" fmla="*/ 0 w 736600"/>
              <a:gd name="connsiteY3" fmla="*/ 0 h 2692400"/>
              <a:gd name="connsiteX0" fmla="*/ 736600 w 736600"/>
              <a:gd name="connsiteY0" fmla="*/ 2378075 h 2378075"/>
              <a:gd name="connsiteX1" fmla="*/ 736600 w 736600"/>
              <a:gd name="connsiteY1" fmla="*/ 1247775 h 2378075"/>
              <a:gd name="connsiteX2" fmla="*/ 0 w 736600"/>
              <a:gd name="connsiteY2" fmla="*/ 663575 h 2378075"/>
              <a:gd name="connsiteX3" fmla="*/ 1905 w 736600"/>
              <a:gd name="connsiteY3" fmla="*/ 0 h 2378075"/>
              <a:gd name="connsiteX0" fmla="*/ 736600 w 736600"/>
              <a:gd name="connsiteY0" fmla="*/ 2429510 h 2429510"/>
              <a:gd name="connsiteX1" fmla="*/ 736600 w 736600"/>
              <a:gd name="connsiteY1" fmla="*/ 1299210 h 2429510"/>
              <a:gd name="connsiteX2" fmla="*/ 0 w 736600"/>
              <a:gd name="connsiteY2" fmla="*/ 715010 h 2429510"/>
              <a:gd name="connsiteX3" fmla="*/ 1905 w 736600"/>
              <a:gd name="connsiteY3" fmla="*/ 0 h 2429510"/>
            </a:gdLst>
            <a:ahLst/>
            <a:cxnLst>
              <a:cxn ang="0">
                <a:pos x="connsiteX0" y="connsiteY0"/>
              </a:cxn>
              <a:cxn ang="0">
                <a:pos x="connsiteX1" y="connsiteY1"/>
              </a:cxn>
              <a:cxn ang="0">
                <a:pos x="connsiteX2" y="connsiteY2"/>
              </a:cxn>
              <a:cxn ang="0">
                <a:pos x="connsiteX3" y="connsiteY3"/>
              </a:cxn>
            </a:cxnLst>
            <a:rect l="l" t="t" r="r" b="b"/>
            <a:pathLst>
              <a:path w="736600" h="2429510">
                <a:moveTo>
                  <a:pt x="736600" y="2429510"/>
                </a:moveTo>
                <a:lnTo>
                  <a:pt x="736600" y="1299210"/>
                </a:lnTo>
                <a:lnTo>
                  <a:pt x="0" y="715010"/>
                </a:lnTo>
                <a:cubicBezTo>
                  <a:pt x="0" y="389043"/>
                  <a:pt x="1905" y="325967"/>
                  <a:pt x="1905" y="0"/>
                </a:cubicBezTo>
              </a:path>
            </a:pathLst>
          </a:custGeom>
          <a:noFill/>
          <a:ln w="28575" cap="flat" cmpd="sng" algn="ctr">
            <a:solidFill>
              <a:srgbClr val="EC7061"/>
            </a:solidFill>
            <a:prstDash val="sysDot"/>
            <a:round/>
            <a:headEnd type="triangle" w="med" len="med"/>
            <a:tailEnd type="triangle" w="med" len="med"/>
          </a:ln>
          <a:effectLst/>
        </p:spPr>
        <p:txBody>
          <a:bodyPr vert="horz" wrap="square" lIns="91440" tIns="45720" rIns="91440" bIns="45720" numCol="1" rtlCol="0" anchor="t" anchorCtr="0" compatLnSpc="1">
            <a:prstTxWarp prst="textNoShape">
              <a:avLst/>
            </a:prstTxWarp>
          </a:bodyPr>
          <a:lstStyle/>
          <a:p>
            <a:pPr defTabSz="784225" eaLnBrk="0" fontAlgn="ctr" hangingPunct="0">
              <a:spcBef>
                <a:spcPct val="0"/>
              </a:spcBef>
              <a:spcAft>
                <a:spcPct val="0"/>
              </a:spcAft>
            </a:pPr>
            <a:endParaRPr lang="en-US" altLang="zh-CN" sz="2100" dirty="0">
              <a:latin typeface="Huawei Sans" panose="020C0503030203020204" pitchFamily="34" charset="0"/>
              <a:ea typeface="ＭＳ Ｐゴシック" pitchFamily="34" charset="-128"/>
            </a:endParaRPr>
          </a:p>
        </p:txBody>
      </p:sp>
      <p:pic>
        <p:nvPicPr>
          <p:cNvPr id="49" name="图片 23" descr="PC.png">
            <a:extLst>
              <a:ext uri="{FF2B5EF4-FFF2-40B4-BE49-F238E27FC236}">
                <a16:creationId xmlns:a16="http://schemas.microsoft.com/office/drawing/2014/main" id="{46A2A878-D8A9-437E-8E5D-8BFCA0D008E5}"/>
              </a:ext>
            </a:extLst>
          </p:cNvPr>
          <p:cNvPicPr>
            <a:picLocks noChangeAspect="1"/>
          </p:cNvPicPr>
          <p:nvPr/>
        </p:nvPicPr>
        <p:blipFill>
          <a:blip r:embed="rId3" cstate="print"/>
          <a:stretch>
            <a:fillRect/>
          </a:stretch>
        </p:blipFill>
        <p:spPr>
          <a:xfrm>
            <a:off x="4061472" y="5329804"/>
            <a:ext cx="570730" cy="438320"/>
          </a:xfrm>
          <a:prstGeom prst="rect">
            <a:avLst/>
          </a:prstGeom>
        </p:spPr>
      </p:pic>
      <p:cxnSp>
        <p:nvCxnSpPr>
          <p:cNvPr id="50" name="直接箭头连接符 31">
            <a:extLst>
              <a:ext uri="{FF2B5EF4-FFF2-40B4-BE49-F238E27FC236}">
                <a16:creationId xmlns:a16="http://schemas.microsoft.com/office/drawing/2014/main" id="{DB1E6850-AC77-4AF1-B10A-44A7D4C4B76D}"/>
              </a:ext>
            </a:extLst>
          </p:cNvPr>
          <p:cNvCxnSpPr/>
          <p:nvPr/>
        </p:nvCxnSpPr>
        <p:spPr>
          <a:xfrm flipH="1">
            <a:off x="-9670" y="5119980"/>
            <a:ext cx="565477" cy="0"/>
          </a:xfrm>
          <a:prstGeom prst="straightConnector1">
            <a:avLst/>
          </a:prstGeom>
          <a:noFill/>
          <a:ln w="28575" cap="flat" cmpd="sng" algn="ctr">
            <a:solidFill>
              <a:srgbClr val="FFD17D"/>
            </a:solidFill>
            <a:prstDash val="sysDot"/>
            <a:round/>
            <a:headEnd type="triangle" w="med" len="med"/>
            <a:tailEnd type="triangle" w="med" len="med"/>
          </a:ln>
          <a:effectLst/>
        </p:spPr>
      </p:cxnSp>
      <p:sp>
        <p:nvSpPr>
          <p:cNvPr id="51" name="矩形 20">
            <a:extLst>
              <a:ext uri="{FF2B5EF4-FFF2-40B4-BE49-F238E27FC236}">
                <a16:creationId xmlns:a16="http://schemas.microsoft.com/office/drawing/2014/main" id="{4E3F602A-874E-454C-B7EE-3F04095CA94A}"/>
              </a:ext>
            </a:extLst>
          </p:cNvPr>
          <p:cNvSpPr/>
          <p:nvPr/>
        </p:nvSpPr>
        <p:spPr>
          <a:xfrm>
            <a:off x="555807" y="4991066"/>
            <a:ext cx="2265364" cy="261610"/>
          </a:xfrm>
          <a:prstGeom prst="rect">
            <a:avLst/>
          </a:prstGeom>
        </p:spPr>
        <p:txBody>
          <a:bodyPr wrap="none">
            <a:spAutoFit/>
          </a:bodyPr>
          <a:lstStyle/>
          <a:p>
            <a:pPr fontAlgn="ctr"/>
            <a:r>
              <a:rPr lang="en-US" altLang="zh-CN" sz="1100" dirty="0">
                <a:latin typeface="Huawei Sans" panose="020C0503030203020204" pitchFamily="34" charset="0"/>
              </a:rPr>
              <a:t>Data in an odd-numbered VLAN</a:t>
            </a:r>
          </a:p>
        </p:txBody>
      </p:sp>
      <p:grpSp>
        <p:nvGrpSpPr>
          <p:cNvPr id="52" name="组合 28">
            <a:extLst>
              <a:ext uri="{FF2B5EF4-FFF2-40B4-BE49-F238E27FC236}">
                <a16:creationId xmlns:a16="http://schemas.microsoft.com/office/drawing/2014/main" id="{15A7153C-AAA7-4B32-AF43-51FADACA62A6}"/>
              </a:ext>
            </a:extLst>
          </p:cNvPr>
          <p:cNvGrpSpPr/>
          <p:nvPr/>
        </p:nvGrpSpPr>
        <p:grpSpPr>
          <a:xfrm>
            <a:off x="4053968" y="4192255"/>
            <a:ext cx="297554" cy="297554"/>
            <a:chOff x="5076056" y="3356992"/>
            <a:chExt cx="436268" cy="436268"/>
          </a:xfrm>
        </p:grpSpPr>
        <p:sp>
          <p:nvSpPr>
            <p:cNvPr id="53" name="椭圆 27">
              <a:extLst>
                <a:ext uri="{FF2B5EF4-FFF2-40B4-BE49-F238E27FC236}">
                  <a16:creationId xmlns:a16="http://schemas.microsoft.com/office/drawing/2014/main" id="{55477B86-3C82-4DC7-B272-F2C670E28739}"/>
                </a:ext>
              </a:extLst>
            </p:cNvPr>
            <p:cNvSpPr/>
            <p:nvPr/>
          </p:nvSpPr>
          <p:spPr bwMode="auto">
            <a:xfrm>
              <a:off x="5076056" y="3356992"/>
              <a:ext cx="432048" cy="432048"/>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784225" rtl="0" eaLnBrk="0" fontAlgn="ctr" latinLnBrk="0" hangingPunct="0">
                <a:lnSpc>
                  <a:spcPct val="100000"/>
                </a:lnSpc>
                <a:spcBef>
                  <a:spcPct val="0"/>
                </a:spcBef>
                <a:spcAft>
                  <a:spcPct val="0"/>
                </a:spcAft>
                <a:buClrTx/>
                <a:buSzTx/>
                <a:buFontTx/>
                <a:buNone/>
                <a:tabLst/>
              </a:pPr>
              <a:endParaRPr kumimoji="0" lang="en-US" altLang="zh-CN" sz="2100" b="0" i="0" u="none" strike="noStrike" cap="none" normalizeH="0" baseline="0" dirty="0">
                <a:ln>
                  <a:noFill/>
                </a:ln>
                <a:solidFill>
                  <a:schemeClr val="tx1"/>
                </a:solidFill>
                <a:effectLst/>
                <a:latin typeface="Huawei Sans" panose="020C0503030203020204" pitchFamily="34" charset="0"/>
                <a:ea typeface="ＭＳ Ｐゴシック" pitchFamily="34" charset="-128"/>
              </a:endParaRPr>
            </a:p>
          </p:txBody>
        </p:sp>
        <p:sp>
          <p:nvSpPr>
            <p:cNvPr id="54" name="禁止符 23">
              <a:extLst>
                <a:ext uri="{FF2B5EF4-FFF2-40B4-BE49-F238E27FC236}">
                  <a16:creationId xmlns:a16="http://schemas.microsoft.com/office/drawing/2014/main" id="{AF7627CB-4C57-40E5-9109-1A311B05A967}"/>
                </a:ext>
              </a:extLst>
            </p:cNvPr>
            <p:cNvSpPr/>
            <p:nvPr/>
          </p:nvSpPr>
          <p:spPr>
            <a:xfrm>
              <a:off x="5076056" y="3356992"/>
              <a:ext cx="436268" cy="436268"/>
            </a:xfrm>
            <a:prstGeom prst="noSmoking">
              <a:avLst>
                <a:gd name="adj" fmla="val 15475"/>
              </a:avLst>
            </a:prstGeom>
            <a:solidFill>
              <a:srgbClr val="FFD1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solidFill>
                  <a:schemeClr val="accent2"/>
                </a:solidFill>
                <a:latin typeface="Huawei Sans" panose="020C0503030203020204" pitchFamily="34" charset="0"/>
              </a:endParaRPr>
            </a:p>
          </p:txBody>
        </p:sp>
      </p:grpSp>
      <p:grpSp>
        <p:nvGrpSpPr>
          <p:cNvPr id="55" name="组合 28">
            <a:extLst>
              <a:ext uri="{FF2B5EF4-FFF2-40B4-BE49-F238E27FC236}">
                <a16:creationId xmlns:a16="http://schemas.microsoft.com/office/drawing/2014/main" id="{B9B527EE-6EE6-44C6-BAA2-114AA03182C6}"/>
              </a:ext>
            </a:extLst>
          </p:cNvPr>
          <p:cNvGrpSpPr/>
          <p:nvPr/>
        </p:nvGrpSpPr>
        <p:grpSpPr>
          <a:xfrm>
            <a:off x="330811" y="5349908"/>
            <a:ext cx="223557" cy="223557"/>
            <a:chOff x="5076056" y="3356992"/>
            <a:chExt cx="436268" cy="436268"/>
          </a:xfrm>
        </p:grpSpPr>
        <p:sp>
          <p:nvSpPr>
            <p:cNvPr id="56" name="椭圆 27">
              <a:extLst>
                <a:ext uri="{FF2B5EF4-FFF2-40B4-BE49-F238E27FC236}">
                  <a16:creationId xmlns:a16="http://schemas.microsoft.com/office/drawing/2014/main" id="{D22DD0A7-11A5-42C4-AA49-BF216754141F}"/>
                </a:ext>
              </a:extLst>
            </p:cNvPr>
            <p:cNvSpPr/>
            <p:nvPr/>
          </p:nvSpPr>
          <p:spPr bwMode="auto">
            <a:xfrm>
              <a:off x="5076056" y="3356992"/>
              <a:ext cx="432048" cy="432048"/>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784225" rtl="0" eaLnBrk="0" fontAlgn="ctr" latinLnBrk="0" hangingPunct="0">
                <a:lnSpc>
                  <a:spcPct val="100000"/>
                </a:lnSpc>
                <a:spcBef>
                  <a:spcPct val="0"/>
                </a:spcBef>
                <a:spcAft>
                  <a:spcPct val="0"/>
                </a:spcAft>
                <a:buClrTx/>
                <a:buSzTx/>
                <a:buFontTx/>
                <a:buNone/>
                <a:tabLst/>
              </a:pPr>
              <a:endParaRPr kumimoji="0" lang="en-US" altLang="zh-CN" sz="2100" b="0" i="0" u="none" strike="noStrike" cap="none" normalizeH="0" baseline="0" dirty="0">
                <a:ln>
                  <a:noFill/>
                </a:ln>
                <a:solidFill>
                  <a:schemeClr val="tx1"/>
                </a:solidFill>
                <a:effectLst/>
                <a:latin typeface="Huawei Sans" panose="020C0503030203020204" pitchFamily="34" charset="0"/>
                <a:ea typeface="ＭＳ Ｐゴシック" pitchFamily="34" charset="-128"/>
              </a:endParaRPr>
            </a:p>
          </p:txBody>
        </p:sp>
        <p:sp>
          <p:nvSpPr>
            <p:cNvPr id="76" name="禁止符 23">
              <a:extLst>
                <a:ext uri="{FF2B5EF4-FFF2-40B4-BE49-F238E27FC236}">
                  <a16:creationId xmlns:a16="http://schemas.microsoft.com/office/drawing/2014/main" id="{E320D5C4-A718-4ED7-8164-5FBA0F5237BA}"/>
                </a:ext>
              </a:extLst>
            </p:cNvPr>
            <p:cNvSpPr/>
            <p:nvPr/>
          </p:nvSpPr>
          <p:spPr>
            <a:xfrm>
              <a:off x="5076056" y="3356992"/>
              <a:ext cx="436268" cy="436268"/>
            </a:xfrm>
            <a:prstGeom prst="noSmoking">
              <a:avLst>
                <a:gd name="adj" fmla="val 15475"/>
              </a:avLst>
            </a:prstGeom>
            <a:solidFill>
              <a:srgbClr val="EC7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solidFill>
                  <a:schemeClr val="accent2"/>
                </a:solidFill>
                <a:latin typeface="Huawei Sans" panose="020C0503030203020204" pitchFamily="34" charset="0"/>
              </a:endParaRPr>
            </a:p>
          </p:txBody>
        </p:sp>
      </p:grpSp>
      <p:grpSp>
        <p:nvGrpSpPr>
          <p:cNvPr id="84" name="组合 28">
            <a:extLst>
              <a:ext uri="{FF2B5EF4-FFF2-40B4-BE49-F238E27FC236}">
                <a16:creationId xmlns:a16="http://schemas.microsoft.com/office/drawing/2014/main" id="{74641519-318C-44D5-BC48-36BA63C1A5F6}"/>
              </a:ext>
            </a:extLst>
          </p:cNvPr>
          <p:cNvGrpSpPr/>
          <p:nvPr/>
        </p:nvGrpSpPr>
        <p:grpSpPr>
          <a:xfrm>
            <a:off x="329372" y="5706497"/>
            <a:ext cx="223557" cy="223557"/>
            <a:chOff x="5076056" y="3356992"/>
            <a:chExt cx="436268" cy="436268"/>
          </a:xfrm>
        </p:grpSpPr>
        <p:sp>
          <p:nvSpPr>
            <p:cNvPr id="85" name="椭圆 27">
              <a:extLst>
                <a:ext uri="{FF2B5EF4-FFF2-40B4-BE49-F238E27FC236}">
                  <a16:creationId xmlns:a16="http://schemas.microsoft.com/office/drawing/2014/main" id="{57220C29-88E3-4263-9DA1-5802C7F0ADD3}"/>
                </a:ext>
              </a:extLst>
            </p:cNvPr>
            <p:cNvSpPr/>
            <p:nvPr/>
          </p:nvSpPr>
          <p:spPr bwMode="auto">
            <a:xfrm>
              <a:off x="5076056" y="3356992"/>
              <a:ext cx="432048" cy="432048"/>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784225" rtl="0" eaLnBrk="0" fontAlgn="ctr" latinLnBrk="0" hangingPunct="0">
                <a:lnSpc>
                  <a:spcPct val="100000"/>
                </a:lnSpc>
                <a:spcBef>
                  <a:spcPct val="0"/>
                </a:spcBef>
                <a:spcAft>
                  <a:spcPct val="0"/>
                </a:spcAft>
                <a:buClrTx/>
                <a:buSzTx/>
                <a:buFontTx/>
                <a:buNone/>
                <a:tabLst/>
              </a:pPr>
              <a:endParaRPr kumimoji="0" lang="en-US" altLang="zh-CN" sz="2100" b="0" i="0" u="none" strike="noStrike" cap="none" normalizeH="0" baseline="0" dirty="0">
                <a:ln>
                  <a:noFill/>
                </a:ln>
                <a:solidFill>
                  <a:schemeClr val="tx1"/>
                </a:solidFill>
                <a:effectLst/>
                <a:latin typeface="Huawei Sans" panose="020C0503030203020204" pitchFamily="34" charset="0"/>
                <a:ea typeface="ＭＳ Ｐゴシック" pitchFamily="34" charset="-128"/>
              </a:endParaRPr>
            </a:p>
          </p:txBody>
        </p:sp>
        <p:sp>
          <p:nvSpPr>
            <p:cNvPr id="86" name="禁止符 23">
              <a:extLst>
                <a:ext uri="{FF2B5EF4-FFF2-40B4-BE49-F238E27FC236}">
                  <a16:creationId xmlns:a16="http://schemas.microsoft.com/office/drawing/2014/main" id="{47FEE7BB-6B43-4021-8570-B764C752F800}"/>
                </a:ext>
              </a:extLst>
            </p:cNvPr>
            <p:cNvSpPr/>
            <p:nvPr/>
          </p:nvSpPr>
          <p:spPr>
            <a:xfrm>
              <a:off x="5076056" y="3356992"/>
              <a:ext cx="436268" cy="436268"/>
            </a:xfrm>
            <a:prstGeom prst="noSmoking">
              <a:avLst>
                <a:gd name="adj" fmla="val 15475"/>
              </a:avLst>
            </a:prstGeom>
            <a:solidFill>
              <a:srgbClr val="FFD1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solidFill>
                  <a:schemeClr val="accent2"/>
                </a:solidFill>
                <a:latin typeface="Huawei Sans" panose="020C0503030203020204" pitchFamily="34" charset="0"/>
              </a:endParaRPr>
            </a:p>
          </p:txBody>
        </p:sp>
      </p:grpSp>
      <p:sp>
        <p:nvSpPr>
          <p:cNvPr id="87" name="矩形 20">
            <a:extLst>
              <a:ext uri="{FF2B5EF4-FFF2-40B4-BE49-F238E27FC236}">
                <a16:creationId xmlns:a16="http://schemas.microsoft.com/office/drawing/2014/main" id="{DEB812F8-C096-44C6-930A-9BA7AAA1BE05}"/>
              </a:ext>
            </a:extLst>
          </p:cNvPr>
          <p:cNvSpPr/>
          <p:nvPr/>
        </p:nvSpPr>
        <p:spPr>
          <a:xfrm>
            <a:off x="555807" y="5329800"/>
            <a:ext cx="2816797" cy="261610"/>
          </a:xfrm>
          <a:prstGeom prst="rect">
            <a:avLst/>
          </a:prstGeom>
        </p:spPr>
        <p:txBody>
          <a:bodyPr wrap="none">
            <a:spAutoFit/>
          </a:bodyPr>
          <a:lstStyle/>
          <a:p>
            <a:pPr fontAlgn="ctr"/>
            <a:r>
              <a:rPr lang="en-US" altLang="zh-CN" sz="1100" dirty="0">
                <a:latin typeface="Huawei Sans" panose="020C0503030203020204" pitchFamily="34" charset="0"/>
              </a:rPr>
              <a:t>Blocked port in an even-numbered VLAN</a:t>
            </a:r>
          </a:p>
        </p:txBody>
      </p:sp>
      <p:sp>
        <p:nvSpPr>
          <p:cNvPr id="88" name="矩形 20">
            <a:extLst>
              <a:ext uri="{FF2B5EF4-FFF2-40B4-BE49-F238E27FC236}">
                <a16:creationId xmlns:a16="http://schemas.microsoft.com/office/drawing/2014/main" id="{00A8C762-1134-48F1-8E9A-F5E39587877A}"/>
              </a:ext>
            </a:extLst>
          </p:cNvPr>
          <p:cNvSpPr/>
          <p:nvPr/>
        </p:nvSpPr>
        <p:spPr>
          <a:xfrm>
            <a:off x="555807" y="5686389"/>
            <a:ext cx="2763898" cy="261610"/>
          </a:xfrm>
          <a:prstGeom prst="rect">
            <a:avLst/>
          </a:prstGeom>
        </p:spPr>
        <p:txBody>
          <a:bodyPr wrap="none">
            <a:spAutoFit/>
          </a:bodyPr>
          <a:lstStyle/>
          <a:p>
            <a:pPr fontAlgn="ctr"/>
            <a:r>
              <a:rPr lang="en-US" altLang="zh-CN" sz="1100" dirty="0">
                <a:latin typeface="Huawei Sans" panose="020C0503030203020204" pitchFamily="34" charset="0"/>
              </a:rPr>
              <a:t>Blocked port in an odd-numbered VLAN</a:t>
            </a:r>
          </a:p>
        </p:txBody>
      </p:sp>
      <p:sp>
        <p:nvSpPr>
          <p:cNvPr id="89" name="Freeform 27">
            <a:extLst>
              <a:ext uri="{FF2B5EF4-FFF2-40B4-BE49-F238E27FC236}">
                <a16:creationId xmlns:a16="http://schemas.microsoft.com/office/drawing/2014/main" id="{F5B27969-9DFB-408E-BF16-C8EDE4265144}"/>
              </a:ext>
            </a:extLst>
          </p:cNvPr>
          <p:cNvSpPr/>
          <p:nvPr/>
        </p:nvSpPr>
        <p:spPr bwMode="auto">
          <a:xfrm flipH="1">
            <a:off x="4761835" y="2547881"/>
            <a:ext cx="736600" cy="2429510"/>
          </a:xfrm>
          <a:custGeom>
            <a:avLst/>
            <a:gdLst>
              <a:gd name="connsiteX0" fmla="*/ 736600 w 736600"/>
              <a:gd name="connsiteY0" fmla="*/ 2692400 h 2692400"/>
              <a:gd name="connsiteX1" fmla="*/ 736600 w 736600"/>
              <a:gd name="connsiteY1" fmla="*/ 1562100 h 2692400"/>
              <a:gd name="connsiteX2" fmla="*/ 0 w 736600"/>
              <a:gd name="connsiteY2" fmla="*/ 977900 h 2692400"/>
              <a:gd name="connsiteX3" fmla="*/ 0 w 736600"/>
              <a:gd name="connsiteY3" fmla="*/ 0 h 2692400"/>
              <a:gd name="connsiteX0" fmla="*/ 736600 w 736600"/>
              <a:gd name="connsiteY0" fmla="*/ 2378075 h 2378075"/>
              <a:gd name="connsiteX1" fmla="*/ 736600 w 736600"/>
              <a:gd name="connsiteY1" fmla="*/ 1247775 h 2378075"/>
              <a:gd name="connsiteX2" fmla="*/ 0 w 736600"/>
              <a:gd name="connsiteY2" fmla="*/ 663575 h 2378075"/>
              <a:gd name="connsiteX3" fmla="*/ 1905 w 736600"/>
              <a:gd name="connsiteY3" fmla="*/ 0 h 2378075"/>
              <a:gd name="connsiteX0" fmla="*/ 736600 w 736600"/>
              <a:gd name="connsiteY0" fmla="*/ 2429510 h 2429510"/>
              <a:gd name="connsiteX1" fmla="*/ 736600 w 736600"/>
              <a:gd name="connsiteY1" fmla="*/ 1299210 h 2429510"/>
              <a:gd name="connsiteX2" fmla="*/ 0 w 736600"/>
              <a:gd name="connsiteY2" fmla="*/ 715010 h 2429510"/>
              <a:gd name="connsiteX3" fmla="*/ 1905 w 736600"/>
              <a:gd name="connsiteY3" fmla="*/ 0 h 2429510"/>
            </a:gdLst>
            <a:ahLst/>
            <a:cxnLst>
              <a:cxn ang="0">
                <a:pos x="connsiteX0" y="connsiteY0"/>
              </a:cxn>
              <a:cxn ang="0">
                <a:pos x="connsiteX1" y="connsiteY1"/>
              </a:cxn>
              <a:cxn ang="0">
                <a:pos x="connsiteX2" y="connsiteY2"/>
              </a:cxn>
              <a:cxn ang="0">
                <a:pos x="connsiteX3" y="connsiteY3"/>
              </a:cxn>
            </a:cxnLst>
            <a:rect l="l" t="t" r="r" b="b"/>
            <a:pathLst>
              <a:path w="736600" h="2429510">
                <a:moveTo>
                  <a:pt x="736600" y="2429510"/>
                </a:moveTo>
                <a:lnTo>
                  <a:pt x="736600" y="1299210"/>
                </a:lnTo>
                <a:lnTo>
                  <a:pt x="0" y="715010"/>
                </a:lnTo>
                <a:cubicBezTo>
                  <a:pt x="0" y="389043"/>
                  <a:pt x="1905" y="325967"/>
                  <a:pt x="1905" y="0"/>
                </a:cubicBezTo>
              </a:path>
            </a:pathLst>
          </a:custGeom>
          <a:noFill/>
          <a:ln w="28575" cap="flat" cmpd="sng" algn="ctr">
            <a:solidFill>
              <a:srgbClr val="FFD17D"/>
            </a:solidFill>
            <a:prstDash val="sysDot"/>
            <a:round/>
            <a:headEnd type="triangle" w="med" len="med"/>
            <a:tailEnd type="triangle" w="med" len="med"/>
          </a:ln>
          <a:effectLst/>
        </p:spPr>
        <p:txBody>
          <a:bodyPr vert="horz" wrap="square" lIns="91440" tIns="45720" rIns="91440" bIns="45720" numCol="1" rtlCol="0" anchor="t" anchorCtr="0" compatLnSpc="1">
            <a:prstTxWarp prst="textNoShape">
              <a:avLst/>
            </a:prstTxWarp>
          </a:bodyPr>
          <a:lstStyle/>
          <a:p>
            <a:pPr defTabSz="784225" eaLnBrk="0" fontAlgn="ctr" hangingPunct="0">
              <a:spcBef>
                <a:spcPct val="0"/>
              </a:spcBef>
              <a:spcAft>
                <a:spcPct val="0"/>
              </a:spcAft>
            </a:pPr>
            <a:endParaRPr lang="en-US" altLang="zh-CN" sz="2100" dirty="0">
              <a:latin typeface="Huawei Sans" panose="020C0503030203020204" pitchFamily="34" charset="0"/>
              <a:ea typeface="ＭＳ Ｐゴシック" pitchFamily="34" charset="-128"/>
            </a:endParaRPr>
          </a:p>
        </p:txBody>
      </p:sp>
      <p:cxnSp>
        <p:nvCxnSpPr>
          <p:cNvPr id="90" name="直接箭头连接符 48">
            <a:extLst>
              <a:ext uri="{FF2B5EF4-FFF2-40B4-BE49-F238E27FC236}">
                <a16:creationId xmlns:a16="http://schemas.microsoft.com/office/drawing/2014/main" id="{62D38DC8-138E-4EA7-9DBA-CE20CAA61A0F}"/>
              </a:ext>
            </a:extLst>
          </p:cNvPr>
          <p:cNvCxnSpPr/>
          <p:nvPr/>
        </p:nvCxnSpPr>
        <p:spPr>
          <a:xfrm flipH="1">
            <a:off x="-9670" y="4784618"/>
            <a:ext cx="565477" cy="0"/>
          </a:xfrm>
          <a:prstGeom prst="straightConnector1">
            <a:avLst/>
          </a:prstGeom>
          <a:noFill/>
          <a:ln w="28575" cap="flat" cmpd="sng" algn="ctr">
            <a:solidFill>
              <a:srgbClr val="EC7061"/>
            </a:solidFill>
            <a:prstDash val="sysDot"/>
            <a:round/>
            <a:headEnd type="triangle" w="med" len="med"/>
            <a:tailEnd type="triangle" w="med" len="med"/>
          </a:ln>
          <a:effectLst/>
        </p:spPr>
      </p:cxnSp>
      <p:sp>
        <p:nvSpPr>
          <p:cNvPr id="91" name="矩形 20">
            <a:extLst>
              <a:ext uri="{FF2B5EF4-FFF2-40B4-BE49-F238E27FC236}">
                <a16:creationId xmlns:a16="http://schemas.microsoft.com/office/drawing/2014/main" id="{A18B6932-7E11-47F0-9E95-F2B675CF614B}"/>
              </a:ext>
            </a:extLst>
          </p:cNvPr>
          <p:cNvSpPr/>
          <p:nvPr/>
        </p:nvSpPr>
        <p:spPr>
          <a:xfrm>
            <a:off x="555807" y="4655704"/>
            <a:ext cx="2318263" cy="261610"/>
          </a:xfrm>
          <a:prstGeom prst="rect">
            <a:avLst/>
          </a:prstGeom>
        </p:spPr>
        <p:txBody>
          <a:bodyPr wrap="none">
            <a:spAutoFit/>
          </a:bodyPr>
          <a:lstStyle/>
          <a:p>
            <a:pPr fontAlgn="ctr"/>
            <a:r>
              <a:rPr lang="en-US" altLang="zh-CN" sz="1100" dirty="0">
                <a:latin typeface="Huawei Sans" panose="020C0503030203020204" pitchFamily="34" charset="0"/>
              </a:rPr>
              <a:t>Data in an even-numbered VLAN</a:t>
            </a:r>
          </a:p>
        </p:txBody>
      </p:sp>
      <p:grpSp>
        <p:nvGrpSpPr>
          <p:cNvPr id="92" name="组合 16">
            <a:extLst>
              <a:ext uri="{FF2B5EF4-FFF2-40B4-BE49-F238E27FC236}">
                <a16:creationId xmlns:a16="http://schemas.microsoft.com/office/drawing/2014/main" id="{013BA1D2-8F74-4F9E-9C10-5302FAD3B92C}"/>
              </a:ext>
            </a:extLst>
          </p:cNvPr>
          <p:cNvGrpSpPr/>
          <p:nvPr/>
        </p:nvGrpSpPr>
        <p:grpSpPr>
          <a:xfrm flipV="1">
            <a:off x="5568671" y="5562280"/>
            <a:ext cx="637402" cy="335362"/>
            <a:chOff x="107504" y="2348880"/>
            <a:chExt cx="2808312" cy="1944216"/>
          </a:xfrm>
        </p:grpSpPr>
        <p:cxnSp>
          <p:nvCxnSpPr>
            <p:cNvPr id="93" name="直接连接符 10">
              <a:extLst>
                <a:ext uri="{FF2B5EF4-FFF2-40B4-BE49-F238E27FC236}">
                  <a16:creationId xmlns:a16="http://schemas.microsoft.com/office/drawing/2014/main" id="{9177E6C8-29A3-44C9-8B68-8BCD444EDE94}"/>
                </a:ext>
              </a:extLst>
            </p:cNvPr>
            <p:cNvCxnSpPr/>
            <p:nvPr/>
          </p:nvCxnSpPr>
          <p:spPr bwMode="auto">
            <a:xfrm flipH="1">
              <a:off x="107504" y="4293096"/>
              <a:ext cx="2808312" cy="0"/>
            </a:xfrm>
            <a:prstGeom prst="line">
              <a:avLst/>
            </a:prstGeom>
            <a:solidFill>
              <a:schemeClr val="accent1"/>
            </a:solidFill>
            <a:ln w="19050" cap="flat" cmpd="sng" algn="ctr">
              <a:solidFill>
                <a:schemeClr val="tx1"/>
              </a:solidFill>
              <a:prstDash val="solid"/>
              <a:round/>
              <a:headEnd type="none" w="med" len="med"/>
              <a:tailEnd type="none" w="med" len="med"/>
            </a:ln>
            <a:effectLst/>
          </p:spPr>
        </p:cxnSp>
        <p:cxnSp>
          <p:nvCxnSpPr>
            <p:cNvPr id="94" name="直接连接符 13">
              <a:extLst>
                <a:ext uri="{FF2B5EF4-FFF2-40B4-BE49-F238E27FC236}">
                  <a16:creationId xmlns:a16="http://schemas.microsoft.com/office/drawing/2014/main" id="{EB342309-C192-42BD-AF08-45DAA8F0C6E0}"/>
                </a:ext>
              </a:extLst>
            </p:cNvPr>
            <p:cNvCxnSpPr/>
            <p:nvPr/>
          </p:nvCxnSpPr>
          <p:spPr bwMode="auto">
            <a:xfrm flipH="1" flipV="1">
              <a:off x="1511660" y="2348880"/>
              <a:ext cx="1404156" cy="1944216"/>
            </a:xfrm>
            <a:prstGeom prst="line">
              <a:avLst/>
            </a:prstGeom>
            <a:solidFill>
              <a:schemeClr val="accent1"/>
            </a:solidFill>
            <a:ln w="19050" cap="flat" cmpd="sng" algn="ctr">
              <a:solidFill>
                <a:schemeClr val="tx1"/>
              </a:solidFill>
              <a:prstDash val="solid"/>
              <a:round/>
              <a:headEnd type="none" w="med" len="med"/>
              <a:tailEnd type="none" w="med" len="med"/>
            </a:ln>
            <a:effectLst/>
          </p:spPr>
        </p:cxnSp>
      </p:grpSp>
      <p:sp>
        <p:nvSpPr>
          <p:cNvPr id="95" name="椭圆 54">
            <a:extLst>
              <a:ext uri="{FF2B5EF4-FFF2-40B4-BE49-F238E27FC236}">
                <a16:creationId xmlns:a16="http://schemas.microsoft.com/office/drawing/2014/main" id="{3B9A2048-BF98-4267-B40D-D35CC0D92264}"/>
              </a:ext>
            </a:extLst>
          </p:cNvPr>
          <p:cNvSpPr>
            <a:spLocks noChangeAspect="1"/>
          </p:cNvSpPr>
          <p:nvPr/>
        </p:nvSpPr>
        <p:spPr>
          <a:xfrm>
            <a:off x="5464538" y="5465583"/>
            <a:ext cx="208265" cy="208265"/>
          </a:xfrm>
          <a:prstGeom prst="ellipse">
            <a:avLst/>
          </a:prstGeom>
          <a:solidFill>
            <a:schemeClr val="tx1"/>
          </a:solidFill>
          <a:ln w="19050" cap="flat" cmpd="sng" algn="ctr">
            <a:noFill/>
            <a:prstDash val="solid"/>
            <a:miter lim="800000"/>
          </a:ln>
          <a:effectLst/>
        </p:spPr>
        <p:txBody>
          <a:bodyPr wrap="none" lIns="0" tIns="0" rIns="0" bIns="0" rtlCol="0" anchor="ctr"/>
          <a:lstStyle/>
          <a:p>
            <a:pPr marL="0" marR="0" lvl="0" indent="0" algn="ctr" defTabSz="914478" eaLnBrk="1" fontAlgn="ctr" latinLnBrk="0" hangingPunct="1">
              <a:lnSpc>
                <a:spcPct val="100000"/>
              </a:lnSpc>
              <a:spcBef>
                <a:spcPts val="0"/>
              </a:spcBef>
              <a:spcAft>
                <a:spcPts val="0"/>
              </a:spcAft>
              <a:buClrTx/>
              <a:buSzTx/>
              <a:buFontTx/>
              <a:buNone/>
              <a:tabLst/>
              <a:defRPr/>
            </a:pPr>
            <a:r>
              <a:rPr kumimoji="0" lang="en-US" altLang="zh-CN" sz="600" i="0" u="none" strike="noStrike" kern="0" cap="none" spc="0" normalizeH="0" baseline="0" noProof="0" dirty="0">
                <a:ln>
                  <a:noFill/>
                </a:ln>
                <a:solidFill>
                  <a:prstClr val="white"/>
                </a:solidFill>
                <a:effectLst/>
                <a:uLnTx/>
                <a:uFillTx/>
                <a:latin typeface="Huawei Sans" panose="020C0503030203020204" pitchFamily="34" charset="0"/>
                <a:ea typeface="方正兰亭黑简体" panose="02000000000000000000" pitchFamily="2" charset="-122"/>
                <a:cs typeface="+mn-cs"/>
                <a:sym typeface="Huawei Sans" panose="020C0503030203020204" pitchFamily="34" charset="0"/>
              </a:rPr>
              <a:t>Root</a:t>
            </a:r>
            <a:endParaRPr kumimoji="0" lang="en-US" altLang="zh-CN" sz="1200" i="0" u="none" strike="noStrike" kern="0" cap="none" spc="0" normalizeH="0" baseline="0" noProof="0" dirty="0">
              <a:ln>
                <a:noFill/>
              </a:ln>
              <a:solidFill>
                <a:prstClr val="white"/>
              </a:solidFill>
              <a:effectLst/>
              <a:uLnTx/>
              <a:uFillTx/>
              <a:latin typeface="Huawei Sans" panose="020C0503030203020204" pitchFamily="34" charset="0"/>
              <a:ea typeface="方正兰亭黑简体" panose="02000000000000000000" pitchFamily="2" charset="-122"/>
              <a:cs typeface="+mn-cs"/>
              <a:sym typeface="Huawei Sans" panose="020C0503030203020204" pitchFamily="34" charset="0"/>
            </a:endParaRPr>
          </a:p>
        </p:txBody>
      </p:sp>
      <p:sp>
        <p:nvSpPr>
          <p:cNvPr id="96" name="圆角矩形 59">
            <a:extLst>
              <a:ext uri="{FF2B5EF4-FFF2-40B4-BE49-F238E27FC236}">
                <a16:creationId xmlns:a16="http://schemas.microsoft.com/office/drawing/2014/main" id="{BFB30A66-7754-4536-AC23-B24D75504EDC}"/>
              </a:ext>
            </a:extLst>
          </p:cNvPr>
          <p:cNvSpPr/>
          <p:nvPr/>
        </p:nvSpPr>
        <p:spPr>
          <a:xfrm>
            <a:off x="5252171" y="5107590"/>
            <a:ext cx="1144402" cy="857385"/>
          </a:xfrm>
          <a:prstGeom prst="roundRect">
            <a:avLst>
              <a:gd name="adj" fmla="val 5558"/>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latin typeface="Huawei Sans" panose="020C0503030203020204" pitchFamily="34" charset="0"/>
            </a:endParaRPr>
          </a:p>
        </p:txBody>
      </p:sp>
      <p:sp>
        <p:nvSpPr>
          <p:cNvPr id="97" name="文本框 61">
            <a:extLst>
              <a:ext uri="{FF2B5EF4-FFF2-40B4-BE49-F238E27FC236}">
                <a16:creationId xmlns:a16="http://schemas.microsoft.com/office/drawing/2014/main" id="{89A4D6C8-E307-4968-A89E-53F0F7606433}"/>
              </a:ext>
            </a:extLst>
          </p:cNvPr>
          <p:cNvSpPr txBox="1"/>
          <p:nvPr/>
        </p:nvSpPr>
        <p:spPr>
          <a:xfrm>
            <a:off x="5171689" y="5159586"/>
            <a:ext cx="1318312" cy="230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lstStyle>
          <a:p>
            <a:pPr fontAlgn="ctr"/>
            <a:r>
              <a:rPr lang="en-US" altLang="zh-CN" sz="1200" dirty="0">
                <a:solidFill>
                  <a:schemeClr val="bg1">
                    <a:lumMod val="50000"/>
                  </a:schemeClr>
                </a:solidFill>
                <a:latin typeface="Huawei Sans" panose="020C0503030203020204" pitchFamily="34" charset="0"/>
              </a:rPr>
              <a:t>Spanning tree </a:t>
            </a:r>
          </a:p>
          <a:p>
            <a:pPr fontAlgn="ctr"/>
            <a:r>
              <a:rPr lang="en-US" altLang="zh-CN" sz="1200" dirty="0">
                <a:solidFill>
                  <a:schemeClr val="bg1">
                    <a:lumMod val="50000"/>
                  </a:schemeClr>
                </a:solidFill>
                <a:latin typeface="Huawei Sans" panose="020C0503030203020204" pitchFamily="34" charset="0"/>
              </a:rPr>
              <a:t>of VLAN 1</a:t>
            </a:r>
          </a:p>
        </p:txBody>
      </p:sp>
      <p:grpSp>
        <p:nvGrpSpPr>
          <p:cNvPr id="98" name="组合 16">
            <a:extLst>
              <a:ext uri="{FF2B5EF4-FFF2-40B4-BE49-F238E27FC236}">
                <a16:creationId xmlns:a16="http://schemas.microsoft.com/office/drawing/2014/main" id="{D56FDE78-E5F0-4B17-B6DF-EC3C0C788900}"/>
              </a:ext>
            </a:extLst>
          </p:cNvPr>
          <p:cNvGrpSpPr/>
          <p:nvPr/>
        </p:nvGrpSpPr>
        <p:grpSpPr>
          <a:xfrm flipV="1">
            <a:off x="6883887" y="5562280"/>
            <a:ext cx="637402" cy="335362"/>
            <a:chOff x="107504" y="2348880"/>
            <a:chExt cx="2808312" cy="1944216"/>
          </a:xfrm>
        </p:grpSpPr>
        <p:cxnSp>
          <p:nvCxnSpPr>
            <p:cNvPr id="99" name="直接连接符 9">
              <a:extLst>
                <a:ext uri="{FF2B5EF4-FFF2-40B4-BE49-F238E27FC236}">
                  <a16:creationId xmlns:a16="http://schemas.microsoft.com/office/drawing/2014/main" id="{8397B4E5-9B21-4E62-BE77-DC11D1BC8C23}"/>
                </a:ext>
              </a:extLst>
            </p:cNvPr>
            <p:cNvCxnSpPr/>
            <p:nvPr/>
          </p:nvCxnSpPr>
          <p:spPr bwMode="auto">
            <a:xfrm flipH="1">
              <a:off x="107504" y="2348880"/>
              <a:ext cx="1404156" cy="1944216"/>
            </a:xfrm>
            <a:prstGeom prst="line">
              <a:avLst/>
            </a:prstGeom>
            <a:solidFill>
              <a:schemeClr val="accent1"/>
            </a:solidFill>
            <a:ln w="19050" cap="flat" cmpd="sng" algn="ctr">
              <a:solidFill>
                <a:schemeClr val="tx1"/>
              </a:solidFill>
              <a:prstDash val="solid"/>
              <a:round/>
              <a:headEnd type="none" w="med" len="med"/>
              <a:tailEnd type="none" w="med" len="med"/>
            </a:ln>
            <a:effectLst/>
          </p:spPr>
        </p:cxnSp>
        <p:cxnSp>
          <p:nvCxnSpPr>
            <p:cNvPr id="100" name="直接连接符 10">
              <a:extLst>
                <a:ext uri="{FF2B5EF4-FFF2-40B4-BE49-F238E27FC236}">
                  <a16:creationId xmlns:a16="http://schemas.microsoft.com/office/drawing/2014/main" id="{5E2E055B-D281-4D57-8E87-956948787A5D}"/>
                </a:ext>
              </a:extLst>
            </p:cNvPr>
            <p:cNvCxnSpPr/>
            <p:nvPr/>
          </p:nvCxnSpPr>
          <p:spPr bwMode="auto">
            <a:xfrm flipH="1">
              <a:off x="107504" y="4293096"/>
              <a:ext cx="2808312" cy="0"/>
            </a:xfrm>
            <a:prstGeom prst="line">
              <a:avLst/>
            </a:prstGeom>
            <a:solidFill>
              <a:schemeClr val="accent1"/>
            </a:solidFill>
            <a:ln w="19050" cap="flat" cmpd="sng" algn="ctr">
              <a:solidFill>
                <a:schemeClr val="tx1"/>
              </a:solidFill>
              <a:prstDash val="solid"/>
              <a:round/>
              <a:headEnd type="none" w="med" len="med"/>
              <a:tailEnd type="none" w="med" len="med"/>
            </a:ln>
            <a:effectLst/>
          </p:spPr>
        </p:cxnSp>
      </p:grpSp>
      <p:sp>
        <p:nvSpPr>
          <p:cNvPr id="101" name="椭圆 67">
            <a:extLst>
              <a:ext uri="{FF2B5EF4-FFF2-40B4-BE49-F238E27FC236}">
                <a16:creationId xmlns:a16="http://schemas.microsoft.com/office/drawing/2014/main" id="{7FE395BB-4CB3-4EF9-9261-12A5879B7B12}"/>
              </a:ext>
            </a:extLst>
          </p:cNvPr>
          <p:cNvSpPr>
            <a:spLocks noChangeAspect="1"/>
          </p:cNvSpPr>
          <p:nvPr/>
        </p:nvSpPr>
        <p:spPr>
          <a:xfrm>
            <a:off x="7380396" y="5465583"/>
            <a:ext cx="208265" cy="208265"/>
          </a:xfrm>
          <a:prstGeom prst="ellipse">
            <a:avLst/>
          </a:prstGeom>
          <a:solidFill>
            <a:schemeClr val="tx1"/>
          </a:solidFill>
          <a:ln w="19050" cap="flat" cmpd="sng" algn="ctr">
            <a:noFill/>
            <a:prstDash val="solid"/>
            <a:miter lim="800000"/>
          </a:ln>
          <a:effectLst/>
        </p:spPr>
        <p:txBody>
          <a:bodyPr wrap="none" lIns="0" tIns="0" rIns="0" bIns="0" rtlCol="0" anchor="ctr"/>
          <a:lstStyle/>
          <a:p>
            <a:pPr lvl="0" algn="ctr" fontAlgn="ctr">
              <a:defRPr/>
            </a:pPr>
            <a:r>
              <a:rPr lang="en-US" altLang="zh-CN" sz="600" kern="0"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rPr>
              <a:t>Root</a:t>
            </a:r>
            <a:endParaRPr lang="en-US" altLang="zh-CN" kern="0"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02" name="圆角矩形 68">
            <a:extLst>
              <a:ext uri="{FF2B5EF4-FFF2-40B4-BE49-F238E27FC236}">
                <a16:creationId xmlns:a16="http://schemas.microsoft.com/office/drawing/2014/main" id="{71D69F87-883C-4E56-BB95-E4ECA871475E}"/>
              </a:ext>
            </a:extLst>
          </p:cNvPr>
          <p:cNvSpPr/>
          <p:nvPr/>
        </p:nvSpPr>
        <p:spPr>
          <a:xfrm>
            <a:off x="6567387" y="5107590"/>
            <a:ext cx="1144402" cy="857385"/>
          </a:xfrm>
          <a:prstGeom prst="roundRect">
            <a:avLst>
              <a:gd name="adj" fmla="val 5558"/>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latin typeface="Huawei Sans" panose="020C0503030203020204" pitchFamily="34" charset="0"/>
            </a:endParaRPr>
          </a:p>
        </p:txBody>
      </p:sp>
      <p:sp>
        <p:nvSpPr>
          <p:cNvPr id="103" name="文本框 69">
            <a:extLst>
              <a:ext uri="{FF2B5EF4-FFF2-40B4-BE49-F238E27FC236}">
                <a16:creationId xmlns:a16="http://schemas.microsoft.com/office/drawing/2014/main" id="{05CC1BE8-A168-42D5-9896-8F05390B6C6E}"/>
              </a:ext>
            </a:extLst>
          </p:cNvPr>
          <p:cNvSpPr txBox="1"/>
          <p:nvPr/>
        </p:nvSpPr>
        <p:spPr>
          <a:xfrm>
            <a:off x="6480432" y="5148890"/>
            <a:ext cx="1318312" cy="230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lstStyle>
          <a:p>
            <a:pPr fontAlgn="ctr"/>
            <a:r>
              <a:rPr lang="en-US" altLang="zh-CN" sz="1200" dirty="0">
                <a:solidFill>
                  <a:schemeClr val="bg1">
                    <a:lumMod val="50000"/>
                  </a:schemeClr>
                </a:solidFill>
                <a:latin typeface="Huawei Sans" panose="020C0503030203020204" pitchFamily="34" charset="0"/>
              </a:rPr>
              <a:t>Spanning tree </a:t>
            </a:r>
          </a:p>
          <a:p>
            <a:pPr fontAlgn="ctr"/>
            <a:r>
              <a:rPr lang="en-US" altLang="zh-CN" sz="1200" dirty="0">
                <a:solidFill>
                  <a:schemeClr val="bg1">
                    <a:lumMod val="50000"/>
                  </a:schemeClr>
                </a:solidFill>
                <a:latin typeface="Huawei Sans" panose="020C0503030203020204" pitchFamily="34" charset="0"/>
              </a:rPr>
              <a:t>of VLAN 2</a:t>
            </a:r>
          </a:p>
        </p:txBody>
      </p:sp>
      <p:grpSp>
        <p:nvGrpSpPr>
          <p:cNvPr id="104" name="组合 16">
            <a:extLst>
              <a:ext uri="{FF2B5EF4-FFF2-40B4-BE49-F238E27FC236}">
                <a16:creationId xmlns:a16="http://schemas.microsoft.com/office/drawing/2014/main" id="{A67A3188-9111-42D8-BD89-B5D3926A19F6}"/>
              </a:ext>
            </a:extLst>
          </p:cNvPr>
          <p:cNvGrpSpPr/>
          <p:nvPr/>
        </p:nvGrpSpPr>
        <p:grpSpPr>
          <a:xfrm flipV="1">
            <a:off x="8183062" y="5562280"/>
            <a:ext cx="637402" cy="335362"/>
            <a:chOff x="107504" y="2348880"/>
            <a:chExt cx="2808312" cy="1944216"/>
          </a:xfrm>
        </p:grpSpPr>
        <p:cxnSp>
          <p:nvCxnSpPr>
            <p:cNvPr id="105" name="直接连接符 10">
              <a:extLst>
                <a:ext uri="{FF2B5EF4-FFF2-40B4-BE49-F238E27FC236}">
                  <a16:creationId xmlns:a16="http://schemas.microsoft.com/office/drawing/2014/main" id="{79831703-03CB-4268-8FDC-F7B68E7E1E50}"/>
                </a:ext>
              </a:extLst>
            </p:cNvPr>
            <p:cNvCxnSpPr/>
            <p:nvPr/>
          </p:nvCxnSpPr>
          <p:spPr bwMode="auto">
            <a:xfrm flipH="1">
              <a:off x="107504" y="4293096"/>
              <a:ext cx="2808312" cy="0"/>
            </a:xfrm>
            <a:prstGeom prst="line">
              <a:avLst/>
            </a:prstGeom>
            <a:solidFill>
              <a:schemeClr val="accent1"/>
            </a:solidFill>
            <a:ln w="19050" cap="flat" cmpd="sng" algn="ctr">
              <a:solidFill>
                <a:schemeClr val="tx1"/>
              </a:solidFill>
              <a:prstDash val="solid"/>
              <a:round/>
              <a:headEnd type="none" w="med" len="med"/>
              <a:tailEnd type="none" w="med" len="med"/>
            </a:ln>
            <a:effectLst/>
          </p:spPr>
        </p:cxnSp>
        <p:cxnSp>
          <p:nvCxnSpPr>
            <p:cNvPr id="106" name="直接连接符 13">
              <a:extLst>
                <a:ext uri="{FF2B5EF4-FFF2-40B4-BE49-F238E27FC236}">
                  <a16:creationId xmlns:a16="http://schemas.microsoft.com/office/drawing/2014/main" id="{F3C2D8A8-CC12-4360-9247-C5DAA1084F4F}"/>
                </a:ext>
              </a:extLst>
            </p:cNvPr>
            <p:cNvCxnSpPr/>
            <p:nvPr/>
          </p:nvCxnSpPr>
          <p:spPr bwMode="auto">
            <a:xfrm flipH="1" flipV="1">
              <a:off x="1511660" y="2348880"/>
              <a:ext cx="1404156" cy="1944216"/>
            </a:xfrm>
            <a:prstGeom prst="line">
              <a:avLst/>
            </a:prstGeom>
            <a:solidFill>
              <a:schemeClr val="accent1"/>
            </a:solidFill>
            <a:ln w="19050" cap="flat" cmpd="sng" algn="ctr">
              <a:solidFill>
                <a:schemeClr val="tx1"/>
              </a:solidFill>
              <a:prstDash val="solid"/>
              <a:round/>
              <a:headEnd type="none" w="med" len="med"/>
              <a:tailEnd type="none" w="med" len="med"/>
            </a:ln>
            <a:effectLst/>
          </p:spPr>
        </p:cxnSp>
      </p:grpSp>
      <p:sp>
        <p:nvSpPr>
          <p:cNvPr id="107" name="椭圆 74">
            <a:extLst>
              <a:ext uri="{FF2B5EF4-FFF2-40B4-BE49-F238E27FC236}">
                <a16:creationId xmlns:a16="http://schemas.microsoft.com/office/drawing/2014/main" id="{B3C779A8-DD0B-4457-89D1-DC4D0526353A}"/>
              </a:ext>
            </a:extLst>
          </p:cNvPr>
          <p:cNvSpPr>
            <a:spLocks noChangeAspect="1"/>
          </p:cNvSpPr>
          <p:nvPr/>
        </p:nvSpPr>
        <p:spPr>
          <a:xfrm>
            <a:off x="8078929" y="5465583"/>
            <a:ext cx="208265" cy="208265"/>
          </a:xfrm>
          <a:prstGeom prst="ellipse">
            <a:avLst/>
          </a:prstGeom>
          <a:solidFill>
            <a:schemeClr val="tx1"/>
          </a:solidFill>
          <a:ln w="19050" cap="flat" cmpd="sng" algn="ctr">
            <a:noFill/>
            <a:prstDash val="solid"/>
            <a:miter lim="800000"/>
          </a:ln>
          <a:effectLst/>
        </p:spPr>
        <p:txBody>
          <a:bodyPr wrap="none" lIns="0" tIns="0" rIns="0" bIns="0" rtlCol="0" anchor="ctr"/>
          <a:lstStyle/>
          <a:p>
            <a:pPr lvl="0" algn="ctr" fontAlgn="ctr">
              <a:defRPr/>
            </a:pPr>
            <a:r>
              <a:rPr lang="en-US" altLang="zh-CN" sz="600" kern="0"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rPr>
              <a:t>Root</a:t>
            </a:r>
            <a:endParaRPr lang="en-US" altLang="zh-CN" kern="0"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08" name="圆角矩形 75">
            <a:extLst>
              <a:ext uri="{FF2B5EF4-FFF2-40B4-BE49-F238E27FC236}">
                <a16:creationId xmlns:a16="http://schemas.microsoft.com/office/drawing/2014/main" id="{22A53553-E8B1-4624-BD32-635C53F0B15D}"/>
              </a:ext>
            </a:extLst>
          </p:cNvPr>
          <p:cNvSpPr/>
          <p:nvPr/>
        </p:nvSpPr>
        <p:spPr>
          <a:xfrm>
            <a:off x="7866562" y="5107590"/>
            <a:ext cx="1144402" cy="857385"/>
          </a:xfrm>
          <a:prstGeom prst="roundRect">
            <a:avLst>
              <a:gd name="adj" fmla="val 5558"/>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latin typeface="Huawei Sans" panose="020C0503030203020204" pitchFamily="34" charset="0"/>
            </a:endParaRPr>
          </a:p>
        </p:txBody>
      </p:sp>
      <p:sp>
        <p:nvSpPr>
          <p:cNvPr id="109" name="文本框 76">
            <a:extLst>
              <a:ext uri="{FF2B5EF4-FFF2-40B4-BE49-F238E27FC236}">
                <a16:creationId xmlns:a16="http://schemas.microsoft.com/office/drawing/2014/main" id="{777897BE-9CF1-499E-A5C5-22BABFCE03EE}"/>
              </a:ext>
            </a:extLst>
          </p:cNvPr>
          <p:cNvSpPr txBox="1"/>
          <p:nvPr/>
        </p:nvSpPr>
        <p:spPr>
          <a:xfrm>
            <a:off x="7779607" y="5148890"/>
            <a:ext cx="1318312" cy="230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lstStyle>
          <a:p>
            <a:pPr fontAlgn="ctr"/>
            <a:r>
              <a:rPr lang="en-US" altLang="zh-CN" sz="1200" dirty="0">
                <a:solidFill>
                  <a:schemeClr val="bg1">
                    <a:lumMod val="50000"/>
                  </a:schemeClr>
                </a:solidFill>
                <a:latin typeface="Huawei Sans" panose="020C0503030203020204" pitchFamily="34" charset="0"/>
              </a:rPr>
              <a:t>Spanning tree </a:t>
            </a:r>
          </a:p>
          <a:p>
            <a:pPr fontAlgn="ctr"/>
            <a:r>
              <a:rPr lang="en-US" altLang="zh-CN" sz="1200" dirty="0">
                <a:solidFill>
                  <a:schemeClr val="bg1">
                    <a:lumMod val="50000"/>
                  </a:schemeClr>
                </a:solidFill>
                <a:latin typeface="Huawei Sans" panose="020C0503030203020204" pitchFamily="34" charset="0"/>
              </a:rPr>
              <a:t>of VLAN 3</a:t>
            </a:r>
          </a:p>
        </p:txBody>
      </p:sp>
      <p:grpSp>
        <p:nvGrpSpPr>
          <p:cNvPr id="110" name="Group 3">
            <a:extLst>
              <a:ext uri="{FF2B5EF4-FFF2-40B4-BE49-F238E27FC236}">
                <a16:creationId xmlns:a16="http://schemas.microsoft.com/office/drawing/2014/main" id="{02E7E1EF-4EA5-43A7-B6A7-6D39C1767F29}"/>
              </a:ext>
            </a:extLst>
          </p:cNvPr>
          <p:cNvGrpSpPr/>
          <p:nvPr/>
        </p:nvGrpSpPr>
        <p:grpSpPr>
          <a:xfrm>
            <a:off x="9153987" y="5538725"/>
            <a:ext cx="261965" cy="61979"/>
            <a:chOff x="559282" y="6488261"/>
            <a:chExt cx="261965" cy="61979"/>
          </a:xfrm>
          <a:solidFill>
            <a:schemeClr val="bg1">
              <a:lumMod val="50000"/>
            </a:schemeClr>
          </a:solidFill>
        </p:grpSpPr>
        <p:sp>
          <p:nvSpPr>
            <p:cNvPr id="111" name="Oval 1">
              <a:extLst>
                <a:ext uri="{FF2B5EF4-FFF2-40B4-BE49-F238E27FC236}">
                  <a16:creationId xmlns:a16="http://schemas.microsoft.com/office/drawing/2014/main" id="{B0725EBE-8788-4AE1-82C5-D8E6BCE401CA}"/>
                </a:ext>
              </a:extLst>
            </p:cNvPr>
            <p:cNvSpPr>
              <a:spLocks noChangeAspect="1"/>
            </p:cNvSpPr>
            <p:nvPr/>
          </p:nvSpPr>
          <p:spPr>
            <a:xfrm>
              <a:off x="759268" y="6488261"/>
              <a:ext cx="61979" cy="6197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latin typeface="Huawei Sans" panose="020C0503030203020204" pitchFamily="34" charset="0"/>
              </a:endParaRPr>
            </a:p>
          </p:txBody>
        </p:sp>
        <p:sp>
          <p:nvSpPr>
            <p:cNvPr id="112" name="Oval 174">
              <a:extLst>
                <a:ext uri="{FF2B5EF4-FFF2-40B4-BE49-F238E27FC236}">
                  <a16:creationId xmlns:a16="http://schemas.microsoft.com/office/drawing/2014/main" id="{69B6C7D4-F67F-467E-B9DB-E0B8C65DD2EB}"/>
                </a:ext>
              </a:extLst>
            </p:cNvPr>
            <p:cNvSpPr>
              <a:spLocks noChangeAspect="1"/>
            </p:cNvSpPr>
            <p:nvPr/>
          </p:nvSpPr>
          <p:spPr>
            <a:xfrm>
              <a:off x="559282" y="6488261"/>
              <a:ext cx="61979" cy="6197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latin typeface="Huawei Sans" panose="020C0503030203020204" pitchFamily="34" charset="0"/>
              </a:endParaRPr>
            </a:p>
          </p:txBody>
        </p:sp>
        <p:sp>
          <p:nvSpPr>
            <p:cNvPr id="113" name="Oval 175">
              <a:extLst>
                <a:ext uri="{FF2B5EF4-FFF2-40B4-BE49-F238E27FC236}">
                  <a16:creationId xmlns:a16="http://schemas.microsoft.com/office/drawing/2014/main" id="{2D1933B0-3D84-4C00-A750-0E3C52B16EFB}"/>
                </a:ext>
              </a:extLst>
            </p:cNvPr>
            <p:cNvSpPr>
              <a:spLocks noChangeAspect="1"/>
            </p:cNvSpPr>
            <p:nvPr/>
          </p:nvSpPr>
          <p:spPr>
            <a:xfrm>
              <a:off x="659275" y="6488261"/>
              <a:ext cx="61979" cy="6197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latin typeface="Huawei Sans" panose="020C0503030203020204" pitchFamily="34" charset="0"/>
              </a:endParaRPr>
            </a:p>
          </p:txBody>
        </p:sp>
      </p:grpSp>
      <p:sp>
        <p:nvSpPr>
          <p:cNvPr id="114" name="文本框 81">
            <a:extLst>
              <a:ext uri="{FF2B5EF4-FFF2-40B4-BE49-F238E27FC236}">
                <a16:creationId xmlns:a16="http://schemas.microsoft.com/office/drawing/2014/main" id="{76C57002-A2DC-4926-B339-79AFC2F79FA1}"/>
              </a:ext>
            </a:extLst>
          </p:cNvPr>
          <p:cNvSpPr txBox="1"/>
          <p:nvPr/>
        </p:nvSpPr>
        <p:spPr>
          <a:xfrm>
            <a:off x="5252170" y="6062119"/>
            <a:ext cx="4268071" cy="4264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lstStyle>
          <a:p>
            <a:pPr algn="l" fontAlgn="ctr"/>
            <a:r>
              <a:rPr lang="en-US" altLang="zh-CN" sz="1200" dirty="0">
                <a:solidFill>
                  <a:schemeClr val="tx1"/>
                </a:solidFill>
                <a:latin typeface="Huawei Sans" panose="020C0503030203020204" pitchFamily="34" charset="0"/>
              </a:rPr>
              <a:t>Independent spanning trees are formed for different VLANs.</a:t>
            </a:r>
          </a:p>
        </p:txBody>
      </p:sp>
    </p:spTree>
    <p:extLst>
      <p:ext uri="{BB962C8B-B14F-4D97-AF65-F5344CB8AC3E}">
        <p14:creationId xmlns:p14="http://schemas.microsoft.com/office/powerpoint/2010/main" val="36970061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100" dirty="0">
                <a:solidFill>
                  <a:schemeClr val="bg1">
                    <a:lumMod val="50000"/>
                  </a:schemeClr>
                </a:solidFill>
              </a:rPr>
              <a:t>STP Overview</a:t>
            </a:r>
          </a:p>
          <a:p>
            <a:pPr marL="285750" indent="-285750">
              <a:buFont typeface="Arial" panose="020B0604020202020204" pitchFamily="34" charset="0"/>
              <a:buChar char="•"/>
            </a:pPr>
            <a:r>
              <a:rPr lang="en-US" sz="2100" dirty="0">
                <a:solidFill>
                  <a:schemeClr val="bg1">
                    <a:lumMod val="50000"/>
                  </a:schemeClr>
                </a:solidFill>
              </a:rPr>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300" b="1" dirty="0"/>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33</a:t>
            </a:fld>
            <a:endParaRPr lang="en-US"/>
          </a:p>
        </p:txBody>
      </p:sp>
      <p:sp>
        <p:nvSpPr>
          <p:cNvPr id="11" name="TextBox 10">
            <a:extLst>
              <a:ext uri="{FF2B5EF4-FFF2-40B4-BE49-F238E27FC236}">
                <a16:creationId xmlns:a16="http://schemas.microsoft.com/office/drawing/2014/main" id="{09849766-3522-41B4-B08D-9A8257C883FA}"/>
              </a:ext>
            </a:extLst>
          </p:cNvPr>
          <p:cNvSpPr txBox="1"/>
          <p:nvPr/>
        </p:nvSpPr>
        <p:spPr>
          <a:xfrm>
            <a:off x="0" y="0"/>
            <a:ext cx="9414456" cy="507831"/>
          </a:xfrm>
          <a:prstGeom prst="rect">
            <a:avLst/>
          </a:prstGeom>
          <a:solidFill>
            <a:schemeClr val="bg1">
              <a:lumMod val="85000"/>
            </a:schemeClr>
          </a:solidFill>
        </p:spPr>
        <p:txBody>
          <a:bodyPr wrap="square">
            <a:spAutoFit/>
          </a:bodyPr>
          <a:lstStyle/>
          <a:p>
            <a:r>
              <a:rPr lang="en-US" sz="2700" dirty="0"/>
              <a:t>MSTP</a:t>
            </a:r>
          </a:p>
        </p:txBody>
      </p:sp>
      <p:sp>
        <p:nvSpPr>
          <p:cNvPr id="57" name="TextBox 56">
            <a:extLst>
              <a:ext uri="{FF2B5EF4-FFF2-40B4-BE49-F238E27FC236}">
                <a16:creationId xmlns:a16="http://schemas.microsoft.com/office/drawing/2014/main" id="{04AF27ED-E55C-49FC-A186-2A90B5980C99}"/>
              </a:ext>
            </a:extLst>
          </p:cNvPr>
          <p:cNvSpPr txBox="1"/>
          <p:nvPr/>
        </p:nvSpPr>
        <p:spPr>
          <a:xfrm>
            <a:off x="0" y="590883"/>
            <a:ext cx="8296893" cy="1323439"/>
          </a:xfrm>
          <a:prstGeom prst="rect">
            <a:avLst/>
          </a:prstGeom>
          <a:noFill/>
        </p:spPr>
        <p:txBody>
          <a:bodyPr wrap="square">
            <a:spAutoFit/>
          </a:bodyPr>
          <a:lstStyle/>
          <a:p>
            <a:r>
              <a:rPr lang="en-US" sz="2000" dirty="0">
                <a:latin typeface="Huawei Sans" panose="020C0503030203020204"/>
              </a:rPr>
              <a:t>To fix the defects, the IEEE released the 802.1s standard that defines the Multiple Spanning Tree Protocol (MSTP) in 2002.</a:t>
            </a:r>
          </a:p>
          <a:p>
            <a:r>
              <a:rPr lang="en-US" sz="2000" dirty="0">
                <a:latin typeface="Huawei Sans" panose="020C0503030203020204"/>
              </a:rPr>
              <a:t>MSTP is compatible with STP and RSTP, and can rapidly converge traffic and provides multiple paths to load balance VLAN traffic.</a:t>
            </a:r>
          </a:p>
        </p:txBody>
      </p:sp>
      <p:grpSp>
        <p:nvGrpSpPr>
          <p:cNvPr id="64" name="组合 16">
            <a:extLst>
              <a:ext uri="{FF2B5EF4-FFF2-40B4-BE49-F238E27FC236}">
                <a16:creationId xmlns:a16="http://schemas.microsoft.com/office/drawing/2014/main" id="{F4878482-80AE-4583-9719-81B1535CD42B}"/>
              </a:ext>
            </a:extLst>
          </p:cNvPr>
          <p:cNvGrpSpPr/>
          <p:nvPr/>
        </p:nvGrpSpPr>
        <p:grpSpPr>
          <a:xfrm flipV="1">
            <a:off x="2493944" y="2763520"/>
            <a:ext cx="3293740" cy="1330959"/>
            <a:chOff x="107504" y="2348880"/>
            <a:chExt cx="2808312" cy="1944216"/>
          </a:xfrm>
        </p:grpSpPr>
        <p:cxnSp>
          <p:nvCxnSpPr>
            <p:cNvPr id="65" name="直接连接符 9">
              <a:extLst>
                <a:ext uri="{FF2B5EF4-FFF2-40B4-BE49-F238E27FC236}">
                  <a16:creationId xmlns:a16="http://schemas.microsoft.com/office/drawing/2014/main" id="{D42239D2-3D92-4FF3-9795-10AA7E78BBF8}"/>
                </a:ext>
              </a:extLst>
            </p:cNvPr>
            <p:cNvCxnSpPr/>
            <p:nvPr/>
          </p:nvCxnSpPr>
          <p:spPr bwMode="auto">
            <a:xfrm flipH="1">
              <a:off x="107504" y="2348880"/>
              <a:ext cx="1404156" cy="194421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66" name="直接连接符 10">
              <a:extLst>
                <a:ext uri="{FF2B5EF4-FFF2-40B4-BE49-F238E27FC236}">
                  <a16:creationId xmlns:a16="http://schemas.microsoft.com/office/drawing/2014/main" id="{0890DF68-2AB8-40A6-8887-A8DF11D64207}"/>
                </a:ext>
              </a:extLst>
            </p:cNvPr>
            <p:cNvCxnSpPr/>
            <p:nvPr/>
          </p:nvCxnSpPr>
          <p:spPr bwMode="auto">
            <a:xfrm flipH="1">
              <a:off x="107504" y="4293096"/>
              <a:ext cx="280831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67" name="直接连接符 13">
              <a:extLst>
                <a:ext uri="{FF2B5EF4-FFF2-40B4-BE49-F238E27FC236}">
                  <a16:creationId xmlns:a16="http://schemas.microsoft.com/office/drawing/2014/main" id="{7DA11379-A7C2-472B-B43D-BF8FE31A0DCB}"/>
                </a:ext>
              </a:extLst>
            </p:cNvPr>
            <p:cNvCxnSpPr/>
            <p:nvPr/>
          </p:nvCxnSpPr>
          <p:spPr bwMode="auto">
            <a:xfrm flipH="1" flipV="1">
              <a:off x="1511660" y="2348880"/>
              <a:ext cx="1404156" cy="194421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cxnSp>
        <p:nvCxnSpPr>
          <p:cNvPr id="68" name="Straight Connector 18">
            <a:extLst>
              <a:ext uri="{FF2B5EF4-FFF2-40B4-BE49-F238E27FC236}">
                <a16:creationId xmlns:a16="http://schemas.microsoft.com/office/drawing/2014/main" id="{0A60C6B9-122C-4933-9C9D-97A70DC20FC0}"/>
              </a:ext>
            </a:extLst>
          </p:cNvPr>
          <p:cNvCxnSpPr/>
          <p:nvPr/>
        </p:nvCxnSpPr>
        <p:spPr bwMode="auto">
          <a:xfrm>
            <a:off x="2568606" y="2199272"/>
            <a:ext cx="0" cy="558812"/>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69" name="Straight Connector 20">
            <a:extLst>
              <a:ext uri="{FF2B5EF4-FFF2-40B4-BE49-F238E27FC236}">
                <a16:creationId xmlns:a16="http://schemas.microsoft.com/office/drawing/2014/main" id="{BB5ABDCD-7705-4388-9814-E873C5868232}"/>
              </a:ext>
            </a:extLst>
          </p:cNvPr>
          <p:cNvCxnSpPr/>
          <p:nvPr/>
        </p:nvCxnSpPr>
        <p:spPr bwMode="auto">
          <a:xfrm>
            <a:off x="5730186" y="2199272"/>
            <a:ext cx="0" cy="558812"/>
          </a:xfrm>
          <a:prstGeom prst="line">
            <a:avLst/>
          </a:prstGeom>
          <a:solidFill>
            <a:schemeClr val="accent1"/>
          </a:solidFill>
          <a:ln w="28575" cap="flat" cmpd="sng" algn="ctr">
            <a:solidFill>
              <a:schemeClr val="tx1"/>
            </a:solidFill>
            <a:prstDash val="solid"/>
            <a:round/>
            <a:headEnd type="none" w="med" len="med"/>
            <a:tailEnd type="none" w="med" len="med"/>
          </a:ln>
          <a:effectLst/>
        </p:spPr>
      </p:cxnSp>
      <p:pic>
        <p:nvPicPr>
          <p:cNvPr id="70" name="图片 76" descr="接入交换机.png">
            <a:extLst>
              <a:ext uri="{FF2B5EF4-FFF2-40B4-BE49-F238E27FC236}">
                <a16:creationId xmlns:a16="http://schemas.microsoft.com/office/drawing/2014/main" id="{593FCB5A-EC52-4D39-A436-082C28B80E66}"/>
              </a:ext>
            </a:extLst>
          </p:cNvPr>
          <p:cNvPicPr>
            <a:picLocks noChangeAspect="1"/>
          </p:cNvPicPr>
          <p:nvPr/>
        </p:nvPicPr>
        <p:blipFill>
          <a:blip r:embed="rId2" cstate="print"/>
          <a:stretch>
            <a:fillRect/>
          </a:stretch>
        </p:blipFill>
        <p:spPr>
          <a:xfrm>
            <a:off x="2294600" y="2542259"/>
            <a:ext cx="534944" cy="462395"/>
          </a:xfrm>
          <a:prstGeom prst="rect">
            <a:avLst/>
          </a:prstGeom>
        </p:spPr>
      </p:pic>
      <p:pic>
        <p:nvPicPr>
          <p:cNvPr id="71" name="图片 76" descr="接入交换机.png">
            <a:extLst>
              <a:ext uri="{FF2B5EF4-FFF2-40B4-BE49-F238E27FC236}">
                <a16:creationId xmlns:a16="http://schemas.microsoft.com/office/drawing/2014/main" id="{874ACB31-E688-42B9-B133-D141A5B8F6E7}"/>
              </a:ext>
            </a:extLst>
          </p:cNvPr>
          <p:cNvPicPr>
            <a:picLocks noChangeAspect="1"/>
          </p:cNvPicPr>
          <p:nvPr/>
        </p:nvPicPr>
        <p:blipFill>
          <a:blip r:embed="rId2" cstate="print"/>
          <a:stretch>
            <a:fillRect/>
          </a:stretch>
        </p:blipFill>
        <p:spPr>
          <a:xfrm>
            <a:off x="5481764" y="2542259"/>
            <a:ext cx="534944" cy="462395"/>
          </a:xfrm>
          <a:prstGeom prst="rect">
            <a:avLst/>
          </a:prstGeom>
        </p:spPr>
      </p:pic>
      <p:pic>
        <p:nvPicPr>
          <p:cNvPr id="72" name="图片 76" descr="接入交换机.png">
            <a:extLst>
              <a:ext uri="{FF2B5EF4-FFF2-40B4-BE49-F238E27FC236}">
                <a16:creationId xmlns:a16="http://schemas.microsoft.com/office/drawing/2014/main" id="{1FFBF9CB-D639-4DA5-B881-AED1D8FAF93C}"/>
              </a:ext>
            </a:extLst>
          </p:cNvPr>
          <p:cNvPicPr>
            <a:picLocks noChangeAspect="1"/>
          </p:cNvPicPr>
          <p:nvPr/>
        </p:nvPicPr>
        <p:blipFill>
          <a:blip r:embed="rId2" cstate="print"/>
          <a:stretch>
            <a:fillRect/>
          </a:stretch>
        </p:blipFill>
        <p:spPr>
          <a:xfrm>
            <a:off x="3888182" y="4027277"/>
            <a:ext cx="534944" cy="462395"/>
          </a:xfrm>
          <a:prstGeom prst="rect">
            <a:avLst/>
          </a:prstGeom>
        </p:spPr>
      </p:pic>
      <p:sp>
        <p:nvSpPr>
          <p:cNvPr id="73" name="矩形 20">
            <a:extLst>
              <a:ext uri="{FF2B5EF4-FFF2-40B4-BE49-F238E27FC236}">
                <a16:creationId xmlns:a16="http://schemas.microsoft.com/office/drawing/2014/main" id="{271E45D8-76B8-4007-A6C7-FD8D8405BEC5}"/>
              </a:ext>
            </a:extLst>
          </p:cNvPr>
          <p:cNvSpPr/>
          <p:nvPr/>
        </p:nvSpPr>
        <p:spPr>
          <a:xfrm>
            <a:off x="3840799" y="4515669"/>
            <a:ext cx="574196" cy="307777"/>
          </a:xfrm>
          <a:prstGeom prst="rect">
            <a:avLst/>
          </a:prstGeom>
        </p:spPr>
        <p:txBody>
          <a:bodyPr wrap="none">
            <a:spAutoFit/>
          </a:bodyPr>
          <a:lstStyle/>
          <a:p>
            <a:pPr fontAlgn="ctr"/>
            <a:r>
              <a:rPr lang="en-US" altLang="zh-CN" sz="1400" b="1" dirty="0">
                <a:latin typeface="Huawei Sans" panose="020C0503030203020204" pitchFamily="34" charset="0"/>
              </a:rPr>
              <a:t>SW3</a:t>
            </a:r>
          </a:p>
        </p:txBody>
      </p:sp>
      <p:sp>
        <p:nvSpPr>
          <p:cNvPr id="74" name="矩形 21">
            <a:extLst>
              <a:ext uri="{FF2B5EF4-FFF2-40B4-BE49-F238E27FC236}">
                <a16:creationId xmlns:a16="http://schemas.microsoft.com/office/drawing/2014/main" id="{71B67622-3A61-45E0-8D3A-0FECE7B27A7F}"/>
              </a:ext>
            </a:extLst>
          </p:cNvPr>
          <p:cNvSpPr/>
          <p:nvPr/>
        </p:nvSpPr>
        <p:spPr>
          <a:xfrm>
            <a:off x="1638355" y="2619568"/>
            <a:ext cx="574196" cy="307777"/>
          </a:xfrm>
          <a:prstGeom prst="rect">
            <a:avLst/>
          </a:prstGeom>
        </p:spPr>
        <p:txBody>
          <a:bodyPr wrap="none">
            <a:spAutoFit/>
          </a:bodyPr>
          <a:lstStyle/>
          <a:p>
            <a:pPr fontAlgn="ctr"/>
            <a:r>
              <a:rPr lang="en-US" altLang="zh-CN" sz="1400" b="1" dirty="0">
                <a:latin typeface="Huawei Sans" panose="020C0503030203020204" pitchFamily="34" charset="0"/>
              </a:rPr>
              <a:t>SW1</a:t>
            </a:r>
          </a:p>
        </p:txBody>
      </p:sp>
      <p:sp>
        <p:nvSpPr>
          <p:cNvPr id="75" name="矩形 22">
            <a:extLst>
              <a:ext uri="{FF2B5EF4-FFF2-40B4-BE49-F238E27FC236}">
                <a16:creationId xmlns:a16="http://schemas.microsoft.com/office/drawing/2014/main" id="{D2893222-7056-4BD7-9CCF-5C859C53C5CC}"/>
              </a:ext>
            </a:extLst>
          </p:cNvPr>
          <p:cNvSpPr/>
          <p:nvPr/>
        </p:nvSpPr>
        <p:spPr>
          <a:xfrm>
            <a:off x="6013407" y="2619568"/>
            <a:ext cx="574196" cy="307777"/>
          </a:xfrm>
          <a:prstGeom prst="rect">
            <a:avLst/>
          </a:prstGeom>
        </p:spPr>
        <p:txBody>
          <a:bodyPr wrap="none">
            <a:spAutoFit/>
          </a:bodyPr>
          <a:lstStyle/>
          <a:p>
            <a:pPr fontAlgn="ctr"/>
            <a:r>
              <a:rPr lang="en-US" altLang="zh-CN" sz="1400" b="1" dirty="0">
                <a:latin typeface="Huawei Sans" panose="020C0503030203020204" pitchFamily="34" charset="0"/>
              </a:rPr>
              <a:t>SW2</a:t>
            </a:r>
          </a:p>
        </p:txBody>
      </p:sp>
      <p:grpSp>
        <p:nvGrpSpPr>
          <p:cNvPr id="77" name="组合 28">
            <a:extLst>
              <a:ext uri="{FF2B5EF4-FFF2-40B4-BE49-F238E27FC236}">
                <a16:creationId xmlns:a16="http://schemas.microsoft.com/office/drawing/2014/main" id="{C8C8EA57-2792-47CA-926A-2DC0D1AEBBCE}"/>
              </a:ext>
            </a:extLst>
          </p:cNvPr>
          <p:cNvGrpSpPr/>
          <p:nvPr/>
        </p:nvGrpSpPr>
        <p:grpSpPr>
          <a:xfrm>
            <a:off x="4159884" y="3866811"/>
            <a:ext cx="297554" cy="297554"/>
            <a:chOff x="5076056" y="3356992"/>
            <a:chExt cx="436268" cy="436268"/>
          </a:xfrm>
        </p:grpSpPr>
        <p:sp>
          <p:nvSpPr>
            <p:cNvPr id="78" name="椭圆 27">
              <a:extLst>
                <a:ext uri="{FF2B5EF4-FFF2-40B4-BE49-F238E27FC236}">
                  <a16:creationId xmlns:a16="http://schemas.microsoft.com/office/drawing/2014/main" id="{21B70ED1-B4FB-499C-A73A-2B557275A81B}"/>
                </a:ext>
              </a:extLst>
            </p:cNvPr>
            <p:cNvSpPr/>
            <p:nvPr/>
          </p:nvSpPr>
          <p:spPr bwMode="auto">
            <a:xfrm>
              <a:off x="5076056" y="3356992"/>
              <a:ext cx="432048" cy="432048"/>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784225" rtl="0" eaLnBrk="0" fontAlgn="ctr" latinLnBrk="0" hangingPunct="0">
                <a:lnSpc>
                  <a:spcPct val="100000"/>
                </a:lnSpc>
                <a:spcBef>
                  <a:spcPct val="0"/>
                </a:spcBef>
                <a:spcAft>
                  <a:spcPct val="0"/>
                </a:spcAft>
                <a:buClrTx/>
                <a:buSzTx/>
                <a:buFontTx/>
                <a:buNone/>
                <a:tabLst/>
              </a:pPr>
              <a:endParaRPr kumimoji="0" lang="en-US" altLang="zh-CN" sz="2100" b="0" i="0" u="none" strike="noStrike" cap="none" normalizeH="0" baseline="0" dirty="0">
                <a:ln>
                  <a:noFill/>
                </a:ln>
                <a:solidFill>
                  <a:schemeClr val="tx1"/>
                </a:solidFill>
                <a:effectLst/>
                <a:latin typeface="Huawei Sans" panose="020C0503030203020204" pitchFamily="34" charset="0"/>
                <a:ea typeface="ＭＳ Ｐゴシック" pitchFamily="34" charset="-128"/>
              </a:endParaRPr>
            </a:p>
          </p:txBody>
        </p:sp>
        <p:sp>
          <p:nvSpPr>
            <p:cNvPr id="79" name="禁止符 23">
              <a:extLst>
                <a:ext uri="{FF2B5EF4-FFF2-40B4-BE49-F238E27FC236}">
                  <a16:creationId xmlns:a16="http://schemas.microsoft.com/office/drawing/2014/main" id="{F34EF3C3-2217-4850-AC09-6706BDC2D60E}"/>
                </a:ext>
              </a:extLst>
            </p:cNvPr>
            <p:cNvSpPr/>
            <p:nvPr/>
          </p:nvSpPr>
          <p:spPr>
            <a:xfrm>
              <a:off x="5076056" y="3356992"/>
              <a:ext cx="436268" cy="436268"/>
            </a:xfrm>
            <a:prstGeom prst="noSmoking">
              <a:avLst>
                <a:gd name="adj" fmla="val 15475"/>
              </a:avLst>
            </a:prstGeom>
            <a:solidFill>
              <a:srgbClr val="EC7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solidFill>
                  <a:schemeClr val="accent2"/>
                </a:solidFill>
                <a:latin typeface="Huawei Sans" panose="020C0503030203020204" pitchFamily="34" charset="0"/>
              </a:endParaRPr>
            </a:p>
          </p:txBody>
        </p:sp>
      </p:grpSp>
      <p:sp>
        <p:nvSpPr>
          <p:cNvPr id="80" name="矩形 20">
            <a:extLst>
              <a:ext uri="{FF2B5EF4-FFF2-40B4-BE49-F238E27FC236}">
                <a16:creationId xmlns:a16="http://schemas.microsoft.com/office/drawing/2014/main" id="{20F3D14C-F8B4-4686-B41D-564B14F50097}"/>
              </a:ext>
            </a:extLst>
          </p:cNvPr>
          <p:cNvSpPr/>
          <p:nvPr/>
        </p:nvSpPr>
        <p:spPr>
          <a:xfrm>
            <a:off x="3448157" y="5491750"/>
            <a:ext cx="1385316" cy="307777"/>
          </a:xfrm>
          <a:prstGeom prst="rect">
            <a:avLst/>
          </a:prstGeom>
        </p:spPr>
        <p:txBody>
          <a:bodyPr wrap="none">
            <a:spAutoFit/>
          </a:bodyPr>
          <a:lstStyle/>
          <a:p>
            <a:pPr algn="ctr" fontAlgn="ctr"/>
            <a:r>
              <a:rPr lang="en-US" altLang="zh-CN" sz="1400" b="1" dirty="0">
                <a:latin typeface="Huawei Sans" panose="020C0503030203020204" pitchFamily="34" charset="0"/>
              </a:rPr>
              <a:t>VLAN 1, 2, 3…</a:t>
            </a:r>
          </a:p>
        </p:txBody>
      </p:sp>
      <p:sp>
        <p:nvSpPr>
          <p:cNvPr id="81" name="Freeform 27">
            <a:extLst>
              <a:ext uri="{FF2B5EF4-FFF2-40B4-BE49-F238E27FC236}">
                <a16:creationId xmlns:a16="http://schemas.microsoft.com/office/drawing/2014/main" id="{98BBF9F2-0955-49A9-AA3D-7D208E6C3912}"/>
              </a:ext>
            </a:extLst>
          </p:cNvPr>
          <p:cNvSpPr/>
          <p:nvPr/>
        </p:nvSpPr>
        <p:spPr bwMode="auto">
          <a:xfrm>
            <a:off x="3032651" y="2222437"/>
            <a:ext cx="736600" cy="2429510"/>
          </a:xfrm>
          <a:custGeom>
            <a:avLst/>
            <a:gdLst>
              <a:gd name="connsiteX0" fmla="*/ 736600 w 736600"/>
              <a:gd name="connsiteY0" fmla="*/ 2692400 h 2692400"/>
              <a:gd name="connsiteX1" fmla="*/ 736600 w 736600"/>
              <a:gd name="connsiteY1" fmla="*/ 1562100 h 2692400"/>
              <a:gd name="connsiteX2" fmla="*/ 0 w 736600"/>
              <a:gd name="connsiteY2" fmla="*/ 977900 h 2692400"/>
              <a:gd name="connsiteX3" fmla="*/ 0 w 736600"/>
              <a:gd name="connsiteY3" fmla="*/ 0 h 2692400"/>
              <a:gd name="connsiteX0" fmla="*/ 736600 w 736600"/>
              <a:gd name="connsiteY0" fmla="*/ 2378075 h 2378075"/>
              <a:gd name="connsiteX1" fmla="*/ 736600 w 736600"/>
              <a:gd name="connsiteY1" fmla="*/ 1247775 h 2378075"/>
              <a:gd name="connsiteX2" fmla="*/ 0 w 736600"/>
              <a:gd name="connsiteY2" fmla="*/ 663575 h 2378075"/>
              <a:gd name="connsiteX3" fmla="*/ 1905 w 736600"/>
              <a:gd name="connsiteY3" fmla="*/ 0 h 2378075"/>
              <a:gd name="connsiteX0" fmla="*/ 736600 w 736600"/>
              <a:gd name="connsiteY0" fmla="*/ 2429510 h 2429510"/>
              <a:gd name="connsiteX1" fmla="*/ 736600 w 736600"/>
              <a:gd name="connsiteY1" fmla="*/ 1299210 h 2429510"/>
              <a:gd name="connsiteX2" fmla="*/ 0 w 736600"/>
              <a:gd name="connsiteY2" fmla="*/ 715010 h 2429510"/>
              <a:gd name="connsiteX3" fmla="*/ 1905 w 736600"/>
              <a:gd name="connsiteY3" fmla="*/ 0 h 2429510"/>
            </a:gdLst>
            <a:ahLst/>
            <a:cxnLst>
              <a:cxn ang="0">
                <a:pos x="connsiteX0" y="connsiteY0"/>
              </a:cxn>
              <a:cxn ang="0">
                <a:pos x="connsiteX1" y="connsiteY1"/>
              </a:cxn>
              <a:cxn ang="0">
                <a:pos x="connsiteX2" y="connsiteY2"/>
              </a:cxn>
              <a:cxn ang="0">
                <a:pos x="connsiteX3" y="connsiteY3"/>
              </a:cxn>
            </a:cxnLst>
            <a:rect l="l" t="t" r="r" b="b"/>
            <a:pathLst>
              <a:path w="736600" h="2429510">
                <a:moveTo>
                  <a:pt x="736600" y="2429510"/>
                </a:moveTo>
                <a:lnTo>
                  <a:pt x="736600" y="1299210"/>
                </a:lnTo>
                <a:lnTo>
                  <a:pt x="0" y="715010"/>
                </a:lnTo>
                <a:cubicBezTo>
                  <a:pt x="0" y="389043"/>
                  <a:pt x="1905" y="325967"/>
                  <a:pt x="1905" y="0"/>
                </a:cubicBezTo>
              </a:path>
            </a:pathLst>
          </a:custGeom>
          <a:noFill/>
          <a:ln w="28575" cap="flat" cmpd="sng" algn="ctr">
            <a:solidFill>
              <a:srgbClr val="EC7061"/>
            </a:solidFill>
            <a:prstDash val="sysDot"/>
            <a:round/>
            <a:headEnd type="triangle" w="med" len="med"/>
            <a:tailEnd type="triangle" w="med" len="med"/>
          </a:ln>
          <a:effectLst/>
        </p:spPr>
        <p:txBody>
          <a:bodyPr vert="horz" wrap="square" lIns="91440" tIns="45720" rIns="91440" bIns="45720" numCol="1" rtlCol="0" anchor="t" anchorCtr="0" compatLnSpc="1">
            <a:prstTxWarp prst="textNoShape">
              <a:avLst/>
            </a:prstTxWarp>
          </a:bodyPr>
          <a:lstStyle/>
          <a:p>
            <a:pPr defTabSz="784225" eaLnBrk="0" fontAlgn="ctr" hangingPunct="0">
              <a:spcBef>
                <a:spcPct val="0"/>
              </a:spcBef>
              <a:spcAft>
                <a:spcPct val="0"/>
              </a:spcAft>
            </a:pPr>
            <a:endParaRPr lang="en-US" altLang="zh-CN" sz="2100" dirty="0">
              <a:latin typeface="Huawei Sans" panose="020C0503030203020204" pitchFamily="34" charset="0"/>
              <a:ea typeface="ＭＳ Ｐゴシック" pitchFamily="34" charset="-128"/>
            </a:endParaRPr>
          </a:p>
        </p:txBody>
      </p:sp>
      <p:pic>
        <p:nvPicPr>
          <p:cNvPr id="82" name="图片 20" descr="PC.png">
            <a:extLst>
              <a:ext uri="{FF2B5EF4-FFF2-40B4-BE49-F238E27FC236}">
                <a16:creationId xmlns:a16="http://schemas.microsoft.com/office/drawing/2014/main" id="{A5F3267B-C78A-4AA4-9A3A-7882CB320843}"/>
              </a:ext>
            </a:extLst>
          </p:cNvPr>
          <p:cNvPicPr>
            <a:picLocks noChangeAspect="1"/>
          </p:cNvPicPr>
          <p:nvPr/>
        </p:nvPicPr>
        <p:blipFill>
          <a:blip r:embed="rId3" cstate="print"/>
          <a:stretch>
            <a:fillRect/>
          </a:stretch>
        </p:blipFill>
        <p:spPr>
          <a:xfrm>
            <a:off x="3842531" y="5004360"/>
            <a:ext cx="570730" cy="438320"/>
          </a:xfrm>
          <a:prstGeom prst="rect">
            <a:avLst/>
          </a:prstGeom>
        </p:spPr>
      </p:pic>
      <p:cxnSp>
        <p:nvCxnSpPr>
          <p:cNvPr id="83" name="直接箭头连接符 21">
            <a:extLst>
              <a:ext uri="{FF2B5EF4-FFF2-40B4-BE49-F238E27FC236}">
                <a16:creationId xmlns:a16="http://schemas.microsoft.com/office/drawing/2014/main" id="{C454D76F-5ECA-472F-AB5D-4C5D79923884}"/>
              </a:ext>
            </a:extLst>
          </p:cNvPr>
          <p:cNvCxnSpPr/>
          <p:nvPr/>
        </p:nvCxnSpPr>
        <p:spPr>
          <a:xfrm flipH="1">
            <a:off x="35566" y="4794536"/>
            <a:ext cx="565477" cy="0"/>
          </a:xfrm>
          <a:prstGeom prst="straightConnector1">
            <a:avLst/>
          </a:prstGeom>
          <a:noFill/>
          <a:ln w="28575" cap="flat" cmpd="sng" algn="ctr">
            <a:solidFill>
              <a:srgbClr val="FFD17D"/>
            </a:solidFill>
            <a:prstDash val="sysDot"/>
            <a:round/>
            <a:headEnd type="triangle" w="med" len="med"/>
            <a:tailEnd type="triangle" w="med" len="med"/>
          </a:ln>
          <a:effectLst/>
        </p:spPr>
      </p:cxnSp>
      <p:sp>
        <p:nvSpPr>
          <p:cNvPr id="115" name="矩形 20">
            <a:extLst>
              <a:ext uri="{FF2B5EF4-FFF2-40B4-BE49-F238E27FC236}">
                <a16:creationId xmlns:a16="http://schemas.microsoft.com/office/drawing/2014/main" id="{08F8CB70-2761-46C5-9DCB-F8CEA73E05E9}"/>
              </a:ext>
            </a:extLst>
          </p:cNvPr>
          <p:cNvSpPr/>
          <p:nvPr/>
        </p:nvSpPr>
        <p:spPr>
          <a:xfrm>
            <a:off x="601043" y="4665622"/>
            <a:ext cx="2265364" cy="261610"/>
          </a:xfrm>
          <a:prstGeom prst="rect">
            <a:avLst/>
          </a:prstGeom>
        </p:spPr>
        <p:txBody>
          <a:bodyPr wrap="none">
            <a:spAutoFit/>
          </a:bodyPr>
          <a:lstStyle/>
          <a:p>
            <a:pPr fontAlgn="ctr"/>
            <a:r>
              <a:rPr lang="en-US" altLang="zh-CN" sz="1100" dirty="0">
                <a:latin typeface="Huawei Sans" panose="020C0503030203020204" pitchFamily="34" charset="0"/>
              </a:rPr>
              <a:t>Data in an odd-numbered VLAN</a:t>
            </a:r>
          </a:p>
        </p:txBody>
      </p:sp>
      <p:grpSp>
        <p:nvGrpSpPr>
          <p:cNvPr id="116" name="组合 28">
            <a:extLst>
              <a:ext uri="{FF2B5EF4-FFF2-40B4-BE49-F238E27FC236}">
                <a16:creationId xmlns:a16="http://schemas.microsoft.com/office/drawing/2014/main" id="{6188D1B3-3895-45B2-95BA-D6ECF6880660}"/>
              </a:ext>
            </a:extLst>
          </p:cNvPr>
          <p:cNvGrpSpPr/>
          <p:nvPr/>
        </p:nvGrpSpPr>
        <p:grpSpPr>
          <a:xfrm>
            <a:off x="3835027" y="3866811"/>
            <a:ext cx="297554" cy="297554"/>
            <a:chOff x="5076056" y="3356992"/>
            <a:chExt cx="436268" cy="436268"/>
          </a:xfrm>
        </p:grpSpPr>
        <p:sp>
          <p:nvSpPr>
            <p:cNvPr id="117" name="椭圆 27">
              <a:extLst>
                <a:ext uri="{FF2B5EF4-FFF2-40B4-BE49-F238E27FC236}">
                  <a16:creationId xmlns:a16="http://schemas.microsoft.com/office/drawing/2014/main" id="{F0F86ED6-764B-42A8-ACE5-2D64D1C0510C}"/>
                </a:ext>
              </a:extLst>
            </p:cNvPr>
            <p:cNvSpPr/>
            <p:nvPr/>
          </p:nvSpPr>
          <p:spPr bwMode="auto">
            <a:xfrm>
              <a:off x="5076056" y="3356992"/>
              <a:ext cx="432048" cy="432048"/>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784225" rtl="0" eaLnBrk="0" fontAlgn="ctr" latinLnBrk="0" hangingPunct="0">
                <a:lnSpc>
                  <a:spcPct val="100000"/>
                </a:lnSpc>
                <a:spcBef>
                  <a:spcPct val="0"/>
                </a:spcBef>
                <a:spcAft>
                  <a:spcPct val="0"/>
                </a:spcAft>
                <a:buClrTx/>
                <a:buSzTx/>
                <a:buFontTx/>
                <a:buNone/>
                <a:tabLst/>
              </a:pPr>
              <a:endParaRPr kumimoji="0" lang="en-US" altLang="zh-CN" sz="2100" b="0" i="0" u="none" strike="noStrike" cap="none" normalizeH="0" baseline="0" dirty="0">
                <a:ln>
                  <a:noFill/>
                </a:ln>
                <a:solidFill>
                  <a:schemeClr val="tx1"/>
                </a:solidFill>
                <a:effectLst/>
                <a:latin typeface="Huawei Sans" panose="020C0503030203020204" pitchFamily="34" charset="0"/>
                <a:ea typeface="ＭＳ Ｐゴシック" pitchFamily="34" charset="-128"/>
              </a:endParaRPr>
            </a:p>
          </p:txBody>
        </p:sp>
        <p:sp>
          <p:nvSpPr>
            <p:cNvPr id="118" name="禁止符 23">
              <a:extLst>
                <a:ext uri="{FF2B5EF4-FFF2-40B4-BE49-F238E27FC236}">
                  <a16:creationId xmlns:a16="http://schemas.microsoft.com/office/drawing/2014/main" id="{5A513377-EDDE-4536-8BEE-94B3D5DA474A}"/>
                </a:ext>
              </a:extLst>
            </p:cNvPr>
            <p:cNvSpPr/>
            <p:nvPr/>
          </p:nvSpPr>
          <p:spPr>
            <a:xfrm>
              <a:off x="5076056" y="3356992"/>
              <a:ext cx="436268" cy="436268"/>
            </a:xfrm>
            <a:prstGeom prst="noSmoking">
              <a:avLst>
                <a:gd name="adj" fmla="val 15475"/>
              </a:avLst>
            </a:prstGeom>
            <a:solidFill>
              <a:srgbClr val="FFD1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solidFill>
                  <a:schemeClr val="accent2"/>
                </a:solidFill>
                <a:latin typeface="Huawei Sans" panose="020C0503030203020204" pitchFamily="34" charset="0"/>
              </a:endParaRPr>
            </a:p>
          </p:txBody>
        </p:sp>
      </p:grpSp>
      <p:grpSp>
        <p:nvGrpSpPr>
          <p:cNvPr id="119" name="组合 28">
            <a:extLst>
              <a:ext uri="{FF2B5EF4-FFF2-40B4-BE49-F238E27FC236}">
                <a16:creationId xmlns:a16="http://schemas.microsoft.com/office/drawing/2014/main" id="{45BEBB67-EC49-4803-A64C-02014DF7389A}"/>
              </a:ext>
            </a:extLst>
          </p:cNvPr>
          <p:cNvGrpSpPr/>
          <p:nvPr/>
        </p:nvGrpSpPr>
        <p:grpSpPr>
          <a:xfrm>
            <a:off x="376047" y="5024464"/>
            <a:ext cx="223557" cy="223557"/>
            <a:chOff x="5076056" y="3356992"/>
            <a:chExt cx="436268" cy="436268"/>
          </a:xfrm>
        </p:grpSpPr>
        <p:sp>
          <p:nvSpPr>
            <p:cNvPr id="120" name="椭圆 27">
              <a:extLst>
                <a:ext uri="{FF2B5EF4-FFF2-40B4-BE49-F238E27FC236}">
                  <a16:creationId xmlns:a16="http://schemas.microsoft.com/office/drawing/2014/main" id="{37AEEBFD-CB62-400C-B7FB-763C08E0F83D}"/>
                </a:ext>
              </a:extLst>
            </p:cNvPr>
            <p:cNvSpPr/>
            <p:nvPr/>
          </p:nvSpPr>
          <p:spPr bwMode="auto">
            <a:xfrm>
              <a:off x="5076056" y="3356992"/>
              <a:ext cx="432048" cy="432048"/>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784225" rtl="0" eaLnBrk="0" fontAlgn="ctr" latinLnBrk="0" hangingPunct="0">
                <a:lnSpc>
                  <a:spcPct val="100000"/>
                </a:lnSpc>
                <a:spcBef>
                  <a:spcPct val="0"/>
                </a:spcBef>
                <a:spcAft>
                  <a:spcPct val="0"/>
                </a:spcAft>
                <a:buClrTx/>
                <a:buSzTx/>
                <a:buFontTx/>
                <a:buNone/>
                <a:tabLst/>
              </a:pPr>
              <a:endParaRPr kumimoji="0" lang="en-US" altLang="zh-CN" sz="2100" b="0" i="0" u="none" strike="noStrike" cap="none" normalizeH="0" baseline="0" dirty="0">
                <a:ln>
                  <a:noFill/>
                </a:ln>
                <a:solidFill>
                  <a:schemeClr val="tx1"/>
                </a:solidFill>
                <a:effectLst/>
                <a:latin typeface="Huawei Sans" panose="020C0503030203020204" pitchFamily="34" charset="0"/>
                <a:ea typeface="ＭＳ Ｐゴシック" pitchFamily="34" charset="-128"/>
              </a:endParaRPr>
            </a:p>
          </p:txBody>
        </p:sp>
        <p:sp>
          <p:nvSpPr>
            <p:cNvPr id="121" name="禁止符 23">
              <a:extLst>
                <a:ext uri="{FF2B5EF4-FFF2-40B4-BE49-F238E27FC236}">
                  <a16:creationId xmlns:a16="http://schemas.microsoft.com/office/drawing/2014/main" id="{11028C01-18BF-4C5F-94A9-550BCFE910B5}"/>
                </a:ext>
              </a:extLst>
            </p:cNvPr>
            <p:cNvSpPr/>
            <p:nvPr/>
          </p:nvSpPr>
          <p:spPr>
            <a:xfrm>
              <a:off x="5076056" y="3356992"/>
              <a:ext cx="436268" cy="436268"/>
            </a:xfrm>
            <a:prstGeom prst="noSmoking">
              <a:avLst>
                <a:gd name="adj" fmla="val 15475"/>
              </a:avLst>
            </a:prstGeom>
            <a:solidFill>
              <a:srgbClr val="EC7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solidFill>
                  <a:schemeClr val="accent2"/>
                </a:solidFill>
                <a:latin typeface="Huawei Sans" panose="020C0503030203020204" pitchFamily="34" charset="0"/>
              </a:endParaRPr>
            </a:p>
          </p:txBody>
        </p:sp>
      </p:grpSp>
      <p:grpSp>
        <p:nvGrpSpPr>
          <p:cNvPr id="122" name="组合 28">
            <a:extLst>
              <a:ext uri="{FF2B5EF4-FFF2-40B4-BE49-F238E27FC236}">
                <a16:creationId xmlns:a16="http://schemas.microsoft.com/office/drawing/2014/main" id="{5CD6B678-6E7E-4D6D-A040-E32202AD9360}"/>
              </a:ext>
            </a:extLst>
          </p:cNvPr>
          <p:cNvGrpSpPr/>
          <p:nvPr/>
        </p:nvGrpSpPr>
        <p:grpSpPr>
          <a:xfrm>
            <a:off x="374608" y="5381053"/>
            <a:ext cx="223557" cy="223557"/>
            <a:chOff x="5076056" y="3356992"/>
            <a:chExt cx="436268" cy="436268"/>
          </a:xfrm>
        </p:grpSpPr>
        <p:sp>
          <p:nvSpPr>
            <p:cNvPr id="123" name="椭圆 27">
              <a:extLst>
                <a:ext uri="{FF2B5EF4-FFF2-40B4-BE49-F238E27FC236}">
                  <a16:creationId xmlns:a16="http://schemas.microsoft.com/office/drawing/2014/main" id="{957346D0-B6E6-4708-AD92-659C40CE02A3}"/>
                </a:ext>
              </a:extLst>
            </p:cNvPr>
            <p:cNvSpPr/>
            <p:nvPr/>
          </p:nvSpPr>
          <p:spPr bwMode="auto">
            <a:xfrm>
              <a:off x="5076056" y="3356992"/>
              <a:ext cx="432048" cy="432048"/>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784225" rtl="0" eaLnBrk="0" fontAlgn="ctr" latinLnBrk="0" hangingPunct="0">
                <a:lnSpc>
                  <a:spcPct val="100000"/>
                </a:lnSpc>
                <a:spcBef>
                  <a:spcPct val="0"/>
                </a:spcBef>
                <a:spcAft>
                  <a:spcPct val="0"/>
                </a:spcAft>
                <a:buClrTx/>
                <a:buSzTx/>
                <a:buFontTx/>
                <a:buNone/>
                <a:tabLst/>
              </a:pPr>
              <a:endParaRPr kumimoji="0" lang="en-US" altLang="zh-CN" sz="2100" b="0" i="0" u="none" strike="noStrike" cap="none" normalizeH="0" baseline="0" dirty="0">
                <a:ln>
                  <a:noFill/>
                </a:ln>
                <a:solidFill>
                  <a:schemeClr val="tx1"/>
                </a:solidFill>
                <a:effectLst/>
                <a:latin typeface="Huawei Sans" panose="020C0503030203020204" pitchFamily="34" charset="0"/>
                <a:ea typeface="ＭＳ Ｐゴシック" pitchFamily="34" charset="-128"/>
              </a:endParaRPr>
            </a:p>
          </p:txBody>
        </p:sp>
        <p:sp>
          <p:nvSpPr>
            <p:cNvPr id="124" name="禁止符 23">
              <a:extLst>
                <a:ext uri="{FF2B5EF4-FFF2-40B4-BE49-F238E27FC236}">
                  <a16:creationId xmlns:a16="http://schemas.microsoft.com/office/drawing/2014/main" id="{D6C60EAA-A8DA-427B-AA9C-37241D992AC7}"/>
                </a:ext>
              </a:extLst>
            </p:cNvPr>
            <p:cNvSpPr/>
            <p:nvPr/>
          </p:nvSpPr>
          <p:spPr>
            <a:xfrm>
              <a:off x="5076056" y="3356992"/>
              <a:ext cx="436268" cy="436268"/>
            </a:xfrm>
            <a:prstGeom prst="noSmoking">
              <a:avLst>
                <a:gd name="adj" fmla="val 15475"/>
              </a:avLst>
            </a:prstGeom>
            <a:solidFill>
              <a:srgbClr val="FFD1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solidFill>
                  <a:schemeClr val="accent2"/>
                </a:solidFill>
                <a:latin typeface="Huawei Sans" panose="020C0503030203020204" pitchFamily="34" charset="0"/>
              </a:endParaRPr>
            </a:p>
          </p:txBody>
        </p:sp>
      </p:grpSp>
      <p:sp>
        <p:nvSpPr>
          <p:cNvPr id="125" name="矩形 20">
            <a:extLst>
              <a:ext uri="{FF2B5EF4-FFF2-40B4-BE49-F238E27FC236}">
                <a16:creationId xmlns:a16="http://schemas.microsoft.com/office/drawing/2014/main" id="{4091403F-BCB8-4C4B-979E-C99CD6B8D265}"/>
              </a:ext>
            </a:extLst>
          </p:cNvPr>
          <p:cNvSpPr/>
          <p:nvPr/>
        </p:nvSpPr>
        <p:spPr>
          <a:xfrm>
            <a:off x="601043" y="5004356"/>
            <a:ext cx="1646605" cy="261610"/>
          </a:xfrm>
          <a:prstGeom prst="rect">
            <a:avLst/>
          </a:prstGeom>
        </p:spPr>
        <p:txBody>
          <a:bodyPr wrap="none">
            <a:spAutoFit/>
          </a:bodyPr>
          <a:lstStyle/>
          <a:p>
            <a:pPr fontAlgn="ctr"/>
            <a:r>
              <a:rPr lang="en-US" altLang="zh-CN" sz="1100" dirty="0">
                <a:latin typeface="Huawei Sans" panose="020C0503030203020204" pitchFamily="34" charset="0"/>
              </a:rPr>
              <a:t>Blocked port in MSTI 1</a:t>
            </a:r>
          </a:p>
        </p:txBody>
      </p:sp>
      <p:sp>
        <p:nvSpPr>
          <p:cNvPr id="126" name="矩形 20">
            <a:extLst>
              <a:ext uri="{FF2B5EF4-FFF2-40B4-BE49-F238E27FC236}">
                <a16:creationId xmlns:a16="http://schemas.microsoft.com/office/drawing/2014/main" id="{B64166EC-6394-492D-B70E-D9D6EFBC834E}"/>
              </a:ext>
            </a:extLst>
          </p:cNvPr>
          <p:cNvSpPr/>
          <p:nvPr/>
        </p:nvSpPr>
        <p:spPr>
          <a:xfrm>
            <a:off x="601043" y="5360945"/>
            <a:ext cx="1646605" cy="261610"/>
          </a:xfrm>
          <a:prstGeom prst="rect">
            <a:avLst/>
          </a:prstGeom>
        </p:spPr>
        <p:txBody>
          <a:bodyPr wrap="none">
            <a:spAutoFit/>
          </a:bodyPr>
          <a:lstStyle/>
          <a:p>
            <a:pPr fontAlgn="ctr"/>
            <a:r>
              <a:rPr lang="en-US" altLang="zh-CN" sz="1100" dirty="0">
                <a:latin typeface="Huawei Sans" panose="020C0503030203020204" pitchFamily="34" charset="0"/>
              </a:rPr>
              <a:t>Blocked port in MSTI 2</a:t>
            </a:r>
          </a:p>
        </p:txBody>
      </p:sp>
      <p:sp>
        <p:nvSpPr>
          <p:cNvPr id="127" name="Freeform 27">
            <a:extLst>
              <a:ext uri="{FF2B5EF4-FFF2-40B4-BE49-F238E27FC236}">
                <a16:creationId xmlns:a16="http://schemas.microsoft.com/office/drawing/2014/main" id="{659E039F-7F8D-4242-AC65-0C74DF77900E}"/>
              </a:ext>
            </a:extLst>
          </p:cNvPr>
          <p:cNvSpPr/>
          <p:nvPr/>
        </p:nvSpPr>
        <p:spPr bwMode="auto">
          <a:xfrm flipH="1">
            <a:off x="4542894" y="2222437"/>
            <a:ext cx="736600" cy="2429510"/>
          </a:xfrm>
          <a:custGeom>
            <a:avLst/>
            <a:gdLst>
              <a:gd name="connsiteX0" fmla="*/ 736600 w 736600"/>
              <a:gd name="connsiteY0" fmla="*/ 2692400 h 2692400"/>
              <a:gd name="connsiteX1" fmla="*/ 736600 w 736600"/>
              <a:gd name="connsiteY1" fmla="*/ 1562100 h 2692400"/>
              <a:gd name="connsiteX2" fmla="*/ 0 w 736600"/>
              <a:gd name="connsiteY2" fmla="*/ 977900 h 2692400"/>
              <a:gd name="connsiteX3" fmla="*/ 0 w 736600"/>
              <a:gd name="connsiteY3" fmla="*/ 0 h 2692400"/>
              <a:gd name="connsiteX0" fmla="*/ 736600 w 736600"/>
              <a:gd name="connsiteY0" fmla="*/ 2378075 h 2378075"/>
              <a:gd name="connsiteX1" fmla="*/ 736600 w 736600"/>
              <a:gd name="connsiteY1" fmla="*/ 1247775 h 2378075"/>
              <a:gd name="connsiteX2" fmla="*/ 0 w 736600"/>
              <a:gd name="connsiteY2" fmla="*/ 663575 h 2378075"/>
              <a:gd name="connsiteX3" fmla="*/ 1905 w 736600"/>
              <a:gd name="connsiteY3" fmla="*/ 0 h 2378075"/>
              <a:gd name="connsiteX0" fmla="*/ 736600 w 736600"/>
              <a:gd name="connsiteY0" fmla="*/ 2429510 h 2429510"/>
              <a:gd name="connsiteX1" fmla="*/ 736600 w 736600"/>
              <a:gd name="connsiteY1" fmla="*/ 1299210 h 2429510"/>
              <a:gd name="connsiteX2" fmla="*/ 0 w 736600"/>
              <a:gd name="connsiteY2" fmla="*/ 715010 h 2429510"/>
              <a:gd name="connsiteX3" fmla="*/ 1905 w 736600"/>
              <a:gd name="connsiteY3" fmla="*/ 0 h 2429510"/>
            </a:gdLst>
            <a:ahLst/>
            <a:cxnLst>
              <a:cxn ang="0">
                <a:pos x="connsiteX0" y="connsiteY0"/>
              </a:cxn>
              <a:cxn ang="0">
                <a:pos x="connsiteX1" y="connsiteY1"/>
              </a:cxn>
              <a:cxn ang="0">
                <a:pos x="connsiteX2" y="connsiteY2"/>
              </a:cxn>
              <a:cxn ang="0">
                <a:pos x="connsiteX3" y="connsiteY3"/>
              </a:cxn>
            </a:cxnLst>
            <a:rect l="l" t="t" r="r" b="b"/>
            <a:pathLst>
              <a:path w="736600" h="2429510">
                <a:moveTo>
                  <a:pt x="736600" y="2429510"/>
                </a:moveTo>
                <a:lnTo>
                  <a:pt x="736600" y="1299210"/>
                </a:lnTo>
                <a:lnTo>
                  <a:pt x="0" y="715010"/>
                </a:lnTo>
                <a:cubicBezTo>
                  <a:pt x="0" y="389043"/>
                  <a:pt x="1905" y="325967"/>
                  <a:pt x="1905" y="0"/>
                </a:cubicBezTo>
              </a:path>
            </a:pathLst>
          </a:custGeom>
          <a:noFill/>
          <a:ln w="28575" cap="flat" cmpd="sng" algn="ctr">
            <a:solidFill>
              <a:srgbClr val="FFD17D"/>
            </a:solidFill>
            <a:prstDash val="sysDot"/>
            <a:round/>
            <a:headEnd type="triangle" w="med" len="med"/>
            <a:tailEnd type="triangle" w="med" len="med"/>
          </a:ln>
          <a:effectLst/>
        </p:spPr>
        <p:txBody>
          <a:bodyPr vert="horz" wrap="square" lIns="91440" tIns="45720" rIns="91440" bIns="45720" numCol="1" rtlCol="0" anchor="t" anchorCtr="0" compatLnSpc="1">
            <a:prstTxWarp prst="textNoShape">
              <a:avLst/>
            </a:prstTxWarp>
          </a:bodyPr>
          <a:lstStyle/>
          <a:p>
            <a:pPr defTabSz="784225" eaLnBrk="0" fontAlgn="ctr" hangingPunct="0">
              <a:spcBef>
                <a:spcPct val="0"/>
              </a:spcBef>
              <a:spcAft>
                <a:spcPct val="0"/>
              </a:spcAft>
            </a:pPr>
            <a:endParaRPr lang="en-US" altLang="zh-CN" sz="2100" dirty="0">
              <a:latin typeface="Huawei Sans" panose="020C0503030203020204" pitchFamily="34" charset="0"/>
              <a:ea typeface="ＭＳ Ｐゴシック" pitchFamily="34" charset="-128"/>
            </a:endParaRPr>
          </a:p>
        </p:txBody>
      </p:sp>
      <p:cxnSp>
        <p:nvCxnSpPr>
          <p:cNvPr id="128" name="直接箭头连接符 35">
            <a:extLst>
              <a:ext uri="{FF2B5EF4-FFF2-40B4-BE49-F238E27FC236}">
                <a16:creationId xmlns:a16="http://schemas.microsoft.com/office/drawing/2014/main" id="{05A5B8CC-D575-4805-B56D-696B425C3E78}"/>
              </a:ext>
            </a:extLst>
          </p:cNvPr>
          <p:cNvCxnSpPr/>
          <p:nvPr/>
        </p:nvCxnSpPr>
        <p:spPr>
          <a:xfrm flipH="1">
            <a:off x="35566" y="4459174"/>
            <a:ext cx="565477" cy="0"/>
          </a:xfrm>
          <a:prstGeom prst="straightConnector1">
            <a:avLst/>
          </a:prstGeom>
          <a:noFill/>
          <a:ln w="28575" cap="flat" cmpd="sng" algn="ctr">
            <a:solidFill>
              <a:srgbClr val="EC7061"/>
            </a:solidFill>
            <a:prstDash val="sysDot"/>
            <a:round/>
            <a:headEnd type="triangle" w="med" len="med"/>
            <a:tailEnd type="triangle" w="med" len="med"/>
          </a:ln>
          <a:effectLst/>
        </p:spPr>
      </p:cxnSp>
      <p:sp>
        <p:nvSpPr>
          <p:cNvPr id="129" name="矩形 20">
            <a:extLst>
              <a:ext uri="{FF2B5EF4-FFF2-40B4-BE49-F238E27FC236}">
                <a16:creationId xmlns:a16="http://schemas.microsoft.com/office/drawing/2014/main" id="{B83B6102-325F-4C68-9D4C-2C7E5DDE9DD2}"/>
              </a:ext>
            </a:extLst>
          </p:cNvPr>
          <p:cNvSpPr/>
          <p:nvPr/>
        </p:nvSpPr>
        <p:spPr>
          <a:xfrm>
            <a:off x="601043" y="4330260"/>
            <a:ext cx="2318263" cy="261610"/>
          </a:xfrm>
          <a:prstGeom prst="rect">
            <a:avLst/>
          </a:prstGeom>
        </p:spPr>
        <p:txBody>
          <a:bodyPr wrap="none">
            <a:spAutoFit/>
          </a:bodyPr>
          <a:lstStyle/>
          <a:p>
            <a:pPr fontAlgn="ctr"/>
            <a:r>
              <a:rPr lang="en-US" altLang="zh-CN" sz="1100" dirty="0">
                <a:latin typeface="Huawei Sans" panose="020C0503030203020204" pitchFamily="34" charset="0"/>
              </a:rPr>
              <a:t>Data in an even-numbered VLAN</a:t>
            </a:r>
          </a:p>
        </p:txBody>
      </p:sp>
      <p:grpSp>
        <p:nvGrpSpPr>
          <p:cNvPr id="141" name="组合 16">
            <a:extLst>
              <a:ext uri="{FF2B5EF4-FFF2-40B4-BE49-F238E27FC236}">
                <a16:creationId xmlns:a16="http://schemas.microsoft.com/office/drawing/2014/main" id="{0F93B98E-EAEA-4423-903D-3E867BBCF815}"/>
              </a:ext>
            </a:extLst>
          </p:cNvPr>
          <p:cNvGrpSpPr/>
          <p:nvPr/>
        </p:nvGrpSpPr>
        <p:grpSpPr>
          <a:xfrm flipV="1">
            <a:off x="5899447" y="4978358"/>
            <a:ext cx="637402" cy="335362"/>
            <a:chOff x="107504" y="2348880"/>
            <a:chExt cx="2808312" cy="1944216"/>
          </a:xfrm>
        </p:grpSpPr>
        <p:cxnSp>
          <p:nvCxnSpPr>
            <p:cNvPr id="142" name="直接连接符 9">
              <a:extLst>
                <a:ext uri="{FF2B5EF4-FFF2-40B4-BE49-F238E27FC236}">
                  <a16:creationId xmlns:a16="http://schemas.microsoft.com/office/drawing/2014/main" id="{A5F5BA21-BFEC-4E9D-9EE7-6EC04C7C1FA5}"/>
                </a:ext>
              </a:extLst>
            </p:cNvPr>
            <p:cNvCxnSpPr/>
            <p:nvPr/>
          </p:nvCxnSpPr>
          <p:spPr bwMode="auto">
            <a:xfrm flipH="1">
              <a:off x="107504" y="2348880"/>
              <a:ext cx="1404156" cy="1944216"/>
            </a:xfrm>
            <a:prstGeom prst="line">
              <a:avLst/>
            </a:prstGeom>
            <a:solidFill>
              <a:schemeClr val="accent1"/>
            </a:solidFill>
            <a:ln w="19050" cap="flat" cmpd="sng" algn="ctr">
              <a:solidFill>
                <a:schemeClr val="tx1"/>
              </a:solidFill>
              <a:prstDash val="solid"/>
              <a:round/>
              <a:headEnd type="none" w="med" len="med"/>
              <a:tailEnd type="none" w="med" len="med"/>
            </a:ln>
            <a:effectLst/>
          </p:spPr>
        </p:cxnSp>
        <p:cxnSp>
          <p:nvCxnSpPr>
            <p:cNvPr id="143" name="直接连接符 10">
              <a:extLst>
                <a:ext uri="{FF2B5EF4-FFF2-40B4-BE49-F238E27FC236}">
                  <a16:creationId xmlns:a16="http://schemas.microsoft.com/office/drawing/2014/main" id="{34257CD0-B17B-478F-9CD5-27F30E9CF76F}"/>
                </a:ext>
              </a:extLst>
            </p:cNvPr>
            <p:cNvCxnSpPr/>
            <p:nvPr/>
          </p:nvCxnSpPr>
          <p:spPr bwMode="auto">
            <a:xfrm flipH="1">
              <a:off x="107504" y="4293096"/>
              <a:ext cx="2808312" cy="0"/>
            </a:xfrm>
            <a:prstGeom prst="line">
              <a:avLst/>
            </a:prstGeom>
            <a:solidFill>
              <a:schemeClr val="accent1"/>
            </a:solidFill>
            <a:ln w="19050" cap="flat" cmpd="sng" algn="ctr">
              <a:solidFill>
                <a:schemeClr val="tx1"/>
              </a:solidFill>
              <a:prstDash val="solid"/>
              <a:round/>
              <a:headEnd type="none" w="med" len="med"/>
              <a:tailEnd type="none" w="med" len="med"/>
            </a:ln>
            <a:effectLst/>
          </p:spPr>
        </p:cxnSp>
      </p:grpSp>
      <p:sp>
        <p:nvSpPr>
          <p:cNvPr id="144" name="椭圆 53">
            <a:extLst>
              <a:ext uri="{FF2B5EF4-FFF2-40B4-BE49-F238E27FC236}">
                <a16:creationId xmlns:a16="http://schemas.microsoft.com/office/drawing/2014/main" id="{876816E4-CDD4-4828-8213-CD73083492C2}"/>
              </a:ext>
            </a:extLst>
          </p:cNvPr>
          <p:cNvSpPr>
            <a:spLocks noChangeAspect="1"/>
          </p:cNvSpPr>
          <p:nvPr/>
        </p:nvSpPr>
        <p:spPr>
          <a:xfrm>
            <a:off x="6395956" y="4881661"/>
            <a:ext cx="208265" cy="208265"/>
          </a:xfrm>
          <a:prstGeom prst="ellipse">
            <a:avLst/>
          </a:prstGeom>
          <a:solidFill>
            <a:schemeClr val="tx1"/>
          </a:solidFill>
          <a:ln w="19050" cap="flat" cmpd="sng" algn="ctr">
            <a:noFill/>
            <a:prstDash val="solid"/>
            <a:miter lim="800000"/>
          </a:ln>
          <a:effectLst/>
        </p:spPr>
        <p:txBody>
          <a:bodyPr wrap="none" lIns="0" tIns="0" rIns="0" bIns="0" rtlCol="0" anchor="ctr"/>
          <a:lstStyle/>
          <a:p>
            <a:pPr lvl="0" algn="ctr" fontAlgn="ctr">
              <a:defRPr/>
            </a:pPr>
            <a:r>
              <a:rPr lang="en-US" altLang="zh-CN" sz="600" kern="0"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rPr>
              <a:t>Root</a:t>
            </a:r>
            <a:endParaRPr lang="en-US" altLang="zh-CN" kern="0"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45" name="圆角矩形 54">
            <a:extLst>
              <a:ext uri="{FF2B5EF4-FFF2-40B4-BE49-F238E27FC236}">
                <a16:creationId xmlns:a16="http://schemas.microsoft.com/office/drawing/2014/main" id="{C5636950-4C46-4CBE-A5D7-B9E8F95F2E4D}"/>
              </a:ext>
            </a:extLst>
          </p:cNvPr>
          <p:cNvSpPr/>
          <p:nvPr/>
        </p:nvSpPr>
        <p:spPr>
          <a:xfrm>
            <a:off x="5582947" y="4523668"/>
            <a:ext cx="1144402" cy="857385"/>
          </a:xfrm>
          <a:prstGeom prst="roundRect">
            <a:avLst>
              <a:gd name="adj" fmla="val 5558"/>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latin typeface="Huawei Sans" panose="020C0503030203020204" pitchFamily="34" charset="0"/>
            </a:endParaRPr>
          </a:p>
        </p:txBody>
      </p:sp>
      <p:sp>
        <p:nvSpPr>
          <p:cNvPr id="146" name="文本框 55">
            <a:extLst>
              <a:ext uri="{FF2B5EF4-FFF2-40B4-BE49-F238E27FC236}">
                <a16:creationId xmlns:a16="http://schemas.microsoft.com/office/drawing/2014/main" id="{2F98985A-0BA9-4B2E-812C-6E98621823B4}"/>
              </a:ext>
            </a:extLst>
          </p:cNvPr>
          <p:cNvSpPr txBox="1"/>
          <p:nvPr/>
        </p:nvSpPr>
        <p:spPr>
          <a:xfrm>
            <a:off x="5495992" y="4564968"/>
            <a:ext cx="1318312" cy="230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lstStyle>
          <a:p>
            <a:pPr fontAlgn="ctr"/>
            <a:r>
              <a:rPr lang="en-US" altLang="zh-CN" sz="1200" dirty="0">
                <a:solidFill>
                  <a:schemeClr val="bg1">
                    <a:lumMod val="50000"/>
                  </a:schemeClr>
                </a:solidFill>
                <a:latin typeface="Huawei Sans" panose="020C0503030203020204" pitchFamily="34" charset="0"/>
              </a:rPr>
              <a:t>Spanning tree </a:t>
            </a:r>
          </a:p>
          <a:p>
            <a:pPr fontAlgn="ctr"/>
            <a:r>
              <a:rPr lang="en-US" altLang="zh-CN" sz="1200" dirty="0">
                <a:solidFill>
                  <a:schemeClr val="bg1">
                    <a:lumMod val="50000"/>
                  </a:schemeClr>
                </a:solidFill>
                <a:latin typeface="Huawei Sans" panose="020C0503030203020204" pitchFamily="34" charset="0"/>
              </a:rPr>
              <a:t>of MSTI 1</a:t>
            </a:r>
          </a:p>
        </p:txBody>
      </p:sp>
      <p:grpSp>
        <p:nvGrpSpPr>
          <p:cNvPr id="147" name="组合 16">
            <a:extLst>
              <a:ext uri="{FF2B5EF4-FFF2-40B4-BE49-F238E27FC236}">
                <a16:creationId xmlns:a16="http://schemas.microsoft.com/office/drawing/2014/main" id="{A46AE704-8723-4765-84AF-EFD09DE58B20}"/>
              </a:ext>
            </a:extLst>
          </p:cNvPr>
          <p:cNvGrpSpPr/>
          <p:nvPr/>
        </p:nvGrpSpPr>
        <p:grpSpPr>
          <a:xfrm flipV="1">
            <a:off x="7198622" y="4978358"/>
            <a:ext cx="637402" cy="335362"/>
            <a:chOff x="107504" y="2348880"/>
            <a:chExt cx="2808312" cy="1944216"/>
          </a:xfrm>
        </p:grpSpPr>
        <p:cxnSp>
          <p:nvCxnSpPr>
            <p:cNvPr id="148" name="直接连接符 10">
              <a:extLst>
                <a:ext uri="{FF2B5EF4-FFF2-40B4-BE49-F238E27FC236}">
                  <a16:creationId xmlns:a16="http://schemas.microsoft.com/office/drawing/2014/main" id="{072B7503-1CA7-4918-932F-9D23328F2CC0}"/>
                </a:ext>
              </a:extLst>
            </p:cNvPr>
            <p:cNvCxnSpPr/>
            <p:nvPr/>
          </p:nvCxnSpPr>
          <p:spPr bwMode="auto">
            <a:xfrm flipH="1">
              <a:off x="107504" y="4293096"/>
              <a:ext cx="2808312" cy="0"/>
            </a:xfrm>
            <a:prstGeom prst="line">
              <a:avLst/>
            </a:prstGeom>
            <a:solidFill>
              <a:schemeClr val="accent1"/>
            </a:solidFill>
            <a:ln w="19050" cap="flat" cmpd="sng" algn="ctr">
              <a:solidFill>
                <a:schemeClr val="tx1"/>
              </a:solidFill>
              <a:prstDash val="solid"/>
              <a:round/>
              <a:headEnd type="none" w="med" len="med"/>
              <a:tailEnd type="none" w="med" len="med"/>
            </a:ln>
            <a:effectLst/>
          </p:spPr>
        </p:cxnSp>
        <p:cxnSp>
          <p:nvCxnSpPr>
            <p:cNvPr id="149" name="直接连接符 13">
              <a:extLst>
                <a:ext uri="{FF2B5EF4-FFF2-40B4-BE49-F238E27FC236}">
                  <a16:creationId xmlns:a16="http://schemas.microsoft.com/office/drawing/2014/main" id="{8DE17918-8811-4071-A819-DC4434B0E5F8}"/>
                </a:ext>
              </a:extLst>
            </p:cNvPr>
            <p:cNvCxnSpPr/>
            <p:nvPr/>
          </p:nvCxnSpPr>
          <p:spPr bwMode="auto">
            <a:xfrm flipH="1" flipV="1">
              <a:off x="1511660" y="2348880"/>
              <a:ext cx="1404156" cy="1944216"/>
            </a:xfrm>
            <a:prstGeom prst="line">
              <a:avLst/>
            </a:prstGeom>
            <a:solidFill>
              <a:schemeClr val="accent1"/>
            </a:solidFill>
            <a:ln w="19050" cap="flat" cmpd="sng" algn="ctr">
              <a:solidFill>
                <a:schemeClr val="tx1"/>
              </a:solidFill>
              <a:prstDash val="solid"/>
              <a:round/>
              <a:headEnd type="none" w="med" len="med"/>
              <a:tailEnd type="none" w="med" len="med"/>
            </a:ln>
            <a:effectLst/>
          </p:spPr>
        </p:cxnSp>
      </p:grpSp>
      <p:sp>
        <p:nvSpPr>
          <p:cNvPr id="150" name="椭圆 60">
            <a:extLst>
              <a:ext uri="{FF2B5EF4-FFF2-40B4-BE49-F238E27FC236}">
                <a16:creationId xmlns:a16="http://schemas.microsoft.com/office/drawing/2014/main" id="{D982B6BA-E02E-49EF-8574-B0777B2691F3}"/>
              </a:ext>
            </a:extLst>
          </p:cNvPr>
          <p:cNvSpPr>
            <a:spLocks noChangeAspect="1"/>
          </p:cNvSpPr>
          <p:nvPr/>
        </p:nvSpPr>
        <p:spPr>
          <a:xfrm>
            <a:off x="7094489" y="4881661"/>
            <a:ext cx="208265" cy="208265"/>
          </a:xfrm>
          <a:prstGeom prst="ellipse">
            <a:avLst/>
          </a:prstGeom>
          <a:solidFill>
            <a:schemeClr val="tx1"/>
          </a:solidFill>
          <a:ln w="19050" cap="flat" cmpd="sng" algn="ctr">
            <a:noFill/>
            <a:prstDash val="solid"/>
            <a:miter lim="800000"/>
          </a:ln>
          <a:effectLst/>
        </p:spPr>
        <p:txBody>
          <a:bodyPr wrap="none" lIns="0" tIns="0" rIns="0" bIns="0" rtlCol="0" anchor="ctr"/>
          <a:lstStyle/>
          <a:p>
            <a:pPr lvl="0" algn="ctr" fontAlgn="ctr">
              <a:defRPr/>
            </a:pPr>
            <a:r>
              <a:rPr lang="en-US" altLang="zh-CN" sz="600" kern="0"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rPr>
              <a:t>Root</a:t>
            </a:r>
            <a:endParaRPr lang="en-US" altLang="zh-CN" kern="0"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51" name="圆角矩形 61">
            <a:extLst>
              <a:ext uri="{FF2B5EF4-FFF2-40B4-BE49-F238E27FC236}">
                <a16:creationId xmlns:a16="http://schemas.microsoft.com/office/drawing/2014/main" id="{674B5004-49AC-4E00-A4D3-A31EDA867B32}"/>
              </a:ext>
            </a:extLst>
          </p:cNvPr>
          <p:cNvSpPr/>
          <p:nvPr/>
        </p:nvSpPr>
        <p:spPr>
          <a:xfrm>
            <a:off x="6882122" y="4523668"/>
            <a:ext cx="1144402" cy="857385"/>
          </a:xfrm>
          <a:prstGeom prst="roundRect">
            <a:avLst>
              <a:gd name="adj" fmla="val 5558"/>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latin typeface="Huawei Sans" panose="020C0503030203020204" pitchFamily="34" charset="0"/>
            </a:endParaRPr>
          </a:p>
        </p:txBody>
      </p:sp>
      <p:sp>
        <p:nvSpPr>
          <p:cNvPr id="152" name="文本框 62">
            <a:extLst>
              <a:ext uri="{FF2B5EF4-FFF2-40B4-BE49-F238E27FC236}">
                <a16:creationId xmlns:a16="http://schemas.microsoft.com/office/drawing/2014/main" id="{D7861CB7-8C3C-4D65-AC09-8687523FC214}"/>
              </a:ext>
            </a:extLst>
          </p:cNvPr>
          <p:cNvSpPr txBox="1"/>
          <p:nvPr/>
        </p:nvSpPr>
        <p:spPr>
          <a:xfrm>
            <a:off x="6795167" y="4564968"/>
            <a:ext cx="1318312" cy="230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lstStyle>
          <a:p>
            <a:pPr fontAlgn="ctr"/>
            <a:r>
              <a:rPr lang="en-US" altLang="zh-CN" sz="1200" dirty="0">
                <a:solidFill>
                  <a:schemeClr val="bg1">
                    <a:lumMod val="50000"/>
                  </a:schemeClr>
                </a:solidFill>
                <a:latin typeface="Huawei Sans" panose="020C0503030203020204" pitchFamily="34" charset="0"/>
              </a:rPr>
              <a:t>Spanning tree </a:t>
            </a:r>
          </a:p>
          <a:p>
            <a:pPr fontAlgn="ctr"/>
            <a:r>
              <a:rPr lang="en-US" altLang="zh-CN" sz="1200" dirty="0">
                <a:solidFill>
                  <a:schemeClr val="bg1">
                    <a:lumMod val="50000"/>
                  </a:schemeClr>
                </a:solidFill>
                <a:latin typeface="Huawei Sans" panose="020C0503030203020204" pitchFamily="34" charset="0"/>
              </a:rPr>
              <a:t>of MSTI 2</a:t>
            </a:r>
          </a:p>
        </p:txBody>
      </p:sp>
    </p:spTree>
    <p:extLst>
      <p:ext uri="{BB962C8B-B14F-4D97-AF65-F5344CB8AC3E}">
        <p14:creationId xmlns:p14="http://schemas.microsoft.com/office/powerpoint/2010/main" val="14630008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C415C-9EE5-45B6-998E-E178C22C66FC}"/>
              </a:ext>
            </a:extLst>
          </p:cNvPr>
          <p:cNvSpPr>
            <a:spLocks noGrp="1"/>
          </p:cNvSpPr>
          <p:nvPr>
            <p:ph type="title"/>
          </p:nvPr>
        </p:nvSpPr>
        <p:spPr>
          <a:xfrm>
            <a:off x="0" y="2313432"/>
            <a:ext cx="12192000" cy="1609344"/>
          </a:xfrm>
        </p:spPr>
        <p:txBody>
          <a:bodyPr/>
          <a:lstStyle/>
          <a:p>
            <a:pPr algn="ctr"/>
            <a:r>
              <a:rPr lang="en-US" dirty="0"/>
              <a:t>thank you for your attention </a:t>
            </a:r>
          </a:p>
        </p:txBody>
      </p:sp>
      <p:sp>
        <p:nvSpPr>
          <p:cNvPr id="4" name="Slide Number Placeholder 3">
            <a:extLst>
              <a:ext uri="{FF2B5EF4-FFF2-40B4-BE49-F238E27FC236}">
                <a16:creationId xmlns:a16="http://schemas.microsoft.com/office/drawing/2014/main" id="{2BCCE2B0-A3FC-4699-A71A-5F7A6187EA21}"/>
              </a:ext>
            </a:extLst>
          </p:cNvPr>
          <p:cNvSpPr>
            <a:spLocks noGrp="1"/>
          </p:cNvSpPr>
          <p:nvPr>
            <p:ph type="sldNum" sz="quarter" idx="12"/>
          </p:nvPr>
        </p:nvSpPr>
        <p:spPr/>
        <p:txBody>
          <a:bodyPr/>
          <a:lstStyle/>
          <a:p>
            <a:fld id="{B6BD4BB8-7F4D-4DB9-9AEB-493C0B6F0274}" type="slidenum">
              <a:rPr lang="en-US" smtClean="0"/>
              <a:t>34</a:t>
            </a:fld>
            <a:endParaRPr lang="en-US"/>
          </a:p>
        </p:txBody>
      </p:sp>
    </p:spTree>
    <p:extLst>
      <p:ext uri="{BB962C8B-B14F-4D97-AF65-F5344CB8AC3E}">
        <p14:creationId xmlns:p14="http://schemas.microsoft.com/office/powerpoint/2010/main" val="132399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300" b="1" dirty="0"/>
              <a:t>STP Overview</a:t>
            </a:r>
          </a:p>
          <a:p>
            <a:pPr marL="285750" indent="-285750">
              <a:buFont typeface="Arial" panose="020B0604020202020204" pitchFamily="34" charset="0"/>
              <a:buChar char="•"/>
            </a:pPr>
            <a:r>
              <a:rPr lang="en-US" sz="2100" dirty="0">
                <a:solidFill>
                  <a:schemeClr val="bg1">
                    <a:lumMod val="50000"/>
                  </a:schemeClr>
                </a:solidFill>
              </a:rPr>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4</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306873" cy="954107"/>
          </a:xfrm>
          <a:prstGeom prst="rect">
            <a:avLst/>
          </a:prstGeom>
          <a:solidFill>
            <a:schemeClr val="tx2">
              <a:lumMod val="20000"/>
              <a:lumOff val="80000"/>
            </a:schemeClr>
          </a:solidFill>
        </p:spPr>
        <p:txBody>
          <a:bodyPr wrap="square">
            <a:spAutoFit/>
          </a:bodyPr>
          <a:lstStyle/>
          <a:p>
            <a:r>
              <a:rPr lang="en-US" sz="2800" dirty="0"/>
              <a:t>Redundancy and Loops on a Layer 2 Switching Network.</a:t>
            </a:r>
          </a:p>
        </p:txBody>
      </p:sp>
      <p:sp>
        <p:nvSpPr>
          <p:cNvPr id="19" name="圆角矩形 75">
            <a:extLst>
              <a:ext uri="{FF2B5EF4-FFF2-40B4-BE49-F238E27FC236}">
                <a16:creationId xmlns:a16="http://schemas.microsoft.com/office/drawing/2014/main" id="{739DD723-6DB3-44A4-BA89-D0169B8BC8C9}"/>
              </a:ext>
            </a:extLst>
          </p:cNvPr>
          <p:cNvSpPr/>
          <p:nvPr/>
        </p:nvSpPr>
        <p:spPr>
          <a:xfrm>
            <a:off x="1330652" y="1389362"/>
            <a:ext cx="5532980" cy="394020"/>
          </a:xfrm>
          <a:prstGeom prst="roundRect">
            <a:avLst>
              <a:gd name="adj" fmla="val 10604"/>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lang="en-US" b="1" dirty="0">
                <a:solidFill>
                  <a:prstClr val="white"/>
                </a:solidFill>
                <a:latin typeface="Huawei Sans" panose="020C0503030203020204" pitchFamily="34" charset="0"/>
              </a:rPr>
              <a:t>Layer 2 loops introduced along with redundancy</a:t>
            </a:r>
          </a:p>
        </p:txBody>
      </p:sp>
      <p:sp>
        <p:nvSpPr>
          <p:cNvPr id="20" name="圆角矩形 75">
            <a:extLst>
              <a:ext uri="{FF2B5EF4-FFF2-40B4-BE49-F238E27FC236}">
                <a16:creationId xmlns:a16="http://schemas.microsoft.com/office/drawing/2014/main" id="{D5F43284-8F6D-4F20-9EDF-642CB3AFD173}"/>
              </a:ext>
            </a:extLst>
          </p:cNvPr>
          <p:cNvSpPr/>
          <p:nvPr/>
        </p:nvSpPr>
        <p:spPr>
          <a:xfrm>
            <a:off x="1330652" y="1828163"/>
            <a:ext cx="5532980" cy="4398901"/>
          </a:xfrm>
          <a:prstGeom prst="roundRect">
            <a:avLst>
              <a:gd name="adj" fmla="val 874"/>
            </a:avLst>
          </a:prstGeom>
          <a:noFill/>
          <a:ln w="95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fontAlgn="ctr"/>
            <a:endParaRPr lang="en-US" altLang="zh-CN" sz="1600" b="1" dirty="0">
              <a:solidFill>
                <a:schemeClr val="tx1">
                  <a:lumMod val="75000"/>
                  <a:lumOff val="25000"/>
                </a:schemeClr>
              </a:solidFill>
              <a:latin typeface="Huawei Sans" panose="020C0503030203020204" pitchFamily="34" charset="0"/>
              <a:ea typeface="微软雅黑" panose="020B0503020204020204" pitchFamily="34" charset="-122"/>
              <a:cs typeface="Arial" panose="020B0604020202020204" pitchFamily="34" charset="0"/>
            </a:endParaRPr>
          </a:p>
        </p:txBody>
      </p:sp>
      <p:grpSp>
        <p:nvGrpSpPr>
          <p:cNvPr id="21" name="组合 8">
            <a:extLst>
              <a:ext uri="{FF2B5EF4-FFF2-40B4-BE49-F238E27FC236}">
                <a16:creationId xmlns:a16="http://schemas.microsoft.com/office/drawing/2014/main" id="{09C607D6-7F1D-4AD6-930B-EF56079CF8A8}"/>
              </a:ext>
            </a:extLst>
          </p:cNvPr>
          <p:cNvGrpSpPr/>
          <p:nvPr/>
        </p:nvGrpSpPr>
        <p:grpSpPr>
          <a:xfrm rot="10800000" flipV="1">
            <a:off x="2411747" y="2114984"/>
            <a:ext cx="3371594" cy="1143009"/>
            <a:chOff x="6600056" y="4353447"/>
            <a:chExt cx="1296144" cy="833967"/>
          </a:xfrm>
        </p:grpSpPr>
        <p:cxnSp>
          <p:nvCxnSpPr>
            <p:cNvPr id="22" name="直接连接符 9">
              <a:extLst>
                <a:ext uri="{FF2B5EF4-FFF2-40B4-BE49-F238E27FC236}">
                  <a16:creationId xmlns:a16="http://schemas.microsoft.com/office/drawing/2014/main" id="{EFBEC955-64F6-4119-9000-EFE1B17B52E9}"/>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接连接符 10">
              <a:extLst>
                <a:ext uri="{FF2B5EF4-FFF2-40B4-BE49-F238E27FC236}">
                  <a16:creationId xmlns:a16="http://schemas.microsoft.com/office/drawing/2014/main" id="{63102B5B-0354-4CE2-9633-788E4A8BD02B}"/>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4" name="直接连接符 11">
            <a:extLst>
              <a:ext uri="{FF2B5EF4-FFF2-40B4-BE49-F238E27FC236}">
                <a16:creationId xmlns:a16="http://schemas.microsoft.com/office/drawing/2014/main" id="{D24ADE64-E2E6-496B-9F53-B5AD15F39121}"/>
              </a:ext>
            </a:extLst>
          </p:cNvPr>
          <p:cNvCxnSpPr/>
          <p:nvPr/>
        </p:nvCxnSpPr>
        <p:spPr>
          <a:xfrm flipH="1">
            <a:off x="2668578" y="3192683"/>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5" name="组合 12">
            <a:extLst>
              <a:ext uri="{FF2B5EF4-FFF2-40B4-BE49-F238E27FC236}">
                <a16:creationId xmlns:a16="http://schemas.microsoft.com/office/drawing/2014/main" id="{43D614D2-A03F-43B1-9987-E07C7C3AE2E4}"/>
              </a:ext>
            </a:extLst>
          </p:cNvPr>
          <p:cNvGrpSpPr/>
          <p:nvPr/>
        </p:nvGrpSpPr>
        <p:grpSpPr>
          <a:xfrm flipV="1">
            <a:off x="2411747" y="3197705"/>
            <a:ext cx="3371594" cy="1699073"/>
            <a:chOff x="6600056" y="4353447"/>
            <a:chExt cx="1296144" cy="833967"/>
          </a:xfrm>
        </p:grpSpPr>
        <p:cxnSp>
          <p:nvCxnSpPr>
            <p:cNvPr id="26" name="直接连接符 13">
              <a:extLst>
                <a:ext uri="{FF2B5EF4-FFF2-40B4-BE49-F238E27FC236}">
                  <a16:creationId xmlns:a16="http://schemas.microsoft.com/office/drawing/2014/main" id="{DDE249D3-153B-4AA3-BDB3-4AF0578461CE}"/>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接连接符 14">
              <a:extLst>
                <a:ext uri="{FF2B5EF4-FFF2-40B4-BE49-F238E27FC236}">
                  <a16:creationId xmlns:a16="http://schemas.microsoft.com/office/drawing/2014/main" id="{463E0D58-02D7-4DB1-8AB1-17446E2DC8FC}"/>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8" name="文本框 22">
            <a:extLst>
              <a:ext uri="{FF2B5EF4-FFF2-40B4-BE49-F238E27FC236}">
                <a16:creationId xmlns:a16="http://schemas.microsoft.com/office/drawing/2014/main" id="{F2C242F4-9E1F-4730-B18A-836C973280F7}"/>
              </a:ext>
            </a:extLst>
          </p:cNvPr>
          <p:cNvSpPr txBox="1"/>
          <p:nvPr/>
        </p:nvSpPr>
        <p:spPr>
          <a:xfrm>
            <a:off x="1369131" y="3449336"/>
            <a:ext cx="1455916" cy="526172"/>
          </a:xfrm>
          <a:prstGeom prst="rect">
            <a:avLst/>
          </a:prstGeom>
          <a:noFill/>
        </p:spPr>
        <p:txBody>
          <a:bodyPr wrap="square" rtlCol="0">
            <a:spAutoFit/>
          </a:bodyPr>
          <a:lstStyle/>
          <a:p>
            <a:pPr algn="ctr" fontAlgn="ctr">
              <a:spcBef>
                <a:spcPts val="0"/>
              </a:spcBef>
              <a:spcAft>
                <a:spcPts val="0"/>
              </a:spcAft>
            </a:pPr>
            <a:r>
              <a:rPr lang="en-US" sz="1400" dirty="0">
                <a:solidFill>
                  <a:prstClr val="black"/>
                </a:solidFill>
                <a:latin typeface="Huawei Sans" panose="020C0503030203020204" pitchFamily="34" charset="0"/>
              </a:rPr>
              <a:t>Aggregation switch</a:t>
            </a:r>
            <a:endParaRPr lang="en-US" altLang="zh-CN" sz="1400" dirty="0">
              <a:solidFill>
                <a:prstClr val="black"/>
              </a:solidFill>
              <a:latin typeface="Huawei Sans" panose="020C0503030203020204" pitchFamily="34" charset="0"/>
            </a:endParaRPr>
          </a:p>
        </p:txBody>
      </p:sp>
      <p:sp>
        <p:nvSpPr>
          <p:cNvPr id="29" name="文本框 23">
            <a:extLst>
              <a:ext uri="{FF2B5EF4-FFF2-40B4-BE49-F238E27FC236}">
                <a16:creationId xmlns:a16="http://schemas.microsoft.com/office/drawing/2014/main" id="{8DDE53E4-FCE4-4A3C-89F6-74E618D42869}"/>
              </a:ext>
            </a:extLst>
          </p:cNvPr>
          <p:cNvSpPr txBox="1"/>
          <p:nvPr/>
        </p:nvSpPr>
        <p:spPr>
          <a:xfrm>
            <a:off x="5462920" y="3449336"/>
            <a:ext cx="1210885" cy="523220"/>
          </a:xfrm>
          <a:prstGeom prst="rect">
            <a:avLst/>
          </a:prstGeom>
          <a:noFill/>
        </p:spPr>
        <p:txBody>
          <a:bodyPr wrap="square" rtlCol="0">
            <a:spAutoFit/>
          </a:bodyPr>
          <a:lstStyle/>
          <a:p>
            <a:pPr algn="ctr" fontAlgn="ctr">
              <a:spcBef>
                <a:spcPts val="0"/>
              </a:spcBef>
              <a:spcAft>
                <a:spcPts val="0"/>
              </a:spcAft>
            </a:pPr>
            <a:r>
              <a:rPr lang="en-US" sz="1400" dirty="0">
                <a:solidFill>
                  <a:prstClr val="black"/>
                </a:solidFill>
                <a:latin typeface="Huawei Sans" panose="020C0503030203020204" pitchFamily="34" charset="0"/>
              </a:rPr>
              <a:t>Aggregation switch</a:t>
            </a:r>
            <a:endParaRPr lang="en-US" altLang="zh-CN" sz="1400" dirty="0">
              <a:solidFill>
                <a:prstClr val="black"/>
              </a:solidFill>
              <a:latin typeface="Huawei Sans" panose="020C0503030203020204" pitchFamily="34" charset="0"/>
            </a:endParaRPr>
          </a:p>
        </p:txBody>
      </p:sp>
      <p:sp>
        <p:nvSpPr>
          <p:cNvPr id="30" name="文本框 24">
            <a:extLst>
              <a:ext uri="{FF2B5EF4-FFF2-40B4-BE49-F238E27FC236}">
                <a16:creationId xmlns:a16="http://schemas.microsoft.com/office/drawing/2014/main" id="{7E5029FF-6764-4DF5-B8A7-9A6B3D35F8D1}"/>
              </a:ext>
            </a:extLst>
          </p:cNvPr>
          <p:cNvSpPr txBox="1"/>
          <p:nvPr/>
        </p:nvSpPr>
        <p:spPr>
          <a:xfrm>
            <a:off x="4404147" y="4580556"/>
            <a:ext cx="1311578" cy="307777"/>
          </a:xfrm>
          <a:prstGeom prst="rect">
            <a:avLst/>
          </a:prstGeom>
          <a:noFill/>
        </p:spPr>
        <p:txBody>
          <a:bodyPr wrap="none" rtlCol="0">
            <a:spAutoFit/>
          </a:bodyPr>
          <a:lstStyle/>
          <a:p>
            <a:pPr algn="ctr" fontAlgn="ctr">
              <a:spcBef>
                <a:spcPts val="0"/>
              </a:spcBef>
              <a:spcAft>
                <a:spcPts val="0"/>
              </a:spcAft>
            </a:pPr>
            <a:r>
              <a:rPr lang="en-US" sz="1400" dirty="0">
                <a:solidFill>
                  <a:prstClr val="black"/>
                </a:solidFill>
                <a:latin typeface="Huawei Sans" panose="020C0503030203020204" pitchFamily="34" charset="0"/>
              </a:rPr>
              <a:t>Access switch</a:t>
            </a:r>
            <a:endParaRPr lang="en-US" altLang="zh-CN" sz="1400" dirty="0">
              <a:solidFill>
                <a:prstClr val="black"/>
              </a:solidFill>
              <a:latin typeface="Huawei Sans" panose="020C0503030203020204" pitchFamily="34" charset="0"/>
            </a:endParaRPr>
          </a:p>
        </p:txBody>
      </p:sp>
      <p:cxnSp>
        <p:nvCxnSpPr>
          <p:cNvPr id="31" name="直接连接符 25">
            <a:extLst>
              <a:ext uri="{FF2B5EF4-FFF2-40B4-BE49-F238E27FC236}">
                <a16:creationId xmlns:a16="http://schemas.microsoft.com/office/drawing/2014/main" id="{4BAEC7B3-29D2-4BFF-BD93-BB59C35AA65A}"/>
              </a:ext>
            </a:extLst>
          </p:cNvPr>
          <p:cNvCxnSpPr/>
          <p:nvPr/>
        </p:nvCxnSpPr>
        <p:spPr>
          <a:xfrm flipV="1">
            <a:off x="4108546" y="4659214"/>
            <a:ext cx="0" cy="90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弧形 26">
            <a:extLst>
              <a:ext uri="{FF2B5EF4-FFF2-40B4-BE49-F238E27FC236}">
                <a16:creationId xmlns:a16="http://schemas.microsoft.com/office/drawing/2014/main" id="{7EF1038E-8F8B-44F2-AD9B-CA7ADA134415}"/>
              </a:ext>
            </a:extLst>
          </p:cNvPr>
          <p:cNvSpPr/>
          <p:nvPr/>
        </p:nvSpPr>
        <p:spPr>
          <a:xfrm>
            <a:off x="3759468" y="3419375"/>
            <a:ext cx="803528" cy="803528"/>
          </a:xfrm>
          <a:prstGeom prst="arc">
            <a:avLst>
              <a:gd name="adj1" fmla="val 16200000"/>
              <a:gd name="adj2" fmla="val 13604142"/>
            </a:avLst>
          </a:prstGeom>
          <a:ln w="44450">
            <a:solidFill>
              <a:srgbClr val="EC7061"/>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fontAlgn="ctr">
              <a:spcBef>
                <a:spcPts val="0"/>
              </a:spcBef>
              <a:spcAft>
                <a:spcPts val="0"/>
              </a:spcAft>
            </a:pPr>
            <a:endParaRPr lang="en-US" altLang="zh-CN" sz="1800" dirty="0">
              <a:solidFill>
                <a:prstClr val="black"/>
              </a:solidFill>
              <a:latin typeface="Huawei Sans" panose="020C0503030203020204" pitchFamily="34" charset="0"/>
            </a:endParaRPr>
          </a:p>
        </p:txBody>
      </p:sp>
      <p:sp>
        <p:nvSpPr>
          <p:cNvPr id="33" name="TextBox 26">
            <a:extLst>
              <a:ext uri="{FF2B5EF4-FFF2-40B4-BE49-F238E27FC236}">
                <a16:creationId xmlns:a16="http://schemas.microsoft.com/office/drawing/2014/main" id="{5F025F56-FF45-495D-A22A-29AD111DC9BE}"/>
              </a:ext>
            </a:extLst>
          </p:cNvPr>
          <p:cNvSpPr txBox="1"/>
          <p:nvPr/>
        </p:nvSpPr>
        <p:spPr>
          <a:xfrm>
            <a:off x="3801966" y="3624377"/>
            <a:ext cx="780983" cy="523220"/>
          </a:xfrm>
          <a:prstGeom prst="rect">
            <a:avLst/>
          </a:prstGeom>
          <a:noFill/>
        </p:spPr>
        <p:txBody>
          <a:bodyPr wrap="none" rtlCol="0">
            <a:spAutoFit/>
          </a:bodyPr>
          <a:lstStyle/>
          <a:p>
            <a:pPr fontAlgn="ctr">
              <a:spcBef>
                <a:spcPts val="0"/>
              </a:spcBef>
              <a:spcAft>
                <a:spcPts val="0"/>
              </a:spcAft>
            </a:pPr>
            <a:r>
              <a:rPr lang="en-US" sz="1400" dirty="0">
                <a:solidFill>
                  <a:srgbClr val="EC7061"/>
                </a:solidFill>
                <a:latin typeface="Huawei Sans" panose="020C0503030203020204" pitchFamily="34" charset="0"/>
              </a:rPr>
              <a:t>Layer 2</a:t>
            </a:r>
            <a:endParaRPr lang="en-US" altLang="zh-CN" sz="1400" dirty="0">
              <a:solidFill>
                <a:srgbClr val="EC7061"/>
              </a:solidFill>
              <a:latin typeface="Huawei Sans" panose="020C0503030203020204" pitchFamily="34" charset="0"/>
            </a:endParaRPr>
          </a:p>
          <a:p>
            <a:pPr fontAlgn="ctr">
              <a:spcBef>
                <a:spcPts val="0"/>
              </a:spcBef>
              <a:spcAft>
                <a:spcPts val="0"/>
              </a:spcAft>
            </a:pPr>
            <a:r>
              <a:rPr lang="en-US" sz="1400" dirty="0">
                <a:solidFill>
                  <a:srgbClr val="EC7061"/>
                </a:solidFill>
                <a:latin typeface="Huawei Sans" panose="020C0503030203020204" pitchFamily="34" charset="0"/>
              </a:rPr>
              <a:t>loop</a:t>
            </a:r>
            <a:endParaRPr lang="en-US" altLang="zh-CN" sz="1400" dirty="0">
              <a:solidFill>
                <a:srgbClr val="EC7061"/>
              </a:solidFill>
              <a:latin typeface="Huawei Sans" panose="020C0503030203020204" pitchFamily="34" charset="0"/>
            </a:endParaRPr>
          </a:p>
        </p:txBody>
      </p:sp>
      <p:sp>
        <p:nvSpPr>
          <p:cNvPr id="34" name="圆角矩形 28">
            <a:extLst>
              <a:ext uri="{FF2B5EF4-FFF2-40B4-BE49-F238E27FC236}">
                <a16:creationId xmlns:a16="http://schemas.microsoft.com/office/drawing/2014/main" id="{11A3B7A7-716E-42C3-A170-CEE4865A00F7}"/>
              </a:ext>
            </a:extLst>
          </p:cNvPr>
          <p:cNvSpPr/>
          <p:nvPr/>
        </p:nvSpPr>
        <p:spPr>
          <a:xfrm>
            <a:off x="1611915" y="4734444"/>
            <a:ext cx="2038672" cy="733684"/>
          </a:xfrm>
          <a:prstGeom prst="roundRect">
            <a:avLst>
              <a:gd name="adj" fmla="val 7486"/>
            </a:avLst>
          </a:prstGeom>
          <a:solidFill>
            <a:srgbClr val="FFFFCC"/>
          </a:solidFill>
          <a:ln w="12700">
            <a:solidFill>
              <a:srgbClr val="FFD1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ctr"/>
            <a:r>
              <a:rPr lang="en-US" sz="1200" dirty="0">
                <a:solidFill>
                  <a:schemeClr val="tx1"/>
                </a:solidFill>
                <a:latin typeface="Huawei Sans" panose="020C0503030203020204" pitchFamily="34" charset="0"/>
              </a:rPr>
              <a:t>The network redundancy is enhanced, but a Layer 2 loop occurs.</a:t>
            </a:r>
          </a:p>
        </p:txBody>
      </p:sp>
      <p:pic>
        <p:nvPicPr>
          <p:cNvPr id="35" name="图片 76" descr="接入交换机.png">
            <a:extLst>
              <a:ext uri="{FF2B5EF4-FFF2-40B4-BE49-F238E27FC236}">
                <a16:creationId xmlns:a16="http://schemas.microsoft.com/office/drawing/2014/main" id="{B854C1B7-F50B-4294-8016-59269B060FAC}"/>
              </a:ext>
            </a:extLst>
          </p:cNvPr>
          <p:cNvPicPr>
            <a:picLocks noChangeAspect="1"/>
          </p:cNvPicPr>
          <p:nvPr/>
        </p:nvPicPr>
        <p:blipFill>
          <a:blip r:embed="rId2" cstate="print"/>
          <a:stretch>
            <a:fillRect/>
          </a:stretch>
        </p:blipFill>
        <p:spPr>
          <a:xfrm>
            <a:off x="2250148" y="2971774"/>
            <a:ext cx="540000" cy="441818"/>
          </a:xfrm>
          <a:prstGeom prst="rect">
            <a:avLst/>
          </a:prstGeom>
        </p:spPr>
      </p:pic>
      <p:pic>
        <p:nvPicPr>
          <p:cNvPr id="36" name="图片 76" descr="接入交换机.png">
            <a:extLst>
              <a:ext uri="{FF2B5EF4-FFF2-40B4-BE49-F238E27FC236}">
                <a16:creationId xmlns:a16="http://schemas.microsoft.com/office/drawing/2014/main" id="{35858041-0BE0-45D6-80F0-B97FF161EBED}"/>
              </a:ext>
            </a:extLst>
          </p:cNvPr>
          <p:cNvPicPr>
            <a:picLocks noChangeAspect="1"/>
          </p:cNvPicPr>
          <p:nvPr/>
        </p:nvPicPr>
        <p:blipFill>
          <a:blip r:embed="rId2" cstate="print"/>
          <a:stretch>
            <a:fillRect/>
          </a:stretch>
        </p:blipFill>
        <p:spPr>
          <a:xfrm>
            <a:off x="5434413" y="2971774"/>
            <a:ext cx="540000" cy="441818"/>
          </a:xfrm>
          <a:prstGeom prst="rect">
            <a:avLst/>
          </a:prstGeom>
        </p:spPr>
      </p:pic>
      <p:pic>
        <p:nvPicPr>
          <p:cNvPr id="37" name="图片 33" descr="接入交换机.png">
            <a:extLst>
              <a:ext uri="{FF2B5EF4-FFF2-40B4-BE49-F238E27FC236}">
                <a16:creationId xmlns:a16="http://schemas.microsoft.com/office/drawing/2014/main" id="{14CCE7C0-111F-4B96-AAA9-8F8C7BCBD02A}"/>
              </a:ext>
            </a:extLst>
          </p:cNvPr>
          <p:cNvPicPr>
            <a:picLocks noChangeAspect="1"/>
          </p:cNvPicPr>
          <p:nvPr/>
        </p:nvPicPr>
        <p:blipFill>
          <a:blip r:embed="rId2" cstate="print"/>
          <a:stretch>
            <a:fillRect/>
          </a:stretch>
        </p:blipFill>
        <p:spPr>
          <a:xfrm>
            <a:off x="3867829" y="4513535"/>
            <a:ext cx="540000" cy="441818"/>
          </a:xfrm>
          <a:prstGeom prst="rect">
            <a:avLst/>
          </a:prstGeom>
        </p:spPr>
      </p:pic>
      <p:sp>
        <p:nvSpPr>
          <p:cNvPr id="38" name="Freeform 159">
            <a:extLst>
              <a:ext uri="{FF2B5EF4-FFF2-40B4-BE49-F238E27FC236}">
                <a16:creationId xmlns:a16="http://schemas.microsoft.com/office/drawing/2014/main" id="{8BC8D5C2-B869-4958-82D1-27B3B6ACB34B}"/>
              </a:ext>
            </a:extLst>
          </p:cNvPr>
          <p:cNvSpPr/>
          <p:nvPr/>
        </p:nvSpPr>
        <p:spPr>
          <a:xfrm flipH="1">
            <a:off x="3642803" y="2030312"/>
            <a:ext cx="909482" cy="475412"/>
          </a:xfrm>
          <a:custGeom>
            <a:avLst/>
            <a:gdLst>
              <a:gd name="connsiteX0" fmla="*/ 2693983 w 4431601"/>
              <a:gd name="connsiteY0" fmla="*/ 0 h 2316519"/>
              <a:gd name="connsiteX1" fmla="*/ 1918242 w 4431601"/>
              <a:gd name="connsiteY1" fmla="*/ 324162 h 2316519"/>
              <a:gd name="connsiteX2" fmla="*/ 1859647 w 4431601"/>
              <a:gd name="connsiteY2" fmla="*/ 395807 h 2316519"/>
              <a:gd name="connsiteX3" fmla="*/ 1815580 w 4431601"/>
              <a:gd name="connsiteY3" fmla="*/ 362462 h 2316519"/>
              <a:gd name="connsiteX4" fmla="*/ 1347603 w 4431601"/>
              <a:gd name="connsiteY4" fmla="*/ 231362 h 2316519"/>
              <a:gd name="connsiteX5" fmla="*/ 527605 w 4431601"/>
              <a:gd name="connsiteY5" fmla="*/ 844290 h 2316519"/>
              <a:gd name="connsiteX6" fmla="*/ 523639 w 4431601"/>
              <a:gd name="connsiteY6" fmla="*/ 880372 h 2316519"/>
              <a:gd name="connsiteX7" fmla="*/ 444716 w 4431601"/>
              <a:gd name="connsiteY7" fmla="*/ 905088 h 2316519"/>
              <a:gd name="connsiteX8" fmla="*/ 0 w 4431601"/>
              <a:gd name="connsiteY8" fmla="*/ 1581940 h 2316519"/>
              <a:gd name="connsiteX9" fmla="*/ 653694 w 4431601"/>
              <a:gd name="connsiteY9" fmla="*/ 2312727 h 2316519"/>
              <a:gd name="connsiteX10" fmla="*/ 653931 w 4431601"/>
              <a:gd name="connsiteY10" fmla="*/ 2312739 h 2316519"/>
              <a:gd name="connsiteX11" fmla="*/ 653931 w 4431601"/>
              <a:gd name="connsiteY11" fmla="*/ 2316518 h 2316519"/>
              <a:gd name="connsiteX12" fmla="*/ 728123 w 4431601"/>
              <a:gd name="connsiteY12" fmla="*/ 2316518 h 2316519"/>
              <a:gd name="connsiteX13" fmla="*/ 728142 w 4431601"/>
              <a:gd name="connsiteY13" fmla="*/ 2316519 h 2316519"/>
              <a:gd name="connsiteX14" fmla="*/ 728162 w 4431601"/>
              <a:gd name="connsiteY14" fmla="*/ 2316518 h 2316519"/>
              <a:gd name="connsiteX15" fmla="*/ 3745239 w 4431601"/>
              <a:gd name="connsiteY15" fmla="*/ 2316518 h 2316519"/>
              <a:gd name="connsiteX16" fmla="*/ 3745249 w 4431601"/>
              <a:gd name="connsiteY16" fmla="*/ 2316519 h 2316519"/>
              <a:gd name="connsiteX17" fmla="*/ 3745259 w 4431601"/>
              <a:gd name="connsiteY17" fmla="*/ 2316518 h 2316519"/>
              <a:gd name="connsiteX18" fmla="*/ 3788771 w 4431601"/>
              <a:gd name="connsiteY18" fmla="*/ 2316518 h 2316519"/>
              <a:gd name="connsiteX19" fmla="*/ 3788771 w 4431601"/>
              <a:gd name="connsiteY19" fmla="*/ 2312093 h 2316519"/>
              <a:gd name="connsiteX20" fmla="*/ 3883573 w 4431601"/>
              <a:gd name="connsiteY20" fmla="*/ 2302452 h 2316519"/>
              <a:gd name="connsiteX21" fmla="*/ 4431601 w 4431601"/>
              <a:gd name="connsiteY21" fmla="*/ 1624103 h 2316519"/>
              <a:gd name="connsiteX22" fmla="*/ 3883573 w 4431601"/>
              <a:gd name="connsiteY22" fmla="*/ 945754 h 2316519"/>
              <a:gd name="connsiteX23" fmla="*/ 3773844 w 4431601"/>
              <a:gd name="connsiteY23" fmla="*/ 934595 h 2316519"/>
              <a:gd name="connsiteX24" fmla="*/ 3768759 w 4431601"/>
              <a:gd name="connsiteY24" fmla="*/ 883707 h 2316519"/>
              <a:gd name="connsiteX25" fmla="*/ 2693983 w 4431601"/>
              <a:gd name="connsiteY25" fmla="*/ 0 h 23165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431601" h="2316519">
                <a:moveTo>
                  <a:pt x="2693983" y="0"/>
                </a:moveTo>
                <a:cubicBezTo>
                  <a:pt x="2391037" y="0"/>
                  <a:pt x="2116771" y="123878"/>
                  <a:pt x="1918242" y="324162"/>
                </a:cubicBezTo>
                <a:lnTo>
                  <a:pt x="1859647" y="395807"/>
                </a:lnTo>
                <a:lnTo>
                  <a:pt x="1815580" y="362462"/>
                </a:lnTo>
                <a:cubicBezTo>
                  <a:pt x="1681993" y="279692"/>
                  <a:pt x="1520952" y="231362"/>
                  <a:pt x="1347603" y="231362"/>
                </a:cubicBezTo>
                <a:cubicBezTo>
                  <a:pt x="943122" y="231362"/>
                  <a:pt x="605652" y="494493"/>
                  <a:pt x="527605" y="844290"/>
                </a:cubicBezTo>
                <a:lnTo>
                  <a:pt x="523639" y="880372"/>
                </a:lnTo>
                <a:lnTo>
                  <a:pt x="444716" y="905088"/>
                </a:lnTo>
                <a:cubicBezTo>
                  <a:pt x="183375" y="1016603"/>
                  <a:pt x="0" y="1277667"/>
                  <a:pt x="0" y="1581940"/>
                </a:cubicBezTo>
                <a:cubicBezTo>
                  <a:pt x="0" y="1962281"/>
                  <a:pt x="286523" y="2275109"/>
                  <a:pt x="653694" y="2312727"/>
                </a:cubicBezTo>
                <a:lnTo>
                  <a:pt x="653931" y="2312739"/>
                </a:lnTo>
                <a:lnTo>
                  <a:pt x="653931" y="2316518"/>
                </a:lnTo>
                <a:lnTo>
                  <a:pt x="728123" y="2316518"/>
                </a:lnTo>
                <a:lnTo>
                  <a:pt x="728142" y="2316519"/>
                </a:lnTo>
                <a:lnTo>
                  <a:pt x="728162" y="2316518"/>
                </a:lnTo>
                <a:lnTo>
                  <a:pt x="3745239" y="2316518"/>
                </a:lnTo>
                <a:lnTo>
                  <a:pt x="3745249" y="2316519"/>
                </a:lnTo>
                <a:lnTo>
                  <a:pt x="3745259" y="2316518"/>
                </a:lnTo>
                <a:lnTo>
                  <a:pt x="3788771" y="2316518"/>
                </a:lnTo>
                <a:lnTo>
                  <a:pt x="3788771" y="2312093"/>
                </a:lnTo>
                <a:lnTo>
                  <a:pt x="3883573" y="2302452"/>
                </a:lnTo>
                <a:cubicBezTo>
                  <a:pt x="4196332" y="2237887"/>
                  <a:pt x="4431601" y="1958713"/>
                  <a:pt x="4431601" y="1624103"/>
                </a:cubicBezTo>
                <a:cubicBezTo>
                  <a:pt x="4431601" y="1289493"/>
                  <a:pt x="4196332" y="1010319"/>
                  <a:pt x="3883573" y="945754"/>
                </a:cubicBezTo>
                <a:lnTo>
                  <a:pt x="3773844" y="934595"/>
                </a:lnTo>
                <a:lnTo>
                  <a:pt x="3768759" y="883707"/>
                </a:lnTo>
                <a:cubicBezTo>
                  <a:pt x="3666462" y="379376"/>
                  <a:pt x="3224139" y="0"/>
                  <a:pt x="2693983" y="0"/>
                </a:cubicBezTo>
                <a:close/>
              </a:path>
            </a:pathLst>
          </a:cu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dirty="0">
              <a:latin typeface="Huawei Sans" panose="020C0503030203020204" pitchFamily="34" charset="0"/>
            </a:endParaRPr>
          </a:p>
        </p:txBody>
      </p:sp>
      <p:pic>
        <p:nvPicPr>
          <p:cNvPr id="39" name="图片 11" descr="开放网络-蓝.png">
            <a:extLst>
              <a:ext uri="{FF2B5EF4-FFF2-40B4-BE49-F238E27FC236}">
                <a16:creationId xmlns:a16="http://schemas.microsoft.com/office/drawing/2014/main" id="{B081466E-1DAA-45E4-9736-4A7E48DE3728}"/>
              </a:ext>
            </a:extLst>
          </p:cNvPr>
          <p:cNvPicPr>
            <a:picLocks noChangeAspect="1"/>
          </p:cNvPicPr>
          <p:nvPr/>
        </p:nvPicPr>
        <p:blipFill>
          <a:blip r:embed="rId3" cstate="print"/>
          <a:stretch>
            <a:fillRect/>
          </a:stretch>
        </p:blipFill>
        <p:spPr>
          <a:xfrm>
            <a:off x="3833615" y="5516589"/>
            <a:ext cx="539607" cy="415381"/>
          </a:xfrm>
          <a:prstGeom prst="rect">
            <a:avLst/>
          </a:prstGeom>
        </p:spPr>
      </p:pic>
    </p:spTree>
    <p:extLst>
      <p:ext uri="{BB962C8B-B14F-4D97-AF65-F5344CB8AC3E}">
        <p14:creationId xmlns:p14="http://schemas.microsoft.com/office/powerpoint/2010/main" val="2481666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300" b="1" dirty="0"/>
              <a:t>STP Overview</a:t>
            </a:r>
          </a:p>
          <a:p>
            <a:pPr marL="285750" indent="-285750">
              <a:buFont typeface="Arial" panose="020B0604020202020204" pitchFamily="34" charset="0"/>
              <a:buChar char="•"/>
            </a:pPr>
            <a:r>
              <a:rPr lang="en-US" sz="2100" dirty="0">
                <a:solidFill>
                  <a:schemeClr val="bg1">
                    <a:lumMod val="50000"/>
                  </a:schemeClr>
                </a:solidFill>
              </a:rPr>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5</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306873" cy="523220"/>
          </a:xfrm>
          <a:prstGeom prst="rect">
            <a:avLst/>
          </a:prstGeom>
          <a:solidFill>
            <a:schemeClr val="tx2">
              <a:lumMod val="20000"/>
              <a:lumOff val="80000"/>
            </a:schemeClr>
          </a:solidFill>
        </p:spPr>
        <p:txBody>
          <a:bodyPr wrap="square">
            <a:spAutoFit/>
          </a:bodyPr>
          <a:lstStyle/>
          <a:p>
            <a:r>
              <a:rPr lang="en-US" sz="2800" dirty="0"/>
              <a:t>Layer 2 Loops Caused by Human Errors</a:t>
            </a:r>
          </a:p>
        </p:txBody>
      </p:sp>
      <p:sp>
        <p:nvSpPr>
          <p:cNvPr id="40" name="任意多边形 16">
            <a:extLst>
              <a:ext uri="{FF2B5EF4-FFF2-40B4-BE49-F238E27FC236}">
                <a16:creationId xmlns:a16="http://schemas.microsoft.com/office/drawing/2014/main" id="{9525796D-BD6E-4DA9-95D3-EEAB162C6348}"/>
              </a:ext>
            </a:extLst>
          </p:cNvPr>
          <p:cNvSpPr/>
          <p:nvPr/>
        </p:nvSpPr>
        <p:spPr>
          <a:xfrm>
            <a:off x="2188749" y="3804103"/>
            <a:ext cx="1318988" cy="256809"/>
          </a:xfrm>
          <a:custGeom>
            <a:avLst/>
            <a:gdLst>
              <a:gd name="connsiteX0" fmla="*/ 0 w 1028700"/>
              <a:gd name="connsiteY0" fmla="*/ 127000 h 370558"/>
              <a:gd name="connsiteX1" fmla="*/ 508000 w 1028700"/>
              <a:gd name="connsiteY1" fmla="*/ 368300 h 370558"/>
              <a:gd name="connsiteX2" fmla="*/ 1028700 w 1028700"/>
              <a:gd name="connsiteY2" fmla="*/ 0 h 370558"/>
              <a:gd name="connsiteX0" fmla="*/ 0 w 1028700"/>
              <a:gd name="connsiteY0" fmla="*/ 161036 h 404594"/>
              <a:gd name="connsiteX1" fmla="*/ 508000 w 1028700"/>
              <a:gd name="connsiteY1" fmla="*/ 402336 h 404594"/>
              <a:gd name="connsiteX2" fmla="*/ 1028700 w 1028700"/>
              <a:gd name="connsiteY2" fmla="*/ 34036 h 404594"/>
              <a:gd name="connsiteX0" fmla="*/ 0 w 1028700"/>
              <a:gd name="connsiteY0" fmla="*/ 163500 h 365068"/>
              <a:gd name="connsiteX1" fmla="*/ 369888 w 1028700"/>
              <a:gd name="connsiteY1" fmla="*/ 361938 h 365068"/>
              <a:gd name="connsiteX2" fmla="*/ 1028700 w 1028700"/>
              <a:gd name="connsiteY2" fmla="*/ 36500 h 365068"/>
              <a:gd name="connsiteX0" fmla="*/ 0 w 1028700"/>
              <a:gd name="connsiteY0" fmla="*/ 127000 h 127000"/>
              <a:gd name="connsiteX1" fmla="*/ 1028700 w 1028700"/>
              <a:gd name="connsiteY1" fmla="*/ 0 h 127000"/>
              <a:gd name="connsiteX0" fmla="*/ 0 w 1028700"/>
              <a:gd name="connsiteY0" fmla="*/ 127000 h 238705"/>
              <a:gd name="connsiteX1" fmla="*/ 1028700 w 1028700"/>
              <a:gd name="connsiteY1" fmla="*/ 0 h 238705"/>
              <a:gd name="connsiteX0" fmla="*/ 0 w 1028700"/>
              <a:gd name="connsiteY0" fmla="*/ 199981 h 272961"/>
              <a:gd name="connsiteX1" fmla="*/ 1028700 w 1028700"/>
              <a:gd name="connsiteY1" fmla="*/ 72981 h 272961"/>
              <a:gd name="connsiteX0" fmla="*/ 0 w 1016793"/>
              <a:gd name="connsiteY0" fmla="*/ 158706 h 235656"/>
              <a:gd name="connsiteX1" fmla="*/ 1016793 w 1016793"/>
              <a:gd name="connsiteY1" fmla="*/ 76950 h 235656"/>
              <a:gd name="connsiteX0" fmla="*/ 0 w 1016793"/>
              <a:gd name="connsiteY0" fmla="*/ 155367 h 247602"/>
              <a:gd name="connsiteX1" fmla="*/ 1016793 w 1016793"/>
              <a:gd name="connsiteY1" fmla="*/ 73611 h 247602"/>
            </a:gdLst>
            <a:ahLst/>
            <a:cxnLst>
              <a:cxn ang="0">
                <a:pos x="connsiteX0" y="connsiteY0"/>
              </a:cxn>
              <a:cxn ang="0">
                <a:pos x="connsiteX1" y="connsiteY1"/>
              </a:cxn>
            </a:cxnLst>
            <a:rect l="l" t="t" r="r" b="b"/>
            <a:pathLst>
              <a:path w="1016793" h="247602">
                <a:moveTo>
                  <a:pt x="0" y="155367"/>
                </a:moveTo>
                <a:cubicBezTo>
                  <a:pt x="557213" y="491652"/>
                  <a:pt x="378618" y="-222194"/>
                  <a:pt x="1016793" y="73611"/>
                </a:cubicBezTo>
              </a:path>
            </a:pathLst>
          </a:custGeom>
          <a:ln w="19050">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fontAlgn="ctr">
              <a:spcBef>
                <a:spcPts val="0"/>
              </a:spcBef>
              <a:spcAft>
                <a:spcPts val="0"/>
              </a:spcAft>
            </a:pPr>
            <a:endParaRPr lang="en-US" altLang="zh-CN" sz="1800" dirty="0">
              <a:solidFill>
                <a:prstClr val="white"/>
              </a:solidFill>
              <a:latin typeface="Huawei Sans" panose="020C0503030203020204" pitchFamily="34" charset="0"/>
            </a:endParaRPr>
          </a:p>
        </p:txBody>
      </p:sp>
      <p:cxnSp>
        <p:nvCxnSpPr>
          <p:cNvPr id="41" name="直接连接符 11">
            <a:extLst>
              <a:ext uri="{FF2B5EF4-FFF2-40B4-BE49-F238E27FC236}">
                <a16:creationId xmlns:a16="http://schemas.microsoft.com/office/drawing/2014/main" id="{568272DE-76A7-406D-ABD7-0A1124C1126C}"/>
              </a:ext>
            </a:extLst>
          </p:cNvPr>
          <p:cNvCxnSpPr/>
          <p:nvPr/>
        </p:nvCxnSpPr>
        <p:spPr>
          <a:xfrm flipV="1">
            <a:off x="3760707" y="2518351"/>
            <a:ext cx="0" cy="138411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2" name="组合 8">
            <a:extLst>
              <a:ext uri="{FF2B5EF4-FFF2-40B4-BE49-F238E27FC236}">
                <a16:creationId xmlns:a16="http://schemas.microsoft.com/office/drawing/2014/main" id="{340A440E-C759-4D87-A56B-96231FEF5DE6}"/>
              </a:ext>
            </a:extLst>
          </p:cNvPr>
          <p:cNvGrpSpPr/>
          <p:nvPr/>
        </p:nvGrpSpPr>
        <p:grpSpPr>
          <a:xfrm>
            <a:off x="1964451" y="2518350"/>
            <a:ext cx="3592512" cy="1384118"/>
            <a:chOff x="6600056" y="4353447"/>
            <a:chExt cx="1296144" cy="833967"/>
          </a:xfrm>
        </p:grpSpPr>
        <p:cxnSp>
          <p:nvCxnSpPr>
            <p:cNvPr id="43" name="直接连接符 9">
              <a:extLst>
                <a:ext uri="{FF2B5EF4-FFF2-40B4-BE49-F238E27FC236}">
                  <a16:creationId xmlns:a16="http://schemas.microsoft.com/office/drawing/2014/main" id="{9DD03A37-222F-4762-90FB-E11A00C1E492}"/>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接连接符 10">
              <a:extLst>
                <a:ext uri="{FF2B5EF4-FFF2-40B4-BE49-F238E27FC236}">
                  <a16:creationId xmlns:a16="http://schemas.microsoft.com/office/drawing/2014/main" id="{77383EE3-E149-4FB4-8E87-981793D374DD}"/>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5" name="圆角矩形 75">
            <a:extLst>
              <a:ext uri="{FF2B5EF4-FFF2-40B4-BE49-F238E27FC236}">
                <a16:creationId xmlns:a16="http://schemas.microsoft.com/office/drawing/2014/main" id="{3722CA46-9D37-47C6-AB29-56C319C7B7FB}"/>
              </a:ext>
            </a:extLst>
          </p:cNvPr>
          <p:cNvSpPr/>
          <p:nvPr/>
        </p:nvSpPr>
        <p:spPr>
          <a:xfrm>
            <a:off x="1026825" y="1389060"/>
            <a:ext cx="5532980" cy="394020"/>
          </a:xfrm>
          <a:prstGeom prst="roundRect">
            <a:avLst>
              <a:gd name="adj" fmla="val 10604"/>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lang="en-US" b="1" dirty="0">
                <a:solidFill>
                  <a:prstClr val="white"/>
                </a:solidFill>
                <a:latin typeface="Huawei Sans" panose="020C0503030203020204" pitchFamily="34" charset="0"/>
              </a:rPr>
              <a:t>Case 1</a:t>
            </a:r>
            <a:endParaRPr lang="en-US" altLang="zh-CN" b="1" dirty="0">
              <a:solidFill>
                <a:prstClr val="white"/>
              </a:solidFill>
              <a:latin typeface="Huawei Sans" panose="020C0503030203020204" pitchFamily="34" charset="0"/>
              <a:ea typeface="方正兰亭黑简体" panose="02000000000000000000" pitchFamily="2" charset="-122"/>
            </a:endParaRPr>
          </a:p>
        </p:txBody>
      </p:sp>
      <p:pic>
        <p:nvPicPr>
          <p:cNvPr id="46" name="图片 76" descr="接入交换机.png">
            <a:extLst>
              <a:ext uri="{FF2B5EF4-FFF2-40B4-BE49-F238E27FC236}">
                <a16:creationId xmlns:a16="http://schemas.microsoft.com/office/drawing/2014/main" id="{58DB595F-69F9-4F7E-9104-F542CE292995}"/>
              </a:ext>
            </a:extLst>
          </p:cNvPr>
          <p:cNvPicPr>
            <a:picLocks noChangeAspect="1"/>
          </p:cNvPicPr>
          <p:nvPr/>
        </p:nvPicPr>
        <p:blipFill>
          <a:blip r:embed="rId2" cstate="print"/>
          <a:stretch>
            <a:fillRect/>
          </a:stretch>
        </p:blipFill>
        <p:spPr>
          <a:xfrm>
            <a:off x="3515253" y="2266476"/>
            <a:ext cx="490909" cy="401653"/>
          </a:xfrm>
          <a:prstGeom prst="rect">
            <a:avLst/>
          </a:prstGeom>
        </p:spPr>
      </p:pic>
      <p:grpSp>
        <p:nvGrpSpPr>
          <p:cNvPr id="47" name="组合 3">
            <a:extLst>
              <a:ext uri="{FF2B5EF4-FFF2-40B4-BE49-F238E27FC236}">
                <a16:creationId xmlns:a16="http://schemas.microsoft.com/office/drawing/2014/main" id="{931CC042-8D61-4D71-BA61-8FC5D6AED87F}"/>
              </a:ext>
            </a:extLst>
          </p:cNvPr>
          <p:cNvGrpSpPr/>
          <p:nvPr/>
        </p:nvGrpSpPr>
        <p:grpSpPr>
          <a:xfrm>
            <a:off x="1711482" y="3767893"/>
            <a:ext cx="4098451" cy="401653"/>
            <a:chOff x="1113412" y="4144092"/>
            <a:chExt cx="4098451" cy="401653"/>
          </a:xfrm>
        </p:grpSpPr>
        <p:pic>
          <p:nvPicPr>
            <p:cNvPr id="48" name="图片 76" descr="接入交换机.png">
              <a:extLst>
                <a:ext uri="{FF2B5EF4-FFF2-40B4-BE49-F238E27FC236}">
                  <a16:creationId xmlns:a16="http://schemas.microsoft.com/office/drawing/2014/main" id="{7167DEB6-384E-4959-972A-2370AC6475DA}"/>
                </a:ext>
              </a:extLst>
            </p:cNvPr>
            <p:cNvPicPr>
              <a:picLocks noChangeAspect="1"/>
            </p:cNvPicPr>
            <p:nvPr/>
          </p:nvPicPr>
          <p:blipFill>
            <a:blip r:embed="rId2" cstate="print"/>
            <a:stretch>
              <a:fillRect/>
            </a:stretch>
          </p:blipFill>
          <p:spPr>
            <a:xfrm>
              <a:off x="2917183" y="4144092"/>
              <a:ext cx="490909" cy="401653"/>
            </a:xfrm>
            <a:prstGeom prst="rect">
              <a:avLst/>
            </a:prstGeom>
          </p:spPr>
        </p:pic>
        <p:pic>
          <p:nvPicPr>
            <p:cNvPr id="49" name="图片 76" descr="接入交换机.png">
              <a:extLst>
                <a:ext uri="{FF2B5EF4-FFF2-40B4-BE49-F238E27FC236}">
                  <a16:creationId xmlns:a16="http://schemas.microsoft.com/office/drawing/2014/main" id="{98CBF5E2-90CA-48DC-9ACB-358AE41CC9AE}"/>
                </a:ext>
              </a:extLst>
            </p:cNvPr>
            <p:cNvPicPr>
              <a:picLocks noChangeAspect="1"/>
            </p:cNvPicPr>
            <p:nvPr/>
          </p:nvPicPr>
          <p:blipFill>
            <a:blip r:embed="rId2" cstate="print"/>
            <a:stretch>
              <a:fillRect/>
            </a:stretch>
          </p:blipFill>
          <p:spPr>
            <a:xfrm>
              <a:off x="1113412" y="4144092"/>
              <a:ext cx="490909" cy="401653"/>
            </a:xfrm>
            <a:prstGeom prst="rect">
              <a:avLst/>
            </a:prstGeom>
          </p:spPr>
        </p:pic>
        <p:pic>
          <p:nvPicPr>
            <p:cNvPr id="50" name="图片 76" descr="接入交换机.png">
              <a:extLst>
                <a:ext uri="{FF2B5EF4-FFF2-40B4-BE49-F238E27FC236}">
                  <a16:creationId xmlns:a16="http://schemas.microsoft.com/office/drawing/2014/main" id="{F44D4D24-DE8D-4343-8FF5-3DADE9B9B7D8}"/>
                </a:ext>
              </a:extLst>
            </p:cNvPr>
            <p:cNvPicPr>
              <a:picLocks noChangeAspect="1"/>
            </p:cNvPicPr>
            <p:nvPr/>
          </p:nvPicPr>
          <p:blipFill>
            <a:blip r:embed="rId2" cstate="print"/>
            <a:stretch>
              <a:fillRect/>
            </a:stretch>
          </p:blipFill>
          <p:spPr>
            <a:xfrm>
              <a:off x="4720954" y="4144092"/>
              <a:ext cx="490909" cy="401653"/>
            </a:xfrm>
            <a:prstGeom prst="rect">
              <a:avLst/>
            </a:prstGeom>
          </p:spPr>
        </p:pic>
      </p:grpSp>
      <p:sp>
        <p:nvSpPr>
          <p:cNvPr id="51" name="弧形 60">
            <a:extLst>
              <a:ext uri="{FF2B5EF4-FFF2-40B4-BE49-F238E27FC236}">
                <a16:creationId xmlns:a16="http://schemas.microsoft.com/office/drawing/2014/main" id="{5EA624F1-471F-45EF-B735-B352D205662F}"/>
              </a:ext>
            </a:extLst>
          </p:cNvPr>
          <p:cNvSpPr/>
          <p:nvPr/>
        </p:nvSpPr>
        <p:spPr>
          <a:xfrm>
            <a:off x="2871312" y="3076313"/>
            <a:ext cx="653564" cy="653564"/>
          </a:xfrm>
          <a:prstGeom prst="arc">
            <a:avLst>
              <a:gd name="adj1" fmla="val 16200000"/>
              <a:gd name="adj2" fmla="val 13604142"/>
            </a:avLst>
          </a:prstGeom>
          <a:ln w="38100">
            <a:solidFill>
              <a:srgbClr val="EC706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fontAlgn="ctr">
              <a:spcBef>
                <a:spcPts val="0"/>
              </a:spcBef>
              <a:spcAft>
                <a:spcPts val="0"/>
              </a:spcAft>
            </a:pPr>
            <a:endParaRPr lang="en-US" altLang="zh-CN" sz="1800" dirty="0">
              <a:solidFill>
                <a:prstClr val="black"/>
              </a:solidFill>
              <a:latin typeface="Huawei Sans" panose="020C0503030203020204" pitchFamily="34" charset="0"/>
            </a:endParaRPr>
          </a:p>
        </p:txBody>
      </p:sp>
      <p:sp>
        <p:nvSpPr>
          <p:cNvPr id="52" name="TextBox 26">
            <a:extLst>
              <a:ext uri="{FF2B5EF4-FFF2-40B4-BE49-F238E27FC236}">
                <a16:creationId xmlns:a16="http://schemas.microsoft.com/office/drawing/2014/main" id="{B9CAF64C-68C7-48EB-99FA-3002188A6A1E}"/>
              </a:ext>
            </a:extLst>
          </p:cNvPr>
          <p:cNvSpPr txBox="1"/>
          <p:nvPr/>
        </p:nvSpPr>
        <p:spPr>
          <a:xfrm>
            <a:off x="2865701" y="3242053"/>
            <a:ext cx="696024" cy="461665"/>
          </a:xfrm>
          <a:prstGeom prst="rect">
            <a:avLst/>
          </a:prstGeom>
          <a:noFill/>
        </p:spPr>
        <p:txBody>
          <a:bodyPr wrap="none" rtlCol="0">
            <a:spAutoFit/>
          </a:bodyPr>
          <a:lstStyle/>
          <a:p>
            <a:pPr algn="ctr" fontAlgn="ctr">
              <a:spcBef>
                <a:spcPts val="0"/>
              </a:spcBef>
              <a:spcAft>
                <a:spcPts val="0"/>
              </a:spcAft>
            </a:pPr>
            <a:r>
              <a:rPr lang="en-US" sz="1200" dirty="0">
                <a:solidFill>
                  <a:srgbClr val="EC7061"/>
                </a:solidFill>
                <a:latin typeface="Huawei Sans" panose="020C0503030203020204" pitchFamily="34" charset="0"/>
              </a:rPr>
              <a:t>Layer 2</a:t>
            </a:r>
            <a:endParaRPr lang="en-US" altLang="zh-CN" sz="1200" dirty="0">
              <a:solidFill>
                <a:srgbClr val="EC7061"/>
              </a:solidFill>
              <a:latin typeface="Huawei Sans" panose="020C0503030203020204" pitchFamily="34" charset="0"/>
            </a:endParaRPr>
          </a:p>
          <a:p>
            <a:pPr algn="ctr" fontAlgn="ctr">
              <a:spcBef>
                <a:spcPts val="0"/>
              </a:spcBef>
              <a:spcAft>
                <a:spcPts val="0"/>
              </a:spcAft>
            </a:pPr>
            <a:r>
              <a:rPr lang="en-US" sz="1200" dirty="0">
                <a:solidFill>
                  <a:srgbClr val="EC7061"/>
                </a:solidFill>
                <a:latin typeface="Huawei Sans" panose="020C0503030203020204" pitchFamily="34" charset="0"/>
              </a:rPr>
              <a:t>loop</a:t>
            </a:r>
            <a:endParaRPr lang="en-US" altLang="zh-CN" sz="1200" dirty="0">
              <a:solidFill>
                <a:srgbClr val="EC7061"/>
              </a:solidFill>
              <a:latin typeface="Huawei Sans" panose="020C0503030203020204" pitchFamily="34" charset="0"/>
            </a:endParaRPr>
          </a:p>
        </p:txBody>
      </p:sp>
      <p:sp>
        <p:nvSpPr>
          <p:cNvPr id="53" name="文本框 66">
            <a:extLst>
              <a:ext uri="{FF2B5EF4-FFF2-40B4-BE49-F238E27FC236}">
                <a16:creationId xmlns:a16="http://schemas.microsoft.com/office/drawing/2014/main" id="{FC81C1FB-F3F9-4A0C-9D83-EFCA9407FF92}"/>
              </a:ext>
            </a:extLst>
          </p:cNvPr>
          <p:cNvSpPr txBox="1"/>
          <p:nvPr/>
        </p:nvSpPr>
        <p:spPr>
          <a:xfrm>
            <a:off x="1076269" y="4764941"/>
            <a:ext cx="5293408" cy="584775"/>
          </a:xfrm>
          <a:prstGeom prst="rect">
            <a:avLst/>
          </a:prstGeom>
          <a:noFill/>
        </p:spPr>
        <p:txBody>
          <a:bodyPr wrap="square" rtlCol="0">
            <a:spAutoFit/>
          </a:bodyPr>
          <a:lstStyle/>
          <a:p>
            <a:pPr fontAlgn="ctr">
              <a:spcBef>
                <a:spcPts val="0"/>
              </a:spcBef>
              <a:spcAft>
                <a:spcPts val="0"/>
              </a:spcAft>
            </a:pPr>
            <a:r>
              <a:rPr lang="en-US" sz="1600" dirty="0">
                <a:solidFill>
                  <a:prstClr val="black"/>
                </a:solidFill>
                <a:latin typeface="Huawei Sans" panose="020C0503030203020204" pitchFamily="34" charset="0"/>
              </a:rPr>
              <a:t>Incorrect operations: For example, connections of cables between devices are </a:t>
            </a:r>
            <a:r>
              <a:rPr lang="en-US" altLang="zh-CN" sz="1600" dirty="0">
                <a:solidFill>
                  <a:prstClr val="black"/>
                </a:solidFill>
                <a:latin typeface="Huawei Sans" panose="020C0503030203020204" pitchFamily="34" charset="0"/>
              </a:rPr>
              <a:t>incorrect</a:t>
            </a:r>
            <a:r>
              <a:rPr lang="en-US" sz="1600" dirty="0">
                <a:solidFill>
                  <a:prstClr val="black"/>
                </a:solidFill>
                <a:latin typeface="Huawei Sans" panose="020C0503030203020204" pitchFamily="34" charset="0"/>
              </a:rPr>
              <a:t>.</a:t>
            </a:r>
            <a:endParaRPr lang="en-US" altLang="zh-CN" sz="1600" dirty="0">
              <a:solidFill>
                <a:prstClr val="black"/>
              </a:solidFill>
              <a:latin typeface="Huawei Sans" panose="020C0503030203020204" pitchFamily="34" charset="0"/>
            </a:endParaRPr>
          </a:p>
        </p:txBody>
      </p:sp>
      <p:sp>
        <p:nvSpPr>
          <p:cNvPr id="54" name="圆角矩形 75">
            <a:extLst>
              <a:ext uri="{FF2B5EF4-FFF2-40B4-BE49-F238E27FC236}">
                <a16:creationId xmlns:a16="http://schemas.microsoft.com/office/drawing/2014/main" id="{7A2D8101-1E24-4D39-8B00-BDBF90579EB3}"/>
              </a:ext>
            </a:extLst>
          </p:cNvPr>
          <p:cNvSpPr/>
          <p:nvPr/>
        </p:nvSpPr>
        <p:spPr>
          <a:xfrm>
            <a:off x="1026825" y="1827861"/>
            <a:ext cx="5532980" cy="4218881"/>
          </a:xfrm>
          <a:prstGeom prst="roundRect">
            <a:avLst>
              <a:gd name="adj" fmla="val 874"/>
            </a:avLst>
          </a:prstGeom>
          <a:noFill/>
          <a:ln w="95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fontAlgn="ctr"/>
            <a:endParaRPr lang="en-US" altLang="zh-CN" sz="1600" b="1" dirty="0">
              <a:solidFill>
                <a:schemeClr val="tx1">
                  <a:lumMod val="75000"/>
                  <a:lumOff val="25000"/>
                </a:schemeClr>
              </a:solidFill>
              <a:latin typeface="Huawei Sans" panose="020C0503030203020204" pitchFamily="34" charset="0"/>
              <a:ea typeface="微软雅黑" panose="020B0503020204020204" pitchFamily="34" charset="-122"/>
              <a:cs typeface="Arial" panose="020B0604020202020204" pitchFamily="34" charset="0"/>
            </a:endParaRPr>
          </a:p>
        </p:txBody>
      </p:sp>
    </p:spTree>
    <p:extLst>
      <p:ext uri="{BB962C8B-B14F-4D97-AF65-F5344CB8AC3E}">
        <p14:creationId xmlns:p14="http://schemas.microsoft.com/office/powerpoint/2010/main" val="185845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300" b="1" dirty="0"/>
              <a:t>STP Overview</a:t>
            </a:r>
          </a:p>
          <a:p>
            <a:pPr marL="285750" indent="-285750">
              <a:buFont typeface="Arial" panose="020B0604020202020204" pitchFamily="34" charset="0"/>
              <a:buChar char="•"/>
            </a:pPr>
            <a:r>
              <a:rPr lang="en-US" sz="2100" dirty="0">
                <a:solidFill>
                  <a:schemeClr val="bg1">
                    <a:lumMod val="50000"/>
                  </a:schemeClr>
                </a:solidFill>
              </a:rPr>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6</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306873" cy="523220"/>
          </a:xfrm>
          <a:prstGeom prst="rect">
            <a:avLst/>
          </a:prstGeom>
          <a:solidFill>
            <a:schemeClr val="tx2">
              <a:lumMod val="20000"/>
              <a:lumOff val="80000"/>
            </a:schemeClr>
          </a:solidFill>
        </p:spPr>
        <p:txBody>
          <a:bodyPr wrap="square">
            <a:spAutoFit/>
          </a:bodyPr>
          <a:lstStyle/>
          <a:p>
            <a:r>
              <a:rPr lang="en-US" sz="2800" dirty="0"/>
              <a:t>Layer 2 Loops Caused by Human Errors</a:t>
            </a:r>
          </a:p>
        </p:txBody>
      </p:sp>
      <p:cxnSp>
        <p:nvCxnSpPr>
          <p:cNvPr id="21" name="直接连接符 59">
            <a:extLst>
              <a:ext uri="{FF2B5EF4-FFF2-40B4-BE49-F238E27FC236}">
                <a16:creationId xmlns:a16="http://schemas.microsoft.com/office/drawing/2014/main" id="{9FE765D2-0CA0-4C22-8B6B-9648287D8CB5}"/>
              </a:ext>
            </a:extLst>
          </p:cNvPr>
          <p:cNvCxnSpPr/>
          <p:nvPr/>
        </p:nvCxnSpPr>
        <p:spPr>
          <a:xfrm flipV="1">
            <a:off x="4032494" y="2473570"/>
            <a:ext cx="0" cy="1384117"/>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22" name="圆角矩形 75">
            <a:extLst>
              <a:ext uri="{FF2B5EF4-FFF2-40B4-BE49-F238E27FC236}">
                <a16:creationId xmlns:a16="http://schemas.microsoft.com/office/drawing/2014/main" id="{1610B07F-9CF5-49D4-9DA4-E1CFF3495CE9}"/>
              </a:ext>
            </a:extLst>
          </p:cNvPr>
          <p:cNvSpPr/>
          <p:nvPr/>
        </p:nvSpPr>
        <p:spPr>
          <a:xfrm>
            <a:off x="1118638" y="1344279"/>
            <a:ext cx="5532980" cy="394020"/>
          </a:xfrm>
          <a:prstGeom prst="roundRect">
            <a:avLst>
              <a:gd name="adj" fmla="val 10604"/>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lang="en-US" b="1" dirty="0">
                <a:solidFill>
                  <a:prstClr val="white"/>
                </a:solidFill>
                <a:latin typeface="Huawei Sans" panose="020C0503030203020204" pitchFamily="34" charset="0"/>
              </a:rPr>
              <a:t>Case 2</a:t>
            </a:r>
            <a:endParaRPr lang="en-US" altLang="zh-CN" b="1" dirty="0">
              <a:solidFill>
                <a:prstClr val="white"/>
              </a:solidFill>
              <a:latin typeface="Huawei Sans" panose="020C0503030203020204" pitchFamily="34" charset="0"/>
              <a:ea typeface="方正兰亭黑简体" panose="02000000000000000000" pitchFamily="2" charset="-122"/>
            </a:endParaRPr>
          </a:p>
        </p:txBody>
      </p:sp>
      <p:cxnSp>
        <p:nvCxnSpPr>
          <p:cNvPr id="23" name="直接连接符 50">
            <a:extLst>
              <a:ext uri="{FF2B5EF4-FFF2-40B4-BE49-F238E27FC236}">
                <a16:creationId xmlns:a16="http://schemas.microsoft.com/office/drawing/2014/main" id="{BA8A9ECC-F3FA-48D0-AE05-2D1FAC66004A}"/>
              </a:ext>
            </a:extLst>
          </p:cNvPr>
          <p:cNvCxnSpPr/>
          <p:nvPr/>
        </p:nvCxnSpPr>
        <p:spPr>
          <a:xfrm flipV="1">
            <a:off x="3816470" y="2473570"/>
            <a:ext cx="0" cy="138411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组合 51">
            <a:extLst>
              <a:ext uri="{FF2B5EF4-FFF2-40B4-BE49-F238E27FC236}">
                <a16:creationId xmlns:a16="http://schemas.microsoft.com/office/drawing/2014/main" id="{6F235369-0AD1-4332-9F9B-B5D69D4415E5}"/>
              </a:ext>
            </a:extLst>
          </p:cNvPr>
          <p:cNvGrpSpPr/>
          <p:nvPr/>
        </p:nvGrpSpPr>
        <p:grpSpPr>
          <a:xfrm>
            <a:off x="2116008" y="2473569"/>
            <a:ext cx="3592512" cy="1384118"/>
            <a:chOff x="6600056" y="4353447"/>
            <a:chExt cx="1296144" cy="833967"/>
          </a:xfrm>
        </p:grpSpPr>
        <p:cxnSp>
          <p:nvCxnSpPr>
            <p:cNvPr id="25" name="直接连接符 52">
              <a:extLst>
                <a:ext uri="{FF2B5EF4-FFF2-40B4-BE49-F238E27FC236}">
                  <a16:creationId xmlns:a16="http://schemas.microsoft.com/office/drawing/2014/main" id="{E8272FA0-7114-4987-978D-54D4E39EF5C1}"/>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接连接符 53">
              <a:extLst>
                <a:ext uri="{FF2B5EF4-FFF2-40B4-BE49-F238E27FC236}">
                  <a16:creationId xmlns:a16="http://schemas.microsoft.com/office/drawing/2014/main" id="{6D9ED96A-1846-4E87-93F1-836ABC793A97}"/>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7" name="图片 76" descr="接入交换机.png">
            <a:extLst>
              <a:ext uri="{FF2B5EF4-FFF2-40B4-BE49-F238E27FC236}">
                <a16:creationId xmlns:a16="http://schemas.microsoft.com/office/drawing/2014/main" id="{C461C3C2-6D8B-483B-93A3-488CD21C81C1}"/>
              </a:ext>
            </a:extLst>
          </p:cNvPr>
          <p:cNvPicPr>
            <a:picLocks noChangeAspect="1"/>
          </p:cNvPicPr>
          <p:nvPr/>
        </p:nvPicPr>
        <p:blipFill>
          <a:blip r:embed="rId2" cstate="print"/>
          <a:stretch>
            <a:fillRect/>
          </a:stretch>
        </p:blipFill>
        <p:spPr>
          <a:xfrm>
            <a:off x="3666810" y="2221695"/>
            <a:ext cx="490909" cy="401653"/>
          </a:xfrm>
          <a:prstGeom prst="rect">
            <a:avLst/>
          </a:prstGeom>
        </p:spPr>
      </p:pic>
      <p:grpSp>
        <p:nvGrpSpPr>
          <p:cNvPr id="28" name="组合 55">
            <a:extLst>
              <a:ext uri="{FF2B5EF4-FFF2-40B4-BE49-F238E27FC236}">
                <a16:creationId xmlns:a16="http://schemas.microsoft.com/office/drawing/2014/main" id="{8FCDE9FC-537B-44F5-BFAC-219E12403809}"/>
              </a:ext>
            </a:extLst>
          </p:cNvPr>
          <p:cNvGrpSpPr/>
          <p:nvPr/>
        </p:nvGrpSpPr>
        <p:grpSpPr>
          <a:xfrm>
            <a:off x="1863039" y="3723112"/>
            <a:ext cx="4098451" cy="401653"/>
            <a:chOff x="1113412" y="4144092"/>
            <a:chExt cx="4098451" cy="401653"/>
          </a:xfrm>
        </p:grpSpPr>
        <p:pic>
          <p:nvPicPr>
            <p:cNvPr id="29" name="图片 76" descr="接入交换机.png">
              <a:extLst>
                <a:ext uri="{FF2B5EF4-FFF2-40B4-BE49-F238E27FC236}">
                  <a16:creationId xmlns:a16="http://schemas.microsoft.com/office/drawing/2014/main" id="{8911958B-83E8-4200-830D-1C8168049503}"/>
                </a:ext>
              </a:extLst>
            </p:cNvPr>
            <p:cNvPicPr>
              <a:picLocks noChangeAspect="1"/>
            </p:cNvPicPr>
            <p:nvPr/>
          </p:nvPicPr>
          <p:blipFill>
            <a:blip r:embed="rId2" cstate="print"/>
            <a:stretch>
              <a:fillRect/>
            </a:stretch>
          </p:blipFill>
          <p:spPr>
            <a:xfrm>
              <a:off x="2917183" y="4144092"/>
              <a:ext cx="490909" cy="401653"/>
            </a:xfrm>
            <a:prstGeom prst="rect">
              <a:avLst/>
            </a:prstGeom>
          </p:spPr>
        </p:pic>
        <p:pic>
          <p:nvPicPr>
            <p:cNvPr id="30" name="图片 76" descr="接入交换机.png">
              <a:extLst>
                <a:ext uri="{FF2B5EF4-FFF2-40B4-BE49-F238E27FC236}">
                  <a16:creationId xmlns:a16="http://schemas.microsoft.com/office/drawing/2014/main" id="{E60D4AC5-1008-456C-B2F3-94605C9C5CB4}"/>
                </a:ext>
              </a:extLst>
            </p:cNvPr>
            <p:cNvPicPr>
              <a:picLocks noChangeAspect="1"/>
            </p:cNvPicPr>
            <p:nvPr/>
          </p:nvPicPr>
          <p:blipFill>
            <a:blip r:embed="rId2" cstate="print"/>
            <a:stretch>
              <a:fillRect/>
            </a:stretch>
          </p:blipFill>
          <p:spPr>
            <a:xfrm>
              <a:off x="1113412" y="4144092"/>
              <a:ext cx="490909" cy="401653"/>
            </a:xfrm>
            <a:prstGeom prst="rect">
              <a:avLst/>
            </a:prstGeom>
          </p:spPr>
        </p:pic>
        <p:pic>
          <p:nvPicPr>
            <p:cNvPr id="31" name="图片 76" descr="接入交换机.png">
              <a:extLst>
                <a:ext uri="{FF2B5EF4-FFF2-40B4-BE49-F238E27FC236}">
                  <a16:creationId xmlns:a16="http://schemas.microsoft.com/office/drawing/2014/main" id="{B7AAA92F-A87E-41E1-8FCA-04CAA5E698FB}"/>
                </a:ext>
              </a:extLst>
            </p:cNvPr>
            <p:cNvPicPr>
              <a:picLocks noChangeAspect="1"/>
            </p:cNvPicPr>
            <p:nvPr/>
          </p:nvPicPr>
          <p:blipFill>
            <a:blip r:embed="rId2" cstate="print"/>
            <a:stretch>
              <a:fillRect/>
            </a:stretch>
          </p:blipFill>
          <p:spPr>
            <a:xfrm>
              <a:off x="4720954" y="4144092"/>
              <a:ext cx="490909" cy="401653"/>
            </a:xfrm>
            <a:prstGeom prst="rect">
              <a:avLst/>
            </a:prstGeom>
          </p:spPr>
        </p:pic>
      </p:grpSp>
      <p:cxnSp>
        <p:nvCxnSpPr>
          <p:cNvPr id="32" name="直接箭头连接符 14">
            <a:extLst>
              <a:ext uri="{FF2B5EF4-FFF2-40B4-BE49-F238E27FC236}">
                <a16:creationId xmlns:a16="http://schemas.microsoft.com/office/drawing/2014/main" id="{F740ABAF-380D-4F36-B89E-98D3A5256645}"/>
              </a:ext>
            </a:extLst>
          </p:cNvPr>
          <p:cNvCxnSpPr/>
          <p:nvPr/>
        </p:nvCxnSpPr>
        <p:spPr bwMode="auto">
          <a:xfrm>
            <a:off x="2796434" y="2648109"/>
            <a:ext cx="1175945" cy="591074"/>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33" name="弧形 64">
            <a:extLst>
              <a:ext uri="{FF2B5EF4-FFF2-40B4-BE49-F238E27FC236}">
                <a16:creationId xmlns:a16="http://schemas.microsoft.com/office/drawing/2014/main" id="{A86F58E3-CE70-4270-AA5B-F2EB3E22B1F7}"/>
              </a:ext>
            </a:extLst>
          </p:cNvPr>
          <p:cNvSpPr/>
          <p:nvPr/>
        </p:nvSpPr>
        <p:spPr>
          <a:xfrm>
            <a:off x="2104863" y="2146786"/>
            <a:ext cx="653564" cy="653564"/>
          </a:xfrm>
          <a:prstGeom prst="arc">
            <a:avLst>
              <a:gd name="adj1" fmla="val 16200000"/>
              <a:gd name="adj2" fmla="val 13604142"/>
            </a:avLst>
          </a:prstGeom>
          <a:ln w="38100">
            <a:solidFill>
              <a:srgbClr val="EC706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fontAlgn="ctr">
              <a:spcBef>
                <a:spcPts val="0"/>
              </a:spcBef>
              <a:spcAft>
                <a:spcPts val="0"/>
              </a:spcAft>
            </a:pPr>
            <a:endParaRPr lang="en-US" altLang="zh-CN" sz="1800" dirty="0">
              <a:solidFill>
                <a:prstClr val="black"/>
              </a:solidFill>
              <a:latin typeface="Huawei Sans" panose="020C0503030203020204" pitchFamily="34" charset="0"/>
            </a:endParaRPr>
          </a:p>
        </p:txBody>
      </p:sp>
      <p:sp>
        <p:nvSpPr>
          <p:cNvPr id="34" name="TextBox 26">
            <a:extLst>
              <a:ext uri="{FF2B5EF4-FFF2-40B4-BE49-F238E27FC236}">
                <a16:creationId xmlns:a16="http://schemas.microsoft.com/office/drawing/2014/main" id="{2A15D95E-16F4-4CA6-98B2-964002BF926B}"/>
              </a:ext>
            </a:extLst>
          </p:cNvPr>
          <p:cNvSpPr txBox="1"/>
          <p:nvPr/>
        </p:nvSpPr>
        <p:spPr>
          <a:xfrm>
            <a:off x="2094785" y="2297895"/>
            <a:ext cx="696024" cy="461665"/>
          </a:xfrm>
          <a:prstGeom prst="rect">
            <a:avLst/>
          </a:prstGeom>
          <a:noFill/>
        </p:spPr>
        <p:txBody>
          <a:bodyPr wrap="none" rtlCol="0">
            <a:spAutoFit/>
          </a:bodyPr>
          <a:lstStyle/>
          <a:p>
            <a:pPr algn="ctr" fontAlgn="ctr">
              <a:spcBef>
                <a:spcPts val="0"/>
              </a:spcBef>
              <a:spcAft>
                <a:spcPts val="0"/>
              </a:spcAft>
            </a:pPr>
            <a:r>
              <a:rPr lang="en-US" sz="1200" dirty="0">
                <a:solidFill>
                  <a:srgbClr val="EC7061"/>
                </a:solidFill>
                <a:latin typeface="Huawei Sans" panose="020C0503030203020204" pitchFamily="34" charset="0"/>
              </a:rPr>
              <a:t>Layer 2</a:t>
            </a:r>
            <a:endParaRPr lang="en-US" altLang="zh-CN" sz="1200" dirty="0">
              <a:solidFill>
                <a:srgbClr val="EC7061"/>
              </a:solidFill>
              <a:latin typeface="Huawei Sans" panose="020C0503030203020204" pitchFamily="34" charset="0"/>
            </a:endParaRPr>
          </a:p>
          <a:p>
            <a:pPr algn="ctr" fontAlgn="ctr">
              <a:spcBef>
                <a:spcPts val="0"/>
              </a:spcBef>
              <a:spcAft>
                <a:spcPts val="0"/>
              </a:spcAft>
            </a:pPr>
            <a:r>
              <a:rPr lang="en-US" sz="1200" dirty="0">
                <a:solidFill>
                  <a:srgbClr val="EC7061"/>
                </a:solidFill>
                <a:latin typeface="Huawei Sans" panose="020C0503030203020204" pitchFamily="34" charset="0"/>
              </a:rPr>
              <a:t>loop</a:t>
            </a:r>
            <a:endParaRPr lang="en-US" altLang="zh-CN" sz="1200" dirty="0">
              <a:solidFill>
                <a:srgbClr val="EC7061"/>
              </a:solidFill>
              <a:latin typeface="Huawei Sans" panose="020C0503030203020204" pitchFamily="34" charset="0"/>
            </a:endParaRPr>
          </a:p>
        </p:txBody>
      </p:sp>
      <p:sp>
        <p:nvSpPr>
          <p:cNvPr id="35" name="圆角矩形 75">
            <a:extLst>
              <a:ext uri="{FF2B5EF4-FFF2-40B4-BE49-F238E27FC236}">
                <a16:creationId xmlns:a16="http://schemas.microsoft.com/office/drawing/2014/main" id="{9843F393-4E11-4AEA-86BC-045DF140129F}"/>
              </a:ext>
            </a:extLst>
          </p:cNvPr>
          <p:cNvSpPr/>
          <p:nvPr/>
        </p:nvSpPr>
        <p:spPr>
          <a:xfrm>
            <a:off x="1118638" y="1783080"/>
            <a:ext cx="5532980" cy="4218881"/>
          </a:xfrm>
          <a:prstGeom prst="roundRect">
            <a:avLst>
              <a:gd name="adj" fmla="val 874"/>
            </a:avLst>
          </a:prstGeom>
          <a:noFill/>
          <a:ln w="95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fontAlgn="ctr"/>
            <a:endParaRPr lang="en-US" altLang="zh-CN" sz="1600" b="1" dirty="0">
              <a:solidFill>
                <a:schemeClr val="tx1">
                  <a:lumMod val="75000"/>
                  <a:lumOff val="25000"/>
                </a:schemeClr>
              </a:solidFill>
              <a:latin typeface="Huawei Sans" panose="020C0503030203020204" pitchFamily="34" charset="0"/>
              <a:ea typeface="微软雅黑" panose="020B0503020204020204" pitchFamily="34" charset="-122"/>
              <a:cs typeface="Arial" panose="020B0604020202020204" pitchFamily="34" charset="0"/>
            </a:endParaRPr>
          </a:p>
        </p:txBody>
      </p:sp>
      <p:sp>
        <p:nvSpPr>
          <p:cNvPr id="36" name="文本框 35">
            <a:extLst>
              <a:ext uri="{FF2B5EF4-FFF2-40B4-BE49-F238E27FC236}">
                <a16:creationId xmlns:a16="http://schemas.microsoft.com/office/drawing/2014/main" id="{88F965D8-B381-484E-81E5-9CBA62D0588A}"/>
              </a:ext>
            </a:extLst>
          </p:cNvPr>
          <p:cNvSpPr txBox="1"/>
          <p:nvPr/>
        </p:nvSpPr>
        <p:spPr>
          <a:xfrm>
            <a:off x="1280891" y="4720160"/>
            <a:ext cx="5370727" cy="1077218"/>
          </a:xfrm>
          <a:prstGeom prst="rect">
            <a:avLst/>
          </a:prstGeom>
          <a:noFill/>
        </p:spPr>
        <p:txBody>
          <a:bodyPr wrap="square" rtlCol="0">
            <a:spAutoFit/>
          </a:bodyPr>
          <a:lstStyle/>
          <a:p>
            <a:pPr fontAlgn="ctr">
              <a:spcBef>
                <a:spcPts val="0"/>
              </a:spcBef>
              <a:spcAft>
                <a:spcPts val="0"/>
              </a:spcAft>
            </a:pPr>
            <a:r>
              <a:rPr lang="en-US" sz="1600" dirty="0">
                <a:solidFill>
                  <a:prstClr val="black"/>
                </a:solidFill>
                <a:latin typeface="Huawei Sans" panose="020C0503030203020204" pitchFamily="34" charset="0"/>
              </a:rPr>
              <a:t>Incorrect manual configurations: For example, the network administrator does not bind the link between SW1 and SW2 to a logical link (aggregation link), causing Layer 2 loops.</a:t>
            </a:r>
            <a:endParaRPr lang="en-US" altLang="zh-CN" sz="1600" dirty="0">
              <a:solidFill>
                <a:prstClr val="black"/>
              </a:solidFill>
              <a:latin typeface="Huawei Sans" panose="020C0503030203020204" pitchFamily="34" charset="0"/>
            </a:endParaRPr>
          </a:p>
        </p:txBody>
      </p:sp>
      <p:sp>
        <p:nvSpPr>
          <p:cNvPr id="37" name="文本框 36">
            <a:extLst>
              <a:ext uri="{FF2B5EF4-FFF2-40B4-BE49-F238E27FC236}">
                <a16:creationId xmlns:a16="http://schemas.microsoft.com/office/drawing/2014/main" id="{B1BC53E9-C837-4F24-8628-125C454CC0AF}"/>
              </a:ext>
            </a:extLst>
          </p:cNvPr>
          <p:cNvSpPr txBox="1"/>
          <p:nvPr/>
        </p:nvSpPr>
        <p:spPr>
          <a:xfrm>
            <a:off x="4137982" y="2263510"/>
            <a:ext cx="628698" cy="338554"/>
          </a:xfrm>
          <a:prstGeom prst="rect">
            <a:avLst/>
          </a:prstGeom>
          <a:noFill/>
        </p:spPr>
        <p:txBody>
          <a:bodyPr wrap="none" rtlCol="0">
            <a:spAutoFit/>
          </a:bodyPr>
          <a:lstStyle/>
          <a:p>
            <a:pPr algn="ctr" fontAlgn="ctr">
              <a:spcBef>
                <a:spcPts val="0"/>
              </a:spcBef>
              <a:spcAft>
                <a:spcPts val="0"/>
              </a:spcAft>
            </a:pPr>
            <a:r>
              <a:rPr lang="en-US" sz="1600" dirty="0">
                <a:solidFill>
                  <a:prstClr val="black"/>
                </a:solidFill>
                <a:latin typeface="Huawei Sans" panose="020C0503030203020204" pitchFamily="34" charset="0"/>
              </a:rPr>
              <a:t>SW1</a:t>
            </a:r>
            <a:endParaRPr lang="en-US" altLang="zh-CN" sz="1600" dirty="0">
              <a:solidFill>
                <a:prstClr val="black"/>
              </a:solidFill>
              <a:latin typeface="Huawei Sans" panose="020C0503030203020204" pitchFamily="34" charset="0"/>
              <a:ea typeface="微软雅黑"/>
            </a:endParaRPr>
          </a:p>
        </p:txBody>
      </p:sp>
      <p:sp>
        <p:nvSpPr>
          <p:cNvPr id="38" name="文本框 37">
            <a:extLst>
              <a:ext uri="{FF2B5EF4-FFF2-40B4-BE49-F238E27FC236}">
                <a16:creationId xmlns:a16="http://schemas.microsoft.com/office/drawing/2014/main" id="{5CC6F744-A410-410B-B541-F3B8BA0F1F7C}"/>
              </a:ext>
            </a:extLst>
          </p:cNvPr>
          <p:cNvSpPr txBox="1"/>
          <p:nvPr/>
        </p:nvSpPr>
        <p:spPr>
          <a:xfrm>
            <a:off x="4137982" y="3733837"/>
            <a:ext cx="628698" cy="338554"/>
          </a:xfrm>
          <a:prstGeom prst="rect">
            <a:avLst/>
          </a:prstGeom>
          <a:noFill/>
        </p:spPr>
        <p:txBody>
          <a:bodyPr wrap="none" rtlCol="0">
            <a:spAutoFit/>
          </a:bodyPr>
          <a:lstStyle/>
          <a:p>
            <a:pPr algn="ctr" fontAlgn="ctr">
              <a:spcBef>
                <a:spcPts val="0"/>
              </a:spcBef>
              <a:spcAft>
                <a:spcPts val="0"/>
              </a:spcAft>
            </a:pPr>
            <a:r>
              <a:rPr lang="en-US" sz="1600" dirty="0">
                <a:solidFill>
                  <a:prstClr val="black"/>
                </a:solidFill>
                <a:latin typeface="Huawei Sans" panose="020C0503030203020204" pitchFamily="34" charset="0"/>
              </a:rPr>
              <a:t>SW2</a:t>
            </a:r>
            <a:endParaRPr lang="en-US" altLang="zh-CN" sz="1600" dirty="0">
              <a:solidFill>
                <a:prstClr val="black"/>
              </a:solidFill>
              <a:latin typeface="Huawei Sans" panose="020C0503030203020204" pitchFamily="34" charset="0"/>
              <a:ea typeface="微软雅黑"/>
            </a:endParaRPr>
          </a:p>
        </p:txBody>
      </p:sp>
    </p:spTree>
    <p:extLst>
      <p:ext uri="{BB962C8B-B14F-4D97-AF65-F5344CB8AC3E}">
        <p14:creationId xmlns:p14="http://schemas.microsoft.com/office/powerpoint/2010/main" val="427756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300" b="1" dirty="0"/>
              <a:t>STP Overview</a:t>
            </a:r>
          </a:p>
          <a:p>
            <a:pPr marL="285750" indent="-285750">
              <a:buFont typeface="Arial" panose="020B0604020202020204" pitchFamily="34" charset="0"/>
              <a:buChar char="•"/>
            </a:pPr>
            <a:r>
              <a:rPr lang="en-US" sz="2100" dirty="0">
                <a:solidFill>
                  <a:schemeClr val="bg1">
                    <a:lumMod val="50000"/>
                  </a:schemeClr>
                </a:solidFill>
              </a:rPr>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7</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306873" cy="523220"/>
          </a:xfrm>
          <a:prstGeom prst="rect">
            <a:avLst/>
          </a:prstGeom>
          <a:solidFill>
            <a:schemeClr val="tx2">
              <a:lumMod val="20000"/>
              <a:lumOff val="80000"/>
            </a:schemeClr>
          </a:solidFill>
        </p:spPr>
        <p:txBody>
          <a:bodyPr wrap="square">
            <a:spAutoFit/>
          </a:bodyPr>
          <a:lstStyle/>
          <a:p>
            <a:r>
              <a:rPr lang="en-US" sz="2800" dirty="0"/>
              <a:t>Issues Caused by Layer 2 Loops</a:t>
            </a:r>
          </a:p>
        </p:txBody>
      </p:sp>
      <p:cxnSp>
        <p:nvCxnSpPr>
          <p:cNvPr id="69" name="直接箭头连接符 56">
            <a:extLst>
              <a:ext uri="{FF2B5EF4-FFF2-40B4-BE49-F238E27FC236}">
                <a16:creationId xmlns:a16="http://schemas.microsoft.com/office/drawing/2014/main" id="{FC64791C-F0FA-4F5D-B803-8735848A17BC}"/>
              </a:ext>
            </a:extLst>
          </p:cNvPr>
          <p:cNvCxnSpPr/>
          <p:nvPr/>
        </p:nvCxnSpPr>
        <p:spPr>
          <a:xfrm>
            <a:off x="2280587" y="2644303"/>
            <a:ext cx="499591" cy="528694"/>
          </a:xfrm>
          <a:prstGeom prst="straightConnector1">
            <a:avLst/>
          </a:prstGeom>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cxnSp>
      <p:grpSp>
        <p:nvGrpSpPr>
          <p:cNvPr id="70" name="组合 4">
            <a:extLst>
              <a:ext uri="{FF2B5EF4-FFF2-40B4-BE49-F238E27FC236}">
                <a16:creationId xmlns:a16="http://schemas.microsoft.com/office/drawing/2014/main" id="{D829DCAE-5292-49B2-9E16-2602C43701F9}"/>
              </a:ext>
            </a:extLst>
          </p:cNvPr>
          <p:cNvGrpSpPr/>
          <p:nvPr/>
        </p:nvGrpSpPr>
        <p:grpSpPr>
          <a:xfrm>
            <a:off x="2072539" y="2282968"/>
            <a:ext cx="3625179" cy="1759759"/>
            <a:chOff x="1921265" y="2764442"/>
            <a:chExt cx="3013742" cy="1759759"/>
          </a:xfrm>
        </p:grpSpPr>
        <p:grpSp>
          <p:nvGrpSpPr>
            <p:cNvPr id="71" name="组合 28">
              <a:extLst>
                <a:ext uri="{FF2B5EF4-FFF2-40B4-BE49-F238E27FC236}">
                  <a16:creationId xmlns:a16="http://schemas.microsoft.com/office/drawing/2014/main" id="{871C8D85-F254-4C55-A428-BF5EE9880F5A}"/>
                </a:ext>
              </a:extLst>
            </p:cNvPr>
            <p:cNvGrpSpPr/>
            <p:nvPr/>
          </p:nvGrpSpPr>
          <p:grpSpPr>
            <a:xfrm flipV="1">
              <a:off x="2055321" y="2825128"/>
              <a:ext cx="2745630" cy="1699073"/>
              <a:chOff x="6600056" y="4353447"/>
              <a:chExt cx="1296144" cy="833967"/>
            </a:xfrm>
          </p:grpSpPr>
          <p:cxnSp>
            <p:nvCxnSpPr>
              <p:cNvPr id="73" name="直接连接符 29">
                <a:extLst>
                  <a:ext uri="{FF2B5EF4-FFF2-40B4-BE49-F238E27FC236}">
                    <a16:creationId xmlns:a16="http://schemas.microsoft.com/office/drawing/2014/main" id="{DD696C7D-BFB6-419F-B640-98354AC7428B}"/>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接连接符 30">
                <a:extLst>
                  <a:ext uri="{FF2B5EF4-FFF2-40B4-BE49-F238E27FC236}">
                    <a16:creationId xmlns:a16="http://schemas.microsoft.com/office/drawing/2014/main" id="{3FA197C5-6E5F-4AA9-A1C5-EF3136A88CC2}"/>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2" name="直接连接符 27">
              <a:extLst>
                <a:ext uri="{FF2B5EF4-FFF2-40B4-BE49-F238E27FC236}">
                  <a16:creationId xmlns:a16="http://schemas.microsoft.com/office/drawing/2014/main" id="{0C5A516F-F035-4ABE-8A9F-6BE44618F8E9}"/>
                </a:ext>
              </a:extLst>
            </p:cNvPr>
            <p:cNvCxnSpPr/>
            <p:nvPr/>
          </p:nvCxnSpPr>
          <p:spPr>
            <a:xfrm flipH="1">
              <a:off x="1921265" y="2764442"/>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5" name="直接箭头连接符 31">
            <a:extLst>
              <a:ext uri="{FF2B5EF4-FFF2-40B4-BE49-F238E27FC236}">
                <a16:creationId xmlns:a16="http://schemas.microsoft.com/office/drawing/2014/main" id="{14616DD9-3870-482F-B553-BC9A1D624D2F}"/>
              </a:ext>
            </a:extLst>
          </p:cNvPr>
          <p:cNvCxnSpPr/>
          <p:nvPr/>
        </p:nvCxnSpPr>
        <p:spPr>
          <a:xfrm flipV="1">
            <a:off x="3914041" y="4222188"/>
            <a:ext cx="0" cy="572195"/>
          </a:xfrm>
          <a:prstGeom prst="straightConnector1">
            <a:avLst/>
          </a:prstGeom>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cxnSp>
      <p:sp>
        <p:nvSpPr>
          <p:cNvPr id="76" name="文本框 35">
            <a:extLst>
              <a:ext uri="{FF2B5EF4-FFF2-40B4-BE49-F238E27FC236}">
                <a16:creationId xmlns:a16="http://schemas.microsoft.com/office/drawing/2014/main" id="{8A5EF24E-3054-406B-9D48-0C8715211567}"/>
              </a:ext>
            </a:extLst>
          </p:cNvPr>
          <p:cNvSpPr txBox="1"/>
          <p:nvPr/>
        </p:nvSpPr>
        <p:spPr>
          <a:xfrm>
            <a:off x="3978397" y="4288871"/>
            <a:ext cx="1319808" cy="338554"/>
          </a:xfrm>
          <a:prstGeom prst="rect">
            <a:avLst/>
          </a:prstGeom>
          <a:noFill/>
        </p:spPr>
        <p:txBody>
          <a:bodyPr wrap="squar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BUM frame</a:t>
            </a:r>
            <a:endParaRPr lang="en-US" altLang="zh-CN" sz="1600" b="1" dirty="0">
              <a:solidFill>
                <a:srgbClr val="EC7061"/>
              </a:solidFill>
              <a:latin typeface="Huawei Sans" panose="020C0503030203020204" pitchFamily="34" charset="0"/>
            </a:endParaRPr>
          </a:p>
        </p:txBody>
      </p:sp>
      <p:cxnSp>
        <p:nvCxnSpPr>
          <p:cNvPr id="77" name="直接箭头连接符 36">
            <a:extLst>
              <a:ext uri="{FF2B5EF4-FFF2-40B4-BE49-F238E27FC236}">
                <a16:creationId xmlns:a16="http://schemas.microsoft.com/office/drawing/2014/main" id="{A084A44B-D674-4733-8CC9-F63199F85702}"/>
              </a:ext>
            </a:extLst>
          </p:cNvPr>
          <p:cNvCxnSpPr/>
          <p:nvPr/>
        </p:nvCxnSpPr>
        <p:spPr>
          <a:xfrm flipH="1" flipV="1">
            <a:off x="3154350" y="3055538"/>
            <a:ext cx="577900" cy="585536"/>
          </a:xfrm>
          <a:prstGeom prst="straightConnector1">
            <a:avLst/>
          </a:prstGeom>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直接箭头连接符 39">
            <a:extLst>
              <a:ext uri="{FF2B5EF4-FFF2-40B4-BE49-F238E27FC236}">
                <a16:creationId xmlns:a16="http://schemas.microsoft.com/office/drawing/2014/main" id="{767A4670-4E34-4C71-B1DB-2D3CEA6FABA5}"/>
              </a:ext>
            </a:extLst>
          </p:cNvPr>
          <p:cNvCxnSpPr/>
          <p:nvPr/>
        </p:nvCxnSpPr>
        <p:spPr>
          <a:xfrm flipV="1">
            <a:off x="4107663" y="2983530"/>
            <a:ext cx="581902" cy="615649"/>
          </a:xfrm>
          <a:prstGeom prst="straightConnector1">
            <a:avLst/>
          </a:prstGeom>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接箭头连接符 42">
            <a:extLst>
              <a:ext uri="{FF2B5EF4-FFF2-40B4-BE49-F238E27FC236}">
                <a16:creationId xmlns:a16="http://schemas.microsoft.com/office/drawing/2014/main" id="{251E0B1B-DD58-47B5-829A-DF5212EC2DE6}"/>
              </a:ext>
            </a:extLst>
          </p:cNvPr>
          <p:cNvCxnSpPr/>
          <p:nvPr/>
        </p:nvCxnSpPr>
        <p:spPr>
          <a:xfrm>
            <a:off x="2518342" y="2098070"/>
            <a:ext cx="861042" cy="0"/>
          </a:xfrm>
          <a:prstGeom prst="straightConnector1">
            <a:avLst/>
          </a:prstGeom>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直接箭头连接符 45">
            <a:extLst>
              <a:ext uri="{FF2B5EF4-FFF2-40B4-BE49-F238E27FC236}">
                <a16:creationId xmlns:a16="http://schemas.microsoft.com/office/drawing/2014/main" id="{65B55969-C416-4310-A32A-48AF9441BFB9}"/>
              </a:ext>
            </a:extLst>
          </p:cNvPr>
          <p:cNvCxnSpPr/>
          <p:nvPr/>
        </p:nvCxnSpPr>
        <p:spPr>
          <a:xfrm flipH="1">
            <a:off x="4324448" y="2452043"/>
            <a:ext cx="855385" cy="0"/>
          </a:xfrm>
          <a:prstGeom prst="straightConnector1">
            <a:avLst/>
          </a:prstGeom>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cxnSp>
      <p:sp>
        <p:nvSpPr>
          <p:cNvPr id="81" name="椭圆 47">
            <a:extLst>
              <a:ext uri="{FF2B5EF4-FFF2-40B4-BE49-F238E27FC236}">
                <a16:creationId xmlns:a16="http://schemas.microsoft.com/office/drawing/2014/main" id="{79D856BC-CFC2-40CC-92FF-57ED5FF2AF6C}"/>
              </a:ext>
            </a:extLst>
          </p:cNvPr>
          <p:cNvSpPr>
            <a:spLocks noChangeAspect="1"/>
          </p:cNvSpPr>
          <p:nvPr/>
        </p:nvSpPr>
        <p:spPr>
          <a:xfrm>
            <a:off x="3821069" y="4616546"/>
            <a:ext cx="211345" cy="211345"/>
          </a:xfrm>
          <a:prstGeom prst="ellipse">
            <a:avLst/>
          </a:prstGeom>
          <a:solidFill>
            <a:srgbClr val="00B0F0"/>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chemeClr val="bg1"/>
                </a:solidFill>
                <a:latin typeface="Huawei Sans" panose="020C0503030203020204" pitchFamily="34" charset="0"/>
              </a:rPr>
              <a:t>1</a:t>
            </a:r>
            <a:endParaRPr lang="en-US" altLang="zh-CN" sz="1400" b="1" dirty="0">
              <a:solidFill>
                <a:schemeClr val="bg1"/>
              </a:solidFill>
              <a:latin typeface="Huawei Sans" panose="020C0503030203020204" pitchFamily="34" charset="0"/>
              <a:ea typeface="方正兰亭黑简体" panose="02000000000000000000" pitchFamily="2" charset="-122"/>
            </a:endParaRPr>
          </a:p>
        </p:txBody>
      </p:sp>
      <p:sp>
        <p:nvSpPr>
          <p:cNvPr id="82" name="椭圆 48">
            <a:extLst>
              <a:ext uri="{FF2B5EF4-FFF2-40B4-BE49-F238E27FC236}">
                <a16:creationId xmlns:a16="http://schemas.microsoft.com/office/drawing/2014/main" id="{5A42B122-B4CE-4FF4-A169-E0F50D904252}"/>
              </a:ext>
            </a:extLst>
          </p:cNvPr>
          <p:cNvSpPr>
            <a:spLocks noChangeAspect="1"/>
          </p:cNvSpPr>
          <p:nvPr/>
        </p:nvSpPr>
        <p:spPr>
          <a:xfrm>
            <a:off x="3567476" y="3464568"/>
            <a:ext cx="211345" cy="211345"/>
          </a:xfrm>
          <a:prstGeom prst="ellipse">
            <a:avLst/>
          </a:prstGeom>
          <a:solidFill>
            <a:srgbClr val="00B0F0"/>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chemeClr val="bg1"/>
                </a:solidFill>
                <a:latin typeface="Huawei Sans" panose="020C0503030203020204" pitchFamily="34" charset="0"/>
              </a:rPr>
              <a:t>2</a:t>
            </a:r>
            <a:endParaRPr lang="en-US" altLang="zh-CN" sz="1400" b="1" dirty="0">
              <a:solidFill>
                <a:schemeClr val="bg1"/>
              </a:solidFill>
              <a:latin typeface="Huawei Sans" panose="020C0503030203020204" pitchFamily="34" charset="0"/>
              <a:ea typeface="方正兰亭黑简体" panose="02000000000000000000" pitchFamily="2" charset="-122"/>
            </a:endParaRPr>
          </a:p>
        </p:txBody>
      </p:sp>
      <p:sp>
        <p:nvSpPr>
          <p:cNvPr id="83" name="椭圆 49">
            <a:extLst>
              <a:ext uri="{FF2B5EF4-FFF2-40B4-BE49-F238E27FC236}">
                <a16:creationId xmlns:a16="http://schemas.microsoft.com/office/drawing/2014/main" id="{6C159DAC-61E3-4280-9D38-EF70CA9BF8A1}"/>
              </a:ext>
            </a:extLst>
          </p:cNvPr>
          <p:cNvSpPr>
            <a:spLocks noChangeAspect="1"/>
          </p:cNvSpPr>
          <p:nvPr/>
        </p:nvSpPr>
        <p:spPr>
          <a:xfrm>
            <a:off x="4021816" y="3464568"/>
            <a:ext cx="211345" cy="211345"/>
          </a:xfrm>
          <a:prstGeom prst="ellipse">
            <a:avLst/>
          </a:prstGeom>
          <a:solidFill>
            <a:srgbClr val="00B0F0"/>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chemeClr val="bg1"/>
                </a:solidFill>
                <a:latin typeface="Huawei Sans" panose="020C0503030203020204" pitchFamily="34" charset="0"/>
              </a:rPr>
              <a:t>2</a:t>
            </a:r>
            <a:endParaRPr lang="en-US" altLang="zh-CN" sz="1400" b="1" dirty="0">
              <a:solidFill>
                <a:schemeClr val="bg1"/>
              </a:solidFill>
              <a:latin typeface="Huawei Sans" panose="020C0503030203020204" pitchFamily="34" charset="0"/>
              <a:ea typeface="方正兰亭黑简体" panose="02000000000000000000" pitchFamily="2" charset="-122"/>
            </a:endParaRPr>
          </a:p>
        </p:txBody>
      </p:sp>
      <p:sp>
        <p:nvSpPr>
          <p:cNvPr id="84" name="椭圆 50">
            <a:extLst>
              <a:ext uri="{FF2B5EF4-FFF2-40B4-BE49-F238E27FC236}">
                <a16:creationId xmlns:a16="http://schemas.microsoft.com/office/drawing/2014/main" id="{CD4A72C3-D21B-4CCD-9638-1AC0B3BB183E}"/>
              </a:ext>
            </a:extLst>
          </p:cNvPr>
          <p:cNvSpPr>
            <a:spLocks noChangeAspect="1"/>
          </p:cNvSpPr>
          <p:nvPr/>
        </p:nvSpPr>
        <p:spPr>
          <a:xfrm>
            <a:off x="2428487" y="1982137"/>
            <a:ext cx="211345" cy="211345"/>
          </a:xfrm>
          <a:prstGeom prst="ellipse">
            <a:avLst/>
          </a:prstGeom>
          <a:solidFill>
            <a:srgbClr val="00B0F0"/>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chemeClr val="bg1"/>
                </a:solidFill>
                <a:latin typeface="Huawei Sans" panose="020C0503030203020204" pitchFamily="34" charset="0"/>
              </a:rPr>
              <a:t>3</a:t>
            </a:r>
            <a:endParaRPr lang="en-US" altLang="zh-CN" sz="1400" b="1" dirty="0">
              <a:solidFill>
                <a:schemeClr val="bg1"/>
              </a:solidFill>
              <a:latin typeface="Huawei Sans" panose="020C0503030203020204" pitchFamily="34" charset="0"/>
              <a:ea typeface="方正兰亭黑简体" panose="02000000000000000000" pitchFamily="2" charset="-122"/>
            </a:endParaRPr>
          </a:p>
        </p:txBody>
      </p:sp>
      <p:sp>
        <p:nvSpPr>
          <p:cNvPr id="85" name="椭圆 51">
            <a:extLst>
              <a:ext uri="{FF2B5EF4-FFF2-40B4-BE49-F238E27FC236}">
                <a16:creationId xmlns:a16="http://schemas.microsoft.com/office/drawing/2014/main" id="{A4B15F07-ED21-4B5E-B65B-35EF6B8D48C4}"/>
              </a:ext>
            </a:extLst>
          </p:cNvPr>
          <p:cNvSpPr>
            <a:spLocks noChangeAspect="1"/>
          </p:cNvSpPr>
          <p:nvPr/>
        </p:nvSpPr>
        <p:spPr>
          <a:xfrm>
            <a:off x="5023360" y="2346371"/>
            <a:ext cx="211345" cy="211345"/>
          </a:xfrm>
          <a:prstGeom prst="ellipse">
            <a:avLst/>
          </a:prstGeom>
          <a:solidFill>
            <a:srgbClr val="00B0F0"/>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chemeClr val="bg1"/>
                </a:solidFill>
                <a:latin typeface="Huawei Sans" panose="020C0503030203020204" pitchFamily="34" charset="0"/>
              </a:rPr>
              <a:t>3</a:t>
            </a:r>
            <a:endParaRPr lang="en-US" altLang="zh-CN" sz="1400" b="1" dirty="0">
              <a:solidFill>
                <a:schemeClr val="bg1"/>
              </a:solidFill>
              <a:latin typeface="Huawei Sans" panose="020C0503030203020204" pitchFamily="34" charset="0"/>
              <a:ea typeface="方正兰亭黑简体" panose="02000000000000000000" pitchFamily="2" charset="-122"/>
            </a:endParaRPr>
          </a:p>
        </p:txBody>
      </p:sp>
      <p:cxnSp>
        <p:nvCxnSpPr>
          <p:cNvPr id="86" name="直接箭头连接符 52">
            <a:extLst>
              <a:ext uri="{FF2B5EF4-FFF2-40B4-BE49-F238E27FC236}">
                <a16:creationId xmlns:a16="http://schemas.microsoft.com/office/drawing/2014/main" id="{1778A925-F270-4AF9-BA20-67BFA2BB3BE7}"/>
              </a:ext>
            </a:extLst>
          </p:cNvPr>
          <p:cNvCxnSpPr/>
          <p:nvPr/>
        </p:nvCxnSpPr>
        <p:spPr>
          <a:xfrm flipH="1">
            <a:off x="4957975" y="2656545"/>
            <a:ext cx="528425" cy="557336"/>
          </a:xfrm>
          <a:prstGeom prst="straightConnector1">
            <a:avLst/>
          </a:prstGeom>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cxnSp>
      <p:sp>
        <p:nvSpPr>
          <p:cNvPr id="87" name="椭圆 54">
            <a:extLst>
              <a:ext uri="{FF2B5EF4-FFF2-40B4-BE49-F238E27FC236}">
                <a16:creationId xmlns:a16="http://schemas.microsoft.com/office/drawing/2014/main" id="{5693C4C7-1436-4EA8-81EA-FA428F939100}"/>
              </a:ext>
            </a:extLst>
          </p:cNvPr>
          <p:cNvSpPr>
            <a:spLocks noChangeAspect="1"/>
          </p:cNvSpPr>
          <p:nvPr/>
        </p:nvSpPr>
        <p:spPr>
          <a:xfrm>
            <a:off x="5357513" y="2588603"/>
            <a:ext cx="211345" cy="211345"/>
          </a:xfrm>
          <a:prstGeom prst="ellipse">
            <a:avLst/>
          </a:prstGeom>
          <a:solidFill>
            <a:srgbClr val="00B0F0"/>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chemeClr val="bg1"/>
                </a:solidFill>
                <a:latin typeface="Huawei Sans" panose="020C0503030203020204" pitchFamily="34" charset="0"/>
              </a:rPr>
              <a:t>4</a:t>
            </a:r>
            <a:endParaRPr lang="en-US" altLang="zh-CN" sz="1400" b="1" dirty="0">
              <a:solidFill>
                <a:schemeClr val="bg1"/>
              </a:solidFill>
              <a:latin typeface="Huawei Sans" panose="020C0503030203020204" pitchFamily="34" charset="0"/>
              <a:ea typeface="方正兰亭黑简体" panose="02000000000000000000" pitchFamily="2" charset="-122"/>
            </a:endParaRPr>
          </a:p>
        </p:txBody>
      </p:sp>
      <p:sp>
        <p:nvSpPr>
          <p:cNvPr id="88" name="椭圆 55">
            <a:extLst>
              <a:ext uri="{FF2B5EF4-FFF2-40B4-BE49-F238E27FC236}">
                <a16:creationId xmlns:a16="http://schemas.microsoft.com/office/drawing/2014/main" id="{BC1828E5-4932-4B06-97FA-198222526AF6}"/>
              </a:ext>
            </a:extLst>
          </p:cNvPr>
          <p:cNvSpPr>
            <a:spLocks noChangeAspect="1"/>
          </p:cNvSpPr>
          <p:nvPr/>
        </p:nvSpPr>
        <p:spPr>
          <a:xfrm>
            <a:off x="2166590" y="2550814"/>
            <a:ext cx="211345" cy="211345"/>
          </a:xfrm>
          <a:prstGeom prst="ellipse">
            <a:avLst/>
          </a:prstGeom>
          <a:solidFill>
            <a:srgbClr val="00B0F0"/>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chemeClr val="bg1"/>
                </a:solidFill>
                <a:latin typeface="Huawei Sans" panose="020C0503030203020204" pitchFamily="34" charset="0"/>
              </a:rPr>
              <a:t>4</a:t>
            </a:r>
            <a:endParaRPr lang="en-US" altLang="zh-CN" sz="1400" b="1" dirty="0">
              <a:solidFill>
                <a:schemeClr val="bg1"/>
              </a:solidFill>
              <a:latin typeface="Huawei Sans" panose="020C0503030203020204" pitchFamily="34" charset="0"/>
              <a:ea typeface="方正兰亭黑简体" panose="02000000000000000000" pitchFamily="2" charset="-122"/>
            </a:endParaRPr>
          </a:p>
        </p:txBody>
      </p:sp>
      <p:sp>
        <p:nvSpPr>
          <p:cNvPr id="89" name="圆角矩形 75">
            <a:extLst>
              <a:ext uri="{FF2B5EF4-FFF2-40B4-BE49-F238E27FC236}">
                <a16:creationId xmlns:a16="http://schemas.microsoft.com/office/drawing/2014/main" id="{B9A1F24C-3DF2-4237-95F9-737469831804}"/>
              </a:ext>
            </a:extLst>
          </p:cNvPr>
          <p:cNvSpPr/>
          <p:nvPr/>
        </p:nvSpPr>
        <p:spPr>
          <a:xfrm>
            <a:off x="1100696" y="1357364"/>
            <a:ext cx="5532980" cy="396000"/>
          </a:xfrm>
          <a:prstGeom prst="roundRect">
            <a:avLst>
              <a:gd name="adj" fmla="val 10604"/>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lang="en-US" b="1" dirty="0">
                <a:solidFill>
                  <a:prstClr val="white"/>
                </a:solidFill>
                <a:latin typeface="Huawei Sans" panose="020C0503030203020204" pitchFamily="34" charset="0"/>
              </a:rPr>
              <a:t>Typical Issue 1: Broadcast Storm</a:t>
            </a:r>
          </a:p>
        </p:txBody>
      </p:sp>
      <p:sp>
        <p:nvSpPr>
          <p:cNvPr id="90" name="圆角矩形 75">
            <a:extLst>
              <a:ext uri="{FF2B5EF4-FFF2-40B4-BE49-F238E27FC236}">
                <a16:creationId xmlns:a16="http://schemas.microsoft.com/office/drawing/2014/main" id="{6801DE11-32D6-4836-B20C-5C5913DE0ABB}"/>
              </a:ext>
            </a:extLst>
          </p:cNvPr>
          <p:cNvSpPr/>
          <p:nvPr/>
        </p:nvSpPr>
        <p:spPr>
          <a:xfrm>
            <a:off x="1100696" y="1797141"/>
            <a:ext cx="5532980" cy="4218881"/>
          </a:xfrm>
          <a:prstGeom prst="roundRect">
            <a:avLst>
              <a:gd name="adj" fmla="val 874"/>
            </a:avLst>
          </a:prstGeom>
          <a:noFill/>
          <a:ln w="95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fontAlgn="ctr"/>
            <a:endParaRPr lang="en-US" altLang="zh-CN" sz="1600" b="1" dirty="0">
              <a:solidFill>
                <a:schemeClr val="tx1">
                  <a:lumMod val="75000"/>
                  <a:lumOff val="25000"/>
                </a:schemeClr>
              </a:solidFill>
              <a:latin typeface="Huawei Sans" panose="020C0503030203020204" pitchFamily="34" charset="0"/>
              <a:ea typeface="微软雅黑" panose="020B0503020204020204" pitchFamily="34" charset="-122"/>
              <a:cs typeface="Arial" panose="020B0604020202020204" pitchFamily="34" charset="0"/>
            </a:endParaRPr>
          </a:p>
        </p:txBody>
      </p:sp>
      <p:grpSp>
        <p:nvGrpSpPr>
          <p:cNvPr id="91" name="组合 3">
            <a:extLst>
              <a:ext uri="{FF2B5EF4-FFF2-40B4-BE49-F238E27FC236}">
                <a16:creationId xmlns:a16="http://schemas.microsoft.com/office/drawing/2014/main" id="{01D04F58-35C1-4298-B16E-148716DEAC7A}"/>
              </a:ext>
            </a:extLst>
          </p:cNvPr>
          <p:cNvGrpSpPr/>
          <p:nvPr/>
        </p:nvGrpSpPr>
        <p:grpSpPr>
          <a:xfrm>
            <a:off x="1873903" y="2053183"/>
            <a:ext cx="4022450" cy="2131812"/>
            <a:chOff x="1163953" y="2534657"/>
            <a:chExt cx="4022450" cy="2131812"/>
          </a:xfrm>
        </p:grpSpPr>
        <p:pic>
          <p:nvPicPr>
            <p:cNvPr id="92" name="图片 76" descr="接入交换机.png">
              <a:extLst>
                <a:ext uri="{FF2B5EF4-FFF2-40B4-BE49-F238E27FC236}">
                  <a16:creationId xmlns:a16="http://schemas.microsoft.com/office/drawing/2014/main" id="{74E4CC67-1410-482D-8AA4-01F07AC7CF34}"/>
                </a:ext>
              </a:extLst>
            </p:cNvPr>
            <p:cNvPicPr>
              <a:picLocks noChangeAspect="1"/>
            </p:cNvPicPr>
            <p:nvPr/>
          </p:nvPicPr>
          <p:blipFill>
            <a:blip r:embed="rId2" cstate="print"/>
            <a:stretch>
              <a:fillRect/>
            </a:stretch>
          </p:blipFill>
          <p:spPr>
            <a:xfrm>
              <a:off x="1163953" y="2534657"/>
              <a:ext cx="490909" cy="401653"/>
            </a:xfrm>
            <a:prstGeom prst="rect">
              <a:avLst/>
            </a:prstGeom>
          </p:spPr>
        </p:pic>
        <p:pic>
          <p:nvPicPr>
            <p:cNvPr id="93" name="图片 76" descr="接入交换机.png">
              <a:extLst>
                <a:ext uri="{FF2B5EF4-FFF2-40B4-BE49-F238E27FC236}">
                  <a16:creationId xmlns:a16="http://schemas.microsoft.com/office/drawing/2014/main" id="{16611EE4-7591-464C-A630-1286E32BAC36}"/>
                </a:ext>
              </a:extLst>
            </p:cNvPr>
            <p:cNvPicPr>
              <a:picLocks noChangeAspect="1"/>
            </p:cNvPicPr>
            <p:nvPr/>
          </p:nvPicPr>
          <p:blipFill>
            <a:blip r:embed="rId2" cstate="print"/>
            <a:stretch>
              <a:fillRect/>
            </a:stretch>
          </p:blipFill>
          <p:spPr>
            <a:xfrm>
              <a:off x="4695494" y="2534657"/>
              <a:ext cx="490909" cy="401653"/>
            </a:xfrm>
            <a:prstGeom prst="rect">
              <a:avLst/>
            </a:prstGeom>
          </p:spPr>
        </p:pic>
        <p:pic>
          <p:nvPicPr>
            <p:cNvPr id="94" name="图片 76" descr="接入交换机.png">
              <a:extLst>
                <a:ext uri="{FF2B5EF4-FFF2-40B4-BE49-F238E27FC236}">
                  <a16:creationId xmlns:a16="http://schemas.microsoft.com/office/drawing/2014/main" id="{124D979D-0B0D-44E1-8CEC-110A296D1255}"/>
                </a:ext>
              </a:extLst>
            </p:cNvPr>
            <p:cNvPicPr>
              <a:picLocks noChangeAspect="1"/>
            </p:cNvPicPr>
            <p:nvPr/>
          </p:nvPicPr>
          <p:blipFill>
            <a:blip r:embed="rId2" cstate="print"/>
            <a:stretch>
              <a:fillRect/>
            </a:stretch>
          </p:blipFill>
          <p:spPr>
            <a:xfrm>
              <a:off x="2929723" y="4264816"/>
              <a:ext cx="490909" cy="401653"/>
            </a:xfrm>
            <a:prstGeom prst="rect">
              <a:avLst/>
            </a:prstGeom>
          </p:spPr>
        </p:pic>
      </p:grpSp>
      <p:sp>
        <p:nvSpPr>
          <p:cNvPr id="95" name="矩形 15">
            <a:extLst>
              <a:ext uri="{FF2B5EF4-FFF2-40B4-BE49-F238E27FC236}">
                <a16:creationId xmlns:a16="http://schemas.microsoft.com/office/drawing/2014/main" id="{A65E19EE-8306-4EEA-AE70-4FA1F0D4970F}"/>
              </a:ext>
            </a:extLst>
          </p:cNvPr>
          <p:cNvSpPr/>
          <p:nvPr/>
        </p:nvSpPr>
        <p:spPr>
          <a:xfrm>
            <a:off x="1383903" y="4932121"/>
            <a:ext cx="5085676" cy="1126462"/>
          </a:xfrm>
          <a:prstGeom prst="rect">
            <a:avLst/>
          </a:prstGeom>
        </p:spPr>
        <p:txBody>
          <a:bodyPr wrap="square">
            <a:spAutoFit/>
          </a:bodyPr>
          <a:lstStyle/>
          <a:p>
            <a:pPr fontAlgn="ctr">
              <a:lnSpc>
                <a:spcPct val="120000"/>
              </a:lnSpc>
              <a:spcBef>
                <a:spcPts val="0"/>
              </a:spcBef>
              <a:spcAft>
                <a:spcPts val="0"/>
              </a:spcAft>
            </a:pPr>
            <a:r>
              <a:rPr lang="en-US" sz="1400" dirty="0">
                <a:solidFill>
                  <a:prstClr val="black"/>
                </a:solidFill>
                <a:latin typeface="Huawei Sans" panose="020C0503030203020204" pitchFamily="34" charset="0"/>
              </a:rPr>
              <a:t>When SW3 receives the BUM frames, it floods the frames. After SW1 and SW2 receive the BUM frames, they flood the frames again. As a result, network resources are exhausted and the network is unavailable.</a:t>
            </a:r>
          </a:p>
        </p:txBody>
      </p:sp>
      <p:sp>
        <p:nvSpPr>
          <p:cNvPr id="96" name="文本框 68">
            <a:extLst>
              <a:ext uri="{FF2B5EF4-FFF2-40B4-BE49-F238E27FC236}">
                <a16:creationId xmlns:a16="http://schemas.microsoft.com/office/drawing/2014/main" id="{2A99AA16-75F3-4E1F-BD80-FC9B468E8CF8}"/>
              </a:ext>
            </a:extLst>
          </p:cNvPr>
          <p:cNvSpPr txBox="1"/>
          <p:nvPr/>
        </p:nvSpPr>
        <p:spPr>
          <a:xfrm>
            <a:off x="1258985" y="2068473"/>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97" name="文本框 69">
            <a:extLst>
              <a:ext uri="{FF2B5EF4-FFF2-40B4-BE49-F238E27FC236}">
                <a16:creationId xmlns:a16="http://schemas.microsoft.com/office/drawing/2014/main" id="{8E5FBDDB-CED2-4796-AFEC-7D7601C63B86}"/>
              </a:ext>
            </a:extLst>
          </p:cNvPr>
          <p:cNvSpPr txBox="1"/>
          <p:nvPr/>
        </p:nvSpPr>
        <p:spPr>
          <a:xfrm>
            <a:off x="5889776" y="2068473"/>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sp>
        <p:nvSpPr>
          <p:cNvPr id="98" name="文本框 70">
            <a:extLst>
              <a:ext uri="{FF2B5EF4-FFF2-40B4-BE49-F238E27FC236}">
                <a16:creationId xmlns:a16="http://schemas.microsoft.com/office/drawing/2014/main" id="{FAE624F1-732E-4A9B-AB1F-AC3907003B4F}"/>
              </a:ext>
            </a:extLst>
          </p:cNvPr>
          <p:cNvSpPr txBox="1"/>
          <p:nvPr/>
        </p:nvSpPr>
        <p:spPr>
          <a:xfrm>
            <a:off x="4138054" y="3798084"/>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spTree>
    <p:extLst>
      <p:ext uri="{BB962C8B-B14F-4D97-AF65-F5344CB8AC3E}">
        <p14:creationId xmlns:p14="http://schemas.microsoft.com/office/powerpoint/2010/main" val="1373663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300" b="1" dirty="0"/>
              <a:t>STP Overview</a:t>
            </a:r>
          </a:p>
          <a:p>
            <a:pPr marL="285750" indent="-285750">
              <a:buFont typeface="Arial" panose="020B0604020202020204" pitchFamily="34" charset="0"/>
              <a:buChar char="•"/>
            </a:pPr>
            <a:r>
              <a:rPr lang="en-US" sz="2100" dirty="0">
                <a:solidFill>
                  <a:schemeClr val="bg1">
                    <a:lumMod val="50000"/>
                  </a:schemeClr>
                </a:solidFill>
              </a:rPr>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8</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306873" cy="523220"/>
          </a:xfrm>
          <a:prstGeom prst="rect">
            <a:avLst/>
          </a:prstGeom>
          <a:solidFill>
            <a:schemeClr val="tx2">
              <a:lumMod val="20000"/>
              <a:lumOff val="80000"/>
            </a:schemeClr>
          </a:solidFill>
        </p:spPr>
        <p:txBody>
          <a:bodyPr wrap="square">
            <a:spAutoFit/>
          </a:bodyPr>
          <a:lstStyle/>
          <a:p>
            <a:r>
              <a:rPr lang="en-US" sz="2800" dirty="0"/>
              <a:t>Issues Caused by Layer 2 Loops</a:t>
            </a:r>
          </a:p>
        </p:txBody>
      </p:sp>
      <p:sp>
        <p:nvSpPr>
          <p:cNvPr id="36" name="圆角矩形 75">
            <a:extLst>
              <a:ext uri="{FF2B5EF4-FFF2-40B4-BE49-F238E27FC236}">
                <a16:creationId xmlns:a16="http://schemas.microsoft.com/office/drawing/2014/main" id="{6D4E40F5-B69F-4CA9-814C-C8095B17DF1A}"/>
              </a:ext>
            </a:extLst>
          </p:cNvPr>
          <p:cNvSpPr/>
          <p:nvPr/>
        </p:nvSpPr>
        <p:spPr>
          <a:xfrm>
            <a:off x="1047317" y="1381331"/>
            <a:ext cx="5532980" cy="396000"/>
          </a:xfrm>
          <a:prstGeom prst="roundRect">
            <a:avLst>
              <a:gd name="adj" fmla="val 10604"/>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lang="en-US" b="1" dirty="0">
                <a:solidFill>
                  <a:prstClr val="white"/>
                </a:solidFill>
                <a:latin typeface="Huawei Sans" panose="020C0503030203020204" pitchFamily="34" charset="0"/>
              </a:rPr>
              <a:t>Typical Issue 2: MAC Address Flapping</a:t>
            </a:r>
          </a:p>
        </p:txBody>
      </p:sp>
      <p:sp>
        <p:nvSpPr>
          <p:cNvPr id="37" name="圆角矩形 75">
            <a:extLst>
              <a:ext uri="{FF2B5EF4-FFF2-40B4-BE49-F238E27FC236}">
                <a16:creationId xmlns:a16="http://schemas.microsoft.com/office/drawing/2014/main" id="{CFE16845-D469-4AA4-959E-8AE3E16784C7}"/>
              </a:ext>
            </a:extLst>
          </p:cNvPr>
          <p:cNvSpPr/>
          <p:nvPr/>
        </p:nvSpPr>
        <p:spPr>
          <a:xfrm>
            <a:off x="1047317" y="1822899"/>
            <a:ext cx="5532980" cy="4218881"/>
          </a:xfrm>
          <a:prstGeom prst="roundRect">
            <a:avLst>
              <a:gd name="adj" fmla="val 874"/>
            </a:avLst>
          </a:prstGeom>
          <a:noFill/>
          <a:ln w="95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fontAlgn="ctr"/>
            <a:endParaRPr lang="en-US" altLang="zh-CN" sz="1600" b="1" dirty="0">
              <a:solidFill>
                <a:schemeClr val="tx1">
                  <a:lumMod val="75000"/>
                  <a:lumOff val="25000"/>
                </a:schemeClr>
              </a:solidFill>
              <a:latin typeface="Huawei Sans" panose="020C0503030203020204" pitchFamily="34" charset="0"/>
              <a:ea typeface="微软雅黑" panose="020B0503020204020204" pitchFamily="34" charset="-122"/>
              <a:cs typeface="Arial" panose="020B0604020202020204" pitchFamily="34" charset="0"/>
            </a:endParaRPr>
          </a:p>
        </p:txBody>
      </p:sp>
      <p:grpSp>
        <p:nvGrpSpPr>
          <p:cNvPr id="38" name="组合 72">
            <a:extLst>
              <a:ext uri="{FF2B5EF4-FFF2-40B4-BE49-F238E27FC236}">
                <a16:creationId xmlns:a16="http://schemas.microsoft.com/office/drawing/2014/main" id="{3A177A1B-3AD7-4432-A03F-F8CEE3577252}"/>
              </a:ext>
            </a:extLst>
          </p:cNvPr>
          <p:cNvGrpSpPr/>
          <p:nvPr/>
        </p:nvGrpSpPr>
        <p:grpSpPr>
          <a:xfrm>
            <a:off x="1969342" y="2308726"/>
            <a:ext cx="3625179" cy="1759759"/>
            <a:chOff x="1921265" y="2764442"/>
            <a:chExt cx="3013742" cy="1759759"/>
          </a:xfrm>
        </p:grpSpPr>
        <p:grpSp>
          <p:nvGrpSpPr>
            <p:cNvPr id="39" name="组合 73">
              <a:extLst>
                <a:ext uri="{FF2B5EF4-FFF2-40B4-BE49-F238E27FC236}">
                  <a16:creationId xmlns:a16="http://schemas.microsoft.com/office/drawing/2014/main" id="{B626C891-4DF8-4FF1-81E2-E16B89F09F0E}"/>
                </a:ext>
              </a:extLst>
            </p:cNvPr>
            <p:cNvGrpSpPr/>
            <p:nvPr/>
          </p:nvGrpSpPr>
          <p:grpSpPr>
            <a:xfrm flipV="1">
              <a:off x="2055321" y="2825128"/>
              <a:ext cx="2745630" cy="1699073"/>
              <a:chOff x="6600056" y="4353447"/>
              <a:chExt cx="1296144" cy="833967"/>
            </a:xfrm>
          </p:grpSpPr>
          <p:cxnSp>
            <p:nvCxnSpPr>
              <p:cNvPr id="41" name="直接连接符 75">
                <a:extLst>
                  <a:ext uri="{FF2B5EF4-FFF2-40B4-BE49-F238E27FC236}">
                    <a16:creationId xmlns:a16="http://schemas.microsoft.com/office/drawing/2014/main" id="{A7E5E7C7-0671-4970-A515-A93108A1C15B}"/>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接连接符 76">
                <a:extLst>
                  <a:ext uri="{FF2B5EF4-FFF2-40B4-BE49-F238E27FC236}">
                    <a16:creationId xmlns:a16="http://schemas.microsoft.com/office/drawing/2014/main" id="{714A139B-8B81-4B16-9B42-161F41DE21F6}"/>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0" name="直接连接符 74">
              <a:extLst>
                <a:ext uri="{FF2B5EF4-FFF2-40B4-BE49-F238E27FC236}">
                  <a16:creationId xmlns:a16="http://schemas.microsoft.com/office/drawing/2014/main" id="{34595703-9F87-4140-8121-985AC5328371}"/>
                </a:ext>
              </a:extLst>
            </p:cNvPr>
            <p:cNvCxnSpPr/>
            <p:nvPr/>
          </p:nvCxnSpPr>
          <p:spPr>
            <a:xfrm flipH="1">
              <a:off x="1921265" y="2764442"/>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3" name="直接箭头连接符 77">
            <a:extLst>
              <a:ext uri="{FF2B5EF4-FFF2-40B4-BE49-F238E27FC236}">
                <a16:creationId xmlns:a16="http://schemas.microsoft.com/office/drawing/2014/main" id="{7D653CCB-7DC9-4F34-AED8-EA4803511DCC}"/>
              </a:ext>
            </a:extLst>
          </p:cNvPr>
          <p:cNvCxnSpPr/>
          <p:nvPr/>
        </p:nvCxnSpPr>
        <p:spPr>
          <a:xfrm flipV="1">
            <a:off x="3810844" y="4247946"/>
            <a:ext cx="0" cy="572195"/>
          </a:xfrm>
          <a:prstGeom prst="straightConnector1">
            <a:avLst/>
          </a:prstGeom>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cxnSp>
      <p:sp>
        <p:nvSpPr>
          <p:cNvPr id="44" name="文本框 78">
            <a:extLst>
              <a:ext uri="{FF2B5EF4-FFF2-40B4-BE49-F238E27FC236}">
                <a16:creationId xmlns:a16="http://schemas.microsoft.com/office/drawing/2014/main" id="{86F01468-E197-4985-94F4-54D6545B09E4}"/>
              </a:ext>
            </a:extLst>
          </p:cNvPr>
          <p:cNvSpPr txBox="1"/>
          <p:nvPr/>
        </p:nvSpPr>
        <p:spPr>
          <a:xfrm>
            <a:off x="3966023" y="4162221"/>
            <a:ext cx="2633749" cy="830997"/>
          </a:xfrm>
          <a:prstGeom prst="rect">
            <a:avLst/>
          </a:prstGeom>
          <a:noFill/>
        </p:spPr>
        <p:txBody>
          <a:bodyPr wrap="square" rtlCol="0">
            <a:spAutoFit/>
          </a:bodyPr>
          <a:lstStyle/>
          <a:p>
            <a:pPr fontAlgn="ctr">
              <a:spcBef>
                <a:spcPts val="0"/>
              </a:spcBef>
              <a:spcAft>
                <a:spcPts val="0"/>
              </a:spcAft>
            </a:pPr>
            <a:r>
              <a:rPr lang="en-US" sz="1600" b="1" dirty="0">
                <a:solidFill>
                  <a:srgbClr val="EC7061"/>
                </a:solidFill>
                <a:latin typeface="Huawei Sans" panose="020C0503030203020204" pitchFamily="34" charset="0"/>
              </a:rPr>
              <a:t>BUM frame</a:t>
            </a:r>
          </a:p>
          <a:p>
            <a:pPr fontAlgn="ctr">
              <a:spcBef>
                <a:spcPts val="0"/>
              </a:spcBef>
              <a:spcAft>
                <a:spcPts val="0"/>
              </a:spcAft>
            </a:pPr>
            <a:r>
              <a:rPr lang="en-US" sz="1600" dirty="0">
                <a:solidFill>
                  <a:srgbClr val="EC7061"/>
                </a:solidFill>
                <a:latin typeface="Huawei Sans" panose="020C0503030203020204" pitchFamily="34" charset="0"/>
              </a:rPr>
              <a:t>Source MAC address: 5489-98EE-788A</a:t>
            </a:r>
            <a:endParaRPr lang="en-US" altLang="zh-CN" sz="1600" dirty="0">
              <a:solidFill>
                <a:srgbClr val="EC7061"/>
              </a:solidFill>
              <a:latin typeface="Huawei Sans" panose="020C0503030203020204" pitchFamily="34" charset="0"/>
              <a:ea typeface="微软雅黑"/>
            </a:endParaRPr>
          </a:p>
        </p:txBody>
      </p:sp>
      <p:sp>
        <p:nvSpPr>
          <p:cNvPr id="45" name="椭圆 91">
            <a:extLst>
              <a:ext uri="{FF2B5EF4-FFF2-40B4-BE49-F238E27FC236}">
                <a16:creationId xmlns:a16="http://schemas.microsoft.com/office/drawing/2014/main" id="{54348A23-0423-40FD-A0C8-C7ABE24B8B5E}"/>
              </a:ext>
            </a:extLst>
          </p:cNvPr>
          <p:cNvSpPr>
            <a:spLocks noChangeAspect="1"/>
          </p:cNvSpPr>
          <p:nvPr/>
        </p:nvSpPr>
        <p:spPr>
          <a:xfrm>
            <a:off x="3717872" y="4642304"/>
            <a:ext cx="211345" cy="211345"/>
          </a:xfrm>
          <a:prstGeom prst="ellipse">
            <a:avLst/>
          </a:prstGeom>
          <a:solidFill>
            <a:srgbClr val="00B0F0"/>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fontAlgn="ctr"/>
            <a:r>
              <a:rPr lang="en-US" sz="1400" b="1" dirty="0">
                <a:solidFill>
                  <a:schemeClr val="bg1"/>
                </a:solidFill>
                <a:latin typeface="Huawei Sans" panose="020C0503030203020204" pitchFamily="34" charset="0"/>
              </a:rPr>
              <a:t>1</a:t>
            </a:r>
            <a:endParaRPr lang="en-US" altLang="zh-CN" sz="1400" b="1" dirty="0">
              <a:solidFill>
                <a:schemeClr val="bg1"/>
              </a:solidFill>
              <a:latin typeface="Huawei Sans" panose="020C0503030203020204" pitchFamily="34" charset="0"/>
              <a:ea typeface="方正兰亭黑简体" panose="02000000000000000000" pitchFamily="2" charset="-122"/>
            </a:endParaRPr>
          </a:p>
        </p:txBody>
      </p:sp>
      <p:grpSp>
        <p:nvGrpSpPr>
          <p:cNvPr id="46" name="组合 99">
            <a:extLst>
              <a:ext uri="{FF2B5EF4-FFF2-40B4-BE49-F238E27FC236}">
                <a16:creationId xmlns:a16="http://schemas.microsoft.com/office/drawing/2014/main" id="{491402F6-0D37-46AD-9192-C12D6636BCD5}"/>
              </a:ext>
            </a:extLst>
          </p:cNvPr>
          <p:cNvGrpSpPr/>
          <p:nvPr/>
        </p:nvGrpSpPr>
        <p:grpSpPr>
          <a:xfrm>
            <a:off x="1770706" y="2078941"/>
            <a:ext cx="4022450" cy="2131812"/>
            <a:chOff x="1163953" y="2534657"/>
            <a:chExt cx="4022450" cy="2131812"/>
          </a:xfrm>
        </p:grpSpPr>
        <p:pic>
          <p:nvPicPr>
            <p:cNvPr id="47" name="图片 76" descr="接入交换机.png">
              <a:extLst>
                <a:ext uri="{FF2B5EF4-FFF2-40B4-BE49-F238E27FC236}">
                  <a16:creationId xmlns:a16="http://schemas.microsoft.com/office/drawing/2014/main" id="{ABAE0CE4-2C44-41A4-B249-D7236DB32FB6}"/>
                </a:ext>
              </a:extLst>
            </p:cNvPr>
            <p:cNvPicPr>
              <a:picLocks noChangeAspect="1"/>
            </p:cNvPicPr>
            <p:nvPr/>
          </p:nvPicPr>
          <p:blipFill>
            <a:blip r:embed="rId2" cstate="print"/>
            <a:stretch>
              <a:fillRect/>
            </a:stretch>
          </p:blipFill>
          <p:spPr>
            <a:xfrm>
              <a:off x="1163953" y="2534657"/>
              <a:ext cx="490909" cy="401653"/>
            </a:xfrm>
            <a:prstGeom prst="rect">
              <a:avLst/>
            </a:prstGeom>
          </p:spPr>
        </p:pic>
        <p:pic>
          <p:nvPicPr>
            <p:cNvPr id="48" name="图片 76" descr="接入交换机.png">
              <a:extLst>
                <a:ext uri="{FF2B5EF4-FFF2-40B4-BE49-F238E27FC236}">
                  <a16:creationId xmlns:a16="http://schemas.microsoft.com/office/drawing/2014/main" id="{4CC20C51-799B-4333-BAF6-732FB697E672}"/>
                </a:ext>
              </a:extLst>
            </p:cNvPr>
            <p:cNvPicPr>
              <a:picLocks noChangeAspect="1"/>
            </p:cNvPicPr>
            <p:nvPr/>
          </p:nvPicPr>
          <p:blipFill>
            <a:blip r:embed="rId2" cstate="print"/>
            <a:stretch>
              <a:fillRect/>
            </a:stretch>
          </p:blipFill>
          <p:spPr>
            <a:xfrm>
              <a:off x="4695494" y="2534657"/>
              <a:ext cx="490909" cy="401653"/>
            </a:xfrm>
            <a:prstGeom prst="rect">
              <a:avLst/>
            </a:prstGeom>
          </p:spPr>
        </p:pic>
        <p:pic>
          <p:nvPicPr>
            <p:cNvPr id="49" name="图片 76" descr="接入交换机.png">
              <a:extLst>
                <a:ext uri="{FF2B5EF4-FFF2-40B4-BE49-F238E27FC236}">
                  <a16:creationId xmlns:a16="http://schemas.microsoft.com/office/drawing/2014/main" id="{19F61FA1-5602-457E-839E-A0CF626A5BCA}"/>
                </a:ext>
              </a:extLst>
            </p:cNvPr>
            <p:cNvPicPr>
              <a:picLocks noChangeAspect="1"/>
            </p:cNvPicPr>
            <p:nvPr/>
          </p:nvPicPr>
          <p:blipFill>
            <a:blip r:embed="rId2" cstate="print"/>
            <a:stretch>
              <a:fillRect/>
            </a:stretch>
          </p:blipFill>
          <p:spPr>
            <a:xfrm>
              <a:off x="2929723" y="4264816"/>
              <a:ext cx="490909" cy="401653"/>
            </a:xfrm>
            <a:prstGeom prst="rect">
              <a:avLst/>
            </a:prstGeom>
          </p:spPr>
        </p:pic>
      </p:grpSp>
      <p:sp>
        <p:nvSpPr>
          <p:cNvPr id="50" name="文本框 103">
            <a:extLst>
              <a:ext uri="{FF2B5EF4-FFF2-40B4-BE49-F238E27FC236}">
                <a16:creationId xmlns:a16="http://schemas.microsoft.com/office/drawing/2014/main" id="{7B6AE67A-AA88-4CFA-B02F-1232AFFE5E98}"/>
              </a:ext>
            </a:extLst>
          </p:cNvPr>
          <p:cNvSpPr txBox="1"/>
          <p:nvPr/>
        </p:nvSpPr>
        <p:spPr>
          <a:xfrm>
            <a:off x="1130661" y="2094231"/>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51" name="文本框 104">
            <a:extLst>
              <a:ext uri="{FF2B5EF4-FFF2-40B4-BE49-F238E27FC236}">
                <a16:creationId xmlns:a16="http://schemas.microsoft.com/office/drawing/2014/main" id="{6339FE6B-92A5-49B5-BAAE-CE01A0E6D968}"/>
              </a:ext>
            </a:extLst>
          </p:cNvPr>
          <p:cNvSpPr txBox="1"/>
          <p:nvPr/>
        </p:nvSpPr>
        <p:spPr>
          <a:xfrm>
            <a:off x="5825894" y="2094231"/>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sp>
        <p:nvSpPr>
          <p:cNvPr id="52" name="文本框 105">
            <a:extLst>
              <a:ext uri="{FF2B5EF4-FFF2-40B4-BE49-F238E27FC236}">
                <a16:creationId xmlns:a16="http://schemas.microsoft.com/office/drawing/2014/main" id="{BD56D2B6-8D91-427B-9A45-5C932F886F69}"/>
              </a:ext>
            </a:extLst>
          </p:cNvPr>
          <p:cNvSpPr txBox="1"/>
          <p:nvPr/>
        </p:nvSpPr>
        <p:spPr>
          <a:xfrm>
            <a:off x="4034857" y="3823842"/>
            <a:ext cx="628698" cy="338554"/>
          </a:xfrm>
          <a:prstGeom prst="rect">
            <a:avLst/>
          </a:prstGeom>
          <a:noFill/>
        </p:spPr>
        <p:txBody>
          <a:bodyPr wrap="none" rtlCol="0">
            <a:spAutoFit/>
          </a:bodyPr>
          <a:lstStyle/>
          <a:p>
            <a:pP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sp>
        <p:nvSpPr>
          <p:cNvPr id="53" name="任意多边形 106">
            <a:extLst>
              <a:ext uri="{FF2B5EF4-FFF2-40B4-BE49-F238E27FC236}">
                <a16:creationId xmlns:a16="http://schemas.microsoft.com/office/drawing/2014/main" id="{76290735-5703-434B-89C7-5F7D5A542389}"/>
              </a:ext>
            </a:extLst>
          </p:cNvPr>
          <p:cNvSpPr/>
          <p:nvPr/>
        </p:nvSpPr>
        <p:spPr>
          <a:xfrm>
            <a:off x="3422044" y="2635789"/>
            <a:ext cx="1303020" cy="670560"/>
          </a:xfrm>
          <a:custGeom>
            <a:avLst/>
            <a:gdLst>
              <a:gd name="connsiteX0" fmla="*/ 746760 w 1303020"/>
              <a:gd name="connsiteY0" fmla="*/ 670560 h 670560"/>
              <a:gd name="connsiteX1" fmla="*/ 1303020 w 1303020"/>
              <a:gd name="connsiteY1" fmla="*/ 0 h 670560"/>
              <a:gd name="connsiteX2" fmla="*/ 0 w 1303020"/>
              <a:gd name="connsiteY2" fmla="*/ 0 h 670560"/>
              <a:gd name="connsiteX3" fmla="*/ 403860 w 1303020"/>
              <a:gd name="connsiteY3" fmla="*/ 525780 h 670560"/>
              <a:gd name="connsiteX0" fmla="*/ 746760 w 1303020"/>
              <a:gd name="connsiteY0" fmla="*/ 670560 h 670560"/>
              <a:gd name="connsiteX1" fmla="*/ 1303020 w 1303020"/>
              <a:gd name="connsiteY1" fmla="*/ 0 h 670560"/>
              <a:gd name="connsiteX2" fmla="*/ 0 w 1303020"/>
              <a:gd name="connsiteY2" fmla="*/ 0 h 670560"/>
            </a:gdLst>
            <a:ahLst/>
            <a:cxnLst>
              <a:cxn ang="0">
                <a:pos x="connsiteX0" y="connsiteY0"/>
              </a:cxn>
              <a:cxn ang="0">
                <a:pos x="connsiteX1" y="connsiteY1"/>
              </a:cxn>
              <a:cxn ang="0">
                <a:pos x="connsiteX2" y="connsiteY2"/>
              </a:cxn>
            </a:cxnLst>
            <a:rect l="l" t="t" r="r" b="b"/>
            <a:pathLst>
              <a:path w="1303020" h="670560">
                <a:moveTo>
                  <a:pt x="746760" y="670560"/>
                </a:moveTo>
                <a:lnTo>
                  <a:pt x="1303020" y="0"/>
                </a:lnTo>
                <a:lnTo>
                  <a:pt x="0" y="0"/>
                </a:lnTo>
              </a:path>
            </a:pathLst>
          </a:custGeom>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fontAlgn="ctr">
              <a:spcBef>
                <a:spcPts val="0"/>
              </a:spcBef>
              <a:spcAft>
                <a:spcPts val="0"/>
              </a:spcAft>
            </a:pPr>
            <a:endParaRPr lang="en-US" altLang="zh-CN" sz="1800" dirty="0">
              <a:solidFill>
                <a:prstClr val="white"/>
              </a:solidFill>
              <a:latin typeface="Huawei Sans" panose="020C0503030203020204" pitchFamily="34" charset="0"/>
            </a:endParaRPr>
          </a:p>
        </p:txBody>
      </p:sp>
      <p:sp>
        <p:nvSpPr>
          <p:cNvPr id="54" name="文本框 107">
            <a:extLst>
              <a:ext uri="{FF2B5EF4-FFF2-40B4-BE49-F238E27FC236}">
                <a16:creationId xmlns:a16="http://schemas.microsoft.com/office/drawing/2014/main" id="{551124F3-855D-4CFC-8BF1-D783CD8E26C9}"/>
              </a:ext>
            </a:extLst>
          </p:cNvPr>
          <p:cNvSpPr txBox="1"/>
          <p:nvPr/>
        </p:nvSpPr>
        <p:spPr>
          <a:xfrm rot="2881122">
            <a:off x="1869428" y="2629015"/>
            <a:ext cx="851515" cy="307777"/>
          </a:xfrm>
          <a:prstGeom prst="rect">
            <a:avLst/>
          </a:prstGeom>
          <a:noFill/>
        </p:spPr>
        <p:txBody>
          <a:bodyPr wrap="none" rtlCol="0">
            <a:spAutoFit/>
          </a:bodyPr>
          <a:lstStyle/>
          <a:p>
            <a:pPr fontAlgn="ctr">
              <a:spcBef>
                <a:spcPts val="0"/>
              </a:spcBef>
              <a:spcAft>
                <a:spcPts val="0"/>
              </a:spcAft>
            </a:pPr>
            <a:r>
              <a:rPr lang="en-US" sz="1400" dirty="0">
                <a:solidFill>
                  <a:prstClr val="black"/>
                </a:solidFill>
                <a:latin typeface="Huawei Sans" panose="020C0503030203020204" pitchFamily="34" charset="0"/>
              </a:rPr>
              <a:t>GE0/0/1</a:t>
            </a:r>
            <a:endParaRPr lang="en-US" altLang="zh-CN" sz="1400" dirty="0">
              <a:solidFill>
                <a:prstClr val="black"/>
              </a:solidFill>
              <a:latin typeface="Huawei Sans" panose="020C0503030203020204" pitchFamily="34" charset="0"/>
              <a:ea typeface="微软雅黑"/>
            </a:endParaRPr>
          </a:p>
        </p:txBody>
      </p:sp>
      <p:sp>
        <p:nvSpPr>
          <p:cNvPr id="55" name="文本框 108">
            <a:extLst>
              <a:ext uri="{FF2B5EF4-FFF2-40B4-BE49-F238E27FC236}">
                <a16:creationId xmlns:a16="http://schemas.microsoft.com/office/drawing/2014/main" id="{D81B60AB-C8BD-4D48-8216-4573F8C20A81}"/>
              </a:ext>
            </a:extLst>
          </p:cNvPr>
          <p:cNvSpPr txBox="1"/>
          <p:nvPr/>
        </p:nvSpPr>
        <p:spPr>
          <a:xfrm>
            <a:off x="2272394" y="2025575"/>
            <a:ext cx="851515" cy="307777"/>
          </a:xfrm>
          <a:prstGeom prst="rect">
            <a:avLst/>
          </a:prstGeom>
          <a:noFill/>
        </p:spPr>
        <p:txBody>
          <a:bodyPr wrap="none" rtlCol="0">
            <a:spAutoFit/>
          </a:bodyPr>
          <a:lstStyle/>
          <a:p>
            <a:pPr fontAlgn="ctr">
              <a:spcBef>
                <a:spcPts val="0"/>
              </a:spcBef>
              <a:spcAft>
                <a:spcPts val="0"/>
              </a:spcAft>
            </a:pPr>
            <a:r>
              <a:rPr lang="en-US" sz="1400" dirty="0">
                <a:solidFill>
                  <a:prstClr val="black"/>
                </a:solidFill>
                <a:latin typeface="Huawei Sans" panose="020C0503030203020204" pitchFamily="34" charset="0"/>
              </a:rPr>
              <a:t>GE0/0/2</a:t>
            </a:r>
            <a:endParaRPr lang="en-US" altLang="zh-CN" sz="1400" dirty="0">
              <a:solidFill>
                <a:prstClr val="black"/>
              </a:solidFill>
              <a:latin typeface="Huawei Sans" panose="020C0503030203020204" pitchFamily="34" charset="0"/>
              <a:ea typeface="微软雅黑"/>
            </a:endParaRPr>
          </a:p>
        </p:txBody>
      </p:sp>
      <p:sp>
        <p:nvSpPr>
          <p:cNvPr id="56" name="矩形 109">
            <a:extLst>
              <a:ext uri="{FF2B5EF4-FFF2-40B4-BE49-F238E27FC236}">
                <a16:creationId xmlns:a16="http://schemas.microsoft.com/office/drawing/2014/main" id="{29DE08E8-4266-412A-8877-3557466DEB3B}"/>
              </a:ext>
            </a:extLst>
          </p:cNvPr>
          <p:cNvSpPr/>
          <p:nvPr/>
        </p:nvSpPr>
        <p:spPr>
          <a:xfrm>
            <a:off x="1057054" y="4957879"/>
            <a:ext cx="5532980" cy="867930"/>
          </a:xfrm>
          <a:prstGeom prst="rect">
            <a:avLst/>
          </a:prstGeom>
        </p:spPr>
        <p:txBody>
          <a:bodyPr wrap="square">
            <a:spAutoFit/>
          </a:bodyPr>
          <a:lstStyle/>
          <a:p>
            <a:pPr fontAlgn="ctr">
              <a:lnSpc>
                <a:spcPct val="120000"/>
              </a:lnSpc>
              <a:spcBef>
                <a:spcPts val="0"/>
              </a:spcBef>
              <a:spcAft>
                <a:spcPts val="0"/>
              </a:spcAft>
            </a:pPr>
            <a:r>
              <a:rPr lang="en-US" sz="1400" dirty="0">
                <a:solidFill>
                  <a:prstClr val="black"/>
                </a:solidFill>
                <a:latin typeface="Huawei Sans" panose="020C0503030203020204" pitchFamily="34" charset="0"/>
              </a:rPr>
              <a:t>SW1 is used as an example. The MAC address of 5489-98EE-788A is frequently switched between GE0/0/1 and GE0/0/2, causing MAC address flapping.</a:t>
            </a:r>
          </a:p>
        </p:txBody>
      </p:sp>
      <p:cxnSp>
        <p:nvCxnSpPr>
          <p:cNvPr id="57" name="直接箭头连接符 59">
            <a:extLst>
              <a:ext uri="{FF2B5EF4-FFF2-40B4-BE49-F238E27FC236}">
                <a16:creationId xmlns:a16="http://schemas.microsoft.com/office/drawing/2014/main" id="{F717FAED-7238-42BC-8C37-FA3A01E33596}"/>
              </a:ext>
            </a:extLst>
          </p:cNvPr>
          <p:cNvCxnSpPr/>
          <p:nvPr/>
        </p:nvCxnSpPr>
        <p:spPr>
          <a:xfrm flipH="1" flipV="1">
            <a:off x="2634903" y="2635789"/>
            <a:ext cx="1023785" cy="1037313"/>
          </a:xfrm>
          <a:prstGeom prst="straightConnector1">
            <a:avLst/>
          </a:prstGeom>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077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2E9C8-DACD-4774-9300-8E8FA48937F9}"/>
              </a:ext>
            </a:extLst>
          </p:cNvPr>
          <p:cNvSpPr>
            <a:spLocks noGrp="1"/>
          </p:cNvSpPr>
          <p:nvPr>
            <p:ph type="title"/>
          </p:nvPr>
        </p:nvSpPr>
        <p:spPr>
          <a:xfrm>
            <a:off x="8306873" y="1108806"/>
            <a:ext cx="2423160" cy="557784"/>
          </a:xfrm>
        </p:spPr>
        <p:txBody>
          <a:bodyPr/>
          <a:lstStyle/>
          <a:p>
            <a:r>
              <a:rPr lang="en-US" dirty="0"/>
              <a:t>Content:</a:t>
            </a:r>
          </a:p>
        </p:txBody>
      </p:sp>
      <p:sp>
        <p:nvSpPr>
          <p:cNvPr id="4" name="Text Placeholder 3">
            <a:extLst>
              <a:ext uri="{FF2B5EF4-FFF2-40B4-BE49-F238E27FC236}">
                <a16:creationId xmlns:a16="http://schemas.microsoft.com/office/drawing/2014/main" id="{81652019-EBC0-4673-9439-1E3BA07B3127}"/>
              </a:ext>
            </a:extLst>
          </p:cNvPr>
          <p:cNvSpPr>
            <a:spLocks noGrp="1"/>
          </p:cNvSpPr>
          <p:nvPr>
            <p:ph type="body" sz="half" idx="2"/>
          </p:nvPr>
        </p:nvSpPr>
        <p:spPr>
          <a:xfrm>
            <a:off x="8306873" y="1783080"/>
            <a:ext cx="3885127" cy="3046497"/>
          </a:xfrm>
        </p:spPr>
        <p:txBody>
          <a:bodyPr>
            <a:noAutofit/>
          </a:bodyPr>
          <a:lstStyle/>
          <a:p>
            <a:pPr marL="285750" indent="-285750">
              <a:buFont typeface="Arial" panose="020B0604020202020204" pitchFamily="34" charset="0"/>
              <a:buChar char="•"/>
            </a:pPr>
            <a:r>
              <a:rPr lang="en-US" sz="2300" b="1" dirty="0"/>
              <a:t>STP Overview</a:t>
            </a:r>
          </a:p>
          <a:p>
            <a:pPr marL="285750" indent="-285750">
              <a:buFont typeface="Arial" panose="020B0604020202020204" pitchFamily="34" charset="0"/>
              <a:buChar char="•"/>
            </a:pPr>
            <a:r>
              <a:rPr lang="en-US" sz="2100" dirty="0">
                <a:solidFill>
                  <a:schemeClr val="bg1">
                    <a:lumMod val="50000"/>
                  </a:schemeClr>
                </a:solidFill>
              </a:rPr>
              <a:t>Basic Concepts and Working Mechanism of STP</a:t>
            </a:r>
          </a:p>
          <a:p>
            <a:pPr marL="285750" indent="-285750">
              <a:buFont typeface="Arial" panose="020B0604020202020204" pitchFamily="34" charset="0"/>
              <a:buChar char="•"/>
            </a:pPr>
            <a:r>
              <a:rPr lang="en-US" sz="2100" dirty="0">
                <a:solidFill>
                  <a:schemeClr val="bg1">
                    <a:lumMod val="50000"/>
                  </a:schemeClr>
                </a:solidFill>
              </a:rPr>
              <a:t>Improvements Made in RSTP</a:t>
            </a:r>
          </a:p>
          <a:p>
            <a:pPr marL="285750" indent="-285750">
              <a:buFont typeface="Arial" panose="020B0604020202020204" pitchFamily="34" charset="0"/>
              <a:buChar char="•"/>
            </a:pPr>
            <a:r>
              <a:rPr lang="en-US" sz="2100" dirty="0">
                <a:solidFill>
                  <a:schemeClr val="bg1">
                    <a:lumMod val="50000"/>
                  </a:schemeClr>
                </a:solidFill>
              </a:rPr>
              <a:t>STP Advancement</a:t>
            </a:r>
          </a:p>
        </p:txBody>
      </p:sp>
      <p:sp>
        <p:nvSpPr>
          <p:cNvPr id="6" name="Slide Number Placeholder 5">
            <a:extLst>
              <a:ext uri="{FF2B5EF4-FFF2-40B4-BE49-F238E27FC236}">
                <a16:creationId xmlns:a16="http://schemas.microsoft.com/office/drawing/2014/main" id="{D9288CF2-6C1C-4B64-828E-2AC55D9AA7E7}"/>
              </a:ext>
            </a:extLst>
          </p:cNvPr>
          <p:cNvSpPr>
            <a:spLocks noGrp="1"/>
          </p:cNvSpPr>
          <p:nvPr>
            <p:ph type="sldNum" sz="quarter" idx="12"/>
          </p:nvPr>
        </p:nvSpPr>
        <p:spPr/>
        <p:txBody>
          <a:bodyPr/>
          <a:lstStyle/>
          <a:p>
            <a:fld id="{B6BD4BB8-7F4D-4DB9-9AEB-493C0B6F0274}" type="slidenum">
              <a:rPr lang="en-US" smtClean="0"/>
              <a:t>9</a:t>
            </a:fld>
            <a:endParaRPr lang="en-US"/>
          </a:p>
        </p:txBody>
      </p:sp>
      <p:sp>
        <p:nvSpPr>
          <p:cNvPr id="128" name="TextBox 127">
            <a:extLst>
              <a:ext uri="{FF2B5EF4-FFF2-40B4-BE49-F238E27FC236}">
                <a16:creationId xmlns:a16="http://schemas.microsoft.com/office/drawing/2014/main" id="{C6DA4C8B-EABF-4EEF-8E8A-0A6E64DAD1E4}"/>
              </a:ext>
            </a:extLst>
          </p:cNvPr>
          <p:cNvSpPr txBox="1"/>
          <p:nvPr/>
        </p:nvSpPr>
        <p:spPr>
          <a:xfrm>
            <a:off x="0" y="0"/>
            <a:ext cx="8306873" cy="523220"/>
          </a:xfrm>
          <a:prstGeom prst="rect">
            <a:avLst/>
          </a:prstGeom>
          <a:solidFill>
            <a:schemeClr val="tx2">
              <a:lumMod val="20000"/>
              <a:lumOff val="80000"/>
            </a:schemeClr>
          </a:solidFill>
        </p:spPr>
        <p:txBody>
          <a:bodyPr wrap="square">
            <a:spAutoFit/>
          </a:bodyPr>
          <a:lstStyle/>
          <a:p>
            <a:r>
              <a:rPr lang="en-US" sz="2800" dirty="0"/>
              <a:t>Introduction to STP</a:t>
            </a:r>
          </a:p>
        </p:txBody>
      </p:sp>
      <p:cxnSp>
        <p:nvCxnSpPr>
          <p:cNvPr id="28" name="直接箭头连接符 29">
            <a:extLst>
              <a:ext uri="{FF2B5EF4-FFF2-40B4-BE49-F238E27FC236}">
                <a16:creationId xmlns:a16="http://schemas.microsoft.com/office/drawing/2014/main" id="{CB76233A-7735-44C7-AB6A-E56F13972D0F}"/>
              </a:ext>
            </a:extLst>
          </p:cNvPr>
          <p:cNvCxnSpPr/>
          <p:nvPr/>
        </p:nvCxnSpPr>
        <p:spPr>
          <a:xfrm>
            <a:off x="2439947" y="1696632"/>
            <a:ext cx="453933" cy="58855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grpSp>
        <p:nvGrpSpPr>
          <p:cNvPr id="29" name="组合 30">
            <a:extLst>
              <a:ext uri="{FF2B5EF4-FFF2-40B4-BE49-F238E27FC236}">
                <a16:creationId xmlns:a16="http://schemas.microsoft.com/office/drawing/2014/main" id="{34268222-F452-41FC-8FA0-F45E3637CF66}"/>
              </a:ext>
            </a:extLst>
          </p:cNvPr>
          <p:cNvGrpSpPr/>
          <p:nvPr/>
        </p:nvGrpSpPr>
        <p:grpSpPr>
          <a:xfrm flipV="1">
            <a:off x="2349037" y="1320094"/>
            <a:ext cx="2745630" cy="1699073"/>
            <a:chOff x="6600056" y="4353447"/>
            <a:chExt cx="1296144" cy="833967"/>
          </a:xfrm>
        </p:grpSpPr>
        <p:cxnSp>
          <p:nvCxnSpPr>
            <p:cNvPr id="30" name="直接连接符 32">
              <a:extLst>
                <a:ext uri="{FF2B5EF4-FFF2-40B4-BE49-F238E27FC236}">
                  <a16:creationId xmlns:a16="http://schemas.microsoft.com/office/drawing/2014/main" id="{68096613-2A93-4303-B457-931A0D5DD665}"/>
                </a:ext>
              </a:extLst>
            </p:cNvPr>
            <p:cNvCxnSpPr/>
            <p:nvPr/>
          </p:nvCxnSpPr>
          <p:spPr>
            <a:xfrm flipH="1">
              <a:off x="6600056"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接连接符 33">
              <a:extLst>
                <a:ext uri="{FF2B5EF4-FFF2-40B4-BE49-F238E27FC236}">
                  <a16:creationId xmlns:a16="http://schemas.microsoft.com/office/drawing/2014/main" id="{A945EB92-B16E-42A1-BFE5-DDDFBF5611E5}"/>
                </a:ext>
              </a:extLst>
            </p:cNvPr>
            <p:cNvCxnSpPr/>
            <p:nvPr/>
          </p:nvCxnSpPr>
          <p:spPr>
            <a:xfrm>
              <a:off x="7248128" y="4353447"/>
              <a:ext cx="648072" cy="8339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2" name="直接连接符 34">
            <a:extLst>
              <a:ext uri="{FF2B5EF4-FFF2-40B4-BE49-F238E27FC236}">
                <a16:creationId xmlns:a16="http://schemas.microsoft.com/office/drawing/2014/main" id="{845EB9E2-EF46-42D1-B063-0D8C57D0B1E9}"/>
              </a:ext>
            </a:extLst>
          </p:cNvPr>
          <p:cNvCxnSpPr/>
          <p:nvPr/>
        </p:nvCxnSpPr>
        <p:spPr>
          <a:xfrm flipH="1">
            <a:off x="2225652" y="1259408"/>
            <a:ext cx="301374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箭头连接符 45">
            <a:extLst>
              <a:ext uri="{FF2B5EF4-FFF2-40B4-BE49-F238E27FC236}">
                <a16:creationId xmlns:a16="http://schemas.microsoft.com/office/drawing/2014/main" id="{E9B47ACA-B080-47B7-8300-3A945E14D8B7}"/>
              </a:ext>
            </a:extLst>
          </p:cNvPr>
          <p:cNvCxnSpPr/>
          <p:nvPr/>
        </p:nvCxnSpPr>
        <p:spPr>
          <a:xfrm flipH="1" flipV="1">
            <a:off x="3026910" y="1871915"/>
            <a:ext cx="494145" cy="601237"/>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直接箭头连接符 46">
            <a:extLst>
              <a:ext uri="{FF2B5EF4-FFF2-40B4-BE49-F238E27FC236}">
                <a16:creationId xmlns:a16="http://schemas.microsoft.com/office/drawing/2014/main" id="{D22F2CCF-1A06-4CCF-AF72-BD9C568F0097}"/>
              </a:ext>
            </a:extLst>
          </p:cNvPr>
          <p:cNvCxnSpPr/>
          <p:nvPr/>
        </p:nvCxnSpPr>
        <p:spPr>
          <a:xfrm flipV="1">
            <a:off x="3934611" y="1838833"/>
            <a:ext cx="496323" cy="632613"/>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直接箭头连接符 47">
            <a:extLst>
              <a:ext uri="{FF2B5EF4-FFF2-40B4-BE49-F238E27FC236}">
                <a16:creationId xmlns:a16="http://schemas.microsoft.com/office/drawing/2014/main" id="{797865AD-7363-4B15-9478-F96FE96CC916}"/>
              </a:ext>
            </a:extLst>
          </p:cNvPr>
          <p:cNvCxnSpPr/>
          <p:nvPr/>
        </p:nvCxnSpPr>
        <p:spPr>
          <a:xfrm>
            <a:off x="2778509" y="1070682"/>
            <a:ext cx="861042" cy="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直接箭头连接符 48">
            <a:extLst>
              <a:ext uri="{FF2B5EF4-FFF2-40B4-BE49-F238E27FC236}">
                <a16:creationId xmlns:a16="http://schemas.microsoft.com/office/drawing/2014/main" id="{AF33F358-224B-4CAE-BB20-E3985924E617}"/>
              </a:ext>
            </a:extLst>
          </p:cNvPr>
          <p:cNvCxnSpPr/>
          <p:nvPr/>
        </p:nvCxnSpPr>
        <p:spPr>
          <a:xfrm flipH="1">
            <a:off x="3893485" y="1410062"/>
            <a:ext cx="855385" cy="0"/>
          </a:xfrm>
          <a:prstGeom prst="straightConnector1">
            <a:avLst/>
          </a:prstGeom>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cxnSp>
      <p:sp>
        <p:nvSpPr>
          <p:cNvPr id="59" name="椭圆 50">
            <a:extLst>
              <a:ext uri="{FF2B5EF4-FFF2-40B4-BE49-F238E27FC236}">
                <a16:creationId xmlns:a16="http://schemas.microsoft.com/office/drawing/2014/main" id="{89BF21F3-625D-4515-9FB9-44A7DF09CF96}"/>
              </a:ext>
            </a:extLst>
          </p:cNvPr>
          <p:cNvSpPr>
            <a:spLocks noChangeAspect="1"/>
          </p:cNvSpPr>
          <p:nvPr/>
        </p:nvSpPr>
        <p:spPr>
          <a:xfrm>
            <a:off x="3391086" y="2333026"/>
            <a:ext cx="211345" cy="211345"/>
          </a:xfrm>
          <a:prstGeom prst="ellipse">
            <a:avLst/>
          </a:prstGeom>
          <a:solidFill>
            <a:schemeClr val="bg1"/>
          </a:solidFill>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txBody>
          <a:bodyPr wrap="none" lIns="0" tIns="0" rIns="0" bIns="0" rtlCol="0" anchor="ctr"/>
          <a:lstStyle/>
          <a:p>
            <a:pPr algn="ctr" fontAlgn="ctr"/>
            <a:endParaRPr lang="en-US" altLang="zh-CN" sz="1400" b="1" dirty="0">
              <a:solidFill>
                <a:prstClr val="black"/>
              </a:solidFill>
              <a:latin typeface="Huawei Sans" panose="020C0503030203020204" pitchFamily="34" charset="0"/>
            </a:endParaRPr>
          </a:p>
        </p:txBody>
      </p:sp>
      <p:sp>
        <p:nvSpPr>
          <p:cNvPr id="60" name="椭圆 51">
            <a:extLst>
              <a:ext uri="{FF2B5EF4-FFF2-40B4-BE49-F238E27FC236}">
                <a16:creationId xmlns:a16="http://schemas.microsoft.com/office/drawing/2014/main" id="{600D5771-3A06-4045-9598-265EA9E48F17}"/>
              </a:ext>
            </a:extLst>
          </p:cNvPr>
          <p:cNvSpPr>
            <a:spLocks noChangeAspect="1"/>
          </p:cNvSpPr>
          <p:nvPr/>
        </p:nvSpPr>
        <p:spPr>
          <a:xfrm>
            <a:off x="3861496" y="2331570"/>
            <a:ext cx="211345" cy="211345"/>
          </a:xfrm>
          <a:prstGeom prst="ellipse">
            <a:avLst/>
          </a:prstGeom>
          <a:solidFill>
            <a:schemeClr val="bg1"/>
          </a:solidFill>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txBody>
          <a:bodyPr wrap="none" lIns="0" tIns="0" rIns="0" bIns="0" rtlCol="0" anchor="ctr"/>
          <a:lstStyle/>
          <a:p>
            <a:pPr algn="ctr" fontAlgn="ctr"/>
            <a:endParaRPr lang="en-US" altLang="zh-CN" sz="1400" b="1" dirty="0">
              <a:solidFill>
                <a:prstClr val="black"/>
              </a:solidFill>
              <a:latin typeface="Huawei Sans" panose="020C0503030203020204" pitchFamily="34" charset="0"/>
            </a:endParaRPr>
          </a:p>
        </p:txBody>
      </p:sp>
      <p:sp>
        <p:nvSpPr>
          <p:cNvPr id="61" name="椭圆 52">
            <a:extLst>
              <a:ext uri="{FF2B5EF4-FFF2-40B4-BE49-F238E27FC236}">
                <a16:creationId xmlns:a16="http://schemas.microsoft.com/office/drawing/2014/main" id="{3D92FF55-7A38-4C38-8FBE-A784080A0D40}"/>
              </a:ext>
            </a:extLst>
          </p:cNvPr>
          <p:cNvSpPr>
            <a:spLocks noChangeAspect="1"/>
          </p:cNvSpPr>
          <p:nvPr/>
        </p:nvSpPr>
        <p:spPr>
          <a:xfrm>
            <a:off x="2688654" y="954749"/>
            <a:ext cx="211345" cy="211345"/>
          </a:xfrm>
          <a:prstGeom prst="ellipse">
            <a:avLst/>
          </a:prstGeom>
          <a:solidFill>
            <a:schemeClr val="bg1"/>
          </a:solidFill>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txBody>
          <a:bodyPr wrap="none" lIns="0" tIns="0" rIns="0" bIns="0" rtlCol="0" anchor="ctr"/>
          <a:lstStyle/>
          <a:p>
            <a:pPr algn="ctr" fontAlgn="ctr"/>
            <a:endParaRPr lang="en-US" altLang="zh-CN" sz="1400" b="1" dirty="0">
              <a:solidFill>
                <a:prstClr val="black"/>
              </a:solidFill>
              <a:latin typeface="Huawei Sans" panose="020C0503030203020204" pitchFamily="34" charset="0"/>
            </a:endParaRPr>
          </a:p>
        </p:txBody>
      </p:sp>
      <p:sp>
        <p:nvSpPr>
          <p:cNvPr id="62" name="椭圆 53">
            <a:extLst>
              <a:ext uri="{FF2B5EF4-FFF2-40B4-BE49-F238E27FC236}">
                <a16:creationId xmlns:a16="http://schemas.microsoft.com/office/drawing/2014/main" id="{F3B0BB1C-FA8D-4583-B5A4-42D8119B6A3C}"/>
              </a:ext>
            </a:extLst>
          </p:cNvPr>
          <p:cNvSpPr>
            <a:spLocks noChangeAspect="1"/>
          </p:cNvSpPr>
          <p:nvPr/>
        </p:nvSpPr>
        <p:spPr>
          <a:xfrm>
            <a:off x="4592397" y="1329923"/>
            <a:ext cx="211345" cy="211345"/>
          </a:xfrm>
          <a:prstGeom prst="ellipse">
            <a:avLst/>
          </a:prstGeom>
          <a:solidFill>
            <a:schemeClr val="bg1"/>
          </a:solidFill>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txBody>
          <a:bodyPr wrap="none" lIns="0" tIns="0" rIns="0" bIns="0" rtlCol="0" anchor="ctr"/>
          <a:lstStyle/>
          <a:p>
            <a:pPr algn="ctr" fontAlgn="ctr"/>
            <a:endParaRPr lang="en-US" altLang="zh-CN" sz="1400" b="1" dirty="0">
              <a:solidFill>
                <a:prstClr val="black"/>
              </a:solidFill>
              <a:latin typeface="Huawei Sans" panose="020C0503030203020204" pitchFamily="34" charset="0"/>
            </a:endParaRPr>
          </a:p>
        </p:txBody>
      </p:sp>
      <p:cxnSp>
        <p:nvCxnSpPr>
          <p:cNvPr id="63" name="直接箭头连接符 54">
            <a:extLst>
              <a:ext uri="{FF2B5EF4-FFF2-40B4-BE49-F238E27FC236}">
                <a16:creationId xmlns:a16="http://schemas.microsoft.com/office/drawing/2014/main" id="{15FDFC92-897F-4193-93EB-C8394BD55793}"/>
              </a:ext>
            </a:extLst>
          </p:cNvPr>
          <p:cNvCxnSpPr/>
          <p:nvPr/>
        </p:nvCxnSpPr>
        <p:spPr>
          <a:xfrm flipH="1">
            <a:off x="4629237" y="1599182"/>
            <a:ext cx="464948" cy="58855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64" name="椭圆 55">
            <a:extLst>
              <a:ext uri="{FF2B5EF4-FFF2-40B4-BE49-F238E27FC236}">
                <a16:creationId xmlns:a16="http://schemas.microsoft.com/office/drawing/2014/main" id="{402FB686-344C-495D-8B87-CF5832ECC5D8}"/>
              </a:ext>
            </a:extLst>
          </p:cNvPr>
          <p:cNvSpPr>
            <a:spLocks noChangeAspect="1"/>
          </p:cNvSpPr>
          <p:nvPr/>
        </p:nvSpPr>
        <p:spPr>
          <a:xfrm>
            <a:off x="4951950" y="1565043"/>
            <a:ext cx="211345" cy="211345"/>
          </a:xfrm>
          <a:prstGeom prst="ellipse">
            <a:avLst/>
          </a:prstGeom>
          <a:solidFill>
            <a:schemeClr val="bg1"/>
          </a:solidFill>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txBody>
          <a:bodyPr wrap="none" lIns="0" tIns="0" rIns="0" bIns="0" rtlCol="0" anchor="ctr"/>
          <a:lstStyle/>
          <a:p>
            <a:pPr algn="ctr" fontAlgn="ctr"/>
            <a:endParaRPr lang="en-US" altLang="zh-CN" sz="1400" b="1" dirty="0">
              <a:solidFill>
                <a:prstClr val="black"/>
              </a:solidFill>
              <a:latin typeface="Huawei Sans" panose="020C0503030203020204" pitchFamily="34" charset="0"/>
            </a:endParaRPr>
          </a:p>
        </p:txBody>
      </p:sp>
      <p:sp>
        <p:nvSpPr>
          <p:cNvPr id="65" name="椭圆 56">
            <a:extLst>
              <a:ext uri="{FF2B5EF4-FFF2-40B4-BE49-F238E27FC236}">
                <a16:creationId xmlns:a16="http://schemas.microsoft.com/office/drawing/2014/main" id="{1A98CC53-58CC-4283-BA0D-906E638BCF46}"/>
              </a:ext>
            </a:extLst>
          </p:cNvPr>
          <p:cNvSpPr>
            <a:spLocks noChangeAspect="1"/>
          </p:cNvSpPr>
          <p:nvPr/>
        </p:nvSpPr>
        <p:spPr>
          <a:xfrm>
            <a:off x="2325950" y="1603143"/>
            <a:ext cx="211345" cy="211345"/>
          </a:xfrm>
          <a:prstGeom prst="ellipse">
            <a:avLst/>
          </a:prstGeom>
          <a:solidFill>
            <a:schemeClr val="bg1"/>
          </a:solidFill>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txBody>
          <a:bodyPr wrap="none" lIns="0" tIns="0" rIns="0" bIns="0" rtlCol="0" anchor="ctr"/>
          <a:lstStyle/>
          <a:p>
            <a:pPr algn="ctr" fontAlgn="ctr">
              <a:spcBef>
                <a:spcPts val="0"/>
              </a:spcBef>
              <a:spcAft>
                <a:spcPts val="0"/>
              </a:spcAft>
            </a:pPr>
            <a:endParaRPr lang="en-US" altLang="zh-CN" sz="1400" b="1" dirty="0">
              <a:solidFill>
                <a:prstClr val="black"/>
              </a:solidFill>
              <a:latin typeface="Huawei Sans" panose="020C0503030203020204" pitchFamily="34" charset="0"/>
            </a:endParaRPr>
          </a:p>
        </p:txBody>
      </p:sp>
      <p:sp>
        <p:nvSpPr>
          <p:cNvPr id="66" name="TextBox 18">
            <a:extLst>
              <a:ext uri="{FF2B5EF4-FFF2-40B4-BE49-F238E27FC236}">
                <a16:creationId xmlns:a16="http://schemas.microsoft.com/office/drawing/2014/main" id="{FB7534CC-67F5-4188-8E78-5702B54B6A8F}"/>
              </a:ext>
            </a:extLst>
          </p:cNvPr>
          <p:cNvSpPr txBox="1"/>
          <p:nvPr/>
        </p:nvSpPr>
        <p:spPr>
          <a:xfrm>
            <a:off x="1334120" y="680357"/>
            <a:ext cx="1341834" cy="255015"/>
          </a:xfrm>
          <a:prstGeom prst="roundRect">
            <a:avLst>
              <a:gd name="adj" fmla="val 0"/>
            </a:avLst>
          </a:prstGeom>
          <a:solidFill>
            <a:srgbClr val="00B0F0"/>
          </a:solidFill>
          <a:ln w="12700" cap="flat" cmpd="sng" algn="ctr">
            <a:solidFill>
              <a:srgbClr val="1AABE2"/>
            </a:solid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defRPr lang="en-US"/>
            </a:defPPr>
            <a:lvl1pPr algn="ctr">
              <a:defRPr sz="1400" kern="0">
                <a:solidFill>
                  <a:srgbClr val="FFFFFF"/>
                </a:solidFill>
                <a:latin typeface="Arial" panose="020C0503030203020204" pitchFamily="34" charset="0"/>
                <a:ea typeface="方正兰亭黑简体" panose="02000000000000000000" pitchFamily="2" charset="-122"/>
              </a:defRPr>
            </a:lvl1pPr>
          </a:lstStyle>
          <a:p>
            <a:pPr fontAlgn="ctr"/>
            <a:r>
              <a:rPr lang="en-US" dirty="0">
                <a:latin typeface="Huawei Sans" panose="020C0503030203020204" pitchFamily="34" charset="0"/>
              </a:rPr>
              <a:t>STP</a:t>
            </a:r>
          </a:p>
        </p:txBody>
      </p:sp>
      <p:sp>
        <p:nvSpPr>
          <p:cNvPr id="67" name="TextBox 18">
            <a:extLst>
              <a:ext uri="{FF2B5EF4-FFF2-40B4-BE49-F238E27FC236}">
                <a16:creationId xmlns:a16="http://schemas.microsoft.com/office/drawing/2014/main" id="{9734AEB3-F066-4EFF-B34D-FA5F283FBFB3}"/>
              </a:ext>
            </a:extLst>
          </p:cNvPr>
          <p:cNvSpPr txBox="1"/>
          <p:nvPr/>
        </p:nvSpPr>
        <p:spPr>
          <a:xfrm>
            <a:off x="4774270" y="680357"/>
            <a:ext cx="1341834" cy="255015"/>
          </a:xfrm>
          <a:prstGeom prst="roundRect">
            <a:avLst>
              <a:gd name="adj" fmla="val 0"/>
            </a:avLst>
          </a:prstGeom>
          <a:solidFill>
            <a:srgbClr val="00B0F0"/>
          </a:solidFill>
          <a:ln w="12700" cap="flat" cmpd="sng" algn="ctr">
            <a:solidFill>
              <a:srgbClr val="1AABE2"/>
            </a:solid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defRPr lang="en-US"/>
            </a:defPPr>
            <a:lvl1pPr algn="ctr">
              <a:defRPr sz="1400" kern="0">
                <a:solidFill>
                  <a:srgbClr val="FFFFFF"/>
                </a:solidFill>
                <a:latin typeface="Arial" panose="020C0503030203020204" pitchFamily="34" charset="0"/>
                <a:ea typeface="方正兰亭黑简体" panose="02000000000000000000" pitchFamily="2" charset="-122"/>
              </a:defRPr>
            </a:lvl1pPr>
          </a:lstStyle>
          <a:p>
            <a:pPr fontAlgn="ctr"/>
            <a:r>
              <a:rPr lang="en-US" dirty="0">
                <a:latin typeface="Huawei Sans" panose="020C0503030203020204" pitchFamily="34" charset="0"/>
              </a:rPr>
              <a:t>STP</a:t>
            </a:r>
          </a:p>
        </p:txBody>
      </p:sp>
      <p:sp>
        <p:nvSpPr>
          <p:cNvPr id="68" name="TextBox 18">
            <a:extLst>
              <a:ext uri="{FF2B5EF4-FFF2-40B4-BE49-F238E27FC236}">
                <a16:creationId xmlns:a16="http://schemas.microsoft.com/office/drawing/2014/main" id="{12A12D9E-8EF5-4D90-8CA4-73B88E4FAAF3}"/>
              </a:ext>
            </a:extLst>
          </p:cNvPr>
          <p:cNvSpPr txBox="1"/>
          <p:nvPr/>
        </p:nvSpPr>
        <p:spPr>
          <a:xfrm>
            <a:off x="3045779" y="3570988"/>
            <a:ext cx="1341834" cy="255015"/>
          </a:xfrm>
          <a:prstGeom prst="roundRect">
            <a:avLst>
              <a:gd name="adj" fmla="val 0"/>
            </a:avLst>
          </a:prstGeom>
          <a:solidFill>
            <a:srgbClr val="00B0F0"/>
          </a:solidFill>
          <a:ln w="12700" cap="flat" cmpd="sng" algn="ctr">
            <a:solidFill>
              <a:srgbClr val="1AABE2"/>
            </a:solidFill>
            <a:prstDash val="solid"/>
            <a:miter lim="800000"/>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defRPr lang="en-US"/>
            </a:defPPr>
            <a:lvl1pPr algn="ctr">
              <a:defRPr sz="1600" kern="0">
                <a:solidFill>
                  <a:srgbClr val="FFFFFF"/>
                </a:solidFill>
                <a:latin typeface="Arial" panose="020C0503030203020204" pitchFamily="34" charset="0"/>
                <a:ea typeface="方正兰亭黑简体" panose="02000000000000000000" pitchFamily="2" charset="-122"/>
              </a:defRPr>
            </a:lvl1pPr>
          </a:lstStyle>
          <a:p>
            <a:pPr fontAlgn="ctr"/>
            <a:r>
              <a:rPr lang="en-US" sz="1400" dirty="0">
                <a:latin typeface="Huawei Sans" panose="020C0503030203020204" pitchFamily="34" charset="0"/>
              </a:rPr>
              <a:t>STP</a:t>
            </a:r>
          </a:p>
        </p:txBody>
      </p:sp>
      <p:sp>
        <p:nvSpPr>
          <p:cNvPr id="69" name="椭圆 62">
            <a:extLst>
              <a:ext uri="{FF2B5EF4-FFF2-40B4-BE49-F238E27FC236}">
                <a16:creationId xmlns:a16="http://schemas.microsoft.com/office/drawing/2014/main" id="{1610B77B-5643-41D2-A659-786F6581CEC4}"/>
              </a:ext>
            </a:extLst>
          </p:cNvPr>
          <p:cNvSpPr>
            <a:spLocks noChangeAspect="1"/>
          </p:cNvSpPr>
          <p:nvPr/>
        </p:nvSpPr>
        <p:spPr>
          <a:xfrm>
            <a:off x="1334120" y="3007026"/>
            <a:ext cx="211345" cy="211345"/>
          </a:xfrm>
          <a:prstGeom prst="ellipse">
            <a:avLst/>
          </a:prstGeom>
          <a:solidFill>
            <a:schemeClr val="bg1"/>
          </a:solidFill>
          <a:ln w="38100">
            <a:solidFill>
              <a:srgbClr val="EC7061"/>
            </a:solidFill>
            <a:tailEnd type="triangle"/>
          </a:ln>
        </p:spPr>
        <p:style>
          <a:lnRef idx="1">
            <a:schemeClr val="accent1"/>
          </a:lnRef>
          <a:fillRef idx="0">
            <a:schemeClr val="accent1"/>
          </a:fillRef>
          <a:effectRef idx="0">
            <a:schemeClr val="accent1"/>
          </a:effectRef>
          <a:fontRef idx="minor">
            <a:schemeClr val="tx1"/>
          </a:fontRef>
        </p:style>
        <p:txBody>
          <a:bodyPr wrap="none" lIns="0" tIns="0" rIns="0" bIns="0" rtlCol="0" anchor="ctr"/>
          <a:lstStyle/>
          <a:p>
            <a:pPr algn="ctr" fontAlgn="ctr"/>
            <a:endParaRPr lang="en-US" altLang="zh-CN" sz="1400" b="1" dirty="0">
              <a:solidFill>
                <a:prstClr val="black"/>
              </a:solidFill>
              <a:latin typeface="Huawei Sans" panose="020C0503030203020204" pitchFamily="34" charset="0"/>
            </a:endParaRPr>
          </a:p>
        </p:txBody>
      </p:sp>
      <p:sp>
        <p:nvSpPr>
          <p:cNvPr id="70" name="文本框 63">
            <a:extLst>
              <a:ext uri="{FF2B5EF4-FFF2-40B4-BE49-F238E27FC236}">
                <a16:creationId xmlns:a16="http://schemas.microsoft.com/office/drawing/2014/main" id="{9755D6C8-E3B6-47B1-8787-31B315EE03BE}"/>
              </a:ext>
            </a:extLst>
          </p:cNvPr>
          <p:cNvSpPr txBox="1"/>
          <p:nvPr/>
        </p:nvSpPr>
        <p:spPr>
          <a:xfrm>
            <a:off x="1578899" y="2958810"/>
            <a:ext cx="1527860" cy="307777"/>
          </a:xfrm>
          <a:prstGeom prst="rect">
            <a:avLst/>
          </a:prstGeom>
          <a:noFill/>
        </p:spPr>
        <p:txBody>
          <a:bodyPr wrap="square" rtlCol="0">
            <a:spAutoFit/>
          </a:bodyPr>
          <a:lstStyle/>
          <a:p>
            <a:pPr fontAlgn="ctr">
              <a:spcBef>
                <a:spcPts val="0"/>
              </a:spcBef>
              <a:spcAft>
                <a:spcPts val="0"/>
              </a:spcAft>
            </a:pPr>
            <a:r>
              <a:rPr lang="en-US" sz="1400" dirty="0">
                <a:latin typeface="Huawei Sans" panose="020C0503030203020204" pitchFamily="34" charset="0"/>
              </a:rPr>
              <a:t>BPDUs</a:t>
            </a:r>
            <a:endParaRPr lang="en-US" altLang="zh-CN" sz="1400" dirty="0">
              <a:latin typeface="Huawei Sans" panose="020C0503030203020204" pitchFamily="34" charset="0"/>
            </a:endParaRPr>
          </a:p>
        </p:txBody>
      </p:sp>
      <p:sp>
        <p:nvSpPr>
          <p:cNvPr id="71" name="圆角矩形 67">
            <a:extLst>
              <a:ext uri="{FF2B5EF4-FFF2-40B4-BE49-F238E27FC236}">
                <a16:creationId xmlns:a16="http://schemas.microsoft.com/office/drawing/2014/main" id="{B8C9C79D-2845-428A-998C-F1BAB6C222A6}"/>
              </a:ext>
            </a:extLst>
          </p:cNvPr>
          <p:cNvSpPr/>
          <p:nvPr/>
        </p:nvSpPr>
        <p:spPr>
          <a:xfrm>
            <a:off x="1868256" y="4746549"/>
            <a:ext cx="936104" cy="556234"/>
          </a:xfrm>
          <a:prstGeom prst="roundRect">
            <a:avLst>
              <a:gd name="adj" fmla="val 15000"/>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lang="en-US" sz="1600" b="1" dirty="0">
                <a:solidFill>
                  <a:prstClr val="white"/>
                </a:solidFill>
                <a:latin typeface="Huawei Sans" panose="020C0503030203020204" pitchFamily="34" charset="0"/>
              </a:rPr>
              <a:t>SW1</a:t>
            </a:r>
          </a:p>
          <a:p>
            <a:pPr algn="ctr" fontAlgn="ctr"/>
            <a:r>
              <a:rPr lang="en-US" sz="1600" b="1" dirty="0">
                <a:solidFill>
                  <a:prstClr val="white"/>
                </a:solidFill>
                <a:latin typeface="Huawei Sans" panose="020C0503030203020204" pitchFamily="34" charset="0"/>
              </a:rPr>
              <a:t>(Root)</a:t>
            </a:r>
          </a:p>
        </p:txBody>
      </p:sp>
      <p:sp>
        <p:nvSpPr>
          <p:cNvPr id="72" name="文本框 68">
            <a:extLst>
              <a:ext uri="{FF2B5EF4-FFF2-40B4-BE49-F238E27FC236}">
                <a16:creationId xmlns:a16="http://schemas.microsoft.com/office/drawing/2014/main" id="{89D8E8A4-84E6-4CB0-83DE-CBB3067F1335}"/>
              </a:ext>
            </a:extLst>
          </p:cNvPr>
          <p:cNvSpPr txBox="1"/>
          <p:nvPr/>
        </p:nvSpPr>
        <p:spPr>
          <a:xfrm>
            <a:off x="1384837" y="1091030"/>
            <a:ext cx="628698" cy="338554"/>
          </a:xfrm>
          <a:prstGeom prst="rect">
            <a:avLst/>
          </a:prstGeom>
          <a:noFill/>
        </p:spPr>
        <p:txBody>
          <a:bodyPr wrap="none" rtlCol="0">
            <a:spAutoFit/>
          </a:bodyPr>
          <a:lstStyle/>
          <a:p>
            <a:pPr algn="ctr" fontAlgn="ctr">
              <a:spcBef>
                <a:spcPts val="0"/>
              </a:spcBef>
              <a:spcAft>
                <a:spcPts val="0"/>
              </a:spcAft>
            </a:pPr>
            <a:r>
              <a:rPr lang="en-US" sz="1600" b="1" dirty="0">
                <a:solidFill>
                  <a:prstClr val="black"/>
                </a:solidFill>
                <a:latin typeface="Huawei Sans" panose="020C0503030203020204" pitchFamily="34" charset="0"/>
              </a:rPr>
              <a:t>SW1</a:t>
            </a:r>
            <a:endParaRPr lang="en-US" altLang="zh-CN" sz="1600" b="1" dirty="0">
              <a:solidFill>
                <a:prstClr val="black"/>
              </a:solidFill>
              <a:latin typeface="Huawei Sans" panose="020C0503030203020204" pitchFamily="34" charset="0"/>
              <a:ea typeface="微软雅黑"/>
            </a:endParaRPr>
          </a:p>
        </p:txBody>
      </p:sp>
      <p:sp>
        <p:nvSpPr>
          <p:cNvPr id="73" name="文本框 69">
            <a:extLst>
              <a:ext uri="{FF2B5EF4-FFF2-40B4-BE49-F238E27FC236}">
                <a16:creationId xmlns:a16="http://schemas.microsoft.com/office/drawing/2014/main" id="{22CCFA37-4149-488B-B709-DBADA95820DF}"/>
              </a:ext>
            </a:extLst>
          </p:cNvPr>
          <p:cNvSpPr txBox="1"/>
          <p:nvPr/>
        </p:nvSpPr>
        <p:spPr>
          <a:xfrm>
            <a:off x="5449319" y="1091030"/>
            <a:ext cx="628698" cy="338554"/>
          </a:xfrm>
          <a:prstGeom prst="rect">
            <a:avLst/>
          </a:prstGeom>
          <a:noFill/>
        </p:spPr>
        <p:txBody>
          <a:bodyPr wrap="none" rtlCol="0">
            <a:spAutoFit/>
          </a:bodyPr>
          <a:lstStyle/>
          <a:p>
            <a:pPr algn="ctr" fontAlgn="ctr">
              <a:spcBef>
                <a:spcPts val="0"/>
              </a:spcBef>
              <a:spcAft>
                <a:spcPts val="0"/>
              </a:spcAft>
            </a:pPr>
            <a:r>
              <a:rPr lang="en-US" sz="1600" b="1" dirty="0">
                <a:solidFill>
                  <a:prstClr val="black"/>
                </a:solidFill>
                <a:latin typeface="Huawei Sans" panose="020C0503030203020204" pitchFamily="34" charset="0"/>
              </a:rPr>
              <a:t>SW2</a:t>
            </a:r>
            <a:endParaRPr lang="en-US" altLang="zh-CN" sz="1600" b="1" dirty="0">
              <a:solidFill>
                <a:prstClr val="black"/>
              </a:solidFill>
              <a:latin typeface="Huawei Sans" panose="020C0503030203020204" pitchFamily="34" charset="0"/>
              <a:ea typeface="微软雅黑"/>
            </a:endParaRPr>
          </a:p>
        </p:txBody>
      </p:sp>
      <p:sp>
        <p:nvSpPr>
          <p:cNvPr id="74" name="文本框 70">
            <a:extLst>
              <a:ext uri="{FF2B5EF4-FFF2-40B4-BE49-F238E27FC236}">
                <a16:creationId xmlns:a16="http://schemas.microsoft.com/office/drawing/2014/main" id="{BD90FF56-F040-403F-972E-B10B1B4C525A}"/>
              </a:ext>
            </a:extLst>
          </p:cNvPr>
          <p:cNvSpPr txBox="1"/>
          <p:nvPr/>
        </p:nvSpPr>
        <p:spPr>
          <a:xfrm>
            <a:off x="3411684" y="3206901"/>
            <a:ext cx="628698" cy="338554"/>
          </a:xfrm>
          <a:prstGeom prst="rect">
            <a:avLst/>
          </a:prstGeom>
          <a:noFill/>
        </p:spPr>
        <p:txBody>
          <a:bodyPr wrap="none" rtlCol="0">
            <a:spAutoFit/>
          </a:bodyPr>
          <a:lstStyle/>
          <a:p>
            <a:pPr algn="ctr" fontAlgn="ctr">
              <a:spcBef>
                <a:spcPts val="0"/>
              </a:spcBef>
              <a:spcAft>
                <a:spcPts val="0"/>
              </a:spcAft>
            </a:pPr>
            <a:r>
              <a:rPr lang="en-US" sz="1600" b="1" dirty="0">
                <a:solidFill>
                  <a:prstClr val="black"/>
                </a:solidFill>
                <a:latin typeface="Huawei Sans" panose="020C0503030203020204" pitchFamily="34" charset="0"/>
              </a:rPr>
              <a:t>SW3</a:t>
            </a:r>
            <a:endParaRPr lang="en-US" altLang="zh-CN" sz="1600" b="1" dirty="0">
              <a:solidFill>
                <a:prstClr val="black"/>
              </a:solidFill>
              <a:latin typeface="Huawei Sans" panose="020C0503030203020204" pitchFamily="34" charset="0"/>
              <a:ea typeface="微软雅黑"/>
            </a:endParaRPr>
          </a:p>
        </p:txBody>
      </p:sp>
      <p:sp>
        <p:nvSpPr>
          <p:cNvPr id="75" name="圆角矩形 71">
            <a:extLst>
              <a:ext uri="{FF2B5EF4-FFF2-40B4-BE49-F238E27FC236}">
                <a16:creationId xmlns:a16="http://schemas.microsoft.com/office/drawing/2014/main" id="{EDC5FCF6-A0B8-419F-820C-21CA90E2925C}"/>
              </a:ext>
            </a:extLst>
          </p:cNvPr>
          <p:cNvSpPr/>
          <p:nvPr/>
        </p:nvSpPr>
        <p:spPr>
          <a:xfrm>
            <a:off x="4474100" y="4746549"/>
            <a:ext cx="936104" cy="556234"/>
          </a:xfrm>
          <a:prstGeom prst="roundRect">
            <a:avLst>
              <a:gd name="adj" fmla="val 15000"/>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lang="en-US" sz="1600" b="1" dirty="0">
                <a:solidFill>
                  <a:prstClr val="white"/>
                </a:solidFill>
                <a:latin typeface="Huawei Sans" panose="020C0503030203020204" pitchFamily="34" charset="0"/>
              </a:rPr>
              <a:t>SW2</a:t>
            </a:r>
            <a:endParaRPr lang="en-US" altLang="zh-CN" sz="1600" b="1" dirty="0">
              <a:solidFill>
                <a:prstClr val="white"/>
              </a:solidFill>
              <a:latin typeface="Huawei Sans" panose="020C0503030203020204" pitchFamily="34" charset="0"/>
              <a:ea typeface="方正兰亭黑简体" panose="02000000000000000000" pitchFamily="2" charset="-122"/>
            </a:endParaRPr>
          </a:p>
        </p:txBody>
      </p:sp>
      <p:sp>
        <p:nvSpPr>
          <p:cNvPr id="76" name="圆角矩形 72">
            <a:extLst>
              <a:ext uri="{FF2B5EF4-FFF2-40B4-BE49-F238E27FC236}">
                <a16:creationId xmlns:a16="http://schemas.microsoft.com/office/drawing/2014/main" id="{FE899D8F-5C71-43B3-8969-CE5B913C4972}"/>
              </a:ext>
            </a:extLst>
          </p:cNvPr>
          <p:cNvSpPr/>
          <p:nvPr/>
        </p:nvSpPr>
        <p:spPr>
          <a:xfrm>
            <a:off x="3171178" y="6280333"/>
            <a:ext cx="936104" cy="556234"/>
          </a:xfrm>
          <a:prstGeom prst="roundRect">
            <a:avLst>
              <a:gd name="adj" fmla="val 15000"/>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ctr"/>
            <a:r>
              <a:rPr lang="en-US" sz="1600" b="1" dirty="0">
                <a:solidFill>
                  <a:prstClr val="white"/>
                </a:solidFill>
                <a:latin typeface="Huawei Sans" panose="020C0503030203020204" pitchFamily="34" charset="0"/>
              </a:rPr>
              <a:t>SW3</a:t>
            </a:r>
            <a:endParaRPr lang="en-US" altLang="zh-CN" sz="1600" b="1" dirty="0">
              <a:solidFill>
                <a:prstClr val="white"/>
              </a:solidFill>
              <a:latin typeface="Huawei Sans" panose="020C0503030203020204" pitchFamily="34" charset="0"/>
              <a:ea typeface="方正兰亭黑简体" panose="02000000000000000000" pitchFamily="2" charset="-122"/>
            </a:endParaRPr>
          </a:p>
        </p:txBody>
      </p:sp>
      <p:cxnSp>
        <p:nvCxnSpPr>
          <p:cNvPr id="77" name="直接连接符 73">
            <a:extLst>
              <a:ext uri="{FF2B5EF4-FFF2-40B4-BE49-F238E27FC236}">
                <a16:creationId xmlns:a16="http://schemas.microsoft.com/office/drawing/2014/main" id="{B2CFBAF2-E07F-4144-BEFB-D0B950BB6D19}"/>
              </a:ext>
            </a:extLst>
          </p:cNvPr>
          <p:cNvCxnSpPr>
            <a:stCxn id="75" idx="1"/>
            <a:endCxn id="71" idx="3"/>
          </p:cNvCxnSpPr>
          <p:nvPr/>
        </p:nvCxnSpPr>
        <p:spPr>
          <a:xfrm flipH="1">
            <a:off x="2804360" y="5024666"/>
            <a:ext cx="166974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直接连接符 74">
            <a:extLst>
              <a:ext uri="{FF2B5EF4-FFF2-40B4-BE49-F238E27FC236}">
                <a16:creationId xmlns:a16="http://schemas.microsoft.com/office/drawing/2014/main" id="{025DA089-B738-4A75-9B9D-10350711A789}"/>
              </a:ext>
            </a:extLst>
          </p:cNvPr>
          <p:cNvCxnSpPr>
            <a:stCxn id="76" idx="1"/>
            <a:endCxn id="71" idx="2"/>
          </p:cNvCxnSpPr>
          <p:nvPr/>
        </p:nvCxnSpPr>
        <p:spPr>
          <a:xfrm flipH="1" flipV="1">
            <a:off x="2336308" y="5302783"/>
            <a:ext cx="834870" cy="12556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文本框 79">
            <a:extLst>
              <a:ext uri="{FF2B5EF4-FFF2-40B4-BE49-F238E27FC236}">
                <a16:creationId xmlns:a16="http://schemas.microsoft.com/office/drawing/2014/main" id="{B7F307F4-7190-4938-8223-F6176896914F}"/>
              </a:ext>
            </a:extLst>
          </p:cNvPr>
          <p:cNvSpPr txBox="1"/>
          <p:nvPr/>
        </p:nvSpPr>
        <p:spPr>
          <a:xfrm rot="18440749">
            <a:off x="3944289" y="5731978"/>
            <a:ext cx="1527860" cy="523220"/>
          </a:xfrm>
          <a:prstGeom prst="rect">
            <a:avLst/>
          </a:prstGeom>
          <a:noFill/>
        </p:spPr>
        <p:txBody>
          <a:bodyPr wrap="square" rtlCol="0">
            <a:spAutoFit/>
          </a:bodyPr>
          <a:lstStyle/>
          <a:p>
            <a:pPr algn="ctr" fontAlgn="ctr">
              <a:spcBef>
                <a:spcPts val="0"/>
              </a:spcBef>
              <a:spcAft>
                <a:spcPts val="0"/>
              </a:spcAft>
            </a:pPr>
            <a:r>
              <a:rPr lang="en-US" sz="1400" b="1" dirty="0">
                <a:solidFill>
                  <a:srgbClr val="EC7061"/>
                </a:solidFill>
                <a:latin typeface="Huawei Sans" panose="020C0503030203020204" pitchFamily="34" charset="0"/>
              </a:rPr>
              <a:t>Eliminate Layer 2 loop</a:t>
            </a:r>
            <a:endParaRPr lang="en-US" altLang="zh-CN" sz="1400" b="1" dirty="0">
              <a:solidFill>
                <a:srgbClr val="EC7061"/>
              </a:solidFill>
              <a:latin typeface="Huawei Sans" panose="020C0503030203020204" pitchFamily="34" charset="0"/>
            </a:endParaRPr>
          </a:p>
        </p:txBody>
      </p:sp>
      <p:grpSp>
        <p:nvGrpSpPr>
          <p:cNvPr id="80" name="组合 2">
            <a:extLst>
              <a:ext uri="{FF2B5EF4-FFF2-40B4-BE49-F238E27FC236}">
                <a16:creationId xmlns:a16="http://schemas.microsoft.com/office/drawing/2014/main" id="{0499C561-A0C8-4164-A5D5-18861C6E8982}"/>
              </a:ext>
            </a:extLst>
          </p:cNvPr>
          <p:cNvGrpSpPr/>
          <p:nvPr/>
        </p:nvGrpSpPr>
        <p:grpSpPr>
          <a:xfrm>
            <a:off x="1981714" y="1073864"/>
            <a:ext cx="3480277" cy="2052008"/>
            <a:chOff x="1899738" y="1861522"/>
            <a:chExt cx="3480277" cy="2052008"/>
          </a:xfrm>
        </p:grpSpPr>
        <p:pic>
          <p:nvPicPr>
            <p:cNvPr id="81" name="图片 76" descr="接入交换机.png">
              <a:extLst>
                <a:ext uri="{FF2B5EF4-FFF2-40B4-BE49-F238E27FC236}">
                  <a16:creationId xmlns:a16="http://schemas.microsoft.com/office/drawing/2014/main" id="{B9B7F232-D4CA-453A-857E-F722F65907C4}"/>
                </a:ext>
              </a:extLst>
            </p:cNvPr>
            <p:cNvPicPr>
              <a:picLocks noChangeAspect="1"/>
            </p:cNvPicPr>
            <p:nvPr/>
          </p:nvPicPr>
          <p:blipFill>
            <a:blip r:embed="rId2" cstate="print"/>
            <a:stretch>
              <a:fillRect/>
            </a:stretch>
          </p:blipFill>
          <p:spPr>
            <a:xfrm>
              <a:off x="1899738" y="1861522"/>
              <a:ext cx="490909" cy="401653"/>
            </a:xfrm>
            <a:prstGeom prst="rect">
              <a:avLst/>
            </a:prstGeom>
          </p:spPr>
        </p:pic>
        <p:pic>
          <p:nvPicPr>
            <p:cNvPr id="82" name="图片 76" descr="接入交换机.png">
              <a:extLst>
                <a:ext uri="{FF2B5EF4-FFF2-40B4-BE49-F238E27FC236}">
                  <a16:creationId xmlns:a16="http://schemas.microsoft.com/office/drawing/2014/main" id="{20BCEDAC-C52A-4AB4-A660-81FE6742703E}"/>
                </a:ext>
              </a:extLst>
            </p:cNvPr>
            <p:cNvPicPr>
              <a:picLocks noChangeAspect="1"/>
            </p:cNvPicPr>
            <p:nvPr/>
          </p:nvPicPr>
          <p:blipFill>
            <a:blip r:embed="rId2" cstate="print"/>
            <a:stretch>
              <a:fillRect/>
            </a:stretch>
          </p:blipFill>
          <p:spPr>
            <a:xfrm>
              <a:off x="4889106" y="1861522"/>
              <a:ext cx="490909" cy="401653"/>
            </a:xfrm>
            <a:prstGeom prst="rect">
              <a:avLst/>
            </a:prstGeom>
          </p:spPr>
        </p:pic>
        <p:pic>
          <p:nvPicPr>
            <p:cNvPr id="83" name="图片 76" descr="接入交换机.png">
              <a:extLst>
                <a:ext uri="{FF2B5EF4-FFF2-40B4-BE49-F238E27FC236}">
                  <a16:creationId xmlns:a16="http://schemas.microsoft.com/office/drawing/2014/main" id="{B84D9D3A-3D60-4CA0-8ABC-766EB7BD8BAB}"/>
                </a:ext>
              </a:extLst>
            </p:cNvPr>
            <p:cNvPicPr>
              <a:picLocks noChangeAspect="1"/>
            </p:cNvPicPr>
            <p:nvPr/>
          </p:nvPicPr>
          <p:blipFill>
            <a:blip r:embed="rId2" cstate="print"/>
            <a:stretch>
              <a:fillRect/>
            </a:stretch>
          </p:blipFill>
          <p:spPr>
            <a:xfrm>
              <a:off x="3394422" y="3511877"/>
              <a:ext cx="490909" cy="401653"/>
            </a:xfrm>
            <a:prstGeom prst="rect">
              <a:avLst/>
            </a:prstGeom>
          </p:spPr>
        </p:pic>
      </p:grpSp>
      <p:sp>
        <p:nvSpPr>
          <p:cNvPr id="84" name="下箭头 63">
            <a:extLst>
              <a:ext uri="{FF2B5EF4-FFF2-40B4-BE49-F238E27FC236}">
                <a16:creationId xmlns:a16="http://schemas.microsoft.com/office/drawing/2014/main" id="{454ED946-B78F-4597-9030-E94396C1A574}"/>
              </a:ext>
            </a:extLst>
          </p:cNvPr>
          <p:cNvSpPr/>
          <p:nvPr/>
        </p:nvSpPr>
        <p:spPr>
          <a:xfrm rot="10800000" flipV="1">
            <a:off x="3209030" y="3897629"/>
            <a:ext cx="974244" cy="866024"/>
          </a:xfrm>
          <a:custGeom>
            <a:avLst/>
            <a:gdLst>
              <a:gd name="connsiteX0" fmla="*/ 0 w 1035535"/>
              <a:gd name="connsiteY0" fmla="*/ 468495 h 794114"/>
              <a:gd name="connsiteX1" fmla="*/ 258884 w 1035535"/>
              <a:gd name="connsiteY1" fmla="*/ 468495 h 794114"/>
              <a:gd name="connsiteX2" fmla="*/ 258884 w 1035535"/>
              <a:gd name="connsiteY2" fmla="*/ 0 h 794114"/>
              <a:gd name="connsiteX3" fmla="*/ 776651 w 1035535"/>
              <a:gd name="connsiteY3" fmla="*/ 0 h 794114"/>
              <a:gd name="connsiteX4" fmla="*/ 776651 w 1035535"/>
              <a:gd name="connsiteY4" fmla="*/ 468495 h 794114"/>
              <a:gd name="connsiteX5" fmla="*/ 1035535 w 1035535"/>
              <a:gd name="connsiteY5" fmla="*/ 468495 h 794114"/>
              <a:gd name="connsiteX6" fmla="*/ 517768 w 1035535"/>
              <a:gd name="connsiteY6" fmla="*/ 794114 h 794114"/>
              <a:gd name="connsiteX7" fmla="*/ 0 w 1035535"/>
              <a:gd name="connsiteY7" fmla="*/ 468495 h 794114"/>
              <a:gd name="connsiteX0" fmla="*/ 258884 w 1035535"/>
              <a:gd name="connsiteY0" fmla="*/ 0 h 794114"/>
              <a:gd name="connsiteX1" fmla="*/ 776651 w 1035535"/>
              <a:gd name="connsiteY1" fmla="*/ 0 h 794114"/>
              <a:gd name="connsiteX2" fmla="*/ 776651 w 1035535"/>
              <a:gd name="connsiteY2" fmla="*/ 468495 h 794114"/>
              <a:gd name="connsiteX3" fmla="*/ 1035535 w 1035535"/>
              <a:gd name="connsiteY3" fmla="*/ 468495 h 794114"/>
              <a:gd name="connsiteX4" fmla="*/ 517768 w 1035535"/>
              <a:gd name="connsiteY4" fmla="*/ 794114 h 794114"/>
              <a:gd name="connsiteX5" fmla="*/ 0 w 1035535"/>
              <a:gd name="connsiteY5" fmla="*/ 468495 h 794114"/>
              <a:gd name="connsiteX6" fmla="*/ 258884 w 1035535"/>
              <a:gd name="connsiteY6" fmla="*/ 468495 h 794114"/>
              <a:gd name="connsiteX7" fmla="*/ 350324 w 1035535"/>
              <a:gd name="connsiteY7" fmla="*/ 91440 h 794114"/>
              <a:gd name="connsiteX0" fmla="*/ 258884 w 1035535"/>
              <a:gd name="connsiteY0" fmla="*/ 0 h 794114"/>
              <a:gd name="connsiteX1" fmla="*/ 776651 w 1035535"/>
              <a:gd name="connsiteY1" fmla="*/ 468495 h 794114"/>
              <a:gd name="connsiteX2" fmla="*/ 1035535 w 1035535"/>
              <a:gd name="connsiteY2" fmla="*/ 468495 h 794114"/>
              <a:gd name="connsiteX3" fmla="*/ 517768 w 1035535"/>
              <a:gd name="connsiteY3" fmla="*/ 794114 h 794114"/>
              <a:gd name="connsiteX4" fmla="*/ 0 w 1035535"/>
              <a:gd name="connsiteY4" fmla="*/ 468495 h 794114"/>
              <a:gd name="connsiteX5" fmla="*/ 258884 w 1035535"/>
              <a:gd name="connsiteY5" fmla="*/ 468495 h 794114"/>
              <a:gd name="connsiteX6" fmla="*/ 350324 w 1035535"/>
              <a:gd name="connsiteY6" fmla="*/ 91440 h 794114"/>
              <a:gd name="connsiteX0" fmla="*/ 1016121 w 1035535"/>
              <a:gd name="connsiteY0" fmla="*/ 0 h 794114"/>
              <a:gd name="connsiteX1" fmla="*/ 776651 w 1035535"/>
              <a:gd name="connsiteY1" fmla="*/ 468495 h 794114"/>
              <a:gd name="connsiteX2" fmla="*/ 1035535 w 1035535"/>
              <a:gd name="connsiteY2" fmla="*/ 468495 h 794114"/>
              <a:gd name="connsiteX3" fmla="*/ 517768 w 1035535"/>
              <a:gd name="connsiteY3" fmla="*/ 794114 h 794114"/>
              <a:gd name="connsiteX4" fmla="*/ 0 w 1035535"/>
              <a:gd name="connsiteY4" fmla="*/ 468495 h 794114"/>
              <a:gd name="connsiteX5" fmla="*/ 258884 w 1035535"/>
              <a:gd name="connsiteY5" fmla="*/ 468495 h 794114"/>
              <a:gd name="connsiteX6" fmla="*/ 350324 w 1035535"/>
              <a:gd name="connsiteY6" fmla="*/ 91440 h 794114"/>
              <a:gd name="connsiteX0" fmla="*/ 1018222 w 1037636"/>
              <a:gd name="connsiteY0" fmla="*/ 0 h 794114"/>
              <a:gd name="connsiteX1" fmla="*/ 778752 w 1037636"/>
              <a:gd name="connsiteY1" fmla="*/ 468495 h 794114"/>
              <a:gd name="connsiteX2" fmla="*/ 1037636 w 1037636"/>
              <a:gd name="connsiteY2" fmla="*/ 468495 h 794114"/>
              <a:gd name="connsiteX3" fmla="*/ 519869 w 1037636"/>
              <a:gd name="connsiteY3" fmla="*/ 794114 h 794114"/>
              <a:gd name="connsiteX4" fmla="*/ 2101 w 1037636"/>
              <a:gd name="connsiteY4" fmla="*/ 468495 h 794114"/>
              <a:gd name="connsiteX5" fmla="*/ 260985 w 1037636"/>
              <a:gd name="connsiteY5" fmla="*/ 468495 h 794114"/>
              <a:gd name="connsiteX6" fmla="*/ 0 w 1037636"/>
              <a:gd name="connsiteY6" fmla="*/ 86678 h 794114"/>
              <a:gd name="connsiteX0" fmla="*/ 1027747 w 1047161"/>
              <a:gd name="connsiteY0" fmla="*/ 0 h 794114"/>
              <a:gd name="connsiteX1" fmla="*/ 788277 w 1047161"/>
              <a:gd name="connsiteY1" fmla="*/ 468495 h 794114"/>
              <a:gd name="connsiteX2" fmla="*/ 1047161 w 1047161"/>
              <a:gd name="connsiteY2" fmla="*/ 468495 h 794114"/>
              <a:gd name="connsiteX3" fmla="*/ 529394 w 1047161"/>
              <a:gd name="connsiteY3" fmla="*/ 794114 h 794114"/>
              <a:gd name="connsiteX4" fmla="*/ 11626 w 1047161"/>
              <a:gd name="connsiteY4" fmla="*/ 468495 h 794114"/>
              <a:gd name="connsiteX5" fmla="*/ 270510 w 1047161"/>
              <a:gd name="connsiteY5" fmla="*/ 468495 h 794114"/>
              <a:gd name="connsiteX6" fmla="*/ 0 w 1047161"/>
              <a:gd name="connsiteY6" fmla="*/ 10478 h 794114"/>
              <a:gd name="connsiteX0" fmla="*/ 1016121 w 1035535"/>
              <a:gd name="connsiteY0" fmla="*/ 13335 h 807449"/>
              <a:gd name="connsiteX1" fmla="*/ 776651 w 1035535"/>
              <a:gd name="connsiteY1" fmla="*/ 481830 h 807449"/>
              <a:gd name="connsiteX2" fmla="*/ 1035535 w 1035535"/>
              <a:gd name="connsiteY2" fmla="*/ 481830 h 807449"/>
              <a:gd name="connsiteX3" fmla="*/ 517768 w 1035535"/>
              <a:gd name="connsiteY3" fmla="*/ 807449 h 807449"/>
              <a:gd name="connsiteX4" fmla="*/ 0 w 1035535"/>
              <a:gd name="connsiteY4" fmla="*/ 481830 h 807449"/>
              <a:gd name="connsiteX5" fmla="*/ 258884 w 1035535"/>
              <a:gd name="connsiteY5" fmla="*/ 481830 h 807449"/>
              <a:gd name="connsiteX6" fmla="*/ 12187 w 1035535"/>
              <a:gd name="connsiteY6" fmla="*/ 0 h 807449"/>
              <a:gd name="connsiteX0" fmla="*/ 1016121 w 1035535"/>
              <a:gd name="connsiteY0" fmla="*/ 13335 h 807449"/>
              <a:gd name="connsiteX1" fmla="*/ 776651 w 1035535"/>
              <a:gd name="connsiteY1" fmla="*/ 481830 h 807449"/>
              <a:gd name="connsiteX2" fmla="*/ 1035535 w 1035535"/>
              <a:gd name="connsiteY2" fmla="*/ 481830 h 807449"/>
              <a:gd name="connsiteX3" fmla="*/ 517768 w 1035535"/>
              <a:gd name="connsiteY3" fmla="*/ 807449 h 807449"/>
              <a:gd name="connsiteX4" fmla="*/ 0 w 1035535"/>
              <a:gd name="connsiteY4" fmla="*/ 481830 h 807449"/>
              <a:gd name="connsiteX5" fmla="*/ 392234 w 1035535"/>
              <a:gd name="connsiteY5" fmla="*/ 486592 h 807449"/>
              <a:gd name="connsiteX6" fmla="*/ 12187 w 1035535"/>
              <a:gd name="connsiteY6" fmla="*/ 0 h 807449"/>
              <a:gd name="connsiteX0" fmla="*/ 1016121 w 1035535"/>
              <a:gd name="connsiteY0" fmla="*/ 13335 h 807449"/>
              <a:gd name="connsiteX1" fmla="*/ 619488 w 1035535"/>
              <a:gd name="connsiteY1" fmla="*/ 481830 h 807449"/>
              <a:gd name="connsiteX2" fmla="*/ 1035535 w 1035535"/>
              <a:gd name="connsiteY2" fmla="*/ 481830 h 807449"/>
              <a:gd name="connsiteX3" fmla="*/ 517768 w 1035535"/>
              <a:gd name="connsiteY3" fmla="*/ 807449 h 807449"/>
              <a:gd name="connsiteX4" fmla="*/ 0 w 1035535"/>
              <a:gd name="connsiteY4" fmla="*/ 481830 h 807449"/>
              <a:gd name="connsiteX5" fmla="*/ 392234 w 1035535"/>
              <a:gd name="connsiteY5" fmla="*/ 486592 h 807449"/>
              <a:gd name="connsiteX6" fmla="*/ 12187 w 1035535"/>
              <a:gd name="connsiteY6" fmla="*/ 0 h 807449"/>
              <a:gd name="connsiteX0" fmla="*/ 1016121 w 1035535"/>
              <a:gd name="connsiteY0" fmla="*/ 13335 h 807449"/>
              <a:gd name="connsiteX1" fmla="*/ 619488 w 1035535"/>
              <a:gd name="connsiteY1" fmla="*/ 481830 h 807449"/>
              <a:gd name="connsiteX2" fmla="*/ 1035535 w 1035535"/>
              <a:gd name="connsiteY2" fmla="*/ 481830 h 807449"/>
              <a:gd name="connsiteX3" fmla="*/ 517768 w 1035535"/>
              <a:gd name="connsiteY3" fmla="*/ 807449 h 807449"/>
              <a:gd name="connsiteX4" fmla="*/ 0 w 1035535"/>
              <a:gd name="connsiteY4" fmla="*/ 481830 h 807449"/>
              <a:gd name="connsiteX5" fmla="*/ 392234 w 1035535"/>
              <a:gd name="connsiteY5" fmla="*/ 486592 h 807449"/>
              <a:gd name="connsiteX6" fmla="*/ 12187 w 1035535"/>
              <a:gd name="connsiteY6" fmla="*/ 0 h 807449"/>
              <a:gd name="connsiteX0" fmla="*/ 1016121 w 1035535"/>
              <a:gd name="connsiteY0" fmla="*/ 13335 h 807449"/>
              <a:gd name="connsiteX1" fmla="*/ 619488 w 1035535"/>
              <a:gd name="connsiteY1" fmla="*/ 481830 h 807449"/>
              <a:gd name="connsiteX2" fmla="*/ 1035535 w 1035535"/>
              <a:gd name="connsiteY2" fmla="*/ 481830 h 807449"/>
              <a:gd name="connsiteX3" fmla="*/ 517768 w 1035535"/>
              <a:gd name="connsiteY3" fmla="*/ 807449 h 807449"/>
              <a:gd name="connsiteX4" fmla="*/ 0 w 1035535"/>
              <a:gd name="connsiteY4" fmla="*/ 481830 h 807449"/>
              <a:gd name="connsiteX5" fmla="*/ 392234 w 1035535"/>
              <a:gd name="connsiteY5" fmla="*/ 486592 h 807449"/>
              <a:gd name="connsiteX6" fmla="*/ 12187 w 1035535"/>
              <a:gd name="connsiteY6" fmla="*/ 0 h 807449"/>
              <a:gd name="connsiteX0" fmla="*/ 1044696 w 1044696"/>
              <a:gd name="connsiteY0" fmla="*/ 0 h 832214"/>
              <a:gd name="connsiteX1" fmla="*/ 619488 w 1044696"/>
              <a:gd name="connsiteY1" fmla="*/ 506595 h 832214"/>
              <a:gd name="connsiteX2" fmla="*/ 1035535 w 1044696"/>
              <a:gd name="connsiteY2" fmla="*/ 506595 h 832214"/>
              <a:gd name="connsiteX3" fmla="*/ 517768 w 1044696"/>
              <a:gd name="connsiteY3" fmla="*/ 832214 h 832214"/>
              <a:gd name="connsiteX4" fmla="*/ 0 w 1044696"/>
              <a:gd name="connsiteY4" fmla="*/ 506595 h 832214"/>
              <a:gd name="connsiteX5" fmla="*/ 392234 w 1044696"/>
              <a:gd name="connsiteY5" fmla="*/ 511357 h 832214"/>
              <a:gd name="connsiteX6" fmla="*/ 12187 w 1044696"/>
              <a:gd name="connsiteY6" fmla="*/ 24765 h 832214"/>
              <a:gd name="connsiteX0" fmla="*/ 1032509 w 1032509"/>
              <a:gd name="connsiteY0" fmla="*/ 0 h 832214"/>
              <a:gd name="connsiteX1" fmla="*/ 607301 w 1032509"/>
              <a:gd name="connsiteY1" fmla="*/ 506595 h 832214"/>
              <a:gd name="connsiteX2" fmla="*/ 1023348 w 1032509"/>
              <a:gd name="connsiteY2" fmla="*/ 506595 h 832214"/>
              <a:gd name="connsiteX3" fmla="*/ 505581 w 1032509"/>
              <a:gd name="connsiteY3" fmla="*/ 832214 h 832214"/>
              <a:gd name="connsiteX4" fmla="*/ 237844 w 1032509"/>
              <a:gd name="connsiteY4" fmla="*/ 508976 h 832214"/>
              <a:gd name="connsiteX5" fmla="*/ 380047 w 1032509"/>
              <a:gd name="connsiteY5" fmla="*/ 511357 h 832214"/>
              <a:gd name="connsiteX6" fmla="*/ 0 w 1032509"/>
              <a:gd name="connsiteY6" fmla="*/ 24765 h 832214"/>
              <a:gd name="connsiteX0" fmla="*/ 1032509 w 1032509"/>
              <a:gd name="connsiteY0" fmla="*/ 0 h 832214"/>
              <a:gd name="connsiteX1" fmla="*/ 607301 w 1032509"/>
              <a:gd name="connsiteY1" fmla="*/ 506595 h 832214"/>
              <a:gd name="connsiteX2" fmla="*/ 804276 w 1032509"/>
              <a:gd name="connsiteY2" fmla="*/ 513741 h 832214"/>
              <a:gd name="connsiteX3" fmla="*/ 505581 w 1032509"/>
              <a:gd name="connsiteY3" fmla="*/ 832214 h 832214"/>
              <a:gd name="connsiteX4" fmla="*/ 237844 w 1032509"/>
              <a:gd name="connsiteY4" fmla="*/ 508976 h 832214"/>
              <a:gd name="connsiteX5" fmla="*/ 380047 w 1032509"/>
              <a:gd name="connsiteY5" fmla="*/ 511357 h 832214"/>
              <a:gd name="connsiteX6" fmla="*/ 0 w 1032509"/>
              <a:gd name="connsiteY6" fmla="*/ 24765 h 832214"/>
              <a:gd name="connsiteX0" fmla="*/ 1032509 w 1032509"/>
              <a:gd name="connsiteY0" fmla="*/ 0 h 722679"/>
              <a:gd name="connsiteX1" fmla="*/ 607301 w 1032509"/>
              <a:gd name="connsiteY1" fmla="*/ 506595 h 722679"/>
              <a:gd name="connsiteX2" fmla="*/ 804276 w 1032509"/>
              <a:gd name="connsiteY2" fmla="*/ 513741 h 722679"/>
              <a:gd name="connsiteX3" fmla="*/ 507965 w 1032509"/>
              <a:gd name="connsiteY3" fmla="*/ 722679 h 722679"/>
              <a:gd name="connsiteX4" fmla="*/ 237844 w 1032509"/>
              <a:gd name="connsiteY4" fmla="*/ 508976 h 722679"/>
              <a:gd name="connsiteX5" fmla="*/ 380047 w 1032509"/>
              <a:gd name="connsiteY5" fmla="*/ 511357 h 722679"/>
              <a:gd name="connsiteX6" fmla="*/ 0 w 1032509"/>
              <a:gd name="connsiteY6" fmla="*/ 24765 h 722679"/>
              <a:gd name="connsiteX0" fmla="*/ 1032509 w 1032509"/>
              <a:gd name="connsiteY0" fmla="*/ 0 h 722679"/>
              <a:gd name="connsiteX1" fmla="*/ 607301 w 1032509"/>
              <a:gd name="connsiteY1" fmla="*/ 506595 h 722679"/>
              <a:gd name="connsiteX2" fmla="*/ 804276 w 1032509"/>
              <a:gd name="connsiteY2" fmla="*/ 513741 h 722679"/>
              <a:gd name="connsiteX3" fmla="*/ 498440 w 1032509"/>
              <a:gd name="connsiteY3" fmla="*/ 722679 h 722679"/>
              <a:gd name="connsiteX4" fmla="*/ 237844 w 1032509"/>
              <a:gd name="connsiteY4" fmla="*/ 508976 h 722679"/>
              <a:gd name="connsiteX5" fmla="*/ 380047 w 1032509"/>
              <a:gd name="connsiteY5" fmla="*/ 511357 h 722679"/>
              <a:gd name="connsiteX6" fmla="*/ 0 w 1032509"/>
              <a:gd name="connsiteY6" fmla="*/ 24765 h 722679"/>
              <a:gd name="connsiteX0" fmla="*/ 1032509 w 1032509"/>
              <a:gd name="connsiteY0" fmla="*/ 0 h 722679"/>
              <a:gd name="connsiteX1" fmla="*/ 607301 w 1032509"/>
              <a:gd name="connsiteY1" fmla="*/ 506595 h 722679"/>
              <a:gd name="connsiteX2" fmla="*/ 792369 w 1032509"/>
              <a:gd name="connsiteY2" fmla="*/ 515732 h 722679"/>
              <a:gd name="connsiteX3" fmla="*/ 498440 w 1032509"/>
              <a:gd name="connsiteY3" fmla="*/ 722679 h 722679"/>
              <a:gd name="connsiteX4" fmla="*/ 237844 w 1032509"/>
              <a:gd name="connsiteY4" fmla="*/ 508976 h 722679"/>
              <a:gd name="connsiteX5" fmla="*/ 380047 w 1032509"/>
              <a:gd name="connsiteY5" fmla="*/ 511357 h 722679"/>
              <a:gd name="connsiteX6" fmla="*/ 0 w 1032509"/>
              <a:gd name="connsiteY6" fmla="*/ 24765 h 722679"/>
              <a:gd name="connsiteX0" fmla="*/ 1032509 w 1032509"/>
              <a:gd name="connsiteY0" fmla="*/ 0 h 720688"/>
              <a:gd name="connsiteX1" fmla="*/ 607301 w 1032509"/>
              <a:gd name="connsiteY1" fmla="*/ 506595 h 720688"/>
              <a:gd name="connsiteX2" fmla="*/ 792369 w 1032509"/>
              <a:gd name="connsiteY2" fmla="*/ 515732 h 720688"/>
              <a:gd name="connsiteX3" fmla="*/ 503202 w 1032509"/>
              <a:gd name="connsiteY3" fmla="*/ 720688 h 720688"/>
              <a:gd name="connsiteX4" fmla="*/ 237844 w 1032509"/>
              <a:gd name="connsiteY4" fmla="*/ 508976 h 720688"/>
              <a:gd name="connsiteX5" fmla="*/ 380047 w 1032509"/>
              <a:gd name="connsiteY5" fmla="*/ 511357 h 720688"/>
              <a:gd name="connsiteX6" fmla="*/ 0 w 1032509"/>
              <a:gd name="connsiteY6" fmla="*/ 24765 h 720688"/>
              <a:gd name="connsiteX0" fmla="*/ 1044414 w 1044414"/>
              <a:gd name="connsiteY0" fmla="*/ 0 h 720688"/>
              <a:gd name="connsiteX1" fmla="*/ 619206 w 1044414"/>
              <a:gd name="connsiteY1" fmla="*/ 506595 h 720688"/>
              <a:gd name="connsiteX2" fmla="*/ 804274 w 1044414"/>
              <a:gd name="connsiteY2" fmla="*/ 515732 h 720688"/>
              <a:gd name="connsiteX3" fmla="*/ 515107 w 1044414"/>
              <a:gd name="connsiteY3" fmla="*/ 720688 h 720688"/>
              <a:gd name="connsiteX4" fmla="*/ 249749 w 1044414"/>
              <a:gd name="connsiteY4" fmla="*/ 508976 h 720688"/>
              <a:gd name="connsiteX5" fmla="*/ 391952 w 1044414"/>
              <a:gd name="connsiteY5" fmla="*/ 511357 h 720688"/>
              <a:gd name="connsiteX6" fmla="*/ 0 w 1044414"/>
              <a:gd name="connsiteY6" fmla="*/ 4852 h 720688"/>
              <a:gd name="connsiteX0" fmla="*/ 1082514 w 1082514"/>
              <a:gd name="connsiteY0" fmla="*/ 0 h 722679"/>
              <a:gd name="connsiteX1" fmla="*/ 619206 w 1082514"/>
              <a:gd name="connsiteY1" fmla="*/ 508586 h 722679"/>
              <a:gd name="connsiteX2" fmla="*/ 804274 w 1082514"/>
              <a:gd name="connsiteY2" fmla="*/ 517723 h 722679"/>
              <a:gd name="connsiteX3" fmla="*/ 515107 w 1082514"/>
              <a:gd name="connsiteY3" fmla="*/ 722679 h 722679"/>
              <a:gd name="connsiteX4" fmla="*/ 249749 w 1082514"/>
              <a:gd name="connsiteY4" fmla="*/ 510967 h 722679"/>
              <a:gd name="connsiteX5" fmla="*/ 391952 w 1082514"/>
              <a:gd name="connsiteY5" fmla="*/ 513348 h 722679"/>
              <a:gd name="connsiteX6" fmla="*/ 0 w 1082514"/>
              <a:gd name="connsiteY6" fmla="*/ 6843 h 722679"/>
              <a:gd name="connsiteX0" fmla="*/ 1082514 w 1082514"/>
              <a:gd name="connsiteY0" fmla="*/ 0 h 724672"/>
              <a:gd name="connsiteX1" fmla="*/ 619206 w 1082514"/>
              <a:gd name="connsiteY1" fmla="*/ 508586 h 724672"/>
              <a:gd name="connsiteX2" fmla="*/ 804274 w 1082514"/>
              <a:gd name="connsiteY2" fmla="*/ 517723 h 724672"/>
              <a:gd name="connsiteX3" fmla="*/ 534160 w 1082514"/>
              <a:gd name="connsiteY3" fmla="*/ 724672 h 724672"/>
              <a:gd name="connsiteX4" fmla="*/ 249749 w 1082514"/>
              <a:gd name="connsiteY4" fmla="*/ 510967 h 724672"/>
              <a:gd name="connsiteX5" fmla="*/ 391952 w 1082514"/>
              <a:gd name="connsiteY5" fmla="*/ 513348 h 724672"/>
              <a:gd name="connsiteX6" fmla="*/ 0 w 1082514"/>
              <a:gd name="connsiteY6" fmla="*/ 6843 h 724672"/>
              <a:gd name="connsiteX0" fmla="*/ 1082514 w 1082514"/>
              <a:gd name="connsiteY0" fmla="*/ 0 h 724672"/>
              <a:gd name="connsiteX1" fmla="*/ 619206 w 1082514"/>
              <a:gd name="connsiteY1" fmla="*/ 508586 h 724672"/>
              <a:gd name="connsiteX2" fmla="*/ 804274 w 1082514"/>
              <a:gd name="connsiteY2" fmla="*/ 517723 h 724672"/>
              <a:gd name="connsiteX3" fmla="*/ 534160 w 1082514"/>
              <a:gd name="connsiteY3" fmla="*/ 724672 h 724672"/>
              <a:gd name="connsiteX4" fmla="*/ 249749 w 1082514"/>
              <a:gd name="connsiteY4" fmla="*/ 510967 h 724672"/>
              <a:gd name="connsiteX5" fmla="*/ 380046 w 1082514"/>
              <a:gd name="connsiteY5" fmla="*/ 533263 h 724672"/>
              <a:gd name="connsiteX6" fmla="*/ 0 w 1082514"/>
              <a:gd name="connsiteY6" fmla="*/ 6843 h 724672"/>
              <a:gd name="connsiteX0" fmla="*/ 1082514 w 1082514"/>
              <a:gd name="connsiteY0" fmla="*/ 0 h 724672"/>
              <a:gd name="connsiteX1" fmla="*/ 619206 w 1082514"/>
              <a:gd name="connsiteY1" fmla="*/ 508586 h 724672"/>
              <a:gd name="connsiteX2" fmla="*/ 804274 w 1082514"/>
              <a:gd name="connsiteY2" fmla="*/ 517723 h 724672"/>
              <a:gd name="connsiteX3" fmla="*/ 534160 w 1082514"/>
              <a:gd name="connsiteY3" fmla="*/ 724672 h 724672"/>
              <a:gd name="connsiteX4" fmla="*/ 249749 w 1082514"/>
              <a:gd name="connsiteY4" fmla="*/ 510967 h 724672"/>
              <a:gd name="connsiteX5" fmla="*/ 380046 w 1082514"/>
              <a:gd name="connsiteY5" fmla="*/ 533263 h 724672"/>
              <a:gd name="connsiteX6" fmla="*/ 0 w 1082514"/>
              <a:gd name="connsiteY6" fmla="*/ 6843 h 724672"/>
              <a:gd name="connsiteX0" fmla="*/ 1082514 w 1082514"/>
              <a:gd name="connsiteY0" fmla="*/ 0 h 724672"/>
              <a:gd name="connsiteX1" fmla="*/ 619206 w 1082514"/>
              <a:gd name="connsiteY1" fmla="*/ 508586 h 724672"/>
              <a:gd name="connsiteX2" fmla="*/ 804274 w 1082514"/>
              <a:gd name="connsiteY2" fmla="*/ 517723 h 724672"/>
              <a:gd name="connsiteX3" fmla="*/ 534160 w 1082514"/>
              <a:gd name="connsiteY3" fmla="*/ 724672 h 724672"/>
              <a:gd name="connsiteX4" fmla="*/ 249749 w 1082514"/>
              <a:gd name="connsiteY4" fmla="*/ 510967 h 724672"/>
              <a:gd name="connsiteX5" fmla="*/ 380046 w 1082514"/>
              <a:gd name="connsiteY5" fmla="*/ 533263 h 724672"/>
              <a:gd name="connsiteX6" fmla="*/ 0 w 1082514"/>
              <a:gd name="connsiteY6" fmla="*/ 6843 h 724672"/>
              <a:gd name="connsiteX0" fmla="*/ 1082514 w 1082514"/>
              <a:gd name="connsiteY0" fmla="*/ 0 h 724672"/>
              <a:gd name="connsiteX1" fmla="*/ 619206 w 1082514"/>
              <a:gd name="connsiteY1" fmla="*/ 508586 h 724672"/>
              <a:gd name="connsiteX2" fmla="*/ 804274 w 1082514"/>
              <a:gd name="connsiteY2" fmla="*/ 517723 h 724672"/>
              <a:gd name="connsiteX3" fmla="*/ 534160 w 1082514"/>
              <a:gd name="connsiteY3" fmla="*/ 724672 h 724672"/>
              <a:gd name="connsiteX4" fmla="*/ 233080 w 1082514"/>
              <a:gd name="connsiteY4" fmla="*/ 526899 h 724672"/>
              <a:gd name="connsiteX5" fmla="*/ 380046 w 1082514"/>
              <a:gd name="connsiteY5" fmla="*/ 533263 h 724672"/>
              <a:gd name="connsiteX6" fmla="*/ 0 w 1082514"/>
              <a:gd name="connsiteY6" fmla="*/ 6843 h 724672"/>
              <a:gd name="connsiteX0" fmla="*/ 1082514 w 1082514"/>
              <a:gd name="connsiteY0" fmla="*/ 0 h 724672"/>
              <a:gd name="connsiteX1" fmla="*/ 619206 w 1082514"/>
              <a:gd name="connsiteY1" fmla="*/ 508586 h 724672"/>
              <a:gd name="connsiteX2" fmla="*/ 804274 w 1082514"/>
              <a:gd name="connsiteY2" fmla="*/ 517723 h 724672"/>
              <a:gd name="connsiteX3" fmla="*/ 534160 w 1082514"/>
              <a:gd name="connsiteY3" fmla="*/ 724672 h 724672"/>
              <a:gd name="connsiteX4" fmla="*/ 237842 w 1082514"/>
              <a:gd name="connsiteY4" fmla="*/ 532873 h 724672"/>
              <a:gd name="connsiteX5" fmla="*/ 380046 w 1082514"/>
              <a:gd name="connsiteY5" fmla="*/ 533263 h 724672"/>
              <a:gd name="connsiteX6" fmla="*/ 0 w 1082514"/>
              <a:gd name="connsiteY6" fmla="*/ 6843 h 724672"/>
              <a:gd name="connsiteX0" fmla="*/ 1082514 w 1082514"/>
              <a:gd name="connsiteY0" fmla="*/ 0 h 724672"/>
              <a:gd name="connsiteX1" fmla="*/ 690644 w 1082514"/>
              <a:gd name="connsiteY1" fmla="*/ 532484 h 724672"/>
              <a:gd name="connsiteX2" fmla="*/ 804274 w 1082514"/>
              <a:gd name="connsiteY2" fmla="*/ 517723 h 724672"/>
              <a:gd name="connsiteX3" fmla="*/ 534160 w 1082514"/>
              <a:gd name="connsiteY3" fmla="*/ 724672 h 724672"/>
              <a:gd name="connsiteX4" fmla="*/ 237842 w 1082514"/>
              <a:gd name="connsiteY4" fmla="*/ 532873 h 724672"/>
              <a:gd name="connsiteX5" fmla="*/ 380046 w 1082514"/>
              <a:gd name="connsiteY5" fmla="*/ 533263 h 724672"/>
              <a:gd name="connsiteX6" fmla="*/ 0 w 1082514"/>
              <a:gd name="connsiteY6" fmla="*/ 6843 h 724672"/>
              <a:gd name="connsiteX0" fmla="*/ 1082514 w 1082514"/>
              <a:gd name="connsiteY0" fmla="*/ 0 h 724672"/>
              <a:gd name="connsiteX1" fmla="*/ 690644 w 1082514"/>
              <a:gd name="connsiteY1" fmla="*/ 532484 h 724672"/>
              <a:gd name="connsiteX2" fmla="*/ 804274 w 1082514"/>
              <a:gd name="connsiteY2" fmla="*/ 517723 h 724672"/>
              <a:gd name="connsiteX3" fmla="*/ 534160 w 1082514"/>
              <a:gd name="connsiteY3" fmla="*/ 724672 h 724672"/>
              <a:gd name="connsiteX4" fmla="*/ 237842 w 1082514"/>
              <a:gd name="connsiteY4" fmla="*/ 532873 h 724672"/>
              <a:gd name="connsiteX5" fmla="*/ 380046 w 1082514"/>
              <a:gd name="connsiteY5" fmla="*/ 533263 h 724672"/>
              <a:gd name="connsiteX6" fmla="*/ 0 w 1082514"/>
              <a:gd name="connsiteY6" fmla="*/ 6843 h 724672"/>
              <a:gd name="connsiteX0" fmla="*/ 1082514 w 1082514"/>
              <a:gd name="connsiteY0" fmla="*/ 0 h 724672"/>
              <a:gd name="connsiteX1" fmla="*/ 690644 w 1082514"/>
              <a:gd name="connsiteY1" fmla="*/ 532484 h 724672"/>
              <a:gd name="connsiteX2" fmla="*/ 830468 w 1082514"/>
              <a:gd name="connsiteY2" fmla="*/ 531664 h 724672"/>
              <a:gd name="connsiteX3" fmla="*/ 534160 w 1082514"/>
              <a:gd name="connsiteY3" fmla="*/ 724672 h 724672"/>
              <a:gd name="connsiteX4" fmla="*/ 237842 w 1082514"/>
              <a:gd name="connsiteY4" fmla="*/ 532873 h 724672"/>
              <a:gd name="connsiteX5" fmla="*/ 380046 w 1082514"/>
              <a:gd name="connsiteY5" fmla="*/ 533263 h 724672"/>
              <a:gd name="connsiteX6" fmla="*/ 0 w 1082514"/>
              <a:gd name="connsiteY6" fmla="*/ 6843 h 724672"/>
              <a:gd name="connsiteX0" fmla="*/ 1082514 w 1082514"/>
              <a:gd name="connsiteY0" fmla="*/ 0 h 724672"/>
              <a:gd name="connsiteX1" fmla="*/ 690644 w 1082514"/>
              <a:gd name="connsiteY1" fmla="*/ 532484 h 724672"/>
              <a:gd name="connsiteX2" fmla="*/ 830468 w 1082514"/>
              <a:gd name="connsiteY2" fmla="*/ 531664 h 724672"/>
              <a:gd name="connsiteX3" fmla="*/ 534160 w 1082514"/>
              <a:gd name="connsiteY3" fmla="*/ 724672 h 724672"/>
              <a:gd name="connsiteX4" fmla="*/ 237842 w 1082514"/>
              <a:gd name="connsiteY4" fmla="*/ 532873 h 724672"/>
              <a:gd name="connsiteX5" fmla="*/ 434815 w 1082514"/>
              <a:gd name="connsiteY5" fmla="*/ 533263 h 724672"/>
              <a:gd name="connsiteX6" fmla="*/ 0 w 1082514"/>
              <a:gd name="connsiteY6" fmla="*/ 6843 h 724672"/>
              <a:gd name="connsiteX0" fmla="*/ 1082514 w 1082514"/>
              <a:gd name="connsiteY0" fmla="*/ 0 h 724672"/>
              <a:gd name="connsiteX1" fmla="*/ 690644 w 1082514"/>
              <a:gd name="connsiteY1" fmla="*/ 532484 h 724672"/>
              <a:gd name="connsiteX2" fmla="*/ 830468 w 1082514"/>
              <a:gd name="connsiteY2" fmla="*/ 531664 h 724672"/>
              <a:gd name="connsiteX3" fmla="*/ 534160 w 1082514"/>
              <a:gd name="connsiteY3" fmla="*/ 724672 h 724672"/>
              <a:gd name="connsiteX4" fmla="*/ 297373 w 1082514"/>
              <a:gd name="connsiteY4" fmla="*/ 532873 h 724672"/>
              <a:gd name="connsiteX5" fmla="*/ 434815 w 1082514"/>
              <a:gd name="connsiteY5" fmla="*/ 533263 h 724672"/>
              <a:gd name="connsiteX6" fmla="*/ 0 w 1082514"/>
              <a:gd name="connsiteY6" fmla="*/ 6843 h 724672"/>
              <a:gd name="connsiteX0" fmla="*/ 1082514 w 1082514"/>
              <a:gd name="connsiteY0" fmla="*/ 0 h 724672"/>
              <a:gd name="connsiteX1" fmla="*/ 690644 w 1082514"/>
              <a:gd name="connsiteY1" fmla="*/ 532484 h 724672"/>
              <a:gd name="connsiteX2" fmla="*/ 768555 w 1082514"/>
              <a:gd name="connsiteY2" fmla="*/ 531664 h 724672"/>
              <a:gd name="connsiteX3" fmla="*/ 534160 w 1082514"/>
              <a:gd name="connsiteY3" fmla="*/ 724672 h 724672"/>
              <a:gd name="connsiteX4" fmla="*/ 297373 w 1082514"/>
              <a:gd name="connsiteY4" fmla="*/ 532873 h 724672"/>
              <a:gd name="connsiteX5" fmla="*/ 434815 w 1082514"/>
              <a:gd name="connsiteY5" fmla="*/ 533263 h 724672"/>
              <a:gd name="connsiteX6" fmla="*/ 0 w 1082514"/>
              <a:gd name="connsiteY6" fmla="*/ 6843 h 724672"/>
              <a:gd name="connsiteX0" fmla="*/ 1082514 w 1082514"/>
              <a:gd name="connsiteY0" fmla="*/ 0 h 724672"/>
              <a:gd name="connsiteX1" fmla="*/ 638256 w 1082514"/>
              <a:gd name="connsiteY1" fmla="*/ 534476 h 724672"/>
              <a:gd name="connsiteX2" fmla="*/ 768555 w 1082514"/>
              <a:gd name="connsiteY2" fmla="*/ 531664 h 724672"/>
              <a:gd name="connsiteX3" fmla="*/ 534160 w 1082514"/>
              <a:gd name="connsiteY3" fmla="*/ 724672 h 724672"/>
              <a:gd name="connsiteX4" fmla="*/ 297373 w 1082514"/>
              <a:gd name="connsiteY4" fmla="*/ 532873 h 724672"/>
              <a:gd name="connsiteX5" fmla="*/ 434815 w 1082514"/>
              <a:gd name="connsiteY5" fmla="*/ 533263 h 724672"/>
              <a:gd name="connsiteX6" fmla="*/ 0 w 1082514"/>
              <a:gd name="connsiteY6" fmla="*/ 6843 h 724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2514" h="724672">
                <a:moveTo>
                  <a:pt x="1082514" y="0"/>
                </a:moveTo>
                <a:cubicBezTo>
                  <a:pt x="788378" y="227602"/>
                  <a:pt x="727605" y="349736"/>
                  <a:pt x="638256" y="534476"/>
                </a:cubicBezTo>
                <a:lnTo>
                  <a:pt x="768555" y="531664"/>
                </a:lnTo>
                <a:lnTo>
                  <a:pt x="534160" y="724672"/>
                </a:lnTo>
                <a:lnTo>
                  <a:pt x="297373" y="532873"/>
                </a:lnTo>
                <a:lnTo>
                  <a:pt x="434815" y="533263"/>
                </a:lnTo>
                <a:cubicBezTo>
                  <a:pt x="434815" y="377098"/>
                  <a:pt x="0" y="6843"/>
                  <a:pt x="0" y="6843"/>
                </a:cubicBezTo>
              </a:path>
            </a:pathLst>
          </a:custGeom>
          <a:gradFill flip="none" rotWithShape="1">
            <a:gsLst>
              <a:gs pos="15000">
                <a:srgbClr val="FFD17D"/>
              </a:gs>
              <a:gs pos="100000">
                <a:schemeClr val="bg1">
                  <a:alpha val="0"/>
                </a:schemeClr>
              </a:gs>
            </a:gsLst>
            <a:lin ang="16200000" scaled="1"/>
            <a:tileRect/>
          </a:gradFill>
          <a:ln w="19050">
            <a:gradFill flip="none" rotWithShape="1">
              <a:gsLst>
                <a:gs pos="100000">
                  <a:schemeClr val="bg1">
                    <a:lumMod val="100000"/>
                    <a:alpha val="0"/>
                  </a:schemeClr>
                </a:gs>
                <a:gs pos="31000">
                  <a:srgbClr val="FF9933"/>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spcBef>
                <a:spcPts val="0"/>
              </a:spcBef>
              <a:spcAft>
                <a:spcPts val="0"/>
              </a:spcAft>
            </a:pPr>
            <a:endParaRPr lang="en-US" altLang="zh-CN" sz="1800" dirty="0">
              <a:solidFill>
                <a:prstClr val="white"/>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nvGrpSpPr>
          <p:cNvPr id="85" name="组合 28">
            <a:extLst>
              <a:ext uri="{FF2B5EF4-FFF2-40B4-BE49-F238E27FC236}">
                <a16:creationId xmlns:a16="http://schemas.microsoft.com/office/drawing/2014/main" id="{7B08002A-32AF-4242-B111-860107754196}"/>
              </a:ext>
            </a:extLst>
          </p:cNvPr>
          <p:cNvGrpSpPr>
            <a:grpSpLocks noChangeAspect="1"/>
          </p:cNvGrpSpPr>
          <p:nvPr/>
        </p:nvGrpSpPr>
        <p:grpSpPr>
          <a:xfrm>
            <a:off x="3816905" y="2589167"/>
            <a:ext cx="288969" cy="288969"/>
            <a:chOff x="5076056" y="3356992"/>
            <a:chExt cx="436268" cy="436268"/>
          </a:xfrm>
        </p:grpSpPr>
        <p:sp>
          <p:nvSpPr>
            <p:cNvPr id="86" name="椭圆 27">
              <a:extLst>
                <a:ext uri="{FF2B5EF4-FFF2-40B4-BE49-F238E27FC236}">
                  <a16:creationId xmlns:a16="http://schemas.microsoft.com/office/drawing/2014/main" id="{07148A28-4F28-4BE4-B58C-17A6F1EABBD0}"/>
                </a:ext>
              </a:extLst>
            </p:cNvPr>
            <p:cNvSpPr/>
            <p:nvPr/>
          </p:nvSpPr>
          <p:spPr bwMode="auto">
            <a:xfrm>
              <a:off x="5076056" y="3356992"/>
              <a:ext cx="432048" cy="432048"/>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784225" rtl="0" eaLnBrk="0" fontAlgn="ctr" latinLnBrk="0" hangingPunct="0">
                <a:lnSpc>
                  <a:spcPct val="100000"/>
                </a:lnSpc>
                <a:spcBef>
                  <a:spcPct val="0"/>
                </a:spcBef>
                <a:spcAft>
                  <a:spcPct val="0"/>
                </a:spcAft>
                <a:buClrTx/>
                <a:buSzTx/>
                <a:buFontTx/>
                <a:buNone/>
                <a:tabLst/>
              </a:pPr>
              <a:endParaRPr kumimoji="0" lang="en-US" altLang="zh-CN" sz="2100" b="0" i="0" u="none" strike="noStrike" cap="none" normalizeH="0" baseline="0" dirty="0">
                <a:ln>
                  <a:noFill/>
                </a:ln>
                <a:solidFill>
                  <a:schemeClr val="tx1"/>
                </a:solidFill>
                <a:effectLst/>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87" name="禁止符 23">
              <a:extLst>
                <a:ext uri="{FF2B5EF4-FFF2-40B4-BE49-F238E27FC236}">
                  <a16:creationId xmlns:a16="http://schemas.microsoft.com/office/drawing/2014/main" id="{46C3BD09-8ED9-4ED8-8B29-FEEBACE67EB7}"/>
                </a:ext>
              </a:extLst>
            </p:cNvPr>
            <p:cNvSpPr/>
            <p:nvPr/>
          </p:nvSpPr>
          <p:spPr>
            <a:xfrm>
              <a:off x="5076056" y="3356992"/>
              <a:ext cx="436268" cy="436268"/>
            </a:xfrm>
            <a:prstGeom prst="noSmoking">
              <a:avLst>
                <a:gd name="adj" fmla="val 15475"/>
              </a:avLst>
            </a:prstGeom>
            <a:solidFill>
              <a:srgbClr val="EC7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endParaRPr lang="en-US" altLang="zh-CN" dirty="0">
                <a:solidFill>
                  <a:schemeClr val="accent2"/>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sp>
        <p:nvSpPr>
          <p:cNvPr id="88" name="文本框 41">
            <a:extLst>
              <a:ext uri="{FF2B5EF4-FFF2-40B4-BE49-F238E27FC236}">
                <a16:creationId xmlns:a16="http://schemas.microsoft.com/office/drawing/2014/main" id="{B3E66658-791C-42CB-910B-3210ACE861B0}"/>
              </a:ext>
            </a:extLst>
          </p:cNvPr>
          <p:cNvSpPr txBox="1"/>
          <p:nvPr/>
        </p:nvSpPr>
        <p:spPr>
          <a:xfrm>
            <a:off x="3954554" y="2608742"/>
            <a:ext cx="1138661" cy="523220"/>
          </a:xfrm>
          <a:prstGeom prst="rect">
            <a:avLst/>
          </a:prstGeom>
          <a:noFill/>
        </p:spPr>
        <p:txBody>
          <a:bodyPr wrap="square" rtlCol="0">
            <a:spAutoFit/>
          </a:bodyPr>
          <a:lstStyle/>
          <a:p>
            <a:pPr algn="ctr" fontAlgn="ctr">
              <a:spcBef>
                <a:spcPts val="0"/>
              </a:spcBef>
              <a:spcAft>
                <a:spcPts val="0"/>
              </a:spcAft>
            </a:pPr>
            <a:r>
              <a:rPr lang="en-US" altLang="zh-CN" sz="1400" dirty="0">
                <a:solidFill>
                  <a:srgbClr val="C00000"/>
                </a:solidFill>
                <a:latin typeface="Huawei Sans" panose="020C0503030203020204" pitchFamily="34" charset="0"/>
              </a:rPr>
              <a:t>Port blocked</a:t>
            </a:r>
          </a:p>
        </p:txBody>
      </p:sp>
    </p:spTree>
    <p:extLst>
      <p:ext uri="{BB962C8B-B14F-4D97-AF65-F5344CB8AC3E}">
        <p14:creationId xmlns:p14="http://schemas.microsoft.com/office/powerpoint/2010/main" val="38747257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2642</TotalTime>
  <Words>2437</Words>
  <Application>Microsoft Office PowerPoint</Application>
  <PresentationFormat>Widescreen</PresentationFormat>
  <Paragraphs>608</Paragraphs>
  <Slides>34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Calibri</vt:lpstr>
      <vt:lpstr>Huawei Sans</vt:lpstr>
      <vt:lpstr>Rockwell</vt:lpstr>
      <vt:lpstr>Rockwell Condensed</vt:lpstr>
      <vt:lpstr>Wingdings</vt:lpstr>
      <vt:lpstr>Wood Type</vt:lpstr>
      <vt:lpstr>STP Concept, Principles and Improvements</vt:lpstr>
      <vt:lpstr>PowerPoint Presentation</vt:lpstr>
      <vt:lpstr>Content:</vt:lpstr>
      <vt:lpstr>Content:</vt:lpstr>
      <vt:lpstr>Content:</vt:lpstr>
      <vt:lpstr>Content:</vt:lpstr>
      <vt:lpstr>Content:</vt:lpstr>
      <vt:lpstr>Content:</vt:lpstr>
      <vt:lpstr>Content:</vt:lpstr>
      <vt:lpstr>Content:</vt:lpstr>
      <vt:lpstr>PowerPoint Presentation</vt:lpstr>
      <vt:lpstr>Content:</vt:lpstr>
      <vt:lpstr>Content:</vt:lpstr>
      <vt:lpstr>Content:</vt:lpstr>
      <vt:lpstr>Content:</vt:lpstr>
      <vt:lpstr>Content:</vt:lpstr>
      <vt:lpstr>Content:</vt:lpstr>
      <vt:lpstr>Content:</vt:lpstr>
      <vt:lpstr>Content:</vt:lpstr>
      <vt:lpstr>Content:</vt:lpstr>
      <vt:lpstr>Content:</vt:lpstr>
      <vt:lpstr>Content:</vt:lpstr>
      <vt:lpstr>Content:</vt:lpstr>
      <vt:lpstr>Content:</vt:lpstr>
      <vt:lpstr>Content:</vt:lpstr>
      <vt:lpstr>PowerPoint Presentation</vt:lpstr>
      <vt:lpstr>Content:</vt:lpstr>
      <vt:lpstr>Content:</vt:lpstr>
      <vt:lpstr>Content:</vt:lpstr>
      <vt:lpstr>PowerPoint Presentation</vt:lpstr>
      <vt:lpstr>Content:</vt:lpstr>
      <vt:lpstr>Content:</vt:lpstr>
      <vt:lpstr>Content:</vt:lpstr>
      <vt:lpstr>thank you for your attention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STP Principles and Configuration</dc:title>
  <dc:creator>Ali Dayoub</dc:creator>
  <cp:lastModifiedBy>Ali Dayoub</cp:lastModifiedBy>
  <cp:revision>12</cp:revision>
  <dcterms:created xsi:type="dcterms:W3CDTF">2022-02-21T14:13:06Z</dcterms:created>
  <dcterms:modified xsi:type="dcterms:W3CDTF">2022-02-23T23:47:26Z</dcterms:modified>
</cp:coreProperties>
</file>