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8" r:id="rId2"/>
  </p:sldMasterIdLst>
  <p:notesMasterIdLst>
    <p:notesMasterId r:id="rId17"/>
  </p:notesMasterIdLst>
  <p:handoutMasterIdLst>
    <p:handoutMasterId r:id="rId18"/>
  </p:handoutMasterIdLst>
  <p:sldIdLst>
    <p:sldId id="265" r:id="rId3"/>
    <p:sldId id="257" r:id="rId4"/>
    <p:sldId id="271" r:id="rId5"/>
    <p:sldId id="269" r:id="rId6"/>
    <p:sldId id="270" r:id="rId7"/>
    <p:sldId id="274" r:id="rId8"/>
    <p:sldId id="280" r:id="rId9"/>
    <p:sldId id="275" r:id="rId10"/>
    <p:sldId id="282" r:id="rId11"/>
    <p:sldId id="276" r:id="rId12"/>
    <p:sldId id="281" r:id="rId13"/>
    <p:sldId id="283" r:id="rId14"/>
    <p:sldId id="277" r:id="rId15"/>
    <p:sldId id="263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0AC"/>
    <a:srgbClr val="3B529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94702" autoAdjust="0"/>
  </p:normalViewPr>
  <p:slideViewPr>
    <p:cSldViewPr snapToGrid="0" snapToObjects="1" showGuides="1">
      <p:cViewPr varScale="1">
        <p:scale>
          <a:sx n="79" d="100"/>
          <a:sy n="79" d="100"/>
        </p:scale>
        <p:origin x="102" y="1176"/>
      </p:cViewPr>
      <p:guideLst>
        <p:guide orient="horz" pos="1611"/>
        <p:guide pos="2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12975-4CFD-C441-A244-B7FD9A9579C2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660DC-725D-2A44-9F89-74FE668A9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254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FD1C8-470D-774F-8B40-381C3059BD4A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9711C-DB87-6342-8123-FE7E39EB0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73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599335"/>
            <a:ext cx="6400800" cy="22859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Редактируемый элемент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79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382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1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9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1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19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06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3319723"/>
            <a:ext cx="4038600" cy="1274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3319723"/>
            <a:ext cx="4038600" cy="1274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9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382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759937"/>
            <a:ext cx="5018388" cy="294303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9" y="1770130"/>
            <a:ext cx="3036565" cy="2919036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11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8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599335"/>
            <a:ext cx="6400800" cy="22859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 и год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2926326"/>
            <a:ext cx="6400800" cy="705749"/>
          </a:xfrm>
        </p:spPr>
        <p:txBody>
          <a:bodyPr anchor="b">
            <a:norm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637205"/>
            <a:ext cx="6400800" cy="46290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4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693" y="997421"/>
            <a:ext cx="5965438" cy="1488969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5697" y="2571750"/>
            <a:ext cx="5965825" cy="1652588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60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1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3140" y="927382"/>
            <a:ext cx="2713244" cy="1644368"/>
          </a:xfrm>
        </p:spPr>
        <p:txBody>
          <a:bodyPr anchor="t" anchorCtr="0">
            <a:normAutofit/>
          </a:bodyPr>
          <a:lstStyle>
            <a:lvl1pPr>
              <a:defRPr sz="2800" baseline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Место для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2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010279"/>
            <a:ext cx="8229600" cy="620483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787704"/>
            <a:ext cx="8229600" cy="594122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Контактные данные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22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746133"/>
            <a:ext cx="6273934" cy="284849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8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kfq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759937"/>
            <a:ext cx="4038600" cy="283468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759937"/>
            <a:ext cx="4038600" cy="283468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9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759937"/>
            <a:ext cx="5018388" cy="294303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659438" y="1759744"/>
            <a:ext cx="3027362" cy="1414463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8" y="3288506"/>
            <a:ext cx="3027362" cy="1414463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498"/>
            <a:ext cx="8229600" cy="620315"/>
          </a:xfrm>
        </p:spPr>
        <p:txBody>
          <a:bodyPr/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International Students and Scholars Rock</a:t>
            </a:r>
          </a:p>
        </p:txBody>
      </p:sp>
    </p:spTree>
    <p:extLst>
      <p:ext uri="{BB962C8B-B14F-4D97-AF65-F5344CB8AC3E}">
        <p14:creationId xmlns:p14="http://schemas.microsoft.com/office/powerpoint/2010/main" val="302546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382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1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9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57201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276149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6097917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1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19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06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1" y="447276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3275819" y="447276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085706" y="447276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International Students and Scholars Rock</a:t>
            </a:r>
          </a:p>
        </p:txBody>
      </p:sp>
    </p:spTree>
    <p:extLst>
      <p:ext uri="{BB962C8B-B14F-4D97-AF65-F5344CB8AC3E}">
        <p14:creationId xmlns:p14="http://schemas.microsoft.com/office/powerpoint/2010/main" val="718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4948"/>
            <a:ext cx="8229600" cy="289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329462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International Students and Scholars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6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7" r:id="rId2"/>
    <p:sldLayoutId id="2147483692" r:id="rId3"/>
    <p:sldLayoutId id="2147483686" r:id="rId4"/>
    <p:sldLayoutId id="2147483689" r:id="rId5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4948"/>
            <a:ext cx="8229600" cy="289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0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8216" y="1107163"/>
            <a:ext cx="8706293" cy="114900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REST </a:t>
            </a:r>
            <a:r>
              <a:rPr lang="en-US" sz="4000" dirty="0"/>
              <a:t>API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80393" y="3069384"/>
            <a:ext cx="2704116" cy="966953"/>
          </a:xfrm>
        </p:spPr>
        <p:txBody>
          <a:bodyPr>
            <a:normAutofit/>
          </a:bodyPr>
          <a:lstStyle/>
          <a:p>
            <a:pPr algn="l"/>
            <a:r>
              <a:rPr lang="ru-RU" sz="1200" dirty="0"/>
              <a:t>Выполнил</a:t>
            </a:r>
          </a:p>
          <a:p>
            <a:pPr algn="l"/>
            <a:r>
              <a:rPr lang="ru-RU" sz="1200" dirty="0"/>
              <a:t>Студент 1 курса магистратуры</a:t>
            </a:r>
          </a:p>
          <a:p>
            <a:pPr algn="l"/>
            <a:r>
              <a:rPr lang="ru-RU" sz="1200" dirty="0"/>
              <a:t>Свиридов Владислав Александрович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0F377FE1-8909-459E-990F-2D7CAF8757C1}"/>
              </a:ext>
            </a:extLst>
          </p:cNvPr>
          <p:cNvSpPr txBox="1">
            <a:spLocks/>
          </p:cNvSpPr>
          <p:nvPr/>
        </p:nvSpPr>
        <p:spPr>
          <a:xfrm>
            <a:off x="3812657" y="4404750"/>
            <a:ext cx="1637413" cy="608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г. Санкт-Петербург</a:t>
            </a:r>
          </a:p>
          <a:p>
            <a:r>
              <a:rPr lang="ru-RU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8717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774" y="532265"/>
            <a:ext cx="2797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REST </a:t>
            </a:r>
            <a:r>
              <a:rPr lang="ru-RU" sz="2400" b="1" dirty="0"/>
              <a:t>запрос и ответ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65793" y="1407969"/>
            <a:ext cx="7412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Общая структура </a:t>
            </a:r>
            <a:r>
              <a:rPr lang="en-US" dirty="0"/>
              <a:t>REST-</a:t>
            </a:r>
            <a:r>
              <a:rPr lang="ru-RU" dirty="0"/>
              <a:t>запроса</a:t>
            </a:r>
          </a:p>
          <a:p>
            <a:r>
              <a:rPr lang="ru-RU" dirty="0"/>
              <a:t>&lt;Метод </a:t>
            </a:r>
            <a:r>
              <a:rPr lang="en-US" dirty="0"/>
              <a:t>HTTP&gt;&lt;</a:t>
            </a:r>
            <a:r>
              <a:rPr lang="ru-RU" dirty="0"/>
              <a:t>Идентификатор запрашиваемого ресурса&gt;&lt;Версия </a:t>
            </a:r>
            <a:r>
              <a:rPr lang="en-US" dirty="0" smtClean="0"/>
              <a:t>H</a:t>
            </a:r>
            <a:r>
              <a:rPr lang="en-US" dirty="0"/>
              <a:t>T</a:t>
            </a:r>
            <a:r>
              <a:rPr lang="en-US" dirty="0" smtClean="0"/>
              <a:t>TP</a:t>
            </a:r>
            <a:r>
              <a:rPr lang="en-US" dirty="0"/>
              <a:t>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F00F7C-5BC1-E44A-93D1-65430D8BD8A7}"/>
              </a:ext>
            </a:extLst>
          </p:cNvPr>
          <p:cNvSpPr txBox="1"/>
          <p:nvPr/>
        </p:nvSpPr>
        <p:spPr>
          <a:xfrm>
            <a:off x="8363712" y="4657241"/>
            <a:ext cx="52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4E5388-D3F3-8440-B4CC-9B836FD65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2184400"/>
            <a:ext cx="3429000" cy="101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0C1502-F058-5144-A5C2-A734A0013A5A}"/>
              </a:ext>
            </a:extLst>
          </p:cNvPr>
          <p:cNvSpPr txBox="1"/>
          <p:nvPr/>
        </p:nvSpPr>
        <p:spPr>
          <a:xfrm>
            <a:off x="1857699" y="2468339"/>
            <a:ext cx="5428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Общая структура </a:t>
            </a:r>
            <a:r>
              <a:rPr lang="en-US" dirty="0"/>
              <a:t>REST-</a:t>
            </a:r>
            <a:r>
              <a:rPr lang="ru-RU" dirty="0"/>
              <a:t>ответа</a:t>
            </a:r>
          </a:p>
          <a:p>
            <a:r>
              <a:rPr lang="ru-RU" dirty="0"/>
              <a:t>&lt;Версия HTTP&gt;&lt;Код состояния&gt;&lt;Поясняющая фраза&gt;</a:t>
            </a:r>
            <a:endParaRPr lang="en-US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8336F76-4470-2C45-938F-507C1C52EE2B}"/>
              </a:ext>
            </a:extLst>
          </p:cNvPr>
          <p:cNvSpPr/>
          <p:nvPr/>
        </p:nvSpPr>
        <p:spPr>
          <a:xfrm>
            <a:off x="2267155" y="3595412"/>
            <a:ext cx="66167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Первая цифра кода состояния определяет класс ответа. Имеется 5 значений первой цифры: </a:t>
            </a:r>
          </a:p>
          <a:p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xx </a:t>
            </a: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Информационные коды – запрос получен, продолжается обработка.</a:t>
            </a:r>
            <a:b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xx </a:t>
            </a: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Успешные коды – действие было успешно получено, понято и обработано.</a:t>
            </a:r>
            <a:b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xx </a:t>
            </a: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Коды перенаправления – для выполнения запроса должны быть предприняты дальнейшие действия. </a:t>
            </a:r>
          </a:p>
          <a:p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4хх Коды ошибок клиента – запрос имеет ошибку синтаксиса или не может быть выполнен.</a:t>
            </a:r>
            <a:b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xx </a:t>
            </a: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Коды ошибок сервера – сервер не в состоянии выполнить допустимый запрос. </a:t>
            </a:r>
            <a:endParaRPr lang="ru-RU" sz="105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DF5420A-8EE9-C040-BFF7-4786C7387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975" y="3095900"/>
            <a:ext cx="1162050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62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774" y="532265"/>
            <a:ext cx="2847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HTTP </a:t>
            </a:r>
            <a:r>
              <a:rPr lang="ru-RU" sz="2400" b="1" dirty="0"/>
              <a:t>запрос и ответ</a:t>
            </a:r>
            <a:endParaRPr lang="ru-RU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F00F7C-5BC1-E44A-93D1-65430D8BD8A7}"/>
              </a:ext>
            </a:extLst>
          </p:cNvPr>
          <p:cNvSpPr txBox="1"/>
          <p:nvPr/>
        </p:nvSpPr>
        <p:spPr>
          <a:xfrm>
            <a:off x="8327136" y="4657241"/>
            <a:ext cx="556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8336F76-4470-2C45-938F-507C1C52EE2B}"/>
              </a:ext>
            </a:extLst>
          </p:cNvPr>
          <p:cNvSpPr/>
          <p:nvPr/>
        </p:nvSpPr>
        <p:spPr>
          <a:xfrm>
            <a:off x="384175" y="1401151"/>
            <a:ext cx="6616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Простой 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HTTP</a:t>
            </a:r>
            <a:r>
              <a:rPr lang="ru-RU" sz="105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-запрос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318EF1-62F1-834A-BF09-FF324D99F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679005"/>
            <a:ext cx="4095750" cy="4647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FF516C-9EA2-674F-97E3-7D0349D00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950" y="3006908"/>
            <a:ext cx="2406650" cy="183499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4613333-2C16-1742-8D09-E9B7652563DC}"/>
              </a:ext>
            </a:extLst>
          </p:cNvPr>
          <p:cNvSpPr/>
          <p:nvPr/>
        </p:nvSpPr>
        <p:spPr>
          <a:xfrm>
            <a:off x="4702175" y="2702859"/>
            <a:ext cx="14890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Простой 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HTTP</a:t>
            </a:r>
            <a:r>
              <a:rPr lang="ru-RU" sz="105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-ответ</a:t>
            </a:r>
          </a:p>
        </p:txBody>
      </p:sp>
    </p:spTree>
    <p:extLst>
      <p:ext uri="{BB962C8B-B14F-4D97-AF65-F5344CB8AC3E}">
        <p14:creationId xmlns:p14="http://schemas.microsoft.com/office/powerpoint/2010/main" val="4293785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774" y="532265"/>
            <a:ext cx="2797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REST </a:t>
            </a:r>
            <a:r>
              <a:rPr lang="ru-RU" sz="2400" b="1" dirty="0"/>
              <a:t>запрос и ответ</a:t>
            </a:r>
            <a:endParaRPr lang="ru-RU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F00F7C-5BC1-E44A-93D1-65430D8BD8A7}"/>
              </a:ext>
            </a:extLst>
          </p:cNvPr>
          <p:cNvSpPr txBox="1"/>
          <p:nvPr/>
        </p:nvSpPr>
        <p:spPr>
          <a:xfrm>
            <a:off x="8363712" y="4657241"/>
            <a:ext cx="52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8336F76-4470-2C45-938F-507C1C52EE2B}"/>
              </a:ext>
            </a:extLst>
          </p:cNvPr>
          <p:cNvSpPr/>
          <p:nvPr/>
        </p:nvSpPr>
        <p:spPr>
          <a:xfrm>
            <a:off x="384175" y="1401151"/>
            <a:ext cx="66167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Плохой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REST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ответ от сервера</a:t>
            </a:r>
            <a:endParaRPr lang="ru-RU" sz="1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4613333-2C16-1742-8D09-E9B7652563DC}"/>
              </a:ext>
            </a:extLst>
          </p:cNvPr>
          <p:cNvSpPr/>
          <p:nvPr/>
        </p:nvSpPr>
        <p:spPr>
          <a:xfrm>
            <a:off x="4508503" y="1403362"/>
            <a:ext cx="27463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Хороший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REST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ответ от сервера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4E4F6C-3980-4441-9625-292B1B9B1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99" y="1854470"/>
            <a:ext cx="3612513" cy="43788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68FFBB5-36B7-624A-A0C6-908BF070D36B}"/>
              </a:ext>
            </a:extLst>
          </p:cNvPr>
          <p:cNvSpPr/>
          <p:nvPr/>
        </p:nvSpPr>
        <p:spPr>
          <a:xfrm>
            <a:off x="384175" y="2569552"/>
            <a:ext cx="369823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Во-первых данный вариант полностью зависит от верстки у клиента, и если на клиентской стороне произойдут какие-то изменения, то придется переделывать и серверную часть. Во-вторых, клиентом может быть не только браузер, но и например приложение, и следовательно ответ должен быть другим.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8F2C33-B500-A04E-BB07-41F654E25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227" y="1854470"/>
            <a:ext cx="3612513" cy="1700849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82237F9-39EC-FA44-90CD-730E4DBAC09F}"/>
              </a:ext>
            </a:extLst>
          </p:cNvPr>
          <p:cNvSpPr/>
          <p:nvPr/>
        </p:nvSpPr>
        <p:spPr>
          <a:xfrm>
            <a:off x="4508503" y="3555319"/>
            <a:ext cx="369823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В данном ответе используются только чистые абстрактные данные, которые можно использовать при любой верстке. </a:t>
            </a:r>
          </a:p>
        </p:txBody>
      </p:sp>
    </p:spTree>
    <p:extLst>
      <p:ext uri="{BB962C8B-B14F-4D97-AF65-F5344CB8AC3E}">
        <p14:creationId xmlns:p14="http://schemas.microsoft.com/office/powerpoint/2010/main" val="819843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774" y="532265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Заключение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5D07E4-0338-E34C-8FDF-E6063392089A}"/>
              </a:ext>
            </a:extLst>
          </p:cNvPr>
          <p:cNvSpPr txBox="1"/>
          <p:nvPr/>
        </p:nvSpPr>
        <p:spPr>
          <a:xfrm>
            <a:off x="8635882" y="4657241"/>
            <a:ext cx="508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C416EB-50FD-854D-A2EC-D45EDE6A7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150" y="2416101"/>
            <a:ext cx="2217182" cy="221718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27150" y="1453866"/>
            <a:ext cx="6489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REST API </a:t>
            </a:r>
            <a:r>
              <a:rPr lang="ru-RU" dirty="0"/>
              <a:t>применяют везде, где пользователю сайта или веб-приложения нужно предоставить данные с сервера. Например, при нажатии иконки с видео на </a:t>
            </a:r>
            <a:r>
              <a:rPr lang="ru-RU" dirty="0" err="1"/>
              <a:t>видеохостинге</a:t>
            </a:r>
            <a:r>
              <a:rPr lang="ru-RU" dirty="0"/>
              <a:t> </a:t>
            </a:r>
            <a:r>
              <a:rPr lang="en-US" dirty="0"/>
              <a:t>REST API </a:t>
            </a:r>
            <a:r>
              <a:rPr lang="ru-RU" dirty="0"/>
              <a:t>проводит операции и запускает ролик с сервера в браузере. В настоящее время это самый распространенный способ организации </a:t>
            </a:r>
            <a:r>
              <a:rPr lang="en-US" dirty="0"/>
              <a:t>API.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10859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1267"/>
            <a:ext cx="8229600" cy="620483"/>
          </a:xfrm>
        </p:spPr>
        <p:txBody>
          <a:bodyPr/>
          <a:lstStyle/>
          <a:p>
            <a:r>
              <a:rPr lang="ru-RU" dirty="0"/>
              <a:t>Спасибо за внимание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6494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97" y="700483"/>
            <a:ext cx="7613763" cy="437358"/>
          </a:xfrm>
        </p:spPr>
        <p:txBody>
          <a:bodyPr>
            <a:noAutofit/>
          </a:bodyPr>
          <a:lstStyle/>
          <a:p>
            <a:r>
              <a:rPr lang="ru-RU" sz="2400" b="1" dirty="0"/>
              <a:t>Что такое </a:t>
            </a:r>
            <a:r>
              <a:rPr lang="en-US" sz="2400" b="1" dirty="0"/>
              <a:t>Rest API?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1D7AD3-0420-884E-9D00-23F63706FE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4997" y="1437481"/>
            <a:ext cx="7674005" cy="53272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REST API — </a:t>
            </a:r>
            <a:r>
              <a:rPr lang="ru-RU" dirty="0"/>
              <a:t>это способ взаимодействия сайтов и веб-приложений с сервером. Его также называют </a:t>
            </a:r>
            <a:r>
              <a:rPr lang="en-US" dirty="0"/>
              <a:t>RESTful.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C11960-4AC1-E34B-B2AC-20EC6B13E079}"/>
              </a:ext>
            </a:extLst>
          </p:cNvPr>
          <p:cNvSpPr txBox="1"/>
          <p:nvPr/>
        </p:nvSpPr>
        <p:spPr>
          <a:xfrm>
            <a:off x="8635882" y="4657241"/>
            <a:ext cx="24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F527BB8-D451-7943-9639-B8810E930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122016"/>
              </p:ext>
            </p:extLst>
          </p:nvPr>
        </p:nvGraphicFramePr>
        <p:xfrm>
          <a:off x="921790" y="2182506"/>
          <a:ext cx="730042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210">
                  <a:extLst>
                    <a:ext uri="{9D8B030D-6E8A-4147-A177-3AD203B41FA5}">
                      <a16:colId xmlns:a16="http://schemas.microsoft.com/office/drawing/2014/main" val="3653561883"/>
                    </a:ext>
                  </a:extLst>
                </a:gridCol>
                <a:gridCol w="3650210">
                  <a:extLst>
                    <a:ext uri="{9D8B030D-6E8A-4147-A177-3AD203B41FA5}">
                      <a16:colId xmlns:a16="http://schemas.microsoft.com/office/drawing/2014/main" val="2327922616"/>
                    </a:ext>
                  </a:extLst>
                </a:gridCol>
              </a:tblGrid>
              <a:tr h="18710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API - (Application Programming Interface) — </a:t>
                      </a:r>
                      <a:r>
                        <a:rPr lang="ru-RU" sz="1600" dirty="0"/>
                        <a:t>это код, который позволяет двум приложениям обмениваться данными с сервера. На русском языке его принято называть программным интерфейсом приложения.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REST (Representational State Transfer) — </a:t>
                      </a:r>
                      <a:r>
                        <a:rPr lang="ru-RU" sz="1600" dirty="0"/>
                        <a:t>это способ создания </a:t>
                      </a:r>
                      <a:r>
                        <a:rPr lang="en-US" sz="1600" dirty="0"/>
                        <a:t>API </a:t>
                      </a:r>
                      <a:r>
                        <a:rPr lang="ru-RU" sz="1600" dirty="0"/>
                        <a:t>с помощью протокола </a:t>
                      </a:r>
                      <a:r>
                        <a:rPr lang="en-US" sz="1600" dirty="0"/>
                        <a:t>HTTP. </a:t>
                      </a:r>
                      <a:r>
                        <a:rPr lang="ru-RU" sz="1600" dirty="0"/>
                        <a:t>На русском его называют «передачей состояния представления».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032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064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F417B8-6AFF-4F6C-9A6E-D649ACAA7511}"/>
              </a:ext>
            </a:extLst>
          </p:cNvPr>
          <p:cNvSpPr txBox="1"/>
          <p:nvPr/>
        </p:nvSpPr>
        <p:spPr>
          <a:xfrm>
            <a:off x="310361" y="616059"/>
            <a:ext cx="51626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Что такое </a:t>
            </a:r>
            <a:r>
              <a:rPr lang="en-US" sz="2800" b="1" dirty="0"/>
              <a:t>Rest API?</a:t>
            </a:r>
            <a:endParaRPr lang="ru-RU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EFC657-8FF3-4CAA-B2B4-9A9E31E8E818}"/>
              </a:ext>
            </a:extLst>
          </p:cNvPr>
          <p:cNvSpPr txBox="1"/>
          <p:nvPr/>
        </p:nvSpPr>
        <p:spPr>
          <a:xfrm>
            <a:off x="533936" y="1646719"/>
            <a:ext cx="38353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REST API </a:t>
            </a:r>
            <a:r>
              <a:rPr lang="ru-RU" dirty="0"/>
              <a:t>применяют везде, где пользователю сайта или веб-приложения нужно предоставить данные с сервера.</a:t>
            </a:r>
            <a:r>
              <a:rPr lang="en-US" dirty="0"/>
              <a:t> </a:t>
            </a:r>
            <a:r>
              <a:rPr lang="ru-RU" dirty="0"/>
              <a:t>В настоящее время это самый распространенный способ организации </a:t>
            </a:r>
            <a:r>
              <a:rPr lang="en-US" dirty="0"/>
              <a:t>API. </a:t>
            </a:r>
            <a:r>
              <a:rPr lang="ru-RU" dirty="0"/>
              <a:t>Он вытеснил ранее популярные способы </a:t>
            </a:r>
            <a:r>
              <a:rPr lang="en-US" dirty="0"/>
              <a:t>SOAP </a:t>
            </a:r>
            <a:r>
              <a:rPr lang="ru-RU" dirty="0"/>
              <a:t>и </a:t>
            </a:r>
            <a:r>
              <a:rPr lang="en-US" dirty="0"/>
              <a:t>WSDL.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142405-940A-2E43-A5C7-1CE7878369A6}"/>
              </a:ext>
            </a:extLst>
          </p:cNvPr>
          <p:cNvSpPr txBox="1"/>
          <p:nvPr/>
        </p:nvSpPr>
        <p:spPr>
          <a:xfrm>
            <a:off x="8635882" y="4657241"/>
            <a:ext cx="24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8490B9-2A4F-D940-926B-D879F9FE8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676" y="2127665"/>
            <a:ext cx="3985192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3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3D8954-0A92-43D2-9E20-A60E965A70C0}"/>
              </a:ext>
            </a:extLst>
          </p:cNvPr>
          <p:cNvSpPr txBox="1"/>
          <p:nvPr/>
        </p:nvSpPr>
        <p:spPr>
          <a:xfrm>
            <a:off x="310361" y="535371"/>
            <a:ext cx="6824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7 принципов написания </a:t>
            </a:r>
            <a:r>
              <a:rPr lang="en-US" sz="2400" b="1" dirty="0"/>
              <a:t>Rest API</a:t>
            </a:r>
            <a:r>
              <a:rPr lang="ru-RU" sz="2400" b="1" dirty="0"/>
              <a:t> интерфейсов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7092A5-DA0F-9040-B314-D3401D5044FA}"/>
              </a:ext>
            </a:extLst>
          </p:cNvPr>
          <p:cNvSpPr txBox="1"/>
          <p:nvPr/>
        </p:nvSpPr>
        <p:spPr>
          <a:xfrm>
            <a:off x="8635882" y="4657241"/>
            <a:ext cx="24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A8506D75-D937-4C4E-8E33-3B50019B1699}"/>
              </a:ext>
            </a:extLst>
          </p:cNvPr>
          <p:cNvSpPr/>
          <p:nvPr/>
        </p:nvSpPr>
        <p:spPr>
          <a:xfrm>
            <a:off x="3643458" y="2580145"/>
            <a:ext cx="1857081" cy="6109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Клиент-сервер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CBA98C83-42A4-FA4D-9A33-DA5EB40A5888}"/>
              </a:ext>
            </a:extLst>
          </p:cNvPr>
          <p:cNvSpPr/>
          <p:nvPr/>
        </p:nvSpPr>
        <p:spPr>
          <a:xfrm>
            <a:off x="3643459" y="1564848"/>
            <a:ext cx="1857081" cy="6109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Отсутствие записи состояния клиента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AE31D097-5BAF-C645-BEA0-1C853A4BD827}"/>
              </a:ext>
            </a:extLst>
          </p:cNvPr>
          <p:cNvSpPr/>
          <p:nvPr/>
        </p:nvSpPr>
        <p:spPr>
          <a:xfrm>
            <a:off x="6485640" y="1564848"/>
            <a:ext cx="1857081" cy="6109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Кэшируемость</a:t>
            </a:r>
            <a:endParaRPr lang="ru-RU" sz="1600" dirty="0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4794AFCB-826E-9246-BC94-853D84D30F14}"/>
              </a:ext>
            </a:extLst>
          </p:cNvPr>
          <p:cNvSpPr/>
          <p:nvPr/>
        </p:nvSpPr>
        <p:spPr>
          <a:xfrm>
            <a:off x="801277" y="3595443"/>
            <a:ext cx="1857081" cy="6109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Единство интерфейса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A916DDA9-8DDB-654F-88D4-F011A89469A1}"/>
              </a:ext>
            </a:extLst>
          </p:cNvPr>
          <p:cNvSpPr/>
          <p:nvPr/>
        </p:nvSpPr>
        <p:spPr>
          <a:xfrm>
            <a:off x="3643459" y="3595442"/>
            <a:ext cx="1857081" cy="6109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Многоуровневость системы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70E4E378-1071-1343-A274-1561EA77DEA0}"/>
              </a:ext>
            </a:extLst>
          </p:cNvPr>
          <p:cNvSpPr/>
          <p:nvPr/>
        </p:nvSpPr>
        <p:spPr>
          <a:xfrm>
            <a:off x="6485639" y="3595442"/>
            <a:ext cx="1857081" cy="6109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Предоставление кода по запросу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DE71CC54-61A9-234E-978C-C6E8F8B67204}"/>
              </a:ext>
            </a:extLst>
          </p:cNvPr>
          <p:cNvSpPr/>
          <p:nvPr/>
        </p:nvSpPr>
        <p:spPr>
          <a:xfrm>
            <a:off x="801276" y="1572506"/>
            <a:ext cx="1857081" cy="6109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Начало от нуля</a:t>
            </a:r>
          </a:p>
        </p:txBody>
      </p:sp>
    </p:spTree>
    <p:extLst>
      <p:ext uri="{BB962C8B-B14F-4D97-AF65-F5344CB8AC3E}">
        <p14:creationId xmlns:p14="http://schemas.microsoft.com/office/powerpoint/2010/main" val="590818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548" y="545966"/>
            <a:ext cx="2132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Архитектура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9568" y="1355751"/>
            <a:ext cx="35605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REST API </a:t>
            </a:r>
            <a:r>
              <a:rPr lang="ru-RU" dirty="0"/>
              <a:t>основывается на протоколе передачи гипертекста </a:t>
            </a:r>
            <a:r>
              <a:rPr lang="en-US" dirty="0"/>
              <a:t>HTTP (Hypertext Transfer Protocol). </a:t>
            </a:r>
            <a:r>
              <a:rPr lang="ru-RU" dirty="0"/>
              <a:t>Это стандартный протокол в интернете, созданный для передачи гипертекста. 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7CA979-FA0B-7C44-8B19-E3EB57D85B34}"/>
              </a:ext>
            </a:extLst>
          </p:cNvPr>
          <p:cNvSpPr txBox="1"/>
          <p:nvPr/>
        </p:nvSpPr>
        <p:spPr>
          <a:xfrm>
            <a:off x="8635882" y="4657241"/>
            <a:ext cx="24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177AF7-5648-8E40-9A4B-9350A8BA8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852" y="1355751"/>
            <a:ext cx="3182318" cy="248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10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078" y="532265"/>
            <a:ext cx="688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URL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9230" y="3739205"/>
            <a:ext cx="624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Каждый объект на сервере в </a:t>
            </a:r>
            <a:r>
              <a:rPr lang="en-US" sz="1200" dirty="0"/>
              <a:t>HTTP </a:t>
            </a:r>
            <a:r>
              <a:rPr lang="ru-RU" sz="1200" dirty="0"/>
              <a:t>имеет свой уникальный </a:t>
            </a:r>
            <a:r>
              <a:rPr lang="en-US" sz="1200" dirty="0"/>
              <a:t>URL-</a:t>
            </a:r>
            <a:r>
              <a:rPr lang="ru-RU" sz="1200" dirty="0"/>
              <a:t>адрес в строгом последовательном формате. 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B071C2-B151-6F45-A246-BE2C9C26F669}"/>
              </a:ext>
            </a:extLst>
          </p:cNvPr>
          <p:cNvSpPr txBox="1"/>
          <p:nvPr/>
        </p:nvSpPr>
        <p:spPr>
          <a:xfrm>
            <a:off x="8635882" y="4657241"/>
            <a:ext cx="24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E2E125-4A02-C54B-9137-604375861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83" y="1368283"/>
            <a:ext cx="7156831" cy="237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88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292" y="557665"/>
            <a:ext cx="4921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Клиент-серверное взаимодействие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730" y="1575740"/>
            <a:ext cx="4621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Между клиентом и сервером </a:t>
            </a:r>
            <a:r>
              <a:rPr lang="en-US" sz="1600" dirty="0"/>
              <a:t>API </a:t>
            </a:r>
            <a:r>
              <a:rPr lang="ru-RU" sz="1600" dirty="0"/>
              <a:t>существует запрос и ответ. Клиент и сервер могут быть основаны на любом языке, но </a:t>
            </a:r>
            <a:r>
              <a:rPr lang="en-US" sz="1600" dirty="0"/>
              <a:t>HTTP - </a:t>
            </a:r>
            <a:r>
              <a:rPr lang="ru-RU" sz="1600" dirty="0"/>
              <a:t>это протокол, используемый для передачи сообщения. Этот шаблон запроса и ответа, по сути, является принципом работы </a:t>
            </a:r>
            <a:r>
              <a:rPr lang="en-US" sz="1600" dirty="0"/>
              <a:t>API REST.</a:t>
            </a:r>
            <a:endParaRPr lang="ru-RU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B071C2-B151-6F45-A246-BE2C9C26F669}"/>
              </a:ext>
            </a:extLst>
          </p:cNvPr>
          <p:cNvSpPr txBox="1"/>
          <p:nvPr/>
        </p:nvSpPr>
        <p:spPr>
          <a:xfrm>
            <a:off x="8635882" y="4657241"/>
            <a:ext cx="24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1542AF-D8B5-7A4D-AF62-67F8E24BC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217" y="1311275"/>
            <a:ext cx="3293073" cy="252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33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8490" y="2987832"/>
            <a:ext cx="8037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GET (</a:t>
            </a:r>
            <a:r>
              <a:rPr lang="ru-RU" dirty="0"/>
              <a:t>получение информации о данных или списка объектов)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DELETE (</a:t>
            </a:r>
            <a:r>
              <a:rPr lang="ru-RU" dirty="0"/>
              <a:t>удаление данных)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POST (</a:t>
            </a:r>
            <a:r>
              <a:rPr lang="ru-RU" dirty="0"/>
              <a:t>добавление или замена данных)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PUT (</a:t>
            </a:r>
            <a:r>
              <a:rPr lang="ru-RU" dirty="0"/>
              <a:t>регулярное обновление данных)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5F9D51-1238-8F49-94AB-0488F2B019BA}"/>
              </a:ext>
            </a:extLst>
          </p:cNvPr>
          <p:cNvSpPr txBox="1"/>
          <p:nvPr/>
        </p:nvSpPr>
        <p:spPr>
          <a:xfrm>
            <a:off x="279365" y="478450"/>
            <a:ext cx="6824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Методы </a:t>
            </a:r>
            <a:r>
              <a:rPr lang="en-US" sz="2400" b="1" dirty="0"/>
              <a:t>REST</a:t>
            </a:r>
            <a:endParaRPr lang="ru-RU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7780D7-5FFD-C24F-9C69-D2CF9E48237B}"/>
              </a:ext>
            </a:extLst>
          </p:cNvPr>
          <p:cNvSpPr txBox="1"/>
          <p:nvPr/>
        </p:nvSpPr>
        <p:spPr>
          <a:xfrm>
            <a:off x="8635882" y="4657241"/>
            <a:ext cx="24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42772B-DEA0-FA4A-B53F-97CE3A24D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490" y="1296449"/>
            <a:ext cx="6912864" cy="144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4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5F9D51-1238-8F49-94AB-0488F2B019BA}"/>
              </a:ext>
            </a:extLst>
          </p:cNvPr>
          <p:cNvSpPr txBox="1"/>
          <p:nvPr/>
        </p:nvSpPr>
        <p:spPr>
          <a:xfrm>
            <a:off x="279365" y="478450"/>
            <a:ext cx="6824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Методы </a:t>
            </a:r>
            <a:r>
              <a:rPr lang="en-US" sz="2400" b="1" dirty="0"/>
              <a:t>REST</a:t>
            </a:r>
            <a:endParaRPr lang="ru-RU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7780D7-5FFD-C24F-9C69-D2CF9E48237B}"/>
              </a:ext>
            </a:extLst>
          </p:cNvPr>
          <p:cNvSpPr txBox="1"/>
          <p:nvPr/>
        </p:nvSpPr>
        <p:spPr>
          <a:xfrm>
            <a:off x="8635882" y="4657241"/>
            <a:ext cx="24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B034A49D-AD7E-4349-BF58-1D0C31D59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550988"/>
              </p:ext>
            </p:extLst>
          </p:nvPr>
        </p:nvGraphicFramePr>
        <p:xfrm>
          <a:off x="596900" y="1513286"/>
          <a:ext cx="7645400" cy="2346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9080">
                  <a:extLst>
                    <a:ext uri="{9D8B030D-6E8A-4147-A177-3AD203B41FA5}">
                      <a16:colId xmlns:a16="http://schemas.microsoft.com/office/drawing/2014/main" val="1005501348"/>
                    </a:ext>
                  </a:extLst>
                </a:gridCol>
                <a:gridCol w="1529080">
                  <a:extLst>
                    <a:ext uri="{9D8B030D-6E8A-4147-A177-3AD203B41FA5}">
                      <a16:colId xmlns:a16="http://schemas.microsoft.com/office/drawing/2014/main" val="3103645568"/>
                    </a:ext>
                  </a:extLst>
                </a:gridCol>
                <a:gridCol w="1529080">
                  <a:extLst>
                    <a:ext uri="{9D8B030D-6E8A-4147-A177-3AD203B41FA5}">
                      <a16:colId xmlns:a16="http://schemas.microsoft.com/office/drawing/2014/main" val="1867523766"/>
                    </a:ext>
                  </a:extLst>
                </a:gridCol>
                <a:gridCol w="1529080">
                  <a:extLst>
                    <a:ext uri="{9D8B030D-6E8A-4147-A177-3AD203B41FA5}">
                      <a16:colId xmlns:a16="http://schemas.microsoft.com/office/drawing/2014/main" val="128839627"/>
                    </a:ext>
                  </a:extLst>
                </a:gridCol>
                <a:gridCol w="1529080">
                  <a:extLst>
                    <a:ext uri="{9D8B030D-6E8A-4147-A177-3AD203B41FA5}">
                      <a16:colId xmlns:a16="http://schemas.microsoft.com/office/drawing/2014/main" val="611372248"/>
                    </a:ext>
                  </a:extLst>
                </a:gridCol>
              </a:tblGrid>
              <a:tr h="228836">
                <a:tc>
                  <a:txBody>
                    <a:bodyPr/>
                    <a:lstStyle/>
                    <a:p>
                      <a:r>
                        <a:rPr lang="ru-RU" dirty="0"/>
                        <a:t>Ресурс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DELETE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826051"/>
                  </a:ext>
                </a:extLst>
              </a:tr>
              <a:tr h="228836">
                <a:tc>
                  <a:txBody>
                    <a:bodyPr/>
                    <a:lstStyle/>
                    <a:p>
                      <a:r>
                        <a:rPr lang="en-US" dirty="0"/>
                        <a:t>/phone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Возвращает список всех телефонов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Создает новый телефон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Массовое обновление телефонов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Удаление всех телефонов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366643"/>
                  </a:ext>
                </a:extLst>
              </a:tr>
              <a:tr h="228836">
                <a:tc>
                  <a:txBody>
                    <a:bodyPr/>
                    <a:lstStyle/>
                    <a:p>
                      <a:r>
                        <a:rPr lang="en-US" dirty="0"/>
                        <a:t>/phone/apple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Возвращает список определенной марки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Создает новый телефон определенной марки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Обновление конкретной марки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Удаление конкретной марки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541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91879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ver">
  <a:themeElements>
    <a:clrScheme name="Другая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7239</TotalTime>
  <Words>585</Words>
  <Application>Microsoft Office PowerPoint</Application>
  <PresentationFormat>Экран (16:9)</PresentationFormat>
  <Paragraphs>78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Cover</vt:lpstr>
      <vt:lpstr>1_Cover</vt:lpstr>
      <vt:lpstr>REST API</vt:lpstr>
      <vt:lpstr>Что такое Rest API?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</dc:creator>
  <cp:lastModifiedBy>Свиридов Владислав Александрович</cp:lastModifiedBy>
  <cp:revision>100</cp:revision>
  <dcterms:created xsi:type="dcterms:W3CDTF">2014-06-27T12:30:22Z</dcterms:created>
  <dcterms:modified xsi:type="dcterms:W3CDTF">2022-02-16T07:40:23Z</dcterms:modified>
</cp:coreProperties>
</file>