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55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3" roundtripDataSignature="AMtx7mi/AlpGu2OjKe2K6VmI/bqIkMmN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C6D4F9A-280D-4225-B42E-0A4BE6518B43}">
  <a:tblStyle styleId="{5C6D4F9A-280D-4225-B42E-0A4BE6518B4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7F1"/>
          </a:solidFill>
        </a:fill>
      </a:tcStyle>
    </a:wholeTbl>
    <a:band1H>
      <a:tcTxStyle/>
      <a:tcStyle>
        <a:fill>
          <a:solidFill>
            <a:srgbClr val="CACCE2"/>
          </a:solidFill>
        </a:fill>
      </a:tcStyle>
    </a:band1H>
    <a:band2H>
      <a:tcTxStyle/>
    </a:band2H>
    <a:band1V>
      <a:tcTxStyle/>
      <a:tcStyle>
        <a:fill>
          <a:solidFill>
            <a:srgbClr val="CACCE2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dk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dk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11" orient="horz"/>
        <p:guide pos="287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1" Type="http://schemas.openxmlformats.org/officeDocument/2006/relationships/hyperlink" Target="https://intuit.ru/studies/courses/3591/833/lecture/14264?page=10" TargetMode="External"/><Relationship Id="rId10" Type="http://schemas.openxmlformats.org/officeDocument/2006/relationships/hyperlink" Target="https://intuit.ru/studies/courses/3591/833/lecture/14264?page=9" TargetMode="External"/><Relationship Id="rId13" Type="http://schemas.openxmlformats.org/officeDocument/2006/relationships/hyperlink" Target="https://intuit.ru/studies/courses/3591/833/lecture/14264?page=12" TargetMode="External"/><Relationship Id="rId12" Type="http://schemas.openxmlformats.org/officeDocument/2006/relationships/hyperlink" Target="https://intuit.ru/studies/courses/3591/833/lecture/14264?page=11" TargetMode="External"/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intuit.ru/studies/courses/3591/833/lecture/14263" TargetMode="External"/><Relationship Id="rId3" Type="http://schemas.openxmlformats.org/officeDocument/2006/relationships/hyperlink" Target="https://intuit.ru/studies/courses/3591/833/lecture/14264?page=1" TargetMode="External"/><Relationship Id="rId4" Type="http://schemas.openxmlformats.org/officeDocument/2006/relationships/hyperlink" Target="https://intuit.ru/studies/courses/3591/833/lecture/14264?page=2" TargetMode="External"/><Relationship Id="rId9" Type="http://schemas.openxmlformats.org/officeDocument/2006/relationships/hyperlink" Target="https://intuit.ru/studies/courses/3591/833/lecture/14264?page=8" TargetMode="External"/><Relationship Id="rId14" Type="http://schemas.openxmlformats.org/officeDocument/2006/relationships/hyperlink" Target="https://intuit.ru/studies/courses/3591/833/lecture/14266" TargetMode="External"/><Relationship Id="rId5" Type="http://schemas.openxmlformats.org/officeDocument/2006/relationships/hyperlink" Target="https://intuit.ru/studies/courses/3591/833/lecture/14264?page=3" TargetMode="External"/><Relationship Id="rId6" Type="http://schemas.openxmlformats.org/officeDocument/2006/relationships/hyperlink" Target="https://intuit.ru/studies/courses/3591/833/lecture/14264?page=4" TargetMode="External"/><Relationship Id="rId7" Type="http://schemas.openxmlformats.org/officeDocument/2006/relationships/hyperlink" Target="https://intuit.ru/studies/courses/3591/833/lecture/14264?page=5" TargetMode="External"/><Relationship Id="rId8" Type="http://schemas.openxmlformats.org/officeDocument/2006/relationships/hyperlink" Target="https://intuit.ru/studies/courses/3591/833/lecture/14264?page=7" TargetMode="Externa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intuit.ru/studies/courses/3591/833/lecture/14264?page=6#image.11.14" TargetMode="Externa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20" Type="http://schemas.openxmlformats.org/officeDocument/2006/relationships/hyperlink" Target="https://intuit.ru/studies/courses/3591/833/lecture/14264?page=11" TargetMode="External"/><Relationship Id="rId11" Type="http://schemas.openxmlformats.org/officeDocument/2006/relationships/hyperlink" Target="https://intuit.ru/studies/courses/3591/833/lecture/14264?page=1" TargetMode="External"/><Relationship Id="rId22" Type="http://schemas.openxmlformats.org/officeDocument/2006/relationships/hyperlink" Target="https://intuit.ru/studies/courses/3591/833/lecture/14266" TargetMode="External"/><Relationship Id="rId10" Type="http://schemas.openxmlformats.org/officeDocument/2006/relationships/hyperlink" Target="https://intuit.ru/studies/courses/3591/833/lecture/14263" TargetMode="External"/><Relationship Id="rId21" Type="http://schemas.openxmlformats.org/officeDocument/2006/relationships/hyperlink" Target="https://intuit.ru/studies/courses/3591/833/lecture/14264?page=12" TargetMode="External"/><Relationship Id="rId13" Type="http://schemas.openxmlformats.org/officeDocument/2006/relationships/hyperlink" Target="https://intuit.ru/studies/courses/3591/833/lecture/14264?page=3" TargetMode="External"/><Relationship Id="rId12" Type="http://schemas.openxmlformats.org/officeDocument/2006/relationships/hyperlink" Target="https://intuit.ru/studies/courses/3591/833/lecture/14264?page=2" TargetMode="External"/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intuit.ru/studies/courses/3591/833/info" TargetMode="External"/><Relationship Id="rId3" Type="http://schemas.openxmlformats.org/officeDocument/2006/relationships/hyperlink" Target="https://intuit.ru/studies/courses/3591/833/lecture/14264?page=5" TargetMode="External"/><Relationship Id="rId4" Type="http://schemas.openxmlformats.org/officeDocument/2006/relationships/hyperlink" Target="https://intuit.ru/studies/courses/3591/833/lecture/14264?page=5" TargetMode="External"/><Relationship Id="rId9" Type="http://schemas.openxmlformats.org/officeDocument/2006/relationships/hyperlink" Target="https://intuit.ru/intuit?destination=studies%2Fcourses%2F3591%2F833%2Fprint_lecture%2F14264" TargetMode="External"/><Relationship Id="rId15" Type="http://schemas.openxmlformats.org/officeDocument/2006/relationships/hyperlink" Target="https://intuit.ru/studies/courses/3591/833/lecture/14264?page=6" TargetMode="External"/><Relationship Id="rId14" Type="http://schemas.openxmlformats.org/officeDocument/2006/relationships/hyperlink" Target="https://intuit.ru/studies/courses/3591/833/lecture/14264?page=4" TargetMode="External"/><Relationship Id="rId17" Type="http://schemas.openxmlformats.org/officeDocument/2006/relationships/hyperlink" Target="https://intuit.ru/studies/courses/3591/833/lecture/14264?page=8" TargetMode="External"/><Relationship Id="rId16" Type="http://schemas.openxmlformats.org/officeDocument/2006/relationships/hyperlink" Target="https://intuit.ru/studies/courses/3591/833/lecture/14264?page=7" TargetMode="External"/><Relationship Id="rId5" Type="http://schemas.openxmlformats.org/officeDocument/2006/relationships/hyperlink" Target="https://intuit.ru/studies/courses/3591/833/lecture/14264?page=5" TargetMode="External"/><Relationship Id="rId19" Type="http://schemas.openxmlformats.org/officeDocument/2006/relationships/hyperlink" Target="https://intuit.ru/studies/courses/3591/833/lecture/14264?page=10" TargetMode="External"/><Relationship Id="rId6" Type="http://schemas.openxmlformats.org/officeDocument/2006/relationships/hyperlink" Target="https://intuit.ru/studies/courses/3591/833/lecture/14264?page=5" TargetMode="External"/><Relationship Id="rId18" Type="http://schemas.openxmlformats.org/officeDocument/2006/relationships/hyperlink" Target="https://intuit.ru/studies/courses/3591/833/lecture/14264?page=9" TargetMode="External"/><Relationship Id="rId7" Type="http://schemas.openxmlformats.org/officeDocument/2006/relationships/hyperlink" Target="https://intuit.ru/studies/courses/3591/833/lecture/14264?page=5" TargetMode="External"/><Relationship Id="rId8" Type="http://schemas.openxmlformats.org/officeDocument/2006/relationships/hyperlink" Target="https://intuit.ru/goods_store/ebooks/8616" TargetMode="Externa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intuit.ru/studies/courses/3591/833/lecture/14264?page=5#image.11.13" TargetMode="External"/><Relationship Id="rId3" Type="http://schemas.openxmlformats.org/officeDocument/2006/relationships/hyperlink" Target="https://intuit.ru/studies/courses/3591/833/lecture/14264?page=5#image.11.12" TargetMode="External"/><Relationship Id="rId4" Type="http://schemas.openxmlformats.org/officeDocument/2006/relationships/hyperlink" Target="https://intuit.ru/studies/courses/3591/833/lecture/14264?page=5#image.11.12" TargetMode="External"/><Relationship Id="rId5" Type="http://schemas.openxmlformats.org/officeDocument/2006/relationships/hyperlink" Target="https://intuit.ru/studies/courses/3591/833/lecture/14264?page=5#image.11.12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&lt; Практическая работа 7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|| 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Лекция 4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2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3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4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5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7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8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9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11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12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||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Практическая работа 8 &gt;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Новый механизм изменения топологии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Определение изменений топологии.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протоколе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только неграничные порты, переходя в состояние продвижения, могут вызвать процесс изменения топологии. Это означает, что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разрыв соединения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больше не рассматривается как изменение в топологии, в отличие от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т.е. при переходе порта в заблокированное состояние соответствующий коммутатор не генерирует TCN BPDU. Когда мост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обнаруживает изменение топологии, происходит следующее: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 устанавливает начальное значение таймера TC While равным удвоенному интервалу Hello для всех неграничных назначенных портов и корневого порта. While Timer — это интервал времени, в течение которого мост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активно информирует остальные мосты в сети об изменении топологии;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удаляет МАС-адреса, ассоциированные со всеми неграничными назначенными портами и корневым портом;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 тех пор, пока не истечет время, установленное таймером TC While, запущенным на порте, в BPDU, отправляемых через него, будет установлен бит ТС.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Распространение информации об изменении топологии.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Когда коммутатор получает от соседа BPDU с установленным битом ТС, происходит следующее: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 удаляет все МАС-адреса, изученные его неграничными назначенными портами и корневым портом, за исключением того порта, который получил информацию об изменении топологии;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 запускает таймер TC While и отправляет BPDU с установленным битом ТС через все неграничные порты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не использует специальные TCN BPDU, за исключением случаев, когда требуется уведомить коммутатор, поддерживающий только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Коммутатор-отправитель BPDU с битом ТС непосредственно распространяет информацию об изменении топологии через всю сеть (в отличие от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где это может выполнить только корневой мост). Этот механизм распространения информации об изменении топологии быстрее, чем его аналог в протоколе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т.к. нет необходимости ждать, когда будет уведомлен корневой мост, и потом поддерживать состояние изменения топологии для всей сети в течение периода времени, равного сумме значений таймеров Forward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Max Age.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3" name="Google Shape;21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определяет следующие рекомендованные значения стоимости пути по умолчанию для портов коммутаторов. Эти значения вычисляются в соответствии со скоростью канала связи, к которому подключен порт.</a:t>
            </a:r>
            <a:endParaRPr/>
          </a:p>
        </p:txBody>
      </p:sp>
      <p:sp>
        <p:nvSpPr>
          <p:cNvPr id="224" name="Google Shape;224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может взаимодействовать с оборудованием, поддерживающим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и, если необходимо, автоматически преобразовывать кадры BPDU в формат 802.1D. Однако преимущество быстрой сходимости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(когда все коммутаторы быстро переходят в состояние пересылки или блокировки и обладают тождественной информацией) теряется.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Каждый порт хранит переменную, определяющую тип протокола, используемого в соответствующем сегменте. При включении порта активизируется таймер задержки миграции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Migration delay timer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длительностью 3 секунды. При запуске этого таймера текущий режим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или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ассоциированный с портом, блокируется. Как только истечет время задержки миграции, порт начнет работать в режиме, соответствующем типу следующего полученного им BPDU. Если в результате получения BPDU порт изменил свой режим работы, таймер задержки миграции запускается вновь, что позволяет ограничить частоту возможной смены режимов.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Предположим, что коммутаторы А и В (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 рис. 11.14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работают в режиме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Коммутатор А является выделенным мостом этого сегмента. К существующему каналу связи подключается коммутатор С, который является коммутатором с поддержкой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Так как коммутаторы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игнорируют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 отбрасывают их, то коммутатор С считает, что в этом сегменте сети больше коммутаторов нет и начинает отправлять BPDU формата 802.1D.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 А получает эти BPDU и после истечения периода времени, установленного таймером задержки миграции, переходит на этом порте в режим работы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В результате коммутатор С начинает понимать BPDU коммутатора А и признает его назначенным коммутатором этого сегмента.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Следует отметить, что если бы в этом частном случае коммутатор С был удален из сегмента, то коммутатор А остался бы работать в режиме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на этом порте, хотя он мог бы эффективно работать в режиме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со своим единственным соседом коммутатором В. Т.е. у коммутатора А нет возможности узнать, что коммутатор С удален из этого сегмента. В этом частном случае для перезагрузки протокола, используемого на порте коммутатора, требуется вмешательство администратора сети. Когда порт находится в режиме, совместимом с 802.1D, он также может обрабатывать уведомления об изменении топологии TCN BPDU с установленными битами ТС и ТСА.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Протокол Rapid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Spanning Tree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Protocol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является развитием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 в настоящее время определен в стандарте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IEEE 802.1D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-2004 (ранее был определен в стандарте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IEEE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802.1w-2001). Он был разработан для преодоления отдельных ограничений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связанных с его производительностью.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значительно ускоряет время сходимости коммутируемой сети за счет мгновенного перехода корневых и назначенных портов в состояние продвижения.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может работать с оборудованием, поддерживающим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однако все преимущества от его использования будут потеряны.</a:t>
            </a:r>
            <a:endParaRPr/>
          </a:p>
        </p:txBody>
      </p:sp>
      <p:sp>
        <p:nvSpPr>
          <p:cNvPr id="101" name="Google Shape;101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Основные понятия и терминология протоколов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одинаковы. Существенным их отличием является способ перехода портов в состояние продвижения и то, каким образом этот переход влияет на роль порта в топологии.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объединяет состояния Disabled, Blocking 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Listening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используемые 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и создает единственное состояние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("Отбрасывание"), при котором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не активен.</a:t>
            </a:r>
            <a:endParaRPr/>
          </a:p>
        </p:txBody>
      </p:sp>
      <p:sp>
        <p:nvSpPr>
          <p:cNvPr id="109" name="Google Shape;109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Выбор активной топологии завершается присвоением протоколом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определенной роли каждому порту. Эти роли следующие: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корневой порт (Root Port);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назначенный порт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Designated Port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альтернативный порт (Alternate Port);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резервный порт (Backup Port).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Корневой 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— это порт коммутатора, который имеет по сети кратчайшее расстояние (в терминах стоимости пути) до корневого коммутатора.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 является назначенным, если он посылает BPDU с наилучшими параметрами в тот сегмент, к которому подключен.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Роли "корневой порт" и "назначенный порт" включают порт в активную топологию.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существуют две дополнительные роли — альтернативный порт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и резервный порт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Backup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соответствующие состоянию "Заблокирован" 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 исключающие порт из активной топологии.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Альтернативный 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предлагает альтернативный основному маршруту путь в направлении корневого моста и может заменить корневой порт в случае выхода его из строя.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Резервный 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предназначен для резервирования пути, предоставляемого назначенным портом в направлении сегментов сети, и не может гарантировать альтернативное подключение к корневому мосту. Резервные порты существуют только в конфигурациях, где есть два или более соединения данного моста с данной сетью (сегментом сети).</a:t>
            </a:r>
            <a:endParaRPr/>
          </a:p>
        </p:txBody>
      </p:sp>
      <p:sp>
        <p:nvSpPr>
          <p:cNvPr id="137" name="Google Shape;137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Формат кадра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аналогичен формату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за исключением следующего: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поля версии протокола и типа BPDU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содержат значение 2;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поле Flag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используются только два бита, которые определяют флаги изменения топологии TC и подтверждения TC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В поле Flag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используются все 8 бит. Бит 1 — флаг изменения топологии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Topology Change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2 — флаг предложения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Proposal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биты 3 и 4 предназначены для кодирования роли порта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 Role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5 — флаг изучения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6 — флаг продвижения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Forwarding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7 — флаг соглашения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Agreement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8 — флаг подтверждения TC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Topology Change Acknowledgment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кадр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имеет дополнительное поле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Version 1 Length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длиной 1 байт. Это поле содержит значение 0000 0000 и показывает, что BPDU не содержит никакой информации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версии 1.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Процесс построения связующего дерева у протоколов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одинаков. Однако при работе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порт может перейти в состояние продвижения значительно быстрее, т.к. он больше не зависит от настроек таймеров.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предоставляет механизм предложений и соглашений, который обеспечивает быстрый переход корневых и назначенных портов в состояние Forwarding, а альтернативных и резервных портов - в состояние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Для этого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вводит два новых понятия: </a:t>
            </a: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граничный 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</a:t>
            </a: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тип соединения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Граничным портом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Edge Port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объявляется порт, непосредственно подключенный к сегменту сети, в котором не могут быть созданы петли. Например, порт подключен к рабочей станции, которая может периодически включаться или выключаться и активизировать механизм уведомления об изменении топологии или чтобы избежать распространения вычислений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по клиентским сетям, с целью повышения безопасности. Граничный порт мгновенно переходит в состояние продвижения, минуя состояния прослушивания и обучения. Граничный порт теряет свой статус и становится обычным портом связующего дерева в том случае, если получит кадр BPDU.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Порты, удовлетворяющие, по крайней мере, одному из следующих условий, автоматически рассматриваются протоколом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как порты Р2Р: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 принадлежит агрегированному каналу связи;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порте включена функция автосогласования и она определила работу в полнодуплексном режиме;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работа в полнодуплексном режиме на порте была настроена вручную администратором сети.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Построение коммутируемых компьютерных сетей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[+]</a:t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Записаться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|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Вам нравится?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Нравится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117 студентам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Поделиться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 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Поддержать курс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 </a:t>
            </a:r>
            <a:r>
              <a:rPr b="1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Скачать электронную книгу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Лекция 4: Функции повышения надежности и производительности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версия для печати</a:t>
            </a:r>
            <a:endParaRPr b="1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&lt; Практическая работа 7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|| 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Лекция 4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2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3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4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6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7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8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9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11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12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||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Практическая работа 8 &gt;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Формат BPDU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Формат кадра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аналогичен формату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за исключением следующего: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поля версии протокола и типа BPDU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содержат значение 2;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поле Flag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используются только два бита, которые определяют флаги изменения топологии TC и подтверждения TC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В поле Flag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используются все 8 бит. Бит 1 — флаг изменения топологии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Topology Change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2 — флаг предложения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Proposal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биты 3 и 4 предназначены для кодирования роли порта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 Role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5 — флаг изучения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6 — флаг продвижения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Forwarding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7 — флаг соглашения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Agreement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бит 8 — флаг подтверждения TC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Topology Change Acknowledgment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кадр BPDU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имеет дополнительное поле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Version 1 Length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длиной 1 байт. Это поле содержит значение 0000 0000 и показывает, что BPDU не содержит никакой информации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версии 1.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Быстрый переход в состояние продвижения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Процесс построения связующего дерева у протоколов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одинаков. Однако при работе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порт может перейти в состояние продвижения значительно быстрее, т.к. он больше не зависит от настроек таймеров.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предоставляет механизм предложений и соглашений, который обеспечивает быстрый переход корневых и назначенных портов в состояние Forwarding, а альтернативных и резервных портов - в состояние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Для этого протокол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вводит два новых понятия: </a:t>
            </a: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граничный порт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 </a:t>
            </a: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тип соединения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полеБайтыИдентификатор протокола (Protocol Identifier)2Версия протокола (Protocol Version Identifier)1Тип BPDU (BPDU Type)1Флат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Rags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)1Идентификатор корневого моста (Root Identifier)8Расстояние до корневого моста (Root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Path Cost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)2Идентификатор моста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Bridge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Identifier)8Идентификатор порта (Port Identifier)2Время жизни сообщения (Message Age)2Максимальное время жизни сообщения (Max Age)2Время приветствия (Hello Time)2Задержка смены состояний (Forward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)2Длина версии 1 (Version 1 Length)1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Рис. 11.11. 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Формат кадра BPDU протокола RSTP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Граничным портом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Edge Port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объявляется порт, непосредственно подключенный к сегменту сети, в котором не могут быть созданы петли. Например, порт подключен к рабочей станции, которая может периодически включаться или выключаться и активизировать механизм уведомления об изменении топологии или чтобы избежать распространения вычислений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по клиентским сетям, с целью повышения безопасности. Граничный порт мгновенно переходит в состояние продвижения, минуя состояния прослушивания и обучения. Граничный порт теряет свой статус и становится обычным портом связующего дерева в том случае, если получит кадр BPDU.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работе протокола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назначенный порт может выполнять быстрый переход в состояние продвижения в соединениях типа "точка — точка" (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Point-to-Point, P2P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т.е. если он подключен только к одному коммутатору.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Порты, удовлетворяющие, по крайней мере, одному из следующих условий, автоматически рассматриваются протоколом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RSTP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как порты Р2Р: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 принадлежит агрегированному каналу связи;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порте включена функция автосогласования и она определила работу в полнодуплексном режиме;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работа в полнодуплексном режиме на порте была настроена вручную администратором сети.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Администратор сети может вручную включать или выключать статусы Edge 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P2P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либо устанавливать их работу в автоматическом режиме, выполнив соответствующие настройки порта коммутатора.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рис. 11.13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показан процесс работы механизма предложений и соглашений. Коммутаторы АиВ соединены между собой каналом типа "точка — точка". Предположим, что коммутатор А является корневым мостом сети. Коммутатор А посылает коммутатору В кадр BPDU с установленным флагом Proposal (шаг 1 на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рис. 11.12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), предлагая себя в качестве назначенного моста этого сегмента (BPDU-предложение будет передаваться только в том случае, если порт находится в состоянии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или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После получения предложения коммутатор В выберет в качестве нового корневого порта тот порт, через который этот BPDU был получен (порт р2), и переведет все неграничные порты в заблокированное состояние. Все остальные порты будут синхронизированы с новой информацией, чтобы иметь непротиворечивую информацию о топологии сети.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Порт является синхронизированным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"in-sync"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если он удовлетворяет следующим критериям: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 находится в заблокированном состоянии (это состояние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в стабильной топологии);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 является граничным портом.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Чтобы продемонстрировать действие метода синхронизации на различные типы портов, предположим, что в коммутаторе В имеются граничные порты p3 и р5 и назначенный порт p4. Порты p3 и p5 уже удовлетворяют одному из условий синхронизации. Чтобы находиться в режиме синхронизации (шаг 2 на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рис. 11.12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), коммутатору В необходимо заблокировать порт р4, переведя его в состояние </a:t>
            </a:r>
            <a:r>
              <a:rPr b="0" i="1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Discarding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После того, как коммутатор В убедится, что все порты синхронизированы, он разблокирует свой новый корневой порт (шаг 3 на 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рис. 11.12</a:t>
            </a: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) и отправит через него коммутатору А согласие на предложение. Это сообщение является копией BPDU-предложения, в котором вместо бита Proposal установлен бит Agreement. Благодаря этому порт pi коммутатора А точно знает, какому предложению соответствует полученное согласие.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После этого коммутатор А мгновенно переведет свой назначенный порт р1 в состояние продвижения.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idx="1" type="subTitle"/>
          </p:nvPr>
        </p:nvSpPr>
        <p:spPr>
          <a:xfrm>
            <a:off x="1371600" y="4599335"/>
            <a:ext cx="6400800" cy="2285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2pPr>
            <a:lvl3pPr lvl="2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9pPr>
          </a:lstStyle>
          <a:p/>
        </p:txBody>
      </p:sp>
      <p:sp>
        <p:nvSpPr>
          <p:cNvPr id="15" name="Google Shape;15;p17"/>
          <p:cNvSpPr txBox="1"/>
          <p:nvPr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7"/>
          <p:cNvSpPr txBox="1"/>
          <p:nvPr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7"/>
          <p:cNvSpPr txBox="1"/>
          <p:nvPr>
            <p:ph type="title"/>
          </p:nvPr>
        </p:nvSpPr>
        <p:spPr>
          <a:xfrm>
            <a:off x="1371600" y="2926326"/>
            <a:ext cx="6400800" cy="705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0"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2" type="body"/>
          </p:nvPr>
        </p:nvSpPr>
        <p:spPr>
          <a:xfrm>
            <a:off x="1371600" y="3637205"/>
            <a:ext cx="6400800" cy="4629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sz="16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7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7"/>
          <p:cNvSpPr/>
          <p:nvPr>
            <p:ph idx="2" type="pic"/>
          </p:nvPr>
        </p:nvSpPr>
        <p:spPr>
          <a:xfrm>
            <a:off x="457201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0" name="Google Shape;60;p27"/>
          <p:cNvSpPr/>
          <p:nvPr>
            <p:ph idx="3" type="pic"/>
          </p:nvPr>
        </p:nvSpPr>
        <p:spPr>
          <a:xfrm>
            <a:off x="3276149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1" name="Google Shape;61;p27"/>
          <p:cNvSpPr/>
          <p:nvPr>
            <p:ph idx="4" type="pic"/>
          </p:nvPr>
        </p:nvSpPr>
        <p:spPr>
          <a:xfrm>
            <a:off x="6097917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2" name="Google Shape;62;p27"/>
          <p:cNvSpPr/>
          <p:nvPr>
            <p:ph idx="5" type="pic"/>
          </p:nvPr>
        </p:nvSpPr>
        <p:spPr>
          <a:xfrm>
            <a:off x="457201" y="3324086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3" name="Google Shape;63;p27"/>
          <p:cNvSpPr/>
          <p:nvPr>
            <p:ph idx="6" type="pic"/>
          </p:nvPr>
        </p:nvSpPr>
        <p:spPr>
          <a:xfrm>
            <a:off x="3276149" y="3324086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4" name="Google Shape;64;p27"/>
          <p:cNvSpPr/>
          <p:nvPr>
            <p:ph idx="7" type="pic"/>
          </p:nvPr>
        </p:nvSpPr>
        <p:spPr>
          <a:xfrm>
            <a:off x="6097917" y="3324086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65" name="Google Shape;65;p27"/>
          <p:cNvSpPr txBox="1"/>
          <p:nvPr>
            <p:ph idx="1" type="body"/>
          </p:nvPr>
        </p:nvSpPr>
        <p:spPr>
          <a:xfrm>
            <a:off x="457201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27"/>
          <p:cNvSpPr txBox="1"/>
          <p:nvPr>
            <p:ph idx="8" type="body"/>
          </p:nvPr>
        </p:nvSpPr>
        <p:spPr>
          <a:xfrm>
            <a:off x="3275819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7"/>
          <p:cNvSpPr txBox="1"/>
          <p:nvPr>
            <p:ph idx="9" type="body"/>
          </p:nvPr>
        </p:nvSpPr>
        <p:spPr>
          <a:xfrm>
            <a:off x="6085706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27"/>
          <p:cNvSpPr txBox="1"/>
          <p:nvPr>
            <p:ph idx="13" type="body"/>
          </p:nvPr>
        </p:nvSpPr>
        <p:spPr>
          <a:xfrm>
            <a:off x="457201" y="447276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27"/>
          <p:cNvSpPr txBox="1"/>
          <p:nvPr>
            <p:ph idx="14" type="body"/>
          </p:nvPr>
        </p:nvSpPr>
        <p:spPr>
          <a:xfrm>
            <a:off x="3275819" y="447276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5" type="body"/>
          </p:nvPr>
        </p:nvSpPr>
        <p:spPr>
          <a:xfrm>
            <a:off x="6085706" y="447276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ustom Layout">
  <p:cSld name="4_Custom Layou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/>
          <p:nvPr>
            <p:ph idx="2" type="pic"/>
          </p:nvPr>
        </p:nvSpPr>
        <p:spPr>
          <a:xfrm>
            <a:off x="457201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75" name="Google Shape;75;p28"/>
          <p:cNvSpPr/>
          <p:nvPr>
            <p:ph idx="3" type="pic"/>
          </p:nvPr>
        </p:nvSpPr>
        <p:spPr>
          <a:xfrm>
            <a:off x="3276149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76" name="Google Shape;76;p28"/>
          <p:cNvSpPr/>
          <p:nvPr>
            <p:ph idx="4" type="pic"/>
          </p:nvPr>
        </p:nvSpPr>
        <p:spPr>
          <a:xfrm>
            <a:off x="6097917" y="1759744"/>
            <a:ext cx="2588883" cy="1063056"/>
          </a:xfrm>
          <a:prstGeom prst="round1Rect">
            <a:avLst>
              <a:gd fmla="val 37649" name="adj"/>
            </a:avLst>
          </a:prstGeom>
          <a:noFill/>
          <a:ln>
            <a:noFill/>
          </a:ln>
        </p:spPr>
      </p:sp>
      <p:sp>
        <p:nvSpPr>
          <p:cNvPr id="77" name="Google Shape;77;p28"/>
          <p:cNvSpPr txBox="1"/>
          <p:nvPr>
            <p:ph idx="1" type="body"/>
          </p:nvPr>
        </p:nvSpPr>
        <p:spPr>
          <a:xfrm>
            <a:off x="457201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5" type="body"/>
          </p:nvPr>
        </p:nvSpPr>
        <p:spPr>
          <a:xfrm>
            <a:off x="3275819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6" type="body"/>
          </p:nvPr>
        </p:nvSpPr>
        <p:spPr>
          <a:xfrm>
            <a:off x="6085706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7" type="body"/>
          </p:nvPr>
        </p:nvSpPr>
        <p:spPr>
          <a:xfrm>
            <a:off x="457200" y="3319723"/>
            <a:ext cx="4038600" cy="12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02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81" name="Google Shape;81;p28"/>
          <p:cNvSpPr txBox="1"/>
          <p:nvPr>
            <p:ph idx="8" type="body"/>
          </p:nvPr>
        </p:nvSpPr>
        <p:spPr>
          <a:xfrm>
            <a:off x="4648200" y="3319723"/>
            <a:ext cx="4038600" cy="12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02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  <a:defRPr sz="1600"/>
            </a:lvl1pPr>
            <a:lvl2pPr indent="-3302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9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9"/>
          <p:cNvSpPr txBox="1"/>
          <p:nvPr>
            <p:ph idx="1" type="body"/>
          </p:nvPr>
        </p:nvSpPr>
        <p:spPr>
          <a:xfrm>
            <a:off x="457199" y="1759937"/>
            <a:ext cx="5018388" cy="2943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86" name="Google Shape;86;p29"/>
          <p:cNvSpPr/>
          <p:nvPr>
            <p:ph idx="2" type="pic"/>
          </p:nvPr>
        </p:nvSpPr>
        <p:spPr>
          <a:xfrm>
            <a:off x="5659439" y="1770130"/>
            <a:ext cx="3036565" cy="2919036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9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Custom Layout">
  <p:cSld name="5_Custom Layou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0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/>
          <p:nvPr>
            <p:ph type="title"/>
          </p:nvPr>
        </p:nvSpPr>
        <p:spPr>
          <a:xfrm>
            <a:off x="764693" y="997421"/>
            <a:ext cx="5965438" cy="148896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" type="body"/>
          </p:nvPr>
        </p:nvSpPr>
        <p:spPr>
          <a:xfrm>
            <a:off x="765697" y="2571750"/>
            <a:ext cx="5965825" cy="1652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" type="body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9"/>
          <p:cNvSpPr txBox="1"/>
          <p:nvPr>
            <p:ph idx="11" type="ftr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инал">
  <p:cSld name="Финал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/>
          <p:nvPr>
            <p:ph type="title"/>
          </p:nvPr>
        </p:nvSpPr>
        <p:spPr>
          <a:xfrm>
            <a:off x="457200" y="2010279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1" type="body"/>
          </p:nvPr>
        </p:nvSpPr>
        <p:spPr>
          <a:xfrm>
            <a:off x="457200" y="2787704"/>
            <a:ext cx="8229600" cy="5941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  <a:defRPr>
                <a:solidFill>
                  <a:srgbClr val="FFFFFF"/>
                </a:solidFill>
              </a:defRPr>
            </a:lvl1pPr>
            <a:lvl2pPr indent="-228600" lvl="1" marL="914400" algn="ctr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  <a:defRPr>
                <a:solidFill>
                  <a:srgbClr val="FFFFFF"/>
                </a:solidFill>
              </a:defRPr>
            </a:lvl2pPr>
            <a:lvl3pPr indent="-228600" lvl="2" marL="1371600" algn="ctr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3pPr>
            <a:lvl4pPr indent="-228600" lvl="3" marL="1828800" algn="ctr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4pPr>
            <a:lvl5pPr indent="-228600" lvl="4" marL="2286000" algn="ctr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/>
          <p:nvPr>
            <p:ph idx="1" type="subTitle"/>
          </p:nvPr>
        </p:nvSpPr>
        <p:spPr>
          <a:xfrm>
            <a:off x="1371600" y="4599335"/>
            <a:ext cx="6400800" cy="2285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2pPr>
            <a:lvl3pPr lvl="2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9pPr>
          </a:lstStyle>
          <a:p/>
        </p:txBody>
      </p:sp>
      <p:sp>
        <p:nvSpPr>
          <p:cNvPr id="33" name="Google Shape;33;p21"/>
          <p:cNvSpPr txBox="1"/>
          <p:nvPr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 txBox="1"/>
          <p:nvPr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22"/>
          <p:cNvSpPr txBox="1"/>
          <p:nvPr>
            <p:ph type="title"/>
          </p:nvPr>
        </p:nvSpPr>
        <p:spPr>
          <a:xfrm>
            <a:off x="743140" y="927382"/>
            <a:ext cx="2713244" cy="16443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sz="2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4"/>
          <p:cNvSpPr txBox="1"/>
          <p:nvPr>
            <p:ph idx="1" type="body"/>
          </p:nvPr>
        </p:nvSpPr>
        <p:spPr>
          <a:xfrm>
            <a:off x="457200" y="1746133"/>
            <a:ext cx="6273934" cy="2848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24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24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kfql">
  <p:cSld name="Ckfql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/>
          <p:nvPr>
            <p:ph idx="1" type="body"/>
          </p:nvPr>
        </p:nvSpPr>
        <p:spPr>
          <a:xfrm>
            <a:off x="457200" y="1759937"/>
            <a:ext cx="4038600" cy="2834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8" name="Google Shape;48;p25"/>
          <p:cNvSpPr txBox="1"/>
          <p:nvPr>
            <p:ph idx="2" type="body"/>
          </p:nvPr>
        </p:nvSpPr>
        <p:spPr>
          <a:xfrm>
            <a:off x="4648200" y="1759937"/>
            <a:ext cx="4038600" cy="2834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9" name="Google Shape;49;p25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25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6"/>
          <p:cNvSpPr txBox="1"/>
          <p:nvPr>
            <p:ph idx="1" type="body"/>
          </p:nvPr>
        </p:nvSpPr>
        <p:spPr>
          <a:xfrm>
            <a:off x="457199" y="1759937"/>
            <a:ext cx="5018388" cy="2943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3" name="Google Shape;53;p26"/>
          <p:cNvSpPr/>
          <p:nvPr>
            <p:ph idx="2" type="pic"/>
          </p:nvPr>
        </p:nvSpPr>
        <p:spPr>
          <a:xfrm>
            <a:off x="5659438" y="1759744"/>
            <a:ext cx="3027362" cy="1414463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26"/>
          <p:cNvSpPr/>
          <p:nvPr>
            <p:ph idx="3" type="pic"/>
          </p:nvPr>
        </p:nvSpPr>
        <p:spPr>
          <a:xfrm>
            <a:off x="5659438" y="3288506"/>
            <a:ext cx="3027362" cy="1414463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26"/>
          <p:cNvSpPr txBox="1"/>
          <p:nvPr>
            <p:ph type="title"/>
          </p:nvPr>
        </p:nvSpPr>
        <p:spPr>
          <a:xfrm>
            <a:off x="457200" y="927498"/>
            <a:ext cx="8229600" cy="620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1" type="ftr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1" type="ftr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3"/>
          <p:cNvSpPr txBox="1"/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23"/>
          <p:cNvSpPr txBox="1"/>
          <p:nvPr>
            <p:ph idx="1" type="body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23"/>
          <p:cNvSpPr txBox="1"/>
          <p:nvPr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type="title"/>
          </p:nvPr>
        </p:nvSpPr>
        <p:spPr>
          <a:xfrm>
            <a:off x="218853" y="1786431"/>
            <a:ext cx="8706293" cy="114900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alibri"/>
              <a:buNone/>
            </a:pPr>
            <a:r>
              <a:rPr lang="ru-RU"/>
              <a:t>Rapid Spanning Tree Protocol (RSTP)</a:t>
            </a:r>
            <a:br>
              <a:rPr lang="ru-RU"/>
            </a:br>
            <a:endParaRPr sz="4000"/>
          </a:p>
        </p:txBody>
      </p:sp>
      <p:sp>
        <p:nvSpPr>
          <p:cNvPr id="96" name="Google Shape;96;p1"/>
          <p:cNvSpPr txBox="1"/>
          <p:nvPr>
            <p:ph idx="2" type="body"/>
          </p:nvPr>
        </p:nvSpPr>
        <p:spPr>
          <a:xfrm>
            <a:off x="6280393" y="3069384"/>
            <a:ext cx="2704116" cy="9669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200"/>
              <a:t>Выполнил</a:t>
            </a:r>
            <a:endParaRPr/>
          </a:p>
          <a:p>
            <a:pPr indent="0" lvl="0" marL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200"/>
              <a:t>Студентка 1 курса магистратуры</a:t>
            </a:r>
            <a:endParaRPr/>
          </a:p>
          <a:p>
            <a:pPr indent="0" lvl="0" marL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200"/>
              <a:t>Быкова Алёна Витальевна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3812657" y="4404750"/>
            <a:ext cx="1637413" cy="608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ru-RU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г. Санкт-Петербург</a:t>
            </a:r>
            <a:endParaRPr/>
          </a:p>
          <a:p>
            <a:pPr indent="0" lvl="0" marL="0" marR="0" rtl="0" algn="ctr">
              <a:spcBef>
                <a:spcPts val="272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ru-RU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"/>
          <p:cNvSpPr txBox="1"/>
          <p:nvPr>
            <p:ph type="title"/>
          </p:nvPr>
        </p:nvSpPr>
        <p:spPr>
          <a:xfrm>
            <a:off x="0" y="107139"/>
            <a:ext cx="9358685" cy="9191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/>
              <a:t>Новый механизм изменения топологии</a:t>
            </a:r>
            <a:br>
              <a:rPr lang="ru-RU" sz="2000"/>
            </a:br>
            <a:r>
              <a:rPr lang="ru-RU" sz="2000"/>
              <a:t> 1. Определение изменений топологии. </a:t>
            </a:r>
            <a:endParaRPr/>
          </a:p>
        </p:txBody>
      </p:sp>
      <p:grpSp>
        <p:nvGrpSpPr>
          <p:cNvPr id="189" name="Google Shape;189;p10"/>
          <p:cNvGrpSpPr/>
          <p:nvPr/>
        </p:nvGrpSpPr>
        <p:grpSpPr>
          <a:xfrm>
            <a:off x="1143000" y="991324"/>
            <a:ext cx="6858000" cy="3671276"/>
            <a:chOff x="0" y="198016"/>
            <a:chExt cx="6858000" cy="3671276"/>
          </a:xfrm>
        </p:grpSpPr>
        <p:sp>
          <p:nvSpPr>
            <p:cNvPr id="190" name="Google Shape;190;p10"/>
            <p:cNvSpPr/>
            <p:nvPr/>
          </p:nvSpPr>
          <p:spPr>
            <a:xfrm>
              <a:off x="0" y="198016"/>
              <a:ext cx="6858000" cy="1422719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0"/>
            <p:cNvSpPr txBox="1"/>
            <p:nvPr/>
          </p:nvSpPr>
          <p:spPr>
            <a:xfrm>
              <a:off x="69451" y="267467"/>
              <a:ext cx="6719098" cy="12838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В протоколе RSTP только неграничные порты, переходя в состояние продвижения, могут вызвать процесс изменения топологии. Это означает, что разрыв соединения больше не рассматривается как изменение в топологии, в отличие от протокола STP, т.е. при переходе порта в заблокированное состояние, соответствующий коммутатор не генерирует TCN BPDU. Когда мост RSTP обнаруживает изменение топологии, происходит следующее: </a:t>
              </a:r>
              <a:endParaRPr/>
            </a:p>
          </p:txBody>
        </p:sp>
        <p:sp>
          <p:nvSpPr>
            <p:cNvPr id="192" name="Google Shape;192;p10"/>
            <p:cNvSpPr/>
            <p:nvPr/>
          </p:nvSpPr>
          <p:spPr>
            <a:xfrm>
              <a:off x="0" y="1836106"/>
              <a:ext cx="6858000" cy="72224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0"/>
            <p:cNvSpPr txBox="1"/>
            <p:nvPr/>
          </p:nvSpPr>
          <p:spPr>
            <a:xfrm>
              <a:off x="35257" y="1871363"/>
              <a:ext cx="6787486" cy="6517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коммутатор устанавливает начальное значение таймера TC While равным удвоенному интервалу Hello для всех неграничных назначенных портов и корневого порта. While Timer – это интервал времени, в течение которого мост RSTP активно информирует остальные мосты в сети об изменении топологии. </a:t>
              </a:r>
              <a:endParaRPr/>
            </a:p>
          </p:txBody>
        </p:sp>
        <p:sp>
          <p:nvSpPr>
            <p:cNvPr id="194" name="Google Shape;194;p10"/>
            <p:cNvSpPr/>
            <p:nvPr/>
          </p:nvSpPr>
          <p:spPr>
            <a:xfrm>
              <a:off x="0" y="2742670"/>
              <a:ext cx="6858000" cy="50408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0"/>
            <p:cNvSpPr txBox="1"/>
            <p:nvPr/>
          </p:nvSpPr>
          <p:spPr>
            <a:xfrm>
              <a:off x="24607" y="2767277"/>
              <a:ext cx="6808786" cy="4548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230AC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rgbClr val="0230AC"/>
                  </a:solidFill>
                  <a:latin typeface="Calibri"/>
                  <a:ea typeface="Calibri"/>
                  <a:cs typeface="Calibri"/>
                  <a:sym typeface="Calibri"/>
                </a:rPr>
                <a:t>удаляет МАС-адреса, ассоциированные со всеми неграничными назначенными портами и корневым портом. </a:t>
              </a:r>
              <a:endParaRPr/>
            </a:p>
          </p:txBody>
        </p:sp>
        <p:sp>
          <p:nvSpPr>
            <p:cNvPr id="196" name="Google Shape;196;p10"/>
            <p:cNvSpPr/>
            <p:nvPr/>
          </p:nvSpPr>
          <p:spPr>
            <a:xfrm>
              <a:off x="0" y="3433684"/>
              <a:ext cx="6858000" cy="435608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0"/>
            <p:cNvSpPr txBox="1"/>
            <p:nvPr/>
          </p:nvSpPr>
          <p:spPr>
            <a:xfrm>
              <a:off x="21265" y="3454949"/>
              <a:ext cx="6815470" cy="3930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230AC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rgbClr val="0230AC"/>
                  </a:solidFill>
                  <a:latin typeface="Calibri"/>
                  <a:ea typeface="Calibri"/>
                  <a:cs typeface="Calibri"/>
                  <a:sym typeface="Calibri"/>
                </a:rPr>
                <a:t>до тех пор, пока не истечет время, установленное таймером TC While,</a:t>
              </a: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oogle Shape;203;p11"/>
          <p:cNvGrpSpPr/>
          <p:nvPr/>
        </p:nvGrpSpPr>
        <p:grpSpPr>
          <a:xfrm>
            <a:off x="1143000" y="916246"/>
            <a:ext cx="6858000" cy="4024801"/>
            <a:chOff x="0" y="35474"/>
            <a:chExt cx="6858000" cy="4024801"/>
          </a:xfrm>
        </p:grpSpPr>
        <p:sp>
          <p:nvSpPr>
            <p:cNvPr id="204" name="Google Shape;204;p11"/>
            <p:cNvSpPr/>
            <p:nvPr/>
          </p:nvSpPr>
          <p:spPr>
            <a:xfrm>
              <a:off x="0" y="35474"/>
              <a:ext cx="6858000" cy="1216800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1"/>
            <p:cNvSpPr txBox="1"/>
            <p:nvPr/>
          </p:nvSpPr>
          <p:spPr>
            <a:xfrm>
              <a:off x="59399" y="94873"/>
              <a:ext cx="67392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Когда коммутатор получает от соседа BPDU с установленным битом ТС, происходит следующее: </a:t>
              </a:r>
              <a:endParaRPr/>
            </a:p>
          </p:txBody>
        </p:sp>
        <p:sp>
          <p:nvSpPr>
            <p:cNvPr id="206" name="Google Shape;206;p11"/>
            <p:cNvSpPr/>
            <p:nvPr/>
          </p:nvSpPr>
          <p:spPr>
            <a:xfrm>
              <a:off x="0" y="1439475"/>
              <a:ext cx="6858000" cy="12168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1"/>
            <p:cNvSpPr txBox="1"/>
            <p:nvPr/>
          </p:nvSpPr>
          <p:spPr>
            <a:xfrm>
              <a:off x="59399" y="1498874"/>
              <a:ext cx="67392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коммутатор удаляет все МАС-адреса, изученные его неграничными назначенными портами и корневым портом, за исключением того порта, который получил информацию об изменении топологии. </a:t>
              </a:r>
              <a:endParaRPr/>
            </a:p>
          </p:txBody>
        </p:sp>
        <p:sp>
          <p:nvSpPr>
            <p:cNvPr id="208" name="Google Shape;208;p11"/>
            <p:cNvSpPr/>
            <p:nvPr/>
          </p:nvSpPr>
          <p:spPr>
            <a:xfrm>
              <a:off x="0" y="2843475"/>
              <a:ext cx="6858000" cy="12168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1"/>
            <p:cNvSpPr txBox="1"/>
            <p:nvPr/>
          </p:nvSpPr>
          <p:spPr>
            <a:xfrm>
              <a:off x="59399" y="2902874"/>
              <a:ext cx="67392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коммутатор запускает таймер TC While и отправляет BPDU с установленным битом ТС через все неграничные порты (RSTP не использует специальные TCN BPDU, за исключением случаев, когда требуется уведомить коммутатор, поддерживающий только протокол STP).</a:t>
              </a:r>
              <a:endParaRPr/>
            </a:p>
          </p:txBody>
        </p:sp>
      </p:grpSp>
      <p:sp>
        <p:nvSpPr>
          <p:cNvPr id="210" name="Google Shape;210;p11"/>
          <p:cNvSpPr txBox="1"/>
          <p:nvPr>
            <p:ph type="title"/>
          </p:nvPr>
        </p:nvSpPr>
        <p:spPr>
          <a:xfrm>
            <a:off x="0" y="-75741"/>
            <a:ext cx="8303150" cy="11870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/>
              <a:t>Новый механизм изменения топологии</a:t>
            </a:r>
            <a:br>
              <a:rPr lang="ru-RU" sz="2000"/>
            </a:br>
            <a:r>
              <a:rPr lang="ru-RU" sz="2000"/>
              <a:t> 2. Распространение информации об изменении топологии.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"/>
          <p:cNvSpPr txBox="1"/>
          <p:nvPr>
            <p:ph type="title"/>
          </p:nvPr>
        </p:nvSpPr>
        <p:spPr>
          <a:xfrm>
            <a:off x="0" y="413051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/>
              <a:t>Новый механизм изменения топологии</a:t>
            </a:r>
            <a:endParaRPr/>
          </a:p>
        </p:txBody>
      </p:sp>
      <p:sp>
        <p:nvSpPr>
          <p:cNvPr id="217" name="Google Shape;217;p12"/>
          <p:cNvSpPr txBox="1"/>
          <p:nvPr>
            <p:ph idx="1" type="body"/>
          </p:nvPr>
        </p:nvSpPr>
        <p:spPr>
          <a:xfrm>
            <a:off x="2480013" y="4087508"/>
            <a:ext cx="5497133" cy="514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ru-RU" sz="1500"/>
              <a:t>1. Запускается таймер TC While и удаляются MAC-адреса, ассоциированные со всеми неграничными портами</a:t>
            </a:r>
            <a:endParaRPr/>
          </a:p>
        </p:txBody>
      </p:sp>
      <p:pic>
        <p:nvPicPr>
          <p:cNvPr descr="C:\Users\admin\Desktop\Новая папка (7)\ilovepdf_com-25.jpg" id="218" name="Google Shape;21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62064" y="1408583"/>
            <a:ext cx="5781676" cy="2428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2"/>
          <p:cNvSpPr txBox="1"/>
          <p:nvPr/>
        </p:nvSpPr>
        <p:spPr>
          <a:xfrm>
            <a:off x="1119146" y="1033534"/>
            <a:ext cx="4854191" cy="51434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257175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Коммутатор отправляет BPDU с установленным битом TC через все свои неграничные порты</a:t>
            </a:r>
            <a:endParaRPr/>
          </a:p>
        </p:txBody>
      </p:sp>
      <p:sp>
        <p:nvSpPr>
          <p:cNvPr id="220" name="Google Shape;220;p12"/>
          <p:cNvSpPr txBox="1"/>
          <p:nvPr/>
        </p:nvSpPr>
        <p:spPr>
          <a:xfrm>
            <a:off x="4140947" y="3498144"/>
            <a:ext cx="3836199" cy="46076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10000"/>
          </a:bodyPr>
          <a:lstStyle/>
          <a:p>
            <a:pPr indent="-257206" lvl="0" marL="25717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Коммутатор определил изменение топологии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"/>
          <p:cNvSpPr txBox="1"/>
          <p:nvPr>
            <p:ph type="title"/>
          </p:nvPr>
        </p:nvSpPr>
        <p:spPr>
          <a:xfrm>
            <a:off x="0" y="299680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ru-RU" sz="2400"/>
              <a:t>Стоимость пути RSTP</a:t>
            </a:r>
            <a:endParaRPr sz="2400"/>
          </a:p>
        </p:txBody>
      </p:sp>
      <p:graphicFrame>
        <p:nvGraphicFramePr>
          <p:cNvPr id="227" name="Google Shape;227;p13"/>
          <p:cNvGraphicFramePr/>
          <p:nvPr/>
        </p:nvGraphicFramePr>
        <p:xfrm>
          <a:off x="198782" y="11569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{5C6D4F9A-280D-4225-B42E-0A4BE6518B43}</a:tableStyleId>
              </a:tblPr>
              <a:tblGrid>
                <a:gridCol w="1674550"/>
                <a:gridCol w="1674550"/>
                <a:gridCol w="1674550"/>
                <a:gridCol w="1674550"/>
                <a:gridCol w="1674550"/>
              </a:tblGrid>
              <a:tr h="611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Параметр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Скорость канала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Рекомендованное значение 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Рекомендованный диапазон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Диапазон значений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427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Стоимость пути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10 Мбит/с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2 000 000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200 000–20 000 000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1–200 000 000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427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Стоимость пути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100 Мбит/с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200 000 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20 000–2 000 000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1–200 000 000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427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Стоимость пути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 Гбит/с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2 000–200 000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1–200 000 000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427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Стоимость пути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10 Гбит/с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200–20 000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/>
                        <a:t>1–200 000 000</a:t>
                      </a:r>
                      <a:endParaRPr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4"/>
          <p:cNvSpPr txBox="1"/>
          <p:nvPr>
            <p:ph type="title"/>
          </p:nvPr>
        </p:nvSpPr>
        <p:spPr>
          <a:xfrm>
            <a:off x="7131" y="363110"/>
            <a:ext cx="6172200" cy="5976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ru-RU" sz="2400"/>
              <a:t>Совместимость с STP</a:t>
            </a:r>
            <a:endParaRPr sz="2400"/>
          </a:p>
        </p:txBody>
      </p:sp>
      <p:sp>
        <p:nvSpPr>
          <p:cNvPr id="234" name="Google Shape;234;p14"/>
          <p:cNvSpPr txBox="1"/>
          <p:nvPr>
            <p:ph idx="1" type="body"/>
          </p:nvPr>
        </p:nvSpPr>
        <p:spPr>
          <a:xfrm>
            <a:off x="111318" y="779342"/>
            <a:ext cx="8921364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ru-RU" sz="1200"/>
              <a:t>Протокол RSTP может взаимодействовать с оборудованием, поддерживающим STP, и, если необходимо, автоматически преобразовывать кадры BPDU в формат 802.1D. Однако, преимущество быстрой сходимости RSTP (когда все коммутаторы быстро переходят в состояние пересылки или блокировки и обладают тождественной информацией) теряется. </a:t>
            </a:r>
            <a:endParaRPr/>
          </a:p>
          <a:p>
            <a:pPr indent="-342900" lvl="0" marL="3429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ru-RU" sz="1200"/>
              <a:t> Каждый порт хранит переменную, определяющую тип протокола, используемого в соответствующем сегменте. При включении порта активизируется таймер задержки миграции (Migration delay timer), длительностью 3 секунды. При запуске этого таймера, текущий режим (STP или RSTP), ассоциированный с портом, блокируется. Как только истечет время задержки миграции, порт начнет работать в режиме, соответствующем типу следующего полученного им BPDU. Если в результате получения BPDU порт изменил свой режим работы, таймер задержки миграции запускается вновь, что позволяет ограничить частоту возможной смены режимов.</a:t>
            </a:r>
            <a:endParaRPr/>
          </a:p>
        </p:txBody>
      </p:sp>
      <p:pic>
        <p:nvPicPr>
          <p:cNvPr descr="C:\Users\admin\Desktop\Новая папка (7)\ilovepdf_com-27 - копия.jpg" id="235" name="Google Shape;23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8984" y="2936930"/>
            <a:ext cx="4875620" cy="132397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4"/>
          <p:cNvSpPr/>
          <p:nvPr/>
        </p:nvSpPr>
        <p:spPr>
          <a:xfrm flipH="1">
            <a:off x="6624604" y="3155358"/>
            <a:ext cx="1875224" cy="482207"/>
          </a:xfrm>
          <a:prstGeom prst="flowChartMagneticTape">
            <a:avLst/>
          </a:prstGeom>
          <a:solidFill>
            <a:schemeClr val="accent1"/>
          </a:solidFill>
          <a:ln cap="flat" cmpd="sng" w="25400">
            <a:solidFill>
              <a:srgbClr val="AC0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Игнорировать и отбросить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5"/>
          <p:cNvSpPr txBox="1"/>
          <p:nvPr>
            <p:ph type="title"/>
          </p:nvPr>
        </p:nvSpPr>
        <p:spPr>
          <a:xfrm>
            <a:off x="457200" y="1951267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ru-RU"/>
              <a:t>Спасибо за внимание!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/>
        </p:nvSpPr>
        <p:spPr>
          <a:xfrm>
            <a:off x="63871" y="600157"/>
            <a:ext cx="51626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Что такое RSTP?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310361" y="1328667"/>
            <a:ext cx="8035298" cy="3016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Spanning Tree Protocol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— сетевой протокол, работающий на втором уровне модели OSI. Основан на одноименном алгоритме, разработчиком которого является «Мама Интернета» — Радья Перлман (англ. Radia Perlman).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Протокол Rapid Spanning Tree Protocol (RSTP) является развитием протокола STP и в настоящее время определен в стандарте IEEE 802.1D2004 (ранее был определен в стандарте IEEE 802.1w-2001).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Протокол RSTP значительно ускоряет время сходимости коммутируемой сети за счет мгновенного перехода корневых и назначенных портов в состояние продвижения.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8635882" y="4657241"/>
            <a:ext cx="2479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/>
        </p:nvSpPr>
        <p:spPr>
          <a:xfrm>
            <a:off x="8635882" y="4657241"/>
            <a:ext cx="2479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2" name="Google Shape;112;p3"/>
          <p:cNvSpPr txBox="1"/>
          <p:nvPr/>
        </p:nvSpPr>
        <p:spPr>
          <a:xfrm>
            <a:off x="0" y="552449"/>
            <a:ext cx="516268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Состояния протоколов RSTP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admin\Desktop\Новая папка (7)\ilovepdf_com-16.jpg" id="113" name="Google Shape;11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0999" y="1352996"/>
            <a:ext cx="6882002" cy="31098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/>
        </p:nvSpPr>
        <p:spPr>
          <a:xfrm>
            <a:off x="8635882" y="4657241"/>
            <a:ext cx="2479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9" name="Google Shape;119;p4"/>
          <p:cNvSpPr txBox="1"/>
          <p:nvPr/>
        </p:nvSpPr>
        <p:spPr>
          <a:xfrm>
            <a:off x="0" y="608108"/>
            <a:ext cx="8396316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Различия между состояниями портов в STP и RSTP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0" name="Google Shape;120;p4"/>
          <p:cNvGraphicFramePr/>
          <p:nvPr/>
        </p:nvGraphicFramePr>
        <p:xfrm>
          <a:off x="285720" y="11429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{5C6D4F9A-280D-4225-B42E-0A4BE6518B43}</a:tableStyleId>
              </a:tblPr>
              <a:tblGrid>
                <a:gridCol w="1719625"/>
                <a:gridCol w="2012225"/>
                <a:gridCol w="1427025"/>
                <a:gridCol w="1719625"/>
                <a:gridCol w="1719625"/>
              </a:tblGrid>
              <a:tr h="547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u="none" cap="none" strike="noStrike"/>
                        <a:t>Состояние порта STP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Административное состояние порта коммутатора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Порт изучает МАС-адреса?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lang="ru-RU" sz="1050"/>
                        <a:t>Состояние порта RSTP </a:t>
                      </a:r>
                      <a:endParaRPr sz="105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Роль порта в активной топологии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297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Disable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Disabled 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Нет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Discarding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Исключен (Disabled)</a:t>
                      </a:r>
                      <a:endParaRPr sz="1050"/>
                    </a:p>
                  </a:txBody>
                  <a:tcPr marT="45725" marB="45725" marR="91450" marL="91450"/>
                </a:tc>
              </a:tr>
              <a:tr h="297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Disable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Enabled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Нет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Discarding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Исключен (Disabled)</a:t>
                      </a:r>
                      <a:endParaRPr sz="1050"/>
                    </a:p>
                  </a:txBody>
                  <a:tcPr marT="45725" marB="45725" marR="91450" marL="91450"/>
                </a:tc>
              </a:tr>
              <a:tr h="422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Blocking 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Enabled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Да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Discarding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Исключен (Alternate, Backup)</a:t>
                      </a:r>
                      <a:endParaRPr sz="1050"/>
                    </a:p>
                  </a:txBody>
                  <a:tcPr marT="45725" marB="45725" marR="91450" marL="91450"/>
                </a:tc>
              </a:tr>
              <a:tr h="422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Listening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Enabled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Да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Discarding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Включен (Root, Designated) </a:t>
                      </a:r>
                      <a:endParaRPr sz="1050"/>
                    </a:p>
                  </a:txBody>
                  <a:tcPr marT="45725" marB="45725" marR="91450" marL="91450"/>
                </a:tc>
              </a:tr>
              <a:tr h="422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Listening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Enabled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Да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Learning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Включен (Root, Designated) </a:t>
                      </a:r>
                      <a:endParaRPr sz="1050"/>
                    </a:p>
                  </a:txBody>
                  <a:tcPr marT="45725" marB="45725" marR="91450" marL="91450"/>
                </a:tc>
              </a:tr>
              <a:tr h="422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Forwarding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Enabled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Да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Forwarding</a:t>
                      </a:r>
                      <a:endParaRPr sz="105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/>
                        <a:t>Включен (Root, Designated) </a:t>
                      </a:r>
                      <a:endParaRPr sz="105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/>
          <p:nvPr/>
        </p:nvSpPr>
        <p:spPr>
          <a:xfrm>
            <a:off x="8635882" y="4657241"/>
            <a:ext cx="2479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0" y="607726"/>
            <a:ext cx="516268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Роли портов RSTP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Google Shape;128;p5"/>
          <p:cNvGrpSpPr/>
          <p:nvPr/>
        </p:nvGrpSpPr>
        <p:grpSpPr>
          <a:xfrm>
            <a:off x="1088563" y="1142984"/>
            <a:ext cx="7284540" cy="1575116"/>
            <a:chOff x="0" y="0"/>
            <a:chExt cx="7284540" cy="1575116"/>
          </a:xfrm>
        </p:grpSpPr>
        <p:sp>
          <p:nvSpPr>
            <p:cNvPr id="129" name="Google Shape;129;p5"/>
            <p:cNvSpPr/>
            <p:nvPr/>
          </p:nvSpPr>
          <p:spPr>
            <a:xfrm>
              <a:off x="0" y="0"/>
              <a:ext cx="7284540" cy="724636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35374" y="35374"/>
              <a:ext cx="7213792" cy="6538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Корневой порт (Root Port) - порт коммутатора, который имеет по сети кратчайшее расстояние (в терминах стоимости пути) до корневого коммутатора; </a:t>
              </a: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0" y="861241"/>
              <a:ext cx="7284540" cy="713875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5"/>
            <p:cNvSpPr txBox="1"/>
            <p:nvPr/>
          </p:nvSpPr>
          <p:spPr>
            <a:xfrm>
              <a:off x="34849" y="896090"/>
              <a:ext cx="7214842" cy="6441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Назначенный порт (Designated Port) - порт является назначенным, если он посылает BPDU с наилучшими параметрами в тот сегмент, к которому подключен. </a:t>
              </a:r>
              <a:endParaRPr/>
            </a:p>
          </p:txBody>
        </p:sp>
      </p:grpSp>
      <p:pic>
        <p:nvPicPr>
          <p:cNvPr descr="C:\Users\admin\Desktop\Новая папка (7)\ilovepdf_com-18.jpg" id="133" name="Google Shape;13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9043" y="2719346"/>
            <a:ext cx="6306902" cy="2260965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6"/>
          <p:cNvGrpSpPr/>
          <p:nvPr/>
        </p:nvGrpSpPr>
        <p:grpSpPr>
          <a:xfrm>
            <a:off x="1154717" y="1103438"/>
            <a:ext cx="7313422" cy="1620359"/>
            <a:chOff x="0" y="11451"/>
            <a:chExt cx="7313422" cy="1620359"/>
          </a:xfrm>
        </p:grpSpPr>
        <p:sp>
          <p:nvSpPr>
            <p:cNvPr id="140" name="Google Shape;140;p6"/>
            <p:cNvSpPr/>
            <p:nvPr/>
          </p:nvSpPr>
          <p:spPr>
            <a:xfrm>
              <a:off x="0" y="11451"/>
              <a:ext cx="7313422" cy="769859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6"/>
            <p:cNvSpPr txBox="1"/>
            <p:nvPr/>
          </p:nvSpPr>
          <p:spPr>
            <a:xfrm>
              <a:off x="37581" y="49032"/>
              <a:ext cx="7238260" cy="6946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Альтернативный порт (Alternate Port) – это порт, который предлагает альтернативный основному маршруту путь в направлении корневого моста и может заменить корневой порт в случае выхода его из строя</a:t>
              </a:r>
              <a:endParaRPr/>
            </a:p>
          </p:txBody>
        </p:sp>
        <p:sp>
          <p:nvSpPr>
            <p:cNvPr id="142" name="Google Shape;142;p6"/>
            <p:cNvSpPr/>
            <p:nvPr/>
          </p:nvSpPr>
          <p:spPr>
            <a:xfrm>
              <a:off x="0" y="861951"/>
              <a:ext cx="7313422" cy="769859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6"/>
            <p:cNvSpPr txBox="1"/>
            <p:nvPr/>
          </p:nvSpPr>
          <p:spPr>
            <a:xfrm>
              <a:off x="37581" y="899532"/>
              <a:ext cx="7238260" cy="6946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Резервный порт (Backup Port) – это порт, который предназначен для резервирования пути, предоставляемого назначенным портом в направлении сегментов сети, и не может гарантировать альтернативное подключение к корневому мосту.</a:t>
              </a:r>
              <a:endParaRPr/>
            </a:p>
          </p:txBody>
        </p:sp>
      </p:grpSp>
      <p:sp>
        <p:nvSpPr>
          <p:cNvPr id="144" name="Google Shape;144;p6"/>
          <p:cNvSpPr/>
          <p:nvPr/>
        </p:nvSpPr>
        <p:spPr>
          <a:xfrm>
            <a:off x="1895224" y="3035006"/>
            <a:ext cx="2732504" cy="1875248"/>
          </a:xfrm>
          <a:prstGeom prst="roundRect">
            <a:avLst>
              <a:gd fmla="val 10000" name="adj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"/>
          <p:cNvSpPr/>
          <p:nvPr/>
        </p:nvSpPr>
        <p:spPr>
          <a:xfrm>
            <a:off x="5456002" y="3088585"/>
            <a:ext cx="3107553" cy="1875230"/>
          </a:xfrm>
          <a:prstGeom prst="roundRect">
            <a:avLst>
              <a:gd fmla="val 10000" name="adj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6"/>
          <p:cNvSpPr txBox="1"/>
          <p:nvPr/>
        </p:nvSpPr>
        <p:spPr>
          <a:xfrm>
            <a:off x="55919" y="590179"/>
            <a:ext cx="516268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Роли портов RSTP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7"/>
          <p:cNvGrpSpPr/>
          <p:nvPr/>
        </p:nvGrpSpPr>
        <p:grpSpPr>
          <a:xfrm>
            <a:off x="714623" y="1184629"/>
            <a:ext cx="7714753" cy="3083513"/>
            <a:chOff x="0" y="49415"/>
            <a:chExt cx="7714753" cy="3083513"/>
          </a:xfrm>
        </p:grpSpPr>
        <p:sp>
          <p:nvSpPr>
            <p:cNvPr id="153" name="Google Shape;153;p7"/>
            <p:cNvSpPr/>
            <p:nvPr/>
          </p:nvSpPr>
          <p:spPr>
            <a:xfrm>
              <a:off x="0" y="49415"/>
              <a:ext cx="7714753" cy="510098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7"/>
            <p:cNvSpPr txBox="1"/>
            <p:nvPr/>
          </p:nvSpPr>
          <p:spPr>
            <a:xfrm>
              <a:off x="24901" y="74316"/>
              <a:ext cx="7664951" cy="4602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Формат кадра BPDU протокола RSTP аналогичен формату BPDU протокола STP, за исключением следующего:</a:t>
              </a:r>
              <a:endParaRPr/>
            </a:p>
          </p:txBody>
        </p:sp>
        <p:sp>
          <p:nvSpPr>
            <p:cNvPr id="155" name="Google Shape;155;p7"/>
            <p:cNvSpPr/>
            <p:nvPr/>
          </p:nvSpPr>
          <p:spPr>
            <a:xfrm>
              <a:off x="0" y="596953"/>
              <a:ext cx="7714753" cy="474305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7"/>
            <p:cNvSpPr txBox="1"/>
            <p:nvPr/>
          </p:nvSpPr>
          <p:spPr>
            <a:xfrm>
              <a:off x="23154" y="620107"/>
              <a:ext cx="7668445" cy="427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Поля Версия протокола и Тип BPDU RSTP содержат значение 2. </a:t>
              </a:r>
              <a:endParaRPr/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0" y="1108698"/>
              <a:ext cx="7714753" cy="1325171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7"/>
            <p:cNvSpPr txBox="1"/>
            <p:nvPr/>
          </p:nvSpPr>
          <p:spPr>
            <a:xfrm>
              <a:off x="64690" y="1173388"/>
              <a:ext cx="7585373" cy="11957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В поле Flag BPDU протокола STP используются только два бита, которые определяют флаги изменения топологии TC и подтверждения TC (TCA). В поле Flag протокола RSTP используются все 8 бит. Бит 1 – флаг изменения топологии (Topology Change), бит 2 – флаг предложения (Proposal), биты 3 и 4 предназначены для кодирования роли порта (Port Role), бит 5 – флаг изучения (Learning), бит 6 – флаг продвижения (Forwarding), бит 7 – флаг соглашения (Agreement), бит 8 – флаг подтверждения TC (Topology Change Acknowledgment). </a:t>
              </a:r>
              <a:endParaRPr/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0" y="2471310"/>
              <a:ext cx="7714753" cy="661618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7"/>
            <p:cNvSpPr txBox="1"/>
            <p:nvPr/>
          </p:nvSpPr>
          <p:spPr>
            <a:xfrm>
              <a:off x="32298" y="2503608"/>
              <a:ext cx="7650157" cy="5970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Кадр BPDU протокола RSTP имеет дополнительное поле Version 1 Length длиной 1 байт. Это поле содержит значение 0000 0000 и показывает, что BPDU не содержит никакой информации протокола STP версии 1.</a:t>
              </a:r>
              <a:endParaRPr/>
            </a:p>
          </p:txBody>
        </p:sp>
      </p:grpSp>
      <p:sp>
        <p:nvSpPr>
          <p:cNvPr id="161" name="Google Shape;161;p7"/>
          <p:cNvSpPr txBox="1"/>
          <p:nvPr/>
        </p:nvSpPr>
        <p:spPr>
          <a:xfrm>
            <a:off x="0" y="560400"/>
            <a:ext cx="7330842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Формат BPDU RSTP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dmin\Desktop\Новая папка (7)\ilovepdf_com-21 - копия.jpg" id="167" name="Google Shape;16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57700" y="2250279"/>
            <a:ext cx="4686300" cy="2893221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8"/>
          <p:cNvSpPr txBox="1"/>
          <p:nvPr>
            <p:ph type="title"/>
          </p:nvPr>
        </p:nvSpPr>
        <p:spPr>
          <a:xfrm>
            <a:off x="0" y="669862"/>
            <a:ext cx="7658100" cy="544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ru-RU" sz="2400"/>
              <a:t>Быстрый переход в состояние продвижения </a:t>
            </a:r>
            <a:br>
              <a:rPr lang="ru-RU" sz="2400"/>
            </a:br>
            <a:endParaRPr sz="2400"/>
          </a:p>
        </p:txBody>
      </p:sp>
      <p:grpSp>
        <p:nvGrpSpPr>
          <p:cNvPr id="169" name="Google Shape;169;p8"/>
          <p:cNvGrpSpPr/>
          <p:nvPr/>
        </p:nvGrpSpPr>
        <p:grpSpPr>
          <a:xfrm>
            <a:off x="322027" y="1082298"/>
            <a:ext cx="7667045" cy="1822923"/>
            <a:chOff x="0" y="2736"/>
            <a:chExt cx="7667045" cy="1822923"/>
          </a:xfrm>
        </p:grpSpPr>
        <p:sp>
          <p:nvSpPr>
            <p:cNvPr id="170" name="Google Shape;170;p8"/>
            <p:cNvSpPr/>
            <p:nvPr/>
          </p:nvSpPr>
          <p:spPr>
            <a:xfrm>
              <a:off x="0" y="2736"/>
              <a:ext cx="7667045" cy="701843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8"/>
            <p:cNvSpPr txBox="1"/>
            <p:nvPr/>
          </p:nvSpPr>
          <p:spPr>
            <a:xfrm>
              <a:off x="34261" y="36997"/>
              <a:ext cx="7598523" cy="6333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При работе RSTP порт может перейти в состояние продвижения значительно быстрее, т.к. он больше не </a:t>
              </a:r>
              <a:r>
                <a:rPr lang="ru-RU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зависит от настроек таймеров</a:t>
              </a:r>
              <a:r>
                <a:rPr lang="ru-RU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endParaRPr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0" y="746249"/>
              <a:ext cx="7667045" cy="424469"/>
            </a:xfrm>
            <a:prstGeom prst="roundRect">
              <a:avLst>
                <a:gd fmla="val 16667" name="adj"/>
              </a:avLst>
            </a:prstGeom>
            <a:solidFill>
              <a:srgbClr val="0030AC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8"/>
            <p:cNvSpPr txBox="1"/>
            <p:nvPr/>
          </p:nvSpPr>
          <p:spPr>
            <a:xfrm>
              <a:off x="20721" y="766970"/>
              <a:ext cx="7625603" cy="3830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Для этого протокол RSTP вводит два новых понятия: </a:t>
              </a:r>
              <a:endParaRPr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0" y="1146699"/>
              <a:ext cx="7667045" cy="6789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8"/>
            <p:cNvSpPr txBox="1"/>
            <p:nvPr/>
          </p:nvSpPr>
          <p:spPr>
            <a:xfrm>
              <a:off x="0" y="1146699"/>
              <a:ext cx="7667045" cy="6789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0300" lIns="243425" spcFirstLastPara="1" rIns="113775" wrap="square" tIns="20300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b="0" i="0" lang="ru-RU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граничный порт (Edge Port)</a:t>
              </a:r>
              <a:endParaRPr/>
            </a:p>
            <a:p>
              <a:pPr indent="-171450" lvl="1" marL="171450" marR="0" rtl="0" algn="l">
                <a:lnSpc>
                  <a:spcPct val="90000"/>
                </a:lnSpc>
                <a:spcBef>
                  <a:spcPts val="32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b="0" i="0" lang="ru-RU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тип соединения. 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"/>
          <p:cNvSpPr txBox="1"/>
          <p:nvPr>
            <p:ph type="title"/>
          </p:nvPr>
        </p:nvSpPr>
        <p:spPr>
          <a:xfrm>
            <a:off x="0" y="363291"/>
            <a:ext cx="8395171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ru-RU" sz="2400"/>
              <a:t>Механизм предложений и соглашений </a:t>
            </a:r>
            <a:endParaRPr/>
          </a:p>
        </p:txBody>
      </p:sp>
      <p:pic>
        <p:nvPicPr>
          <p:cNvPr descr="C:\Users\admin\Desktop\Новая папка (7)\ilovepdf_com-22.jpg" id="182" name="Google Shape;18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15551" y="966844"/>
            <a:ext cx="6750867" cy="3923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Cover">
  <a:themeElements>
    <a:clrScheme name="Другая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2014-06-27T12:30:22Z</dcterms:created>
  <dc:creator>Al</dc:creator>
</cp:coreProperties>
</file>