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29"/>
  </p:notesMasterIdLst>
  <p:handoutMasterIdLst>
    <p:handoutMasterId r:id="rId30"/>
  </p:handoutMasterIdLst>
  <p:sldIdLst>
    <p:sldId id="265" r:id="rId3"/>
    <p:sldId id="257" r:id="rId4"/>
    <p:sldId id="293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90" r:id="rId25"/>
    <p:sldId id="291" r:id="rId26"/>
    <p:sldId id="292" r:id="rId27"/>
    <p:sldId id="263" r:id="rId2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A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94672" autoAdjust="0"/>
  </p:normalViewPr>
  <p:slideViewPr>
    <p:cSldViewPr snapToGrid="0" snapToObjects="1" showGuides="1">
      <p:cViewPr varScale="1">
        <p:scale>
          <a:sx n="96" d="100"/>
          <a:sy n="96" d="100"/>
        </p:scale>
        <p:origin x="828" y="84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9496916c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49496916c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7292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9496916c2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9496916c2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6165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95229e7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95229e7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9253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9496916c2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9496916c2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0500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9496916c2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49496916c2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189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9496916c2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49496916c2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580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9496916c2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9496916c2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3353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95229e7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95229e7c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3574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b95e86f1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b95e86f1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5032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b95e86f12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b95e86f12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47498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95e86f12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b95e86f12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4676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9496916c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9496916c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86598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b95e86f12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b95e86f12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2729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b95e86f12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b95e86f12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3071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b95e86f123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b95e86f123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6490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b95e86f12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b95e86f12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417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9496916c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9496916c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473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9496916c2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9496916c2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2828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9496916c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9496916c2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4769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9496916c2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9496916c2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5796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95229e7c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95229e7c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3173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9496916c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9496916c2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1064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9496916c2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9496916c2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408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 smtClean="0"/>
              <a:t>Имя и контактные данные автора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 smtClean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 smtClean="0"/>
              <a:t>Имя и контактные данные автора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 smtClean="0"/>
              <a:t>Контактные данные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941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  <p:sldLayoutId id="2147483710" r:id="rId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9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047461"/>
            <a:ext cx="6400800" cy="762845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4000" dirty="0"/>
              <a:t>Протокол </a:t>
            </a:r>
            <a:r>
              <a:rPr lang="ru-RU" sz="4000" dirty="0" err="1"/>
              <a:t>остовного</a:t>
            </a:r>
            <a:r>
              <a:rPr lang="ru-RU" sz="4000" dirty="0"/>
              <a:t> дерева </a:t>
            </a:r>
            <a:br>
              <a:rPr lang="ru-RU" sz="4000" dirty="0"/>
            </a:br>
            <a:r>
              <a:rPr lang="ru-RU" sz="4000" dirty="0"/>
              <a:t>(</a:t>
            </a:r>
            <a:r>
              <a:rPr lang="ru-RU" sz="4000" dirty="0" err="1"/>
              <a:t>Spanning</a:t>
            </a:r>
            <a:r>
              <a:rPr lang="ru-RU" sz="4000" dirty="0"/>
              <a:t> </a:t>
            </a:r>
            <a:r>
              <a:rPr lang="ru-RU" sz="4000" dirty="0" err="1"/>
              <a:t>Tree</a:t>
            </a:r>
            <a:r>
              <a:rPr lang="ru-RU" sz="4000" dirty="0"/>
              <a:t> </a:t>
            </a:r>
            <a:r>
              <a:rPr lang="ru-RU" sz="4000" dirty="0" err="1"/>
              <a:t>Protocol</a:t>
            </a:r>
            <a:r>
              <a:rPr lang="ru-RU" sz="4000" dirty="0"/>
              <a:t>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000" dirty="0" smtClean="0"/>
              <a:t>Кочетков Михаил Васильевич, гр.К41101с</a:t>
            </a:r>
          </a:p>
          <a:p>
            <a:r>
              <a:rPr lang="en-US" dirty="0" smtClean="0"/>
              <a:t>E</a:t>
            </a:r>
            <a:r>
              <a:rPr lang="nl-NL" dirty="0" smtClean="0"/>
              <a:t>-mail: </a:t>
            </a:r>
            <a:r>
              <a:rPr lang="en-US" dirty="0" smtClean="0"/>
              <a:t>mikhailkochetcov@yandex.ru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8. Приоритет коммутатора </a:t>
            </a:r>
            <a:endParaRPr b="1"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311700" y="1093875"/>
            <a:ext cx="85206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Поле Bridge ID состоит из 8 байт (2 байта приоритета + 6 байт МАС-адрес коммутатора)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Приоритет может быть от 0 до 65535, по-умолчанию 32768.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Выбирается коммутатор с меньшим приоритетом.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В случае совпадения приоритетов, корневым выбирается коммутатор с наименьшим </a:t>
            </a:r>
            <a:r>
              <a:rPr lang="ru" sz="2400" dirty="0" smtClean="0"/>
              <a:t>МАС-адресом</a:t>
            </a:r>
            <a:r>
              <a:rPr lang="ru-RU" sz="2400" dirty="0" smtClean="0"/>
              <a:t>, причем сравнение происходит побайтно, начиная с самого старшего.</a:t>
            </a:r>
            <a:endParaRPr sz="2400"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7054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8200" y="1547865"/>
            <a:ext cx="4038600" cy="3046758"/>
          </a:xfrm>
        </p:spPr>
        <p:txBody>
          <a:bodyPr>
            <a:normAutofit fontScale="70000" lnSpcReduction="20000"/>
          </a:bodyPr>
          <a:lstStyle/>
          <a:p>
            <a:pPr marL="457200" lvl="0" indent="-355600">
              <a:spcBef>
                <a:spcPts val="0"/>
              </a:spcBef>
              <a:buSzPts val="2000"/>
              <a:buAutoNum type="arabicPeriod"/>
            </a:pPr>
            <a:r>
              <a:rPr lang="ru-RU" b="1" dirty="0"/>
              <a:t>Корневые </a:t>
            </a:r>
            <a:r>
              <a:rPr lang="ru-RU" dirty="0"/>
              <a:t>(</a:t>
            </a:r>
            <a:r>
              <a:rPr lang="ru-RU" dirty="0" err="1"/>
              <a:t>Root</a:t>
            </a:r>
            <a:r>
              <a:rPr lang="ru-RU" dirty="0"/>
              <a:t>) - ближайшие порты к корневому коммутатору, на каждом не корневом коммутаторе может быть только один такой порт, могут отправлять все кадры.</a:t>
            </a:r>
          </a:p>
          <a:p>
            <a:pPr marL="457200" lvl="0" indent="-355600">
              <a:spcBef>
                <a:spcPts val="0"/>
              </a:spcBef>
              <a:buSzPts val="2000"/>
              <a:buAutoNum type="arabicPeriod"/>
            </a:pPr>
            <a:r>
              <a:rPr lang="ru-RU" b="1" dirty="0"/>
              <a:t>Назначенные</a:t>
            </a:r>
            <a:r>
              <a:rPr lang="ru-RU" dirty="0"/>
              <a:t> (</a:t>
            </a:r>
            <a:r>
              <a:rPr lang="ru-RU" dirty="0" err="1"/>
              <a:t>Designated</a:t>
            </a:r>
            <a:r>
              <a:rPr lang="ru-RU" dirty="0"/>
              <a:t>)- не корневые порты, которые могут отправлять все кадры.</a:t>
            </a:r>
          </a:p>
          <a:p>
            <a:pPr marL="457200" lvl="0" indent="-355600">
              <a:spcBef>
                <a:spcPts val="0"/>
              </a:spcBef>
              <a:buSzPts val="2000"/>
              <a:buAutoNum type="arabicPeriod"/>
            </a:pPr>
            <a:r>
              <a:rPr lang="ru-RU" b="1" dirty="0"/>
              <a:t>Альтернативные</a:t>
            </a:r>
            <a:r>
              <a:rPr lang="ru-RU" dirty="0"/>
              <a:t> (</a:t>
            </a:r>
            <a:r>
              <a:rPr lang="ru-RU" dirty="0" err="1"/>
              <a:t>Alternate</a:t>
            </a:r>
            <a:r>
              <a:rPr lang="ru-RU" dirty="0"/>
              <a:t>) или </a:t>
            </a:r>
            <a:r>
              <a:rPr lang="ru-RU" b="1" dirty="0" err="1"/>
              <a:t>Неназначенные</a:t>
            </a:r>
            <a:r>
              <a:rPr lang="ru-RU" dirty="0"/>
              <a:t> (</a:t>
            </a:r>
            <a:r>
              <a:rPr lang="ru-RU" dirty="0" err="1"/>
              <a:t>Non-Desiganaged</a:t>
            </a:r>
            <a:r>
              <a:rPr lang="ru-RU" dirty="0"/>
              <a:t>)  - могут принимать и отправлять только BPDU-кадры!</a:t>
            </a:r>
          </a:p>
          <a:p>
            <a:endParaRPr lang="ru-RU" dirty="0"/>
          </a:p>
        </p:txBody>
      </p:sp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457200" y="742122"/>
            <a:ext cx="8229600" cy="5500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/>
              <a:t>9. Роли портов</a:t>
            </a:r>
            <a:endParaRPr b="1" dirty="0"/>
          </a:p>
        </p:txBody>
      </p:sp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122" y="1347115"/>
            <a:ext cx="3826565" cy="2860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9130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10. </a:t>
            </a:r>
            <a:r>
              <a:rPr lang="ru" b="1" dirty="0"/>
              <a:t>Определение корневых портов</a:t>
            </a:r>
            <a:endParaRPr b="1" dirty="0"/>
          </a:p>
        </p:txBody>
      </p:sp>
      <p:sp>
        <p:nvSpPr>
          <p:cNvPr id="120" name="Google Shape;120;p24"/>
          <p:cNvSpPr txBox="1">
            <a:spLocks noGrp="1"/>
          </p:cNvSpPr>
          <p:nvPr>
            <p:ph type="body" idx="1"/>
          </p:nvPr>
        </p:nvSpPr>
        <p:spPr>
          <a:xfrm>
            <a:off x="311700" y="1093875"/>
            <a:ext cx="85206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Корневой коммутатор начинает рассылать BPDU на все остальные коммутаторы с полем стоимости пути установленным в 0.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Каждый коммутатор принимает данный BPDU и увеличивает стоимость пути на величину стоимости порта, с которого он его принял, и пересылает BPDU далее.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Сравнивая  BPDU с нескольких портов, коммутатор выбирает порт с наименьшей стоимостью пути до корневого коммутатора.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При совпадении стоимостей нескольких портов, выбирается порт с наименьшим идентификатором - Port ID (приоритет + номер).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554767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11. </a:t>
            </a:r>
            <a:r>
              <a:rPr lang="ru" b="1" dirty="0"/>
              <a:t>Стоимость портов</a:t>
            </a:r>
            <a:endParaRPr b="1" dirty="0"/>
          </a:p>
        </p:txBody>
      </p:sp>
      <p:graphicFrame>
        <p:nvGraphicFramePr>
          <p:cNvPr id="126" name="Google Shape;126;p25"/>
          <p:cNvGraphicFramePr/>
          <p:nvPr/>
        </p:nvGraphicFramePr>
        <p:xfrm>
          <a:off x="952500" y="1047750"/>
          <a:ext cx="7239000" cy="3748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/>
                        <a:t>Скорость</a:t>
                      </a:r>
                      <a:endParaRPr sz="2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/>
                        <a:t>Стоимость</a:t>
                      </a:r>
                      <a:endParaRPr sz="2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4 Мбит/c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250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10 </a:t>
                      </a:r>
                      <a:r>
                        <a:rPr lang="ru" sz="1800">
                          <a:solidFill>
                            <a:schemeClr val="dk1"/>
                          </a:solidFill>
                        </a:rPr>
                        <a:t>Мбит/c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100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16 </a:t>
                      </a:r>
                      <a:r>
                        <a:rPr lang="ru" sz="1800">
                          <a:solidFill>
                            <a:schemeClr val="dk1"/>
                          </a:solidFill>
                        </a:rPr>
                        <a:t>Мбит/c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62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100 </a:t>
                      </a:r>
                      <a:r>
                        <a:rPr lang="ru" sz="1800">
                          <a:solidFill>
                            <a:schemeClr val="dk1"/>
                          </a:solidFill>
                        </a:rPr>
                        <a:t>Мбит/c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19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</a:rPr>
                        <a:t>1000 Мбит/c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4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2 </a:t>
                      </a:r>
                      <a:r>
                        <a:rPr lang="ru" sz="1800">
                          <a:solidFill>
                            <a:schemeClr val="dk1"/>
                          </a:solidFill>
                        </a:rPr>
                        <a:t>Гбит/c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3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10 </a:t>
                      </a:r>
                      <a:r>
                        <a:rPr lang="ru" sz="1800">
                          <a:solidFill>
                            <a:schemeClr val="dk1"/>
                          </a:solidFill>
                        </a:rPr>
                        <a:t>Гбит/c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/>
                        <a:t>2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007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12. </a:t>
            </a:r>
            <a:r>
              <a:rPr lang="ru" b="1" dirty="0"/>
              <a:t>Определение остальных портов</a:t>
            </a:r>
            <a:endParaRPr b="1" dirty="0"/>
          </a:p>
        </p:txBody>
      </p:sp>
      <p:sp>
        <p:nvSpPr>
          <p:cNvPr id="132" name="Google Shape;132;p26"/>
          <p:cNvSpPr txBox="1">
            <a:spLocks noGrp="1"/>
          </p:cNvSpPr>
          <p:nvPr>
            <p:ph type="body" idx="1"/>
          </p:nvPr>
        </p:nvSpPr>
        <p:spPr>
          <a:xfrm>
            <a:off x="311700" y="1093875"/>
            <a:ext cx="85206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Коммутатор с наименьшим путем до корневого становится назначенным коммутатором (Designed Bridge) для данного сегмента сети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Из коммутаторов с одинаковыми кратчайшими путями в качестве назначенного выбирается с наименьшим BID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Порты назначенного коммутатора становятся назначенными портами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Не корневые порты неназначенных коммутаторов становятся альтернативными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1233467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13. </a:t>
            </a:r>
            <a:r>
              <a:rPr lang="ru" b="1" dirty="0"/>
              <a:t>Состояния портов</a:t>
            </a:r>
            <a:endParaRPr b="1" dirty="0"/>
          </a:p>
        </p:txBody>
      </p:sp>
      <p:sp>
        <p:nvSpPr>
          <p:cNvPr id="138" name="Google Shape;138;p27"/>
          <p:cNvSpPr txBox="1">
            <a:spLocks noGrp="1"/>
          </p:cNvSpPr>
          <p:nvPr>
            <p:ph type="body" idx="1"/>
          </p:nvPr>
        </p:nvSpPr>
        <p:spPr>
          <a:xfrm>
            <a:off x="311700" y="1093875"/>
            <a:ext cx="85206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b="1"/>
              <a:t>Прослушивание </a:t>
            </a:r>
            <a:r>
              <a:rPr lang="ru" sz="2000"/>
              <a:t>(Listening) - порт получает BPDU для определения роли, но не может передавать обычные кадры.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b="1"/>
              <a:t>Обучение </a:t>
            </a:r>
            <a:r>
              <a:rPr lang="ru" sz="2000"/>
              <a:t>(Learning) - порт начинает определять МАС-адреса устройств, но не может передавать кадры из-за отсутствия информации в таблице коммутации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b="1"/>
              <a:t>Направление</a:t>
            </a:r>
            <a:r>
              <a:rPr lang="ru" sz="2000"/>
              <a:t> (Forwarding) - порт пересылает обычные кадры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b="1"/>
              <a:t>Блокирование</a:t>
            </a:r>
            <a:r>
              <a:rPr lang="ru" sz="2000"/>
              <a:t> (Blocking) - порт может только обрабатывать BPDU-кадры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b="1"/>
              <a:t>Отключение </a:t>
            </a:r>
            <a:r>
              <a:rPr lang="ru" sz="2000"/>
              <a:t>(Disabled) - порт не участвует в работе протокола STP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890054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14. </a:t>
            </a:r>
            <a:r>
              <a:rPr lang="ru" b="1" dirty="0"/>
              <a:t>Переключение состояний</a:t>
            </a:r>
            <a:endParaRPr b="1" dirty="0"/>
          </a:p>
        </p:txBody>
      </p:sp>
      <p:sp>
        <p:nvSpPr>
          <p:cNvPr id="144" name="Google Shape;144;p28"/>
          <p:cNvSpPr txBox="1">
            <a:spLocks noGrp="1"/>
          </p:cNvSpPr>
          <p:nvPr>
            <p:ph type="body" idx="1"/>
          </p:nvPr>
        </p:nvSpPr>
        <p:spPr>
          <a:xfrm>
            <a:off x="311700" y="1093875"/>
            <a:ext cx="85206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Коммутаторы посылают BPDU каждые 2 секунды через порты для определения связи с соседними коммутаторами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При прекращении связи порта коммутатор рассылает BPDU с предупреждением об изменении состояния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Корневой коммутатор получив предупреждение рассылает BPDU с флагом переключения топологии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Все коммутаторы стирают свои таблицы коммутации и переводят все порты в режим прослушивания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Производится этап переопределения роли портов на коммутаторах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3936260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15. </a:t>
            </a:r>
            <a:r>
              <a:rPr lang="ru" b="1" dirty="0"/>
              <a:t>Недостатки протокола STP</a:t>
            </a:r>
            <a:endParaRPr b="1" dirty="0"/>
          </a:p>
        </p:txBody>
      </p:sp>
      <p:sp>
        <p:nvSpPr>
          <p:cNvPr id="150" name="Google Shape;150;p29"/>
          <p:cNvSpPr txBox="1">
            <a:spLocks noGrp="1"/>
          </p:cNvSpPr>
          <p:nvPr>
            <p:ph type="body" idx="1"/>
          </p:nvPr>
        </p:nvSpPr>
        <p:spPr>
          <a:xfrm>
            <a:off x="311700" y="1093875"/>
            <a:ext cx="85206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Низкая скорость сходимости протокола (до 30 сек)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Трата ресурсов на рассылку BPDU-сообщений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Не использование пропускной способности избыточных линий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Не использование оптимальных путей в сложных сетевых топологиях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Уязвимость для сетевых атак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95992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16. </a:t>
            </a:r>
            <a:r>
              <a:rPr lang="ru" b="1" dirty="0"/>
              <a:t>Пример неоптимального пути</a:t>
            </a:r>
            <a:endParaRPr b="1" dirty="0"/>
          </a:p>
        </p:txBody>
      </p:sp>
      <p:pic>
        <p:nvPicPr>
          <p:cNvPr id="156" name="Google Shape;156;p30" descr="STP Disadvantag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6300" y="1374200"/>
            <a:ext cx="5796324" cy="3121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48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17. </a:t>
            </a:r>
            <a:r>
              <a:rPr lang="ru" b="1" dirty="0"/>
              <a:t>Типы протоколов</a:t>
            </a:r>
            <a:endParaRPr b="1" dirty="0"/>
          </a:p>
        </p:txBody>
      </p:sp>
      <p:sp>
        <p:nvSpPr>
          <p:cNvPr id="162" name="Google Shape;162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Для устранения недостатков STP были разработаны следующие протоколы:</a:t>
            </a:r>
            <a:endParaRPr sz="240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RSTP (Rapid STP)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PVST/PSVT+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MTP (Multiple STP)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SPB (Shortest Path Bridging)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TRILL (TRansparent Interconnection of Lots of Links)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0473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084" y="642730"/>
            <a:ext cx="5965438" cy="463827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SzPts val="2800"/>
            </a:pPr>
            <a:r>
              <a:rPr lang="ru-RU" sz="3600" b="1" dirty="0"/>
              <a:t>Протокол </a:t>
            </a:r>
            <a:r>
              <a:rPr lang="en-US" sz="3600" b="1" dirty="0"/>
              <a:t>STP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1013791"/>
            <a:ext cx="9230139" cy="3210547"/>
          </a:xfrm>
        </p:spPr>
        <p:txBody>
          <a:bodyPr>
            <a:noAutofit/>
          </a:bodyPr>
          <a:lstStyle/>
          <a:p>
            <a:pPr marL="457200" indent="-374650" algn="just">
              <a:spcBef>
                <a:spcPts val="0"/>
              </a:spcBef>
              <a:buSzPts val="2300"/>
              <a:buFontTx/>
              <a:buAutoNum type="arabicPeriod"/>
            </a:pPr>
            <a:r>
              <a:rPr lang="ru-RU" sz="2300" dirty="0"/>
              <a:t>Протокол покрывающего дерева — </a:t>
            </a:r>
            <a:r>
              <a:rPr lang="ru-RU" sz="2300" dirty="0" err="1"/>
              <a:t>Spanning</a:t>
            </a:r>
            <a:r>
              <a:rPr lang="ru-RU" sz="2300" dirty="0"/>
              <a:t> </a:t>
            </a:r>
            <a:r>
              <a:rPr lang="ru-RU" sz="2300" dirty="0" err="1"/>
              <a:t>Tree</a:t>
            </a:r>
            <a:r>
              <a:rPr lang="ru-RU" sz="2300" dirty="0"/>
              <a:t> </a:t>
            </a:r>
            <a:r>
              <a:rPr lang="ru-RU" sz="2300" dirty="0" err="1"/>
              <a:t>Protocol</a:t>
            </a:r>
            <a:r>
              <a:rPr lang="ru-RU" sz="2300" dirty="0"/>
              <a:t> (STP) позволяет коммутаторам автоматически определять древовидную конфигурацию связей в сети при произвольном </a:t>
            </a:r>
            <a:r>
              <a:rPr lang="ru-RU" sz="2300" dirty="0" smtClean="0"/>
              <a:t>соединении </a:t>
            </a:r>
            <a:r>
              <a:rPr lang="ru-RU" sz="2300" dirty="0"/>
              <a:t>портов между собой.</a:t>
            </a:r>
            <a:endParaRPr lang="en-US" sz="2300" dirty="0"/>
          </a:p>
          <a:p>
            <a:pPr marL="457200" indent="-374650" algn="just">
              <a:spcBef>
                <a:spcPts val="0"/>
              </a:spcBef>
              <a:buSzPts val="2300"/>
              <a:buFontTx/>
              <a:buAutoNum type="arabicPeriod"/>
            </a:pPr>
            <a:r>
              <a:rPr lang="ru-RU" sz="2300" dirty="0"/>
              <a:t>Полученная конфигурация гарантированно не имеет замкнутых маршрутов и избыточного дублирования соединений.</a:t>
            </a:r>
          </a:p>
          <a:p>
            <a:pPr marL="457200" indent="-374650" algn="just">
              <a:spcBef>
                <a:spcPts val="0"/>
              </a:spcBef>
              <a:buSzPts val="2300"/>
              <a:buFontTx/>
              <a:buAutoNum type="arabicPeriod"/>
            </a:pPr>
            <a:r>
              <a:rPr lang="ru-RU" sz="2300" dirty="0"/>
              <a:t>В случае отказа сегмента коммутатор сам сможет восстановить работоспособность без внешнего вмешательства</a:t>
            </a:r>
            <a:r>
              <a:rPr lang="ru-RU" sz="2300" dirty="0" smtClean="0"/>
              <a:t>.</a:t>
            </a:r>
            <a:endParaRPr lang="ru-RU" sz="2300" dirty="0"/>
          </a:p>
          <a:p>
            <a:pPr marL="457200" indent="-374650" algn="just">
              <a:spcBef>
                <a:spcPts val="0"/>
              </a:spcBef>
              <a:buSzPts val="2300"/>
              <a:buFontTx/>
              <a:buAutoNum type="arabicPeriod"/>
            </a:pPr>
            <a:r>
              <a:rPr lang="ru-RU" sz="2300" dirty="0"/>
              <a:t>Протокол </a:t>
            </a:r>
            <a:r>
              <a:rPr lang="ru-RU" sz="2300" dirty="0" err="1"/>
              <a:t>Spanning</a:t>
            </a:r>
            <a:r>
              <a:rPr lang="ru-RU" sz="2300" dirty="0"/>
              <a:t> </a:t>
            </a:r>
            <a:r>
              <a:rPr lang="ru-RU" sz="2300" dirty="0" err="1"/>
              <a:t>Tree</a:t>
            </a:r>
            <a:r>
              <a:rPr lang="ru-RU" sz="2300" dirty="0"/>
              <a:t> описан в стандарте IEEE 802.1D</a:t>
            </a:r>
            <a:r>
              <a:rPr lang="en-US" sz="2300" dirty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18. </a:t>
            </a:r>
            <a:r>
              <a:rPr lang="ru" b="1" dirty="0"/>
              <a:t>Базовые сведения о RSTP</a:t>
            </a:r>
            <a:endParaRPr b="1" dirty="0"/>
          </a:p>
        </p:txBody>
      </p:sp>
      <p:sp>
        <p:nvSpPr>
          <p:cNvPr id="168" name="Google Shape;168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Является модификацией STP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Имеет меньшее время сходимости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Описан в стандарте 802.1w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Используется на большинстве современных коммутаторов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04734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 smtClean="0"/>
              <a:t>19</a:t>
            </a:r>
            <a:r>
              <a:rPr lang="ru" b="1" dirty="0" smtClean="0"/>
              <a:t>. </a:t>
            </a:r>
            <a:r>
              <a:rPr lang="ru" b="1" dirty="0"/>
              <a:t>Отличия RSTP от STP</a:t>
            </a:r>
            <a:endParaRPr b="1" dirty="0"/>
          </a:p>
        </p:txBody>
      </p:sp>
      <p:sp>
        <p:nvSpPr>
          <p:cNvPr id="174" name="Google Shape;174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Все порты сразу переходят в режим обучения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Настраиваются граничные порты (Edge ports), которые сразу переходят в режим направления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При отказах корневых портов альтернативные сразу разблокируются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Другие стоимости портов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727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20. </a:t>
            </a:r>
            <a:r>
              <a:rPr lang="ru" b="1" dirty="0"/>
              <a:t>Стоимость портов RSTP</a:t>
            </a:r>
            <a:endParaRPr b="1" dirty="0"/>
          </a:p>
        </p:txBody>
      </p:sp>
      <p:graphicFrame>
        <p:nvGraphicFramePr>
          <p:cNvPr id="180" name="Google Shape;180;p34"/>
          <p:cNvGraphicFramePr/>
          <p:nvPr/>
        </p:nvGraphicFramePr>
        <p:xfrm>
          <a:off x="952500" y="1619250"/>
          <a:ext cx="7239000" cy="24992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/>
                        <a:t>Скорость</a:t>
                      </a:r>
                      <a:endParaRPr sz="24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b="1"/>
                        <a:t>Стоимость</a:t>
                      </a:r>
                      <a:endParaRPr sz="24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000"/>
                        <a:t>10 Мбит/c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000"/>
                        <a:t>2*10^6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100 Мбит/c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000"/>
                        <a:t>2*10^5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1 Гбит/c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000"/>
                        <a:t>2*10^4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10 Гбит/c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000"/>
                        <a:t>2*10^3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895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21. </a:t>
            </a:r>
            <a:r>
              <a:rPr lang="ru" b="1" dirty="0"/>
              <a:t>Протокол PVST</a:t>
            </a:r>
            <a:endParaRPr b="1" dirty="0"/>
          </a:p>
        </p:txBody>
      </p:sp>
      <p:sp>
        <p:nvSpPr>
          <p:cNvPr id="192" name="Google Shape;192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dirty="0"/>
              <a:t>Протокол PVST (Per-VLAN Spanning Tree) разработан Cisco</a:t>
            </a:r>
            <a:endParaRPr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dirty="0"/>
              <a:t>В PVST для каждой отдельной VLAN создается свой отдельный экземпляр STP-протокола. Поэтому в разных VLAN могут быть разные корневые коммутаторы, для разных VLAN порты могут иметь разные роли. </a:t>
            </a:r>
            <a:endParaRPr sz="2000" b="1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 dirty="0"/>
              <a:t>Вариант протокола PVST для RSTP называют Rapid-PVST.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418182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22. </a:t>
            </a:r>
            <a:r>
              <a:rPr lang="ru" b="1" dirty="0"/>
              <a:t>Пример работы PVST</a:t>
            </a:r>
            <a:endParaRPr b="1" dirty="0"/>
          </a:p>
        </p:txBody>
      </p:sp>
      <p:pic>
        <p:nvPicPr>
          <p:cNvPr id="198" name="Google Shape;19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1013" y="1123275"/>
            <a:ext cx="5476875" cy="3705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6912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8"/>
          <p:cNvSpPr txBox="1">
            <a:spLocks noGrp="1"/>
          </p:cNvSpPr>
          <p:nvPr>
            <p:ph type="title"/>
          </p:nvPr>
        </p:nvSpPr>
        <p:spPr>
          <a:xfrm>
            <a:off x="179179" y="731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/>
              <a:t>23. </a:t>
            </a:r>
            <a:r>
              <a:rPr lang="ru" b="1" dirty="0"/>
              <a:t>Преимущества и недостатки PVST</a:t>
            </a:r>
            <a:endParaRPr b="1" dirty="0"/>
          </a:p>
        </p:txBody>
      </p:sp>
      <p:sp>
        <p:nvSpPr>
          <p:cNvPr id="204" name="Google Shape;204;p38"/>
          <p:cNvSpPr txBox="1"/>
          <p:nvPr/>
        </p:nvSpPr>
        <p:spPr>
          <a:xfrm>
            <a:off x="490330" y="1544225"/>
            <a:ext cx="8402595" cy="29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Возможность балансировки трафика разных VLAN на коммутаторах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Высокие требования к вычислительным ресурсам коммутаторов и пропускной способности каналов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Поддержка только коммутаторами Cisco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239770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490643"/>
            <a:ext cx="8229600" cy="594122"/>
          </a:xfrm>
        </p:spPr>
        <p:txBody>
          <a:bodyPr/>
          <a:lstStyle/>
          <a:p>
            <a:r>
              <a:rPr lang="en-US" dirty="0" smtClean="0"/>
              <a:t>www.</a:t>
            </a:r>
            <a:r>
              <a:rPr lang="pl-PL" dirty="0" smtClean="0"/>
              <a:t>ifmo.ru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8200" y="1431266"/>
            <a:ext cx="4038600" cy="283468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230AC"/>
                </a:solidFill>
              </a:rPr>
              <a:t>В сетях </a:t>
            </a:r>
            <a:r>
              <a:rPr lang="en-US" dirty="0" smtClean="0">
                <a:solidFill>
                  <a:srgbClr val="0230AC"/>
                </a:solidFill>
              </a:rPr>
              <a:t>Ethernet, </a:t>
            </a:r>
            <a:r>
              <a:rPr lang="ru-RU" dirty="0" smtClean="0">
                <a:solidFill>
                  <a:srgbClr val="0230AC"/>
                </a:solidFill>
              </a:rPr>
              <a:t>на коммутаторах, как правило, используются избыточные линии, чтобы повысить отказоустойчивость.</a:t>
            </a:r>
            <a:r>
              <a:rPr lang="en-US" dirty="0" smtClean="0">
                <a:solidFill>
                  <a:srgbClr val="0230AC"/>
                </a:solidFill>
              </a:rPr>
              <a:t> </a:t>
            </a:r>
            <a:r>
              <a:rPr lang="ru-RU" dirty="0" smtClean="0">
                <a:solidFill>
                  <a:srgbClr val="0230AC"/>
                </a:solidFill>
              </a:rPr>
              <a:t>Если какие-то сегменты будут связаны через один «</a:t>
            </a:r>
            <a:r>
              <a:rPr lang="ru-RU" dirty="0" err="1" smtClean="0">
                <a:solidFill>
                  <a:srgbClr val="0230AC"/>
                </a:solidFill>
              </a:rPr>
              <a:t>линк</a:t>
            </a:r>
            <a:r>
              <a:rPr lang="ru-RU" dirty="0" smtClean="0">
                <a:solidFill>
                  <a:srgbClr val="0230AC"/>
                </a:solidFill>
              </a:rPr>
              <a:t>», то в случае отказа(ненадежный кабель или порт), при выходе из строя, сеть становится </a:t>
            </a:r>
            <a:r>
              <a:rPr lang="ru-RU" dirty="0" err="1" smtClean="0">
                <a:solidFill>
                  <a:srgbClr val="0230AC"/>
                </a:solidFill>
              </a:rPr>
              <a:t>неработоспособной.Для</a:t>
            </a:r>
            <a:r>
              <a:rPr lang="ru-RU" dirty="0" smtClean="0">
                <a:solidFill>
                  <a:srgbClr val="0230AC"/>
                </a:solidFill>
              </a:rPr>
              <a:t> этого используются избыточные линии.</a:t>
            </a:r>
            <a:endParaRPr lang="ru-RU" dirty="0">
              <a:solidFill>
                <a:srgbClr val="0230AC"/>
              </a:solidFill>
            </a:endParaRPr>
          </a:p>
        </p:txBody>
      </p:sp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457200" y="642730"/>
            <a:ext cx="8229600" cy="9051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ctr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ru" b="1" dirty="0">
                <a:solidFill>
                  <a:srgbClr val="0230AC"/>
                </a:solidFill>
              </a:rPr>
              <a:t>Роль </a:t>
            </a:r>
            <a:r>
              <a:rPr lang="ru" b="1" dirty="0" smtClean="0">
                <a:solidFill>
                  <a:srgbClr val="0230AC"/>
                </a:solidFill>
              </a:rPr>
              <a:t>избыточных </a:t>
            </a:r>
            <a:r>
              <a:rPr lang="ru" b="1" dirty="0">
                <a:solidFill>
                  <a:srgbClr val="0230AC"/>
                </a:solidFill>
              </a:rPr>
              <a:t>линий в сети</a:t>
            </a:r>
            <a:endParaRPr b="1" dirty="0">
              <a:solidFill>
                <a:srgbClr val="0230AC"/>
              </a:solidFill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1375625"/>
            <a:ext cx="3892709" cy="2725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983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/>
              <a:t>2. Свойства избыточных линий</a:t>
            </a:r>
            <a:endParaRPr b="1" dirty="0"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286375"/>
            <a:ext cx="8520600" cy="312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 dirty="0"/>
              <a:t>Повышают отказоустойчивость сети за счет дополнительных путей прохождения </a:t>
            </a:r>
            <a:r>
              <a:rPr lang="ru" sz="2300" dirty="0" smtClean="0"/>
              <a:t>кадров</a:t>
            </a:r>
            <a:endParaRPr sz="23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ru" sz="2300" dirty="0"/>
              <a:t>Создают петли в топологии сети, в которых кадры передаются по “кругу”, никогда не доходя до узла-назначения.</a:t>
            </a:r>
            <a:endParaRPr sz="2300"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100" dirty="0"/>
          </a:p>
        </p:txBody>
      </p:sp>
    </p:spTree>
    <p:extLst>
      <p:ext uri="{BB962C8B-B14F-4D97-AF65-F5344CB8AC3E}">
        <p14:creationId xmlns:p14="http://schemas.microsoft.com/office/powerpoint/2010/main" val="148756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3. Проблемы петель</a:t>
            </a:r>
            <a:endParaRPr b="1"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253675"/>
            <a:ext cx="8520600" cy="357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ru" sz="2200" dirty="0"/>
              <a:t>Дублирование кадров: несколько одинаковых кадров отправляются по разным путям. </a:t>
            </a:r>
            <a:endParaRPr sz="2200" dirty="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ru" sz="2200" dirty="0"/>
              <a:t>Дублирование записей в таблице коммутации: на коммутаторах может появиться несколько записей для одинаковых МАС-адресов в таблицах </a:t>
            </a:r>
            <a:r>
              <a:rPr lang="ru" sz="2200" dirty="0" smtClean="0"/>
              <a:t>коммутации.</a:t>
            </a:r>
            <a:endParaRPr sz="2200" dirty="0"/>
          </a:p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200" dirty="0"/>
              <a:t>Широковещательные штормы: широковещательные кадры дублируются на каждом коммутаторе, что приводит к лавинному росту их числа и перегрузкам коммутаторов при их обработке.</a:t>
            </a:r>
            <a:r>
              <a:rPr lang="ru" sz="2400" dirty="0"/>
              <a:t> </a:t>
            </a:r>
            <a:endParaRPr sz="2400" dirty="0"/>
          </a:p>
          <a:p>
            <a:pPr marL="45720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65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4. Назначение протокола STP (802.1D)</a:t>
            </a:r>
            <a:endParaRPr b="1"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1253675"/>
            <a:ext cx="8520600" cy="27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 smtClean="0"/>
              <a:t>Создание </a:t>
            </a:r>
            <a:r>
              <a:rPr lang="ru" sz="2400" dirty="0"/>
              <a:t>рабочей топологии сети в виде остовного дерева, исключающей появление </a:t>
            </a:r>
            <a:r>
              <a:rPr lang="ru" sz="2400" dirty="0" smtClean="0"/>
              <a:t>петель(ациклический граф).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Определение и отключение избыточных линий в топологии компьютерной сети.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 dirty="0"/>
              <a:t>При отказе основных линий производится включение </a:t>
            </a:r>
            <a:r>
              <a:rPr lang="ru" sz="2400" dirty="0" smtClean="0"/>
              <a:t>избыточных линий </a:t>
            </a:r>
            <a:r>
              <a:rPr lang="ru" sz="2400" dirty="0"/>
              <a:t>для сохранения работоспособности сети.</a:t>
            </a:r>
            <a:endParaRPr sz="2400"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71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5. Этапы работы STP</a:t>
            </a:r>
            <a:endParaRPr b="1"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1253675"/>
            <a:ext cx="8520600" cy="28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Выбор одного из коммутатора корневым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Определение роли портов на каждом коммутаторе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Блокирование избыточных портов на коммутаторах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ru" sz="2400"/>
              <a:t>Мониторинг состояния портов и включение избыточных портов при отказах</a:t>
            </a: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915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6. Выбор корневого коммутатора</a:t>
            </a:r>
            <a:endParaRPr b="1"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093875"/>
            <a:ext cx="85206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При включении каждый коммутатор считает себя корневым (Root Bridge)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Каждый коммутатор начинает рассылать сообщения BPDU (Bridge Protocol Data Unit), в которых указывает свой МАС-адрес и свой приоритет (Bridge ID)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Если он принимает BPDU с меньшим Bridge ID, чем у него, то он перестает считать себя корневым и принимает за корневой коммутатор с указанным в этом BPDU МАС-адресом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ru" sz="2000"/>
              <a:t>Процесс рассылки BPDU продолжается пока не останется один корневой коммутатор во всей компьютерной сети</a:t>
            </a:r>
            <a:endParaRPr sz="20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190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2888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7. Структура BPDU</a:t>
            </a:r>
            <a:endParaRPr b="1"/>
          </a:p>
        </p:txBody>
      </p:sp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6325" y="963275"/>
            <a:ext cx="5572125" cy="3619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016102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4731</TotalTime>
  <Words>1049</Words>
  <Application>Microsoft Office PowerPoint</Application>
  <PresentationFormat>Экран (16:9)</PresentationFormat>
  <Paragraphs>126</Paragraphs>
  <Slides>26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Cover</vt:lpstr>
      <vt:lpstr>1_Cover</vt:lpstr>
      <vt:lpstr>Протокол остовного дерева  (Spanning Tree Protocol)</vt:lpstr>
      <vt:lpstr>Протокол STP</vt:lpstr>
      <vt:lpstr>Роль избыточных линий в сети</vt:lpstr>
      <vt:lpstr>2. Свойства избыточных линий</vt:lpstr>
      <vt:lpstr>3. Проблемы петель</vt:lpstr>
      <vt:lpstr>4. Назначение протокола STP (802.1D)</vt:lpstr>
      <vt:lpstr>5. Этапы работы STP</vt:lpstr>
      <vt:lpstr>6. Выбор корневого коммутатора</vt:lpstr>
      <vt:lpstr>7. Структура BPDU</vt:lpstr>
      <vt:lpstr>8. Приоритет коммутатора </vt:lpstr>
      <vt:lpstr>9. Роли портов</vt:lpstr>
      <vt:lpstr>10. Определение корневых портов</vt:lpstr>
      <vt:lpstr>11. Стоимость портов</vt:lpstr>
      <vt:lpstr>12. Определение остальных портов</vt:lpstr>
      <vt:lpstr>13. Состояния портов</vt:lpstr>
      <vt:lpstr>14. Переключение состояний</vt:lpstr>
      <vt:lpstr>15. Недостатки протокола STP</vt:lpstr>
      <vt:lpstr>16. Пример неоптимального пути</vt:lpstr>
      <vt:lpstr>17. Типы протоколов</vt:lpstr>
      <vt:lpstr>18. Базовые сведения о RSTP</vt:lpstr>
      <vt:lpstr>19. Отличия RSTP от STP</vt:lpstr>
      <vt:lpstr>20. Стоимость портов RSTP</vt:lpstr>
      <vt:lpstr>21. Протокол PVST</vt:lpstr>
      <vt:lpstr>22. Пример работы PVST</vt:lpstr>
      <vt:lpstr>23. Преимущества и недостатки PVST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Михаил Кочетков</cp:lastModifiedBy>
  <cp:revision>54</cp:revision>
  <dcterms:created xsi:type="dcterms:W3CDTF">2014-06-27T12:30:22Z</dcterms:created>
  <dcterms:modified xsi:type="dcterms:W3CDTF">2022-02-25T09:34:05Z</dcterms:modified>
</cp:coreProperties>
</file>