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5"/>
  </p:notesMasterIdLst>
  <p:handoutMasterIdLst>
    <p:handoutMasterId r:id="rId16"/>
  </p:handoutMasterIdLst>
  <p:sldIdLst>
    <p:sldId id="265" r:id="rId3"/>
    <p:sldId id="257" r:id="rId4"/>
    <p:sldId id="264" r:id="rId5"/>
    <p:sldId id="269" r:id="rId6"/>
    <p:sldId id="270" r:id="rId7"/>
    <p:sldId id="274" r:id="rId8"/>
    <p:sldId id="272" r:id="rId9"/>
    <p:sldId id="275" r:id="rId10"/>
    <p:sldId id="273" r:id="rId11"/>
    <p:sldId id="276" r:id="rId12"/>
    <p:sldId id="277" r:id="rId13"/>
    <p:sldId id="263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72" autoAdjust="0"/>
  </p:normalViewPr>
  <p:slideViewPr>
    <p:cSldViewPr snapToGrid="0" snapToObjects="1" showGuides="1">
      <p:cViewPr varScale="1">
        <p:scale>
          <a:sx n="95" d="100"/>
          <a:sy n="95" d="100"/>
        </p:scale>
        <p:origin x="858" y="90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9711C-DB87-6342-8123-FE7E39EB006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2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104557"/>
            <a:ext cx="6400800" cy="705749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ПРОГРАММНО-­КОНФИГУРИРУЕМЫЕ СЕТИ И ИХ РАЗВИТИЕ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Выполнила</a:t>
            </a:r>
            <a:r>
              <a:rPr lang="en-US" sz="2000" dirty="0"/>
              <a:t>: </a:t>
            </a:r>
            <a:r>
              <a:rPr lang="ru-RU" sz="2000" dirty="0"/>
              <a:t>студентка группы К41101с</a:t>
            </a:r>
            <a:r>
              <a:rPr lang="en-US" sz="2000" dirty="0"/>
              <a:t>, </a:t>
            </a:r>
            <a:r>
              <a:rPr lang="ru-RU" sz="2000" dirty="0"/>
              <a:t>Сорокина В.Е.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35" y="476512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Выбор компаний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079025"/>
            <a:ext cx="835474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Открытый стандарт протокола </a:t>
            </a:r>
            <a:r>
              <a:rPr lang="ru-RU" sz="1400" dirty="0" err="1"/>
              <a:t>OpenFlow</a:t>
            </a:r>
            <a:r>
              <a:rPr lang="ru-RU" sz="1400" dirty="0"/>
              <a:t> и концепция SDN повторяет развитие любых открытых систем и стандартов. Так, например, </a:t>
            </a:r>
            <a:r>
              <a:rPr lang="ru-RU" sz="1400" dirty="0" err="1"/>
              <a:t>Cisco</a:t>
            </a:r>
            <a:r>
              <a:rPr lang="ru-RU" sz="1400" dirty="0"/>
              <a:t> уже заявила, что не ограничится предложенным стандартом и разработала стратегию SDN, включающую VXLAN для L2 с использованием технологий самой </a:t>
            </a:r>
            <a:r>
              <a:rPr lang="ru-RU" sz="1400" dirty="0" err="1"/>
              <a:t>Cisco</a:t>
            </a:r>
            <a:r>
              <a:rPr lang="ru-RU" sz="1400" dirty="0"/>
              <a:t>, </a:t>
            </a:r>
            <a:r>
              <a:rPr lang="ru-RU" sz="1400" dirty="0" err="1"/>
              <a:t>VMvare</a:t>
            </a:r>
            <a:r>
              <a:rPr lang="ru-RU" sz="1400" dirty="0"/>
              <a:t> (VXLAN является ядром стратегии </a:t>
            </a:r>
            <a:r>
              <a:rPr lang="ru-RU" sz="1400" dirty="0" err="1"/>
              <a:t>VMware’s</a:t>
            </a:r>
            <a:r>
              <a:rPr lang="ru-RU" sz="1400" dirty="0"/>
              <a:t> </a:t>
            </a:r>
            <a:r>
              <a:rPr lang="ru-RU" sz="1400" dirty="0" err="1"/>
              <a:t>Software</a:t>
            </a:r>
            <a:r>
              <a:rPr lang="ru-RU" sz="1400" dirty="0"/>
              <a:t> </a:t>
            </a:r>
            <a:r>
              <a:rPr lang="ru-RU" sz="1400" dirty="0" err="1"/>
              <a:t>Defined</a:t>
            </a:r>
            <a:r>
              <a:rPr lang="ru-RU" sz="1400" dirty="0"/>
              <a:t> </a:t>
            </a:r>
            <a:r>
              <a:rPr lang="ru-RU" sz="1400" dirty="0" err="1"/>
              <a:t>Data</a:t>
            </a:r>
            <a:r>
              <a:rPr lang="ru-RU" sz="1400" dirty="0"/>
              <a:t> </a:t>
            </a:r>
            <a:r>
              <a:rPr lang="ru-RU" sz="1400" dirty="0" err="1"/>
              <a:t>Center</a:t>
            </a:r>
            <a:r>
              <a:rPr lang="ru-RU" sz="1400" dirty="0"/>
              <a:t>), </a:t>
            </a:r>
            <a:r>
              <a:rPr lang="ru-RU" sz="1400" dirty="0" err="1"/>
              <a:t>Red</a:t>
            </a:r>
            <a:r>
              <a:rPr lang="ru-RU" sz="1400" dirty="0"/>
              <a:t> </a:t>
            </a:r>
            <a:r>
              <a:rPr lang="ru-RU" sz="1400" dirty="0" err="1"/>
              <a:t>Hat</a:t>
            </a:r>
            <a:r>
              <a:rPr lang="ru-RU" sz="1400" dirty="0"/>
              <a:t>. </a:t>
            </a:r>
            <a:r>
              <a:rPr lang="ru-RU" sz="1400" dirty="0" err="1"/>
              <a:t>Nicira</a:t>
            </a:r>
            <a:r>
              <a:rPr lang="ru-RU" sz="1400" dirty="0"/>
              <a:t>, разработчик технологии </a:t>
            </a:r>
            <a:r>
              <a:rPr lang="ru-RU" sz="1400" dirty="0" err="1"/>
              <a:t>Open</a:t>
            </a:r>
            <a:r>
              <a:rPr lang="ru-RU" sz="1400" dirty="0"/>
              <a:t> </a:t>
            </a:r>
            <a:r>
              <a:rPr lang="ru-RU" sz="1400" dirty="0" err="1"/>
              <a:t>vSwitch</a:t>
            </a:r>
            <a:r>
              <a:rPr lang="ru-RU" sz="1400" dirty="0"/>
              <a:t>, уже встроил в ядро </a:t>
            </a:r>
            <a:r>
              <a:rPr lang="ru-RU" sz="1400" dirty="0" err="1"/>
              <a:t>Linux</a:t>
            </a:r>
            <a:r>
              <a:rPr lang="ru-RU" sz="1400" dirty="0"/>
              <a:t> 3.3 </a:t>
            </a:r>
            <a:r>
              <a:rPr lang="ru-RU" sz="1400" dirty="0" err="1"/>
              <a:t>release</a:t>
            </a:r>
            <a:r>
              <a:rPr lang="ru-RU" sz="1400" dirty="0"/>
              <a:t> виртуальный маршрутизатор SDN. При этом </a:t>
            </a:r>
            <a:r>
              <a:rPr lang="ru-RU" sz="1400" dirty="0" err="1"/>
              <a:t>Allwyn</a:t>
            </a:r>
            <a:r>
              <a:rPr lang="ru-RU" sz="1400" dirty="0"/>
              <a:t> </a:t>
            </a:r>
            <a:r>
              <a:rPr lang="ru-RU" sz="1400" dirty="0" err="1"/>
              <a:t>Sequeira</a:t>
            </a:r>
            <a:r>
              <a:rPr lang="ru-RU" sz="1400" dirty="0"/>
              <a:t> </a:t>
            </a:r>
            <a:r>
              <a:rPr lang="ru-RU" sz="1400" dirty="0" err="1"/>
              <a:t>вице­президент</a:t>
            </a:r>
            <a:r>
              <a:rPr lang="ru-RU" sz="1400" dirty="0"/>
              <a:t> </a:t>
            </a:r>
            <a:r>
              <a:rPr lang="ru-RU" sz="1400" dirty="0" err="1"/>
              <a:t>VMvare</a:t>
            </a:r>
            <a:r>
              <a:rPr lang="ru-RU" sz="1400" dirty="0"/>
              <a:t> (заказчик </a:t>
            </a:r>
            <a:r>
              <a:rPr lang="ru-RU" sz="1400" dirty="0" err="1"/>
              <a:t>Nicira</a:t>
            </a:r>
            <a:r>
              <a:rPr lang="ru-RU" sz="1400" dirty="0"/>
              <a:t>) говорит, что SDN ­ естественное расширение продуктовой линейки </a:t>
            </a:r>
            <a:r>
              <a:rPr lang="ru-RU" sz="1400" dirty="0" err="1"/>
              <a:t>VMvare</a:t>
            </a:r>
            <a:r>
              <a:rPr lang="ru-RU" sz="1400" dirty="0"/>
              <a:t>. Проект </a:t>
            </a:r>
            <a:r>
              <a:rPr lang="ru-RU" sz="1400" dirty="0" err="1"/>
              <a:t>Big</a:t>
            </a:r>
            <a:r>
              <a:rPr lang="ru-RU" sz="1400" dirty="0"/>
              <a:t> </a:t>
            </a:r>
            <a:r>
              <a:rPr lang="ru-RU" sz="1400" dirty="0" err="1"/>
              <a:t>Switch</a:t>
            </a:r>
            <a:r>
              <a:rPr lang="ru-RU" sz="1400" dirty="0"/>
              <a:t> тестирует открытые коды </a:t>
            </a:r>
            <a:r>
              <a:rPr lang="ru-RU" sz="1400" dirty="0" err="1"/>
              <a:t>OpenFlow</a:t>
            </a:r>
            <a:r>
              <a:rPr lang="ru-RU" sz="1400" dirty="0"/>
              <a:t> контроллера </a:t>
            </a:r>
            <a:r>
              <a:rPr lang="ru-RU" sz="1400" dirty="0" err="1"/>
              <a:t>Floodlight</a:t>
            </a:r>
            <a:r>
              <a:rPr lang="ru-RU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Компания </a:t>
            </a:r>
            <a:r>
              <a:rPr lang="en-US" sz="1400" dirty="0"/>
              <a:t>IDC </a:t>
            </a:r>
            <a:r>
              <a:rPr lang="ru-RU" sz="1400" dirty="0"/>
              <a:t>оценила инвестиции в разработки </a:t>
            </a:r>
            <a:r>
              <a:rPr lang="en-US" sz="1400" dirty="0"/>
              <a:t>SDN </a:t>
            </a:r>
            <a:r>
              <a:rPr lang="ru-RU" sz="1400" dirty="0"/>
              <a:t>в размере $2 биллионов к 2016г. В списке наиболее успешных </a:t>
            </a:r>
            <a:r>
              <a:rPr lang="en-US" sz="1400" dirty="0"/>
              <a:t>start­up 2012</a:t>
            </a:r>
            <a:r>
              <a:rPr lang="ru-RU" sz="1400" dirty="0"/>
              <a:t>г. проектов </a:t>
            </a:r>
            <a:r>
              <a:rPr lang="en-US" sz="1400" dirty="0"/>
              <a:t>SDN </a:t>
            </a:r>
            <a:r>
              <a:rPr lang="ru-RU" sz="1400" dirty="0"/>
              <a:t>можно увидеть следующие компании: ­</a:t>
            </a:r>
          </a:p>
          <a:p>
            <a:pPr marL="2628900" lvl="5" indent="-342900">
              <a:buFont typeface="+mj-lt"/>
              <a:buAutoNum type="arabicPeriod"/>
            </a:pPr>
            <a:r>
              <a:rPr lang="ru-RU" sz="1400" dirty="0"/>
              <a:t> </a:t>
            </a:r>
            <a:r>
              <a:rPr lang="en-US" sz="1400" dirty="0" err="1"/>
              <a:t>Nicira</a:t>
            </a:r>
            <a:r>
              <a:rPr lang="en-US" sz="1400" dirty="0"/>
              <a:t> ($1.2 </a:t>
            </a:r>
            <a:r>
              <a:rPr lang="ru-RU" sz="1400" dirty="0"/>
              <a:t>биллиона инвестиций от </a:t>
            </a:r>
            <a:r>
              <a:rPr lang="en-US" sz="1400" dirty="0" err="1"/>
              <a:t>VMvare</a:t>
            </a:r>
            <a:r>
              <a:rPr lang="en-US" sz="1400" dirty="0"/>
              <a:t>); ­ </a:t>
            </a:r>
            <a:endParaRPr lang="ru-RU" sz="1400" dirty="0"/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/>
              <a:t>ADARA Networks; </a:t>
            </a:r>
            <a:endParaRPr lang="ru-RU" sz="1400" dirty="0"/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/>
              <a:t>Big Switch Networks; ­ </a:t>
            </a:r>
            <a:endParaRPr lang="ru-RU" sz="1400" dirty="0"/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 err="1"/>
              <a:t>ConteXtream</a:t>
            </a:r>
            <a:r>
              <a:rPr lang="en-US" sz="1400" dirty="0"/>
              <a:t>; </a:t>
            </a:r>
            <a:endParaRPr lang="ru-RU" sz="1400" dirty="0"/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 err="1"/>
              <a:t>Insiemi</a:t>
            </a:r>
            <a:r>
              <a:rPr lang="en-US" sz="1400" dirty="0"/>
              <a:t> ($100 </a:t>
            </a:r>
            <a:r>
              <a:rPr lang="ru-RU" sz="1400" dirty="0"/>
              <a:t>миллионов инвестиций и для завершения работ $750 миллионов от </a:t>
            </a:r>
            <a:r>
              <a:rPr lang="en-US" sz="1400" dirty="0"/>
              <a:t>Cisco); ­ </a:t>
            </a:r>
            <a:endParaRPr lang="ru-RU" sz="1400" dirty="0"/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 err="1"/>
              <a:t>Midokura</a:t>
            </a:r>
            <a:r>
              <a:rPr lang="en-US" sz="1400" dirty="0"/>
              <a:t>($6 </a:t>
            </a:r>
            <a:r>
              <a:rPr lang="ru-RU" sz="1400" dirty="0"/>
              <a:t>миллионов инвестиций);</a:t>
            </a:r>
          </a:p>
          <a:p>
            <a:pPr marL="2628900" lvl="5" indent="-342900">
              <a:buFont typeface="+mj-lt"/>
              <a:buAutoNum type="arabicPeriod"/>
            </a:pPr>
            <a:r>
              <a:rPr lang="ru-RU" sz="1400" dirty="0"/>
              <a:t> Р</a:t>
            </a:r>
            <a:r>
              <a:rPr lang="en-US" sz="1400" dirty="0" err="1"/>
              <a:t>lexxi</a:t>
            </a:r>
            <a:r>
              <a:rPr lang="en-US" sz="1400" dirty="0"/>
              <a:t> ($50 </a:t>
            </a:r>
            <a:r>
              <a:rPr lang="ru-RU" sz="1400" dirty="0"/>
              <a:t>миллионов инвестиций); ­ </a:t>
            </a:r>
          </a:p>
          <a:p>
            <a:pPr marL="2628900" lvl="5" indent="-342900">
              <a:buFont typeface="+mj-lt"/>
              <a:buAutoNum type="arabicPeriod"/>
            </a:pPr>
            <a:r>
              <a:rPr lang="en-US" sz="1400" dirty="0" err="1"/>
              <a:t>PlumGrid</a:t>
            </a:r>
            <a:r>
              <a:rPr lang="en-US" sz="1400" dirty="0"/>
              <a:t> ($13 </a:t>
            </a:r>
            <a:r>
              <a:rPr lang="ru-RU" sz="1400" dirty="0"/>
              <a:t>миллионов инвестиций);</a:t>
            </a:r>
          </a:p>
        </p:txBody>
      </p:sp>
    </p:spTree>
    <p:extLst>
      <p:ext uri="{BB962C8B-B14F-4D97-AF65-F5344CB8AC3E}">
        <p14:creationId xmlns:p14="http://schemas.microsoft.com/office/powerpoint/2010/main" val="392531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35" y="476512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Заключение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079025"/>
            <a:ext cx="83547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	Россия приняла участие в </a:t>
            </a:r>
            <a:r>
              <a:rPr lang="ru-RU" sz="1400" dirty="0" err="1"/>
              <a:t>start­up</a:t>
            </a:r>
            <a:r>
              <a:rPr lang="ru-RU" sz="1400" dirty="0"/>
              <a:t> 2012г на базе резидента Фонда «Сколково» Центра прикладных исследований компьютерных сетей (ЦПИ КС), который занимается проверкой всех заявленный характеристик </a:t>
            </a:r>
            <a:r>
              <a:rPr lang="ru-RU" sz="1400" dirty="0" err="1"/>
              <a:t>OpenFlow</a:t>
            </a:r>
            <a:r>
              <a:rPr lang="ru-RU" sz="1400" dirty="0"/>
              <a:t>. Ожидается, что в ближайшие два года появится от 2­х до 6­ти проектов по реализации SDN. Так «Ростелеком» уже заключил контракт на сумму 21,6 млн. рублей с ЦПИ КС на проектирование и создание опытного сегмента облачной платформы для </a:t>
            </a:r>
            <a:r>
              <a:rPr lang="ru-RU" sz="1400" dirty="0" err="1"/>
              <a:t>дата­центров</a:t>
            </a:r>
            <a:r>
              <a:rPr lang="ru-RU" sz="1400" dirty="0"/>
              <a:t> на основе </a:t>
            </a:r>
            <a:r>
              <a:rPr lang="ru-RU" sz="1400" dirty="0" err="1"/>
              <a:t>программноконфигурируемых</a:t>
            </a:r>
            <a:r>
              <a:rPr lang="ru-RU" sz="1400" dirty="0"/>
              <a:t> сетей.</a:t>
            </a:r>
          </a:p>
          <a:p>
            <a:r>
              <a:rPr lang="ru-RU" sz="1400" dirty="0"/>
              <a:t>	Таким образом, создание ПКС позволит отделить уровень управления сетевым оборудованием от уровня управления передачи данных, создать </a:t>
            </a:r>
            <a:r>
              <a:rPr lang="ru-RU" sz="1400" dirty="0" err="1"/>
              <a:t>программно­управляемый</a:t>
            </a:r>
            <a:r>
              <a:rPr lang="ru-RU" sz="1400" dirty="0"/>
              <a:t> интерфейс между сетевыми приложениями и транспортной средой и перейти от управления отдельным оборудованием к управлению сетью в целом. </a:t>
            </a:r>
            <a:endParaRPr lang="en-US" sz="1400" dirty="0"/>
          </a:p>
        </p:txBody>
      </p:sp>
      <p:pic>
        <p:nvPicPr>
          <p:cNvPr id="5122" name="Picture 2" descr="Правительство РФ включило технологии SDN и NVF в число приоритетных  направлений / ServerNews">
            <a:extLst>
              <a:ext uri="{FF2B5EF4-FFF2-40B4-BE49-F238E27FC236}">
                <a16:creationId xmlns:a16="http://schemas.microsoft.com/office/drawing/2014/main" id="{267D9DF6-44FB-47BA-83CB-B55075779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980" y="3132969"/>
            <a:ext cx="3583401" cy="198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7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93" y="603628"/>
            <a:ext cx="5489269" cy="47763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</a:rPr>
              <a:t>Введение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4694" y="1142574"/>
            <a:ext cx="7641551" cy="3203738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Качественный скачок процессорной производительности,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вычислительных объемов памяти и высокоскоростных технологий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передачи данных последнего десятилетия дали толчок к реальному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развитию технологий облачных вычислений и ГРИД­ системам,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которые только обсуждались в предыдущие годы. Однако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существование данных технологий немыслимо без сетевых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инфраструктур. В настоящее время сетевые инфраструктуры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оказались «бутылочным горлышком» для массовых пользователей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услуг мобильной связи, интернета, центров обработки данных (ЦОД)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Сети хранения данных (СХД).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SDN: истоки создания и развития. | Telecom &amp; IT">
            <a:extLst>
              <a:ext uri="{FF2B5EF4-FFF2-40B4-BE49-F238E27FC236}">
                <a16:creationId xmlns:a16="http://schemas.microsoft.com/office/drawing/2014/main" id="{9C27EC86-E3B3-43F0-857F-B2EBB2A44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270" y="3028950"/>
            <a:ext cx="19621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71327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Open Flow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1" y="1214678"/>
            <a:ext cx="53055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От аппаратных решений сети переходят к программным платформам, которые позволят быстро изменить статичность существующих сетей и перейти к динамической оптимизации сетевых ресурсов. Эти изменения стали возможны благодаря доступности микросхем с сетевыми функциями, коммерциализации программных сетевых ядер и созданию стандартов открытых протоколов, таких 05.09.2016 Программно-конфигурируемые сети и их развитие как </a:t>
            </a:r>
            <a:r>
              <a:rPr lang="ru-RU" dirty="0" err="1"/>
              <a:t>OpenFlow</a:t>
            </a:r>
            <a:r>
              <a:rPr lang="ru-RU" dirty="0"/>
              <a:t>, для управления маршрутизацией и коммутацией в Сети.</a:t>
            </a:r>
          </a:p>
        </p:txBody>
      </p:sp>
      <p:pic>
        <p:nvPicPr>
          <p:cNvPr id="3" name="Picture 2" descr="Сетевые технологии (16). Программно-конфигурируемые (Software-Defined)  коммутаторы | Telecom &amp; IT">
            <a:extLst>
              <a:ext uri="{FF2B5EF4-FFF2-40B4-BE49-F238E27FC236}">
                <a16:creationId xmlns:a16="http://schemas.microsoft.com/office/drawing/2014/main" id="{D62B9B13-A9B9-4A1A-BE63-B52FCB41C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698" y="1291810"/>
            <a:ext cx="4032302" cy="323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25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990" y="593731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Open Flow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9EE9275-56B0-415A-99E2-0CF41301D9B5}"/>
              </a:ext>
            </a:extLst>
          </p:cNvPr>
          <p:cNvSpPr/>
          <p:nvPr/>
        </p:nvSpPr>
        <p:spPr>
          <a:xfrm>
            <a:off x="205990" y="1141861"/>
            <a:ext cx="89380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Протокол </a:t>
            </a:r>
            <a:r>
              <a:rPr lang="ru-RU" dirty="0" err="1"/>
              <a:t>OpenFlow</a:t>
            </a:r>
            <a:r>
              <a:rPr lang="ru-RU" dirty="0"/>
              <a:t> решает также проблему зависимости от сетевого оборудования </a:t>
            </a:r>
            <a:r>
              <a:rPr lang="ru-RU" dirty="0" err="1"/>
              <a:t>какого­либо</a:t>
            </a:r>
            <a:r>
              <a:rPr lang="ru-RU" dirty="0"/>
              <a:t> конкретного поставщика, поскольку ПКС (SDN) использует общие абстракции для пересылки пакетов, которые сетевая операционная система использует для управления сетевыми коммутаторами. Можно сказать, что </a:t>
            </a:r>
            <a:r>
              <a:rPr lang="ru-RU" dirty="0" err="1"/>
              <a:t>OpenFlow</a:t>
            </a:r>
            <a:r>
              <a:rPr lang="ru-RU" dirty="0"/>
              <a:t> – это протокол нижнего уровня для программирования коммутаторов. </a:t>
            </a:r>
            <a:endParaRPr lang="en-US" dirty="0"/>
          </a:p>
          <a:p>
            <a:r>
              <a:rPr lang="ru-RU" dirty="0"/>
              <a:t>Теоретически SDN дает возможность абсолютной гибкости в управлении трафиком, теоретически — легкая балансировка трафика без задействования отдельной «железки». На практике, у SDN есть три большие проблемы, которые решают все разработчики: </a:t>
            </a:r>
            <a:endParaRPr lang="en-US" dirty="0"/>
          </a:p>
          <a:p>
            <a:pPr marL="342900" indent="-342900">
              <a:buAutoNum type="arabicParenR"/>
            </a:pPr>
            <a:r>
              <a:rPr lang="ru-RU" dirty="0"/>
              <a:t>Транспорт от контроллера до коммутаторов</a:t>
            </a:r>
            <a:endParaRPr lang="en-US" dirty="0"/>
          </a:p>
          <a:p>
            <a:pPr marL="342900" indent="-342900">
              <a:buAutoNum type="arabicParenR"/>
            </a:pPr>
            <a:r>
              <a:rPr lang="ru-RU" dirty="0"/>
              <a:t>Стыковка с традиционной сетью</a:t>
            </a:r>
            <a:endParaRPr lang="en-US" dirty="0"/>
          </a:p>
          <a:p>
            <a:pPr marL="342900" indent="-342900">
              <a:buAutoNum type="arabicParenR"/>
            </a:pPr>
            <a:r>
              <a:rPr lang="ru-RU" dirty="0"/>
              <a:t>Безопасность сети</a:t>
            </a:r>
          </a:p>
        </p:txBody>
      </p:sp>
      <p:pic>
        <p:nvPicPr>
          <p:cNvPr id="6146" name="Picture 2" descr="A schematic overview of SDN implemented with OpenFlow. | Download  Scientific Diagram">
            <a:extLst>
              <a:ext uri="{FF2B5EF4-FFF2-40B4-BE49-F238E27FC236}">
                <a16:creationId xmlns:a16="http://schemas.microsoft.com/office/drawing/2014/main" id="{F7E2CA55-3244-4417-9977-F7F912C1D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924" y="3372761"/>
            <a:ext cx="26289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92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1327"/>
            <a:ext cx="6273934" cy="620483"/>
          </a:xfrm>
        </p:spPr>
        <p:txBody>
          <a:bodyPr>
            <a:normAutofit/>
          </a:bodyPr>
          <a:lstStyle/>
          <a:p>
            <a:r>
              <a:rPr lang="ru-RU" dirty="0"/>
              <a:t>Компании с </a:t>
            </a:r>
            <a:r>
              <a:rPr lang="en-US" dirty="0"/>
              <a:t>SDN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4683298-EC28-4D3B-BAA7-0592BA5308A6}"/>
              </a:ext>
            </a:extLst>
          </p:cNvPr>
          <p:cNvSpPr/>
          <p:nvPr/>
        </p:nvSpPr>
        <p:spPr>
          <a:xfrm>
            <a:off x="165797" y="1351881"/>
            <a:ext cx="780254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конце марта 2011 года компании </a:t>
            </a:r>
            <a:r>
              <a:rPr lang="ru-RU" dirty="0" err="1"/>
              <a:t>Deutsche</a:t>
            </a:r>
            <a:r>
              <a:rPr lang="ru-RU" dirty="0"/>
              <a:t> </a:t>
            </a:r>
            <a:r>
              <a:rPr lang="ru-RU" dirty="0" err="1"/>
              <a:t>Telecom</a:t>
            </a:r>
            <a:r>
              <a:rPr lang="ru-RU" dirty="0"/>
              <a:t>, </a:t>
            </a:r>
            <a:r>
              <a:rPr lang="ru-RU" dirty="0" err="1"/>
              <a:t>Facebook</a:t>
            </a:r>
            <a:r>
              <a:rPr lang="ru-RU" dirty="0"/>
              <a:t>, </a:t>
            </a:r>
            <a:r>
              <a:rPr lang="ru-RU" dirty="0" err="1"/>
              <a:t>Google</a:t>
            </a:r>
            <a:r>
              <a:rPr lang="ru-RU" dirty="0"/>
              <a:t>, </a:t>
            </a:r>
            <a:r>
              <a:rPr lang="ru-RU" dirty="0" err="1"/>
              <a:t>Microsoft</a:t>
            </a:r>
            <a:r>
              <a:rPr lang="ru-RU" dirty="0"/>
              <a:t>, </a:t>
            </a:r>
            <a:r>
              <a:rPr lang="ru-RU" dirty="0" err="1"/>
              <a:t>Verizon</a:t>
            </a:r>
            <a:r>
              <a:rPr lang="ru-RU" dirty="0"/>
              <a:t> и </a:t>
            </a:r>
            <a:r>
              <a:rPr lang="ru-RU" dirty="0" err="1"/>
              <a:t>Yahoo</a:t>
            </a:r>
            <a:r>
              <a:rPr lang="ru-RU" dirty="0"/>
              <a:t>, операторы и владельцы ряда крупнейших мировых сетей и центров обработки данных, объявили о создании </a:t>
            </a:r>
            <a:r>
              <a:rPr lang="ru-RU" dirty="0" err="1"/>
              <a:t>Open</a:t>
            </a:r>
            <a:r>
              <a:rPr lang="ru-RU" dirty="0"/>
              <a:t> </a:t>
            </a:r>
            <a:r>
              <a:rPr lang="ru-RU" dirty="0" err="1"/>
              <a:t>Networking</a:t>
            </a:r>
            <a:r>
              <a:rPr lang="ru-RU" dirty="0"/>
              <a:t> </a:t>
            </a:r>
            <a:r>
              <a:rPr lang="ru-RU" dirty="0" err="1"/>
              <a:t>Foundation</a:t>
            </a:r>
            <a:r>
              <a:rPr lang="ru-RU" dirty="0"/>
              <a:t> (ONF), некоммерческой организации, целями которой являются продвижение и стандартизация принципиально нового подхода к передаче данных — программируемой сетевой инфраструктуры, или SDN. Спустя три месяца организация объединяла уже 42 участника, а </a:t>
            </a:r>
            <a:r>
              <a:rPr lang="ru-RU" dirty="0" err="1"/>
              <a:t>Программно­конфигурируемые</a:t>
            </a:r>
            <a:r>
              <a:rPr lang="ru-RU" dirty="0"/>
              <a:t> сети и протокол </a:t>
            </a:r>
            <a:r>
              <a:rPr lang="ru-RU" dirty="0" err="1"/>
              <a:t>OpenFlow</a:t>
            </a:r>
            <a:r>
              <a:rPr lang="ru-RU" dirty="0"/>
              <a:t> стали постоянной темой новостей и блогов разработчиков и производителей сетевого оборудования.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EB589B7-6299-4F06-A04E-1FE5733A9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8722" y="3820019"/>
            <a:ext cx="2503948" cy="130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23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32" y="861936"/>
            <a:ext cx="8475785" cy="620483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требования к SDN, предложенные консорциумом ONF: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394627" y="1662998"/>
            <a:ext cx="83547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342900" indent="-342900">
              <a:buAutoNum type="arabicPeriod"/>
            </a:pPr>
            <a:r>
              <a:rPr lang="ru-RU" sz="1600" dirty="0"/>
              <a:t>Централизованное управление для </a:t>
            </a:r>
            <a:r>
              <a:rPr lang="ru-RU" sz="1600" dirty="0" err="1"/>
              <a:t>мультивендорного</a:t>
            </a:r>
            <a:r>
              <a:rPr lang="ru-RU" sz="1600" dirty="0"/>
              <a:t> оборудования.</a:t>
            </a:r>
          </a:p>
          <a:p>
            <a:pPr marL="342900" indent="-342900">
              <a:buAutoNum type="arabicPeriod"/>
            </a:pPr>
            <a:r>
              <a:rPr lang="ru-RU" sz="1600" dirty="0"/>
              <a:t>Снижение сложности настройки и конфигурирования сети за счет автоматизации настройки и конфигурирования.</a:t>
            </a:r>
          </a:p>
          <a:p>
            <a:pPr marL="342900" indent="-342900">
              <a:buAutoNum type="arabicPeriod"/>
            </a:pPr>
            <a:r>
              <a:rPr lang="ru-RU" sz="1600" dirty="0"/>
              <a:t>Высокий уровень изменяемости в реальном времени для поддержки новых коммерческих требований.</a:t>
            </a:r>
          </a:p>
          <a:p>
            <a:pPr marL="342900" indent="-342900">
              <a:buAutoNum type="arabicPeriod"/>
            </a:pPr>
            <a:r>
              <a:rPr lang="ru-RU" sz="1600" dirty="0"/>
              <a:t>Усиление безопасности и стабильности работы сети.</a:t>
            </a:r>
          </a:p>
          <a:p>
            <a:pPr marL="342900" indent="-342900">
              <a:buAutoNum type="arabicPeriod"/>
            </a:pPr>
            <a:r>
              <a:rPr lang="ru-RU" sz="1600" dirty="0"/>
              <a:t>Детальный контроль сети для служб поддержки сервисов. </a:t>
            </a:r>
          </a:p>
          <a:p>
            <a:pPr marL="342900" indent="-342900">
              <a:buAutoNum type="arabicPeriod"/>
            </a:pPr>
            <a:r>
              <a:rPr lang="ru-RU" sz="1600" dirty="0"/>
              <a:t>Сбор, обработка статистики сети и управление. </a:t>
            </a:r>
            <a:endParaRPr lang="en-US" sz="1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9A2766-5AD6-4E28-B0F8-D9A6C131F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3143250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93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2226"/>
            <a:ext cx="6273934" cy="620483"/>
          </a:xfrm>
        </p:spPr>
        <p:txBody>
          <a:bodyPr>
            <a:normAutofit/>
          </a:bodyPr>
          <a:lstStyle/>
          <a:p>
            <a:r>
              <a:rPr lang="ru-RU" dirty="0"/>
              <a:t>Усовершенствование </a:t>
            </a:r>
            <a:r>
              <a:rPr lang="en-US" dirty="0"/>
              <a:t>SDN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4EA77D2-D7AA-4274-94B0-9E2AD789F231}"/>
              </a:ext>
            </a:extLst>
          </p:cNvPr>
          <p:cNvSpPr/>
          <p:nvPr/>
        </p:nvSpPr>
        <p:spPr>
          <a:xfrm>
            <a:off x="0" y="1134954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Предложенная концепцией SDN разделение сети на 3 уровня было реализовано в полной мере такими компаниями как НP и IBMNEC. Однако эта реализация еще раз подтвердила, что достижение максимальной производительности и </a:t>
            </a:r>
            <a:r>
              <a:rPr lang="ru-RU" dirty="0" err="1"/>
              <a:t>QoS</a:t>
            </a:r>
            <a:r>
              <a:rPr lang="ru-RU" dirty="0"/>
              <a:t> можно ожидать только в рамках единой стратегии одной компании производителя. Так объединение компаний IBM­NEC представило в январе 2012г. локальную сеть компании </a:t>
            </a:r>
            <a:r>
              <a:rPr lang="ru-RU" dirty="0" err="1"/>
              <a:t>Geneses</a:t>
            </a:r>
            <a:r>
              <a:rPr lang="ru-RU" dirty="0"/>
              <a:t> </a:t>
            </a:r>
            <a:r>
              <a:rPr lang="ru-RU" dirty="0" err="1"/>
              <a:t>Hosting</a:t>
            </a:r>
            <a:r>
              <a:rPr lang="ru-RU" dirty="0"/>
              <a:t>, построенную под управлением программируемого контроллера IBM­NEC с разнородным коммутационным оборудованием сети заказчика и поддержанием трехуровневого решения по технологии SDN. Решение IBM­NEC позволило сократить еженедельное администрирование сетью на 100 часов, сократить на 60% количество IP</a:t>
            </a:r>
            <a:r>
              <a:rPr lang="en-US" dirty="0"/>
              <a:t> </a:t>
            </a:r>
            <a:r>
              <a:rPr lang="ru-RU" dirty="0"/>
              <a:t>адресов, и обеспечило качество поддержки сети 99,9%. Компании </a:t>
            </a:r>
            <a:r>
              <a:rPr lang="ru-RU" dirty="0" err="1"/>
              <a:t>Geneses</a:t>
            </a:r>
            <a:r>
              <a:rPr lang="ru-RU" dirty="0"/>
              <a:t> «воодушевленная» полученными результатами планирует полностью перейти на продукты IBM­NEC (маршрутизаторы с портами 1Гб и 10Гб) при расширении своего бизнеса. </a:t>
            </a:r>
          </a:p>
        </p:txBody>
      </p:sp>
    </p:spTree>
    <p:extLst>
      <p:ext uri="{BB962C8B-B14F-4D97-AF65-F5344CB8AC3E}">
        <p14:creationId xmlns:p14="http://schemas.microsoft.com/office/powerpoint/2010/main" val="402203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756"/>
            <a:ext cx="6273934" cy="620483"/>
          </a:xfrm>
        </p:spPr>
        <p:txBody>
          <a:bodyPr>
            <a:normAutofit/>
          </a:bodyPr>
          <a:lstStyle/>
          <a:p>
            <a:r>
              <a:rPr lang="ru-RU" dirty="0"/>
              <a:t>Проблема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394627" y="1165239"/>
            <a:ext cx="83547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	Самая большая проблема для парадигмы SDN это создание приложений в рамках ее концепции. Как показала практика в настоящее время приложения, используемые в созданных сетях, в основном отражают автоматизацию процесса администрирования. Чтобы </a:t>
            </a:r>
            <a:r>
              <a:rPr lang="ru-RU" sz="2000" dirty="0" err="1"/>
              <a:t>как­то</a:t>
            </a:r>
            <a:r>
              <a:rPr lang="ru-RU" sz="2000" dirty="0"/>
              <a:t> расширить горизонты бизнеса, для SDN было проведено обсуждение его тематики с целью разработать новые «</a:t>
            </a:r>
            <a:r>
              <a:rPr lang="ru-RU" sz="2000" dirty="0" err="1"/>
              <a:t>kill</a:t>
            </a:r>
            <a:r>
              <a:rPr lang="ru-RU" sz="2000" dirty="0"/>
              <a:t> </a:t>
            </a:r>
            <a:r>
              <a:rPr lang="ru-RU" sz="2000" dirty="0" err="1"/>
              <a:t>application</a:t>
            </a:r>
            <a:r>
              <a:rPr lang="ru-RU" sz="2000" dirty="0"/>
              <a:t>». </a:t>
            </a:r>
            <a:endParaRPr lang="en-US" sz="2000" dirty="0"/>
          </a:p>
        </p:txBody>
      </p:sp>
      <p:pic>
        <p:nvPicPr>
          <p:cNvPr id="4098" name="Picture 2" descr="Тренинг FastTrack. «Сетевые основы». «Основы коммутации или свитчей». Часть  вторая. Эдди Мартин. Декабрь, 2012 / Хабр">
            <a:extLst>
              <a:ext uri="{FF2B5EF4-FFF2-40B4-BE49-F238E27FC236}">
                <a16:creationId xmlns:a16="http://schemas.microsoft.com/office/drawing/2014/main" id="{CD815E29-040C-4A8C-B92A-C25749479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929" y="3109161"/>
            <a:ext cx="4683444" cy="193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29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82" y="562587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Предложение решение проблемы</a:t>
            </a:r>
            <a:endParaRPr lang="en-US" dirty="0"/>
          </a:p>
        </p:txBody>
      </p:sp>
      <p:pic>
        <p:nvPicPr>
          <p:cNvPr id="3074" name="Picture 2" descr="Программно-конфигурируемые сети и их развитие: Версия для печати">
            <a:extLst>
              <a:ext uri="{FF2B5EF4-FFF2-40B4-BE49-F238E27FC236}">
                <a16:creationId xmlns:a16="http://schemas.microsoft.com/office/drawing/2014/main" id="{AC2E43A5-EC4C-4921-8CF5-1071BDEA4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404" y="1165239"/>
            <a:ext cx="3948112" cy="3105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80ED05-5275-44CB-A7B9-575C36E9B8DF}"/>
              </a:ext>
            </a:extLst>
          </p:cNvPr>
          <p:cNvSpPr/>
          <p:nvPr/>
        </p:nvSpPr>
        <p:spPr>
          <a:xfrm>
            <a:off x="266282" y="127908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И такие приложения появились. Например «Эластичное дерево» для снижения энергозатрат ЦОД. Идея состоит в том, чтобы выключать часть маршрутизаторов или снижать их энергопотребление за счет перераспределения или </a:t>
            </a:r>
            <a:r>
              <a:rPr lang="ru-RU" dirty="0" err="1"/>
              <a:t>баллансировки</a:t>
            </a:r>
            <a:r>
              <a:rPr lang="ru-RU" dirty="0"/>
              <a:t> нагрузки на порты. На рисунке приведен пример возможной балансировки для 16 узлов (маршрутизаторов),</a:t>
            </a:r>
          </a:p>
        </p:txBody>
      </p:sp>
    </p:spTree>
    <p:extLst>
      <p:ext uri="{BB962C8B-B14F-4D97-AF65-F5344CB8AC3E}">
        <p14:creationId xmlns:p14="http://schemas.microsoft.com/office/powerpoint/2010/main" val="292687936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5463</TotalTime>
  <Words>1005</Words>
  <Application>Microsoft Office PowerPoint</Application>
  <PresentationFormat>Экран (16:9)</PresentationFormat>
  <Paragraphs>53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Cover</vt:lpstr>
      <vt:lpstr>1_Cover</vt:lpstr>
      <vt:lpstr>ПРОГРАММНО-­КОНФИГУРИРУЕМЫЕ СЕТИ И ИХ РАЗВИТИЕ</vt:lpstr>
      <vt:lpstr>Введение</vt:lpstr>
      <vt:lpstr>Open Flow</vt:lpstr>
      <vt:lpstr>Open Flow </vt:lpstr>
      <vt:lpstr>Компании с SDN</vt:lpstr>
      <vt:lpstr>Основные требования к SDN, предложенные консорциумом ONF:</vt:lpstr>
      <vt:lpstr>Усовершенствование SDN</vt:lpstr>
      <vt:lpstr>Проблема</vt:lpstr>
      <vt:lpstr>Предложение решение проблемы</vt:lpstr>
      <vt:lpstr>Выбор компаний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Попов Александр Владиславович</cp:lastModifiedBy>
  <cp:revision>62</cp:revision>
  <dcterms:created xsi:type="dcterms:W3CDTF">2014-06-27T12:30:22Z</dcterms:created>
  <dcterms:modified xsi:type="dcterms:W3CDTF">2022-03-26T21:45:14Z</dcterms:modified>
</cp:coreProperties>
</file>