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9"/>
  </p:notesMasterIdLst>
  <p:handoutMasterIdLst>
    <p:handoutMasterId r:id="rId10"/>
  </p:handoutMasterIdLst>
  <p:sldIdLst>
    <p:sldId id="265" r:id="rId3"/>
    <p:sldId id="257" r:id="rId4"/>
    <p:sldId id="271" r:id="rId5"/>
    <p:sldId id="269" r:id="rId6"/>
    <p:sldId id="273" r:id="rId7"/>
    <p:sldId id="263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72" autoAdjust="0"/>
  </p:normalViewPr>
  <p:slideViewPr>
    <p:cSldViewPr snapToGrid="0" snapToObjects="1" showGuides="1">
      <p:cViewPr varScale="1">
        <p:scale>
          <a:sx n="139" d="100"/>
          <a:sy n="139" d="100"/>
        </p:scale>
        <p:origin x="822" y="120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8218" y="1650045"/>
            <a:ext cx="8706293" cy="861072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Обзор статьи «Программно-конфигурируемые сети на основе протокола </a:t>
            </a:r>
            <a:r>
              <a:rPr lang="en-US" sz="2800" dirty="0" smtClean="0"/>
              <a:t>OPENFLOW</a:t>
            </a:r>
            <a:r>
              <a:rPr lang="ru-RU" sz="2800" dirty="0" smtClean="0"/>
              <a:t>» В. А. Лихачёва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6153292" y="3431423"/>
            <a:ext cx="2990707" cy="950739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Выполнил</a:t>
            </a:r>
          </a:p>
          <a:p>
            <a:pPr algn="l"/>
            <a:r>
              <a:rPr lang="ru-RU" dirty="0"/>
              <a:t>Студент 1 курса магистратуры</a:t>
            </a:r>
          </a:p>
          <a:p>
            <a:pPr algn="l"/>
            <a:r>
              <a:rPr lang="ru-RU" dirty="0" smtClean="0"/>
              <a:t>Рудко Павел Владимирович</a:t>
            </a:r>
            <a:endParaRPr lang="ru-RU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F377FE1-8909-459E-990F-2D7CAF8757C1}"/>
              </a:ext>
            </a:extLst>
          </p:cNvPr>
          <p:cNvSpPr txBox="1">
            <a:spLocks/>
          </p:cNvSpPr>
          <p:nvPr/>
        </p:nvSpPr>
        <p:spPr>
          <a:xfrm>
            <a:off x="3812657" y="4404750"/>
            <a:ext cx="1637413" cy="608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SzPct val="100000"/>
              <a:buFontTx/>
              <a:buNone/>
              <a:defRPr sz="16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г. Санкт-Петербург</a:t>
            </a:r>
          </a:p>
          <a:p>
            <a:r>
              <a:rPr lang="ru-RU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097" y="700483"/>
            <a:ext cx="7613763" cy="43735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</a:rPr>
              <a:t>Введение</a:t>
            </a:r>
            <a:endParaRPr lang="en-US" sz="2800" b="1" dirty="0">
              <a:solidFill>
                <a:srgbClr val="00000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291" y="2464152"/>
            <a:ext cx="4297762" cy="21488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96097" y="1356520"/>
            <a:ext cx="8624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Архитектура </a:t>
            </a:r>
            <a:r>
              <a:rPr lang="en-US" dirty="0" smtClean="0">
                <a:solidFill>
                  <a:srgbClr val="000000"/>
                </a:solidFill>
              </a:rPr>
              <a:t>SDN </a:t>
            </a:r>
            <a:r>
              <a:rPr lang="ru-RU" dirty="0" smtClean="0">
                <a:solidFill>
                  <a:srgbClr val="000000"/>
                </a:solidFill>
              </a:rPr>
              <a:t>зародилась в Стэндфордском университете, когда понадобилось создать сеть для выполнения некоторых экспериментов, а строить отдельную сеть было дорого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F417B8-6AFF-4F6C-9A6E-D649ACAA7511}"/>
              </a:ext>
            </a:extLst>
          </p:cNvPr>
          <p:cNvSpPr txBox="1"/>
          <p:nvPr/>
        </p:nvSpPr>
        <p:spPr>
          <a:xfrm>
            <a:off x="310361" y="616059"/>
            <a:ext cx="5162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</a:rPr>
              <a:t>Протокол </a:t>
            </a:r>
            <a:r>
              <a:rPr lang="en-US" sz="2800" b="1" dirty="0" err="1">
                <a:solidFill>
                  <a:srgbClr val="000000"/>
                </a:solidFill>
              </a:rPr>
              <a:t>O</a:t>
            </a:r>
            <a:r>
              <a:rPr lang="en-US" sz="2800" b="1" dirty="0" err="1" smtClean="0">
                <a:solidFill>
                  <a:srgbClr val="000000"/>
                </a:solidFill>
              </a:rPr>
              <a:t>penFlow</a:t>
            </a:r>
            <a:endParaRPr lang="ru-RU" sz="2800" b="1" dirty="0">
              <a:solidFill>
                <a:srgbClr val="0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950" y="2477873"/>
            <a:ext cx="3599954" cy="24172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297" y="1208411"/>
            <a:ext cx="8091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Следует учесть, что </a:t>
            </a:r>
            <a:r>
              <a:rPr lang="en-US" dirty="0" err="1" smtClean="0">
                <a:solidFill>
                  <a:srgbClr val="000000"/>
                </a:solidFill>
              </a:rPr>
              <a:t>OpenFlow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ru-RU" dirty="0" smtClean="0">
                <a:solidFill>
                  <a:srgbClr val="000000"/>
                </a:solidFill>
              </a:rPr>
              <a:t>стирает грань между 2,3 и 4 уровнем модели </a:t>
            </a:r>
            <a:r>
              <a:rPr lang="en-US" dirty="0" smtClean="0">
                <a:solidFill>
                  <a:srgbClr val="000000"/>
                </a:solidFill>
              </a:rPr>
              <a:t>OSI </a:t>
            </a:r>
            <a:r>
              <a:rPr lang="ru-RU" dirty="0" smtClean="0">
                <a:solidFill>
                  <a:srgbClr val="000000"/>
                </a:solidFill>
              </a:rPr>
              <a:t>и пакет можно выбрать на основании </a:t>
            </a:r>
            <a:r>
              <a:rPr lang="ru-RU" dirty="0" smtClean="0">
                <a:solidFill>
                  <a:srgbClr val="000000"/>
                </a:solidFill>
              </a:rPr>
              <a:t>одновременно </a:t>
            </a:r>
            <a:r>
              <a:rPr lang="ru-RU" dirty="0" smtClean="0">
                <a:solidFill>
                  <a:srgbClr val="000000"/>
                </a:solidFill>
              </a:rPr>
              <a:t>полей 2 уровня, 3 уровня и 4 уровня. Таким образом, разделение сетевых устройств на коммутаторы и маршрутизаторы в </a:t>
            </a:r>
            <a:r>
              <a:rPr lang="en-US" dirty="0" smtClean="0">
                <a:solidFill>
                  <a:srgbClr val="000000"/>
                </a:solidFill>
              </a:rPr>
              <a:t>SDN </a:t>
            </a:r>
            <a:r>
              <a:rPr lang="ru-RU" dirty="0" smtClean="0">
                <a:solidFill>
                  <a:srgbClr val="000000"/>
                </a:solidFill>
              </a:rPr>
              <a:t>исчезает.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9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3D8954-0A92-43D2-9E20-A60E965A70C0}"/>
              </a:ext>
            </a:extLst>
          </p:cNvPr>
          <p:cNvSpPr txBox="1"/>
          <p:nvPr/>
        </p:nvSpPr>
        <p:spPr>
          <a:xfrm>
            <a:off x="310361" y="535371"/>
            <a:ext cx="6824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</a:rPr>
              <a:t>Централизованный контроль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361" y="1244703"/>
            <a:ext cx="8612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Если в классических сетях задачи построения маршрута и реализации маршрута реализуются на одном устройстве, то в </a:t>
            </a:r>
            <a:r>
              <a:rPr lang="en-US" dirty="0" smtClean="0">
                <a:solidFill>
                  <a:srgbClr val="000000"/>
                </a:solidFill>
              </a:rPr>
              <a:t>SDN </a:t>
            </a:r>
            <a:r>
              <a:rPr lang="ru-RU" dirty="0" smtClean="0">
                <a:solidFill>
                  <a:srgbClr val="000000"/>
                </a:solidFill>
              </a:rPr>
              <a:t>построением </a:t>
            </a:r>
            <a:r>
              <a:rPr lang="ru-RU" dirty="0" smtClean="0">
                <a:solidFill>
                  <a:srgbClr val="000000"/>
                </a:solidFill>
              </a:rPr>
              <a:t>занимается </a:t>
            </a:r>
            <a:r>
              <a:rPr lang="ru-RU" dirty="0" smtClean="0">
                <a:solidFill>
                  <a:srgbClr val="000000"/>
                </a:solidFill>
              </a:rPr>
              <a:t>контроллер, а реализацией - коммутаторы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42" y="2354145"/>
            <a:ext cx="3574055" cy="253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8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136" y="537839"/>
            <a:ext cx="5644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</a:rPr>
              <a:t>Возможные проблемы </a:t>
            </a:r>
            <a:r>
              <a:rPr lang="en-US" sz="2800" b="1" dirty="0" smtClean="0">
                <a:solidFill>
                  <a:srgbClr val="000000"/>
                </a:solidFill>
              </a:rPr>
              <a:t>SDN</a:t>
            </a:r>
            <a:endParaRPr lang="ru-RU" sz="2800" b="1" dirty="0">
              <a:solidFill>
                <a:srgbClr val="0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924" y="2111846"/>
            <a:ext cx="4162485" cy="25382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7482" y="1149534"/>
            <a:ext cx="8649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Балансировка нагрузки не всегда позволяет реализовать то, что задумано, из-за задержек между выдачей команд на изменение правил и фактической установкой этих правил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5269" y="4689040"/>
            <a:ext cx="4033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Пример «классической» балансировки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7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5126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5205</TotalTime>
  <Words>161</Words>
  <Application>Microsoft Office PowerPoint</Application>
  <PresentationFormat>Экран (16:9)</PresentationFormat>
  <Paragraphs>16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Cover</vt:lpstr>
      <vt:lpstr>1_Cover</vt:lpstr>
      <vt:lpstr>Обзор статьи «Программно-конфигурируемые сети на основе протокола OPENFLOW» В. А. Лихачёва</vt:lpstr>
      <vt:lpstr>Введение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Рудко Павел</cp:lastModifiedBy>
  <cp:revision>74</cp:revision>
  <dcterms:created xsi:type="dcterms:W3CDTF">2014-06-27T12:30:22Z</dcterms:created>
  <dcterms:modified xsi:type="dcterms:W3CDTF">2022-04-04T09:00:28Z</dcterms:modified>
</cp:coreProperties>
</file>