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1"/>
  </p:notesMasterIdLst>
  <p:handoutMasterIdLst>
    <p:handoutMasterId r:id="rId12"/>
  </p:handoutMasterIdLst>
  <p:sldIdLst>
    <p:sldId id="265" r:id="rId3"/>
    <p:sldId id="257" r:id="rId4"/>
    <p:sldId id="271" r:id="rId5"/>
    <p:sldId id="274" r:id="rId6"/>
    <p:sldId id="275" r:id="rId7"/>
    <p:sldId id="269" r:id="rId8"/>
    <p:sldId id="273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90" d="100"/>
          <a:sy n="90" d="100"/>
        </p:scale>
        <p:origin x="822" y="84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9851" y="1095153"/>
            <a:ext cx="7804297" cy="1596717"/>
          </a:xfrm>
        </p:spPr>
        <p:txBody>
          <a:bodyPr>
            <a:noAutofit/>
          </a:bodyPr>
          <a:lstStyle/>
          <a:p>
            <a:r>
              <a:rPr lang="ru-RU" sz="2800" dirty="0"/>
              <a:t>Обзор статьи «Интеграция программно-конфигурируемой сети в облачное решение» </a:t>
            </a:r>
            <a:br>
              <a:rPr lang="ru-RU" sz="2800" dirty="0"/>
            </a:br>
            <a:r>
              <a:rPr lang="ru-RU" sz="2800" dirty="0"/>
              <a:t>А. П. </a:t>
            </a:r>
            <a:r>
              <a:rPr lang="ru-RU" sz="2800" dirty="0" err="1"/>
              <a:t>Тейхриб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9813" y="3454011"/>
            <a:ext cx="2990707" cy="950739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Выполнил:</a:t>
            </a:r>
          </a:p>
          <a:p>
            <a:pPr algn="l"/>
            <a:r>
              <a:rPr lang="ru-RU" dirty="0"/>
              <a:t>Студент гр. </a:t>
            </a:r>
            <a:r>
              <a:rPr lang="en-US" dirty="0"/>
              <a:t>k41101c</a:t>
            </a:r>
            <a:endParaRPr lang="ru-RU" dirty="0"/>
          </a:p>
          <a:p>
            <a:pPr algn="l"/>
            <a:r>
              <a:rPr lang="ru-RU" dirty="0"/>
              <a:t>Малышев Р.О.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0F377FE1-8909-459E-990F-2D7CAF8757C1}"/>
              </a:ext>
            </a:extLst>
          </p:cNvPr>
          <p:cNvSpPr txBox="1">
            <a:spLocks/>
          </p:cNvSpPr>
          <p:nvPr/>
        </p:nvSpPr>
        <p:spPr>
          <a:xfrm>
            <a:off x="3812657" y="4404750"/>
            <a:ext cx="1637413" cy="608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г. Санкт-Петербург</a:t>
            </a:r>
          </a:p>
          <a:p>
            <a:r>
              <a:rPr lang="ru-RU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96" y="159488"/>
            <a:ext cx="7613763" cy="43735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Введение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096" y="660009"/>
            <a:ext cx="8624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</a:rPr>
              <a:t>Программно-конфигурируемые сети (ПКС или </a:t>
            </a:r>
            <a:r>
              <a:rPr lang="en-US" sz="1600" dirty="0">
                <a:solidFill>
                  <a:srgbClr val="000000"/>
                </a:solidFill>
              </a:rPr>
              <a:t>SDN</a:t>
            </a:r>
            <a:r>
              <a:rPr lang="ru-RU" sz="1600" dirty="0">
                <a:solidFill>
                  <a:srgbClr val="000000"/>
                </a:solidFill>
              </a:rPr>
              <a:t>) – развивающаяся архитектура сети, где функция управления сетью разделена с функцией передачи данных и полностью программируема. Основная её идея в том, чтобы, не изменяя существующего сетевого оборудования, отделить управление этим оборудованием за счет создания специального 2 программного обеспечения, которое может работать на обычном отдельном компьютере и которое находится под контролем администратора сети.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7E1C9C-EEEB-47B6-8EC0-3A4270774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226" y="2173064"/>
            <a:ext cx="4323547" cy="297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F417B8-6AFF-4F6C-9A6E-D649ACAA7511}"/>
              </a:ext>
            </a:extLst>
          </p:cNvPr>
          <p:cNvSpPr txBox="1"/>
          <p:nvPr/>
        </p:nvSpPr>
        <p:spPr>
          <a:xfrm>
            <a:off x="310361" y="92839"/>
            <a:ext cx="51626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Варианты реализации </a:t>
            </a:r>
            <a:r>
              <a:rPr lang="en-US" sz="2800" b="1" dirty="0">
                <a:solidFill>
                  <a:srgbClr val="000000"/>
                </a:solidFill>
              </a:rPr>
              <a:t>SDN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397" y="746746"/>
            <a:ext cx="8091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1) На основе оборудования, совместимого с открытым протоколом </a:t>
            </a:r>
            <a:r>
              <a:rPr lang="ru-RU" dirty="0" err="1">
                <a:solidFill>
                  <a:srgbClr val="000000"/>
                </a:solidFill>
              </a:rPr>
              <a:t>OpenFlow</a:t>
            </a:r>
            <a:r>
              <a:rPr lang="ru-RU" dirty="0">
                <a:solidFill>
                  <a:srgbClr val="000000"/>
                </a:solidFill>
              </a:rPr>
              <a:t>. </a:t>
            </a:r>
          </a:p>
          <a:p>
            <a:r>
              <a:rPr lang="ru-RU" dirty="0">
                <a:solidFill>
                  <a:srgbClr val="000000"/>
                </a:solidFill>
              </a:rPr>
              <a:t>2) Использование проприетарного оборудования с закрытым протоколом для выполнения конфигурации.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ru-RU" dirty="0">
                <a:solidFill>
                  <a:srgbClr val="000000"/>
                </a:solidFill>
              </a:rPr>
              <a:t>Альтернатива - </a:t>
            </a:r>
            <a:r>
              <a:rPr lang="ru-RU" dirty="0" err="1">
                <a:solidFill>
                  <a:srgbClr val="000000"/>
                </a:solidFill>
              </a:rPr>
              <a:t>Network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Functions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Virtualization</a:t>
            </a:r>
            <a:r>
              <a:rPr lang="ru-RU" dirty="0">
                <a:solidFill>
                  <a:srgbClr val="000000"/>
                </a:solidFill>
              </a:rPr>
              <a:t> (NFV)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594217-F14C-4B2D-B623-2CF99FCC15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62" y="2186464"/>
            <a:ext cx="3128076" cy="2957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93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F417B8-6AFF-4F6C-9A6E-D649ACAA7511}"/>
              </a:ext>
            </a:extLst>
          </p:cNvPr>
          <p:cNvSpPr txBox="1"/>
          <p:nvPr/>
        </p:nvSpPr>
        <p:spPr>
          <a:xfrm>
            <a:off x="118975" y="126784"/>
            <a:ext cx="6101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Разработка интерфейса на базе протокола </a:t>
            </a:r>
            <a:r>
              <a:rPr lang="ru-RU" sz="2000" b="1" dirty="0" err="1">
                <a:solidFill>
                  <a:srgbClr val="000000"/>
                </a:solidFill>
              </a:rPr>
              <a:t>OpenFlow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94" y="4150342"/>
            <a:ext cx="763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Связи между компонентами, взаимодействующими по протоколу </a:t>
            </a:r>
            <a:r>
              <a:rPr lang="ru-RU" dirty="0" err="1">
                <a:solidFill>
                  <a:srgbClr val="000000"/>
                </a:solidFill>
              </a:rPr>
              <a:t>OpenFlow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F5A0B2-F7C6-4AE5-B19C-876396F705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7" y="746746"/>
            <a:ext cx="5686425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10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F417B8-6AFF-4F6C-9A6E-D649ACAA7511}"/>
              </a:ext>
            </a:extLst>
          </p:cNvPr>
          <p:cNvSpPr txBox="1"/>
          <p:nvPr/>
        </p:nvSpPr>
        <p:spPr>
          <a:xfrm>
            <a:off x="-10610" y="136610"/>
            <a:ext cx="66539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Особенность применения для облачной инфраструктуры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73BB06-C758-4918-999E-3DA26CCD1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944" y="742118"/>
            <a:ext cx="4160428" cy="277361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C3D525D-F067-4A61-BB18-F94A91BA3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28" y="714889"/>
            <a:ext cx="2996936" cy="28008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3397EB-01D1-4651-8F4F-3BE7EDE527B1}"/>
              </a:ext>
            </a:extLst>
          </p:cNvPr>
          <p:cNvSpPr txBox="1"/>
          <p:nvPr/>
        </p:nvSpPr>
        <p:spPr>
          <a:xfrm>
            <a:off x="1666694" y="3662718"/>
            <a:ext cx="7639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По функциональным возможностям оба подхода предоставляют схожие возможности, поэтому основным критерием становится простота использования достижения целей исследования. С этой точки зрения, а также на основе имеющегося опыта предпочтение отдается подходу, основанному на REST. </a:t>
            </a:r>
          </a:p>
        </p:txBody>
      </p:sp>
    </p:spTree>
    <p:extLst>
      <p:ext uri="{BB962C8B-B14F-4D97-AF65-F5344CB8AC3E}">
        <p14:creationId xmlns:p14="http://schemas.microsoft.com/office/powerpoint/2010/main" val="258448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3D8954-0A92-43D2-9E20-A60E965A70C0}"/>
              </a:ext>
            </a:extLst>
          </p:cNvPr>
          <p:cNvSpPr txBox="1"/>
          <p:nvPr/>
        </p:nvSpPr>
        <p:spPr>
          <a:xfrm>
            <a:off x="310361" y="37159"/>
            <a:ext cx="68246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Необходимый интерфейс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422" y="944520"/>
            <a:ext cx="8612922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добавление/удаление/перенос вычислительной машины в сети;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создание/удаление/изменение сетей;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создание/удаление/изменение правил маршрутизации пакетов в сети;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получение информации о состоянии сети;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получение информации о правилах маршрутизации;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получение информации о состоянии выполнения операций. </a:t>
            </a:r>
          </a:p>
        </p:txBody>
      </p:sp>
    </p:spTree>
    <p:extLst>
      <p:ext uri="{BB962C8B-B14F-4D97-AF65-F5344CB8AC3E}">
        <p14:creationId xmlns:p14="http://schemas.microsoft.com/office/powerpoint/2010/main" val="59081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82" y="18605"/>
            <a:ext cx="5644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Выводы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482" y="894352"/>
            <a:ext cx="86493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</a:rPr>
              <a:t>Таким образом, можно сделать вывод о целесообразности применения протокола </a:t>
            </a:r>
            <a:r>
              <a:rPr lang="ru-RU" sz="2000" dirty="0" err="1">
                <a:solidFill>
                  <a:srgbClr val="000000"/>
                </a:solidFill>
              </a:rPr>
              <a:t>OpenFlow</a:t>
            </a:r>
            <a:r>
              <a:rPr lang="ru-RU" sz="2000" dirty="0">
                <a:solidFill>
                  <a:srgbClr val="000000"/>
                </a:solidFill>
              </a:rPr>
              <a:t> в качестве протокола для реализации ПКС в рамках управления вычислительными сетями в облачной инфраструктуре. Также определен набор операций, которые должны быть реализованы при использовании </a:t>
            </a:r>
            <a:r>
              <a:rPr lang="ru-RU" sz="2000" dirty="0" err="1">
                <a:solidFill>
                  <a:srgbClr val="000000"/>
                </a:solidFill>
              </a:rPr>
              <a:t>OpenFlow</a:t>
            </a:r>
            <a:r>
              <a:rPr lang="ru-RU" sz="2000" dirty="0">
                <a:solidFill>
                  <a:srgbClr val="000000"/>
                </a:solidFill>
              </a:rPr>
              <a:t> в качестве протокола для реализации программно-конфигурируемой сети в рамках управления вычислительными сетями в облачной инфраструктуре. </a:t>
            </a:r>
          </a:p>
        </p:txBody>
      </p:sp>
    </p:spTree>
    <p:extLst>
      <p:ext uri="{BB962C8B-B14F-4D97-AF65-F5344CB8AC3E}">
        <p14:creationId xmlns:p14="http://schemas.microsoft.com/office/powerpoint/2010/main" val="54178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126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292</Words>
  <PresentationFormat>Экран (16:9)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Cover</vt:lpstr>
      <vt:lpstr>1_Cover</vt:lpstr>
      <vt:lpstr>Обзор статьи «Интеграция программно-конфигурируемой сети в облачное решение»  А. П. Тейхриб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2014-06-27T12:30:22Z</dcterms:created>
  <dcterms:modified xsi:type="dcterms:W3CDTF">2022-04-04T00:15:27Z</dcterms:modified>
</cp:coreProperties>
</file>