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8" r:id="rId2"/>
  </p:sldMasterIdLst>
  <p:notesMasterIdLst>
    <p:notesMasterId r:id="rId11"/>
  </p:notesMasterIdLst>
  <p:handoutMasterIdLst>
    <p:handoutMasterId r:id="rId12"/>
  </p:handoutMasterIdLst>
  <p:sldIdLst>
    <p:sldId id="265" r:id="rId3"/>
    <p:sldId id="257" r:id="rId4"/>
    <p:sldId id="271" r:id="rId5"/>
    <p:sldId id="274" r:id="rId6"/>
    <p:sldId id="275" r:id="rId7"/>
    <p:sldId id="269" r:id="rId8"/>
    <p:sldId id="273" r:id="rId9"/>
    <p:sldId id="263" r:id="rId1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1">
          <p15:clr>
            <a:srgbClr val="A4A3A4"/>
          </p15:clr>
        </p15:guide>
        <p15:guide id="2" pos="28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94672" autoAdjust="0"/>
  </p:normalViewPr>
  <p:slideViewPr>
    <p:cSldViewPr snapToGrid="0" snapToObjects="1" showGuides="1">
      <p:cViewPr varScale="1">
        <p:scale>
          <a:sx n="90" d="100"/>
          <a:sy n="90" d="100"/>
        </p:scale>
        <p:origin x="822" y="84"/>
      </p:cViewPr>
      <p:guideLst>
        <p:guide orient="horz" pos="1611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12975-4CFD-C441-A244-B7FD9A9579C2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660DC-725D-2A44-9F89-74FE668A9C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5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FD1C8-470D-774F-8B40-381C3059BD4A}" type="datetimeFigureOut">
              <a:rPr lang="en-US" smtClean="0"/>
              <a:pPr/>
              <a:t>4/3/2022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9711C-DB87-6342-8123-FE7E39EB0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73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Редактируемый элемент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99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7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4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5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19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3319723"/>
            <a:ext cx="4038600" cy="127490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99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9" y="1770130"/>
            <a:ext cx="3036565" cy="2919036"/>
          </a:xfrm>
          <a:custGeom>
            <a:avLst/>
            <a:gdLst>
              <a:gd name="connsiteX0" fmla="*/ 0 w 3027362"/>
              <a:gd name="connsiteY0" fmla="*/ 0 h 1885950"/>
              <a:gd name="connsiteX1" fmla="*/ 2528981 w 3027362"/>
              <a:gd name="connsiteY1" fmla="*/ 0 h 1885950"/>
              <a:gd name="connsiteX2" fmla="*/ 3027362 w 3027362"/>
              <a:gd name="connsiteY2" fmla="*/ 498381 h 1885950"/>
              <a:gd name="connsiteX3" fmla="*/ 3027362 w 3027362"/>
              <a:gd name="connsiteY3" fmla="*/ 1885950 h 1885950"/>
              <a:gd name="connsiteX4" fmla="*/ 0 w 3027362"/>
              <a:gd name="connsiteY4" fmla="*/ 1885950 h 1885950"/>
              <a:gd name="connsiteX5" fmla="*/ 0 w 3027362"/>
              <a:gd name="connsiteY5" fmla="*/ 0 h 1885950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0 w 3036565"/>
              <a:gd name="connsiteY4" fmla="*/ 1885950 h 3892048"/>
              <a:gd name="connsiteX5" fmla="*/ 0 w 3036565"/>
              <a:gd name="connsiteY5" fmla="*/ 0 h 3892048"/>
              <a:gd name="connsiteX0" fmla="*/ 0 w 3036565"/>
              <a:gd name="connsiteY0" fmla="*/ 0 h 3892048"/>
              <a:gd name="connsiteX1" fmla="*/ 2528981 w 3036565"/>
              <a:gd name="connsiteY1" fmla="*/ 0 h 3892048"/>
              <a:gd name="connsiteX2" fmla="*/ 3027362 w 3036565"/>
              <a:gd name="connsiteY2" fmla="*/ 498381 h 3892048"/>
              <a:gd name="connsiteX3" fmla="*/ 3036565 w 3036565"/>
              <a:gd name="connsiteY3" fmla="*/ 3892048 h 3892048"/>
              <a:gd name="connsiteX4" fmla="*/ 9203 w 3036565"/>
              <a:gd name="connsiteY4" fmla="*/ 3892047 h 3892048"/>
              <a:gd name="connsiteX5" fmla="*/ 0 w 3036565"/>
              <a:gd name="connsiteY5" fmla="*/ 0 h 38920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36565" h="3892048">
                <a:moveTo>
                  <a:pt x="0" y="0"/>
                </a:moveTo>
                <a:lnTo>
                  <a:pt x="2528981" y="0"/>
                </a:lnTo>
                <a:cubicBezTo>
                  <a:pt x="2804229" y="0"/>
                  <a:pt x="3027362" y="223133"/>
                  <a:pt x="3027362" y="498381"/>
                </a:cubicBezTo>
                <a:cubicBezTo>
                  <a:pt x="3030430" y="1629603"/>
                  <a:pt x="3033497" y="2760826"/>
                  <a:pt x="3036565" y="3892048"/>
                </a:cubicBezTo>
                <a:lnTo>
                  <a:pt x="9203" y="3892047"/>
                </a:lnTo>
                <a:cubicBezTo>
                  <a:pt x="6135" y="2594698"/>
                  <a:pt x="3068" y="1297349"/>
                  <a:pt x="0" y="0"/>
                </a:cubicBez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911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599335"/>
            <a:ext cx="6400800" cy="228599"/>
          </a:xfrm>
        </p:spPr>
        <p:txBody>
          <a:bodyPr anchor="b" anchorCtr="0">
            <a:normAutofit/>
          </a:bodyPr>
          <a:lstStyle>
            <a:lvl1pPr marL="0" indent="0" algn="ctr">
              <a:buNone/>
              <a:defRPr sz="12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Город и год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098416" y="4902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5910801" y="4272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926326"/>
            <a:ext cx="6400800" cy="705749"/>
          </a:xfrm>
        </p:spPr>
        <p:txBody>
          <a:bodyPr anchor="b">
            <a:normAutofit/>
          </a:bodyPr>
          <a:lstStyle>
            <a:lvl1pPr algn="ctr">
              <a:defRPr sz="3200" b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637205"/>
            <a:ext cx="6400800" cy="46290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600" baseline="0">
                <a:solidFill>
                  <a:schemeClr val="bg1"/>
                </a:solidFill>
              </a:defRPr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84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4693" y="997421"/>
            <a:ext cx="5965438" cy="1488969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 dirty="0"/>
              <a:t>Название презентации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65697" y="2571750"/>
            <a:ext cx="5965825" cy="1652588"/>
          </a:xfrm>
        </p:spPr>
        <p:txBody>
          <a:bodyPr>
            <a:normAutofit/>
          </a:bodyPr>
          <a:lstStyle>
            <a:lvl1pPr marL="0" indent="0" algn="l">
              <a:buFontTx/>
              <a:buNone/>
              <a:defRPr sz="1600"/>
            </a:lvl1pPr>
            <a:lvl2pPr marL="457200" indent="0" algn="l">
              <a:buFontTx/>
              <a:buNone/>
              <a:defRPr/>
            </a:lvl2pPr>
            <a:lvl3pPr marL="914400" indent="0" algn="l">
              <a:buFontTx/>
              <a:buNone/>
              <a:defRPr/>
            </a:lvl3pPr>
            <a:lvl4pPr marL="1371600" indent="0" algn="l">
              <a:buFontTx/>
              <a:buNone/>
              <a:defRPr/>
            </a:lvl4pPr>
            <a:lvl5pPr marL="1828800" indent="0" algn="l">
              <a:buFontTx/>
              <a:buNone/>
              <a:defRPr/>
            </a:lvl5pPr>
          </a:lstStyle>
          <a:p>
            <a:pPr lvl="0"/>
            <a:r>
              <a:rPr lang="ru-RU" dirty="0"/>
              <a:t>Имя и контактные данные автора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411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143500"/>
          </a:xfrm>
        </p:spPr>
        <p:txBody>
          <a:bodyPr anchor="ctr"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3140" y="927382"/>
            <a:ext cx="2713244" cy="1644368"/>
          </a:xfrm>
        </p:spPr>
        <p:txBody>
          <a:bodyPr anchor="t" anchorCtr="0">
            <a:normAutofit/>
          </a:bodyPr>
          <a:lstStyle>
            <a:lvl1pPr>
              <a:defRPr sz="2800" baseline="0">
                <a:solidFill>
                  <a:srgbClr val="FFFFFF"/>
                </a:solidFill>
              </a:defRPr>
            </a:lvl1pPr>
          </a:lstStyle>
          <a:p>
            <a:r>
              <a:rPr lang="ru-RU" dirty="0"/>
              <a:t>Место для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82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57200" y="2010279"/>
            <a:ext cx="8229600" cy="620483"/>
          </a:xfrm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2787704"/>
            <a:ext cx="8229600" cy="594122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FontTx/>
              <a:buNone/>
              <a:defRPr>
                <a:solidFill>
                  <a:srgbClr val="FFFFFF"/>
                </a:solidFill>
              </a:defRPr>
            </a:lvl2pPr>
            <a:lvl3pPr marL="914400" indent="0" algn="ctr">
              <a:buFontTx/>
              <a:buNone/>
              <a:defRPr>
                <a:solidFill>
                  <a:srgbClr val="FFFFFF"/>
                </a:solidFill>
              </a:defRPr>
            </a:lvl3pPr>
            <a:lvl4pPr marL="1371600" indent="0" algn="ctr">
              <a:buFontTx/>
              <a:buNone/>
              <a:defRPr>
                <a:solidFill>
                  <a:srgbClr val="FFFFFF"/>
                </a:solidFill>
              </a:defRPr>
            </a:lvl4pPr>
            <a:lvl5pPr marL="1828800" indent="0" algn="ctr">
              <a:buFontTx/>
              <a:buNone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dirty="0"/>
              <a:t>Контактные данные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221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46133"/>
            <a:ext cx="6273934" cy="2848490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28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759937"/>
            <a:ext cx="4038600" cy="283468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9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1759937"/>
            <a:ext cx="5018388" cy="294303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5659438" y="1759744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1"/>
          </p:nvPr>
        </p:nvSpPr>
        <p:spPr>
          <a:xfrm>
            <a:off x="5659438" y="3288506"/>
            <a:ext cx="3027362" cy="1414463"/>
          </a:xfrm>
          <a:custGeom>
            <a:avLst/>
            <a:gdLst/>
            <a:ahLst/>
            <a:cxnLst/>
            <a:rect l="l" t="t" r="r" b="b"/>
            <a:pathLst>
              <a:path w="3027362" h="1885950">
                <a:moveTo>
                  <a:pt x="0" y="0"/>
                </a:moveTo>
                <a:lnTo>
                  <a:pt x="3027362" y="0"/>
                </a:lnTo>
                <a:lnTo>
                  <a:pt x="3027362" y="1063625"/>
                </a:lnTo>
                <a:lnTo>
                  <a:pt x="3026362" y="1063625"/>
                </a:lnTo>
                <a:lnTo>
                  <a:pt x="3023015" y="1129917"/>
                </a:lnTo>
                <a:cubicBezTo>
                  <a:pt x="2982765" y="1526260"/>
                  <a:pt x="2667672" y="1841353"/>
                  <a:pt x="2271329" y="1881603"/>
                </a:cubicBezTo>
                <a:lnTo>
                  <a:pt x="2205037" y="1884951"/>
                </a:lnTo>
                <a:lnTo>
                  <a:pt x="2205037" y="1885950"/>
                </a:lnTo>
                <a:lnTo>
                  <a:pt x="0" y="1885950"/>
                </a:lnTo>
                <a:close/>
              </a:path>
            </a:pathLst>
          </a:cu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498"/>
            <a:ext cx="8229600" cy="620315"/>
          </a:xfrm>
        </p:spPr>
        <p:txBody>
          <a:bodyPr/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3025460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927382"/>
            <a:ext cx="8229600" cy="620483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57201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3276149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6097917" y="1759744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17"/>
          </p:nvPr>
        </p:nvSpPr>
        <p:spPr>
          <a:xfrm>
            <a:off x="457201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Picture Placeholder 10"/>
          <p:cNvSpPr>
            <a:spLocks noGrp="1"/>
          </p:cNvSpPr>
          <p:nvPr>
            <p:ph type="pic" sz="quarter" idx="18"/>
          </p:nvPr>
        </p:nvSpPr>
        <p:spPr>
          <a:xfrm>
            <a:off x="3276149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2" name="Picture Placeholder 10"/>
          <p:cNvSpPr>
            <a:spLocks noGrp="1"/>
          </p:cNvSpPr>
          <p:nvPr>
            <p:ph type="pic" sz="quarter" idx="19"/>
          </p:nvPr>
        </p:nvSpPr>
        <p:spPr>
          <a:xfrm>
            <a:off x="6097917" y="3324086"/>
            <a:ext cx="2588883" cy="1063056"/>
          </a:xfrm>
          <a:prstGeom prst="round1Rect">
            <a:avLst>
              <a:gd name="adj" fmla="val 37649"/>
            </a:avLst>
          </a:prstGeo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6" name="Text Placeholder 24"/>
          <p:cNvSpPr>
            <a:spLocks noGrp="1"/>
          </p:cNvSpPr>
          <p:nvPr>
            <p:ph type="body" sz="quarter" idx="21" hasCustomPrompt="1"/>
          </p:nvPr>
        </p:nvSpPr>
        <p:spPr>
          <a:xfrm>
            <a:off x="3275819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7" name="Text Placeholder 24"/>
          <p:cNvSpPr>
            <a:spLocks noGrp="1"/>
          </p:cNvSpPr>
          <p:nvPr>
            <p:ph type="body" sz="quarter" idx="22" hasCustomPrompt="1"/>
          </p:nvPr>
        </p:nvSpPr>
        <p:spPr>
          <a:xfrm>
            <a:off x="6085706" y="289917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8" name="Text Placeholder 24"/>
          <p:cNvSpPr>
            <a:spLocks noGrp="1"/>
          </p:cNvSpPr>
          <p:nvPr>
            <p:ph type="body" sz="quarter" idx="23" hasCustomPrompt="1"/>
          </p:nvPr>
        </p:nvSpPr>
        <p:spPr>
          <a:xfrm>
            <a:off x="457201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29" name="Text Placeholder 24"/>
          <p:cNvSpPr>
            <a:spLocks noGrp="1"/>
          </p:cNvSpPr>
          <p:nvPr>
            <p:ph type="body" sz="quarter" idx="24" hasCustomPrompt="1"/>
          </p:nvPr>
        </p:nvSpPr>
        <p:spPr>
          <a:xfrm>
            <a:off x="3275819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0" name="Text Placeholder 24"/>
          <p:cNvSpPr>
            <a:spLocks noGrp="1"/>
          </p:cNvSpPr>
          <p:nvPr>
            <p:ph type="body" sz="quarter" idx="25" hasCustomPrompt="1"/>
          </p:nvPr>
        </p:nvSpPr>
        <p:spPr>
          <a:xfrm>
            <a:off x="6085706" y="4472763"/>
            <a:ext cx="2589213" cy="269081"/>
          </a:xfrm>
        </p:spPr>
        <p:txBody>
          <a:bodyPr>
            <a:normAutofit/>
          </a:bodyPr>
          <a:lstStyle>
            <a:lvl1pPr marL="0" indent="0">
              <a:buFont typeface="Arial"/>
              <a:buNone/>
              <a:defRPr sz="1200"/>
            </a:lvl1pPr>
          </a:lstStyle>
          <a:p>
            <a:pPr lvl="0"/>
            <a:r>
              <a:rPr lang="ru-RU" dirty="0"/>
              <a:t>Подпись</a:t>
            </a:r>
            <a:endParaRPr lang="en-US" dirty="0"/>
          </a:p>
        </p:txBody>
      </p:sp>
      <p:sp>
        <p:nvSpPr>
          <p:cNvPr id="3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185639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International Students and Scholars Rock</a:t>
            </a:r>
          </a:p>
        </p:txBody>
      </p:sp>
    </p:spTree>
    <p:extLst>
      <p:ext uri="{BB962C8B-B14F-4D97-AF65-F5344CB8AC3E}">
        <p14:creationId xmlns:p14="http://schemas.microsoft.com/office/powerpoint/2010/main" val="718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0768" y="329462"/>
            <a:ext cx="46560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International Students and Scholars Rock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8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7" r:id="rId2"/>
    <p:sldLayoutId id="2147483692" r:id="rId3"/>
    <p:sldLayoutId id="2147483686" r:id="rId4"/>
    <p:sldLayoutId id="2147483689" r:id="rId5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8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27382"/>
            <a:ext cx="8229600" cy="620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4948"/>
            <a:ext cx="8229600" cy="289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865051" y="413412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SzPct val="100000"/>
        <a:buFontTx/>
        <a:buBlip>
          <a:blip r:embed="rId10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69851" y="1095153"/>
            <a:ext cx="7804297" cy="1596717"/>
          </a:xfrm>
        </p:spPr>
        <p:txBody>
          <a:bodyPr>
            <a:noAutofit/>
          </a:bodyPr>
          <a:lstStyle/>
          <a:p>
            <a:r>
              <a:rPr lang="ru-RU" sz="2800" dirty="0"/>
              <a:t>Обзор статьи «Интеграция программно-конфигурируемой сети в облачное решение» </a:t>
            </a:r>
            <a:br>
              <a:rPr lang="ru-RU" sz="2800" dirty="0"/>
            </a:br>
            <a:r>
              <a:rPr lang="ru-RU" sz="2800" dirty="0"/>
              <a:t>А. П. </a:t>
            </a:r>
            <a:r>
              <a:rPr lang="ru-RU" sz="2800" dirty="0" err="1"/>
              <a:t>Тейхриб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379813" y="3454011"/>
            <a:ext cx="2990707" cy="950739"/>
          </a:xfrm>
        </p:spPr>
        <p:txBody>
          <a:bodyPr>
            <a:normAutofit/>
          </a:bodyPr>
          <a:lstStyle/>
          <a:p>
            <a:pPr algn="l"/>
            <a:r>
              <a:rPr lang="ru-RU" dirty="0"/>
              <a:t>Выполнил:</a:t>
            </a:r>
          </a:p>
          <a:p>
            <a:pPr algn="l"/>
            <a:r>
              <a:rPr lang="ru-RU" dirty="0"/>
              <a:t>Студент гр. </a:t>
            </a:r>
            <a:r>
              <a:rPr lang="en-US" dirty="0"/>
              <a:t>k41101c</a:t>
            </a:r>
            <a:endParaRPr lang="ru-RU" dirty="0"/>
          </a:p>
          <a:p>
            <a:pPr algn="l"/>
            <a:r>
              <a:rPr lang="ru-RU" dirty="0"/>
              <a:t>Малышев Р.О.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0F377FE1-8909-459E-990F-2D7CAF8757C1}"/>
              </a:ext>
            </a:extLst>
          </p:cNvPr>
          <p:cNvSpPr txBox="1">
            <a:spLocks/>
          </p:cNvSpPr>
          <p:nvPr/>
        </p:nvSpPr>
        <p:spPr>
          <a:xfrm>
            <a:off x="3812657" y="4404750"/>
            <a:ext cx="1637413" cy="60892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SzPct val="100000"/>
              <a:buFontTx/>
              <a:buNone/>
              <a:defRPr sz="16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Tx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г. Санкт-Петербург</a:t>
            </a:r>
          </a:p>
          <a:p>
            <a:r>
              <a:rPr lang="ru-RU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87172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096" y="159488"/>
            <a:ext cx="7613763" cy="437358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Введение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6096" y="660009"/>
            <a:ext cx="86241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</a:rPr>
              <a:t>Программно-конфигурируемые сети (ПКС или </a:t>
            </a:r>
            <a:r>
              <a:rPr lang="en-US" sz="1600" dirty="0">
                <a:solidFill>
                  <a:srgbClr val="000000"/>
                </a:solidFill>
              </a:rPr>
              <a:t>SDN</a:t>
            </a:r>
            <a:r>
              <a:rPr lang="ru-RU" sz="1600" dirty="0">
                <a:solidFill>
                  <a:srgbClr val="000000"/>
                </a:solidFill>
              </a:rPr>
              <a:t>) – развивающаяся архитектура сети, где функция управления сетью разделена с функцией передачи данных и полностью программируема. Основная её идея в том, чтобы, не изменяя существующего сетевого оборудования, отделить управление этим оборудованием за счет создания специального 2 программного обеспечения, которое может работать на обычном отдельном компьютере и которое находится под контролем администратора сети.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C7E1C9C-EEEB-47B6-8EC0-3A42707745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0226" y="2173064"/>
            <a:ext cx="4323547" cy="2970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064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F417B8-6AFF-4F6C-9A6E-D649ACAA7511}"/>
              </a:ext>
            </a:extLst>
          </p:cNvPr>
          <p:cNvSpPr txBox="1"/>
          <p:nvPr/>
        </p:nvSpPr>
        <p:spPr>
          <a:xfrm>
            <a:off x="310361" y="92839"/>
            <a:ext cx="5162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Варианты реализации </a:t>
            </a:r>
            <a:r>
              <a:rPr lang="en-US" sz="2800" b="1" dirty="0">
                <a:solidFill>
                  <a:srgbClr val="000000"/>
                </a:solidFill>
              </a:rPr>
              <a:t>SDN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6397" y="746746"/>
            <a:ext cx="80912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1) На основе оборудования, совместимого с открытым протоколом </a:t>
            </a:r>
            <a:r>
              <a:rPr lang="ru-RU" dirty="0" err="1">
                <a:solidFill>
                  <a:srgbClr val="000000"/>
                </a:solidFill>
              </a:rPr>
              <a:t>OpenFlow</a:t>
            </a:r>
            <a:r>
              <a:rPr lang="ru-RU" dirty="0">
                <a:solidFill>
                  <a:srgbClr val="000000"/>
                </a:solidFill>
              </a:rPr>
              <a:t>. </a:t>
            </a:r>
          </a:p>
          <a:p>
            <a:r>
              <a:rPr lang="ru-RU" dirty="0">
                <a:solidFill>
                  <a:srgbClr val="000000"/>
                </a:solidFill>
              </a:rPr>
              <a:t>2) Использование проприетарного оборудования с закрытым протоколом для выполнения конфигурации.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ru-RU" dirty="0">
                <a:solidFill>
                  <a:srgbClr val="000000"/>
                </a:solidFill>
              </a:rPr>
              <a:t>Альтернатива - </a:t>
            </a:r>
            <a:r>
              <a:rPr lang="ru-RU" dirty="0" err="1">
                <a:solidFill>
                  <a:srgbClr val="000000"/>
                </a:solidFill>
              </a:rPr>
              <a:t>Network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Functions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Virtualization</a:t>
            </a:r>
            <a:r>
              <a:rPr lang="ru-RU" dirty="0">
                <a:solidFill>
                  <a:srgbClr val="000000"/>
                </a:solidFill>
              </a:rPr>
              <a:t> (NFV)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C594217-F14C-4B2D-B623-2CF99FCC153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962" y="2186464"/>
            <a:ext cx="3128076" cy="29570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993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F417B8-6AFF-4F6C-9A6E-D649ACAA7511}"/>
              </a:ext>
            </a:extLst>
          </p:cNvPr>
          <p:cNvSpPr txBox="1"/>
          <p:nvPr/>
        </p:nvSpPr>
        <p:spPr>
          <a:xfrm>
            <a:off x="118975" y="126784"/>
            <a:ext cx="610107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</a:rPr>
              <a:t>Разработка интерфейса на базе протокола </a:t>
            </a:r>
            <a:r>
              <a:rPr lang="ru-RU" sz="2000" b="1" dirty="0" err="1">
                <a:solidFill>
                  <a:srgbClr val="000000"/>
                </a:solidFill>
              </a:rPr>
              <a:t>OpenFlow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2294" y="4150342"/>
            <a:ext cx="7639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Связи между компонентами, взаимодействующими по протоколу </a:t>
            </a:r>
            <a:r>
              <a:rPr lang="ru-RU" dirty="0" err="1">
                <a:solidFill>
                  <a:srgbClr val="000000"/>
                </a:solidFill>
              </a:rPr>
              <a:t>OpenFlow</a:t>
            </a:r>
            <a:endParaRPr lang="ru-RU" dirty="0">
              <a:solidFill>
                <a:srgbClr val="000000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F5A0B2-F7C6-4AE5-B19C-876396F7053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7" y="746746"/>
            <a:ext cx="5686425" cy="3457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59109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F417B8-6AFF-4F6C-9A6E-D649ACAA7511}"/>
              </a:ext>
            </a:extLst>
          </p:cNvPr>
          <p:cNvSpPr txBox="1"/>
          <p:nvPr/>
        </p:nvSpPr>
        <p:spPr>
          <a:xfrm>
            <a:off x="-10610" y="136610"/>
            <a:ext cx="66539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</a:rPr>
              <a:t>Особенность применения для облачной инфраструктуры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973BB06-C758-4918-999E-3DA26CCD1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1944" y="742118"/>
            <a:ext cx="4160428" cy="277361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C3D525D-F067-4A61-BB18-F94A91BA3B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628" y="714889"/>
            <a:ext cx="2996936" cy="280084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3397EB-01D1-4651-8F4F-3BE7EDE527B1}"/>
              </a:ext>
            </a:extLst>
          </p:cNvPr>
          <p:cNvSpPr txBox="1"/>
          <p:nvPr/>
        </p:nvSpPr>
        <p:spPr>
          <a:xfrm>
            <a:off x="1666694" y="3662718"/>
            <a:ext cx="76394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</a:rPr>
              <a:t>По функциональным возможностям оба подхода предоставляют схожие возможности, поэтому основным критерием становится простота использования достижения целей исследования. С этой точки зрения, а также на основе имеющегося опыта предпочтение отдается подходу, основанному на REST. </a:t>
            </a:r>
          </a:p>
        </p:txBody>
      </p:sp>
    </p:spTree>
    <p:extLst>
      <p:ext uri="{BB962C8B-B14F-4D97-AF65-F5344CB8AC3E}">
        <p14:creationId xmlns:p14="http://schemas.microsoft.com/office/powerpoint/2010/main" val="2584489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3D8954-0A92-43D2-9E20-A60E965A70C0}"/>
              </a:ext>
            </a:extLst>
          </p:cNvPr>
          <p:cNvSpPr txBox="1"/>
          <p:nvPr/>
        </p:nvSpPr>
        <p:spPr>
          <a:xfrm>
            <a:off x="310361" y="37159"/>
            <a:ext cx="6824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Необходимый интерфейс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5422" y="944520"/>
            <a:ext cx="8612922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</a:rPr>
              <a:t>добавление/удаление/перенос вычислительной машины в сети;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</a:rPr>
              <a:t>создание/удаление/изменение сетей;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</a:rPr>
              <a:t>создание/удаление/изменение правил маршрутизации пакетов в сети;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</a:rPr>
              <a:t>получение информации о состоянии сети;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</a:rPr>
              <a:t>получение информации о правилах маршрутизации;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00"/>
                </a:solidFill>
              </a:rPr>
              <a:t>получение информации о состоянии выполнения операций. </a:t>
            </a:r>
          </a:p>
        </p:txBody>
      </p:sp>
    </p:spTree>
    <p:extLst>
      <p:ext uri="{BB962C8B-B14F-4D97-AF65-F5344CB8AC3E}">
        <p14:creationId xmlns:p14="http://schemas.microsoft.com/office/powerpoint/2010/main" val="590818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7482" y="18605"/>
            <a:ext cx="56445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</a:rPr>
              <a:t>Выводы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82" y="894352"/>
            <a:ext cx="86493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rgbClr val="000000"/>
                </a:solidFill>
              </a:rPr>
              <a:t>Таким образом, можно сделать вывод о целесообразности применения протокола </a:t>
            </a:r>
            <a:r>
              <a:rPr lang="ru-RU" sz="2000" dirty="0" err="1">
                <a:solidFill>
                  <a:srgbClr val="000000"/>
                </a:solidFill>
              </a:rPr>
              <a:t>OpenFlow</a:t>
            </a:r>
            <a:r>
              <a:rPr lang="ru-RU" sz="2000" dirty="0">
                <a:solidFill>
                  <a:srgbClr val="000000"/>
                </a:solidFill>
              </a:rPr>
              <a:t> в качестве протокола для реализации ПКС в рамках управления вычислительными сетями в облачной инфраструктуре. Также определен набор операций, которые должны быть реализованы при использовании </a:t>
            </a:r>
            <a:r>
              <a:rPr lang="ru-RU" sz="2000" dirty="0" err="1">
                <a:solidFill>
                  <a:srgbClr val="000000"/>
                </a:solidFill>
              </a:rPr>
              <a:t>OpenFlow</a:t>
            </a:r>
            <a:r>
              <a:rPr lang="ru-RU" sz="2000" dirty="0">
                <a:solidFill>
                  <a:srgbClr val="000000"/>
                </a:solidFill>
              </a:rPr>
              <a:t> в качестве протокола для реализации программно-конфигурируемой сети в рамках управления вычислительными сетями в облачной инфраструктуре. </a:t>
            </a:r>
          </a:p>
        </p:txBody>
      </p:sp>
    </p:spTree>
    <p:extLst>
      <p:ext uri="{BB962C8B-B14F-4D97-AF65-F5344CB8AC3E}">
        <p14:creationId xmlns:p14="http://schemas.microsoft.com/office/powerpoint/2010/main" val="541786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51267"/>
            <a:ext cx="8229600" cy="620483"/>
          </a:xfrm>
        </p:spPr>
        <p:txBody>
          <a:bodyPr/>
          <a:lstStyle/>
          <a:p>
            <a:r>
              <a:rPr lang="ru-RU" dirty="0"/>
              <a:t>Спасибо за внимание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64942597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Custom 1">
      <a:dk1>
        <a:srgbClr val="0230AC"/>
      </a:dk1>
      <a:lt1>
        <a:srgbClr val="FFFFFF"/>
      </a:lt1>
      <a:dk2>
        <a:srgbClr val="0230AC"/>
      </a:dk2>
      <a:lt2>
        <a:srgbClr val="FFFFFF"/>
      </a:lt2>
      <a:accent1>
        <a:srgbClr val="EC0044"/>
      </a:accent1>
      <a:accent2>
        <a:srgbClr val="0230AC"/>
      </a:accent2>
      <a:accent3>
        <a:srgbClr val="8F32AC"/>
      </a:accent3>
      <a:accent4>
        <a:srgbClr val="0057AC"/>
      </a:accent4>
      <a:accent5>
        <a:srgbClr val="EC5A00"/>
      </a:accent5>
      <a:accent6>
        <a:srgbClr val="ECEC00"/>
      </a:accent6>
      <a:hlink>
        <a:srgbClr val="4BBCFF"/>
      </a:hlink>
      <a:folHlink>
        <a:srgbClr val="C000C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ver">
  <a:themeElements>
    <a:clrScheme name="Другая 1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EC0B43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5453</TotalTime>
  <Words>292</Words>
  <PresentationFormat>Экран (16:9)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Cover</vt:lpstr>
      <vt:lpstr>1_Cover</vt:lpstr>
      <vt:lpstr>Обзор статьи «Интеграция программно-конфигурируемой сети в облачное решение»  А. П. Тейхриб</vt:lpstr>
      <vt:lpstr>Введение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2014-06-27T12:30:22Z</dcterms:created>
  <dcterms:modified xsi:type="dcterms:W3CDTF">2022-04-04T00:15:27Z</dcterms:modified>
</cp:coreProperties>
</file>