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26948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17B42CE0-909F-4A4B-B539-F9EED5EB9EF2}" type="datetimeFigureOut">
              <a:rPr lang="en-US" smtClean="0"/>
              <a:t>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349173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568443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96745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574207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41483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284808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2751671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332681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3409662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7B42CE0-909F-4A4B-B539-F9EED5EB9EF2}"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44078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17B42CE0-909F-4A4B-B539-F9EED5EB9EF2}"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4237424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7B42CE0-909F-4A4B-B539-F9EED5EB9EF2}" type="datetimeFigureOut">
              <a:rPr lang="en-US" smtClean="0"/>
              <a:t>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2595691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7B42CE0-909F-4A4B-B539-F9EED5EB9EF2}" type="datetimeFigureOut">
              <a:rPr lang="en-US" smtClean="0"/>
              <a:t>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73801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42CE0-909F-4A4B-B539-F9EED5EB9EF2}" type="datetimeFigureOut">
              <a:rPr lang="en-US" smtClean="0"/>
              <a:t>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234326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7B42CE0-909F-4A4B-B539-F9EED5EB9EF2}"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703824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7B42CE0-909F-4A4B-B539-F9EED5EB9EF2}"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91E9B-5B78-4757-B05A-6CCC8859DE3A}" type="slidenum">
              <a:rPr lang="en-US" smtClean="0"/>
              <a:t>‹#›</a:t>
            </a:fld>
            <a:endParaRPr lang="en-US"/>
          </a:p>
        </p:txBody>
      </p:sp>
    </p:spTree>
    <p:extLst>
      <p:ext uri="{BB962C8B-B14F-4D97-AF65-F5344CB8AC3E}">
        <p14:creationId xmlns:p14="http://schemas.microsoft.com/office/powerpoint/2010/main" val="1046984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7B42CE0-909F-4A4B-B539-F9EED5EB9EF2}" type="datetimeFigureOut">
              <a:rPr lang="en-US" smtClean="0"/>
              <a:t>2/16/2022</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5A91E9B-5B78-4757-B05A-6CCC8859DE3A}" type="slidenum">
              <a:rPr lang="en-US" smtClean="0"/>
              <a:t>‹#›</a:t>
            </a:fld>
            <a:endParaRPr lang="en-US"/>
          </a:p>
        </p:txBody>
      </p:sp>
    </p:spTree>
    <p:extLst>
      <p:ext uri="{BB962C8B-B14F-4D97-AF65-F5344CB8AC3E}">
        <p14:creationId xmlns:p14="http://schemas.microsoft.com/office/powerpoint/2010/main" val="323763720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2" y="736979"/>
            <a:ext cx="9865507" cy="1119116"/>
          </a:xfrm>
        </p:spPr>
        <p:txBody>
          <a:bodyPr>
            <a:normAutofit fontScale="90000"/>
          </a:bodyPr>
          <a:lstStyle/>
          <a:p>
            <a:r>
              <a:rPr lang="en-US" dirty="0"/>
              <a:t>Multiprotocol Label Switching</a:t>
            </a:r>
          </a:p>
        </p:txBody>
      </p:sp>
      <p:sp>
        <p:nvSpPr>
          <p:cNvPr id="3" name="عنوان فرعي 2"/>
          <p:cNvSpPr>
            <a:spLocks noGrp="1"/>
          </p:cNvSpPr>
          <p:nvPr>
            <p:ph type="subTitle" idx="1"/>
          </p:nvPr>
        </p:nvSpPr>
        <p:spPr>
          <a:xfrm>
            <a:off x="4463729" y="1974123"/>
            <a:ext cx="6400800" cy="1947333"/>
          </a:xfrm>
        </p:spPr>
        <p:txBody>
          <a:bodyPr/>
          <a:lstStyle/>
          <a:p>
            <a:r>
              <a:rPr lang="en-US" dirty="0" smtClean="0"/>
              <a:t>MLPS</a:t>
            </a:r>
            <a:endParaRPr lang="en-US" dirty="0"/>
          </a:p>
        </p:txBody>
      </p:sp>
      <p:sp>
        <p:nvSpPr>
          <p:cNvPr id="4" name="مربع نص 3"/>
          <p:cNvSpPr txBox="1"/>
          <p:nvPr/>
        </p:nvSpPr>
        <p:spPr>
          <a:xfrm>
            <a:off x="684212" y="3921456"/>
            <a:ext cx="5088791" cy="646331"/>
          </a:xfrm>
          <a:prstGeom prst="rect">
            <a:avLst/>
          </a:prstGeom>
          <a:noFill/>
        </p:spPr>
        <p:txBody>
          <a:bodyPr wrap="square" rtlCol="0">
            <a:spAutoFit/>
          </a:bodyPr>
          <a:lstStyle/>
          <a:p>
            <a:r>
              <a:rPr lang="en-US" dirty="0" smtClean="0"/>
              <a:t>Introduced by:</a:t>
            </a:r>
          </a:p>
          <a:p>
            <a:r>
              <a:rPr lang="en-US" dirty="0" smtClean="0"/>
              <a:t>	Karam Mahfod</a:t>
            </a:r>
            <a:endParaRPr lang="en-US" dirty="0"/>
          </a:p>
        </p:txBody>
      </p:sp>
    </p:spTree>
    <p:extLst>
      <p:ext uri="{BB962C8B-B14F-4D97-AF65-F5344CB8AC3E}">
        <p14:creationId xmlns:p14="http://schemas.microsoft.com/office/powerpoint/2010/main" val="250315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8552" y="1839667"/>
            <a:ext cx="10506952" cy="1507067"/>
          </a:xfrm>
        </p:spPr>
        <p:txBody>
          <a:bodyPr>
            <a:normAutofit/>
          </a:bodyPr>
          <a:lstStyle/>
          <a:p>
            <a:r>
              <a:rPr lang="en-US" sz="2400" dirty="0"/>
              <a:t>Before we dive into MPLS, let’s explain how data travels through the </a:t>
            </a:r>
            <a:r>
              <a:rPr lang="en-US" sz="2400" dirty="0" smtClean="0"/>
              <a:t>internet.</a:t>
            </a:r>
            <a:endParaRPr lang="en-US" sz="2400" dirty="0"/>
          </a:p>
        </p:txBody>
      </p:sp>
      <p:sp>
        <p:nvSpPr>
          <p:cNvPr id="3" name="عنصر نائب للمحتوى 2"/>
          <p:cNvSpPr>
            <a:spLocks noGrp="1"/>
          </p:cNvSpPr>
          <p:nvPr>
            <p:ph idx="1"/>
          </p:nvPr>
        </p:nvSpPr>
        <p:spPr>
          <a:xfrm>
            <a:off x="438552" y="341193"/>
            <a:ext cx="8534400" cy="1037231"/>
          </a:xfrm>
        </p:spPr>
        <p:txBody>
          <a:bodyPr>
            <a:normAutofit/>
          </a:bodyPr>
          <a:lstStyle/>
          <a:p>
            <a:r>
              <a:rPr lang="en-US" sz="2800" b="1" dirty="0" smtClean="0"/>
              <a:t>Introduction</a:t>
            </a:r>
            <a:endParaRPr lang="en-US" sz="2800" b="1" dirty="0"/>
          </a:p>
        </p:txBody>
      </p:sp>
    </p:spTree>
    <p:extLst>
      <p:ext uri="{BB962C8B-B14F-4D97-AF65-F5344CB8AC3E}">
        <p14:creationId xmlns:p14="http://schemas.microsoft.com/office/powerpoint/2010/main" val="174595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6079" y="1978926"/>
            <a:ext cx="5317617" cy="4067032"/>
          </a:xfrm>
        </p:spPr>
        <p:txBody>
          <a:bodyPr>
            <a:noAutofit/>
          </a:bodyPr>
          <a:lstStyle/>
          <a:p>
            <a:pPr algn="just"/>
            <a:r>
              <a:rPr lang="en-US" sz="1800" dirty="0"/>
              <a:t>An MPLS network is Layer 2.5, meaning it falls between Layer 2 (Data Link) and Layer 3 (Network) of the OSI seven-layer hierarchy. Layer 2, or the Data Link Layer, carries IP packets over simple LANs or point-to-point WANs. Layer 3, or the Network Layer, uses internet-wide addressing and routing using IP protocols. MPLS sits in between these two layers, with additional features for data transport across the network</a:t>
            </a:r>
          </a:p>
        </p:txBody>
      </p:sp>
      <p:sp>
        <p:nvSpPr>
          <p:cNvPr id="3" name="عنصر نائب للمحتوى 2"/>
          <p:cNvSpPr>
            <a:spLocks noGrp="1"/>
          </p:cNvSpPr>
          <p:nvPr>
            <p:ph idx="1"/>
          </p:nvPr>
        </p:nvSpPr>
        <p:spPr>
          <a:xfrm>
            <a:off x="684212" y="685800"/>
            <a:ext cx="8534400" cy="1320421"/>
          </a:xfrm>
        </p:spPr>
        <p:txBody>
          <a:bodyPr>
            <a:normAutofit/>
          </a:bodyPr>
          <a:lstStyle/>
          <a:p>
            <a:r>
              <a:rPr lang="en-US" sz="2800" b="1" dirty="0"/>
              <a:t>MPLS </a:t>
            </a:r>
            <a:r>
              <a:rPr lang="en-US" sz="2800" b="1" dirty="0" smtClean="0"/>
              <a:t>Meaning</a:t>
            </a:r>
            <a:endParaRPr lang="en-US" sz="2800" b="1" dirty="0"/>
          </a:p>
        </p:txBody>
      </p:sp>
      <p:pic>
        <p:nvPicPr>
          <p:cNvPr id="4" name="صورة 3"/>
          <p:cNvPicPr>
            <a:picLocks noChangeAspect="1"/>
          </p:cNvPicPr>
          <p:nvPr/>
        </p:nvPicPr>
        <p:blipFill>
          <a:blip r:embed="rId2"/>
          <a:stretch>
            <a:fillRect/>
          </a:stretch>
        </p:blipFill>
        <p:spPr>
          <a:xfrm>
            <a:off x="6121629" y="2520963"/>
            <a:ext cx="5544324" cy="2553056"/>
          </a:xfrm>
          <a:prstGeom prst="rect">
            <a:avLst/>
          </a:prstGeom>
        </p:spPr>
      </p:pic>
    </p:spTree>
    <p:extLst>
      <p:ext uri="{BB962C8B-B14F-4D97-AF65-F5344CB8AC3E}">
        <p14:creationId xmlns:p14="http://schemas.microsoft.com/office/powerpoint/2010/main" val="575512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4212" y="1528550"/>
            <a:ext cx="10534248" cy="3374028"/>
          </a:xfrm>
        </p:spPr>
        <p:txBody>
          <a:bodyPr>
            <a:normAutofit/>
          </a:bodyPr>
          <a:lstStyle/>
          <a:p>
            <a:r>
              <a:rPr lang="en-US" sz="1800" dirty="0"/>
              <a:t>Organizations often use this technology when they have multiple remote branch offices across the country or around the world </a:t>
            </a:r>
          </a:p>
        </p:txBody>
      </p:sp>
      <p:sp>
        <p:nvSpPr>
          <p:cNvPr id="3" name="عنصر نائب للمحتوى 2"/>
          <p:cNvSpPr>
            <a:spLocks noGrp="1"/>
          </p:cNvSpPr>
          <p:nvPr>
            <p:ph idx="1"/>
          </p:nvPr>
        </p:nvSpPr>
        <p:spPr>
          <a:xfrm>
            <a:off x="684212" y="685801"/>
            <a:ext cx="8534400" cy="1934570"/>
          </a:xfrm>
        </p:spPr>
        <p:txBody>
          <a:bodyPr>
            <a:normAutofit/>
          </a:bodyPr>
          <a:lstStyle/>
          <a:p>
            <a:r>
              <a:rPr lang="en-US" sz="2800" b="1" dirty="0"/>
              <a:t>What Is MPLS Used For</a:t>
            </a:r>
          </a:p>
        </p:txBody>
      </p:sp>
    </p:spTree>
    <p:extLst>
      <p:ext uri="{BB962C8B-B14F-4D97-AF65-F5344CB8AC3E}">
        <p14:creationId xmlns:p14="http://schemas.microsoft.com/office/powerpoint/2010/main" val="127642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4212" y="2483894"/>
            <a:ext cx="8534400" cy="2388358"/>
          </a:xfrm>
        </p:spPr>
        <p:txBody>
          <a:bodyPr>
            <a:normAutofit/>
          </a:bodyPr>
          <a:lstStyle/>
          <a:p>
            <a:r>
              <a:rPr lang="en-US" sz="1800" dirty="0"/>
              <a:t>MPLS networks were designed as an overlay tactic to simplify and improve performance. However, routing cloud traffic is not easy with MPLS. To make cloud traffic more efficient, many organizations are exploring how to supplement MPLS with other types of connections</a:t>
            </a:r>
          </a:p>
        </p:txBody>
      </p:sp>
      <p:sp>
        <p:nvSpPr>
          <p:cNvPr id="3" name="عنصر نائب للمحتوى 2"/>
          <p:cNvSpPr>
            <a:spLocks noGrp="1"/>
          </p:cNvSpPr>
          <p:nvPr>
            <p:ph idx="1"/>
          </p:nvPr>
        </p:nvSpPr>
        <p:spPr>
          <a:xfrm>
            <a:off x="684212" y="685800"/>
            <a:ext cx="8534400" cy="1798093"/>
          </a:xfrm>
        </p:spPr>
        <p:txBody>
          <a:bodyPr/>
          <a:lstStyle/>
          <a:p>
            <a:r>
              <a:rPr lang="en-US" sz="2800" b="1" dirty="0"/>
              <a:t>How MPLS Networks Work for Cloud Adoption</a:t>
            </a:r>
          </a:p>
          <a:p>
            <a:pPr marL="0" indent="0">
              <a:buNone/>
            </a:pPr>
            <a:endParaRPr lang="en-US" dirty="0"/>
          </a:p>
        </p:txBody>
      </p:sp>
    </p:spTree>
    <p:extLst>
      <p:ext uri="{BB962C8B-B14F-4D97-AF65-F5344CB8AC3E}">
        <p14:creationId xmlns:p14="http://schemas.microsoft.com/office/powerpoint/2010/main" val="1123136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4212" y="2565780"/>
            <a:ext cx="8534400" cy="3428620"/>
          </a:xfrm>
        </p:spPr>
        <p:txBody>
          <a:bodyPr>
            <a:noAutofit/>
          </a:bodyPr>
          <a:lstStyle/>
          <a:p>
            <a:pPr>
              <a:lnSpc>
                <a:spcPct val="80000"/>
              </a:lnSpc>
            </a:pPr>
            <a:r>
              <a:rPr lang="en-US" sz="2000" dirty="0"/>
              <a:t>Traffic Engineering - the ability to set the path traffic will take through the network, and the ability to set performance characteristics for a class of traffic</a:t>
            </a:r>
            <a:br>
              <a:rPr lang="en-US" sz="2000" dirty="0"/>
            </a:br>
            <a:r>
              <a:rPr lang="en-US" sz="2000" dirty="0"/>
              <a:t/>
            </a:r>
            <a:br>
              <a:rPr lang="en-US" sz="2000" dirty="0"/>
            </a:br>
            <a:r>
              <a:rPr lang="en-US" sz="2000" dirty="0"/>
              <a:t>VPNs - using MPLS, service providers can create IP tunnels throughout their network, without the need for encryption or end-user applications</a:t>
            </a:r>
            <a:br>
              <a:rPr lang="en-US" sz="2000" dirty="0"/>
            </a:br>
            <a:r>
              <a:rPr lang="en-US" sz="2000" dirty="0"/>
              <a:t/>
            </a:r>
            <a:br>
              <a:rPr lang="en-US" sz="2000" dirty="0"/>
            </a:br>
            <a:r>
              <a:rPr lang="en-US" sz="2000" dirty="0"/>
              <a:t>Layer 2 Transport - New standards being defined by the IETF's PWE3 and PPVPN working groups allow service providers to carry Layer 2 services including Ethernet, Frame Relay and ATM over an IP/MPLS core</a:t>
            </a:r>
            <a:br>
              <a:rPr lang="en-US" sz="2000" dirty="0"/>
            </a:br>
            <a:endParaRPr lang="en-US" sz="2000" dirty="0"/>
          </a:p>
        </p:txBody>
      </p:sp>
      <p:sp>
        <p:nvSpPr>
          <p:cNvPr id="3" name="عنصر نائب للمحتوى 2"/>
          <p:cNvSpPr>
            <a:spLocks noGrp="1"/>
          </p:cNvSpPr>
          <p:nvPr>
            <p:ph idx="1"/>
          </p:nvPr>
        </p:nvSpPr>
        <p:spPr>
          <a:xfrm>
            <a:off x="684212" y="685801"/>
            <a:ext cx="8534400" cy="1224886"/>
          </a:xfrm>
        </p:spPr>
        <p:txBody>
          <a:bodyPr>
            <a:normAutofit/>
          </a:bodyPr>
          <a:lstStyle/>
          <a:p>
            <a:r>
              <a:rPr lang="en-US" sz="2800" b="1" dirty="0"/>
              <a:t>MPLS Benefits</a:t>
            </a:r>
          </a:p>
        </p:txBody>
      </p:sp>
    </p:spTree>
    <p:extLst>
      <p:ext uri="{BB962C8B-B14F-4D97-AF65-F5344CB8AC3E}">
        <p14:creationId xmlns:p14="http://schemas.microsoft.com/office/powerpoint/2010/main" val="1104788225"/>
      </p:ext>
    </p:extLst>
  </p:cSld>
  <p:clrMapOvr>
    <a:masterClrMapping/>
  </p:clrMapOvr>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24</TotalTime>
  <Words>213</Words>
  <Application>Microsoft Office PowerPoint</Application>
  <PresentationFormat>ملء الشاشة</PresentationFormat>
  <Paragraphs>14</Paragraphs>
  <Slides>6</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6</vt:i4>
      </vt:variant>
    </vt:vector>
  </HeadingPairs>
  <TitlesOfParts>
    <vt:vector size="10" baseType="lpstr">
      <vt:lpstr>Century Gothic</vt:lpstr>
      <vt:lpstr>Tahoma</vt:lpstr>
      <vt:lpstr>Wingdings 3</vt:lpstr>
      <vt:lpstr>شريحة</vt:lpstr>
      <vt:lpstr>Multiprotocol Label Switching</vt:lpstr>
      <vt:lpstr>Before we dive into MPLS, let’s explain how data travels through the internet.</vt:lpstr>
      <vt:lpstr>An MPLS network is Layer 2.5, meaning it falls between Layer 2 (Data Link) and Layer 3 (Network) of the OSI seven-layer hierarchy. Layer 2, or the Data Link Layer, carries IP packets over simple LANs or point-to-point WANs. Layer 3, or the Network Layer, uses internet-wide addressing and routing using IP protocols. MPLS sits in between these two layers, with additional features for data transport across the network</vt:lpstr>
      <vt:lpstr>Organizations often use this technology when they have multiple remote branch offices across the country or around the world </vt:lpstr>
      <vt:lpstr>MPLS networks were designed as an overlay tactic to simplify and improve performance. However, routing cloud traffic is not easy with MPLS. To make cloud traffic more efficient, many organizations are exploring how to supplement MPLS with other types of connections</vt:lpstr>
      <vt:lpstr>Traffic Engineering - the ability to set the path traffic will take through the network, and the ability to set performance characteristics for a class of traffic  VPNs - using MPLS, service providers can create IP tunnels throughout their network, without the need for encryption or end-user applications  Layer 2 Transport - New standards being defined by the IETF's PWE3 and PPVPN working groups allow service providers to carry Layer 2 services including Ethernet, Frame Relay and ATM over an IP/MPLS core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Multiprotocol Label Switching</dc:title>
  <dc:creator>حساب Microsoft</dc:creator>
  <cp:lastModifiedBy>حساب Microsoft</cp:lastModifiedBy>
  <cp:revision>4</cp:revision>
  <dcterms:created xsi:type="dcterms:W3CDTF">2022-02-16T00:26:59Z</dcterms:created>
  <dcterms:modified xsi:type="dcterms:W3CDTF">2022-02-16T00:51:23Z</dcterms:modified>
</cp:coreProperties>
</file>