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5"/>
  </p:notesMasterIdLst>
  <p:handoutMasterIdLst>
    <p:handoutMasterId r:id="rId16"/>
  </p:handoutMasterIdLst>
  <p:sldIdLst>
    <p:sldId id="265" r:id="rId3"/>
    <p:sldId id="257" r:id="rId4"/>
    <p:sldId id="271" r:id="rId5"/>
    <p:sldId id="273" r:id="rId6"/>
    <p:sldId id="274" r:id="rId7"/>
    <p:sldId id="270" r:id="rId8"/>
    <p:sldId id="264" r:id="rId9"/>
    <p:sldId id="268" r:id="rId10"/>
    <p:sldId id="272" r:id="rId11"/>
    <p:sldId id="269" r:id="rId12"/>
    <p:sldId id="276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4672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744" y="82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216" y="1335664"/>
            <a:ext cx="8706293" cy="705787"/>
          </a:xfrm>
        </p:spPr>
        <p:txBody>
          <a:bodyPr>
            <a:normAutofit/>
          </a:bodyPr>
          <a:lstStyle/>
          <a:p>
            <a:r>
              <a:rPr lang="en-US" dirty="0"/>
              <a:t>Multiprotocol label switching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63611" y="3373826"/>
            <a:ext cx="3799367" cy="206184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Выполнил:</a:t>
            </a:r>
          </a:p>
          <a:p>
            <a:pPr algn="l"/>
            <a:r>
              <a:rPr lang="ru-RU" dirty="0"/>
              <a:t>Студент 1 курса магистратуры</a:t>
            </a:r>
          </a:p>
          <a:p>
            <a:pPr algn="l"/>
            <a:r>
              <a:rPr lang="ru-RU" dirty="0"/>
              <a:t>Елькин Григорий Александрович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F377FE1-8909-459E-990F-2D7CAF8757C1}"/>
              </a:ext>
            </a:extLst>
          </p:cNvPr>
          <p:cNvSpPr txBox="1">
            <a:spLocks/>
          </p:cNvSpPr>
          <p:nvPr/>
        </p:nvSpPr>
        <p:spPr>
          <a:xfrm>
            <a:off x="3812657" y="4404750"/>
            <a:ext cx="1637413" cy="60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г. Санкт-Петербург</a:t>
            </a:r>
          </a:p>
          <a:p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3D8954-0A92-43D2-9E20-A60E965A70C0}"/>
              </a:ext>
            </a:extLst>
          </p:cNvPr>
          <p:cNvSpPr txBox="1"/>
          <p:nvPr/>
        </p:nvSpPr>
        <p:spPr>
          <a:xfrm>
            <a:off x="310361" y="535371"/>
            <a:ext cx="6824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Виды </a:t>
            </a:r>
            <a:r>
              <a:rPr lang="en-US" sz="2800" b="1" dirty="0">
                <a:solidFill>
                  <a:srgbClr val="000000"/>
                </a:solidFill>
              </a:rPr>
              <a:t>MPLS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50A9B2-52D9-4A6F-942B-E3562D3FD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1" y="1298265"/>
            <a:ext cx="3900132" cy="3181585"/>
          </a:xfrm>
        </p:spPr>
        <p:txBody>
          <a:bodyPr/>
          <a:lstStyle/>
          <a:p>
            <a:r>
              <a:rPr lang="en-US" dirty="0"/>
              <a:t>MPLS l2vpn</a:t>
            </a:r>
            <a:r>
              <a:rPr lang="ru-RU" dirty="0"/>
              <a:t>:</a:t>
            </a:r>
            <a:r>
              <a:rPr lang="en-US" dirty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xconnect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VPN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Ethernet</a:t>
            </a:r>
          </a:p>
          <a:p>
            <a:r>
              <a:rPr lang="en-US" dirty="0"/>
              <a:t>MPLS l3vpn</a:t>
            </a:r>
            <a:r>
              <a:rPr lang="ru-RU" dirty="0"/>
              <a:t>:</a:t>
            </a:r>
            <a:r>
              <a:rPr lang="en-US" dirty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VRF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VPN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IP-</a:t>
            </a:r>
            <a:r>
              <a:rPr lang="ru-RU" dirty="0"/>
              <a:t>пакеты</a:t>
            </a:r>
            <a:endParaRPr lang="en-US" dirty="0"/>
          </a:p>
          <a:p>
            <a:r>
              <a:rPr lang="en-US" dirty="0"/>
              <a:t>MPLS TE (traffic engineering</a:t>
            </a:r>
            <a:r>
              <a:rPr lang="ru-RU" dirty="0"/>
              <a:t>)</a:t>
            </a:r>
            <a:endParaRPr lang="en-US" dirty="0"/>
          </a:p>
          <a:p>
            <a:endParaRPr lang="ru-RU" dirty="0"/>
          </a:p>
        </p:txBody>
      </p:sp>
      <p:pic>
        <p:nvPicPr>
          <p:cNvPr id="3074" name="Picture 2" descr="https://habrastorage.org/r/w1560/files/489/144/e71/489144e715634e0c9f55e1045751a439.png">
            <a:extLst>
              <a:ext uri="{FF2B5EF4-FFF2-40B4-BE49-F238E27FC236}">
                <a16:creationId xmlns:a16="http://schemas.microsoft.com/office/drawing/2014/main" id="{92790D25-75F7-4F85-95EB-49206275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75" y="1151176"/>
            <a:ext cx="4742011" cy="28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1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52C9-4296-4829-9E55-D8375EB0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36" y="667632"/>
            <a:ext cx="6758764" cy="756609"/>
          </a:xfrm>
        </p:spPr>
        <p:txBody>
          <a:bodyPr>
            <a:noAutofit/>
          </a:bodyPr>
          <a:lstStyle/>
          <a:p>
            <a:r>
              <a:rPr lang="ru-RU" sz="2800" dirty="0"/>
              <a:t>Заключение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C8D8D-E85B-474B-98FD-4FE77B0F3B66}"/>
              </a:ext>
            </a:extLst>
          </p:cNvPr>
          <p:cNvSpPr txBox="1"/>
          <p:nvPr/>
        </p:nvSpPr>
        <p:spPr>
          <a:xfrm>
            <a:off x="460536" y="1485919"/>
            <a:ext cx="82229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MPLS никак не регламентирует протокол распространения меток, а соответственно конечные результаты на конкретной сети вполне могут различаться при использовании разных протоколов. Но сама идея инкапсуляции любого содержимого в один понятный </a:t>
            </a:r>
            <a:r>
              <a:rPr lang="en-US" dirty="0"/>
              <a:t>MPLS</a:t>
            </a:r>
            <a:r>
              <a:rPr lang="ru-RU" dirty="0"/>
              <a:t>, будь то </a:t>
            </a:r>
            <a:r>
              <a:rPr lang="en-US" dirty="0"/>
              <a:t>IP, Ethernet </a:t>
            </a:r>
            <a:r>
              <a:rPr lang="ru-RU" dirty="0"/>
              <a:t>или </a:t>
            </a:r>
            <a:r>
              <a:rPr lang="en-US" dirty="0"/>
              <a:t>E1,</a:t>
            </a:r>
            <a:r>
              <a:rPr lang="ru-RU" dirty="0"/>
              <a:t> позволяет оптимизировать сеть, уменьшить количество физических каналов, настраивать </a:t>
            </a:r>
            <a:r>
              <a:rPr lang="en-US" dirty="0"/>
              <a:t>QoS, </a:t>
            </a:r>
            <a:r>
              <a:rPr lang="ru-RU" dirty="0"/>
              <a:t>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180289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1267"/>
            <a:ext cx="8229600" cy="62048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97" y="700483"/>
            <a:ext cx="7613763" cy="4373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Что такое </a:t>
            </a:r>
            <a:r>
              <a:rPr lang="en-US" sz="2800" b="1" dirty="0">
                <a:solidFill>
                  <a:srgbClr val="000000"/>
                </a:solidFill>
              </a:rPr>
              <a:t>MPLS?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097" y="1541494"/>
            <a:ext cx="3746126" cy="2491790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</a:rPr>
              <a:t>MPLS</a:t>
            </a:r>
            <a:r>
              <a:rPr lang="ru-RU" dirty="0">
                <a:solidFill>
                  <a:srgbClr val="000000"/>
                </a:solidFill>
              </a:rPr>
              <a:t> (</a:t>
            </a:r>
            <a:r>
              <a:rPr lang="ru-RU" i="1" dirty="0" err="1">
                <a:solidFill>
                  <a:srgbClr val="000000"/>
                </a:solidFill>
              </a:rPr>
              <a:t>multiprotocol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err="1">
                <a:solidFill>
                  <a:srgbClr val="000000"/>
                </a:solidFill>
              </a:rPr>
              <a:t>label</a:t>
            </a:r>
            <a:r>
              <a:rPr lang="ru-RU" i="1" dirty="0">
                <a:solidFill>
                  <a:srgbClr val="000000"/>
                </a:solidFill>
              </a:rPr>
              <a:t> switching</a:t>
            </a:r>
            <a:r>
              <a:rPr lang="ru-RU" dirty="0">
                <a:solidFill>
                  <a:srgbClr val="000000"/>
                </a:solidFill>
              </a:rPr>
              <a:t> — многопротокольная коммутация по меткам) — механизм в высокопроизводительной телекоммуникационной сети, осуществляющий передачу данных от одного узла сети к другому с помощью меток.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Описание MPLS/VPN">
            <a:extLst>
              <a:ext uri="{FF2B5EF4-FFF2-40B4-BE49-F238E27FC236}">
                <a16:creationId xmlns:a16="http://schemas.microsoft.com/office/drawing/2014/main" id="{75DF7D2B-C64D-470E-921E-BDE1D156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69" y="1302818"/>
            <a:ext cx="3733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417B8-6AFF-4F6C-9A6E-D649ACAA7511}"/>
              </a:ext>
            </a:extLst>
          </p:cNvPr>
          <p:cNvSpPr txBox="1"/>
          <p:nvPr/>
        </p:nvSpPr>
        <p:spPr>
          <a:xfrm>
            <a:off x="310361" y="616059"/>
            <a:ext cx="5162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История </a:t>
            </a:r>
            <a:r>
              <a:rPr lang="en-US" sz="2800" b="1" dirty="0">
                <a:solidFill>
                  <a:srgbClr val="000000"/>
                </a:solidFill>
              </a:rPr>
              <a:t>MPLS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FC657-8FF3-4CAA-B2B4-9A9E31E8E818}"/>
              </a:ext>
            </a:extLst>
          </p:cNvPr>
          <p:cNvSpPr txBox="1"/>
          <p:nvPr/>
        </p:nvSpPr>
        <p:spPr>
          <a:xfrm>
            <a:off x="503042" y="1185233"/>
            <a:ext cx="3749981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0000"/>
                </a:solidFill>
              </a:rPr>
              <a:t>В 1996 году группа инженеров из фирмы «</a:t>
            </a:r>
            <a:r>
              <a:rPr lang="ru-RU" sz="1700" dirty="0" err="1">
                <a:solidFill>
                  <a:srgbClr val="000000"/>
                </a:solidFill>
              </a:rPr>
              <a:t>Ipsilon</a:t>
            </a:r>
            <a:r>
              <a:rPr lang="ru-RU" sz="1700" dirty="0">
                <a:solidFill>
                  <a:srgbClr val="000000"/>
                </a:solidFill>
              </a:rPr>
              <a:t> Networks» разработала </a:t>
            </a:r>
            <a:r>
              <a:rPr lang="en-US" sz="1700" i="1" dirty="0">
                <a:solidFill>
                  <a:srgbClr val="000000"/>
                </a:solidFill>
              </a:rPr>
              <a:t>F</a:t>
            </a:r>
            <a:r>
              <a:rPr lang="ru-RU" sz="1700" i="1" dirty="0" err="1">
                <a:solidFill>
                  <a:srgbClr val="000000"/>
                </a:solidFill>
              </a:rPr>
              <a:t>low</a:t>
            </a:r>
            <a:r>
              <a:rPr lang="ru-RU" sz="1700" i="1" dirty="0">
                <a:solidFill>
                  <a:srgbClr val="000000"/>
                </a:solidFill>
              </a:rPr>
              <a:t> </a:t>
            </a:r>
            <a:r>
              <a:rPr lang="en-US" sz="1700" i="1" dirty="0">
                <a:solidFill>
                  <a:srgbClr val="000000"/>
                </a:solidFill>
              </a:rPr>
              <a:t>M</a:t>
            </a:r>
            <a:r>
              <a:rPr lang="ru-RU" sz="1700" i="1" dirty="0" err="1">
                <a:solidFill>
                  <a:srgbClr val="000000"/>
                </a:solidFill>
              </a:rPr>
              <a:t>anagement</a:t>
            </a:r>
            <a:r>
              <a:rPr lang="ru-RU" sz="1700" i="1" dirty="0">
                <a:solidFill>
                  <a:srgbClr val="000000"/>
                </a:solidFill>
              </a:rPr>
              <a:t> </a:t>
            </a:r>
            <a:r>
              <a:rPr lang="en-US" sz="1700" i="1" dirty="0">
                <a:solidFill>
                  <a:srgbClr val="000000"/>
                </a:solidFill>
              </a:rPr>
              <a:t>P</a:t>
            </a:r>
            <a:r>
              <a:rPr lang="ru-RU" sz="1700" i="1" dirty="0" err="1">
                <a:solidFill>
                  <a:srgbClr val="000000"/>
                </a:solidFill>
              </a:rPr>
              <a:t>rotocol</a:t>
            </a:r>
            <a:r>
              <a:rPr lang="ru-RU" sz="1700" dirty="0">
                <a:solidFill>
                  <a:srgbClr val="000000"/>
                </a:solidFill>
              </a:rPr>
              <a:t>.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ru-RU" sz="1700" dirty="0">
                <a:solidFill>
                  <a:srgbClr val="000000"/>
                </a:solidFill>
              </a:rPr>
              <a:t>Основанная на этом протоколе технология </a:t>
            </a:r>
            <a:r>
              <a:rPr lang="ru-RU" sz="1700" i="1" dirty="0">
                <a:solidFill>
                  <a:srgbClr val="000000"/>
                </a:solidFill>
              </a:rPr>
              <a:t>IP switching</a:t>
            </a:r>
            <a:r>
              <a:rPr lang="ru-RU" sz="1700" dirty="0">
                <a:solidFill>
                  <a:srgbClr val="000000"/>
                </a:solidFill>
              </a:rPr>
              <a:t>, работает только поверх упрощенной сети ATM. Фирма «Cisco Systems» разработала похожую технологию «коммутации на основе тегов» (англ. </a:t>
            </a:r>
            <a:r>
              <a:rPr lang="ru-RU" sz="1700" i="1" dirty="0" err="1">
                <a:solidFill>
                  <a:srgbClr val="000000"/>
                </a:solidFill>
              </a:rPr>
              <a:t>tag</a:t>
            </a:r>
            <a:r>
              <a:rPr lang="ru-RU" sz="1700" i="1" dirty="0">
                <a:solidFill>
                  <a:srgbClr val="000000"/>
                </a:solidFill>
              </a:rPr>
              <a:t> switching</a:t>
            </a:r>
            <a:r>
              <a:rPr lang="ru-RU" sz="1700" dirty="0">
                <a:solidFill>
                  <a:srgbClr val="000000"/>
                </a:solidFill>
              </a:rPr>
              <a:t>), не ограниченную передачей поверх сети ATM.</a:t>
            </a:r>
          </a:p>
        </p:txBody>
      </p:sp>
      <p:pic>
        <p:nvPicPr>
          <p:cNvPr id="2050" name="Picture 2" descr="PDF] IP switching—ATM under IP | Semantic Scholar">
            <a:extLst>
              <a:ext uri="{FF2B5EF4-FFF2-40B4-BE49-F238E27FC236}">
                <a16:creationId xmlns:a16="http://schemas.microsoft.com/office/drawing/2014/main" id="{97EDB378-1629-4DC4-9EA0-F2423F8C0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5136743" y="1573385"/>
            <a:ext cx="3262348" cy="21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abrastorage.org/files/32c/f20/5d3/32cf205d34d648caa6ab8c2983f754db.gif">
            <a:extLst>
              <a:ext uri="{FF2B5EF4-FFF2-40B4-BE49-F238E27FC236}">
                <a16:creationId xmlns:a16="http://schemas.microsoft.com/office/drawing/2014/main" id="{594E0F29-95A1-4186-9C56-881B3EDE5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2" y="879254"/>
            <a:ext cx="7302455" cy="33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64F58F-0F5C-4696-8DE0-F7CFE6C6A7B3}"/>
              </a:ext>
            </a:extLst>
          </p:cNvPr>
          <p:cNvSpPr/>
          <p:nvPr/>
        </p:nvSpPr>
        <p:spPr>
          <a:xfrm>
            <a:off x="276245" y="584719"/>
            <a:ext cx="312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работает </a:t>
            </a:r>
            <a:r>
              <a:rPr lang="en-US" sz="2800" b="1" dirty="0">
                <a:solidFill>
                  <a:srgbClr val="000000"/>
                </a:solidFill>
              </a:rPr>
              <a:t>MPLS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709F64A-405D-43FB-877A-31590A5A2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90625"/>
            <a:ext cx="8502503" cy="348134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sz="3300" b="1" dirty="0"/>
              <a:t>Labels:</a:t>
            </a:r>
            <a:endParaRPr lang="ru-RU" sz="33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Label</a:t>
            </a:r>
            <a:r>
              <a:rPr lang="ru-RU" sz="3300" dirty="0"/>
              <a:t> — метка — значение от 0 до 1 048 575.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Label</a:t>
            </a:r>
            <a:r>
              <a:rPr lang="ru-RU" sz="3300" b="1" dirty="0"/>
              <a:t> </a:t>
            </a:r>
            <a:r>
              <a:rPr lang="ru-RU" sz="3300" b="1" dirty="0" err="1"/>
              <a:t>Stack</a:t>
            </a:r>
            <a:r>
              <a:rPr lang="ru-RU" sz="3300" dirty="0"/>
              <a:t> — стек меток. Каждый пакет может нести одну, две, три, да хоть 10 меток — одну над другой.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Push</a:t>
            </a:r>
            <a:r>
              <a:rPr lang="ru-RU" sz="3300" b="1" dirty="0"/>
              <a:t> </a:t>
            </a:r>
            <a:r>
              <a:rPr lang="ru-RU" sz="3300" b="1" dirty="0" err="1"/>
              <a:t>Label</a:t>
            </a:r>
            <a:r>
              <a:rPr lang="ru-RU" sz="3300" dirty="0"/>
              <a:t> — операция добавления метки к пакету данных — совершается в самом начале — на первом маршрутизаторе в сети MPLS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Swap</a:t>
            </a:r>
            <a:r>
              <a:rPr lang="ru-RU" sz="3300" b="1" dirty="0"/>
              <a:t> </a:t>
            </a:r>
            <a:r>
              <a:rPr lang="ru-RU" sz="3300" b="1" dirty="0" err="1"/>
              <a:t>Label</a:t>
            </a:r>
            <a:r>
              <a:rPr lang="ru-RU" sz="3300" dirty="0"/>
              <a:t> — операция замены метки — происходит на промежуточных маршрутизаторах в сети MPLS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Pop</a:t>
            </a:r>
            <a:r>
              <a:rPr lang="ru-RU" sz="3300" b="1" dirty="0"/>
              <a:t> </a:t>
            </a:r>
            <a:r>
              <a:rPr lang="ru-RU" sz="3300" b="1" dirty="0" err="1"/>
              <a:t>Label</a:t>
            </a:r>
            <a:r>
              <a:rPr lang="ru-RU" sz="3300" dirty="0"/>
              <a:t> — операция удаления метки — выполняется последним маршрутизатором</a:t>
            </a:r>
            <a:endParaRPr lang="en-US" sz="33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300" b="1" dirty="0"/>
              <a:t>Routers:</a:t>
            </a:r>
            <a:endParaRPr lang="ru-RU" sz="33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/>
              <a:t>LSR — </a:t>
            </a:r>
            <a:r>
              <a:rPr lang="ru-RU" sz="3300" b="1" i="1" dirty="0" err="1"/>
              <a:t>Label</a:t>
            </a:r>
            <a:r>
              <a:rPr lang="ru-RU" sz="3300" b="1" i="1" dirty="0"/>
              <a:t> </a:t>
            </a:r>
            <a:r>
              <a:rPr lang="ru-RU" sz="3300" b="1" i="1" dirty="0" err="1"/>
              <a:t>Switch</a:t>
            </a:r>
            <a:r>
              <a:rPr lang="ru-RU" sz="3300" b="1" i="1" dirty="0"/>
              <a:t> </a:t>
            </a:r>
            <a:r>
              <a:rPr lang="ru-RU" sz="3300" b="1" i="1" dirty="0" err="1"/>
              <a:t>Router</a:t>
            </a:r>
            <a:r>
              <a:rPr lang="ru-RU" sz="3300" dirty="0"/>
              <a:t> — это любой маршрутизатор в сети MPLS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1" dirty="0"/>
              <a:t>Intermediate LSR</a:t>
            </a:r>
            <a:r>
              <a:rPr lang="en-US" sz="3300" dirty="0"/>
              <a:t> — </a:t>
            </a:r>
            <a:r>
              <a:rPr lang="ru-RU" sz="3300" dirty="0"/>
              <a:t>промежуточный маршрутизатор </a:t>
            </a:r>
            <a:r>
              <a:rPr lang="en-US" sz="3300" dirty="0"/>
              <a:t>MPLS</a:t>
            </a:r>
            <a:endParaRPr lang="ru-RU" sz="33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Ingress</a:t>
            </a:r>
            <a:r>
              <a:rPr lang="ru-RU" sz="3300" b="1" dirty="0"/>
              <a:t> LSR</a:t>
            </a:r>
            <a:r>
              <a:rPr lang="ru-RU" sz="3300" dirty="0"/>
              <a:t> — «входной» маршрутизатор MPLS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 err="1"/>
              <a:t>Egress</a:t>
            </a:r>
            <a:r>
              <a:rPr lang="ru-RU" sz="3300" b="1" dirty="0"/>
              <a:t> LSR</a:t>
            </a:r>
            <a:r>
              <a:rPr lang="ru-RU" sz="3300" dirty="0"/>
              <a:t> — «выходной» маршрутизатор MPLS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/>
              <a:t>LER — </a:t>
            </a:r>
            <a:r>
              <a:rPr lang="ru-RU" sz="3300" b="1" i="1" dirty="0" err="1"/>
              <a:t>Label</a:t>
            </a:r>
            <a:r>
              <a:rPr lang="ru-RU" sz="3300" b="1" i="1" dirty="0"/>
              <a:t> </a:t>
            </a:r>
            <a:r>
              <a:rPr lang="ru-RU" sz="3300" b="1" i="1" dirty="0" err="1"/>
              <a:t>Edge</a:t>
            </a:r>
            <a:r>
              <a:rPr lang="ru-RU" sz="3300" b="1" i="1" dirty="0"/>
              <a:t> </a:t>
            </a:r>
            <a:r>
              <a:rPr lang="ru-RU" sz="3300" b="1" i="1" dirty="0" err="1"/>
              <a:t>Router</a:t>
            </a:r>
            <a:r>
              <a:rPr lang="ru-RU" sz="3300" dirty="0"/>
              <a:t> — это маршрутизатор на границе сети MPLS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300" b="1" dirty="0"/>
              <a:t>LSP — </a:t>
            </a:r>
            <a:r>
              <a:rPr lang="ru-RU" sz="3300" b="1" i="1" dirty="0" err="1"/>
              <a:t>Label</a:t>
            </a:r>
            <a:r>
              <a:rPr lang="ru-RU" sz="3300" b="1" i="1" dirty="0"/>
              <a:t> </a:t>
            </a:r>
            <a:r>
              <a:rPr lang="ru-RU" sz="3300" b="1" i="1" dirty="0" err="1"/>
              <a:t>Switched</a:t>
            </a:r>
            <a:r>
              <a:rPr lang="ru-RU" sz="3300" b="1" i="1" dirty="0"/>
              <a:t> </a:t>
            </a:r>
            <a:r>
              <a:rPr lang="ru-RU" sz="3300" b="1" i="1" dirty="0" err="1"/>
              <a:t>Path</a:t>
            </a:r>
            <a:r>
              <a:rPr lang="ru-RU" sz="3300" dirty="0"/>
              <a:t> — путь переключения меток.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300" b="1" dirty="0"/>
              <a:t>FEC — </a:t>
            </a:r>
            <a:r>
              <a:rPr lang="en-US" sz="3300" b="1" i="1" dirty="0"/>
              <a:t>Forwarding Equivalence Class</a:t>
            </a:r>
            <a:r>
              <a:rPr lang="ru-RU" sz="3300" b="1" i="1" dirty="0"/>
              <a:t> </a:t>
            </a:r>
            <a:r>
              <a:rPr lang="ru-RU" sz="3300" dirty="0"/>
              <a:t>– класс трафика, в простейшем случае идентификатором класса является адресный префикс назначения (</a:t>
            </a:r>
            <a:r>
              <a:rPr lang="en-US" sz="3300" dirty="0"/>
              <a:t>IP-</a:t>
            </a:r>
            <a:r>
              <a:rPr lang="ru-RU" sz="3300" dirty="0"/>
              <a:t>адрес)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596852-C1D6-471A-B179-115F57D6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Колонтитул</a:t>
            </a:r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3FFF85C-2D49-46F4-8941-BEEF0E3D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142"/>
            <a:ext cx="8229600" cy="620483"/>
          </a:xfrm>
        </p:spPr>
        <p:txBody>
          <a:bodyPr/>
          <a:lstStyle/>
          <a:p>
            <a:r>
              <a:rPr lang="ru-RU" dirty="0"/>
              <a:t>Терминология</a:t>
            </a:r>
          </a:p>
        </p:txBody>
      </p:sp>
    </p:spTree>
    <p:extLst>
      <p:ext uri="{BB962C8B-B14F-4D97-AF65-F5344CB8AC3E}">
        <p14:creationId xmlns:p14="http://schemas.microsoft.com/office/powerpoint/2010/main" val="176975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2B046B-A2CC-4C12-9965-FA741DA61893}"/>
              </a:ext>
            </a:extLst>
          </p:cNvPr>
          <p:cNvSpPr txBox="1"/>
          <p:nvPr/>
        </p:nvSpPr>
        <p:spPr>
          <a:xfrm>
            <a:off x="276245" y="1290858"/>
            <a:ext cx="8733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0000"/>
                </a:solidFill>
              </a:rPr>
              <a:t>Label</a:t>
            </a:r>
            <a:r>
              <a:rPr lang="ru-RU" dirty="0">
                <a:solidFill>
                  <a:srgbClr val="000000"/>
                </a:solidFill>
              </a:rPr>
              <a:t> — собственно сама метка. Длина — 20 бит.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b="1" i="1" dirty="0">
                <a:solidFill>
                  <a:srgbClr val="000000"/>
                </a:solidFill>
              </a:rPr>
              <a:t>TC</a:t>
            </a:r>
            <a:r>
              <a:rPr lang="ru-RU" dirty="0">
                <a:solidFill>
                  <a:srgbClr val="000000"/>
                </a:solidFill>
              </a:rPr>
              <a:t> — </a:t>
            </a:r>
            <a:r>
              <a:rPr lang="ru-RU" dirty="0" err="1">
                <a:solidFill>
                  <a:srgbClr val="000000"/>
                </a:solidFill>
              </a:rPr>
              <a:t>Traffic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Class</a:t>
            </a:r>
            <a:r>
              <a:rPr lang="ru-RU" dirty="0">
                <a:solidFill>
                  <a:srgbClr val="000000"/>
                </a:solidFill>
              </a:rPr>
              <a:t>. Несёт в себе приоритет пакета, как поле DSCP в IP. Длина 3 бита. То есть может кодировать 8 различных значений.</a:t>
            </a:r>
          </a:p>
          <a:p>
            <a:r>
              <a:rPr lang="ru-RU" b="1" i="1" dirty="0">
                <a:solidFill>
                  <a:srgbClr val="000000"/>
                </a:solidFill>
              </a:rPr>
              <a:t>S</a:t>
            </a:r>
            <a:r>
              <a:rPr lang="ru-RU" dirty="0">
                <a:solidFill>
                  <a:srgbClr val="000000"/>
                </a:solidFill>
              </a:rPr>
              <a:t> — </a:t>
            </a:r>
            <a:r>
              <a:rPr lang="ru-RU" dirty="0" err="1">
                <a:solidFill>
                  <a:srgbClr val="000000"/>
                </a:solidFill>
              </a:rPr>
              <a:t>Bottom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of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Stack</a:t>
            </a:r>
            <a:r>
              <a:rPr lang="ru-RU" dirty="0">
                <a:solidFill>
                  <a:srgbClr val="000000"/>
                </a:solidFill>
              </a:rPr>
              <a:t> — индикатор дна стека меток длиной в 1 бит.</a:t>
            </a:r>
          </a:p>
          <a:p>
            <a:r>
              <a:rPr lang="en-US" b="1" i="1" dirty="0">
                <a:solidFill>
                  <a:srgbClr val="000000"/>
                </a:solidFill>
              </a:rPr>
              <a:t>TTL</a:t>
            </a:r>
            <a:r>
              <a:rPr lang="en-US" dirty="0">
                <a:solidFill>
                  <a:srgbClr val="000000"/>
                </a:solidFill>
              </a:rPr>
              <a:t> — Time To Live — </a:t>
            </a:r>
            <a:r>
              <a:rPr lang="en-US" dirty="0" err="1">
                <a:solidFill>
                  <a:srgbClr val="000000"/>
                </a:solidFill>
              </a:rPr>
              <a:t>полный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аналог</a:t>
            </a:r>
            <a:r>
              <a:rPr lang="en-US" dirty="0">
                <a:solidFill>
                  <a:srgbClr val="000000"/>
                </a:solidFill>
              </a:rPr>
              <a:t> IP TTL.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2AA25D-D927-4A20-B504-1A57F2410435}"/>
              </a:ext>
            </a:extLst>
          </p:cNvPr>
          <p:cNvSpPr/>
          <p:nvPr/>
        </p:nvSpPr>
        <p:spPr>
          <a:xfrm>
            <a:off x="276245" y="584719"/>
            <a:ext cx="268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Заголовок </a:t>
            </a:r>
            <a:r>
              <a:rPr lang="en-US" sz="2800" b="1" dirty="0">
                <a:solidFill>
                  <a:srgbClr val="000000"/>
                </a:solidFill>
              </a:rPr>
              <a:t>MPLS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s://habrastorage.org/r/w1560/getpro/habr/post_images/1ac/41b/b2d/1ac41bb2d984d5f88172929fa6e83f44.png">
            <a:extLst>
              <a:ext uri="{FF2B5EF4-FFF2-40B4-BE49-F238E27FC236}">
                <a16:creationId xmlns:a16="http://schemas.microsoft.com/office/drawing/2014/main" id="{58A7B326-A8F9-4985-BDC4-5667E80F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3418981"/>
            <a:ext cx="70580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1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29" y="667632"/>
            <a:ext cx="6758764" cy="756609"/>
          </a:xfrm>
        </p:spPr>
        <p:txBody>
          <a:bodyPr>
            <a:noAutofit/>
          </a:bodyPr>
          <a:lstStyle/>
          <a:p>
            <a:r>
              <a:rPr lang="ru-RU" sz="2800" dirty="0"/>
              <a:t>Зарезервированные метки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4241"/>
            <a:ext cx="8233144" cy="2715368"/>
          </a:xfrm>
        </p:spPr>
        <p:txBody>
          <a:bodyPr>
            <a:noAutofit/>
          </a:bodyPr>
          <a:lstStyle/>
          <a:p>
            <a:pPr algn="just">
              <a:buClr>
                <a:srgbClr val="1946BA"/>
              </a:buClr>
              <a:buFont typeface="Arial" pitchFamily="34" charset="0"/>
              <a:buChar char="•"/>
            </a:pPr>
            <a:r>
              <a:rPr lang="en-US" sz="1500" b="1" dirty="0"/>
              <a:t>Label </a:t>
            </a:r>
            <a:r>
              <a:rPr lang="ru-RU" sz="1500" b="1" dirty="0"/>
              <a:t>0</a:t>
            </a:r>
            <a:r>
              <a:rPr lang="ru-RU" sz="1500" dirty="0"/>
              <a:t>: </a:t>
            </a:r>
            <a:r>
              <a:rPr lang="ru-RU" sz="1500" i="1" dirty="0"/>
              <a:t>IPv4 </a:t>
            </a:r>
            <a:r>
              <a:rPr lang="ru-RU" sz="1500" i="1" dirty="0" err="1"/>
              <a:t>Explicit</a:t>
            </a:r>
            <a:r>
              <a:rPr lang="ru-RU" sz="1500" i="1" dirty="0"/>
              <a:t> NULL </a:t>
            </a:r>
            <a:r>
              <a:rPr lang="ru-RU" sz="1500" i="1" dirty="0" err="1"/>
              <a:t>Label</a:t>
            </a:r>
            <a:r>
              <a:rPr lang="ru-RU" sz="1500" dirty="0"/>
              <a:t>. «Явная пустая метка». Она используется на самом последнем пролёте MPLS — перед </a:t>
            </a:r>
            <a:r>
              <a:rPr lang="ru-RU" sz="1500" dirty="0" err="1"/>
              <a:t>Egress</a:t>
            </a:r>
            <a:r>
              <a:rPr lang="ru-RU" sz="1500" dirty="0"/>
              <a:t> LSR — для того, чтобы уведомить его, что эту метку 0 можно снять</a:t>
            </a:r>
            <a:r>
              <a:rPr lang="en-US" sz="1500" dirty="0"/>
              <a:t>.</a:t>
            </a:r>
          </a:p>
          <a:p>
            <a:pPr algn="just">
              <a:buClr>
                <a:srgbClr val="1946BA"/>
              </a:buClr>
              <a:buFont typeface="Arial" pitchFamily="34" charset="0"/>
              <a:buChar char="•"/>
            </a:pPr>
            <a:r>
              <a:rPr lang="en-US" sz="1500" b="1" dirty="0"/>
              <a:t>Label </a:t>
            </a:r>
            <a:r>
              <a:rPr lang="ru-RU" sz="1500" b="1" dirty="0"/>
              <a:t>1</a:t>
            </a:r>
            <a:r>
              <a:rPr lang="ru-RU" sz="1500" dirty="0"/>
              <a:t>: Метка </a:t>
            </a:r>
            <a:r>
              <a:rPr lang="ru-RU" sz="1500" i="1" dirty="0" err="1"/>
              <a:t>Router</a:t>
            </a:r>
            <a:r>
              <a:rPr lang="ru-RU" sz="1500" i="1" dirty="0"/>
              <a:t> </a:t>
            </a:r>
            <a:r>
              <a:rPr lang="ru-RU" sz="1500" i="1" dirty="0" err="1"/>
              <a:t>Alert</a:t>
            </a:r>
            <a:r>
              <a:rPr lang="ru-RU" sz="1500" i="1" dirty="0"/>
              <a:t> </a:t>
            </a:r>
            <a:r>
              <a:rPr lang="ru-RU" sz="1500" i="1" dirty="0" err="1"/>
              <a:t>Label</a:t>
            </a:r>
            <a:r>
              <a:rPr lang="ru-RU" sz="1500" dirty="0"/>
              <a:t> — аналог опции </a:t>
            </a:r>
            <a:r>
              <a:rPr lang="ru-RU" sz="1500" dirty="0" err="1"/>
              <a:t>Router</a:t>
            </a:r>
            <a:r>
              <a:rPr lang="ru-RU" sz="1500" dirty="0"/>
              <a:t> </a:t>
            </a:r>
            <a:r>
              <a:rPr lang="ru-RU" sz="1500" dirty="0" err="1"/>
              <a:t>Alert</a:t>
            </a:r>
            <a:r>
              <a:rPr lang="ru-RU" sz="1500" dirty="0"/>
              <a:t> в IP — может быть где угодно, кроме дна стека. Когда пакет приходит с такой меткой, он должен быть передан локальному модулю, а дальше он коммутируется в соответствии с меткой, которая была ниже</a:t>
            </a:r>
            <a:r>
              <a:rPr lang="en-US" sz="1500" dirty="0"/>
              <a:t>.</a:t>
            </a:r>
            <a:r>
              <a:rPr lang="ru-RU" sz="1500" dirty="0"/>
              <a:t> </a:t>
            </a:r>
            <a:endParaRPr lang="en-US" sz="1500" dirty="0"/>
          </a:p>
          <a:p>
            <a:pPr algn="just">
              <a:buClr>
                <a:srgbClr val="1946BA"/>
              </a:buClr>
              <a:buFont typeface="Arial" pitchFamily="34" charset="0"/>
              <a:buChar char="•"/>
            </a:pPr>
            <a:r>
              <a:rPr lang="en-US" sz="1500" b="1" dirty="0"/>
              <a:t>Label </a:t>
            </a:r>
            <a:r>
              <a:rPr lang="ru-RU" sz="1500" b="1" dirty="0"/>
              <a:t>2</a:t>
            </a:r>
            <a:r>
              <a:rPr lang="ru-RU" sz="1500" dirty="0"/>
              <a:t>: </a:t>
            </a:r>
            <a:r>
              <a:rPr lang="ru-RU" sz="1500" i="1" dirty="0"/>
              <a:t>IPv6 </a:t>
            </a:r>
            <a:r>
              <a:rPr lang="ru-RU" sz="1500" i="1" dirty="0" err="1"/>
              <a:t>Explicit</a:t>
            </a:r>
            <a:r>
              <a:rPr lang="ru-RU" sz="1500" i="1" dirty="0"/>
              <a:t> NULL </a:t>
            </a:r>
            <a:r>
              <a:rPr lang="ru-RU" sz="1500" i="1" dirty="0" err="1"/>
              <a:t>Label</a:t>
            </a:r>
            <a:r>
              <a:rPr lang="ru-RU" sz="1500" dirty="0"/>
              <a:t> — то же, что и 0, только с поправкой на версию протокола IP.</a:t>
            </a:r>
            <a:endParaRPr lang="en-US" sz="1500" dirty="0"/>
          </a:p>
          <a:p>
            <a:pPr algn="just">
              <a:buClr>
                <a:srgbClr val="1946BA"/>
              </a:buClr>
              <a:buFont typeface="Arial" pitchFamily="34" charset="0"/>
              <a:buChar char="•"/>
            </a:pPr>
            <a:r>
              <a:rPr lang="en-US" sz="1500" b="1" dirty="0"/>
              <a:t>Label </a:t>
            </a:r>
            <a:r>
              <a:rPr lang="ru-RU" sz="1500" b="1" dirty="0"/>
              <a:t>3</a:t>
            </a:r>
            <a:r>
              <a:rPr lang="ru-RU" sz="1500" dirty="0"/>
              <a:t>: </a:t>
            </a:r>
            <a:r>
              <a:rPr lang="ru-RU" sz="1500" i="1" dirty="0" err="1"/>
              <a:t>Implicit</a:t>
            </a:r>
            <a:r>
              <a:rPr lang="ru-RU" sz="1500" i="1" dirty="0"/>
              <a:t> </a:t>
            </a:r>
            <a:r>
              <a:rPr lang="ru-RU" sz="1500" i="1" dirty="0" err="1"/>
              <a:t>Null</a:t>
            </a:r>
            <a:r>
              <a:rPr lang="ru-RU" sz="1500" dirty="0"/>
              <a:t>. Фиктивная метка, которая используется для оптимизации процесса передачи пакета MPLS на </a:t>
            </a:r>
            <a:r>
              <a:rPr lang="ru-RU" sz="1500" dirty="0" err="1"/>
              <a:t>Egress</a:t>
            </a:r>
            <a:r>
              <a:rPr lang="ru-RU" sz="1500" dirty="0"/>
              <a:t> LSR. </a:t>
            </a:r>
            <a:endParaRPr lang="en-US" sz="1500" dirty="0"/>
          </a:p>
          <a:p>
            <a:pPr algn="just">
              <a:buClr>
                <a:srgbClr val="1946BA"/>
              </a:buClr>
              <a:buFont typeface="Arial" pitchFamily="34" charset="0"/>
              <a:buChar char="•"/>
            </a:pPr>
            <a:r>
              <a:rPr lang="en-US" sz="1500" b="1" dirty="0"/>
              <a:t>Labels </a:t>
            </a:r>
            <a:r>
              <a:rPr lang="ru-RU" sz="1500" b="1" dirty="0"/>
              <a:t>4-15</a:t>
            </a:r>
            <a:r>
              <a:rPr lang="ru-RU" sz="1500" dirty="0"/>
              <a:t>: Зарезервированы.</a:t>
            </a:r>
            <a:endParaRPr lang="en-US" sz="1500" dirty="0"/>
          </a:p>
          <a:p>
            <a:pPr marL="0" indent="0" algn="just">
              <a:buClr>
                <a:srgbClr val="1946BA"/>
              </a:buClr>
              <a:buNone/>
            </a:pPr>
            <a:r>
              <a:rPr lang="ru-RU" sz="1500" dirty="0"/>
              <a:t>В зависимости от вендора, могут быть зафиксированы и другие значения меток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3B8D-8D40-455C-86C4-FA504ED1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36" y="440804"/>
            <a:ext cx="6758764" cy="756609"/>
          </a:xfrm>
        </p:spPr>
        <p:txBody>
          <a:bodyPr>
            <a:noAutofit/>
          </a:bodyPr>
          <a:lstStyle/>
          <a:p>
            <a:r>
              <a:rPr lang="ru-RU" sz="2800" dirty="0"/>
              <a:t>Распространение меток</a:t>
            </a:r>
            <a:endParaRPr lang="en-US" sz="2800" dirty="0"/>
          </a:p>
        </p:txBody>
      </p:sp>
      <p:pic>
        <p:nvPicPr>
          <p:cNvPr id="6146" name="Picture 2" descr="https://habrastorage.org/files/b13/71a/cab/b1371acab49e47c9bab46aa0af23123b.gif">
            <a:extLst>
              <a:ext uri="{FF2B5EF4-FFF2-40B4-BE49-F238E27FC236}">
                <a16:creationId xmlns:a16="http://schemas.microsoft.com/office/drawing/2014/main" id="{789E161B-0A80-48F5-A147-BD6EB12822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73" y="1197413"/>
            <a:ext cx="6299347" cy="37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7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52C9-4296-4829-9E55-D8375EB0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36" y="440804"/>
            <a:ext cx="6758764" cy="756609"/>
          </a:xfrm>
        </p:spPr>
        <p:txBody>
          <a:bodyPr>
            <a:noAutofit/>
          </a:bodyPr>
          <a:lstStyle/>
          <a:p>
            <a:r>
              <a:rPr lang="en-US" sz="2800" dirty="0"/>
              <a:t>Penultimate Hop Popping</a:t>
            </a:r>
          </a:p>
        </p:txBody>
      </p:sp>
      <p:pic>
        <p:nvPicPr>
          <p:cNvPr id="7170" name="Picture 2" descr="https://habrastorage.org/files/2c7/449/998/2c74499985d7463da7e67beac679038f.gif">
            <a:extLst>
              <a:ext uri="{FF2B5EF4-FFF2-40B4-BE49-F238E27FC236}">
                <a16:creationId xmlns:a16="http://schemas.microsoft.com/office/drawing/2014/main" id="{10CE09A3-D7D9-487D-8AC5-5E456DCF1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18" y="1125722"/>
            <a:ext cx="6758764" cy="37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75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Words>129</Words>
  <Application>Microsoft Office PowerPoint</Application>
  <PresentationFormat>Экран (16:9)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Cover</vt:lpstr>
      <vt:lpstr>1_Cover</vt:lpstr>
      <vt:lpstr>Multiprotocol label switching</vt:lpstr>
      <vt:lpstr>Что такое MPLS?</vt:lpstr>
      <vt:lpstr>Презентация PowerPoint</vt:lpstr>
      <vt:lpstr>Презентация PowerPoint</vt:lpstr>
      <vt:lpstr>Терминология</vt:lpstr>
      <vt:lpstr>Презентация PowerPoint</vt:lpstr>
      <vt:lpstr>Зарезервированные метки</vt:lpstr>
      <vt:lpstr>Распространение меток</vt:lpstr>
      <vt:lpstr>Penultimate Hop Popping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Гриша Елькин</dc:creator>
  <cp:lastModifiedBy>Гриша Елькин</cp:lastModifiedBy>
  <cp:revision>84</cp:revision>
  <dcterms:created xsi:type="dcterms:W3CDTF">2014-06-27T12:30:22Z</dcterms:created>
  <dcterms:modified xsi:type="dcterms:W3CDTF">2022-02-16T09:31:50Z</dcterms:modified>
</cp:coreProperties>
</file>