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66" r:id="rId9"/>
    <p:sldId id="261" r:id="rId10"/>
    <p:sldId id="273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ED3123-0692-46A4-9235-8121EDE4DB34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AAE260-538C-463C-93FF-3BF53E56B8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772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Механизм </a:t>
            </a:r>
            <a:r>
              <a:rPr lang="en-US" sz="3600" b="1" dirty="0" smtClean="0">
                <a:solidFill>
                  <a:srgbClr val="C00000"/>
                </a:solidFill>
              </a:rPr>
              <a:t>AAA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</a:rPr>
              <a:t>Осколкова</a:t>
            </a:r>
            <a:r>
              <a:rPr lang="ru-RU" sz="2000" dirty="0" smtClean="0">
                <a:solidFill>
                  <a:schemeClr val="tx1"/>
                </a:solidFill>
              </a:rPr>
              <a:t> Инна </a:t>
            </a:r>
            <a:r>
              <a:rPr lang="en-US" sz="2000" dirty="0" smtClean="0">
                <a:solidFill>
                  <a:schemeClr val="tx1"/>
                </a:solidFill>
              </a:rPr>
              <a:t>K41111c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0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Протоколы реализации ААА</a:t>
            </a:r>
            <a:r>
              <a:rPr lang="ru-RU" sz="3200" dirty="0" smtClean="0"/>
              <a:t>. </a:t>
            </a:r>
            <a:r>
              <a:rPr lang="en-US" sz="3200" dirty="0" smtClean="0"/>
              <a:t>DIAMETR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DIAMETER</a:t>
            </a:r>
            <a:r>
              <a:rPr lang="ru-RU" sz="1600" dirty="0"/>
              <a:t> — сеансовый протокол, созданный, отчасти, для преодоления некоторых ограничений протокола RADIUS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Название DIAMETER — игра слов, отражающая превосходство нового протокола над предшественником </a:t>
            </a:r>
            <a:r>
              <a:rPr lang="ru-RU" sz="1600" dirty="0" smtClean="0"/>
              <a:t>RADIUS</a:t>
            </a:r>
            <a:r>
              <a:rPr lang="en-US" sz="1600" dirty="0"/>
              <a:t> </a:t>
            </a:r>
            <a:r>
              <a:rPr lang="ru-RU" sz="1600" dirty="0" smtClean="0"/>
              <a:t>(диаметр </a:t>
            </a:r>
            <a:r>
              <a:rPr lang="ru-RU" sz="1600" dirty="0"/>
              <a:t>— удвоенный радиус).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Среди </a:t>
            </a:r>
            <a:r>
              <a:rPr lang="ru-RU" sz="1600" dirty="0"/>
              <a:t>отличий между протоколами особенно выделяют:</a:t>
            </a:r>
          </a:p>
          <a:p>
            <a:r>
              <a:rPr lang="ru-RU" sz="1600" dirty="0"/>
              <a:t>Поддержка транспортных протоколов с гарантированной доставкой (</a:t>
            </a:r>
            <a:r>
              <a:rPr lang="ru-RU" sz="1600" dirty="0" smtClean="0"/>
              <a:t>TCP</a:t>
            </a:r>
            <a:r>
              <a:rPr lang="en-US" sz="1600" dirty="0" smtClean="0"/>
              <a:t>, </a:t>
            </a:r>
            <a:r>
              <a:rPr lang="ru-RU" sz="1600" dirty="0" smtClean="0"/>
              <a:t>SCTP</a:t>
            </a:r>
            <a:r>
              <a:rPr lang="en-US" sz="1600" dirty="0" smtClean="0"/>
              <a:t>)</a:t>
            </a:r>
            <a:endParaRPr lang="ru-RU" sz="1600" dirty="0"/>
          </a:p>
          <a:p>
            <a:r>
              <a:rPr lang="ru-RU" sz="1600" dirty="0"/>
              <a:t>Защита данных на сетевом и транспортном </a:t>
            </a:r>
            <a:r>
              <a:rPr lang="ru-RU" sz="1600" dirty="0" smtClean="0"/>
              <a:t>уровнях</a:t>
            </a:r>
            <a:endParaRPr lang="en-US" sz="1600" dirty="0"/>
          </a:p>
          <a:p>
            <a:r>
              <a:rPr lang="ru-RU" sz="1600" dirty="0" smtClean="0"/>
              <a:t>Увеличенное </a:t>
            </a:r>
            <a:r>
              <a:rPr lang="ru-RU" sz="1600" dirty="0"/>
              <a:t>адресное пространство для пар атрибут-значение </a:t>
            </a:r>
            <a:r>
              <a:rPr lang="ru-RU" sz="1600" dirty="0" smtClean="0"/>
              <a:t>и идентификаторов</a:t>
            </a:r>
            <a:r>
              <a:rPr lang="en-US" sz="1600" dirty="0"/>
              <a:t> </a:t>
            </a:r>
            <a:r>
              <a:rPr lang="en-US" sz="1600" dirty="0" smtClean="0"/>
              <a:t>(32 </a:t>
            </a:r>
            <a:r>
              <a:rPr lang="ru-RU" sz="1600" dirty="0" smtClean="0"/>
              <a:t>бита вместо 8 бит)</a:t>
            </a:r>
            <a:endParaRPr lang="ru-RU" sz="1600" dirty="0"/>
          </a:p>
          <a:p>
            <a:r>
              <a:rPr lang="ru-RU" sz="1600" dirty="0"/>
              <a:t>Модель </a:t>
            </a:r>
            <a:r>
              <a:rPr lang="ru-RU" sz="1600" dirty="0" smtClean="0"/>
              <a:t>клиент-сервер</a:t>
            </a:r>
          </a:p>
          <a:p>
            <a:r>
              <a:rPr lang="ru-RU" sz="1600" dirty="0" smtClean="0"/>
              <a:t>Динамическое обнаружение</a:t>
            </a:r>
            <a:endParaRPr lang="ru-RU" sz="1600" dirty="0"/>
          </a:p>
          <a:p>
            <a:r>
              <a:rPr lang="ru-RU" sz="1600" dirty="0"/>
              <a:t>Возможность согласования функциональных возможностей узлов</a:t>
            </a:r>
          </a:p>
          <a:p>
            <a:r>
              <a:rPr lang="ru-RU" sz="1600" dirty="0" smtClean="0"/>
              <a:t>Сообщения </a:t>
            </a:r>
            <a:r>
              <a:rPr lang="ru-RU" sz="1600" dirty="0"/>
              <a:t>об </a:t>
            </a:r>
            <a:r>
              <a:rPr lang="ru-RU" sz="1600" dirty="0" smtClean="0"/>
              <a:t>ошибках</a:t>
            </a:r>
          </a:p>
          <a:p>
            <a:r>
              <a:rPr lang="ru-RU" sz="1600" dirty="0" smtClean="0"/>
              <a:t>Улучшенная </a:t>
            </a:r>
            <a:r>
              <a:rPr lang="ru-RU" sz="1600" dirty="0"/>
              <a:t>расширяемость; возможность использования пользовательских команд и атрибутов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906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Протоколы реализации ААА. </a:t>
            </a:r>
            <a:r>
              <a:rPr lang="en-US" sz="3200" dirty="0" smtClean="0"/>
              <a:t>TACACS +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TACACS+ </a:t>
            </a:r>
            <a:r>
              <a:rPr lang="ru-RU" sz="1800" dirty="0" smtClean="0"/>
              <a:t>— </a:t>
            </a:r>
            <a:r>
              <a:rPr lang="ru-RU" sz="1800" dirty="0"/>
              <a:t>это </a:t>
            </a:r>
            <a:r>
              <a:rPr lang="ru-RU" sz="1800" dirty="0" smtClean="0"/>
              <a:t>сеансовый протокол от </a:t>
            </a:r>
            <a:r>
              <a:rPr lang="ru-RU" sz="1800" dirty="0" err="1" smtClean="0"/>
              <a:t>Cisco</a:t>
            </a:r>
            <a:r>
              <a:rPr lang="ru-RU" sz="1800" smtClean="0"/>
              <a:t> на, </a:t>
            </a:r>
            <a:r>
              <a:rPr lang="ru-RU" sz="1800" dirty="0"/>
              <a:t>является развитием прошлых версий TACACS и </a:t>
            </a:r>
            <a:r>
              <a:rPr lang="ru-RU" sz="1800" dirty="0" smtClean="0"/>
              <a:t>XTACACS.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Основная </a:t>
            </a:r>
            <a:r>
              <a:rPr lang="ru-RU" sz="1800" dirty="0"/>
              <a:t>сфера использования TACACS+ – это администрирование сетевых устройств, однако он может применяться для некоторых типов AAA при доступе в сеть. 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TACACS </a:t>
            </a:r>
            <a:r>
              <a:rPr lang="ru-RU" sz="1800" dirty="0"/>
              <a:t>+ </a:t>
            </a:r>
            <a:r>
              <a:rPr lang="ru-RU" sz="1800" dirty="0" smtClean="0"/>
              <a:t>использует </a:t>
            </a:r>
            <a:r>
              <a:rPr lang="ru-RU" sz="1800" dirty="0"/>
              <a:t>порт </a:t>
            </a:r>
            <a:r>
              <a:rPr lang="ru-RU" sz="1800" dirty="0" smtClean="0"/>
              <a:t>49 протокола </a:t>
            </a:r>
            <a:r>
              <a:rPr lang="en-US" sz="1800" dirty="0" smtClean="0"/>
              <a:t>TCP</a:t>
            </a:r>
            <a:r>
              <a:rPr lang="ru-RU" sz="1800" dirty="0" smtClean="0"/>
              <a:t>, </a:t>
            </a:r>
            <a:r>
              <a:rPr lang="ru-RU" sz="1800" dirty="0"/>
              <a:t>а не UDP, так как он обладает большей надежностью и позволяет заранее получать информацию о потенциальных </a:t>
            </a:r>
            <a:r>
              <a:rPr lang="ru-RU" sz="1800" dirty="0" smtClean="0"/>
              <a:t>ошибках</a:t>
            </a:r>
            <a:r>
              <a:rPr lang="en-US" sz="1800" dirty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ТСP более медленный протокол, но обладает дополнительными преимуществами: возможность разделения аутентификации, авторизации и учета в качестве отдельных и независимых функций, множественная авторизация после одной аутентификации, шифрование всего содержимого пакета.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4284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ААА?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AAA</a:t>
            </a:r>
            <a:r>
              <a:rPr lang="ru-RU" sz="1800" dirty="0"/>
              <a:t> - </a:t>
            </a:r>
            <a:r>
              <a:rPr lang="ru-RU" sz="1800" dirty="0" smtClean="0"/>
              <a:t>сокращение </a:t>
            </a:r>
            <a:r>
              <a:rPr lang="ru-RU" sz="1800" dirty="0"/>
              <a:t>от </a:t>
            </a:r>
            <a:r>
              <a:rPr lang="ru-RU" sz="1800" b="1" dirty="0" err="1">
                <a:solidFill>
                  <a:srgbClr val="C00000"/>
                </a:solidFill>
              </a:rPr>
              <a:t>Authentication</a:t>
            </a:r>
            <a:r>
              <a:rPr lang="ru-RU" sz="1800" b="1" dirty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Authorization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Accounting</a:t>
            </a:r>
            <a:r>
              <a:rPr lang="ru-RU" sz="1800" dirty="0"/>
              <a:t>, </a:t>
            </a:r>
            <a:r>
              <a:rPr lang="ru-RU" sz="1800" dirty="0" smtClean="0"/>
              <a:t>это механизм, который позволяет обеспечивать </a:t>
            </a:r>
            <a:r>
              <a:rPr lang="ru-RU" sz="1800" dirty="0"/>
              <a:t>три функции безопасности: аутентификацию, авторизацию и </a:t>
            </a:r>
            <a:r>
              <a:rPr lang="ru-RU" sz="1800" dirty="0" smtClean="0"/>
              <a:t>учет. В </a:t>
            </a:r>
            <a:r>
              <a:rPr lang="ru-RU" sz="1800" dirty="0"/>
              <a:t>о</a:t>
            </a:r>
            <a:r>
              <a:rPr lang="ru-RU" sz="1800" dirty="0" smtClean="0"/>
              <a:t>сновном ААА используется для управления доступом к различным ИТ-ресурсам, таким как сеть, сервера, службы и др.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Принцип ААА простым языком</a:t>
            </a:r>
            <a:r>
              <a:rPr lang="ru-RU" sz="1800" dirty="0" smtClean="0"/>
              <a:t>: </a:t>
            </a:r>
            <a:r>
              <a:rPr lang="ru-RU" sz="1800" dirty="0"/>
              <a:t>для совершения какого-либо действия в сети мы должны проследить, кто инициирует это действие (</a:t>
            </a:r>
            <a:r>
              <a:rPr lang="ru-RU" sz="1800" dirty="0" err="1">
                <a:solidFill>
                  <a:srgbClr val="C00000"/>
                </a:solidFill>
              </a:rPr>
              <a:t>authentication</a:t>
            </a:r>
            <a:r>
              <a:rPr lang="ru-RU" sz="1800" dirty="0"/>
              <a:t>), имеет ли он право на выполнение этого действия (</a:t>
            </a:r>
            <a:r>
              <a:rPr lang="ru-RU" sz="1800" dirty="0" err="1">
                <a:solidFill>
                  <a:srgbClr val="C00000"/>
                </a:solidFill>
              </a:rPr>
              <a:t>authorization</a:t>
            </a:r>
            <a:r>
              <a:rPr lang="ru-RU" sz="1800" dirty="0"/>
              <a:t>) и что в журнал записаны все действия, которые он совершил (</a:t>
            </a:r>
            <a:r>
              <a:rPr lang="ru-RU" sz="1800" dirty="0" err="1">
                <a:solidFill>
                  <a:srgbClr val="C00000"/>
                </a:solidFill>
              </a:rPr>
              <a:t>аccounting</a:t>
            </a:r>
            <a:r>
              <a:rPr lang="ru-RU" sz="1800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711"/>
            <a:ext cx="4536504" cy="22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6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de-DE" sz="3200" dirty="0" smtClean="0"/>
              <a:t>AAA</a:t>
            </a:r>
            <a:r>
              <a:rPr lang="ru-RU" sz="3200" dirty="0" smtClean="0"/>
              <a:t>-архитектура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Базовая ААА-архитектура включает: пользователя, сервер сетевого доступа </a:t>
            </a:r>
            <a:r>
              <a:rPr lang="en-US" sz="1800" dirty="0" smtClean="0"/>
              <a:t>NAS </a:t>
            </a:r>
            <a:r>
              <a:rPr lang="ru-RU" sz="1800" dirty="0" smtClean="0"/>
              <a:t>и ААА-сервер. </a:t>
            </a:r>
            <a:endParaRPr lang="en-US" sz="1800" dirty="0" smtClean="0"/>
          </a:p>
        </p:txBody>
      </p:sp>
      <p:sp>
        <p:nvSpPr>
          <p:cNvPr id="5" name="AutoShape 2" descr="16 (a). AAA Principles and Configuration (quiz с тренажер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2818"/>
            <a:ext cx="6437734" cy="40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3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понятия </a:t>
            </a:r>
            <a:r>
              <a:rPr lang="de-DE" sz="3200" dirty="0" smtClean="0"/>
              <a:t>AAA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Аутентификация (</a:t>
            </a:r>
            <a:r>
              <a:rPr lang="ru-RU" sz="1800" b="1" dirty="0" err="1">
                <a:solidFill>
                  <a:srgbClr val="C00000"/>
                </a:solidFill>
              </a:rPr>
              <a:t>authentication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r>
              <a:rPr lang="ru-RU" sz="1800" dirty="0"/>
              <a:t> – </a:t>
            </a:r>
            <a:r>
              <a:rPr lang="ru-RU" sz="1800" dirty="0" smtClean="0"/>
              <a:t>процесс  идентификации пользователя. </a:t>
            </a:r>
            <a:r>
              <a:rPr lang="ru-RU" sz="1800" dirty="0"/>
              <a:t>Осуществляется по логину, паролю, </a:t>
            </a:r>
            <a:r>
              <a:rPr lang="ru-RU" sz="1800" dirty="0" smtClean="0"/>
              <a:t>сертификату, смарт-карте, ключам, изображениям, биометрии </a:t>
            </a:r>
            <a:r>
              <a:rPr lang="ru-RU" sz="1800" dirty="0"/>
              <a:t>и </a:t>
            </a:r>
            <a:r>
              <a:rPr lang="ru-RU" sz="1800" dirty="0" smtClean="0"/>
              <a:t>т.д.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Авторизация (</a:t>
            </a:r>
            <a:r>
              <a:rPr lang="ru-RU" sz="1800" b="1" dirty="0" err="1">
                <a:solidFill>
                  <a:srgbClr val="C00000"/>
                </a:solidFill>
              </a:rPr>
              <a:t>authorization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r>
              <a:rPr lang="ru-RU" sz="1800" dirty="0"/>
              <a:t> – следующий шаг после успешной аутентификации, заключающийся в проверке прав доступа. На сетевых устройствах права доступа чаще всего определяют перечень команд, которые может выполнить пользователь</a:t>
            </a:r>
            <a:r>
              <a:rPr lang="ru-RU" sz="1800" dirty="0" smtClean="0"/>
              <a:t>. </a:t>
            </a: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Учет </a:t>
            </a:r>
            <a:r>
              <a:rPr lang="ru-RU" sz="1800" b="1" dirty="0">
                <a:solidFill>
                  <a:srgbClr val="C00000"/>
                </a:solidFill>
              </a:rPr>
              <a:t>(</a:t>
            </a:r>
            <a:r>
              <a:rPr lang="ru-RU" sz="1800" b="1" dirty="0" err="1">
                <a:solidFill>
                  <a:srgbClr val="C00000"/>
                </a:solidFill>
              </a:rPr>
              <a:t>аccounting</a:t>
            </a:r>
            <a:r>
              <a:rPr lang="ru-RU" sz="1800" b="1" dirty="0">
                <a:solidFill>
                  <a:srgbClr val="C00000"/>
                </a:solidFill>
              </a:rPr>
              <a:t>)</a:t>
            </a:r>
            <a:r>
              <a:rPr lang="ru-RU" sz="1800" dirty="0"/>
              <a:t> – параллельный с аутентификацией и авторизацией этап, включающий запись использования сетевых ресурсов </a:t>
            </a:r>
            <a:r>
              <a:rPr lang="ru-RU" sz="1800" dirty="0" smtClean="0"/>
              <a:t>пользователем. При использовании ресурсов доступ пользователей регистрируется и сохраняется, чтобы отслеживать их действия. </a:t>
            </a:r>
            <a:r>
              <a:rPr lang="ru-RU" sz="1800" dirty="0"/>
              <a:t>Этот процесс </a:t>
            </a:r>
            <a:r>
              <a:rPr lang="ru-RU" sz="1800" dirty="0" smtClean="0"/>
              <a:t>позволяет </a:t>
            </a:r>
            <a:r>
              <a:rPr lang="ru-RU" sz="1800" dirty="0"/>
              <a:t>определять потенциальные угрозы и </a:t>
            </a:r>
            <a:r>
              <a:rPr lang="ru-RU" sz="1800" dirty="0" smtClean="0"/>
              <a:t> </a:t>
            </a:r>
            <a:r>
              <a:rPr lang="ru-RU" sz="1800" dirty="0"/>
              <a:t>недостатки </a:t>
            </a:r>
            <a:r>
              <a:rPr lang="ru-RU" sz="1800" dirty="0" smtClean="0"/>
              <a:t>сети.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199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084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Аутентификация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AAA </a:t>
            </a:r>
            <a:r>
              <a:rPr lang="ru-RU" sz="1800" dirty="0"/>
              <a:t>поддерживает следующие методы аутентификации: </a:t>
            </a:r>
            <a:r>
              <a:rPr lang="ru-RU" sz="1800" dirty="0" smtClean="0"/>
              <a:t>без аутентификации</a:t>
            </a:r>
            <a:r>
              <a:rPr lang="ru-RU" sz="1800" dirty="0"/>
              <a:t>, локальная аутентификация и удаленная аутентификация.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Без аутентификации</a:t>
            </a:r>
            <a:r>
              <a:rPr lang="ru-RU" sz="1800" dirty="0" smtClean="0"/>
              <a:t>: отличается </a:t>
            </a:r>
            <a:r>
              <a:rPr lang="ru-RU" sz="1800" dirty="0"/>
              <a:t>полным доверием пользователю. Из соображений безопасности этот метод используется редко.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Локальная </a:t>
            </a:r>
            <a:r>
              <a:rPr lang="ru-RU" sz="1800" b="1" dirty="0">
                <a:solidFill>
                  <a:srgbClr val="C00000"/>
                </a:solidFill>
              </a:rPr>
              <a:t>аутентификация</a:t>
            </a:r>
            <a:r>
              <a:rPr lang="ru-RU" sz="1800" dirty="0"/>
              <a:t>: требует настройки информации о локальном пользователе (имя пользователя, пароль, атрибуты) на NAS. Преимущества: высокая скорость обработки и низкие эксплуатационные расходы; недостатки: объем хранимой информации ограничен аппаратным состоянием устройства.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Удаленная </a:t>
            </a:r>
            <a:r>
              <a:rPr lang="ru-RU" sz="1800" b="1" dirty="0">
                <a:solidFill>
                  <a:srgbClr val="C00000"/>
                </a:solidFill>
              </a:rPr>
              <a:t>аутентификация</a:t>
            </a:r>
            <a:r>
              <a:rPr lang="ru-RU" sz="1800" dirty="0"/>
              <a:t>: требует настройки информации о пользователе на сервере аутентификации. AAA поддерживает удаленную аутентификацию по протоколу RADIUS или TACACS.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422023" cy="17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6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Авторизация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AAA поддерживает следующие методы авторизации: </a:t>
            </a:r>
            <a:r>
              <a:rPr lang="ru-RU" sz="1800" dirty="0" smtClean="0"/>
              <a:t>без авторизации</a:t>
            </a:r>
            <a:r>
              <a:rPr lang="ru-RU" sz="1800" dirty="0"/>
              <a:t>, локальная авторизация и удаленная авторизация.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Без авторизации</a:t>
            </a:r>
            <a:r>
              <a:rPr lang="ru-RU" sz="1800" dirty="0" smtClean="0"/>
              <a:t>: </a:t>
            </a:r>
            <a:r>
              <a:rPr lang="ru-RU" sz="1800" dirty="0"/>
              <a:t>авторизация пользователя выполняться не будет.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Локальная </a:t>
            </a:r>
            <a:r>
              <a:rPr lang="ru-RU" sz="1800" b="1" dirty="0">
                <a:solidFill>
                  <a:srgbClr val="C00000"/>
                </a:solidFill>
              </a:rPr>
              <a:t>авторизация</a:t>
            </a:r>
            <a:r>
              <a:rPr lang="ru-RU" sz="1800" dirty="0"/>
              <a:t>: </a:t>
            </a:r>
            <a:r>
              <a:rPr lang="ru-RU" sz="1800" dirty="0" smtClean="0"/>
              <a:t>включает </a:t>
            </a:r>
            <a:r>
              <a:rPr lang="ru-RU" sz="1800" dirty="0"/>
              <a:t>авторизацию в соответствии с соответствующими атрибутами локальной учетной записи пользователя, настроенной на </a:t>
            </a:r>
            <a:r>
              <a:rPr lang="ru-RU" sz="1800" dirty="0" smtClean="0"/>
              <a:t>устройстве доступа.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Удаленная </a:t>
            </a:r>
            <a:r>
              <a:rPr lang="ru-RU" sz="1800" b="1" dirty="0">
                <a:solidFill>
                  <a:srgbClr val="C00000"/>
                </a:solidFill>
              </a:rPr>
              <a:t>авторизация</a:t>
            </a:r>
            <a:r>
              <a:rPr lang="ru-RU" sz="1800" dirty="0"/>
              <a:t>: подразумевает авторизацию TACACS с использованием сервера TACACS для авторизации пользователей.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418856" cy="231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7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Учет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ААА поддерживает следующие методы </a:t>
            </a:r>
            <a:r>
              <a:rPr lang="ru-RU" sz="1800" dirty="0" smtClean="0"/>
              <a:t>учета: </a:t>
            </a:r>
            <a:r>
              <a:rPr lang="ru-RU" sz="1800" dirty="0"/>
              <a:t>без учета, дистанционный учет.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Без </a:t>
            </a:r>
            <a:r>
              <a:rPr lang="ru-RU" sz="1800" b="1" dirty="0">
                <a:solidFill>
                  <a:srgbClr val="C00000"/>
                </a:solidFill>
              </a:rPr>
              <a:t>учета</a:t>
            </a:r>
            <a:r>
              <a:rPr lang="ru-RU" sz="1800" dirty="0"/>
              <a:t>: </a:t>
            </a:r>
            <a:r>
              <a:rPr lang="ru-RU" sz="1800" dirty="0" smtClean="0"/>
              <a:t>предоставление </a:t>
            </a:r>
            <a:r>
              <a:rPr lang="ru-RU" sz="1800" dirty="0"/>
              <a:t>пользователям бесплатных </a:t>
            </a:r>
            <a:r>
              <a:rPr lang="ru-RU" sz="1800" dirty="0" smtClean="0"/>
              <a:t>услуг </a:t>
            </a:r>
            <a:r>
              <a:rPr lang="ru-RU" sz="1800" dirty="0"/>
              <a:t>без создания соответствующих журналов активности.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Удаленный </a:t>
            </a:r>
            <a:r>
              <a:rPr lang="ru-RU" sz="1800" b="1" dirty="0">
                <a:solidFill>
                  <a:srgbClr val="C00000"/>
                </a:solidFill>
              </a:rPr>
              <a:t>учет</a:t>
            </a:r>
            <a:r>
              <a:rPr lang="ru-RU" sz="1800" dirty="0"/>
              <a:t>: удаленный учет через сервер RADIUS или сервер TACACS. Сервер RADIUS или </a:t>
            </a:r>
            <a:r>
              <a:rPr lang="ru-RU" sz="1800" dirty="0" smtClean="0"/>
              <a:t>TACACS </a:t>
            </a:r>
            <a:r>
              <a:rPr lang="ru-RU" sz="1800" dirty="0"/>
              <a:t>имеет достаточно места для хранения, может хранить журнал активности доступа к сети каждого авторизованного пользователя и поддерживает функцию учета.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75217" cy="377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3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de-DE" sz="3200" dirty="0" smtClean="0"/>
              <a:t>AAA</a:t>
            </a:r>
            <a:r>
              <a:rPr lang="ru-RU" sz="3200" dirty="0" smtClean="0"/>
              <a:t>-процесс</a:t>
            </a:r>
            <a:r>
              <a:rPr lang="en-US" sz="3200" dirty="0" smtClean="0"/>
              <a:t>. </a:t>
            </a:r>
            <a:r>
              <a:rPr lang="ru-RU" sz="3200" dirty="0" smtClean="0"/>
              <a:t>Пример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На практике в сетях операторов связи </a:t>
            </a:r>
            <a:r>
              <a:rPr lang="ru-RU" sz="1600" dirty="0" smtClean="0"/>
              <a:t>AAA-процесс</a:t>
            </a:r>
            <a:r>
              <a:rPr lang="ru-RU" sz="1600" dirty="0"/>
              <a:t> </a:t>
            </a:r>
            <a:r>
              <a:rPr lang="ru-RU" sz="1600" dirty="0" smtClean="0"/>
              <a:t>выглядит </a:t>
            </a:r>
            <a:r>
              <a:rPr lang="ru-RU" sz="1600" dirty="0"/>
              <a:t>следующим образом: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Абонент подключается к устройству </a:t>
            </a:r>
            <a:r>
              <a:rPr lang="ru-RU" sz="1600" dirty="0" smtClean="0"/>
              <a:t>доступа NAS </a:t>
            </a:r>
            <a:r>
              <a:rPr lang="ru-RU" sz="1600" dirty="0"/>
              <a:t>и вводит свой логин и пароль.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NAS </a:t>
            </a:r>
            <a:r>
              <a:rPr lang="ru-RU" sz="1600" dirty="0"/>
              <a:t>формирует и посылает запрос аутентификации к AAA-серверу и ожидает ответ.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AAA-сервер обращается к DPI-системе или серверу </a:t>
            </a:r>
            <a:r>
              <a:rPr lang="ru-RU" sz="1600" dirty="0" err="1"/>
              <a:t>биллинга</a:t>
            </a:r>
            <a:r>
              <a:rPr lang="ru-RU" sz="1600" dirty="0"/>
              <a:t> по протоколу RADIUS для проверки логина абонента и пароля.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AAA-сервер формирует ответ и отсылает его обратно </a:t>
            </a:r>
            <a:r>
              <a:rPr lang="ru-RU" sz="1600" dirty="0" smtClean="0"/>
              <a:t>на NAS.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Если аутентификация пройдена, то </a:t>
            </a:r>
            <a:r>
              <a:rPr lang="ru-RU" sz="1600" dirty="0" smtClean="0"/>
              <a:t>NAS </a:t>
            </a:r>
            <a:r>
              <a:rPr lang="ru-RU" sz="1600" dirty="0"/>
              <a:t>пропускает абонента в сеть, </a:t>
            </a:r>
            <a:r>
              <a:rPr lang="ru-RU" sz="1600" dirty="0" smtClean="0"/>
              <a:t>пока </a:t>
            </a:r>
            <a:r>
              <a:rPr lang="ru-RU" sz="1600" dirty="0"/>
              <a:t>еще не </a:t>
            </a:r>
            <a:r>
              <a:rPr lang="ru-RU" sz="1600" dirty="0" smtClean="0"/>
              <a:t>предоставляя </a:t>
            </a:r>
            <a:r>
              <a:rPr lang="ru-RU" sz="1600" dirty="0"/>
              <a:t>ему никаких услуг</a:t>
            </a:r>
            <a:r>
              <a:rPr lang="ru-RU" sz="1600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1600" dirty="0"/>
              <a:t>Если пользователь пытается выйти в Интернет (вводит URL в строке браузера), NAS формирует новый запрос AAA-серверу для авторизации.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1600" dirty="0"/>
              <a:t>ААА-сервер вновь обращается к DPI-системе или серверу </a:t>
            </a:r>
            <a:r>
              <a:rPr lang="ru-RU" sz="1600" dirty="0" err="1"/>
              <a:t>биллинга</a:t>
            </a:r>
            <a:r>
              <a:rPr lang="ru-RU" sz="1600" dirty="0"/>
              <a:t>, чтобы получить информацию о тарифном плане и подключенных абоненту услугах.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1600" dirty="0"/>
              <a:t>Получив положительный ответ от </a:t>
            </a:r>
            <a:r>
              <a:rPr lang="ru-RU" sz="1600" dirty="0" err="1"/>
              <a:t>биллинга</a:t>
            </a:r>
            <a:r>
              <a:rPr lang="ru-RU" sz="1600" dirty="0"/>
              <a:t>, ААА-сервер посылает ответ на NAS, и абонент получает доступ к Интернету в соответствии с настройками, установленными для тарифного плана.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026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Протоколы реализации ААА. RADIUS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Протокол </a:t>
            </a:r>
            <a:r>
              <a:rPr lang="ru-RU" sz="1600" b="1" dirty="0" smtClean="0">
                <a:solidFill>
                  <a:srgbClr val="C00000"/>
                </a:solidFill>
              </a:rPr>
              <a:t>RADIUS</a:t>
            </a:r>
            <a:r>
              <a:rPr lang="ru-RU" sz="1600" dirty="0" smtClean="0"/>
              <a:t> является </a:t>
            </a:r>
            <a:r>
              <a:rPr lang="ru-RU" sz="1600" dirty="0"/>
              <a:t>IETF-стандартом для </a:t>
            </a:r>
            <a:r>
              <a:rPr lang="ru-RU" sz="1600" dirty="0" smtClean="0"/>
              <a:t>AAA</a:t>
            </a:r>
            <a:r>
              <a:rPr lang="en-US" sz="1600" dirty="0" smtClean="0"/>
              <a:t> </a:t>
            </a:r>
            <a:r>
              <a:rPr lang="ru-RU" sz="1600" dirty="0" smtClean="0"/>
              <a:t>и используется для доступа к сети. 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Популярность RADIUS-протокола </a:t>
            </a:r>
            <a:r>
              <a:rPr lang="ru-RU" sz="1600" dirty="0"/>
              <a:t>во многом </a:t>
            </a:r>
            <a:r>
              <a:rPr lang="ru-RU" sz="1600" dirty="0" smtClean="0"/>
              <a:t>объясняется:</a:t>
            </a:r>
          </a:p>
          <a:p>
            <a:pPr>
              <a:buFontTx/>
              <a:buChar char="-"/>
            </a:pPr>
            <a:r>
              <a:rPr lang="ru-RU" sz="1600" dirty="0" smtClean="0"/>
              <a:t>открытостью </a:t>
            </a:r>
            <a:r>
              <a:rPr lang="ru-RU" sz="1600" dirty="0"/>
              <a:t>к наполнению новой функциональностью при сохранении работоспособности с устаревающим </a:t>
            </a:r>
            <a:r>
              <a:rPr lang="ru-RU" sz="1600" dirty="0" smtClean="0"/>
              <a:t>оборудованием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чрезвычайно высокой реактивностью при обработке запросов ввиду использования </a:t>
            </a:r>
            <a:r>
              <a:rPr lang="ru-RU" sz="1600" dirty="0" smtClean="0"/>
              <a:t>UDP</a:t>
            </a:r>
            <a:r>
              <a:rPr lang="ru-RU" sz="1600" dirty="0"/>
              <a:t> в качестве транспорта пакетов, а также хорошо параллелизуемым алгоритмом обработки запросов;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способностью </a:t>
            </a:r>
            <a:r>
              <a:rPr lang="ru-RU" sz="1600" dirty="0"/>
              <a:t>функционировать в </a:t>
            </a:r>
            <a:r>
              <a:rPr lang="ru-RU" sz="1600" dirty="0" smtClean="0"/>
              <a:t>кластерных архитектурах и мультипроцессорных платформах с </a:t>
            </a:r>
            <a:r>
              <a:rPr lang="ru-RU" sz="1600" dirty="0"/>
              <a:t>целью повышения производительности, так и для реализации отказоустойчивости.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 smtClean="0"/>
              <a:t>Современная </a:t>
            </a:r>
            <a:r>
              <a:rPr lang="ru-RU" sz="1600" dirty="0"/>
              <a:t>реализация RADIUS использует </a:t>
            </a:r>
            <a:r>
              <a:rPr lang="ru-RU" sz="1600" dirty="0" smtClean="0"/>
              <a:t>стандартные порты </a:t>
            </a:r>
            <a:r>
              <a:rPr lang="ru-RU" sz="1600" dirty="0"/>
              <a:t>1812 </a:t>
            </a:r>
            <a:r>
              <a:rPr lang="ru-RU" sz="1600" dirty="0" smtClean="0"/>
              <a:t>и 1813 </a:t>
            </a:r>
            <a:r>
              <a:rPr lang="ru-RU" sz="1600" dirty="0"/>
              <a:t>протокола </a:t>
            </a:r>
            <a:r>
              <a:rPr lang="ru-RU" sz="1600" dirty="0" smtClean="0"/>
              <a:t>UDP. Однако по умолчанию многие серверы доступа используют порты </a:t>
            </a:r>
            <a:r>
              <a:rPr lang="ru-RU" sz="1600" dirty="0"/>
              <a:t>1645 и </a:t>
            </a:r>
            <a:r>
              <a:rPr lang="ru-RU" sz="1600" dirty="0" smtClean="0"/>
              <a:t>1646. Порты 1812 и 1645 используются для запроса и ответа аутентификации, </a:t>
            </a:r>
            <a:r>
              <a:rPr lang="ru-RU" sz="1600" dirty="0"/>
              <a:t>в котором заодно передаются </a:t>
            </a:r>
            <a:r>
              <a:rPr lang="ru-RU" sz="1600" dirty="0" smtClean="0"/>
              <a:t>атрибуты авторизации </a:t>
            </a:r>
            <a:r>
              <a:rPr lang="ru-RU" sz="1600" dirty="0"/>
              <a:t>пользователя</a:t>
            </a:r>
            <a:r>
              <a:rPr lang="ru-RU" sz="1600" dirty="0" smtClean="0"/>
              <a:t>, а 1813 и 1646 – для учета.</a:t>
            </a:r>
            <a:r>
              <a:rPr lang="en-US" sz="1600" dirty="0" smtClean="0"/>
              <a:t> </a:t>
            </a:r>
            <a:r>
              <a:rPr lang="ru-RU" sz="1600" dirty="0" smtClean="0"/>
              <a:t>Шифрует только пароль и есть возможность перенаправления запроса.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835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1195</TotalTime>
  <Words>664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Механизм AAA</vt:lpstr>
      <vt:lpstr>Что такое ААА?</vt:lpstr>
      <vt:lpstr> AAA-архитектура</vt:lpstr>
      <vt:lpstr>Основные понятия AAA</vt:lpstr>
      <vt:lpstr>Аутентификация</vt:lpstr>
      <vt:lpstr>Авторизация</vt:lpstr>
      <vt:lpstr>Учет</vt:lpstr>
      <vt:lpstr>AAA-процесс. Пример</vt:lpstr>
      <vt:lpstr>Протоколы реализации ААА. RADIUS</vt:lpstr>
      <vt:lpstr>Протоколы реализации ААА. DIAMETR</vt:lpstr>
      <vt:lpstr>Протоколы реализации ААА. TACACS +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</dc:title>
  <dc:creator>inna</dc:creator>
  <cp:lastModifiedBy>inna</cp:lastModifiedBy>
  <cp:revision>77</cp:revision>
  <dcterms:created xsi:type="dcterms:W3CDTF">2022-03-10T12:41:35Z</dcterms:created>
  <dcterms:modified xsi:type="dcterms:W3CDTF">2022-03-11T08:37:20Z</dcterms:modified>
</cp:coreProperties>
</file>