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  <p:sldMasterId id="2147483684" r:id="rId5"/>
  </p:sldMasterIdLst>
  <p:notesMasterIdLst>
    <p:notesMasterId r:id="rId21"/>
  </p:notesMasterIdLst>
  <p:handoutMasterIdLst>
    <p:handoutMasterId r:id="rId22"/>
  </p:handoutMasterIdLst>
  <p:sldIdLst>
    <p:sldId id="289" r:id="rId6"/>
    <p:sldId id="269" r:id="rId7"/>
    <p:sldId id="291" r:id="rId8"/>
    <p:sldId id="270" r:id="rId9"/>
    <p:sldId id="267" r:id="rId10"/>
    <p:sldId id="268" r:id="rId11"/>
    <p:sldId id="271" r:id="rId12"/>
    <p:sldId id="272" r:id="rId13"/>
    <p:sldId id="273" r:id="rId14"/>
    <p:sldId id="290" r:id="rId15"/>
    <p:sldId id="275" r:id="rId16"/>
    <p:sldId id="276" r:id="rId17"/>
    <p:sldId id="278" r:id="rId18"/>
    <p:sldId id="288" r:id="rId19"/>
    <p:sldId id="292" r:id="rId20"/>
  </p:sldIdLst>
  <p:sldSz cx="12192000" cy="6858000"/>
  <p:notesSz cx="6797675" cy="9926638"/>
  <p:embeddedFontLst>
    <p:embeddedFont>
      <p:font typeface="微软雅黑" panose="020B0503020204020204" pitchFamily="34" charset="-122"/>
      <p:regular r:id="rId23"/>
      <p:bold r:id="rId24"/>
    </p:embeddedFont>
    <p:embeddedFont>
      <p:font typeface="方正兰亭黑简体" panose="020B0604020202020204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61"/>
    <a:srgbClr val="00B0F0"/>
    <a:srgbClr val="F4FBFE"/>
    <a:srgbClr val="C00000"/>
    <a:srgbClr val="1993BF"/>
    <a:srgbClr val="1993C0"/>
    <a:srgbClr val="0070C0"/>
    <a:srgbClr val="D2E8F5"/>
    <a:srgbClr val="FFD17D"/>
    <a:srgbClr val="99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67" autoAdjust="0"/>
  </p:normalViewPr>
  <p:slideViewPr>
    <p:cSldViewPr snapToGrid="0" snapToObjects="1">
      <p:cViewPr varScale="1">
        <p:scale>
          <a:sx n="81" d="100"/>
          <a:sy n="81" d="100"/>
        </p:scale>
        <p:origin x="120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02" y="38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3/2/2022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图像占位符 5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7" name="备注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7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93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30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Python</a:t>
            </a:r>
            <a:r>
              <a:rPr lang="ru-RU" sz="900" dirty="0"/>
              <a:t> также отличается динамической типизацией. Язык с динамической типизацией автоматически определяет тип переменной во время выполнения программы. Тип переменной указывать не нужно.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19827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Исходный код </a:t>
            </a:r>
            <a:r>
              <a:rPr lang="ru-RU" sz="900" dirty="0" err="1"/>
              <a:t>Python</a:t>
            </a:r>
            <a:r>
              <a:rPr lang="ru-RU" sz="900" dirty="0"/>
              <a:t> не нужно компилировать в двоичный код. </a:t>
            </a:r>
            <a:r>
              <a:rPr lang="ru-RU" sz="900" dirty="0" err="1"/>
              <a:t>Python</a:t>
            </a:r>
            <a:r>
              <a:rPr lang="ru-RU" sz="900" dirty="0"/>
              <a:t> может запускать программы непосредственно из исходного кода. Когда запущен код </a:t>
            </a:r>
            <a:r>
              <a:rPr lang="ru-RU" sz="900" dirty="0" err="1"/>
              <a:t>Python</a:t>
            </a:r>
            <a:r>
              <a:rPr lang="ru-RU" sz="900" dirty="0"/>
              <a:t>, интерпретатор </a:t>
            </a:r>
            <a:r>
              <a:rPr lang="ru-RU" sz="900" dirty="0" err="1"/>
              <a:t>Python</a:t>
            </a:r>
            <a:r>
              <a:rPr lang="ru-RU" sz="900" dirty="0"/>
              <a:t> сначала преобразует исходный код в байт-код, а затем виртуальная машина </a:t>
            </a:r>
            <a:r>
              <a:rPr lang="ru-RU" sz="900" dirty="0" err="1"/>
              <a:t>Python</a:t>
            </a:r>
            <a:r>
              <a:rPr lang="ru-RU" sz="900" dirty="0"/>
              <a:t> выполняет байт-код.</a:t>
            </a:r>
          </a:p>
          <a:p>
            <a:r>
              <a:rPr lang="ru-RU" sz="900" dirty="0"/>
              <a:t>Виртуальная машина </a:t>
            </a:r>
            <a:r>
              <a:rPr lang="ru-RU" sz="900" dirty="0" err="1"/>
              <a:t>Python</a:t>
            </a:r>
            <a:r>
              <a:rPr lang="ru-RU" sz="900" dirty="0"/>
              <a:t> (PVM) не является независимой программой, ее не требуется устанавливать отдельно.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56380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Компилируемые языки компилируются в таких форматах, как .</a:t>
            </a:r>
            <a:r>
              <a:rPr lang="ru-RU" sz="900" dirty="0" err="1"/>
              <a:t>exe</a:t>
            </a:r>
            <a:r>
              <a:rPr lang="ru-RU" sz="900" dirty="0"/>
              <a:t>, .</a:t>
            </a:r>
            <a:r>
              <a:rPr lang="ru-RU" sz="900" dirty="0" err="1"/>
              <a:t>dll</a:t>
            </a:r>
            <a:r>
              <a:rPr lang="ru-RU" sz="900" dirty="0"/>
              <a:t> и .</a:t>
            </a:r>
            <a:r>
              <a:rPr lang="ru-RU" sz="900" dirty="0" err="1"/>
              <a:t>ocx</a:t>
            </a:r>
            <a:r>
              <a:rPr lang="ru-RU" sz="900" dirty="0"/>
              <a:t>, которые могут выполняться машинами. Компиляция и выполнение разделены и не могут быть выполнены между платформами. Например, программы для архитектуры x86 не могут работать на серверах ARM.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80740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JVM — виртуальная машина </a:t>
            </a:r>
            <a:r>
              <a:rPr lang="ru-RU" sz="900" dirty="0" err="1"/>
              <a:t>Java</a:t>
            </a:r>
            <a:endParaRPr lang="ru-RU" sz="900" dirty="0"/>
          </a:p>
          <a:p>
            <a:r>
              <a:rPr lang="ru-RU" sz="900" dirty="0"/>
              <a:t>PVM — виртуальная машина </a:t>
            </a:r>
            <a:r>
              <a:rPr lang="ru-RU" sz="900" dirty="0" err="1"/>
              <a:t>Python</a:t>
            </a:r>
            <a:endParaRPr lang="ru-RU" sz="900" dirty="0"/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75979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86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54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81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 err="1"/>
              <a:t>if</a:t>
            </a:r>
            <a:r>
              <a:rPr lang="ru-RU" sz="900" dirty="0"/>
              <a:t>...</a:t>
            </a:r>
            <a:r>
              <a:rPr lang="ru-RU" sz="900" dirty="0" err="1"/>
              <a:t>else</a:t>
            </a:r>
            <a:r>
              <a:rPr lang="ru-RU" sz="900" dirty="0"/>
              <a:t>... — полный блок кода с тем же отступами.</a:t>
            </a:r>
          </a:p>
          <a:p>
            <a:r>
              <a:rPr lang="ru-RU" sz="900" dirty="0" err="1"/>
              <a:t>print</a:t>
            </a:r>
            <a:r>
              <a:rPr lang="ru-RU" sz="900" dirty="0"/>
              <a:t>(a) вызывает параметр a, который находится в одном блоке кода с пунктом </a:t>
            </a:r>
            <a:r>
              <a:rPr lang="ru-RU" sz="900" dirty="0" err="1"/>
              <a:t>if</a:t>
            </a:r>
            <a:r>
              <a:rPr lang="ru-RU" sz="900" dirty="0"/>
              <a:t>...</a:t>
            </a:r>
            <a:r>
              <a:rPr lang="ru-RU" sz="900" dirty="0" err="1"/>
              <a:t>else</a:t>
            </a:r>
            <a:r>
              <a:rPr lang="ru-RU" sz="900" dirty="0"/>
              <a:t>....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70603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Revision Record</a:t>
            </a:r>
            <a:endParaRPr lang="zh-CN" altLang="en-US" sz="3500" b="1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zh-CN" sz="2800" kern="1200" baseline="0" dirty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Do Not Print this Page</a:t>
            </a:r>
            <a:endParaRPr lang="zh-CN" altLang="en-US" sz="2800" kern="1200" baseline="0" dirty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1216563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Code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Product Version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Course Version</a:t>
                      </a: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93528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Author/ID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Date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Reviewer/ID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New</a:t>
                      </a:r>
                      <a:r>
                        <a:rPr kumimoji="1" lang="zh-CN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Update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Course Code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Product</a:t>
            </a:r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Author/ID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2015.01.25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Reviewer/ID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Type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/>
              <a:t>Question description.</a:t>
            </a:r>
          </a:p>
          <a:p>
            <a:pPr lvl="1"/>
            <a:endParaRPr lang="en-US" altLang="zh-CN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394286" y="408779"/>
            <a:ext cx="2591787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auto"/>
            <a:r>
              <a:rPr lang="ru-RU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5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>
            <a:spLocks/>
          </p:cNvSpPr>
          <p:nvPr userDrawn="1"/>
        </p:nvSpPr>
        <p:spPr bwMode="auto">
          <a:xfrm>
            <a:off x="3657600" y="296368"/>
            <a:ext cx="852292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>
            <a:spLocks/>
          </p:cNvSpPr>
          <p:nvPr userDrawn="1"/>
        </p:nvSpPr>
        <p:spPr bwMode="auto">
          <a:xfrm>
            <a:off x="3563335" y="31166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/>
              <a:t>Click here to edit summary</a:t>
            </a:r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36711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/>
              <a:t>Click to edit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/>
              <a:t>More information for trainees</a:t>
            </a:r>
            <a:endParaRPr lang="zh-CN" alt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71667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339208" y="2637135"/>
            <a:ext cx="7513595" cy="1598831"/>
            <a:chOff x="2492519" y="2345035"/>
            <a:chExt cx="7516530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2492519" y="2345035"/>
              <a:ext cx="7516530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Спасибо за внимание!</a:t>
              </a:r>
              <a:endParaRPr lang="en-US" altLang="zh-CN" sz="5398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8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490274"/>
            <a:ext cx="24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427239"/>
            <a:ext cx="24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01770"/>
            <a:ext cx="8534400" cy="94099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8"/>
            <a:ext cx="85344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Click to Edit Title</a:t>
            </a:r>
            <a:endParaRPr lang="zh-CN" altLang="en-US" dirty="0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593578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© </a:t>
            </a:r>
            <a:r>
              <a:rPr lang="ru-RU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 dirty="0"/>
              <a:t>The chapter describes ...</a:t>
            </a:r>
            <a:endParaRPr lang="zh-CN" altLang="en-US" dirty="0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440213" y="408779"/>
            <a:ext cx="3735636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>
            <a:spLocks/>
          </p:cNvSpPr>
          <p:nvPr userDrawn="1"/>
        </p:nvSpPr>
        <p:spPr bwMode="auto">
          <a:xfrm>
            <a:off x="5106838" y="296368"/>
            <a:ext cx="7072998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>
            <a:spLocks/>
          </p:cNvSpPr>
          <p:nvPr userDrawn="1"/>
        </p:nvSpPr>
        <p:spPr bwMode="auto">
          <a:xfrm>
            <a:off x="4773400" y="29327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149687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/>
              <a:t>Click here to edit</a:t>
            </a:r>
            <a:endParaRPr lang="zh-CN" altLang="en-US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</a:t>
            </a:r>
            <a:endParaRPr lang="zh-CN" altLang="en-US" dirty="0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0" y="6497280"/>
            <a:ext cx="687551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1178247" y="6491852"/>
            <a:ext cx="5937387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© </a:t>
            </a: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100000"/>
        <a:buFont typeface="Huawei Sans" panose="020C0503030203020204" pitchFamily="34" charset="0"/>
        <a:buChar char="▫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1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3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2961809"/>
            <a:ext cx="6400800" cy="705749"/>
          </a:xfrm>
        </p:spPr>
        <p:txBody>
          <a:bodyPr>
            <a:noAutofit/>
          </a:bodyPr>
          <a:lstStyle/>
          <a:p>
            <a:r>
              <a:rPr lang="ru-RU" sz="2800" dirty="0"/>
              <a:t>Язык программирования </a:t>
            </a:r>
            <a:r>
              <a:rPr lang="en-US" sz="2800" dirty="0"/>
              <a:t>Python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95600" y="4494457"/>
            <a:ext cx="6400800" cy="705749"/>
          </a:xfrm>
        </p:spPr>
        <p:txBody>
          <a:bodyPr>
            <a:normAutofit/>
          </a:bodyPr>
          <a:lstStyle/>
          <a:p>
            <a:r>
              <a:rPr lang="ru-RU" sz="2000" dirty="0"/>
              <a:t>Агапов Владимир</a:t>
            </a:r>
            <a:br>
              <a:rPr lang="en-US" sz="2000" dirty="0"/>
            </a:br>
            <a:r>
              <a:rPr lang="ru-RU" sz="2000" dirty="0"/>
              <a:t> К</a:t>
            </a:r>
            <a:r>
              <a:rPr lang="en-US" sz="2000" dirty="0"/>
              <a:t>411</a:t>
            </a:r>
            <a:r>
              <a:rPr lang="ru-RU" sz="2000" dirty="0"/>
              <a:t>0</a:t>
            </a:r>
            <a:r>
              <a:rPr lang="en-US" sz="2000" dirty="0"/>
              <a:t>c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1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90AAEF3-7588-470B-B3E8-C100AA947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9217E5-D1FC-490F-84F1-53EF154D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▷ Python PEP 8 - How to style correctly your Python code - El Pythonista">
            <a:extLst>
              <a:ext uri="{FF2B5EF4-FFF2-40B4-BE49-F238E27FC236}">
                <a16:creationId xmlns:a16="http://schemas.microsoft.com/office/drawing/2014/main" id="{88C7C865-0B47-4700-ADD1-C0BA33D2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4F7391-313D-486B-AA61-AF9F80D8185D}"/>
              </a:ext>
            </a:extLst>
          </p:cNvPr>
          <p:cNvSpPr txBox="1"/>
          <p:nvPr/>
        </p:nvSpPr>
        <p:spPr>
          <a:xfrm>
            <a:off x="3833751" y="6012314"/>
            <a:ext cx="45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https://www.python.org/dev/peps/pep-0008/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700" dirty="0"/>
              <a:t>В программах </a:t>
            </a:r>
            <a:r>
              <a:rPr lang="ru-RU" sz="1700" dirty="0" err="1"/>
              <a:t>Python</a:t>
            </a:r>
            <a:r>
              <a:rPr lang="ru-RU" sz="1700" dirty="0"/>
              <a:t> отступ в коде представляет область блока кода. Если блок кода содержит два или более операторов, эти операторы должны иметь одинаковые отступы. Для </a:t>
            </a:r>
            <a:r>
              <a:rPr lang="ru-RU" sz="1700" dirty="0" err="1"/>
              <a:t>Python</a:t>
            </a:r>
            <a:r>
              <a:rPr lang="ru-RU" sz="1700" dirty="0"/>
              <a:t> отступ кода является правилом синтаксиса, при котором в коде используются отступы и двоеточия для различения слоев кода.</a:t>
            </a:r>
          </a:p>
          <a:p>
            <a:r>
              <a:rPr lang="ru-RU" sz="1700" dirty="0"/>
              <a:t>При написании кода рекомендуется использовать четыре пробела для отступов. Если в программном коде используется неправильный отступ, во время выполнения кода отображается сообщение об ошибке </a:t>
            </a:r>
            <a:r>
              <a:rPr lang="ru-RU" sz="1700" dirty="0" err="1"/>
              <a:t>IndentationError</a:t>
            </a:r>
            <a:r>
              <a:rPr lang="ru-RU" sz="1700" dirty="0"/>
              <a:t>.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11E6A8-31C9-4F65-BF15-5108361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/>
              <a:t>Стилистика кода для Python. Отступы в коде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BB1F275-56E7-495A-98AD-B7FD6D777355}"/>
              </a:ext>
            </a:extLst>
          </p:cNvPr>
          <p:cNvGrpSpPr/>
          <p:nvPr/>
        </p:nvGrpSpPr>
        <p:grpSpPr>
          <a:xfrm>
            <a:off x="2784143" y="3970110"/>
            <a:ext cx="6383813" cy="2031325"/>
            <a:chOff x="3037572" y="3868689"/>
            <a:chExt cx="3974944" cy="2031325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0EAE5AB-1912-48CF-BF86-4251B898308B}"/>
                </a:ext>
              </a:extLst>
            </p:cNvPr>
            <p:cNvSpPr txBox="1"/>
            <p:nvPr/>
          </p:nvSpPr>
          <p:spPr>
            <a:xfrm>
              <a:off x="4942483" y="3868689"/>
              <a:ext cx="2070033" cy="2031325"/>
            </a:xfrm>
            <a:prstGeom prst="rect">
              <a:avLst/>
            </a:prstGeom>
            <a:solidFill>
              <a:srgbClr val="F4FBFE"/>
            </a:solidFill>
            <a:ln>
              <a:solidFill>
                <a:srgbClr val="00B0F0"/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</a:lstStyle>
            <a:p>
              <a:pPr fontAlgn="ctr"/>
              <a:r>
                <a:rPr lang="ru-RU">
                  <a:latin typeface="Huawei Sans" panose="020C0503030203020204" pitchFamily="34" charset="0"/>
                </a:rPr>
                <a:t>if True: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    print ("Hello")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else: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    print (0)</a:t>
              </a:r>
            </a:p>
            <a:p>
              <a:pPr fontAlgn="ctr"/>
              <a:endParaRPr lang="en-US" altLang="zh-CN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a = “Python”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    print (a)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6750747-10DF-4CB6-8505-7EFAF932C21E}"/>
                </a:ext>
              </a:extLst>
            </p:cNvPr>
            <p:cNvSpPr txBox="1"/>
            <p:nvPr/>
          </p:nvSpPr>
          <p:spPr>
            <a:xfrm>
              <a:off x="3037572" y="3868689"/>
              <a:ext cx="1924394" cy="203132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endParaRPr lang="en-US" altLang="zh-CN" dirty="0">
                <a:solidFill>
                  <a:schemeClr val="accent5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dirty="0">
                  <a:solidFill>
                    <a:srgbClr val="0070C0"/>
                  </a:solidFill>
                  <a:latin typeface="Huawei Sans" panose="020C0503030203020204" pitchFamily="34" charset="0"/>
                </a:rPr>
                <a:t>Корректный отступ   -- </a:t>
              </a:r>
            </a:p>
            <a:p>
              <a:pPr fontAlgn="ctr"/>
              <a:endParaRPr lang="en-US" altLang="zh-CN" dirty="0">
                <a:solidFill>
                  <a:srgbClr val="0070C0"/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dirty="0">
                  <a:solidFill>
                    <a:srgbClr val="0070C0"/>
                  </a:solidFill>
                  <a:latin typeface="Huawei Sans" panose="020C0503030203020204" pitchFamily="34" charset="0"/>
                </a:rPr>
                <a:t>Корректный отступ   --</a:t>
              </a:r>
            </a:p>
            <a:p>
              <a:pPr fontAlgn="ctr"/>
              <a:endParaRPr lang="en-US" altLang="zh-CN" dirty="0">
                <a:solidFill>
                  <a:schemeClr val="accent5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fontAlgn="ctr"/>
              <a:endParaRPr lang="en-US" altLang="zh-CN" dirty="0">
                <a:solidFill>
                  <a:schemeClr val="accent5">
                    <a:lumMod val="50000"/>
                  </a:schemeClr>
                </a:solidFill>
                <a:latin typeface="Huawei Sans" panose="020C0503030203020204" pitchFamily="34" charset="0"/>
              </a:endParaRPr>
            </a:p>
            <a:p>
              <a:pPr fontAlgn="ctr"/>
              <a:r>
                <a:rPr lang="ru-RU" dirty="0">
                  <a:solidFill>
                    <a:srgbClr val="EC7061"/>
                  </a:solidFill>
                  <a:latin typeface="Huawei Sans" panose="020C0503030203020204" pitchFamily="34" charset="0"/>
                </a:rPr>
                <a:t>Некорректный отступ  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15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/>
              <a:t>Комментарии — это объяснения, добавленные в программы, чтобы повысить ее читаемость. В </a:t>
            </a:r>
            <a:r>
              <a:rPr lang="ru-RU" sz="1800" dirty="0" err="1"/>
              <a:t>Python</a:t>
            </a:r>
            <a:r>
              <a:rPr lang="ru-RU" sz="1800" dirty="0"/>
              <a:t> комментарии делятся на однострочные и многострочные.</a:t>
            </a:r>
          </a:p>
          <a:p>
            <a:r>
              <a:rPr lang="ru-RU" sz="1800" dirty="0"/>
              <a:t>Однострочный комментарий начинается со знака решетки (#).</a:t>
            </a:r>
          </a:p>
          <a:p>
            <a:r>
              <a:rPr lang="ru-RU" sz="1800" dirty="0"/>
              <a:t>Многострочный комментарий может содержать несколько строк, которые обрамляются парами трех кавычек (''...''' или '''''' ...'''''’).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CDCF363-EFF1-4901-9C8F-DF7A328E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597200" cy="640800"/>
          </a:xfrm>
        </p:spPr>
        <p:txBody>
          <a:bodyPr/>
          <a:lstStyle/>
          <a:p>
            <a:r>
              <a:rPr lang="ru-RU" sz="3200"/>
              <a:t>Стилистика кода для Python. Комментарии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819250-D65F-4944-B6A4-467A7519FA40}"/>
              </a:ext>
            </a:extLst>
          </p:cNvPr>
          <p:cNvSpPr txBox="1"/>
          <p:nvPr/>
        </p:nvSpPr>
        <p:spPr>
          <a:xfrm>
            <a:off x="5545644" y="3716338"/>
            <a:ext cx="3031611" cy="2031325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# Assign a string to a.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a = “Python”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print (a) </a:t>
            </a:r>
          </a:p>
          <a:p>
            <a:pPr fontAlgn="ctr"/>
            <a:endParaRPr lang="en-US" altLang="zh-CN" dirty="0">
              <a:latin typeface="Huawei Sans" panose="020C0503030203020204" pitchFamily="34" charset="0"/>
            </a:endParaRPr>
          </a:p>
          <a:p>
            <a:pPr fontAlgn="ctr"/>
            <a:r>
              <a:rPr lang="ru-RU">
                <a:latin typeface="Huawei Sans" panose="020C0503030203020204" pitchFamily="34" charset="0"/>
              </a:rPr>
              <a:t>“””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The output is Python.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“””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CBC1D13-9DA2-44A7-80C6-76B3D6D4D364}"/>
              </a:ext>
            </a:extLst>
          </p:cNvPr>
          <p:cNvSpPr txBox="1"/>
          <p:nvPr/>
        </p:nvSpPr>
        <p:spPr>
          <a:xfrm>
            <a:off x="1433015" y="3716339"/>
            <a:ext cx="4112629" cy="203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Однострочный комментарий   -- </a:t>
            </a:r>
          </a:p>
          <a:p>
            <a:pPr fontAlgn="ctr"/>
            <a:endParaRPr lang="en-US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r>
              <a:rPr lang="ru-RU" dirty="0">
                <a:solidFill>
                  <a:srgbClr val="0070C0"/>
                </a:solidFill>
                <a:latin typeface="Huawei Sans" panose="020C0503030203020204" pitchFamily="34" charset="0"/>
              </a:rPr>
              <a:t>Многострочный комментарий    -- </a:t>
            </a:r>
          </a:p>
          <a:p>
            <a:pPr fontAlgn="ctr"/>
            <a:endParaRPr lang="en-US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  <a:p>
            <a:pPr fontAlgn="ctr"/>
            <a:endParaRPr lang="en-US" altLang="zh-CN" dirty="0">
              <a:solidFill>
                <a:srgbClr val="0070C0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9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300" dirty="0"/>
              <a:t>Функция — блок организованного повторно используемого кода, который используется для выполнения единого связанного действия. Она может повысить модульность программы и использование кода. Функция определяется с помощью ключевого слова </a:t>
            </a:r>
            <a:r>
              <a:rPr lang="ru-RU" sz="1300" dirty="0" err="1"/>
              <a:t>def</a:t>
            </a:r>
            <a:r>
              <a:rPr lang="ru-RU" sz="1300" dirty="0"/>
              <a:t>.</a:t>
            </a:r>
          </a:p>
          <a:p>
            <a:r>
              <a:rPr lang="ru-RU" sz="1300" dirty="0"/>
              <a:t>Модуль является сохраненным файлом </a:t>
            </a:r>
            <a:r>
              <a:rPr lang="ru-RU" sz="1300" dirty="0" err="1"/>
              <a:t>Python</a:t>
            </a:r>
            <a:r>
              <a:rPr lang="ru-RU" sz="1300" dirty="0"/>
              <a:t>. Модули могут содержать определения функций, классы и переменные, которые затем могут быть использованы в других программах </a:t>
            </a:r>
            <a:r>
              <a:rPr lang="ru-RU" sz="1300" dirty="0" err="1"/>
              <a:t>Python</a:t>
            </a:r>
            <a:r>
              <a:rPr lang="ru-RU" sz="1300" dirty="0"/>
              <a:t>. Разница между модулем и обычной программой </a:t>
            </a:r>
            <a:r>
              <a:rPr lang="ru-RU" sz="1300" dirty="0" err="1"/>
              <a:t>Python</a:t>
            </a:r>
            <a:r>
              <a:rPr lang="ru-RU" sz="1300" dirty="0"/>
              <a:t> заключается в том, что модуль используется для импорта другими программами. Поэтому модуль обычно не имеет основной функции.</a:t>
            </a:r>
          </a:p>
          <a:p>
            <a:endParaRPr lang="zh-CN" altLang="en-US" sz="13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3390984-11AF-4BF0-A819-7FF6211B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Функции и модули Python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C897B5-B6B5-4AE7-8FB7-1BDE536DD7EE}"/>
              </a:ext>
            </a:extLst>
          </p:cNvPr>
          <p:cNvGrpSpPr/>
          <p:nvPr/>
        </p:nvGrpSpPr>
        <p:grpSpPr>
          <a:xfrm>
            <a:off x="2322466" y="5870477"/>
            <a:ext cx="3969477" cy="369332"/>
            <a:chOff x="1703146" y="5657674"/>
            <a:chExt cx="3579985" cy="36933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B0AAEE5-F8D7-402A-8218-C7742BA4DDE7}"/>
                </a:ext>
              </a:extLst>
            </p:cNvPr>
            <p:cNvSpPr txBox="1"/>
            <p:nvPr/>
          </p:nvSpPr>
          <p:spPr>
            <a:xfrm>
              <a:off x="2025879" y="5657674"/>
              <a:ext cx="325725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Напишите файл </a:t>
              </a:r>
              <a:r>
                <a:rPr lang="ru-RU" dirty="0" err="1">
                  <a:latin typeface="Huawei Sans" panose="020C0503030203020204" pitchFamily="34" charset="0"/>
                </a:rPr>
                <a:t>Python</a:t>
              </a:r>
              <a:r>
                <a:rPr lang="ru-RU" dirty="0">
                  <a:latin typeface="Huawei Sans" panose="020C0503030203020204" pitchFamily="34" charset="0"/>
                </a:rPr>
                <a:t> (.</a:t>
              </a:r>
              <a:r>
                <a:rPr lang="ru-RU" dirty="0" err="1">
                  <a:latin typeface="Huawei Sans" panose="020C0503030203020204" pitchFamily="34" charset="0"/>
                </a:rPr>
                <a:t>py</a:t>
              </a:r>
              <a:r>
                <a:rPr lang="ru-RU" dirty="0">
                  <a:latin typeface="Huawei Sans" panose="020C0503030203020204" pitchFamily="34" charset="0"/>
                </a:rPr>
                <a:t>).</a:t>
              </a:r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F534CE0A-3DAD-4A0E-9C73-DFDDBA567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03146" y="5694156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1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B5D14D1-4CDF-4B84-9240-A6A9FF35B3D0}"/>
              </a:ext>
            </a:extLst>
          </p:cNvPr>
          <p:cNvGrpSpPr/>
          <p:nvPr/>
        </p:nvGrpSpPr>
        <p:grpSpPr>
          <a:xfrm>
            <a:off x="6961959" y="3316567"/>
            <a:ext cx="3831226" cy="1234900"/>
            <a:chOff x="1838809" y="2964144"/>
            <a:chExt cx="4031836" cy="123490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4CF6EE1-EF3F-4C9A-A2E6-38E4DF928FC2}"/>
                </a:ext>
              </a:extLst>
            </p:cNvPr>
            <p:cNvSpPr/>
            <p:nvPr/>
          </p:nvSpPr>
          <p:spPr>
            <a:xfrm>
              <a:off x="1838809" y="2964144"/>
              <a:ext cx="3413228" cy="12349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80D5674-1B4B-4668-B47F-7D2712E24DC8}"/>
                </a:ext>
              </a:extLst>
            </p:cNvPr>
            <p:cNvSpPr txBox="1"/>
            <p:nvPr/>
          </p:nvSpPr>
          <p:spPr>
            <a:xfrm>
              <a:off x="1852257" y="2978503"/>
              <a:ext cx="179991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test.py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445D080-3E57-42CC-8715-7E2D410DD19F}"/>
                </a:ext>
              </a:extLst>
            </p:cNvPr>
            <p:cNvSpPr txBox="1"/>
            <p:nvPr/>
          </p:nvSpPr>
          <p:spPr>
            <a:xfrm>
              <a:off x="1863185" y="3368047"/>
              <a:ext cx="4007460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600">
                  <a:latin typeface="Huawei Sans" panose="020C0503030203020204" pitchFamily="34" charset="0"/>
                </a:rPr>
                <a:t>import </a:t>
              </a:r>
              <a:r>
                <a:rPr lang="ru-RU" sz="1600">
                  <a:solidFill>
                    <a:srgbClr val="0070C0"/>
                  </a:solidFill>
                  <a:latin typeface="Huawei Sans" panose="020C0503030203020204" pitchFamily="34" charset="0"/>
                </a:rPr>
                <a:t>demo #Import a module.</a:t>
              </a:r>
            </a:p>
            <a:p>
              <a:pPr fontAlgn="ctr"/>
              <a:endParaRPr lang="en-US" altLang="zh-CN" sz="1600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 sz="1600">
                  <a:solidFill>
                    <a:srgbClr val="C00000"/>
                  </a:solidFill>
                  <a:latin typeface="Huawei Sans" panose="020C0503030203020204" pitchFamily="34" charset="0"/>
                </a:rPr>
                <a:t>demo.sit()     #Call a function.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5BEC2E4-F0CB-4A8E-ABDA-92B26D35FD9A}"/>
              </a:ext>
            </a:extLst>
          </p:cNvPr>
          <p:cNvGrpSpPr/>
          <p:nvPr/>
        </p:nvGrpSpPr>
        <p:grpSpPr>
          <a:xfrm>
            <a:off x="7013350" y="5893484"/>
            <a:ext cx="3331653" cy="318624"/>
            <a:chOff x="8778752" y="5921773"/>
            <a:chExt cx="3331653" cy="31862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19FB892-44CD-4872-8E84-4BD7A7DFCDA8}"/>
                </a:ext>
              </a:extLst>
            </p:cNvPr>
            <p:cNvSpPr txBox="1"/>
            <p:nvPr/>
          </p:nvSpPr>
          <p:spPr>
            <a:xfrm>
              <a:off x="9101485" y="5921773"/>
              <a:ext cx="3008920" cy="3186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latin typeface="Huawei Sans" panose="020C0503030203020204" pitchFamily="34" charset="0"/>
                </a:rPr>
                <a:t>Импортируйте модуль.</a:t>
              </a:r>
            </a:p>
          </p:txBody>
        </p:sp>
        <p:sp>
          <p:nvSpPr>
            <p:cNvPr id="36" name="Oval 4">
              <a:extLst>
                <a:ext uri="{FF2B5EF4-FFF2-40B4-BE49-F238E27FC236}">
                  <a16:creationId xmlns:a16="http://schemas.microsoft.com/office/drawing/2014/main" id="{4FD8C827-91AD-41C2-A9BE-FC7CE9E1CE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78752" y="5958255"/>
              <a:ext cx="282142" cy="282142"/>
            </a:xfrm>
            <a:prstGeom prst="ellips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 fontAlgn="ctr"/>
              <a:r>
                <a:rPr lang="ru-RU" sz="14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2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49233722-49DF-4053-9F11-C7B822C8FC0D}"/>
              </a:ext>
            </a:extLst>
          </p:cNvPr>
          <p:cNvSpPr txBox="1"/>
          <p:nvPr/>
        </p:nvSpPr>
        <p:spPr>
          <a:xfrm>
            <a:off x="6931841" y="4686889"/>
            <a:ext cx="291972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solidFill>
                  <a:srgbClr val="00B0F0"/>
                </a:solidFill>
                <a:latin typeface="Huawei Sans" panose="020C0503030203020204" pitchFamily="34" charset="0"/>
              </a:rPr>
              <a:t>Результат выполнения: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CFA8698-F007-4137-BAD5-1A82C963661A}"/>
              </a:ext>
            </a:extLst>
          </p:cNvPr>
          <p:cNvSpPr txBox="1"/>
          <p:nvPr/>
        </p:nvSpPr>
        <p:spPr>
          <a:xfrm>
            <a:off x="7013350" y="5120110"/>
            <a:ext cx="2178472" cy="584775"/>
          </a:xfrm>
          <a:prstGeom prst="rect">
            <a:avLst/>
          </a:prstGeom>
          <a:solidFill>
            <a:srgbClr val="F4FBFE"/>
          </a:solidFill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A dog is now sitting.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A dog is now sitting.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94CCFD9-1DA1-4E0B-B181-3E5F0A17E4F7}"/>
              </a:ext>
            </a:extLst>
          </p:cNvPr>
          <p:cNvGrpSpPr/>
          <p:nvPr/>
        </p:nvGrpSpPr>
        <p:grpSpPr>
          <a:xfrm>
            <a:off x="2158259" y="3311876"/>
            <a:ext cx="3911919" cy="2338926"/>
            <a:chOff x="1491759" y="2852739"/>
            <a:chExt cx="3911919" cy="233892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8A4D89E-B942-43BB-BE8A-AD568CCCE7FF}"/>
                </a:ext>
              </a:extLst>
            </p:cNvPr>
            <p:cNvGrpSpPr/>
            <p:nvPr/>
          </p:nvGrpSpPr>
          <p:grpSpPr>
            <a:xfrm>
              <a:off x="1577445" y="2852739"/>
              <a:ext cx="3826233" cy="2338926"/>
              <a:chOff x="523635" y="3627099"/>
              <a:chExt cx="3826233" cy="2338926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62EC8F17-3A5E-4264-BC08-8FF423854EA6}"/>
                  </a:ext>
                </a:extLst>
              </p:cNvPr>
              <p:cNvGrpSpPr/>
              <p:nvPr/>
            </p:nvGrpSpPr>
            <p:grpSpPr>
              <a:xfrm>
                <a:off x="523635" y="3627099"/>
                <a:ext cx="3826233" cy="1478636"/>
                <a:chOff x="1838811" y="2964145"/>
                <a:chExt cx="3659454" cy="1478636"/>
              </a:xfrm>
            </p:grpSpPr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2C855C2D-6F25-4FBF-A944-0072B425D3F3}"/>
                    </a:ext>
                  </a:extLst>
                </p:cNvPr>
                <p:cNvSpPr/>
                <p:nvPr/>
              </p:nvSpPr>
              <p:spPr>
                <a:xfrm>
                  <a:off x="1838811" y="2964145"/>
                  <a:ext cx="2926032" cy="1459343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fontAlgn="ctr"/>
                  <a:endParaRPr lang="zh-CN" altLang="en-US"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3278740E-A9D4-43F5-B73F-C936DDD8EE87}"/>
                    </a:ext>
                  </a:extLst>
                </p:cNvPr>
                <p:cNvSpPr txBox="1"/>
                <p:nvPr/>
              </p:nvSpPr>
              <p:spPr>
                <a:xfrm>
                  <a:off x="1852257" y="2978503"/>
                  <a:ext cx="1799912" cy="369332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noAutofit/>
                </a:bodyPr>
                <a:lstStyle/>
                <a:p>
                  <a:pPr fontAlgn="ctr"/>
                  <a:r>
                    <a:rPr lang="ru-RU">
                      <a:solidFill>
                        <a:srgbClr val="0070C0"/>
                      </a:solidFill>
                      <a:latin typeface="Huawei Sans" panose="020C0503030203020204" pitchFamily="34" charset="0"/>
                    </a:rPr>
                    <a:t>demo</a:t>
                  </a:r>
                  <a:r>
                    <a:rPr lang="ru-RU">
                      <a:latin typeface="Huawei Sans" panose="020C0503030203020204" pitchFamily="34" charset="0"/>
                    </a:rPr>
                    <a:t>.py</a:t>
                  </a:r>
                </a:p>
              </p:txBody>
            </p:sp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6C51859B-012E-4072-BE20-A2F22ED58541}"/>
                    </a:ext>
                  </a:extLst>
                </p:cNvPr>
                <p:cNvSpPr txBox="1"/>
                <p:nvPr/>
              </p:nvSpPr>
              <p:spPr>
                <a:xfrm>
                  <a:off x="1860266" y="3365563"/>
                  <a:ext cx="3637999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fontAlgn="ctr"/>
                  <a:r>
                    <a:rPr lang="ru-RU" sz="1600">
                      <a:solidFill>
                        <a:srgbClr val="C00000"/>
                      </a:solidFill>
                      <a:latin typeface="Huawei Sans" panose="020C0503030203020204" pitchFamily="34" charset="0"/>
                    </a:rPr>
                    <a:t>def sit(): #Define a function.</a:t>
                  </a:r>
                </a:p>
                <a:p>
                  <a:pPr fontAlgn="ctr"/>
                  <a:r>
                    <a:rPr lang="ru-RU" sz="1600">
                      <a:solidFill>
                        <a:srgbClr val="C00000"/>
                      </a:solidFill>
                      <a:latin typeface="Huawei Sans" panose="020C0503030203020204" pitchFamily="34" charset="0"/>
                    </a:rPr>
                    <a:t>    </a:t>
                  </a:r>
                  <a:r>
                    <a:rPr lang="ru-RU" sz="1600">
                      <a:latin typeface="Huawei Sans" panose="020C0503030203020204" pitchFamily="34" charset="0"/>
                    </a:rPr>
                    <a:t>print ('A dog is now sitting’)</a:t>
                  </a:r>
                </a:p>
                <a:p>
                  <a:pPr fontAlgn="ctr"/>
                  <a:endParaRPr lang="en-US" altLang="zh-CN" sz="1600" dirty="0">
                    <a:latin typeface="Huawei Sans" panose="020C0503030203020204" pitchFamily="34" charset="0"/>
                  </a:endParaRPr>
                </a:p>
                <a:p>
                  <a:pPr fontAlgn="ctr"/>
                  <a:r>
                    <a:rPr lang="ru-RU" sz="1600">
                      <a:latin typeface="Huawei Sans" panose="020C0503030203020204" pitchFamily="34" charset="0"/>
                    </a:rPr>
                    <a:t>sit() #Call a function.</a:t>
                  </a:r>
                </a:p>
              </p:txBody>
            </p:sp>
          </p:grp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92D53E2-E0EE-43C7-BA36-8454A0EC8A08}"/>
                  </a:ext>
                </a:extLst>
              </p:cNvPr>
              <p:cNvSpPr txBox="1"/>
              <p:nvPr/>
            </p:nvSpPr>
            <p:spPr>
              <a:xfrm>
                <a:off x="537694" y="5627471"/>
                <a:ext cx="2313996" cy="338554"/>
              </a:xfrm>
              <a:prstGeom prst="rect">
                <a:avLst/>
              </a:prstGeom>
              <a:solidFill>
                <a:srgbClr val="F4FBFE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</a:lstStyle>
              <a:p>
                <a:pPr fontAlgn="ctr"/>
                <a:r>
                  <a:rPr lang="ru-RU" sz="1600">
                    <a:latin typeface="Huawei Sans" panose="020C0503030203020204" pitchFamily="34" charset="0"/>
                  </a:rPr>
                  <a:t>A dog is now sitting.</a:t>
                </a: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59881D1-0997-46B1-984E-70C6E7AB623E}"/>
                </a:ext>
              </a:extLst>
            </p:cNvPr>
            <p:cNvSpPr txBox="1"/>
            <p:nvPr/>
          </p:nvSpPr>
          <p:spPr>
            <a:xfrm>
              <a:off x="1491759" y="4382101"/>
              <a:ext cx="2946004" cy="3313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dirty="0">
                  <a:solidFill>
                    <a:srgbClr val="00B0F0"/>
                  </a:solidFill>
                  <a:latin typeface="Huawei Sans" panose="020C0503030203020204" pitchFamily="34" charset="0"/>
                </a:rPr>
                <a:t>Результат выполнения: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69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	Python — язык программирования высокого уровня с открытым исходным кодом, простым синтаксисом, который легко изучать. Этот язык имеет богатые стандартные и сторонние библиотеки, которые применимы к сфере сетевой инженерии.</a:t>
            </a:r>
          </a:p>
        </p:txBody>
      </p:sp>
    </p:spTree>
    <p:extLst>
      <p:ext uri="{BB962C8B-B14F-4D97-AF65-F5344CB8AC3E}">
        <p14:creationId xmlns:p14="http://schemas.microsoft.com/office/powerpoint/2010/main" val="84651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600" y="2604434"/>
            <a:ext cx="6400800" cy="705749"/>
          </a:xfrm>
        </p:spPr>
        <p:txBody>
          <a:bodyPr>
            <a:noAutofit/>
          </a:bodyPr>
          <a:lstStyle/>
          <a:p>
            <a:r>
              <a:rPr lang="ru-RU" sz="4800" dirty="0"/>
              <a:t>Спасибо за внимание!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95600" y="4494457"/>
            <a:ext cx="6400800" cy="705749"/>
          </a:xfrm>
        </p:spPr>
        <p:txBody>
          <a:bodyPr>
            <a:normAutofit/>
          </a:bodyPr>
          <a:lstStyle/>
          <a:p>
            <a:r>
              <a:rPr lang="ru-RU" sz="2000" dirty="0"/>
              <a:t>Агапов Владимир</a:t>
            </a:r>
            <a:br>
              <a:rPr lang="en-US" sz="2000" dirty="0"/>
            </a:br>
            <a:r>
              <a:rPr lang="ru-RU" sz="2000" dirty="0"/>
              <a:t> К</a:t>
            </a:r>
            <a:r>
              <a:rPr lang="en-US" sz="2000" dirty="0"/>
              <a:t>411</a:t>
            </a:r>
            <a:r>
              <a:rPr lang="ru-RU" sz="2000" dirty="0"/>
              <a:t>0</a:t>
            </a:r>
            <a:r>
              <a:rPr lang="en-US" sz="2000" dirty="0"/>
              <a:t>c</a:t>
            </a:r>
            <a:r>
              <a:rPr lang="ru-RU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080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 err="1"/>
              <a:t>Python</a:t>
            </a:r>
            <a:r>
              <a:rPr lang="ru-RU" sz="1800" dirty="0"/>
              <a:t> — язык программирования высокого уровня с открытым исходным кодом. Его автор — Гвидо Ван </a:t>
            </a:r>
            <a:r>
              <a:rPr lang="ru-RU" sz="1800" dirty="0" err="1"/>
              <a:t>Россум</a:t>
            </a:r>
            <a:r>
              <a:rPr lang="ru-RU" sz="1800" dirty="0"/>
              <a:t>.</a:t>
            </a:r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E0C0EEA-60D1-431E-AB5E-60377156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такое Python?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5C4DA47-B0FD-46F1-85EF-74FFD5D01135}"/>
              </a:ext>
            </a:extLst>
          </p:cNvPr>
          <p:cNvSpPr txBox="1">
            <a:spLocks/>
          </p:cNvSpPr>
          <p:nvPr/>
        </p:nvSpPr>
        <p:spPr>
          <a:xfrm>
            <a:off x="528225" y="4674961"/>
            <a:ext cx="11156366" cy="12884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02279" indent="-302279" algn="l" defTabSz="914034" rtl="0" eaLnBrk="1" latinLnBrk="0" hangingPunct="1">
              <a:lnSpc>
                <a:spcPct val="140000"/>
              </a:lnSpc>
              <a:spcBef>
                <a:spcPts val="792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buNone/>
            </a:pPr>
            <a:r>
              <a:rPr lang="ru-RU" sz="1800" dirty="0">
                <a:latin typeface="Huawei Sans" panose="020C0503030203020204" pitchFamily="34" charset="0"/>
              </a:rPr>
              <a:t>Благодаря поддержке множества сторонних библиотек и своим преимуществам язык </a:t>
            </a:r>
            <a:r>
              <a:rPr lang="ru-RU" sz="1800" dirty="0" err="1">
                <a:latin typeface="Huawei Sans" panose="020C0503030203020204" pitchFamily="34" charset="0"/>
              </a:rPr>
              <a:t>Python</a:t>
            </a:r>
            <a:r>
              <a:rPr lang="ru-RU" sz="1800" dirty="0">
                <a:latin typeface="Huawei Sans" panose="020C0503030203020204" pitchFamily="34" charset="0"/>
              </a:rPr>
              <a:t> может использоваться во многих областях, например, для искусственного интеллекта, анализа и обработки данных, разработки приложений и скриптов для автоматизации эксплуатации и обслуживания.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68CACA5-7529-4A80-8EF4-2C0AB634FD08}"/>
              </a:ext>
            </a:extLst>
          </p:cNvPr>
          <p:cNvSpPr txBox="1"/>
          <p:nvPr/>
        </p:nvSpPr>
        <p:spPr>
          <a:xfrm>
            <a:off x="589547" y="2062856"/>
            <a:ext cx="6470876" cy="2653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fontAlgn="ctr">
              <a:lnSpc>
                <a:spcPct val="130000"/>
              </a:lnSpc>
            </a:pPr>
            <a:r>
              <a:rPr lang="ru-RU" sz="1400" dirty="0">
                <a:latin typeface="Huawei Sans" panose="020C0503030203020204" pitchFamily="34" charset="0"/>
              </a:rPr>
              <a:t>Преимущества </a:t>
            </a:r>
            <a:r>
              <a:rPr lang="ru-RU" sz="1400" dirty="0" err="1">
                <a:latin typeface="Huawei Sans" panose="020C0503030203020204" pitchFamily="34" charset="0"/>
              </a:rPr>
              <a:t>Python</a:t>
            </a:r>
            <a:endParaRPr lang="ru-RU" sz="1400" dirty="0">
              <a:latin typeface="Huawei Sans" panose="020C0503030203020204" pitchFamily="34" charset="0"/>
            </a:endParaRP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Это интерпретированный язык динамического типа с элегантным синтаксисом. Он позволяет обучающимся сосредоточиться на логике программ, а не на деталях синтаксиса.</a:t>
            </a: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Поддержка программирования как процессов, так и объектов.</a:t>
            </a: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Обширные библиотеки сторонних производителей.</a:t>
            </a: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Язык, который может вызывать код, написанный на других языках.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98E1B5-3218-44DD-A3A0-88267A26423B}"/>
              </a:ext>
            </a:extLst>
          </p:cNvPr>
          <p:cNvSpPr txBox="1"/>
          <p:nvPr/>
        </p:nvSpPr>
        <p:spPr>
          <a:xfrm>
            <a:off x="7430085" y="2062856"/>
            <a:ext cx="4172368" cy="2653034"/>
          </a:xfrm>
          <a:prstGeom prst="rect">
            <a:avLst/>
          </a:prstGeom>
          <a:solidFill>
            <a:srgbClr val="FFF6E5"/>
          </a:solidFill>
        </p:spPr>
        <p:txBody>
          <a:bodyPr wrap="square" rtlCol="0">
            <a:noAutofit/>
          </a:bodyPr>
          <a:lstStyle/>
          <a:p>
            <a:pPr fontAlgn="ctr">
              <a:lnSpc>
                <a:spcPct val="130000"/>
              </a:lnSpc>
            </a:pPr>
            <a:r>
              <a:rPr lang="ru-RU" sz="1400" dirty="0">
                <a:latin typeface="Huawei Sans" panose="020C0503030203020204" pitchFamily="34" charset="0"/>
              </a:rPr>
              <a:t>Недостатки </a:t>
            </a:r>
            <a:r>
              <a:rPr lang="ru-RU" sz="1400" dirty="0" err="1">
                <a:latin typeface="Huawei Sans" panose="020C0503030203020204" pitchFamily="34" charset="0"/>
              </a:rPr>
              <a:t>Python</a:t>
            </a:r>
            <a:endParaRPr lang="ru-RU" sz="1400" dirty="0">
              <a:latin typeface="Huawei Sans" panose="020C0503030203020204" pitchFamily="34" charset="0"/>
            </a:endParaRPr>
          </a:p>
          <a:p>
            <a:pPr marL="285750" indent="-285750" font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Медленная работа. Это интерпретируемый язык, который работает без компиляции. Код во время выполнения переводится по одной строке в машинный код, который может понять ЦПУ, что занимает много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82333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7CFC70A-20C6-4000-8CCC-2A13B1B98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Интерпретируемый</a:t>
            </a:r>
          </a:p>
          <a:p>
            <a:r>
              <a:rPr lang="ru-RU" dirty="0"/>
              <a:t>Бесплатный и </a:t>
            </a:r>
            <a:r>
              <a:rPr lang="en-US" dirty="0"/>
              <a:t>Open</a:t>
            </a:r>
            <a:r>
              <a:rPr lang="ru-RU" dirty="0"/>
              <a:t> </a:t>
            </a:r>
            <a:r>
              <a:rPr lang="en-US" dirty="0"/>
              <a:t>Source</a:t>
            </a:r>
          </a:p>
          <a:p>
            <a:r>
              <a:rPr lang="ru-RU" dirty="0"/>
              <a:t>Использование пробелов и отступов</a:t>
            </a:r>
          </a:p>
          <a:p>
            <a:r>
              <a:rPr lang="ru-RU" dirty="0"/>
              <a:t>Динамическая типизация</a:t>
            </a:r>
          </a:p>
          <a:p>
            <a:r>
              <a:rPr lang="ru-RU" dirty="0"/>
              <a:t>Сборщик мусора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E0EFF80-A6F1-4FCC-B4BE-E6748851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9629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C8DFA3-DA9D-496E-9B84-5283AAD7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Процесс выполнения кода Python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BC35B71-2ADE-49AA-91D8-A4BEE5237C3C}"/>
              </a:ext>
            </a:extLst>
          </p:cNvPr>
          <p:cNvSpPr txBox="1"/>
          <p:nvPr/>
        </p:nvSpPr>
        <p:spPr>
          <a:xfrm>
            <a:off x="1793736" y="1582462"/>
            <a:ext cx="3240000" cy="574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lvl="0" algn="ctr">
              <a:defRPr b="1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2000" b="0">
                <a:solidFill>
                  <a:schemeClr val="tx1"/>
                </a:solidFill>
                <a:latin typeface="Huawei Sans" panose="020C0503030203020204" pitchFamily="34" charset="0"/>
              </a:rPr>
              <a:t>Процесс компиляции и запуска программы Python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87FB4D-B972-4902-97FB-1B75BD65D60E}"/>
              </a:ext>
            </a:extLst>
          </p:cNvPr>
          <p:cNvSpPr txBox="1"/>
          <p:nvPr/>
        </p:nvSpPr>
        <p:spPr>
          <a:xfrm>
            <a:off x="6871277" y="1647117"/>
            <a:ext cx="3240000" cy="574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lvl="0" algn="ctr">
              <a:defRPr b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2000" dirty="0">
                <a:latin typeface="Huawei Sans" panose="020C0503030203020204" pitchFamily="34" charset="0"/>
              </a:rPr>
              <a:t>Порядок действий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C506405-71D7-4653-966A-1063D27C029D}"/>
              </a:ext>
            </a:extLst>
          </p:cNvPr>
          <p:cNvSpPr/>
          <p:nvPr/>
        </p:nvSpPr>
        <p:spPr>
          <a:xfrm>
            <a:off x="6263163" y="2433648"/>
            <a:ext cx="4846114" cy="3157788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>
            <a:noAutofit/>
          </a:bodyPr>
          <a:lstStyle/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1. Установите </a:t>
            </a:r>
            <a:r>
              <a:rPr lang="ru-RU" sz="1400" dirty="0" err="1">
                <a:solidFill>
                  <a:srgbClr val="1D1D1A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 и рабочую среду в операционной системе.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2. Скомпилируйте исходный код </a:t>
            </a:r>
            <a:r>
              <a:rPr lang="ru-RU" sz="1400" dirty="0" err="1">
                <a:solidFill>
                  <a:srgbClr val="1D1D1A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3. Компилятор запускает исходный код 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и генерирует файл .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</a:rPr>
              <a:t>pyc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(байт-код).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4. Виртуальная машина </a:t>
            </a:r>
            <a:r>
              <a:rPr lang="ru-RU" sz="1400" dirty="0" err="1">
                <a:solidFill>
                  <a:prstClr val="black"/>
                </a:solidFill>
                <a:latin typeface="Huawei Sans" panose="020C0503030203020204" pitchFamily="34" charset="0"/>
              </a:rPr>
              <a:t>Python</a:t>
            </a: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 (PVM) преобразует байт-код в машинный язык.</a:t>
            </a:r>
          </a:p>
          <a:p>
            <a:pPr font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Huawei Sans" panose="020C0503030203020204" pitchFamily="34" charset="0"/>
              </a:rPr>
              <a:t>5. Аппаратное обеспечение выполняет язык машин.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6488BC-C8C0-41CD-9FD8-9F06B1508A4C}"/>
              </a:ext>
            </a:extLst>
          </p:cNvPr>
          <p:cNvSpPr txBox="1"/>
          <p:nvPr/>
        </p:nvSpPr>
        <p:spPr>
          <a:xfrm>
            <a:off x="2335147" y="3320938"/>
            <a:ext cx="2127669" cy="53126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8956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fontAlgn="ctr"/>
            <a:r>
              <a:rPr lang="ru-RU" sz="1600">
                <a:latin typeface="Huawei Sans" panose="020C0503030203020204" pitchFamily="34" charset="0"/>
              </a:rPr>
              <a:t>Компилятор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F8447A-68BC-4B5C-B21F-04FBEAF39AAE}"/>
              </a:ext>
            </a:extLst>
          </p:cNvPr>
          <p:cNvSpPr txBox="1"/>
          <p:nvPr/>
        </p:nvSpPr>
        <p:spPr>
          <a:xfrm>
            <a:off x="2335147" y="4188581"/>
            <a:ext cx="2127668" cy="53126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8956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fontAlgn="ctr"/>
            <a:r>
              <a:rPr lang="ru-RU" sz="1600">
                <a:latin typeface="Huawei Sans" panose="020C0503030203020204" pitchFamily="34" charset="0"/>
              </a:rPr>
              <a:t>Файл .pyc (байт-код)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DD11BC-60AA-47B5-A204-E461C29E3423}"/>
              </a:ext>
            </a:extLst>
          </p:cNvPr>
          <p:cNvSpPr txBox="1"/>
          <p:nvPr/>
        </p:nvSpPr>
        <p:spPr>
          <a:xfrm>
            <a:off x="2335147" y="5056224"/>
            <a:ext cx="2127667" cy="531262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lvl="0" algn="ctr">
              <a:defRPr sz="1600" b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>
                <a:solidFill>
                  <a:schemeClr val="tx1"/>
                </a:solidFill>
                <a:latin typeface="Huawei Sans" panose="020C0503030203020204" pitchFamily="34" charset="0"/>
              </a:rPr>
              <a:t>Работа PVM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932C568-EEEF-4BF9-8286-F6F5AD23F140}"/>
              </a:ext>
            </a:extLst>
          </p:cNvPr>
          <p:cNvCxnSpPr>
            <a:stCxn id="12" idx="2"/>
            <a:endCxn id="6" idx="0"/>
          </p:cNvCxnSpPr>
          <p:nvPr/>
        </p:nvCxnSpPr>
        <p:spPr>
          <a:xfrm flipH="1">
            <a:off x="3398982" y="2984557"/>
            <a:ext cx="1" cy="336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A5BBA43-0DCF-47B9-87F7-B2B10288B467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3398981" y="3852200"/>
            <a:ext cx="1" cy="336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98CD955F-D7B5-4B3E-9424-DDC9FD4A3A9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3398981" y="4719843"/>
            <a:ext cx="0" cy="33638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B916B55-32CD-4784-8406-C78DE2BB71A3}"/>
              </a:ext>
            </a:extLst>
          </p:cNvPr>
          <p:cNvSpPr txBox="1"/>
          <p:nvPr/>
        </p:nvSpPr>
        <p:spPr>
          <a:xfrm>
            <a:off x="2335148" y="2453295"/>
            <a:ext cx="2127670" cy="531262"/>
          </a:xfrm>
          <a:prstGeom prst="rect">
            <a:avLst/>
          </a:prstGeom>
          <a:solidFill>
            <a:srgbClr val="00B0F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1218956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itchFamily="34" charset="0"/>
              </a:defRPr>
            </a:lvl1pPr>
          </a:lstStyle>
          <a:p>
            <a:pPr fontAlgn="ctr"/>
            <a:r>
              <a:rPr lang="ru-RU" sz="1600">
                <a:latin typeface="Huawei Sans" panose="020C0503030203020204" pitchFamily="34" charset="0"/>
              </a:rPr>
              <a:t>Исходный код Python</a:t>
            </a:r>
          </a:p>
        </p:txBody>
      </p:sp>
    </p:spTree>
    <p:extLst>
      <p:ext uri="{BB962C8B-B14F-4D97-AF65-F5344CB8AC3E}">
        <p14:creationId xmlns:p14="http://schemas.microsoft.com/office/powerpoint/2010/main" val="342848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/>
              <a:t>Компилируемый язык. Перед выполнением программы на компилируемом языке выполняется процесс компиляции программы в файл машинного языка. Результат компиляции может быть использован напрямую без повторного перевода во время работы. Типичные языки включают C/C++ и Go.</a:t>
            </a:r>
          </a:p>
          <a:p>
            <a:r>
              <a:rPr lang="ru-RU" sz="1600"/>
              <a:t>Из исходного кода в программу. Исходный код должен быть переведен компилятором и сборщиком в машинные инструкции, а затем линкер использует функцию библиотеки связей для генерирования программы на машинном языке. Машинный язык должен соответствовать набору команд ЦПУ, который загружается в память загрузчиком во время работы и выполняется процессором.</a:t>
            </a:r>
          </a:p>
          <a:p>
            <a:endParaRPr lang="zh-CN" altLang="en-US" sz="16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C1E6DC-A4E2-42CE-AB38-4B2D54BF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800" y="452604"/>
            <a:ext cx="10414320" cy="640800"/>
          </a:xfrm>
        </p:spPr>
        <p:txBody>
          <a:bodyPr/>
          <a:lstStyle/>
          <a:p>
            <a:r>
              <a:rPr lang="ru-RU"/>
              <a:t>Языки программирования высокого уровня. Компилируемые языки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D3E952-746B-4092-8D19-E32C3969A5B9}"/>
              </a:ext>
            </a:extLst>
          </p:cNvPr>
          <p:cNvSpPr txBox="1"/>
          <p:nvPr/>
        </p:nvSpPr>
        <p:spPr>
          <a:xfrm>
            <a:off x="1878341" y="3916460"/>
            <a:ext cx="883813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 err="1">
                <a:latin typeface="Huawei Sans" panose="020C0503030203020204" pitchFamily="34" charset="0"/>
              </a:rPr>
              <a:t>Компи</a:t>
            </a:r>
            <a:r>
              <a:rPr lang="ru-RU" sz="1200" dirty="0">
                <a:latin typeface="Huawei Sans" panose="020C0503030203020204" pitchFamily="34" charset="0"/>
              </a:rPr>
              <a:t>-</a:t>
            </a:r>
            <a:br>
              <a:rPr lang="ru-RU" sz="1200" dirty="0">
                <a:latin typeface="Huawei Sans" panose="020C0503030203020204" pitchFamily="34" charset="0"/>
              </a:rPr>
            </a:br>
            <a:r>
              <a:rPr lang="ru-RU" sz="1200" dirty="0" err="1">
                <a:latin typeface="Huawei Sans" panose="020C0503030203020204" pitchFamily="34" charset="0"/>
              </a:rPr>
              <a:t>лятор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F8C60B-B6BC-4520-B0F1-C58985748851}"/>
              </a:ext>
            </a:extLst>
          </p:cNvPr>
          <p:cNvSpPr txBox="1"/>
          <p:nvPr/>
        </p:nvSpPr>
        <p:spPr>
          <a:xfrm>
            <a:off x="6980269" y="3916460"/>
            <a:ext cx="856272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Линкер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00A521-E13D-4377-93C8-976CEC9CA585}"/>
              </a:ext>
            </a:extLst>
          </p:cNvPr>
          <p:cNvSpPr txBox="1"/>
          <p:nvPr/>
        </p:nvSpPr>
        <p:spPr>
          <a:xfrm>
            <a:off x="8062536" y="3916460"/>
            <a:ext cx="1481877" cy="846480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Выполняемый код: программа машинного языка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5F9AE77-4914-487F-863D-556A26F4EB5C}"/>
              </a:ext>
            </a:extLst>
          </p:cNvPr>
          <p:cNvSpPr txBox="1"/>
          <p:nvPr/>
        </p:nvSpPr>
        <p:spPr>
          <a:xfrm>
            <a:off x="9716506" y="3916460"/>
            <a:ext cx="968911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Загрузчик</a:t>
            </a:r>
          </a:p>
        </p:txBody>
      </p:sp>
      <p:cxnSp>
        <p:nvCxnSpPr>
          <p:cNvPr id="8" name="直接箭头连接符 35">
            <a:extLst>
              <a:ext uri="{FF2B5EF4-FFF2-40B4-BE49-F238E27FC236}">
                <a16:creationId xmlns:a16="http://schemas.microsoft.com/office/drawing/2014/main" id="{D9A33F0A-739F-4744-8968-5F2764ECE06D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5100304" y="4337009"/>
            <a:ext cx="225995" cy="269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3F89F56-7212-4783-850A-B719AD53C24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836541" y="4339700"/>
            <a:ext cx="22599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CEBB657-3C02-4B21-B057-9CEE5E6A3D4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9544413" y="4339700"/>
            <a:ext cx="172093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B8C1B12-E18E-4A21-A825-5872CD6452C4}"/>
              </a:ext>
            </a:extLst>
          </p:cNvPr>
          <p:cNvSpPr txBox="1"/>
          <p:nvPr/>
        </p:nvSpPr>
        <p:spPr>
          <a:xfrm>
            <a:off x="471560" y="3916460"/>
            <a:ext cx="1180787" cy="846480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/>
              <a:t>Исходный код на C/C++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1EAA4CE-DC3C-4F6F-A641-38A39C911603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>
            <a:off x="1652347" y="4339700"/>
            <a:ext cx="225994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3CBEBEAF-16EA-4432-84B9-FFBA7EE263DF}"/>
              </a:ext>
            </a:extLst>
          </p:cNvPr>
          <p:cNvSpPr txBox="1"/>
          <p:nvPr/>
        </p:nvSpPr>
        <p:spPr>
          <a:xfrm>
            <a:off x="5326299" y="3916460"/>
            <a:ext cx="1427975" cy="841097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Объектный модуль: модуль машинного языка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061305-7D20-44BA-BD9B-2BF68F29B5C1}"/>
              </a:ext>
            </a:extLst>
          </p:cNvPr>
          <p:cNvSpPr txBox="1"/>
          <p:nvPr/>
        </p:nvSpPr>
        <p:spPr>
          <a:xfrm>
            <a:off x="4814751" y="5178106"/>
            <a:ext cx="1953148" cy="903061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Целевая библиотека: функция библиотеки (язык машин)</a:t>
            </a:r>
          </a:p>
        </p:txBody>
      </p:sp>
      <p:cxnSp>
        <p:nvCxnSpPr>
          <p:cNvPr id="15" name="直接箭头连接符 60">
            <a:extLst>
              <a:ext uri="{FF2B5EF4-FFF2-40B4-BE49-F238E27FC236}">
                <a16:creationId xmlns:a16="http://schemas.microsoft.com/office/drawing/2014/main" id="{79F3982E-D37F-4569-982E-8E0693F2A45D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>
            <a:off x="6754274" y="4337009"/>
            <a:ext cx="225995" cy="269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直接箭头连接符 63">
            <a:extLst>
              <a:ext uri="{FF2B5EF4-FFF2-40B4-BE49-F238E27FC236}">
                <a16:creationId xmlns:a16="http://schemas.microsoft.com/office/drawing/2014/main" id="{F09A5958-CA7B-47AC-9EF6-3B4DD9929E44}"/>
              </a:ext>
            </a:extLst>
          </p:cNvPr>
          <p:cNvCxnSpPr>
            <a:cxnSpLocks/>
            <a:stCxn id="14" idx="3"/>
            <a:endCxn id="5" idx="2"/>
          </p:cNvCxnSpPr>
          <p:nvPr/>
        </p:nvCxnSpPr>
        <p:spPr>
          <a:xfrm flipV="1">
            <a:off x="6767899" y="4762940"/>
            <a:ext cx="640506" cy="866697"/>
          </a:xfrm>
          <a:prstGeom prst="bentConnector2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A5D64E0-4BC0-40A8-8619-39FEBEBF6ECD}"/>
              </a:ext>
            </a:extLst>
          </p:cNvPr>
          <p:cNvSpPr txBox="1"/>
          <p:nvPr/>
        </p:nvSpPr>
        <p:spPr>
          <a:xfrm>
            <a:off x="2960609" y="3916460"/>
            <a:ext cx="1057428" cy="846480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>
            <a:defPPr>
              <a:defRPr lang="en-US"/>
            </a:defPPr>
            <a:lvl1pPr algn="ctr" fontAlgn="ctr">
              <a:defRPr sz="12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dirty="0"/>
              <a:t>Программа языка сборки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1B891A-DC88-45FA-A467-3482E686BD02}"/>
              </a:ext>
            </a:extLst>
          </p:cNvPr>
          <p:cNvSpPr txBox="1"/>
          <p:nvPr/>
        </p:nvSpPr>
        <p:spPr>
          <a:xfrm>
            <a:off x="4244032" y="3916460"/>
            <a:ext cx="856272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9050" tIns="19050" rIns="19050" bIns="19050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Сборщик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C6038A4-2D99-44DE-BE52-FE0616ED854F}"/>
              </a:ext>
            </a:extLst>
          </p:cNvPr>
          <p:cNvSpPr txBox="1"/>
          <p:nvPr/>
        </p:nvSpPr>
        <p:spPr>
          <a:xfrm>
            <a:off x="10852674" y="3916460"/>
            <a:ext cx="856271" cy="84648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Память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D7C0B20-74E0-4708-8B19-868DFDBF1D3F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2762154" y="4339700"/>
            <a:ext cx="19845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E31A92E-E095-48ED-A6C6-594910DFEAD0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4018037" y="4339700"/>
            <a:ext cx="225995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90A56A9-3331-49EF-99C7-1DC4D1BD728B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>
            <a:off x="10685417" y="4339700"/>
            <a:ext cx="167257" cy="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8477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/>
              <a:t>Интерпретируемый язык. Перед запуском программы интерпретируемого языка не нужно компилировать. Во время их работы строчки переводятся поочередно. Типичными интерпретируемыми языками являются Java и Python.</a:t>
            </a:r>
          </a:p>
          <a:p>
            <a:r>
              <a:rPr lang="ru-RU" sz="1400"/>
              <a:t>Процесс преобразования исходного кода в программы. Исходный код интерпретируемого языка генерируется компилятором, а затем интерпретируется и выполняется виртуальной машиной (VM) (например, JVM/PVM). Виртуальная машина нивелирует последствия различия между наборами команд ЦПУ. Поэтому возможность портирования интерпретируемого языка относительно высока.</a:t>
            </a:r>
          </a:p>
          <a:p>
            <a:endParaRPr lang="zh-CN" altLang="en-US" sz="1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04193D-F99F-4A43-8A6A-60DB773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Языки программирования высокого уровня. Интерпретируемые языки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67E30B-AE00-4F92-ACE8-D61612DA8CD5}"/>
              </a:ext>
            </a:extLst>
          </p:cNvPr>
          <p:cNvSpPr txBox="1"/>
          <p:nvPr/>
        </p:nvSpPr>
        <p:spPr>
          <a:xfrm>
            <a:off x="2026868" y="5912279"/>
            <a:ext cx="897027" cy="401344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JVM</a:t>
            </a:r>
          </a:p>
        </p:txBody>
      </p:sp>
      <p:cxnSp>
        <p:nvCxnSpPr>
          <p:cNvPr id="5" name="直接箭头连接符 35">
            <a:extLst>
              <a:ext uri="{FF2B5EF4-FFF2-40B4-BE49-F238E27FC236}">
                <a16:creationId xmlns:a16="http://schemas.microsoft.com/office/drawing/2014/main" id="{46A89064-4915-4183-8E2F-E88A82D039E4}"/>
              </a:ext>
            </a:extLst>
          </p:cNvPr>
          <p:cNvCxnSpPr>
            <a:stCxn id="11" idx="2"/>
            <a:endCxn id="6" idx="0"/>
          </p:cNvCxnSpPr>
          <p:nvPr/>
        </p:nvCxnSpPr>
        <p:spPr>
          <a:xfrm>
            <a:off x="2475384" y="4745334"/>
            <a:ext cx="0" cy="303268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39BDE9D3-0A2F-4BA4-BBFD-7B82D89D4618}"/>
              </a:ext>
            </a:extLst>
          </p:cNvPr>
          <p:cNvSpPr txBox="1"/>
          <p:nvPr/>
        </p:nvSpPr>
        <p:spPr>
          <a:xfrm>
            <a:off x="1594177" y="5048602"/>
            <a:ext cx="1762414" cy="570583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Файл класса </a:t>
            </a:r>
            <a:br>
              <a:rPr lang="ru-RU" sz="1200" dirty="0">
                <a:latin typeface="Huawei Sans" panose="020C0503030203020204" pitchFamily="34" charset="0"/>
              </a:rPr>
            </a:br>
            <a:r>
              <a:rPr lang="ru-RU" sz="1200" dirty="0">
                <a:latin typeface="Huawei Sans" panose="020C0503030203020204" pitchFamily="34" charset="0"/>
              </a:rPr>
              <a:t>(байт-код)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DF8348-1D6A-40C8-AE8B-DBDC41FD9CA1}"/>
              </a:ext>
            </a:extLst>
          </p:cNvPr>
          <p:cNvSpPr txBox="1"/>
          <p:nvPr/>
        </p:nvSpPr>
        <p:spPr>
          <a:xfrm>
            <a:off x="3579849" y="5048602"/>
            <a:ext cx="1739450" cy="570583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Функция библиотеки </a:t>
            </a:r>
            <a:r>
              <a:rPr lang="ru-RU" sz="1200" dirty="0" err="1">
                <a:latin typeface="Huawei Sans" panose="020C0503030203020204" pitchFamily="34" charset="0"/>
              </a:rPr>
              <a:t>Java</a:t>
            </a:r>
            <a:r>
              <a:rPr lang="ru-RU" sz="1200" dirty="0">
                <a:latin typeface="Huawei Sans" panose="020C0503030203020204" pitchFamily="34" charset="0"/>
              </a:rPr>
              <a:t> (машинный язык)</a:t>
            </a:r>
          </a:p>
        </p:txBody>
      </p:sp>
      <p:cxnSp>
        <p:nvCxnSpPr>
          <p:cNvPr id="8" name="直接箭头连接符 60">
            <a:extLst>
              <a:ext uri="{FF2B5EF4-FFF2-40B4-BE49-F238E27FC236}">
                <a16:creationId xmlns:a16="http://schemas.microsoft.com/office/drawing/2014/main" id="{628712AA-85E6-4122-ADB7-834AFB20DB83}"/>
              </a:ext>
            </a:extLst>
          </p:cNvPr>
          <p:cNvCxnSpPr>
            <a:stCxn id="6" idx="2"/>
            <a:endCxn id="4" idx="0"/>
          </p:cNvCxnSpPr>
          <p:nvPr/>
        </p:nvCxnSpPr>
        <p:spPr>
          <a:xfrm flipH="1">
            <a:off x="2475382" y="5619185"/>
            <a:ext cx="2" cy="29309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直接箭头连接符 63">
            <a:extLst>
              <a:ext uri="{FF2B5EF4-FFF2-40B4-BE49-F238E27FC236}">
                <a16:creationId xmlns:a16="http://schemas.microsoft.com/office/drawing/2014/main" id="{0F7CAD24-A153-4535-B893-20DE560E7D2E}"/>
              </a:ext>
            </a:extLst>
          </p:cNvPr>
          <p:cNvCxnSpPr>
            <a:stCxn id="7" idx="2"/>
            <a:endCxn id="4" idx="0"/>
          </p:cNvCxnSpPr>
          <p:nvPr/>
        </p:nvCxnSpPr>
        <p:spPr>
          <a:xfrm rot="5400000">
            <a:off x="3315931" y="4778636"/>
            <a:ext cx="293094" cy="197419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8C5E7EB-E66D-442F-93DD-E942B3042D08}"/>
              </a:ext>
            </a:extLst>
          </p:cNvPr>
          <p:cNvSpPr txBox="1"/>
          <p:nvPr/>
        </p:nvSpPr>
        <p:spPr>
          <a:xfrm>
            <a:off x="1594177" y="3313944"/>
            <a:ext cx="1762414" cy="574235"/>
          </a:xfrm>
          <a:prstGeom prst="rect">
            <a:avLst/>
          </a:prstGeom>
          <a:solidFill>
            <a:srgbClr val="94D8F1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Программа на языке Java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DE48B79-EE29-455E-AD7B-7DB74EA91985}"/>
              </a:ext>
            </a:extLst>
          </p:cNvPr>
          <p:cNvSpPr txBox="1"/>
          <p:nvPr/>
        </p:nvSpPr>
        <p:spPr>
          <a:xfrm>
            <a:off x="1854470" y="4181273"/>
            <a:ext cx="1241827" cy="564061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Компилятор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244F763-962B-4935-B367-27693D60316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2475384" y="3888179"/>
            <a:ext cx="0" cy="293094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6EFB153-4BC1-44A3-9701-7DB1500D59DB}"/>
              </a:ext>
            </a:extLst>
          </p:cNvPr>
          <p:cNvSpPr txBox="1"/>
          <p:nvPr/>
        </p:nvSpPr>
        <p:spPr>
          <a:xfrm>
            <a:off x="9135966" y="5933073"/>
            <a:ext cx="915272" cy="404556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PVM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BAC35B5-417A-426C-BE6B-9ADA5C9644DA}"/>
              </a:ext>
            </a:extLst>
          </p:cNvPr>
          <p:cNvCxnSpPr>
            <a:stCxn id="21" idx="2"/>
            <a:endCxn id="16" idx="0"/>
          </p:cNvCxnSpPr>
          <p:nvPr/>
        </p:nvCxnSpPr>
        <p:spPr>
          <a:xfrm>
            <a:off x="9589137" y="4767045"/>
            <a:ext cx="4467" cy="29544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DCAB7F6-D034-4FD3-8612-A7F4ADDDBB66}"/>
              </a:ext>
            </a:extLst>
          </p:cNvPr>
          <p:cNvSpPr txBox="1"/>
          <p:nvPr/>
        </p:nvSpPr>
        <p:spPr>
          <a:xfrm>
            <a:off x="8710220" y="5062485"/>
            <a:ext cx="1766767" cy="575149"/>
          </a:xfrm>
          <a:prstGeom prst="rect">
            <a:avLst/>
          </a:prstGeom>
          <a:solidFill>
            <a:srgbClr val="FFE3B1"/>
          </a:solidFill>
          <a:ln w="12700" cap="flat" cmpd="sng" algn="ctr">
            <a:solidFill>
              <a:srgbClr val="FFAF1E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Файл .pyc</a:t>
            </a:r>
          </a:p>
          <a:p>
            <a:pPr fontAlgn="ctr"/>
            <a:r>
              <a:rPr lang="ru-RU" sz="1200">
                <a:latin typeface="Huawei Sans" panose="020C0503030203020204" pitchFamily="34" charset="0"/>
              </a:rPr>
              <a:t>(байт-код)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CA0407-1021-4BF3-A07A-D8FDA92CA897}"/>
              </a:ext>
            </a:extLst>
          </p:cNvPr>
          <p:cNvSpPr txBox="1"/>
          <p:nvPr/>
        </p:nvSpPr>
        <p:spPr>
          <a:xfrm>
            <a:off x="6747512" y="5060049"/>
            <a:ext cx="1733889" cy="590561"/>
          </a:xfrm>
          <a:prstGeom prst="rect">
            <a:avLst/>
          </a:prstGeom>
          <a:solidFill>
            <a:srgbClr val="FFE3B1"/>
          </a:solidFill>
          <a:ln w="12700" cap="flat" cmpd="sng" algn="ctr">
            <a:solidFill>
              <a:srgbClr val="FFAF1E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/>
            <a:r>
              <a:rPr lang="ru-RU" sz="1200">
                <a:latin typeface="Huawei Sans" panose="020C0503030203020204" pitchFamily="34" charset="0"/>
              </a:rPr>
              <a:t>Функции библиотеки Python (машинный язык)</a:t>
            </a:r>
          </a:p>
        </p:txBody>
      </p:sp>
      <p:cxnSp>
        <p:nvCxnSpPr>
          <p:cNvPr id="18" name="直接箭头连接符 60">
            <a:extLst>
              <a:ext uri="{FF2B5EF4-FFF2-40B4-BE49-F238E27FC236}">
                <a16:creationId xmlns:a16="http://schemas.microsoft.com/office/drawing/2014/main" id="{4C8B6596-DF6C-49B8-B01B-2BB9A22EEC2C}"/>
              </a:ext>
            </a:extLst>
          </p:cNvPr>
          <p:cNvCxnSpPr>
            <a:stCxn id="16" idx="2"/>
            <a:endCxn id="14" idx="0"/>
          </p:cNvCxnSpPr>
          <p:nvPr/>
        </p:nvCxnSpPr>
        <p:spPr>
          <a:xfrm rot="5400000">
            <a:off x="9445884" y="5785352"/>
            <a:ext cx="295439" cy="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接箭头连接符 63">
            <a:extLst>
              <a:ext uri="{FF2B5EF4-FFF2-40B4-BE49-F238E27FC236}">
                <a16:creationId xmlns:a16="http://schemas.microsoft.com/office/drawing/2014/main" id="{EA7CBE00-2C1A-4CB2-8207-A4BFDFF2B8CE}"/>
              </a:ext>
            </a:extLst>
          </p:cNvPr>
          <p:cNvCxnSpPr>
            <a:stCxn id="17" idx="2"/>
            <a:endCxn id="14" idx="0"/>
          </p:cNvCxnSpPr>
          <p:nvPr/>
        </p:nvCxnSpPr>
        <p:spPr>
          <a:xfrm rot="16200000" flipH="1">
            <a:off x="8462798" y="4802268"/>
            <a:ext cx="282463" cy="197914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0E35FCE-99F6-430D-B939-35818543E0C5}"/>
              </a:ext>
            </a:extLst>
          </p:cNvPr>
          <p:cNvSpPr txBox="1"/>
          <p:nvPr/>
        </p:nvSpPr>
        <p:spPr>
          <a:xfrm>
            <a:off x="8710220" y="3313945"/>
            <a:ext cx="1766767" cy="578830"/>
          </a:xfrm>
          <a:prstGeom prst="rect">
            <a:avLst/>
          </a:prstGeom>
          <a:solidFill>
            <a:srgbClr val="FFE3B1"/>
          </a:solidFill>
          <a:ln w="12700" cap="flat" cmpd="sng" algn="ctr">
            <a:solidFill>
              <a:srgbClr val="FFAF1E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uawei Sans"/>
                <a:ea typeface="方正兰亭黑简体"/>
              </a:defRPr>
            </a:lvl1pPr>
          </a:lstStyle>
          <a:p>
            <a:pPr fontAlgn="ctr"/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Программа на языке Python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D273CB1-E5C9-447F-9CB9-F8E14EAA28AF}"/>
              </a:ext>
            </a:extLst>
          </p:cNvPr>
          <p:cNvSpPr txBox="1"/>
          <p:nvPr/>
        </p:nvSpPr>
        <p:spPr>
          <a:xfrm>
            <a:off x="8989247" y="4188215"/>
            <a:ext cx="1199779" cy="578830"/>
          </a:xfrm>
          <a:prstGeom prst="rect">
            <a:avLst/>
          </a:prstGeom>
          <a:noFill/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fontAlgn="ctr"/>
            <a:r>
              <a:rPr lang="ru-RU" sz="1200" dirty="0">
                <a:latin typeface="Huawei Sans" panose="020C0503030203020204" pitchFamily="34" charset="0"/>
              </a:rPr>
              <a:t>Компилятор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43AED6A-E751-48D6-BD05-12857918B8B6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9589137" y="3892775"/>
            <a:ext cx="4467" cy="295440"/>
          </a:xfrm>
          <a:prstGeom prst="straightConnector1">
            <a:avLst/>
          </a:prstGeom>
          <a:noFill/>
          <a:ln w="254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8800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/>
              <a:t>Python работает в интерактивном режиме или в режиме скрипта.</a:t>
            </a:r>
          </a:p>
          <a:p>
            <a:r>
              <a:rPr lang="ru-RU" sz="1800"/>
              <a:t>Интерактивное программирование не требует создания файлов скриптов, а код написан в интерактивном режиме интерпретатора Python. 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AC88A59-E274-4ED3-97F7-91D4144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Начало работы с кодом Python. Интерактивная работа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975EB5-8BB6-4E75-8231-4FA154A8D95E}"/>
              </a:ext>
            </a:extLst>
          </p:cNvPr>
          <p:cNvSpPr txBox="1"/>
          <p:nvPr/>
        </p:nvSpPr>
        <p:spPr>
          <a:xfrm>
            <a:off x="2226918" y="2673803"/>
            <a:ext cx="8807846" cy="3139321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latin typeface="Huawei Sans" panose="020C0503030203020204" pitchFamily="34" charset="0"/>
              </a:rPr>
              <a:t>C:\Users\Richard&gt;python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Python 3.7.4 (default, Aug  9 2019, 18:34:13) [MSC v.1915 64 bit (AMD64)] :: Anaconda, Inc. on win32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Type "help", "copyright", "credits" or "license" for more information.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print ("hello world")</a:t>
            </a:r>
          </a:p>
          <a:p>
            <a:pPr fontAlgn="ctr"/>
            <a:r>
              <a:rPr lang="ru-RU">
                <a:solidFill>
                  <a:srgbClr val="EC7061"/>
                </a:solidFill>
                <a:latin typeface="Huawei Sans" panose="020C0503030203020204" pitchFamily="34" charset="0"/>
              </a:rPr>
              <a:t>hello world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a = 1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b = 2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  <a:r>
              <a:rPr lang="ru-RU" b="1">
                <a:solidFill>
                  <a:srgbClr val="0070C0"/>
                </a:solidFill>
                <a:latin typeface="Huawei Sans" panose="020C0503030203020204" pitchFamily="34" charset="0"/>
              </a:rPr>
              <a:t>print ( a + b )</a:t>
            </a:r>
          </a:p>
          <a:p>
            <a:pPr fontAlgn="ctr"/>
            <a:r>
              <a:rPr lang="ru-RU">
                <a:solidFill>
                  <a:srgbClr val="EC7061"/>
                </a:solidFill>
                <a:latin typeface="Huawei Sans" panose="020C0503030203020204" pitchFamily="34" charset="0"/>
              </a:rPr>
              <a:t>3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&gt;&gt;&gt;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E0080B-B796-4A4D-90DB-76D59AE1FB6C}"/>
              </a:ext>
            </a:extLst>
          </p:cNvPr>
          <p:cNvSpPr txBox="1"/>
          <p:nvPr/>
        </p:nvSpPr>
        <p:spPr>
          <a:xfrm>
            <a:off x="755369" y="3755809"/>
            <a:ext cx="1579125" cy="203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1.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2. Вывод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3.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4.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5.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6. Вывод --</a:t>
            </a:r>
          </a:p>
          <a:p>
            <a:pPr fontAlgn="ctr"/>
            <a:endParaRPr lang="zh-CN" altLang="en-US" dirty="0">
              <a:solidFill>
                <a:srgbClr val="0070C0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0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/>
              <a:t>Код в режиме скрипта может работать с различными компиляторами Python или в интегрированных средах разработки. Например, могут использоваться IDLE, Atom, Visual Studio, Pycharm и Anaconda, предоставляемые Python.</a:t>
            </a:r>
          </a:p>
          <a:p>
            <a:endParaRPr lang="zh-CN" altLang="en-US" sz="18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AC88A59-E274-4ED3-97F7-91D41448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с кодом </a:t>
            </a:r>
            <a:r>
              <a:rPr lang="ru-RU" dirty="0" err="1"/>
              <a:t>Python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Работа на базе скриптов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03EE30E-738C-4DD7-9A9D-DE1DA8E6B63A}"/>
              </a:ext>
            </a:extLst>
          </p:cNvPr>
          <p:cNvGrpSpPr/>
          <p:nvPr/>
        </p:nvGrpSpPr>
        <p:grpSpPr>
          <a:xfrm>
            <a:off x="1806486" y="2843121"/>
            <a:ext cx="2688670" cy="1970928"/>
            <a:chOff x="1838810" y="2964144"/>
            <a:chExt cx="2688670" cy="197092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5FABFD-DE15-4BF2-B8E6-929477621B9F}"/>
                </a:ext>
              </a:extLst>
            </p:cNvPr>
            <p:cNvSpPr/>
            <p:nvPr/>
          </p:nvSpPr>
          <p:spPr>
            <a:xfrm>
              <a:off x="1838810" y="2964144"/>
              <a:ext cx="2688670" cy="197092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ctr"/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B5D2C08-26FA-4DEB-AFBA-E0F13B002FEC}"/>
                </a:ext>
              </a:extLst>
            </p:cNvPr>
            <p:cNvSpPr txBox="1"/>
            <p:nvPr/>
          </p:nvSpPr>
          <p:spPr>
            <a:xfrm>
              <a:off x="1852257" y="2978503"/>
              <a:ext cx="179991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demo.py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DDFEE15-C6E4-4109-9F3F-A5E42ADFC7D6}"/>
                </a:ext>
              </a:extLst>
            </p:cNvPr>
            <p:cNvSpPr txBox="1"/>
            <p:nvPr/>
          </p:nvSpPr>
          <p:spPr>
            <a:xfrm>
              <a:off x="1967850" y="3502517"/>
              <a:ext cx="2411766" cy="12003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>
                  <a:latin typeface="Huawei Sans" panose="020C0503030203020204" pitchFamily="34" charset="0"/>
                </a:rPr>
                <a:t>print ("hello world")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a = 1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b = 2</a:t>
              </a:r>
            </a:p>
            <a:p>
              <a:pPr fontAlgn="ctr"/>
              <a:r>
                <a:rPr lang="ru-RU">
                  <a:latin typeface="Huawei Sans" panose="020C0503030203020204" pitchFamily="34" charset="0"/>
                </a:rPr>
                <a:t>print ( a + b )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43357D44-AA1D-4470-B5F8-31A8ABC89D44}"/>
              </a:ext>
            </a:extLst>
          </p:cNvPr>
          <p:cNvSpPr txBox="1"/>
          <p:nvPr/>
        </p:nvSpPr>
        <p:spPr>
          <a:xfrm>
            <a:off x="6965253" y="3479652"/>
            <a:ext cx="4100628" cy="923330"/>
          </a:xfrm>
          <a:prstGeom prst="rect">
            <a:avLst/>
          </a:prstGeom>
          <a:solidFill>
            <a:srgbClr val="F4FBFE"/>
          </a:solidFill>
          <a:ln>
            <a:solidFill>
              <a:srgbClr val="99DFF9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</a:lstStyle>
          <a:p>
            <a:pPr fontAlgn="ctr"/>
            <a:r>
              <a:rPr lang="ru-RU">
                <a:latin typeface="Huawei Sans" panose="020C0503030203020204" pitchFamily="34" charset="0"/>
              </a:rPr>
              <a:t>C:\Users\Richard&gt;python </a:t>
            </a:r>
            <a:r>
              <a:rPr lang="ru-RU" b="1">
                <a:solidFill>
                  <a:srgbClr val="EC7061"/>
                </a:solidFill>
                <a:latin typeface="Huawei Sans" panose="020C0503030203020204" pitchFamily="34" charset="0"/>
              </a:rPr>
              <a:t>demo.py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hello world</a:t>
            </a:r>
          </a:p>
          <a:p>
            <a:pPr fontAlgn="ctr"/>
            <a:r>
              <a:rPr lang="ru-RU">
                <a:latin typeface="Huawei Sans" panose="020C0503030203020204" pitchFamily="34" charset="0"/>
              </a:rPr>
              <a:t>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75646E5-B724-4C2B-9580-0AECB6FD5DBE}"/>
              </a:ext>
            </a:extLst>
          </p:cNvPr>
          <p:cNvSpPr txBox="1"/>
          <p:nvPr/>
        </p:nvSpPr>
        <p:spPr>
          <a:xfrm>
            <a:off x="1806486" y="5167756"/>
            <a:ext cx="443054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dirty="0">
                <a:latin typeface="Huawei Sans" panose="020C0503030203020204" pitchFamily="34" charset="0"/>
              </a:rPr>
              <a:t>Напишите файл скрипта </a:t>
            </a:r>
            <a:r>
              <a:rPr lang="ru-RU" dirty="0" err="1">
                <a:latin typeface="Huawei Sans" panose="020C0503030203020204" pitchFamily="34" charset="0"/>
              </a:rPr>
              <a:t>Python</a:t>
            </a:r>
            <a:r>
              <a:rPr lang="ru-RU" dirty="0">
                <a:latin typeface="Huawei Sans" panose="020C0503030203020204" pitchFamily="34" charset="0"/>
              </a:rPr>
              <a:t> (.</a:t>
            </a:r>
            <a:r>
              <a:rPr lang="ru-RU" dirty="0" err="1">
                <a:latin typeface="Huawei Sans" panose="020C0503030203020204" pitchFamily="34" charset="0"/>
              </a:rPr>
              <a:t>py</a:t>
            </a:r>
            <a:r>
              <a:rPr lang="ru-RU" dirty="0">
                <a:latin typeface="Huawei Sans" panose="020C0503030203020204" pitchFamily="34" charset="0"/>
              </a:rPr>
              <a:t>).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E336402-3D0E-44DB-86C5-AFA0C1413061}"/>
              </a:ext>
            </a:extLst>
          </p:cNvPr>
          <p:cNvSpPr txBox="1"/>
          <p:nvPr/>
        </p:nvSpPr>
        <p:spPr>
          <a:xfrm>
            <a:off x="7355217" y="5167756"/>
            <a:ext cx="315085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latin typeface="Huawei Sans" panose="020C0503030203020204" pitchFamily="34" charset="0"/>
              </a:rPr>
              <a:t>Выполните файл скрипта.</a:t>
            </a: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id="{B6E2183D-9C70-45AC-A91D-A2F6268D31C7}"/>
              </a:ext>
            </a:extLst>
          </p:cNvPr>
          <p:cNvSpPr>
            <a:spLocks noChangeAspect="1"/>
          </p:cNvSpPr>
          <p:nvPr/>
        </p:nvSpPr>
        <p:spPr>
          <a:xfrm>
            <a:off x="1553573" y="5204238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1</a:t>
            </a: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B5E891DA-BDE6-47A7-98BF-0FCD68F19384}"/>
              </a:ext>
            </a:extLst>
          </p:cNvPr>
          <p:cNvSpPr>
            <a:spLocks noChangeAspect="1"/>
          </p:cNvSpPr>
          <p:nvPr/>
        </p:nvSpPr>
        <p:spPr>
          <a:xfrm>
            <a:off x="7013265" y="5204238"/>
            <a:ext cx="282142" cy="282142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2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760122D-A89E-4B5E-AAAB-36BE391D0072}"/>
              </a:ext>
            </a:extLst>
          </p:cNvPr>
          <p:cNvSpPr txBox="1"/>
          <p:nvPr/>
        </p:nvSpPr>
        <p:spPr>
          <a:xfrm>
            <a:off x="5493704" y="3493099"/>
            <a:ext cx="1579125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1. Ввод   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2. Вывод --</a:t>
            </a:r>
          </a:p>
          <a:p>
            <a:pPr fontAlgn="ctr"/>
            <a:r>
              <a:rPr lang="ru-RU">
                <a:solidFill>
                  <a:srgbClr val="0070C0"/>
                </a:solidFill>
                <a:latin typeface="Huawei Sans" panose="020C0503030203020204" pitchFamily="34" charset="0"/>
              </a:rPr>
              <a:t>3. Вывод --</a:t>
            </a:r>
          </a:p>
        </p:txBody>
      </p:sp>
    </p:spTree>
    <p:extLst>
      <p:ext uri="{BB962C8B-B14F-4D97-AF65-F5344CB8AC3E}">
        <p14:creationId xmlns:p14="http://schemas.microsoft.com/office/powerpoint/2010/main" val="402816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Правила стилистики кода — это правила имен, отступов кода, режимов сегментации кода и операторов, которые необходимо соблюдать при создании кода на </a:t>
            </a:r>
            <a:r>
              <a:rPr lang="ru-RU" sz="1400" dirty="0" err="1"/>
              <a:t>Python</a:t>
            </a:r>
            <a:r>
              <a:rPr lang="ru-RU" sz="1400" dirty="0"/>
              <a:t>. Соблюдение правил стилистики помогает повысить читаемость кода, облегчают обслуживание и модификацию кода.</a:t>
            </a:r>
          </a:p>
          <a:p>
            <a:r>
              <a:rPr lang="ru-RU" sz="1400" dirty="0"/>
              <a:t>Например, рекомендуется соблюдать нижеследующие правила использования точек с запятыми (;), скобок, пустых строк и пробелов.</a:t>
            </a:r>
          </a:p>
          <a:p>
            <a:endParaRPr lang="zh-CN" altLang="en-US" sz="14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F15E5A5-0DD0-4F1D-85D6-14DF73E1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Стилистика кода для </a:t>
            </a:r>
            <a:r>
              <a:rPr lang="ru-RU" dirty="0" err="1"/>
              <a:t>Python</a:t>
            </a:r>
            <a:endParaRPr lang="ru-RU" dirty="0"/>
          </a:p>
        </p:txBody>
      </p:sp>
      <p:sp>
        <p:nvSpPr>
          <p:cNvPr id="5" name="圆角矩形 75">
            <a:extLst>
              <a:ext uri="{FF2B5EF4-FFF2-40B4-BE49-F238E27FC236}">
                <a16:creationId xmlns:a16="http://schemas.microsoft.com/office/drawing/2014/main" id="{CA3D0986-DDBE-422D-BE9B-61BFCC00FE3F}"/>
              </a:ext>
            </a:extLst>
          </p:cNvPr>
          <p:cNvSpPr/>
          <p:nvPr/>
        </p:nvSpPr>
        <p:spPr>
          <a:xfrm>
            <a:off x="1983968" y="2992761"/>
            <a:ext cx="382516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Точка с запятой</a:t>
            </a:r>
          </a:p>
        </p:txBody>
      </p:sp>
      <p:sp>
        <p:nvSpPr>
          <p:cNvPr id="6" name="圆角矩形 75">
            <a:extLst>
              <a:ext uri="{FF2B5EF4-FFF2-40B4-BE49-F238E27FC236}">
                <a16:creationId xmlns:a16="http://schemas.microsoft.com/office/drawing/2014/main" id="{AFC585A0-39C8-4053-BD24-C73C1284EB3E}"/>
              </a:ext>
            </a:extLst>
          </p:cNvPr>
          <p:cNvSpPr/>
          <p:nvPr/>
        </p:nvSpPr>
        <p:spPr>
          <a:xfrm>
            <a:off x="1983968" y="3424265"/>
            <a:ext cx="3825161" cy="1247601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В конце строки в Python можно добавить точку с запятой (;), но не рекомендуется разделять ими операторы.</a:t>
            </a:r>
          </a:p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Рекомендуется начинать каждое предложение в отдельной строке.</a:t>
            </a:r>
          </a:p>
        </p:txBody>
      </p:sp>
      <p:sp>
        <p:nvSpPr>
          <p:cNvPr id="7" name="圆角矩形 75">
            <a:extLst>
              <a:ext uri="{FF2B5EF4-FFF2-40B4-BE49-F238E27FC236}">
                <a16:creationId xmlns:a16="http://schemas.microsoft.com/office/drawing/2014/main" id="{38219BE6-01F4-4322-B47E-389C8C053B71}"/>
              </a:ext>
            </a:extLst>
          </p:cNvPr>
          <p:cNvSpPr/>
          <p:nvPr/>
        </p:nvSpPr>
        <p:spPr>
          <a:xfrm>
            <a:off x="1983968" y="4801075"/>
            <a:ext cx="382516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Скобки</a:t>
            </a:r>
          </a:p>
        </p:txBody>
      </p:sp>
      <p:sp>
        <p:nvSpPr>
          <p:cNvPr id="8" name="圆角矩形 75">
            <a:extLst>
              <a:ext uri="{FF2B5EF4-FFF2-40B4-BE49-F238E27FC236}">
                <a16:creationId xmlns:a16="http://schemas.microsoft.com/office/drawing/2014/main" id="{0755ECBB-1802-441F-8D52-6FA2ECA52DBC}"/>
              </a:ext>
            </a:extLst>
          </p:cNvPr>
          <p:cNvSpPr/>
          <p:nvPr/>
        </p:nvSpPr>
        <p:spPr>
          <a:xfrm>
            <a:off x="1983968" y="5232581"/>
            <a:ext cx="3825161" cy="100444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Скобки можно использовать для продолжения длинных операторов. Избегайте ненужных скобок.</a:t>
            </a:r>
          </a:p>
        </p:txBody>
      </p:sp>
      <p:sp>
        <p:nvSpPr>
          <p:cNvPr id="9" name="圆角矩形 75">
            <a:extLst>
              <a:ext uri="{FF2B5EF4-FFF2-40B4-BE49-F238E27FC236}">
                <a16:creationId xmlns:a16="http://schemas.microsoft.com/office/drawing/2014/main" id="{1ADC9CF1-ED8E-41BB-A934-57200B705FB3}"/>
              </a:ext>
            </a:extLst>
          </p:cNvPr>
          <p:cNvSpPr/>
          <p:nvPr/>
        </p:nvSpPr>
        <p:spPr>
          <a:xfrm>
            <a:off x="6252882" y="2992761"/>
            <a:ext cx="3955151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Пустая строка</a:t>
            </a:r>
          </a:p>
        </p:txBody>
      </p:sp>
      <p:sp>
        <p:nvSpPr>
          <p:cNvPr id="10" name="圆角矩形 75">
            <a:extLst>
              <a:ext uri="{FF2B5EF4-FFF2-40B4-BE49-F238E27FC236}">
                <a16:creationId xmlns:a16="http://schemas.microsoft.com/office/drawing/2014/main" id="{88B75438-B833-4999-BADE-EC70D56CA0B6}"/>
              </a:ext>
            </a:extLst>
          </p:cNvPr>
          <p:cNvSpPr/>
          <p:nvPr/>
        </p:nvSpPr>
        <p:spPr>
          <a:xfrm>
            <a:off x="6252882" y="3424265"/>
            <a:ext cx="3955151" cy="1247601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prstClr val="black"/>
                </a:solidFill>
                <a:latin typeface="Huawei Sans" panose="020C0503030203020204" pitchFamily="34" charset="0"/>
              </a:rPr>
              <a:t>Различные функции или блоки операторов могут быть отделены пустыми строками. Пустая строка помогает различать два сегмента кода, повышая возможность чтения кода.</a:t>
            </a:r>
          </a:p>
        </p:txBody>
      </p:sp>
      <p:sp>
        <p:nvSpPr>
          <p:cNvPr id="11" name="圆角矩形 75">
            <a:extLst>
              <a:ext uri="{FF2B5EF4-FFF2-40B4-BE49-F238E27FC236}">
                <a16:creationId xmlns:a16="http://schemas.microsoft.com/office/drawing/2014/main" id="{CCC6747C-FA8B-4BF4-9656-B780831A3A16}"/>
              </a:ext>
            </a:extLst>
          </p:cNvPr>
          <p:cNvSpPr/>
          <p:nvPr/>
        </p:nvSpPr>
        <p:spPr>
          <a:xfrm>
            <a:off x="6252883" y="4801075"/>
            <a:ext cx="3955150" cy="394020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fontAlgn="ctr"/>
            <a:r>
              <a:rPr lang="ru-RU" sz="1600" b="1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Пробел</a:t>
            </a:r>
          </a:p>
        </p:txBody>
      </p:sp>
      <p:sp>
        <p:nvSpPr>
          <p:cNvPr id="12" name="圆角矩形 75">
            <a:extLst>
              <a:ext uri="{FF2B5EF4-FFF2-40B4-BE49-F238E27FC236}">
                <a16:creationId xmlns:a16="http://schemas.microsoft.com/office/drawing/2014/main" id="{9638D66E-DDE2-4563-86E4-109BEDD221C8}"/>
              </a:ext>
            </a:extLst>
          </p:cNvPr>
          <p:cNvSpPr/>
          <p:nvPr/>
        </p:nvSpPr>
        <p:spPr>
          <a:xfrm>
            <a:off x="6252883" y="5232581"/>
            <a:ext cx="3955150" cy="1004446"/>
          </a:xfrm>
          <a:prstGeom prst="roundRect">
            <a:avLst>
              <a:gd name="adj" fmla="val 874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Пробелы не рекомендуется использовать в скобках.</a:t>
            </a:r>
          </a:p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Huawei Sans" panose="020C0503030203020204" pitchFamily="34" charset="0"/>
              </a:rPr>
              <a:t>Вы можете определить, следует ли добавлять пробелы с обеих сторон от оператора.</a:t>
            </a:r>
          </a:p>
          <a:p>
            <a:pPr marL="177800" indent="-177800" font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70353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A2EAE6-198B-4FA2-8F09-A97423FFC4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5D921E-67BA-48E9-970D-F6B0DCE6C2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5C941-6AE4-46FA-BE00-CF968FFD030D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475f1e55-3009-46d8-9566-5d569a2b3a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1508</Words>
  <Application>Microsoft Office PowerPoint</Application>
  <PresentationFormat>Широкоэкранный</PresentationFormat>
  <Paragraphs>181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Huawei Sans</vt:lpstr>
      <vt:lpstr>Arial</vt:lpstr>
      <vt:lpstr>Calibri</vt:lpstr>
      <vt:lpstr>微软雅黑</vt:lpstr>
      <vt:lpstr>Wingdings</vt:lpstr>
      <vt:lpstr>方正兰亭黑简体</vt:lpstr>
      <vt:lpstr>1_自定义设计方案</vt:lpstr>
      <vt:lpstr>Cover</vt:lpstr>
      <vt:lpstr>Язык программирования Python</vt:lpstr>
      <vt:lpstr>Что такое Python?</vt:lpstr>
      <vt:lpstr>Особенности</vt:lpstr>
      <vt:lpstr>Процесс выполнения кода Python</vt:lpstr>
      <vt:lpstr>Языки программирования высокого уровня. Компилируемые языки</vt:lpstr>
      <vt:lpstr>Языки программирования высокого уровня. Интерпретируемые языки</vt:lpstr>
      <vt:lpstr>Начало работы с кодом Python. Интерактивная работа</vt:lpstr>
      <vt:lpstr>Начало работы с кодом Python.  Работа на базе скриптов</vt:lpstr>
      <vt:lpstr>Стилистика кода для Python</vt:lpstr>
      <vt:lpstr>Презентация PowerPoint</vt:lpstr>
      <vt:lpstr>Стилистика кода для Python. Отступы в коде</vt:lpstr>
      <vt:lpstr>Стилистика кода для Python. Комментарии</vt:lpstr>
      <vt:lpstr>Функции и модули Python</vt:lpstr>
      <vt:lpstr>Презентация PowerPoint</vt:lpstr>
      <vt:lpstr>Спасибо за внимание!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Vladimir Agapov</cp:lastModifiedBy>
  <cp:revision>151</cp:revision>
  <dcterms:created xsi:type="dcterms:W3CDTF">2018-11-29T10:16:29Z</dcterms:created>
  <dcterms:modified xsi:type="dcterms:W3CDTF">2022-03-02T08:25:05Z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(3)W/UBIgfH/le7tis7D1N7IWyePgocVzyvyzEczgJn0F6uFLvh0NepYxfWE6aY/wvTujYjCl9I
SiegRroWh9TWG/bK7oJIosz1kcT3WgPVguFSaaX4LbWlqnpoZ3zUtnNoYRuPy7oFpUbvs7D1
o0kzvkHzfvcU4ASfYMFi1FZG4CN9FzGrfBReeXnCUikN6101cua6HxIc8ciK4YY74RprVBHD
xjy6Gw6mi7vt244GNh</vt:lpwstr>
  </property>
  <property fmtid="{D5CDD505-2E9C-101B-9397-08002B2CF9AE}" pid="3" name="_2015_ms_pID_7253431">
    <vt:lpwstr>snyEq3Rml7Yh6ELNocSUf/KZ7mKNJ2DVmZlQJ5fvHSCUs3apgfiiy2
KEZ+YC7JQJL9/L5M/A0YVmZQOpCPPI0GjHdNZ9ukCyvV0FGqzEtypBAKGN6l7ZNgGmDWzt0J
SQKqGAFNKRagf9uMpF+G8qUaZ00R6q/sqBCJf/ry5ssu8Nsth01x1ApLqpKYu5F8Zybw0D0s
9QrsmMVe5RIVH6v2fgqWSAb4VWb+nzDpDOvl</vt:lpwstr>
  </property>
  <property fmtid="{D5CDD505-2E9C-101B-9397-08002B2CF9AE}" pid="4" name="_2015_ms_pID_7253432">
    <vt:lpwstr>YQ==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1614918855</vt:lpwstr>
  </property>
</Properties>
</file>