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0" r:id="rId6"/>
    <p:sldId id="264" r:id="rId7"/>
    <p:sldId id="300" r:id="rId8"/>
    <p:sldId id="302" r:id="rId9"/>
    <p:sldId id="303" r:id="rId10"/>
    <p:sldId id="304" r:id="rId11"/>
    <p:sldId id="301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68" r:id="rId20"/>
    <p:sldId id="294" r:id="rId21"/>
    <p:sldId id="313" r:id="rId22"/>
    <p:sldId id="315" r:id="rId23"/>
    <p:sldId id="314" r:id="rId24"/>
    <p:sldId id="317" r:id="rId25"/>
    <p:sldId id="318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722"/>
    <a:srgbClr val="00BBBB"/>
    <a:srgbClr val="B53164"/>
    <a:srgbClr val="225B5F"/>
    <a:srgbClr val="E6E6E6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70" autoAdjust="0"/>
  </p:normalViewPr>
  <p:slideViewPr>
    <p:cSldViewPr snapToGrid="0" showGuides="1">
      <p:cViewPr varScale="1">
        <p:scale>
          <a:sx n="156" d="100"/>
          <a:sy n="156" d="100"/>
        </p:scale>
        <p:origin x="476" y="88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2:45.463" idx="2">
    <p:pos x="10" y="10"/>
    <p:text>determination of optimal routing paths. (very complex)
2.	•transport of (packets) through internetwork. (relatively straightforward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6:33.110" idx="12">
    <p:pos x="3670" y="3656"/>
    <p:text>•	simultaneously can advertise a route while withdrawing others.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3:04.357" idx="3">
    <p:pos x="6514" y="2649"/>
    <p:text>And this BGP is specified in several Request For Comments
Since : A Request for Comments is a publication in a series, from the principal technical development and standards-setting bodies for the Internet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3:24.134" idx="4">
    <p:pos x="10" y="10"/>
    <p:text>Figure35-1 Core routers can use BGP to route trafﬁc between autonomous systems.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3:49.663" idx="5">
    <p:pos x="5508" y="1067"/>
    <p:text>BGP performs three types of routing:</p:text>
    <p:extLst>
      <p:ext uri="{C676402C-5697-4E1C-873F-D02D1690AC5C}">
        <p15:threadingInfo xmlns:p15="http://schemas.microsoft.com/office/powerpoint/2012/main" timeZoneBias="-180"/>
      </p:ext>
    </p:extLst>
  </p:cm>
  <p:cm authorId="2" dt="2022-02-16T12:34:09.769" idx="6">
    <p:pos x="5668" y="3306"/>
    <p:text>4.	The Internet is one example because it consists of independent systems and domains
5.	BGP is often used to determine the optimum path within the Internet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4:23.534" idx="7">
    <p:pos x="4319" y="3196"/>
    <p:text>4.	BGP provide optimal routing within its own administrative domain or autonomous system.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4:52.406" idx="8">
    <p:pos x="3444" y="2117"/>
    <p:text>2.	In a pass-through autonomous system environment, the BGP traffic did not originate within the autonomous system in question and is not destined for a node in the autonomous system.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5:05.270" idx="9">
    <p:pos x="10" y="10"/>
    <p:text>In pass-through autonomous system routing, BGP pairs with another intro-autonomous system-routing protocol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5:33.870" idx="10">
    <p:pos x="3860" y="3641"/>
    <p:text>This information can be used to construct a graph of autonomous systems connectivity from which routing loops can be pruned and with which autonomous system-level policy decisions can be enforced.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6T12:36:02.080" idx="11">
    <p:pos x="3131" y="3801"/>
    <p:text>BGP routers do not send regularly scheduled routing updates, and BGP routing updates advertise only the optimal path to a network.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en-US" smtClean="0"/>
              <a:t>16-Feb-22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en-US" noProof="0" smtClean="0"/>
              <a:t>16-Feb-22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Internetwork: mean: Connect several computer networks, so that any pair of hosts in the connected networks can exchange messages regardless of their hardware-level networking technology.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313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	simultaneously can advertise a route while withdrawing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519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protocol for exchanging routing information between two neighbor gateway hosts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(each with its own router) in a network of autonomous systems. EGP is commonly used between hosts on the Internet to exchange routing table information.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>
                <a:latin typeface="Huawei Sans" panose="020C0503030203020204" pitchFamily="34" charset="0"/>
              </a:rPr>
              <a:t>Classless Inter-Domain Routing (CIDR) can </a:t>
            </a:r>
            <a:r>
              <a:rPr lang="en-US" sz="1200" dirty="0">
                <a:highlight>
                  <a:srgbClr val="FFFF00"/>
                </a:highlight>
                <a:latin typeface="Huawei Sans" panose="020C0503030203020204" pitchFamily="34" charset="0"/>
              </a:rPr>
              <a:t>be summarized into a network, effectively reducing the number of routing entries.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311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BGP is specified in several Request For Comments</a:t>
            </a:r>
          </a:p>
          <a:p>
            <a:r>
              <a:rPr lang="en-US" dirty="0"/>
              <a:t>Since : A Request for Comments is a publication in a series, from the principal technical development and standards-setting bodies for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1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Figure35-1 Core routers can use BGP to route trafﬁc between autonomous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58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BGP performs three types of routing:</a:t>
            </a:r>
          </a:p>
          <a:p>
            <a:r>
              <a:rPr lang="en-US" dirty="0"/>
              <a:t>4.	The Internet is one example because it consists of independent systems and domains</a:t>
            </a:r>
          </a:p>
          <a:p>
            <a:r>
              <a:rPr lang="en-US" dirty="0"/>
              <a:t>5.	BGP is often used to determine the optimum path within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567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	BGP provide optimal routing within its own administrative domain or autonomous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91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	In a pass-through autonomous system environment, the BGP traffic did not originate within the autonomous system in question and is not destined for a node in the autonomous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52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pass-through autonomous system routing, BGP pairs with another intro-autonomous system-routing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76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can be used to construct a graph of autonomous systems connectivity from which routing loops can be pruned and with which autonomous system-level policy decisions can be enforced.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076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BGP routers do not send regularly scheduled routing updates, and BGP routing updates advertise only the optimal path to a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37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530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92" r:id="rId36"/>
    <p:sldLayoutId id="214748368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comments" Target="../comments/commen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6861"/>
            <a:ext cx="9144000" cy="178609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Gateway Protocol (BGP)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3C49F13-63C4-4EDC-8A78-D44C984535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804" b="13804"/>
          <a:stretch>
            <a:fillRect/>
          </a:stretch>
        </p:blipFill>
        <p:spPr>
          <a:xfrm>
            <a:off x="4797325" y="479275"/>
            <a:ext cx="2597349" cy="133074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6D4172-57F5-4456-81C8-FA16382239ED}"/>
              </a:ext>
            </a:extLst>
          </p:cNvPr>
          <p:cNvSpPr/>
          <p:nvPr/>
        </p:nvSpPr>
        <p:spPr>
          <a:xfrm>
            <a:off x="1878105" y="4758038"/>
            <a:ext cx="8435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BBB"/>
                </a:solidFill>
                <a:latin typeface="Times New Roman" panose="02020603050405020304" pitchFamily="18" charset="0"/>
              </a:rPr>
              <a:t>Student : Abdulkader Hajjouz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Routing Mechanism 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252026" y="1713274"/>
            <a:ext cx="7255701" cy="44636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BGP router maintains a routing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router does not refresh the routing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Instead, routing information received from peer routers is retained until an incremental update is received.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devices exchange routing information upon initial data exchange and after incremental updates.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router first connects to the network, BGP routers exchange their entire BGP routing 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routing table changes, routers send the portion of their routing table that has changed.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423866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Routing Details 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252026" y="1713275"/>
            <a:ext cx="7255701" cy="2734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uses a single routing metric to determine the best path to a given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metric consists of a number that specifies the degree of preference of a particular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value-based on the number of autonomous systems through which the path passes, stability, speed, delay, or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418171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Message Types: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867365"/>
            <a:ext cx="7255701" cy="2734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 a BGP communications session between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first message sent by each side after a transport-protocol connection is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messages are confirmed using a keep-alive message sent by the peer device and must be confirmed before updates,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notifications,and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keep-alive can be exchanged.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b="0" dirty="0"/>
              <a:t>Four BGP message types are speciﬁed in RFC1771 in BGP-4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57F72-DCE8-450B-8E39-2E45820BD5E9}"/>
              </a:ext>
            </a:extLst>
          </p:cNvPr>
          <p:cNvSpPr/>
          <p:nvPr/>
        </p:nvSpPr>
        <p:spPr>
          <a:xfrm>
            <a:off x="4115581" y="2171658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1. open message:</a:t>
            </a:r>
          </a:p>
        </p:txBody>
      </p:sp>
    </p:spTree>
    <p:extLst>
      <p:ext uri="{BB962C8B-B14F-4D97-AF65-F5344CB8AC3E}">
        <p14:creationId xmlns:p14="http://schemas.microsoft.com/office/powerpoint/2010/main" val="385118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Message Types: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867365"/>
            <a:ext cx="7255701" cy="2734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provide routing updates to other BGP systems, allowing routers to construct a consistent view of the network topology.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are sent using the Transmission-Control Protocol (TCP) to ensure reliable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messages can withdraw one or more unfeasible routes from the routing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b="0" dirty="0"/>
              <a:t>Four BGP message types are speciﬁed in RFC1771 in BGP-4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57F72-DCE8-450B-8E39-2E45820BD5E9}"/>
              </a:ext>
            </a:extLst>
          </p:cNvPr>
          <p:cNvSpPr/>
          <p:nvPr/>
        </p:nvSpPr>
        <p:spPr>
          <a:xfrm>
            <a:off x="4115581" y="2171658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2. update message:</a:t>
            </a:r>
          </a:p>
        </p:txBody>
      </p:sp>
    </p:spTree>
    <p:extLst>
      <p:ext uri="{BB962C8B-B14F-4D97-AF65-F5344CB8AC3E}">
        <p14:creationId xmlns:p14="http://schemas.microsoft.com/office/powerpoint/2010/main" val="345576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Message Types: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867365"/>
            <a:ext cx="7255701" cy="2734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when an error condition is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close an active session and to inform any connected routers of why the session is being closed.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b="0" dirty="0"/>
              <a:t>Four BGP message types are speciﬁed in RFC1771 in BGP-4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57F72-DCE8-450B-8E39-2E45820BD5E9}"/>
              </a:ext>
            </a:extLst>
          </p:cNvPr>
          <p:cNvSpPr/>
          <p:nvPr/>
        </p:nvSpPr>
        <p:spPr>
          <a:xfrm>
            <a:off x="4115581" y="2171658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3. notification message:</a:t>
            </a:r>
          </a:p>
        </p:txBody>
      </p:sp>
    </p:spTree>
    <p:extLst>
      <p:ext uri="{BB962C8B-B14F-4D97-AF65-F5344CB8AC3E}">
        <p14:creationId xmlns:p14="http://schemas.microsoft.com/office/powerpoint/2010/main" val="355851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Message Types: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867365"/>
            <a:ext cx="7255701" cy="2734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keep-alive message notifies BGP peers that a device is active.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sent often enough to keep the sessions from expiring.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b="0" dirty="0"/>
              <a:t>Four BGP message types are speciﬁed in RFC1771 in BGP-4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57F72-DCE8-450B-8E39-2E45820BD5E9}"/>
              </a:ext>
            </a:extLst>
          </p:cNvPr>
          <p:cNvSpPr/>
          <p:nvPr/>
        </p:nvSpPr>
        <p:spPr>
          <a:xfrm>
            <a:off x="4115581" y="2171658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dirty="0"/>
              <a:t>4</a:t>
            </a:r>
            <a:r>
              <a:rPr lang="en-US" sz="2800" dirty="0"/>
              <a:t>. keep-alive message:</a:t>
            </a:r>
          </a:p>
        </p:txBody>
      </p:sp>
    </p:spTree>
    <p:extLst>
      <p:ext uri="{BB962C8B-B14F-4D97-AF65-F5344CB8AC3E}">
        <p14:creationId xmlns:p14="http://schemas.microsoft.com/office/powerpoint/2010/main" val="24061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466E9-AFFB-436C-9D79-5B54F409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86" y="1145235"/>
            <a:ext cx="3234018" cy="775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C00DA-E456-4399-84D0-9D3DA5E3AC83}"/>
              </a:ext>
            </a:extLst>
          </p:cNvPr>
          <p:cNvSpPr/>
          <p:nvPr/>
        </p:nvSpPr>
        <p:spPr>
          <a:xfrm>
            <a:off x="4616670" y="2702435"/>
            <a:ext cx="7786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an authentication value that the message receiver can predict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total length of the message in bytes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message type as one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Keep-alive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upper-layer information in this optional field.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BCD2B-5ED1-4656-B4E1-5843FC467DA5}"/>
              </a:ext>
            </a:extLst>
          </p:cNvPr>
          <p:cNvSpPr/>
          <p:nvPr/>
        </p:nvSpPr>
        <p:spPr>
          <a:xfrm>
            <a:off x="274208" y="2154742"/>
            <a:ext cx="3592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BGP message types use the basic packet header</a:t>
            </a:r>
            <a:r>
              <a:rPr lang="ar-EG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other extra parts</a:t>
            </a:r>
            <a:r>
              <a:rPr lang="ar-EG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purpose is to identify the function of the packet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1F884D0-B408-49F9-BF3F-1F04D65AD3C0}"/>
              </a:ext>
            </a:extLst>
          </p:cNvPr>
          <p:cNvSpPr txBox="1">
            <a:spLocks/>
          </p:cNvSpPr>
          <p:nvPr/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C568A439-65ED-4955-8A69-A70EE262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86B55-7182-4E9D-868A-E5A5E75A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13" y="324556"/>
            <a:ext cx="7160701" cy="21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BB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466E9-AFFB-436C-9D79-5B54F409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05" y="1197752"/>
            <a:ext cx="3234018" cy="988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Open Message Format </a:t>
            </a:r>
            <a:endPara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BCD2B-5ED1-4656-B4E1-5843FC467DA5}"/>
              </a:ext>
            </a:extLst>
          </p:cNvPr>
          <p:cNvSpPr/>
          <p:nvPr/>
        </p:nvSpPr>
        <p:spPr>
          <a:xfrm>
            <a:off x="402005" y="2500998"/>
            <a:ext cx="3303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comprised of a BGP header and additional fields.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 the exchange criteria for two BGP routers to establish a peer relationship.</a:t>
            </a:r>
            <a:endParaRPr lang="ar-EG" sz="24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1F884D0-B408-49F9-BF3F-1F04D65AD3C0}"/>
              </a:ext>
            </a:extLst>
          </p:cNvPr>
          <p:cNvSpPr txBox="1">
            <a:spLocks/>
          </p:cNvSpPr>
          <p:nvPr/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27EE20E4-319A-4FB5-8061-FA5BE8CA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97B1F1-4573-44C7-8E89-CAA30C94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048" y="324556"/>
            <a:ext cx="7115547" cy="1979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8F9DA-928D-4594-A7AB-7F56D8F20CD7}"/>
              </a:ext>
            </a:extLst>
          </p:cNvPr>
          <p:cNvSpPr/>
          <p:nvPr/>
        </p:nvSpPr>
        <p:spPr>
          <a:xfrm>
            <a:off x="4691371" y="2365241"/>
            <a:ext cx="73586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BGP version number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System: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autonomous system number of the sender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Hold-Time: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maximum number of seconds without receipt of a message</a:t>
            </a:r>
          </a:p>
          <a:p>
            <a:r>
              <a:rPr lang="en-US" sz="2400" dirty="0"/>
              <a:t>BGP Identifier: </a:t>
            </a:r>
            <a:r>
              <a:rPr lang="en-US" sz="2400" dirty="0">
                <a:solidFill>
                  <a:schemeClr val="bg1"/>
                </a:solidFill>
              </a:rPr>
              <a:t>Provides the BGP Identifier of the sender (an IP address)</a:t>
            </a:r>
          </a:p>
          <a:p>
            <a:r>
              <a:rPr lang="en-US" sz="2400" dirty="0"/>
              <a:t>Optional Parameters Length: </a:t>
            </a:r>
            <a:r>
              <a:rPr lang="en-US" sz="2400" dirty="0">
                <a:solidFill>
                  <a:schemeClr val="bg1"/>
                </a:solidFill>
              </a:rPr>
              <a:t>length of the optional parameters field</a:t>
            </a:r>
          </a:p>
          <a:p>
            <a:r>
              <a:rPr lang="en-US" sz="2400" dirty="0"/>
              <a:t>Optional Parameters: </a:t>
            </a:r>
            <a:r>
              <a:rPr lang="en-US" sz="2400" dirty="0">
                <a:solidFill>
                  <a:schemeClr val="bg1"/>
                </a:solidFill>
              </a:rPr>
              <a:t>list of optional parameters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6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BB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466E9-AFFB-436C-9D79-5B54F409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31" y="1092631"/>
            <a:ext cx="3234018" cy="1116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/>
              <a:t>Update Message Format </a:t>
            </a:r>
            <a:endPara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BCD2B-5ED1-4656-B4E1-5843FC467DA5}"/>
              </a:ext>
            </a:extLst>
          </p:cNvPr>
          <p:cNvSpPr/>
          <p:nvPr/>
        </p:nvSpPr>
        <p:spPr>
          <a:xfrm>
            <a:off x="319692" y="2209567"/>
            <a:ext cx="3303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comprised of a BGP header and additional fields.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router receives the update message, it will be able to delete and add entries to the routing table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1F884D0-B408-49F9-BF3F-1F04D65AD3C0}"/>
              </a:ext>
            </a:extLst>
          </p:cNvPr>
          <p:cNvSpPr txBox="1">
            <a:spLocks/>
          </p:cNvSpPr>
          <p:nvPr/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27EE20E4-319A-4FB5-8061-FA5BE8CA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8F9DA-928D-4594-A7AB-7F56D8F20CD7}"/>
              </a:ext>
            </a:extLst>
          </p:cNvPr>
          <p:cNvSpPr/>
          <p:nvPr/>
        </p:nvSpPr>
        <p:spPr>
          <a:xfrm>
            <a:off x="4691371" y="2365241"/>
            <a:ext cx="73586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Unfeasible Routes Length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total length of the withdrawn routes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Withdrawn Routes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ar-EG" sz="2400" dirty="0">
                <a:solidFill>
                  <a:schemeClr val="bg1"/>
                </a:solidFill>
              </a:rPr>
              <a:t>This contains</a:t>
            </a:r>
            <a:r>
              <a:rPr lang="en-US" sz="2400" dirty="0">
                <a:solidFill>
                  <a:schemeClr val="bg1"/>
                </a:solidFill>
              </a:rPr>
              <a:t> a list of IP address prefixes for routes being withdrawn from service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Total Path Attribute Length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total length of the path attributes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Path Attributes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Describes the characteristics of the advertised path.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</a:endParaRPr>
          </a:p>
          <a:p>
            <a:pPr lvl="0"/>
            <a:r>
              <a:rPr lang="en-US" sz="2400" dirty="0"/>
              <a:t>Network Layer Reachability Information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Contains a list of IP address prefixes for the advertised routes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AC4301-E271-4CE1-A303-CD1BFA24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69" y="240224"/>
            <a:ext cx="7336183" cy="17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/>
              <a:t>Path Attributes: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052808" y="2146536"/>
            <a:ext cx="8090868" cy="40536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Origin: Mandatory attribute that defines the origin of the path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Path: Mandatory attribute composed of a sequence of autonomous system path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Next Hop: Mandatory attribute that defines the IP address of the border router that should be used as the next hop to destinations listed in the network layer reachability information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Mult</a:t>
            </a:r>
            <a:r>
              <a:rPr lang="en-US" sz="1600" dirty="0"/>
              <a:t> Exit Disc: Optional attribute used to discriminate between multiple exit points to a neighboring autonomous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Local Pref: Discretionary attribute used to specify the degree of preference for an advertised route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Atomic Aggregate: Discretionary attribute used to disclose information about route selections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Aggregator: Optional attribute that contains information about aggregate routes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are possible attributes for a path: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3094BEC-C8CB-49F6-9A21-F70BB23708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6579" y="3765300"/>
            <a:ext cx="5021940" cy="804338"/>
          </a:xfrm>
        </p:spPr>
        <p:txBody>
          <a:bodyPr>
            <a:norm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optimal routing paths. (very complex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EA87F51-ED94-46A3-9BB8-B7886D783B88}"/>
              </a:ext>
            </a:extLst>
          </p:cNvPr>
          <p:cNvSpPr txBox="1">
            <a:spLocks/>
          </p:cNvSpPr>
          <p:nvPr/>
        </p:nvSpPr>
        <p:spPr>
          <a:xfrm>
            <a:off x="968643" y="4468790"/>
            <a:ext cx="4959875" cy="7702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information groups (packets) through an internetwork. (relatively straightforward)</a:t>
            </a:r>
          </a:p>
        </p:txBody>
      </p: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D5C864AB-5454-4455-86CB-74DE44AB65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53D487-0B90-4078-A29A-B1A3A1B8CB48}"/>
              </a:ext>
            </a:extLst>
          </p:cNvPr>
          <p:cNvSpPr/>
          <p:nvPr/>
        </p:nvSpPr>
        <p:spPr>
          <a:xfrm>
            <a:off x="778643" y="3264375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Routing involves two basic activities: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D1FAA-B2B5-4A3D-B680-84A2C64587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2000" y="785471"/>
            <a:ext cx="3247619" cy="3688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BB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466E9-AFFB-436C-9D79-5B54F409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24" y="1281821"/>
            <a:ext cx="3499694" cy="11278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Notification Message Format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BCD2B-5ED1-4656-B4E1-5843FC467DA5}"/>
              </a:ext>
            </a:extLst>
          </p:cNvPr>
          <p:cNvSpPr/>
          <p:nvPr/>
        </p:nvSpPr>
        <p:spPr>
          <a:xfrm>
            <a:off x="239147" y="2643914"/>
            <a:ext cx="3303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comprised of a BGP header and additional fields.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indicate some sort of error</a:t>
            </a:r>
            <a:r>
              <a:rPr lang="ar-EG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to the peers of the originating router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1F884D0-B408-49F9-BF3F-1F04D65AD3C0}"/>
              </a:ext>
            </a:extLst>
          </p:cNvPr>
          <p:cNvSpPr txBox="1">
            <a:spLocks/>
          </p:cNvSpPr>
          <p:nvPr/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27EE20E4-319A-4FB5-8061-FA5BE8CA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8F9DA-928D-4594-A7AB-7F56D8F20CD7}"/>
              </a:ext>
            </a:extLst>
          </p:cNvPr>
          <p:cNvSpPr/>
          <p:nvPr/>
        </p:nvSpPr>
        <p:spPr>
          <a:xfrm>
            <a:off x="4691371" y="2987165"/>
            <a:ext cx="7358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Error Code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type of error that occurred.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Error </a:t>
            </a:r>
            <a:r>
              <a:rPr lang="en-US" sz="2400" dirty="0" err="1"/>
              <a:t>Subcode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Provides more specific information about the nature of the reported error</a:t>
            </a:r>
            <a:r>
              <a:rPr lang="ar-EG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dirty="0"/>
              <a:t>Error Data</a:t>
            </a:r>
            <a:r>
              <a:rPr lang="en-US" sz="2400" dirty="0">
                <a:solidFill>
                  <a:srgbClr val="00BBBB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Contains data based on the error code and error </a:t>
            </a:r>
            <a:r>
              <a:rPr lang="en-US" sz="2400" dirty="0" err="1">
                <a:solidFill>
                  <a:schemeClr val="bg1"/>
                </a:solidFill>
              </a:rPr>
              <a:t>subcode</a:t>
            </a:r>
            <a:r>
              <a:rPr lang="en-US" sz="2400" dirty="0">
                <a:solidFill>
                  <a:schemeClr val="bg1"/>
                </a:solidFill>
              </a:rPr>
              <a:t>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29CC8-2F89-4FD5-A9DE-243DE8B3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12" y="228827"/>
            <a:ext cx="7296544" cy="19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/>
              <a:t>Error Code: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052808" y="2146536"/>
            <a:ext cx="8090868" cy="40536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Message Header Error: Indicates a problem with a message header, such as unacceptable message length, unacceptable marker field value, or unacceptable message type.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 Message Error: Indicates a problem with an open message, such as an unsupported version number, unacceptable autonomous system number or IP address, or unsupported authentication code.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Message Error: Indicates a problem with an update message, such as a malformed attribute list, attribute list error, or invalid next-hop attribute.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Hold Time Expired: Indicates that the hold-time has expired, after which time a BGP node will be considered nonfunctional.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Finite State Machine Error: Indicates an unexpected event.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Cease: Closes a BGP connection at the request of a BGP device in the absence of any fatal errors.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are the error types defined by the field: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1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b="0" dirty="0"/>
              <a:t>BGP Summary</a:t>
            </a:r>
            <a:r>
              <a:rPr lang="en-US" dirty="0"/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052808" y="2146536"/>
            <a:ext cx="8090868" cy="40536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BGP is an exterior gateway protocol (EGP) used in routing in the Internet. It is an interdomain routing protocol.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BGP is a path-vector routing protocol suited for strategic routing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uses TCP port 179 to establish connections with neighbors.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BGPv4 implements CIDR.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eBGP</a:t>
            </a:r>
            <a:r>
              <a:rPr lang="en-US" sz="1600" dirty="0"/>
              <a:t> is used for external neighbors. It is used between different autonomous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iBGP</a:t>
            </a:r>
            <a:r>
              <a:rPr lang="en-US" sz="1600" dirty="0"/>
              <a:t> is used for internal neighbors. It is used within an 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BGP uses several attributes in the routing-decision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uses confederations and route reflectors to reduce BGP peering overhead.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MED (metric) attribute is used between autonomous systems to influence inbound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Weight is used to influence the path of outbound traffic from a single router, configured locally.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2CBDCCEE-D0E6-4F2B-B358-E9A9EAB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808" y="1602573"/>
            <a:ext cx="7641147" cy="569085"/>
          </a:xfrm>
        </p:spPr>
        <p:txBody>
          <a:bodyPr>
            <a:normAutofit/>
          </a:bodyPr>
          <a:lstStyle/>
          <a:p>
            <a:r>
              <a:rPr lang="en-US" sz="2400" dirty="0"/>
              <a:t>The characteristics of BGP follow: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30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804881-51D2-4A81-BABB-704FBED23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Abdulkader Hajjouz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2C39EE-B4D3-4E49-BF2C-871A33509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DB312C-BF94-484C-BB02-2534E26CEC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+79693483331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87786-C7F5-4B45-904D-00CC865572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E60535-F276-49C5-9346-D536D6899F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abdulkaderhajjouz@gmail.com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Placeholder 14" descr="Abstract background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8EDA4436-93FB-4095-B8D2-6098AAD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17" b="14117"/>
          <a:stretch>
            <a:fillRect/>
          </a:stretch>
        </p:blipFill>
        <p:spPr>
          <a:xfrm>
            <a:off x="8847879" y="2831454"/>
            <a:ext cx="2997112" cy="15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454747" y="2773992"/>
            <a:ext cx="7116263" cy="12566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was developed to replace its predecessor, the now obsolete Exterior Gateway Protocol (EGP).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is the standard exterior gateway-routing protocol used in the global Internet.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9668B5-C557-4960-A190-E6D7AB94F51D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454746" y="4681868"/>
            <a:ext cx="7393707" cy="97840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 1771—Describes BGP4, the current version of BGP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 1654—Describes the ﬁrst BGP4 speciﬁcation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 1105, RFC 1163, and RFC 1267—Describes versions of BGP prior to BGP4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73EC530D-45AB-4468-99C0-18E0095FD6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FB7AB6-D449-4393-8121-5117E81D716B}"/>
              </a:ext>
            </a:extLst>
          </p:cNvPr>
          <p:cNvSpPr/>
          <p:nvPr/>
        </p:nvSpPr>
        <p:spPr>
          <a:xfrm>
            <a:off x="4156787" y="1570852"/>
            <a:ext cx="792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BGP is an exterior gateway protocol (EGP), which means that it performs routing between multiple autonomous systems or domains and exchanges routing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E5753-F061-4048-B47F-8A1F60B8AB67}"/>
              </a:ext>
            </a:extLst>
          </p:cNvPr>
          <p:cNvSpPr/>
          <p:nvPr/>
        </p:nvSpPr>
        <p:spPr>
          <a:xfrm>
            <a:off x="4035417" y="4125776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BGP is specified in several Request For Comments (RFCs):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D24FB-8F92-4F01-A55D-277FF86909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84367" y="2541722"/>
            <a:ext cx="3720573" cy="21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8D27-3937-49CB-BCA0-751792F3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4A7F78-CF26-46D7-84A9-4E083AF8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Autonomous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40FB5-E697-468B-A046-2856DF9F4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4" y="2726570"/>
            <a:ext cx="10908080" cy="3044116"/>
          </a:xfrm>
          <a:prstGeom prst="rect">
            <a:avLst/>
          </a:prstGeom>
        </p:spPr>
      </p:pic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E8EB6F73-2326-40CC-8CD7-0679BA1ED4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4117" b="14117"/>
          <a:stretch>
            <a:fillRect/>
          </a:stretch>
        </p:blipFill>
        <p:spPr>
          <a:xfrm>
            <a:off x="239147" y="336131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13971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Operation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689448"/>
            <a:ext cx="7392147" cy="24856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BGP routers in different autonomous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routers in these systems use BGP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neighbors communicating between autonomous systems must reside on the same physical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E8F60-904A-41E1-8C14-4F1472E8742B}"/>
              </a:ext>
            </a:extLst>
          </p:cNvPr>
          <p:cNvSpPr/>
          <p:nvPr/>
        </p:nvSpPr>
        <p:spPr>
          <a:xfrm>
            <a:off x="4029525" y="1793164"/>
            <a:ext cx="4346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Inter-autonomous system routing: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346389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Operation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689448"/>
            <a:ext cx="7392147" cy="24856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BGP routers located within the same</a:t>
            </a:r>
            <a:r>
              <a:rPr lang="ar-E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system.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routers within the same autonomous system use BGP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also is used to determine which router will serve as the</a:t>
            </a:r>
            <a:r>
              <a:rPr lang="ar-E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point for specific external autonomous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E8F60-904A-41E1-8C14-4F1472E8742B}"/>
              </a:ext>
            </a:extLst>
          </p:cNvPr>
          <p:cNvSpPr/>
          <p:nvPr/>
        </p:nvSpPr>
        <p:spPr>
          <a:xfrm>
            <a:off x="4026448" y="1793164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Intra-autonomous system routing:</a:t>
            </a: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154563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Operation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337157" y="2689448"/>
            <a:ext cx="7392147" cy="24856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BGP peer routers that exchange traffic across an autonomous system that does not run BGP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must interact with whatever intra-autonomous system routing protocol is being used to successfully transport BGP traffic through that autonomous system</a:t>
            </a:r>
            <a:r>
              <a:rPr lang="en-US" sz="2400" dirty="0"/>
              <a:t>.</a:t>
            </a:r>
            <a:endParaRPr lang="ar-E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E8F60-904A-41E1-8C14-4F1472E8742B}"/>
              </a:ext>
            </a:extLst>
          </p:cNvPr>
          <p:cNvSpPr/>
          <p:nvPr/>
        </p:nvSpPr>
        <p:spPr>
          <a:xfrm>
            <a:off x="4091471" y="1793164"/>
            <a:ext cx="5431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Pass-through autonomous system routing :</a:t>
            </a: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</p:spTree>
    <p:extLst>
      <p:ext uri="{BB962C8B-B14F-4D97-AF65-F5344CB8AC3E}">
        <p14:creationId xmlns:p14="http://schemas.microsoft.com/office/powerpoint/2010/main" val="270178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8D27-3937-49CB-BCA0-751792F3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4A7F78-CF26-46D7-84A9-4E083AF8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479" y="1403502"/>
            <a:ext cx="4936210" cy="804338"/>
          </a:xfrm>
        </p:spPr>
        <p:txBody>
          <a:bodyPr>
            <a:normAutofit fontScale="90000"/>
          </a:bodyPr>
          <a:lstStyle/>
          <a:p>
            <a:r>
              <a:rPr lang="en-US" dirty="0"/>
              <a:t>pass-through autonomous system environment:</a:t>
            </a:r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E8EB6F73-2326-40CC-8CD7-0679BA1ED4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36131"/>
            <a:ext cx="1078992" cy="54864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D496F-0AE1-4A6B-9286-665CD53C8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82" y="2585395"/>
            <a:ext cx="6976036" cy="37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5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81" y="657769"/>
            <a:ext cx="8090868" cy="70077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Routing: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228779" y="2282096"/>
            <a:ext cx="6846722" cy="12927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maintains routing tables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transmits routing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Bases routing decisions on routing metrics.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9668B5-C557-4960-A190-E6D7AB94F51D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193731" y="4248510"/>
            <a:ext cx="7313997" cy="1338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network-reachability information, including information about the list of autonomous system paths ,with other BGP systems.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2D75034-6AB9-4BB2-9194-8DE4489E3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17" b="14117"/>
          <a:stretch>
            <a:fillRect/>
          </a:stretch>
        </p:blipFill>
        <p:spPr>
          <a:xfrm>
            <a:off x="239147" y="324556"/>
            <a:ext cx="1078992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DD968D-569F-4C19-9AD8-D307DD94546C}"/>
              </a:ext>
            </a:extLst>
          </p:cNvPr>
          <p:cNvSpPr/>
          <p:nvPr/>
        </p:nvSpPr>
        <p:spPr>
          <a:xfrm>
            <a:off x="4115581" y="3697187"/>
            <a:ext cx="448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function of a BGP system: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C89CE-F7E4-4538-BB95-8B1BC8654ABB}"/>
              </a:ext>
            </a:extLst>
          </p:cNvPr>
          <p:cNvSpPr/>
          <p:nvPr/>
        </p:nvSpPr>
        <p:spPr>
          <a:xfrm>
            <a:off x="4115581" y="1720584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any routing protocol:</a:t>
            </a:r>
          </a:p>
        </p:txBody>
      </p:sp>
    </p:spTree>
    <p:extLst>
      <p:ext uri="{BB962C8B-B14F-4D97-AF65-F5344CB8AC3E}">
        <p14:creationId xmlns:p14="http://schemas.microsoft.com/office/powerpoint/2010/main" val="49143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965D8-9C19-4E48-8421-5D6B21FC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6A944-A9F4-4295-9B5E-C397EB1318B9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71af3243-3dd4-4a8d-8c0d-dd76da1f02a5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743C61-8CA7-48FF-B2A3-6055DA854C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1825</Words>
  <Application>Microsoft Office PowerPoint</Application>
  <PresentationFormat>Widescreen</PresentationFormat>
  <Paragraphs>188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Courier New</vt:lpstr>
      <vt:lpstr>Gill Sans MT</vt:lpstr>
      <vt:lpstr>Huawei Sans</vt:lpstr>
      <vt:lpstr>Segoe UI</vt:lpstr>
      <vt:lpstr>Segoe UI Light</vt:lpstr>
      <vt:lpstr>Segoe UI Semibold</vt:lpstr>
      <vt:lpstr>Tahoma</vt:lpstr>
      <vt:lpstr>Times New Roman</vt:lpstr>
      <vt:lpstr>Office Theme</vt:lpstr>
      <vt:lpstr>Border Gateway Protocol (BGP)</vt:lpstr>
      <vt:lpstr>Background:</vt:lpstr>
      <vt:lpstr>Introduction:</vt:lpstr>
      <vt:lpstr>Autonomous Systems</vt:lpstr>
      <vt:lpstr>BGP Operation</vt:lpstr>
      <vt:lpstr>BGP Operation</vt:lpstr>
      <vt:lpstr>BGP Operation</vt:lpstr>
      <vt:lpstr>pass-through autonomous system environment:</vt:lpstr>
      <vt:lpstr>BGP Routing:</vt:lpstr>
      <vt:lpstr>BGP Routing Mechanism :</vt:lpstr>
      <vt:lpstr>BGP Routing Details :</vt:lpstr>
      <vt:lpstr>BGP Message Types:</vt:lpstr>
      <vt:lpstr>BGP Message Types:</vt:lpstr>
      <vt:lpstr>BGP Message Types:</vt:lpstr>
      <vt:lpstr>BGP Message Types:</vt:lpstr>
      <vt:lpstr>Header Format</vt:lpstr>
      <vt:lpstr>Open Message Format </vt:lpstr>
      <vt:lpstr>Update Message Format </vt:lpstr>
      <vt:lpstr>Path Attributes:</vt:lpstr>
      <vt:lpstr>Notification Message Format</vt:lpstr>
      <vt:lpstr>Error Code:</vt:lpstr>
      <vt:lpstr>BGP Summary: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2022-01-11T13:41:36Z</dcterms:created>
  <dcterms:modified xsi:type="dcterms:W3CDTF">2022-02-16T12:13:09Z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