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</p:sldMasterIdLst>
  <p:notesMasterIdLst>
    <p:notesMasterId r:id="rId15"/>
  </p:notesMasterIdLst>
  <p:handoutMasterIdLst>
    <p:handoutMasterId r:id="rId16"/>
  </p:handoutMasterIdLst>
  <p:sldIdLst>
    <p:sldId id="265" r:id="rId3"/>
    <p:sldId id="257" r:id="rId4"/>
    <p:sldId id="264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63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1">
          <p15:clr>
            <a:srgbClr val="A4A3A4"/>
          </p15:clr>
        </p15:guide>
        <p15:guide id="2" pos="28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0" autoAdjust="0"/>
    <p:restoredTop sz="94672" autoAdjust="0"/>
  </p:normalViewPr>
  <p:slideViewPr>
    <p:cSldViewPr snapToGrid="0" snapToObjects="1" showGuides="1">
      <p:cViewPr varScale="1">
        <p:scale>
          <a:sx n="108" d="100"/>
          <a:sy n="108" d="100"/>
        </p:scale>
        <p:origin x="744" y="77"/>
      </p:cViewPr>
      <p:guideLst>
        <p:guide orient="horz" pos="1611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12975-4CFD-C441-A244-B7FD9A9579C2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660DC-725D-2A44-9F89-74FE668A9C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54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FD1C8-470D-774F-8B40-381C3059BD4A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711C-DB87-6342-8123-FE7E39EB0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73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Редактируемый элемент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79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9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9" y="1770130"/>
            <a:ext cx="3036565" cy="2919036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11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8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 и год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2926326"/>
            <a:ext cx="6400800" cy="705749"/>
          </a:xfrm>
        </p:spPr>
        <p:txBody>
          <a:bodyPr anchor="b">
            <a:normAutofit/>
          </a:bodyPr>
          <a:lstStyle>
            <a:lvl1pPr algn="ctr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637205"/>
            <a:ext cx="6400800" cy="46290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4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693" y="997421"/>
            <a:ext cx="5965438" cy="1488969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65697" y="2571750"/>
            <a:ext cx="5965825" cy="1652588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60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41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3140" y="927382"/>
            <a:ext cx="2713244" cy="1644368"/>
          </a:xfrm>
        </p:spPr>
        <p:txBody>
          <a:bodyPr anchor="t" anchorCtr="0">
            <a:normAutofit/>
          </a:bodyPr>
          <a:lstStyle>
            <a:lvl1pPr>
              <a:defRPr sz="2800" baseline="0">
                <a:solidFill>
                  <a:srgbClr val="FFFFFF"/>
                </a:solidFill>
              </a:defRPr>
            </a:lvl1pPr>
          </a:lstStyle>
          <a:p>
            <a:r>
              <a:rPr lang="ru-RU" dirty="0"/>
              <a:t>Место для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2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57200" y="2010279"/>
            <a:ext cx="8229600" cy="620483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87704"/>
            <a:ext cx="8229600" cy="594122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/>
              <a:t>Контактные данные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2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46133"/>
            <a:ext cx="6273934" cy="284849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8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kfq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9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659438" y="1759744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8" y="3288506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498"/>
            <a:ext cx="8229600" cy="620315"/>
          </a:xfrm>
        </p:spPr>
        <p:txBody>
          <a:bodyPr/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302546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457201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3276149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6097917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457201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3275819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6085706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718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6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7" r:id="rId2"/>
    <p:sldLayoutId id="2147483692" r:id="rId3"/>
    <p:sldLayoutId id="2147483686" r:id="rId4"/>
    <p:sldLayoutId id="2147483689" r:id="rId5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8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865051" y="4134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1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71600" y="2104557"/>
            <a:ext cx="6400800" cy="705749"/>
          </a:xfrm>
        </p:spPr>
        <p:txBody>
          <a:bodyPr>
            <a:normAutofit/>
          </a:bodyPr>
          <a:lstStyle/>
          <a:p>
            <a:r>
              <a:rPr lang="en-US" sz="4000" dirty="0"/>
              <a:t>BGP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Выполнил</a:t>
            </a:r>
            <a:r>
              <a:rPr lang="en-US" sz="2000" dirty="0"/>
              <a:t>: </a:t>
            </a:r>
            <a:r>
              <a:rPr lang="ru-RU" sz="2000" dirty="0"/>
              <a:t>студент группы К41101с</a:t>
            </a:r>
            <a:r>
              <a:rPr lang="en-US" sz="2000" dirty="0"/>
              <a:t>, </a:t>
            </a:r>
            <a:r>
              <a:rPr lang="ru-RU" sz="2000" dirty="0"/>
              <a:t>Ляховой В.В.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717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4756"/>
            <a:ext cx="6273934" cy="620483"/>
          </a:xfrm>
        </p:spPr>
        <p:txBody>
          <a:bodyPr>
            <a:normAutofit/>
          </a:bodyPr>
          <a:lstStyle/>
          <a:p>
            <a:r>
              <a:rPr lang="ru-RU" dirty="0"/>
              <a:t>Установление соседства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394627" y="1072351"/>
            <a:ext cx="83547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BGP </a:t>
            </a:r>
            <a:r>
              <a:rPr lang="ru-RU" sz="1600" dirty="0"/>
              <a:t>формирует </a:t>
            </a:r>
            <a:r>
              <a:rPr lang="en-US" sz="1600" dirty="0"/>
              <a:t>TCP</a:t>
            </a:r>
            <a:r>
              <a:rPr lang="ru-RU" sz="1600" dirty="0"/>
              <a:t> соединение с соседними роутерами (пирами)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FSM (Finite-State Machine) </a:t>
            </a:r>
            <a:r>
              <a:rPr lang="ru-RU" sz="1600" dirty="0"/>
              <a:t>представляет собой таблицу всех </a:t>
            </a:r>
            <a:r>
              <a:rPr lang="en-US" sz="1600" dirty="0"/>
              <a:t>BGP </a:t>
            </a:r>
            <a:r>
              <a:rPr lang="ru-RU" sz="1600" dirty="0"/>
              <a:t>пиров их действующий статус</a:t>
            </a:r>
            <a:r>
              <a:rPr lang="en-US" sz="1600" dirty="0"/>
              <a:t> </a:t>
            </a:r>
            <a:r>
              <a:rPr lang="ru-RU" sz="1600" dirty="0"/>
              <a:t>соседства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6 состояний сессий</a:t>
            </a:r>
            <a:endParaRPr lang="en-US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3453C4-49D2-4CB7-AE9D-64B0AE7C2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468" y="1610960"/>
            <a:ext cx="3794227" cy="326628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8429436-3483-4DC4-B09F-500D29E06B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627" y="2571750"/>
            <a:ext cx="4593017" cy="107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290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535" y="476512"/>
            <a:ext cx="6273934" cy="620483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Выбор наилучшего пути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457200" y="1079025"/>
            <a:ext cx="8354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2C16522-420F-49D4-A9C3-8173247BB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535" y="994864"/>
            <a:ext cx="8428265" cy="3361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 Максимальное значение </a:t>
            </a: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Weight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(локально для маршрутизатора, только для Cisco)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2.Максимальное значение Local </a:t>
            </a: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Preference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(для всей AS)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3.Предпочесть локальный маршрут маршрутизатора (</a:t>
            </a: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next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hop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0.0.0.0)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4.Кратчайший путь через </a:t>
            </a: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автономные системы 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(самый короткий AS_PATH)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5.Минимальное значение </a:t>
            </a: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Origin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Code (IGP &lt; EGP &lt; </a:t>
            </a: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incomplete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6.Минимальное значение MED (распространяется между автономными системами)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7.Путь </a:t>
            </a: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eBGP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лучше чем путь </a:t>
            </a: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iBGP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8.Выбрать путь через ближайшего IGP-соседа (Если это условие выполнено, то происходит балансировка нагрузки между несколькими равнозначными линками)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Следующие условия могут различаться от вендора к вендору</a:t>
            </a:r>
            <a:r>
              <a:rPr kumimoji="0" lang="en-US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9.Выбрать самый старый маршрут для </a:t>
            </a: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eBGP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-пути</a:t>
            </a:r>
            <a:endParaRPr kumimoji="0" lang="en-US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10.Выбрать путь через соседа с наименьшим BGP </a:t>
            </a: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router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ID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11.Выбрать путь через соседа с наименьшим IP-адресом</a:t>
            </a: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3D177D10-1009-4783-9ACE-BE935EB47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045" y="3659326"/>
            <a:ext cx="4818955" cy="97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310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0037"/>
            <a:ext cx="8229600" cy="620483"/>
          </a:xfrm>
        </p:spPr>
        <p:txBody>
          <a:bodyPr/>
          <a:lstStyle/>
          <a:p>
            <a:r>
              <a:rPr lang="ru-RU" dirty="0"/>
              <a:t>Спасибо за внимание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6494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693" y="603628"/>
            <a:ext cx="5489269" cy="47763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Border Gateway Protocol (BGP)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64693" y="1142574"/>
            <a:ext cx="8259167" cy="320373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(англ.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Border Gateway Protocol, 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протокол граничного шлюза) 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</a:t>
            </a:r>
            <a:r>
              <a:rPr lang="ru-R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текущий момент является</a:t>
            </a:r>
            <a:r>
              <a:rPr 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основным 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протоколом </a:t>
            </a:r>
            <a:r>
              <a:rPr lang="ru-R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динамической </a:t>
            </a:r>
            <a:r>
              <a:rPr lang="ru-RU" b="0" i="0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маршрутизации</a:t>
            </a:r>
            <a:r>
              <a:rPr lang="ru-R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в сети </a:t>
            </a:r>
            <a:r>
              <a:rPr lang="ru-RU" b="0" i="0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Интернет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предназначен для обмена информацией о достижимости сетей между автономными системами (АС, англ. AS —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ru-RU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utonomous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</a:t>
            </a:r>
            <a:r>
              <a:rPr lang="ru-RU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stem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поддерживает бесклассовую адресацию и использует суммирование маршрутов для уменьшения таблиц маршрутизации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наряду с DNS является одним из главных механизмов, обеспечивающих функционирование Интернета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 1994 года действует четвёртая версия протокола, все предыдущие версии являются устаревшими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06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1327"/>
            <a:ext cx="6273934" cy="620483"/>
          </a:xfrm>
        </p:spPr>
        <p:txBody>
          <a:bodyPr>
            <a:normAutofit/>
          </a:bodyPr>
          <a:lstStyle/>
          <a:p>
            <a:r>
              <a:rPr lang="en-US" dirty="0"/>
              <a:t>ASs (Autonomous Systems)</a:t>
            </a:r>
          </a:p>
        </p:txBody>
      </p:sp>
      <p:pic>
        <p:nvPicPr>
          <p:cNvPr id="1026" name="Picture 2" descr="Is BGP multi-homing enough for WAN performance? | Noction">
            <a:extLst>
              <a:ext uri="{FF2B5EF4-FFF2-40B4-BE49-F238E27FC236}">
                <a16:creationId xmlns:a16="http://schemas.microsoft.com/office/drawing/2014/main" id="{849D2252-D1B5-40EA-B659-CB76D9C9D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660" y="1291810"/>
            <a:ext cx="3968234" cy="304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311732" y="1531816"/>
            <a:ext cx="42138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 (</a:t>
            </a:r>
            <a:r>
              <a:rPr lang="ru-RU" dirty="0"/>
              <a:t>автономная система) – сумма всех маршрутов</a:t>
            </a:r>
            <a:r>
              <a:rPr lang="en-US" dirty="0"/>
              <a:t>, </a:t>
            </a:r>
            <a:r>
              <a:rPr lang="ru-RU" dirty="0"/>
              <a:t>находящихся под контролем одной организации.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Примеры АС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Интернет провайдер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Компания-гигант (</a:t>
            </a:r>
            <a:r>
              <a:rPr lang="en-US" dirty="0"/>
              <a:t>Apple, Intel </a:t>
            </a:r>
            <a:r>
              <a:rPr lang="ru-RU" dirty="0"/>
              <a:t>и т.д.)</a:t>
            </a:r>
          </a:p>
        </p:txBody>
      </p:sp>
    </p:spTree>
    <p:extLst>
      <p:ext uri="{BB962C8B-B14F-4D97-AF65-F5344CB8AC3E}">
        <p14:creationId xmlns:p14="http://schemas.microsoft.com/office/powerpoint/2010/main" val="180325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1327"/>
            <a:ext cx="6273934" cy="620483"/>
          </a:xfrm>
        </p:spPr>
        <p:txBody>
          <a:bodyPr>
            <a:normAutofit fontScale="90000"/>
          </a:bodyPr>
          <a:lstStyle/>
          <a:p>
            <a:r>
              <a:rPr lang="en-US" dirty="0"/>
              <a:t>ASNs (Autonomous System Numbers)</a:t>
            </a:r>
          </a:p>
        </p:txBody>
      </p:sp>
      <p:pic>
        <p:nvPicPr>
          <p:cNvPr id="1026" name="Picture 2" descr="Is BGP multi-homing enough for WAN performance? | Noction">
            <a:extLst>
              <a:ext uri="{FF2B5EF4-FFF2-40B4-BE49-F238E27FC236}">
                <a16:creationId xmlns:a16="http://schemas.microsoft.com/office/drawing/2014/main" id="{849D2252-D1B5-40EA-B659-CB76D9C9D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708" y="1641159"/>
            <a:ext cx="4087292" cy="3140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0" y="1179749"/>
            <a:ext cx="5639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2 </a:t>
            </a:r>
            <a:r>
              <a:rPr lang="ru-RU" sz="1600" dirty="0"/>
              <a:t>диапазона номеров</a:t>
            </a:r>
            <a:endParaRPr lang="en-US" sz="16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0 </a:t>
            </a:r>
            <a:r>
              <a:rPr lang="ru-RU" sz="1600" dirty="0"/>
              <a:t>- </a:t>
            </a:r>
            <a:r>
              <a:rPr lang="en-US" sz="1600" dirty="0"/>
              <a:t>65</a:t>
            </a:r>
            <a:r>
              <a:rPr lang="ru-RU" sz="1600" dirty="0"/>
              <a:t> </a:t>
            </a:r>
            <a:r>
              <a:rPr lang="en-US" sz="1600" dirty="0"/>
              <a:t>535 (</a:t>
            </a:r>
            <a:r>
              <a:rPr lang="ru-RU" sz="1600" dirty="0"/>
              <a:t>изначальный 16-ти битный номер)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ru-RU" sz="1600" dirty="0"/>
              <a:t>65 536 -  4 294 967 295 ( </a:t>
            </a:r>
            <a:r>
              <a:rPr lang="en-US" sz="1600" dirty="0"/>
              <a:t>RFC 4893, </a:t>
            </a:r>
            <a:r>
              <a:rPr lang="ru-RU" sz="1600" dirty="0"/>
              <a:t>32 – битный номер)</a:t>
            </a:r>
            <a:endParaRPr lang="en-US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98DCDD-D078-403F-8FBD-617CBBC0710F}"/>
              </a:ext>
            </a:extLst>
          </p:cNvPr>
          <p:cNvSpPr txBox="1"/>
          <p:nvPr/>
        </p:nvSpPr>
        <p:spPr>
          <a:xfrm>
            <a:off x="0" y="2065380"/>
            <a:ext cx="5639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2 </a:t>
            </a:r>
            <a:r>
              <a:rPr lang="ru-RU" sz="1600" dirty="0"/>
              <a:t>блока частных адресов</a:t>
            </a:r>
            <a:endParaRPr lang="en-US" sz="16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ru-RU" sz="1600" dirty="0"/>
              <a:t>64 512 – 65 535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ru-RU" sz="1600" dirty="0"/>
              <a:t>4 200 000 000 – 4 294 967 294</a:t>
            </a:r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69B090-F9F2-414F-AA45-FE918B3FDBC1}"/>
              </a:ext>
            </a:extLst>
          </p:cNvPr>
          <p:cNvSpPr txBox="1"/>
          <p:nvPr/>
        </p:nvSpPr>
        <p:spPr>
          <a:xfrm>
            <a:off x="257601" y="3074854"/>
            <a:ext cx="640933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Обязательно использовать только ASN, назначенный IANA, вашим поставщиком услуг, или частный ASN. Использование ASN другой организации без разрешения может привести к потере трафика и вызвать хаос в Интернете!</a:t>
            </a:r>
          </a:p>
        </p:txBody>
      </p:sp>
    </p:spTree>
    <p:extLst>
      <p:ext uri="{BB962C8B-B14F-4D97-AF65-F5344CB8AC3E}">
        <p14:creationId xmlns:p14="http://schemas.microsoft.com/office/powerpoint/2010/main" val="3083920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1327"/>
            <a:ext cx="6273934" cy="620483"/>
          </a:xfrm>
        </p:spPr>
        <p:txBody>
          <a:bodyPr>
            <a:normAutofit/>
          </a:bodyPr>
          <a:lstStyle/>
          <a:p>
            <a:r>
              <a:rPr lang="en-US" dirty="0"/>
              <a:t>BGP Sessions</a:t>
            </a:r>
          </a:p>
        </p:txBody>
      </p:sp>
      <p:pic>
        <p:nvPicPr>
          <p:cNvPr id="1026" name="Picture 2" descr="Is BGP multi-homing enough for WAN performance? | Noction">
            <a:extLst>
              <a:ext uri="{FF2B5EF4-FFF2-40B4-BE49-F238E27FC236}">
                <a16:creationId xmlns:a16="http://schemas.microsoft.com/office/drawing/2014/main" id="{849D2252-D1B5-40EA-B659-CB76D9C9D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488" y="1560072"/>
            <a:ext cx="4265176" cy="3277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457200" y="1560072"/>
            <a:ext cx="478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BGP </a:t>
            </a:r>
            <a:r>
              <a:rPr lang="ru-RU" sz="1600" dirty="0"/>
              <a:t>сессия –</a:t>
            </a:r>
            <a:r>
              <a:rPr lang="en-US" sz="1600" dirty="0"/>
              <a:t> </a:t>
            </a:r>
            <a:r>
              <a:rPr lang="ru-RU" sz="1600" dirty="0"/>
              <a:t>это установленное соседство между двумя </a:t>
            </a:r>
            <a:r>
              <a:rPr lang="en-US" sz="1600" dirty="0"/>
              <a:t>BGP</a:t>
            </a:r>
            <a:r>
              <a:rPr lang="ru-RU" sz="1600" dirty="0"/>
              <a:t> роутерами (</a:t>
            </a:r>
            <a:r>
              <a:rPr lang="en-US" sz="1600" dirty="0"/>
              <a:t>point-to-point)</a:t>
            </a:r>
            <a:r>
              <a:rPr lang="ru-RU" sz="1600" dirty="0"/>
              <a:t>. </a:t>
            </a:r>
            <a:endParaRPr lang="en-US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98DCDD-D078-403F-8FBD-617CBBC0710F}"/>
              </a:ext>
            </a:extLst>
          </p:cNvPr>
          <p:cNvSpPr txBox="1"/>
          <p:nvPr/>
        </p:nvSpPr>
        <p:spPr>
          <a:xfrm>
            <a:off x="520607" y="2210652"/>
            <a:ext cx="473886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 2 типа </a:t>
            </a:r>
            <a:r>
              <a:rPr lang="en-US" sz="1600" dirty="0"/>
              <a:t>BGP </a:t>
            </a:r>
            <a:r>
              <a:rPr lang="ru-RU" sz="1600" dirty="0"/>
              <a:t>сессий</a:t>
            </a:r>
            <a:r>
              <a:rPr lang="en-US" sz="16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Internal BGP (iBGP) – </a:t>
            </a:r>
            <a:r>
              <a:rPr lang="ru-RU" sz="1600" dirty="0"/>
              <a:t>сессии устанавливается между </a:t>
            </a:r>
            <a:r>
              <a:rPr lang="en-US" sz="1600" dirty="0"/>
              <a:t>BGP </a:t>
            </a:r>
            <a:r>
              <a:rPr lang="ru-RU" sz="1600" dirty="0"/>
              <a:t>роутерами</a:t>
            </a:r>
            <a:r>
              <a:rPr lang="en-US" sz="1600" dirty="0"/>
              <a:t>, </a:t>
            </a:r>
            <a:r>
              <a:rPr lang="ru-RU" sz="1600" dirty="0"/>
              <a:t>которые находятся в одной и той же АС.</a:t>
            </a:r>
          </a:p>
          <a:p>
            <a:endParaRPr lang="ru-R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External BGP (eBGP) – </a:t>
            </a:r>
            <a:r>
              <a:rPr lang="ru-RU" sz="1600" dirty="0"/>
              <a:t>сессии устанавливается между </a:t>
            </a:r>
            <a:r>
              <a:rPr lang="en-US" sz="1600" dirty="0"/>
              <a:t>BGP </a:t>
            </a:r>
            <a:r>
              <a:rPr lang="ru-RU" sz="1600" dirty="0"/>
              <a:t>роутерами</a:t>
            </a:r>
            <a:r>
              <a:rPr lang="en-US" sz="1600" dirty="0"/>
              <a:t>, </a:t>
            </a:r>
            <a:r>
              <a:rPr lang="ru-RU" sz="1600" dirty="0"/>
              <a:t>которые находятся в разных АС.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49232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1327"/>
            <a:ext cx="6273934" cy="620483"/>
          </a:xfrm>
        </p:spPr>
        <p:txBody>
          <a:bodyPr>
            <a:normAutofit/>
          </a:bodyPr>
          <a:lstStyle/>
          <a:p>
            <a:r>
              <a:rPr lang="en-US" dirty="0"/>
              <a:t>PAs (Path Attributes)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457200" y="1291810"/>
            <a:ext cx="83063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Атрибуты тракта (англ. – </a:t>
            </a:r>
            <a:r>
              <a:rPr lang="en-US" sz="1600" dirty="0"/>
              <a:t>Path Attributes) </a:t>
            </a:r>
            <a:r>
              <a:rPr lang="ru-RU" sz="1600" dirty="0"/>
              <a:t>описывают соответствующие сетевые тракты. </a:t>
            </a:r>
            <a:endParaRPr lang="en-US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98DCDD-D078-403F-8FBD-617CBBC0710F}"/>
              </a:ext>
            </a:extLst>
          </p:cNvPr>
          <p:cNvSpPr txBox="1"/>
          <p:nvPr/>
        </p:nvSpPr>
        <p:spPr>
          <a:xfrm>
            <a:off x="1596446" y="1868700"/>
            <a:ext cx="5583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u="sng" dirty="0"/>
              <a:t>Атрибуты тракта </a:t>
            </a:r>
            <a:r>
              <a:rPr lang="en-US" sz="1600" u="sng" dirty="0"/>
              <a:t>BGP </a:t>
            </a:r>
            <a:r>
              <a:rPr lang="ru-RU" sz="1600" u="sng" dirty="0"/>
              <a:t>можно разделить на следующие классы</a:t>
            </a:r>
            <a:endParaRPr lang="en-US" sz="1600" u="sng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BFC5799-0850-4131-B9D1-07F29559C663}"/>
              </a:ext>
            </a:extLst>
          </p:cNvPr>
          <p:cNvSpPr/>
          <p:nvPr/>
        </p:nvSpPr>
        <p:spPr>
          <a:xfrm>
            <a:off x="1435007" y="2556094"/>
            <a:ext cx="1820458" cy="587573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Well-known (</a:t>
            </a:r>
            <a:r>
              <a:rPr lang="ru-RU" sz="1600" dirty="0">
                <a:solidFill>
                  <a:schemeClr val="bg1"/>
                </a:solidFill>
              </a:rPr>
              <a:t>общеизвестные)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A67FDA3-75AF-428A-93D1-0AC08858B2EE}"/>
              </a:ext>
            </a:extLst>
          </p:cNvPr>
          <p:cNvSpPr/>
          <p:nvPr/>
        </p:nvSpPr>
        <p:spPr>
          <a:xfrm>
            <a:off x="5634907" y="2551505"/>
            <a:ext cx="1820458" cy="587573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Optional (</a:t>
            </a:r>
            <a:r>
              <a:rPr lang="ru-RU" sz="1600" dirty="0"/>
              <a:t>дополнительные)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85E4F759-D236-468C-920C-8CD1BFF643FD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4388036" y="2207254"/>
            <a:ext cx="2157100" cy="3442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E6BC230E-A3D9-4F5C-B92F-79ADE36E3976}"/>
              </a:ext>
            </a:extLst>
          </p:cNvPr>
          <p:cNvCxnSpPr>
            <a:cxnSpLocks/>
            <a:stCxn id="7" idx="2"/>
            <a:endCxn id="3" idx="0"/>
          </p:cNvCxnSpPr>
          <p:nvPr/>
        </p:nvCxnSpPr>
        <p:spPr>
          <a:xfrm flipH="1">
            <a:off x="2345236" y="2207254"/>
            <a:ext cx="2042800" cy="3488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C77434D1-FB89-4029-AE35-6A4F46035016}"/>
              </a:ext>
            </a:extLst>
          </p:cNvPr>
          <p:cNvSpPr/>
          <p:nvPr/>
        </p:nvSpPr>
        <p:spPr>
          <a:xfrm>
            <a:off x="457200" y="3723011"/>
            <a:ext cx="1820458" cy="587573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Mandatory (</a:t>
            </a:r>
            <a:r>
              <a:rPr lang="ru-RU" sz="1600" dirty="0"/>
              <a:t>обязательные)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8D49AABB-1F71-4B1D-9B9D-70C0D4CCB348}"/>
              </a:ext>
            </a:extLst>
          </p:cNvPr>
          <p:cNvSpPr/>
          <p:nvPr/>
        </p:nvSpPr>
        <p:spPr>
          <a:xfrm>
            <a:off x="2567578" y="3729909"/>
            <a:ext cx="1820458" cy="587573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Discretionary </a:t>
            </a:r>
            <a:endParaRPr lang="ru-RU" sz="1600" dirty="0"/>
          </a:p>
          <a:p>
            <a:pPr algn="ctr"/>
            <a:r>
              <a:rPr lang="en-US" sz="1600" dirty="0"/>
              <a:t>(</a:t>
            </a:r>
            <a:r>
              <a:rPr lang="ru-RU" sz="1600" dirty="0"/>
              <a:t>по усмотрению)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45039718-55A3-49D2-9A4B-9607CB03ED24}"/>
              </a:ext>
            </a:extLst>
          </p:cNvPr>
          <p:cNvSpPr/>
          <p:nvPr/>
        </p:nvSpPr>
        <p:spPr>
          <a:xfrm>
            <a:off x="4677956" y="3730356"/>
            <a:ext cx="1820458" cy="587573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Transitive (</a:t>
            </a:r>
            <a:r>
              <a:rPr lang="ru-RU" sz="1600" dirty="0"/>
              <a:t>переходные)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2E82CC2C-13F6-4191-8610-C9AB61C1BDC7}"/>
              </a:ext>
            </a:extLst>
          </p:cNvPr>
          <p:cNvSpPr/>
          <p:nvPr/>
        </p:nvSpPr>
        <p:spPr>
          <a:xfrm>
            <a:off x="6788334" y="3723010"/>
            <a:ext cx="1820458" cy="587573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Non-transitive (</a:t>
            </a:r>
            <a:r>
              <a:rPr lang="ru-RU" sz="1600" dirty="0"/>
              <a:t>непереходные)</a:t>
            </a:r>
          </a:p>
        </p:txBody>
      </p: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3583CD35-F58B-46F6-9DC1-767488362E90}"/>
              </a:ext>
            </a:extLst>
          </p:cNvPr>
          <p:cNvCxnSpPr>
            <a:cxnSpLocks/>
            <a:stCxn id="3" idx="2"/>
            <a:endCxn id="38" idx="0"/>
          </p:cNvCxnSpPr>
          <p:nvPr/>
        </p:nvCxnSpPr>
        <p:spPr>
          <a:xfrm flipH="1">
            <a:off x="1367429" y="3143667"/>
            <a:ext cx="977807" cy="5793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38BB6D0E-65F3-4213-87D1-C3F4C27FB4CB}"/>
              </a:ext>
            </a:extLst>
          </p:cNvPr>
          <p:cNvCxnSpPr>
            <a:cxnSpLocks/>
            <a:stCxn id="3" idx="2"/>
            <a:endCxn id="39" idx="0"/>
          </p:cNvCxnSpPr>
          <p:nvPr/>
        </p:nvCxnSpPr>
        <p:spPr>
          <a:xfrm>
            <a:off x="2345236" y="3143667"/>
            <a:ext cx="1132571" cy="5862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C74EC4D2-BEB4-4F7E-9BF4-879202F35924}"/>
              </a:ext>
            </a:extLst>
          </p:cNvPr>
          <p:cNvCxnSpPr>
            <a:stCxn id="9" idx="2"/>
            <a:endCxn id="40" idx="0"/>
          </p:cNvCxnSpPr>
          <p:nvPr/>
        </p:nvCxnSpPr>
        <p:spPr>
          <a:xfrm flipH="1">
            <a:off x="5588185" y="3139078"/>
            <a:ext cx="956951" cy="5912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2AEF9DFC-F445-423C-95FA-1C8B2D2498D5}"/>
              </a:ext>
            </a:extLst>
          </p:cNvPr>
          <p:cNvCxnSpPr>
            <a:stCxn id="9" idx="2"/>
            <a:endCxn id="41" idx="0"/>
          </p:cNvCxnSpPr>
          <p:nvPr/>
        </p:nvCxnSpPr>
        <p:spPr>
          <a:xfrm>
            <a:off x="6545136" y="3139078"/>
            <a:ext cx="1153427" cy="5839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031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4756"/>
            <a:ext cx="6273934" cy="620483"/>
          </a:xfrm>
        </p:spPr>
        <p:txBody>
          <a:bodyPr>
            <a:normAutofit/>
          </a:bodyPr>
          <a:lstStyle/>
          <a:p>
            <a:r>
              <a:rPr lang="ru-RU" dirty="0"/>
              <a:t>Предотвращение петель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520608" y="1162205"/>
            <a:ext cx="8354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BGP – </a:t>
            </a:r>
            <a:r>
              <a:rPr lang="ru-RU" sz="1600" dirty="0"/>
              <a:t>протокол маршрутизации вектора пути и поэтому не содержит в себе топологию всей сети</a:t>
            </a:r>
            <a:r>
              <a:rPr lang="en-US" sz="1600" dirty="0"/>
              <a:t>,</a:t>
            </a:r>
            <a:r>
              <a:rPr lang="ru-RU" sz="1600" dirty="0"/>
              <a:t> в отличии от протоколов маршрутизации состояния канала</a:t>
            </a:r>
            <a:r>
              <a:rPr lang="en-US" sz="1600" dirty="0"/>
              <a:t> (</a:t>
            </a:r>
            <a:r>
              <a:rPr lang="ru-RU" sz="1600" dirty="0"/>
              <a:t>например </a:t>
            </a:r>
            <a:r>
              <a:rPr lang="en-US" sz="1600" dirty="0"/>
              <a:t>OSPF)</a:t>
            </a:r>
            <a:r>
              <a:rPr lang="ru-RU" sz="1600" dirty="0"/>
              <a:t>.</a:t>
            </a:r>
            <a:r>
              <a:rPr lang="en-US" sz="16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98DCDD-D078-403F-8FBD-617CBBC0710F}"/>
              </a:ext>
            </a:extLst>
          </p:cNvPr>
          <p:cNvSpPr txBox="1"/>
          <p:nvPr/>
        </p:nvSpPr>
        <p:spPr>
          <a:xfrm>
            <a:off x="520608" y="1898017"/>
            <a:ext cx="36909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/>
              <a:t>AS_Path</a:t>
            </a:r>
            <a:r>
              <a:rPr lang="en-US" sz="1600" dirty="0"/>
              <a:t> </a:t>
            </a:r>
            <a:r>
              <a:rPr lang="ru-RU" sz="1600" dirty="0"/>
              <a:t>является общеизвестным обязательным атрибутом и включает в себя полный лист всех </a:t>
            </a:r>
            <a:r>
              <a:rPr lang="en-US" sz="1600" dirty="0"/>
              <a:t>ASNs, </a:t>
            </a:r>
            <a:r>
              <a:rPr lang="ru-RU" sz="1600" dirty="0"/>
              <a:t>которые были на пути от источника (первой АС).</a:t>
            </a:r>
            <a:endParaRPr lang="en-US" sz="1600" dirty="0"/>
          </a:p>
          <a:p>
            <a:pPr algn="just"/>
            <a:endParaRPr lang="ru-RU" sz="1600" dirty="0"/>
          </a:p>
          <a:p>
            <a:pPr algn="just"/>
            <a:r>
              <a:rPr lang="en-US" sz="1600" dirty="0" err="1"/>
              <a:t>AS_Path</a:t>
            </a:r>
            <a:r>
              <a:rPr lang="en-US" sz="1600" dirty="0"/>
              <a:t> </a:t>
            </a:r>
            <a:r>
              <a:rPr lang="ru-RU" sz="1600" dirty="0"/>
              <a:t>используется в качестве механизма предотвращения петель</a:t>
            </a:r>
            <a:r>
              <a:rPr lang="en-US" sz="1600" dirty="0"/>
              <a:t>:</a:t>
            </a:r>
          </a:p>
          <a:p>
            <a:pPr algn="just"/>
            <a:r>
              <a:rPr lang="ru-RU" sz="1600" dirty="0"/>
              <a:t>Если </a:t>
            </a:r>
            <a:r>
              <a:rPr lang="en-US" sz="1600" dirty="0"/>
              <a:t>BGP </a:t>
            </a:r>
            <a:r>
              <a:rPr lang="ru-RU" sz="1600" dirty="0"/>
              <a:t>роутер получает сообщение со своим номером </a:t>
            </a:r>
            <a:r>
              <a:rPr lang="en-US" sz="1600" dirty="0"/>
              <a:t>ASN, </a:t>
            </a:r>
            <a:r>
              <a:rPr lang="ru-RU" sz="1600" dirty="0"/>
              <a:t>то такое сообщение будет отброшено.</a:t>
            </a:r>
            <a:endParaRPr lang="en-US" sz="1600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2F5F9B11-0418-4F9F-AD27-6F5443537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419" y="1746980"/>
            <a:ext cx="4283873" cy="3291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034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4756"/>
            <a:ext cx="6273934" cy="620483"/>
          </a:xfrm>
        </p:spPr>
        <p:txBody>
          <a:bodyPr>
            <a:normAutofit fontScale="90000"/>
          </a:bodyPr>
          <a:lstStyle/>
          <a:p>
            <a:r>
              <a:rPr lang="ru-RU" dirty="0"/>
              <a:t>Взаимодействие маршрутизаторов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520607" y="1048069"/>
            <a:ext cx="83547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BGP</a:t>
            </a:r>
            <a:r>
              <a:rPr lang="ru-RU" sz="1600" dirty="0"/>
              <a:t>-соседи определяются с помощью </a:t>
            </a:r>
            <a:r>
              <a:rPr lang="en-US" sz="1600" dirty="0"/>
              <a:t>IP </a:t>
            </a:r>
            <a:r>
              <a:rPr lang="ru-RU" sz="1600" dirty="0"/>
              <a:t>адресов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BGP </a:t>
            </a:r>
            <a:r>
              <a:rPr lang="ru-RU" sz="1600" dirty="0"/>
              <a:t>роутеры используют 179 </a:t>
            </a:r>
            <a:r>
              <a:rPr lang="en-US" sz="1600" dirty="0"/>
              <a:t>TCP </a:t>
            </a:r>
            <a:r>
              <a:rPr lang="ru-RU" sz="1600" dirty="0"/>
              <a:t>порт для взаимодействия друг с другом</a:t>
            </a:r>
            <a:r>
              <a:rPr lang="en-US" sz="1600" dirty="0"/>
              <a:t>, </a:t>
            </a:r>
            <a:r>
              <a:rPr lang="ru-RU" sz="1600" dirty="0"/>
              <a:t>так как </a:t>
            </a:r>
            <a:r>
              <a:rPr lang="en-US" sz="1600" dirty="0"/>
              <a:t>TCP </a:t>
            </a:r>
            <a:r>
              <a:rPr lang="ru-RU" sz="1600" dirty="0"/>
              <a:t>обеспечивает фрагментацию</a:t>
            </a:r>
            <a:r>
              <a:rPr lang="en-US" sz="1600" dirty="0"/>
              <a:t>, </a:t>
            </a:r>
            <a:r>
              <a:rPr lang="ru-RU" sz="1600" dirty="0"/>
              <a:t>последовательность передачи и контроль доставки пакетов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BGP </a:t>
            </a:r>
            <a:r>
              <a:rPr lang="ru-RU" sz="1600" dirty="0"/>
              <a:t>роутеры могут устанавливать соседство  как с роутерами</a:t>
            </a:r>
            <a:r>
              <a:rPr lang="en-US" sz="1600" dirty="0"/>
              <a:t>, </a:t>
            </a:r>
            <a:r>
              <a:rPr lang="ru-RU" sz="1600" dirty="0"/>
              <a:t>которые напрямую с ними соединены так и с роутерами</a:t>
            </a:r>
            <a:r>
              <a:rPr lang="en-US" sz="1600" dirty="0"/>
              <a:t>, </a:t>
            </a:r>
            <a:r>
              <a:rPr lang="ru-RU" sz="1600" dirty="0"/>
              <a:t>которые находятся за другими роутерами</a:t>
            </a:r>
            <a:r>
              <a:rPr lang="en-US" sz="1600" dirty="0"/>
              <a:t>, </a:t>
            </a:r>
            <a:r>
              <a:rPr lang="ru-RU" sz="1600" dirty="0"/>
              <a:t>с которыми не было установлено соседство</a:t>
            </a:r>
          </a:p>
          <a:p>
            <a:endParaRPr lang="en-US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5E1F767-0D1C-457D-9FB6-A605F018E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536" y="2571750"/>
            <a:ext cx="3862927" cy="11241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0A8ED2-2153-4DBE-A2D0-B58D772B50C8}"/>
              </a:ext>
            </a:extLst>
          </p:cNvPr>
          <p:cNvSpPr txBox="1"/>
          <p:nvPr/>
        </p:nvSpPr>
        <p:spPr>
          <a:xfrm>
            <a:off x="520607" y="3608884"/>
            <a:ext cx="89571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Напрямую подключенные </a:t>
            </a:r>
            <a:r>
              <a:rPr lang="en-US" sz="1600" dirty="0"/>
              <a:t>BGP</a:t>
            </a:r>
            <a:r>
              <a:rPr lang="ru-RU" sz="1600" dirty="0"/>
              <a:t>-соседи используют </a:t>
            </a:r>
            <a:r>
              <a:rPr lang="en-US" sz="1600" dirty="0"/>
              <a:t>ARP </a:t>
            </a:r>
            <a:r>
              <a:rPr lang="ru-RU" sz="1600" dirty="0"/>
              <a:t>таблицы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BGP-</a:t>
            </a:r>
            <a:r>
              <a:rPr lang="ru-RU" sz="1600" dirty="0"/>
              <a:t>соседи находящиеся за одним и более роутерами используют либо статические адреса</a:t>
            </a:r>
            <a:r>
              <a:rPr lang="en-US" sz="1600" dirty="0"/>
              <a:t>, </a:t>
            </a:r>
            <a:r>
              <a:rPr lang="ru-RU" sz="1600" dirty="0"/>
              <a:t>либо </a:t>
            </a:r>
            <a:r>
              <a:rPr lang="en-US" sz="1600" dirty="0"/>
              <a:t>IGP </a:t>
            </a:r>
            <a:r>
              <a:rPr lang="ru-RU" sz="1600" dirty="0"/>
              <a:t>между </a:t>
            </a:r>
            <a:r>
              <a:rPr lang="en-US" sz="1600" dirty="0"/>
              <a:t>iBGP-</a:t>
            </a:r>
            <a:r>
              <a:rPr lang="ru-RU" sz="1600" dirty="0"/>
              <a:t>соседями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26879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4756"/>
            <a:ext cx="6273934" cy="620483"/>
          </a:xfrm>
        </p:spPr>
        <p:txBody>
          <a:bodyPr>
            <a:normAutofit/>
          </a:bodyPr>
          <a:lstStyle/>
          <a:p>
            <a:r>
              <a:rPr lang="en-US" dirty="0"/>
              <a:t>BGP </a:t>
            </a:r>
            <a:r>
              <a:rPr lang="ru-RU" dirty="0"/>
              <a:t>сообщения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C0ADC-F5B2-413A-B326-952AF822EE61}"/>
              </a:ext>
            </a:extLst>
          </p:cNvPr>
          <p:cNvSpPr txBox="1"/>
          <p:nvPr/>
        </p:nvSpPr>
        <p:spPr>
          <a:xfrm>
            <a:off x="457200" y="1421838"/>
            <a:ext cx="8354746" cy="248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4 типа сообщений</a:t>
            </a:r>
            <a:r>
              <a:rPr lang="en-US" sz="1600" dirty="0"/>
              <a:t>:</a:t>
            </a:r>
          </a:p>
          <a:p>
            <a:endParaRPr lang="en-US" sz="1600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OPEN - </a:t>
            </a:r>
            <a:r>
              <a:rPr lang="ru-RU" sz="1600" dirty="0"/>
              <a:t>устанавливает соседство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UPDATE - </a:t>
            </a:r>
            <a:r>
              <a:rPr lang="ru-RU" sz="1600" dirty="0"/>
              <a:t>объявляет</a:t>
            </a:r>
            <a:r>
              <a:rPr lang="en-US" sz="1600" dirty="0"/>
              <a:t>, </a:t>
            </a:r>
            <a:r>
              <a:rPr lang="ru-RU" sz="1600" dirty="0"/>
              <a:t>обновляет и исключает пути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NOTIFICATION -  </a:t>
            </a:r>
            <a:r>
              <a:rPr lang="ru-RU" sz="1600" dirty="0"/>
              <a:t>указывает на состояние ошибки </a:t>
            </a:r>
            <a:r>
              <a:rPr lang="en-US" sz="1600" dirty="0"/>
              <a:t>BGP</a:t>
            </a:r>
            <a:r>
              <a:rPr lang="ru-RU" sz="1600" dirty="0"/>
              <a:t>-соседу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1600" dirty="0"/>
              <a:t>KEEPALIVE – </a:t>
            </a:r>
            <a:r>
              <a:rPr lang="ru-RU" sz="1600" dirty="0"/>
              <a:t>следит за тем</a:t>
            </a:r>
            <a:r>
              <a:rPr lang="en-US" sz="1600" dirty="0"/>
              <a:t>, </a:t>
            </a:r>
            <a:r>
              <a:rPr lang="ru-RU" sz="1600" dirty="0"/>
              <a:t>чтобы соседи были активны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993627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Custom 1">
      <a:dk1>
        <a:srgbClr val="0230AC"/>
      </a:dk1>
      <a:lt1>
        <a:srgbClr val="FFFFFF"/>
      </a:lt1>
      <a:dk2>
        <a:srgbClr val="0230AC"/>
      </a:dk2>
      <a:lt2>
        <a:srgbClr val="FFFFFF"/>
      </a:lt2>
      <a:accent1>
        <a:srgbClr val="EC0044"/>
      </a:accent1>
      <a:accent2>
        <a:srgbClr val="0230AC"/>
      </a:accent2>
      <a:accent3>
        <a:srgbClr val="8F32AC"/>
      </a:accent3>
      <a:accent4>
        <a:srgbClr val="0057AC"/>
      </a:accent4>
      <a:accent5>
        <a:srgbClr val="EC5A00"/>
      </a:accent5>
      <a:accent6>
        <a:srgbClr val="ECEC00"/>
      </a:accent6>
      <a:hlink>
        <a:srgbClr val="4BBCFF"/>
      </a:hlink>
      <a:folHlink>
        <a:srgbClr val="C000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ver">
  <a:themeElements>
    <a:clrScheme name="Другая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4952</TotalTime>
  <Words>719</Words>
  <Application>Microsoft Office PowerPoint</Application>
  <PresentationFormat>Экран (16:9)</PresentationFormat>
  <Paragraphs>77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Cover</vt:lpstr>
      <vt:lpstr>1_Cover</vt:lpstr>
      <vt:lpstr>BGP</vt:lpstr>
      <vt:lpstr>Border Gateway Protocol (BGP)</vt:lpstr>
      <vt:lpstr>ASs (Autonomous Systems)</vt:lpstr>
      <vt:lpstr>ASNs (Autonomous System Numbers)</vt:lpstr>
      <vt:lpstr>BGP Sessions</vt:lpstr>
      <vt:lpstr>PAs (Path Attributes)</vt:lpstr>
      <vt:lpstr>Предотвращение петель</vt:lpstr>
      <vt:lpstr>Взаимодействие маршрутизаторов</vt:lpstr>
      <vt:lpstr>BGP сообщения</vt:lpstr>
      <vt:lpstr>Установление соседства </vt:lpstr>
      <vt:lpstr>Выбор наилучшего пути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</dc:creator>
  <cp:lastModifiedBy>Valik Lyahovoy</cp:lastModifiedBy>
  <cp:revision>56</cp:revision>
  <dcterms:created xsi:type="dcterms:W3CDTF">2014-06-27T12:30:22Z</dcterms:created>
  <dcterms:modified xsi:type="dcterms:W3CDTF">2022-02-16T10:01:10Z</dcterms:modified>
</cp:coreProperties>
</file>