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4"/>
  </p:sldMasterIdLst>
  <p:notesMasterIdLst>
    <p:notesMasterId r:id="rId66"/>
  </p:notesMasterIdLst>
  <p:handoutMasterIdLst>
    <p:handoutMasterId r:id="rId67"/>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18" r:id="rId30"/>
    <p:sldId id="282" r:id="rId31"/>
    <p:sldId id="283" r:id="rId32"/>
    <p:sldId id="28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12192000" cy="6858000"/>
  <p:notesSz cx="6797675" cy="9926638"/>
  <p:embeddedFontLst>
    <p:embeddedFont>
      <p:font typeface="方正兰亭黑简体" panose="02010600030101010101" charset="-122"/>
      <p:regular r:id="rId68"/>
    </p:embeddedFont>
    <p:embeddedFont>
      <p:font typeface="MS PGothic" panose="020B0600070205080204" pitchFamily="34" charset="-128"/>
      <p:regular r:id="rId69"/>
    </p:embeddedFont>
    <p:embeddedFont>
      <p:font typeface="Huawei Sans" panose="020B0604020202020204" charset="0"/>
      <p:regular r:id="rId70"/>
      <p:bold r:id="rId71"/>
    </p:embeddedFont>
    <p:embeddedFont>
      <p:font typeface="微软雅黑" panose="020B0503020204020204" pitchFamily="34" charset="-122"/>
      <p:regular r:id="rId72"/>
      <p:bold r:id="rId73"/>
    </p:embeddedFont>
    <p:embeddedFont>
      <p:font typeface="宋体" panose="02010600030101010101" pitchFamily="2" charset="-122"/>
      <p:regular r:id="rId74"/>
    </p:embeddedFont>
    <p:embeddedFont>
      <p:font typeface="MS PGothic" panose="020B0600070205080204" pitchFamily="34" charset="-128"/>
      <p:regular r:id="rId69"/>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C7000B"/>
    <a:srgbClr val="575756"/>
    <a:srgbClr val="FFFFFF"/>
    <a:srgbClr val="DD4654"/>
    <a:srgbClr val="F3D2D5"/>
    <a:srgbClr val="E6A8AD"/>
    <a:srgbClr val="E57B84"/>
    <a:srgbClr val="E57984"/>
    <a:srgbClr val="BF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667" autoAdjust="0"/>
  </p:normalViewPr>
  <p:slideViewPr>
    <p:cSldViewPr snapToGrid="0" snapToObjects="1">
      <p:cViewPr varScale="1">
        <p:scale>
          <a:sx n="44" d="100"/>
          <a:sy n="44" d="100"/>
        </p:scale>
        <p:origin x="152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2124" y="60"/>
      </p:cViewPr>
      <p:guideLst>
        <p:guide orient="horz"/>
        <p:guide pos="2162"/>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openxmlformats.org/officeDocument/2006/relationships/font" Target="fonts/font7.fnt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5/27/2021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dirty="0"/>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81989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Обычные петли подразделяются на петли уровня 2 и уровня 3.</a:t>
            </a:r>
          </a:p>
          <a:p>
            <a:r>
              <a:rPr lang="ru-RU" dirty="0"/>
              <a:t>Петли уровня 2 возникают в результате избыточности уровня 2 или неправильных кабельных соединений. Для предотвращения петель уровня 2 можно использовать определенный протокол или механизм.</a:t>
            </a:r>
          </a:p>
          <a:p>
            <a:r>
              <a:rPr lang="ru-RU" dirty="0"/>
              <a:t>Петли уровня 3 в основном вызваны петлями маршрутизации. Протоколы динамической маршрутизации могут использоваться для предотвращения петель, а поле TTL в заголовке IP-пакета может использоваться для предотвращения бесконечной пересылки пакетов.</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24972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STP используется в кампусных сетях уровня 2 </a:t>
            </a:r>
            <a:r>
              <a:rPr lang="ru-RU" u="none" dirty="0"/>
              <a:t>для резервирования </a:t>
            </a:r>
            <a:r>
              <a:rPr lang="ru-RU" dirty="0"/>
              <a:t>каналов и устранения петель</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19615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44622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569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В STP каждый коммутатор имеет идентификатор моста (BID), который состоит из 16-битного приоритета </a:t>
            </a:r>
            <a:r>
              <a:rPr lang="ru-RU" u="none" dirty="0"/>
              <a:t>коммутатора</a:t>
            </a:r>
            <a:r>
              <a:rPr lang="ru-RU" dirty="0"/>
              <a:t> и 48-битного MAC-адреса. В сети STP приоритет </a:t>
            </a:r>
            <a:r>
              <a:rPr lang="ru-RU" u="none" dirty="0"/>
              <a:t>коммутатора </a:t>
            </a:r>
            <a:r>
              <a:rPr lang="ru-RU" dirty="0"/>
              <a:t>настраивается и принимает значение от 0 до 65535. Приоритет </a:t>
            </a:r>
            <a:r>
              <a:rPr lang="ru-RU" u="none" dirty="0"/>
              <a:t>коммутатора</a:t>
            </a:r>
            <a:r>
              <a:rPr lang="ru-RU" dirty="0"/>
              <a:t> по умолчанию — 32768. </a:t>
            </a:r>
            <a:r>
              <a:rPr lang="ru-RU" dirty="0" smtClean="0"/>
              <a:t>Приоритет</a:t>
            </a:r>
            <a:r>
              <a:rPr lang="ru-RU" baseline="0" dirty="0" smtClean="0"/>
              <a:t> </a:t>
            </a:r>
            <a:r>
              <a:rPr lang="ru-RU" dirty="0" smtClean="0"/>
              <a:t>можно </a:t>
            </a:r>
            <a:r>
              <a:rPr lang="ru-RU" dirty="0"/>
              <a:t>изменить, но он должен быть кратным 4096. Устройство с наивысшим приоритетом (меньшее значение указывает на более высокий приоритет) выбирается в качестве корневого моста. Если приоритеты совпадают, устройства сравнивают </a:t>
            </a:r>
            <a:r>
              <a:rPr lang="ru-RU" u="none" dirty="0"/>
              <a:t>свои</a:t>
            </a:r>
            <a:r>
              <a:rPr lang="ru-RU" dirty="0"/>
              <a:t> MAC-адреса. Меньший MAC-адрес указывает на более высокий приоритет.</a:t>
            </a:r>
          </a:p>
          <a:p>
            <a:r>
              <a:rPr lang="ru-RU" dirty="0"/>
              <a:t>Как показано на рисунке, в сети необходимо выбрать корневой мост. Сначала три коммутатора сравнивают </a:t>
            </a:r>
            <a:r>
              <a:rPr lang="ru-RU" dirty="0" smtClean="0"/>
              <a:t>приоритеты. </a:t>
            </a:r>
            <a:r>
              <a:rPr lang="ru-RU" dirty="0"/>
              <a:t>Приоритеты </a:t>
            </a:r>
            <a:r>
              <a:rPr lang="ru-RU" u="none" dirty="0"/>
              <a:t>этих </a:t>
            </a:r>
            <a:r>
              <a:rPr lang="ru-RU" dirty="0"/>
              <a:t>трех коммутаторов — 4096. Затем три коммутатора сравнивают </a:t>
            </a:r>
            <a:r>
              <a:rPr lang="ru-RU" u="none" dirty="0"/>
              <a:t>свои </a:t>
            </a:r>
            <a:r>
              <a:rPr lang="ru-RU" dirty="0"/>
              <a:t>MAC-адреса. Коммутатор с наименьшим MAC-адресом выбирается в качестве корневого моста.</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08144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Корневой мост выполняет функции корня древовидной сети.</a:t>
            </a:r>
          </a:p>
          <a:p>
            <a:r>
              <a:rPr lang="ru-RU" dirty="0"/>
              <a:t>Это логический центр, но не обязательно физический центр сети. Корневой мост изменяется динамически в зависимости от топологии сети.</a:t>
            </a:r>
          </a:p>
          <a:p>
            <a:r>
              <a:rPr lang="ru-RU" dirty="0"/>
              <a:t>После конвергенции </a:t>
            </a:r>
            <a:r>
              <a:rPr lang="ru-RU" u="none" dirty="0"/>
              <a:t>(сходимости) </a:t>
            </a:r>
            <a:r>
              <a:rPr lang="ru-RU" dirty="0"/>
              <a:t>сети корневой мост генерирует и отправляет конфигурационные BPDU другим устройствам через определенные промежутки времени. Другие устройства обрабатывают и пересылают конфигурационные BPDU для уведомления нижестоящих устройств об изменениях топологии, обеспечивая стабильность топологии сети.</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5521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Каждый порт на коммутаторе имеет стоимость в STP. По умолчанию более высокая пропускная способность порта означает меньшую стоимость порта.</a:t>
            </a:r>
          </a:p>
          <a:p>
            <a:r>
              <a:rPr lang="ru-RU" dirty="0"/>
              <a:t>Коммутаторы Huawei поддерживают несколько стандартов расчета стоимости пути STP, чтобы обеспечить лучшую совместимость в сценариях использования устройств нескольких </a:t>
            </a:r>
            <a:r>
              <a:rPr lang="ru-RU" u="none" dirty="0"/>
              <a:t>производителей</a:t>
            </a:r>
            <a:r>
              <a:rPr lang="ru-RU" dirty="0"/>
              <a:t>. По умолчанию коммутаторы Huawei используют IEEE 802.1t для расчета стоимости пути. </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893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3448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От некорневого моста до корневого моста может быть несколько путей. Каждый путь имеет общую стоимость, которая является суммой всех стоимостей порта на этом пути. Некорневой мост сравнивает стоимости несколько путей для выбора самого короткого пути к корневому мосту. Стоимость </a:t>
            </a:r>
            <a:r>
              <a:rPr lang="ru-RU" dirty="0" smtClean="0"/>
              <a:t>самого </a:t>
            </a:r>
            <a:r>
              <a:rPr lang="ru-RU" dirty="0"/>
              <a:t>короткого пути называется стоимостью пути к корневому мосту (RPC). Создается древовидная сеть, свободная </a:t>
            </a:r>
            <a:r>
              <a:rPr lang="ru-RU" u="none" dirty="0"/>
              <a:t>от петель</a:t>
            </a:r>
            <a:r>
              <a:rPr lang="ru-RU" dirty="0"/>
              <a:t>. RPC корневого моста — 0.</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5921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Каждый порт на коммутаторе с поддержкой STP имеет идентификатор порта, который состоит из приоритета порта и номера порта. Значение приоритета порта варьируется от 0 до 240 с шагом 16. То есть значение должно быть целым числом, кратным 16. По умолчанию приоритет порта имеет значение 128. PID используется для определения роли порта.</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55665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076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Коммутаторы обмениваются </a:t>
            </a:r>
            <a:r>
              <a:rPr lang="ru-RU" u="none" dirty="0"/>
              <a:t>сообщениями </a:t>
            </a:r>
            <a:r>
              <a:rPr lang="ru-RU" dirty="0"/>
              <a:t>BPDU, в которых инкапсулируются информация и параметры для расчета связующих деревьев. </a:t>
            </a:r>
          </a:p>
          <a:p>
            <a:r>
              <a:rPr lang="ru-RU" dirty="0"/>
              <a:t>BPDU подразделяются на конфигурационные BPDU и TCN BPDU.</a:t>
            </a:r>
          </a:p>
          <a:p>
            <a:r>
              <a:rPr lang="ru-RU" dirty="0"/>
              <a:t>Конфигурационный BPDU содержит такие параметры, как BID, стоимость пути и PID. STP выбирает корневой мост, передавая конфигурационные BPDU между коммутаторами, и определяет роль и состояние каждого порта коммутатора. Каждый мост </a:t>
            </a:r>
            <a:r>
              <a:rPr lang="ru-RU" u="none" dirty="0"/>
              <a:t>самостоятельно отправляет конфигурационные </a:t>
            </a:r>
            <a:r>
              <a:rPr lang="ru-RU" dirty="0"/>
              <a:t>BPDU во время инициализации. После того, как топология сети становится стабильной, только корневой мост </a:t>
            </a:r>
            <a:r>
              <a:rPr lang="ru-RU" u="none" dirty="0"/>
              <a:t>первым</a:t>
            </a:r>
            <a:r>
              <a:rPr lang="ru-RU" dirty="0"/>
              <a:t> отправляет конфигурационные BPDU. Другие мосты отправляют конфигурационные BPDU только после получения конфигурационных BPDU от вышестоящих устройств.</a:t>
            </a:r>
          </a:p>
          <a:p>
            <a:r>
              <a:rPr lang="ru-RU" dirty="0"/>
              <a:t>Нижестоящий коммутатор отправляет TCN BPDU вышестоящему коммутатору, когда нисходящий коммутатор обнаруживает изменение топологии.</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174228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3420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Операции STP :</a:t>
            </a:r>
          </a:p>
          <a:p>
            <a:pPr marL="588600" lvl="1" indent="-228600">
              <a:buFont typeface="+mj-lt"/>
              <a:buAutoNum type="arabicPeriod"/>
            </a:pPr>
            <a:r>
              <a:rPr lang="ru-RU" dirty="0"/>
              <a:t>выбор корневого моста.</a:t>
            </a:r>
          </a:p>
          <a:p>
            <a:pPr marL="588600" lvl="1" indent="-228600">
              <a:buFont typeface="+mj-lt"/>
              <a:buAutoNum type="arabicPeriod"/>
            </a:pPr>
            <a:r>
              <a:rPr lang="ru-RU" dirty="0"/>
              <a:t>каждый некорневой коммутатор выбирает корневой порт.</a:t>
            </a:r>
          </a:p>
          <a:p>
            <a:pPr marL="588600" lvl="1" indent="-228600">
              <a:buFont typeface="+mj-lt"/>
              <a:buAutoNum type="arabicPeriod"/>
            </a:pPr>
            <a:r>
              <a:rPr lang="ru-RU" dirty="0"/>
              <a:t>выбор назначенного порта для каждого сегмента сети.</a:t>
            </a:r>
          </a:p>
          <a:p>
            <a:pPr marL="588600" lvl="1" indent="-228600">
              <a:buFont typeface="+mj-lt"/>
              <a:buAutoNum type="arabicPeriod"/>
            </a:pPr>
            <a:r>
              <a:rPr lang="ru-RU" dirty="0"/>
              <a:t>блокировка некорневого и неназначенного портов.</a:t>
            </a:r>
          </a:p>
          <a:p>
            <a:r>
              <a:rPr lang="ru-RU" dirty="0"/>
              <a:t>STP определяет три роли порта: назначенный </a:t>
            </a:r>
            <a:r>
              <a:rPr lang="ru-RU" u="none" dirty="0"/>
              <a:t>(</a:t>
            </a:r>
            <a:r>
              <a:rPr lang="en-US" u="none" dirty="0"/>
              <a:t>designated</a:t>
            </a:r>
            <a:r>
              <a:rPr lang="ru-RU" u="none" dirty="0"/>
              <a:t>) </a:t>
            </a:r>
            <a:r>
              <a:rPr lang="ru-RU" dirty="0"/>
              <a:t>порт, корневой</a:t>
            </a:r>
            <a:r>
              <a:rPr lang="en-US" dirty="0"/>
              <a:t> </a:t>
            </a:r>
            <a:r>
              <a:rPr lang="en-US" u="none" dirty="0"/>
              <a:t>(root)</a:t>
            </a:r>
            <a:r>
              <a:rPr lang="ru-RU" u="none" dirty="0"/>
              <a:t> </a:t>
            </a:r>
            <a:r>
              <a:rPr lang="ru-RU" dirty="0"/>
              <a:t>порт и альтернативный </a:t>
            </a:r>
            <a:r>
              <a:rPr lang="en-US" u="none" dirty="0"/>
              <a:t>(alternate) </a:t>
            </a:r>
            <a:r>
              <a:rPr lang="ru-RU" dirty="0"/>
              <a:t>порт.</a:t>
            </a:r>
          </a:p>
          <a:p>
            <a:r>
              <a:rPr lang="ru-RU" dirty="0"/>
              <a:t>Назначенный порт используется коммутатором для пересылки конфигурационных BPDU в подключенный сегмент сети. Каждый сегмент сети имеет только один назначенный порт. В большинстве случаев каждый порт корневого моста является назначенным портом.</a:t>
            </a:r>
          </a:p>
          <a:p>
            <a:r>
              <a:rPr lang="ru-RU" dirty="0"/>
              <a:t>Корневой порт — это порт на некорневом </a:t>
            </a:r>
            <a:r>
              <a:rPr lang="ru-RU" u="none" dirty="0"/>
              <a:t>коммутаторе</a:t>
            </a:r>
            <a:r>
              <a:rPr lang="ru-RU" dirty="0"/>
              <a:t>, который имеет оптимальный путь к корневому мосту. Коммутатор, на котором запущен протокол STP, может иметь только один корневой порт, но корневой мост не имеет корневого порта.</a:t>
            </a:r>
          </a:p>
          <a:p>
            <a:r>
              <a:rPr lang="ru-RU" dirty="0"/>
              <a:t>Если порт не является ни назначенным, ни корневым портом, это альтернативный порт. Альтернативный порт блокируется.</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63370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Когда коммутаторы запускаются, они рассматривают себя в качестве корневых мостов и отправляют конфигурационные BPDU другу для расчета STP.</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14114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ru-RU" dirty="0"/>
              <a:t>Что такое корневой мост?</a:t>
            </a:r>
          </a:p>
          <a:p>
            <a:pPr lvl="1">
              <a:lnSpc>
                <a:spcPct val="100000"/>
              </a:lnSpc>
            </a:pPr>
            <a:r>
              <a:rPr lang="ru-RU" dirty="0"/>
              <a:t>Корневой мост является корневым узлом дерева STP.</a:t>
            </a:r>
          </a:p>
          <a:p>
            <a:pPr lvl="1">
              <a:lnSpc>
                <a:spcPct val="100000"/>
              </a:lnSpc>
            </a:pPr>
            <a:r>
              <a:rPr lang="ru-RU" dirty="0"/>
              <a:t>Чтобы создать дерево STP, сначала необходимо определить корневой мост.</a:t>
            </a:r>
          </a:p>
          <a:p>
            <a:pPr lvl="1">
              <a:lnSpc>
                <a:spcPct val="100000"/>
              </a:lnSpc>
            </a:pPr>
            <a:r>
              <a:rPr lang="ru-RU" dirty="0"/>
              <a:t>Это логический, но не обязательно физический центр сети.</a:t>
            </a:r>
          </a:p>
          <a:p>
            <a:pPr lvl="1">
              <a:lnSpc>
                <a:spcPct val="100000"/>
              </a:lnSpc>
            </a:pPr>
            <a:r>
              <a:rPr lang="ru-RU" dirty="0"/>
              <a:t>При изменении топологии сети, корневой мост может также измениться. (</a:t>
            </a:r>
            <a:r>
              <a:rPr lang="ru-RU" u="none" dirty="0"/>
              <a:t>Корневой мост можно </a:t>
            </a:r>
            <a:r>
              <a:rPr lang="ru-RU" u="none" dirty="0">
                <a:solidFill>
                  <a:schemeClr val="tx1"/>
                </a:solidFill>
              </a:rPr>
              <a:t>назначить заранее</a:t>
            </a:r>
            <a:r>
              <a:rPr lang="ru-RU" dirty="0"/>
              <a:t>.)</a:t>
            </a:r>
          </a:p>
          <a:p>
            <a:pPr>
              <a:lnSpc>
                <a:spcPct val="100000"/>
              </a:lnSpc>
            </a:pPr>
            <a:r>
              <a:rPr lang="ru-RU" dirty="0"/>
              <a:t>Процесс выбора:</a:t>
            </a:r>
          </a:p>
          <a:p>
            <a:pPr marL="588600" lvl="1" indent="-228600">
              <a:lnSpc>
                <a:spcPct val="100000"/>
              </a:lnSpc>
              <a:buFont typeface="+mj-lt"/>
              <a:buAutoNum type="arabicPeriod"/>
            </a:pPr>
            <a:r>
              <a:rPr lang="ru-RU" dirty="0"/>
              <a:t>При запуске коммутатора с поддержкой STP, этот коммутатор рассматривает себя в качестве корневого моста и объявляет себя корневым мостом в BPDU, отправляемых другим коммутаторам. В этом случае BID в BPDU — это BID каждого устройства.</a:t>
            </a:r>
          </a:p>
          <a:p>
            <a:pPr marL="588600" lvl="1" indent="-228600">
              <a:lnSpc>
                <a:spcPct val="100000"/>
              </a:lnSpc>
              <a:buFont typeface="+mj-lt"/>
              <a:buAutoNum type="arabicPeriod"/>
            </a:pPr>
            <a:r>
              <a:rPr lang="ru-RU" dirty="0"/>
              <a:t>Когда коммутатор получает BPDU от другого устройства в сети, он сравнивает BID в BPDU с собственным BID.</a:t>
            </a:r>
          </a:p>
          <a:p>
            <a:pPr marL="588600" lvl="1" indent="-228600">
              <a:lnSpc>
                <a:spcPct val="100000"/>
              </a:lnSpc>
              <a:buFont typeface="+mj-lt"/>
              <a:buAutoNum type="arabicPeriod"/>
            </a:pPr>
            <a:r>
              <a:rPr lang="ru-RU" dirty="0"/>
              <a:t>Коммутаторы постоянно обмениваются BPDU и сравнивают BID. Коммутатор с наименьшим BID выбирается в качестве корневого моста, а другие коммутаторы </a:t>
            </a:r>
            <a:r>
              <a:rPr lang="ru-RU" u="none" dirty="0"/>
              <a:t>становятся некорневыми</a:t>
            </a:r>
            <a:r>
              <a:rPr lang="ru-RU" dirty="0"/>
              <a:t>.</a:t>
            </a:r>
          </a:p>
          <a:p>
            <a:pPr marL="588600" lvl="1" indent="-228600">
              <a:lnSpc>
                <a:spcPct val="100000"/>
              </a:lnSpc>
              <a:buFont typeface="+mj-lt"/>
              <a:buAutoNum type="arabicPeriod"/>
            </a:pPr>
            <a:r>
              <a:rPr lang="ru-RU" dirty="0"/>
              <a:t>Как показано на рисунке, сначала сравниваются приоритеты SW1, SW2 и SW3. Если приоритеты SW1, SW2 и SW3 одинаковы, выполняется сравнение MAC-адресов. BID для SW1 является наименьшим, поэтому SW1 является корневым мостом, а SW2 и SW3 являются </a:t>
            </a:r>
            <a:r>
              <a:rPr lang="ru-RU" dirty="0" smtClean="0"/>
              <a:t>некорневыми.</a:t>
            </a:r>
            <a:endParaRPr lang="ru-RU" dirty="0"/>
          </a:p>
          <a:p>
            <a:pPr>
              <a:lnSpc>
                <a:spcPct val="100000"/>
              </a:lnSpc>
            </a:pPr>
            <a:r>
              <a:rPr lang="ru-RU" dirty="0"/>
              <a:t>Примечание:</a:t>
            </a:r>
          </a:p>
          <a:p>
            <a:pPr lvl="1">
              <a:lnSpc>
                <a:spcPct val="100000"/>
              </a:lnSpc>
            </a:pPr>
            <a:r>
              <a:rPr lang="ru-RU" u="none" dirty="0"/>
              <a:t>Корневой мост можно определить заранее. </a:t>
            </a:r>
            <a:r>
              <a:rPr lang="ru-RU" dirty="0"/>
              <a:t>Когда коммутатор с наименьшим BID присоединяется к сети, сеть повторно выполняет расчет STP для выбора нового корневого моста.</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643635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Что такое корневый порт?</a:t>
            </a:r>
          </a:p>
          <a:p>
            <a:pPr lvl="1"/>
            <a:r>
              <a:rPr lang="ru-RU" dirty="0"/>
              <a:t>Некорневый мост может иметь несколько портов, подключенных к сети. Чтобы обеспечить оптимальный и уникальный </a:t>
            </a:r>
            <a:r>
              <a:rPr lang="ru-RU" u="none" dirty="0"/>
              <a:t>путь передачи данных </a:t>
            </a:r>
            <a:r>
              <a:rPr lang="ru-RU" dirty="0"/>
              <a:t>от некорневого к корневому мосту, среди портов некорневого моста необходимо определить корневой порт. Корневой порт используется для обмена пакетами между некорневым и корневым мостом.</a:t>
            </a:r>
          </a:p>
          <a:p>
            <a:pPr lvl="1"/>
            <a:r>
              <a:rPr lang="ru-RU" dirty="0"/>
              <a:t>После выбора корневого моста</a:t>
            </a:r>
            <a:r>
              <a:rPr lang="ru-RU" u="sng" dirty="0"/>
              <a:t>,</a:t>
            </a:r>
            <a:r>
              <a:rPr lang="ru-RU" dirty="0"/>
              <a:t> корневый мост продолжает отправлять BPDU, а некорневый мост постоянно принимает BPDU от корневого моста. Поэтому на всех некорневых мостах выбирается корневой порт, ближайший к корневому мосту. После конвергенции сети корневой порт постоянно принимает BPDU от корневого моста.</a:t>
            </a:r>
          </a:p>
          <a:p>
            <a:pPr lvl="1"/>
            <a:r>
              <a:rPr lang="ru-RU" dirty="0"/>
              <a:t>То есть корневой порт обеспечивает уникальный и оптимальный </a:t>
            </a:r>
            <a:r>
              <a:rPr lang="ru-RU" dirty="0" smtClean="0"/>
              <a:t>путь </a:t>
            </a:r>
            <a:r>
              <a:rPr lang="ru-RU" u="none" dirty="0"/>
              <a:t>передачи</a:t>
            </a:r>
            <a:r>
              <a:rPr lang="ru-RU" dirty="0"/>
              <a:t> между некорневым и корневым мостом.</a:t>
            </a:r>
          </a:p>
          <a:p>
            <a:r>
              <a:rPr lang="ru-RU" dirty="0"/>
              <a:t>Примечание: некорневый мост имеет только один корневой порт.</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13384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65175"/>
            <a:ext cx="5932800" cy="8946233"/>
          </a:xfrm>
        </p:spPr>
        <p:txBody>
          <a:bodyPr/>
          <a:lstStyle/>
          <a:p>
            <a:r>
              <a:rPr lang="ru-RU" altLang="zh-CN" dirty="0"/>
              <a:t>Процесс выбора</a:t>
            </a:r>
            <a:r>
              <a:rPr lang="en-US" altLang="zh-CN" dirty="0"/>
              <a:t>:</a:t>
            </a:r>
          </a:p>
          <a:p>
            <a:pPr marL="588600" lvl="1" indent="-228600">
              <a:buFont typeface="+mj-lt"/>
              <a:buAutoNum type="arabicPeriod"/>
            </a:pPr>
            <a:r>
              <a:rPr lang="ru-RU" altLang="zh-CN" dirty="0"/>
              <a:t>Коммутатор имеет несколько портов, подключенных к сети. Каждый порт получает BPDU, содержащий основные поля, такие как RootID, RPC, BID и PID. Порты сравнивают эти поля</a:t>
            </a:r>
            <a:r>
              <a:rPr lang="en-US" altLang="zh-CN" dirty="0"/>
              <a:t>.</a:t>
            </a:r>
          </a:p>
          <a:p>
            <a:pPr marL="588600" marR="0" lvl="1" indent="-228600" algn="l" defTabSz="1219304" rtl="0" eaLnBrk="1" fontAlgn="ctr" latinLnBrk="0" hangingPunct="1">
              <a:lnSpc>
                <a:spcPct val="125000"/>
              </a:lnSpc>
              <a:spcBef>
                <a:spcPts val="0"/>
              </a:spcBef>
              <a:spcAft>
                <a:spcPts val="600"/>
              </a:spcAft>
              <a:buClrTx/>
              <a:buSzTx/>
              <a:buFont typeface="+mj-lt"/>
              <a:buAutoNum type="arabicPeriod"/>
              <a:tabLst/>
              <a:defRPr/>
            </a:pPr>
            <a:r>
              <a:rPr lang="ru-RU" altLang="zh-CN" dirty="0"/>
              <a:t>Сначала сравниваются RPC. STP использует RPC как важную основу для определения корневого порта. Меньший RPC указывает на более высокий приоритет выбора корневого порта. Таким образом, коммутатор выбирает порт с наименьшим RPC в качестве корневого порта.</a:t>
            </a:r>
          </a:p>
          <a:p>
            <a:pPr marL="588600" lvl="1" indent="-228600">
              <a:buFont typeface="+mj-lt"/>
              <a:buAutoNum type="arabicPeriod"/>
            </a:pPr>
            <a:r>
              <a:rPr lang="ru-RU" altLang="zh-CN" dirty="0"/>
              <a:t>Если RPC одинаковы, сравниваются BID в BPDU, полученных портами коммутатора. Меньший BID указывает на более высокий приоритет выбора корневого порта, поэтому коммутатор выбирает порт с наименьшим BID в качестве корневого порта</a:t>
            </a:r>
            <a:r>
              <a:rPr lang="en-US" altLang="zh-CN" dirty="0"/>
              <a:t>.</a:t>
            </a:r>
          </a:p>
          <a:p>
            <a:pPr marL="588600" lvl="1" indent="-228600">
              <a:buFont typeface="+mj-lt"/>
              <a:buAutoNum type="arabicPeriod"/>
            </a:pPr>
            <a:r>
              <a:rPr lang="ru-RU" altLang="zh-CN" dirty="0"/>
              <a:t>Если BID совпадают, сравниваются идентификаторы PID в BPDU, полученных портами коммутатора. Меньший PID указывает на более высокий приоритет выбора корневого порта, поэтому коммутатор выбирает порт с наименьшим PID в качестве корневого порта</a:t>
            </a:r>
            <a:r>
              <a:rPr lang="en-US" altLang="zh-CN" dirty="0"/>
              <a:t>.</a:t>
            </a:r>
          </a:p>
          <a:p>
            <a:pPr marL="588600" lvl="1" indent="-228600">
              <a:buFont typeface="+mj-lt"/>
              <a:buAutoNum type="arabicPeriod"/>
            </a:pPr>
            <a:r>
              <a:rPr lang="ru-RU" altLang="zh-CN" dirty="0"/>
              <a:t>Когда PID совпадают, сравниваются </a:t>
            </a:r>
            <a:r>
              <a:rPr lang="en-US" altLang="zh-CN" dirty="0"/>
              <a:t>PID</a:t>
            </a:r>
            <a:r>
              <a:rPr lang="ru-RU" altLang="zh-CN" baseline="0" dirty="0"/>
              <a:t> </a:t>
            </a:r>
            <a:r>
              <a:rPr lang="ru-RU" altLang="zh-CN" dirty="0"/>
              <a:t>портов на локальном коммутаторе. Меньший PID указывает на более высокий приоритет выбора корневого порта, поэтому коммутатор выбирает порт с наименьшим PID в качестве корневого порта.</a:t>
            </a:r>
            <a:endParaRPr lang="en-US" altLang="zh-CN" dirty="0"/>
          </a:p>
          <a:p>
            <a:pPr marL="0" indent="0">
              <a:buNone/>
            </a:pPr>
            <a:endParaRPr lang="ru-RU" altLang="zh-CN" dirty="0"/>
          </a:p>
        </p:txBody>
      </p:sp>
    </p:spTree>
    <p:extLst>
      <p:ext uri="{BB962C8B-B14F-4D97-AF65-F5344CB8AC3E}">
        <p14:creationId xmlns:p14="http://schemas.microsoft.com/office/powerpoint/2010/main" val="1751993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ru-RU" dirty="0"/>
              <a:t>Что такое назначенный порт?</a:t>
            </a:r>
          </a:p>
          <a:p>
            <a:pPr lvl="1">
              <a:lnSpc>
                <a:spcPct val="100000"/>
              </a:lnSpc>
            </a:pPr>
            <a:r>
              <a:rPr lang="ru-RU" u="none" dirty="0"/>
              <a:t>Путь пересылки данных с каждого линка до корневого моста </a:t>
            </a:r>
            <a:r>
              <a:rPr lang="ru-RU" dirty="0"/>
              <a:t>должен быть уникальным и оптимальным. Когда </a:t>
            </a:r>
            <a:r>
              <a:rPr lang="ru-RU" u="none" dirty="0"/>
              <a:t>линк</a:t>
            </a:r>
            <a:r>
              <a:rPr lang="ru-RU" dirty="0"/>
              <a:t> имеет два или более путей </a:t>
            </a:r>
            <a:r>
              <a:rPr lang="ru-RU" u="none" dirty="0"/>
              <a:t>до корневого моста </a:t>
            </a:r>
            <a:r>
              <a:rPr lang="ru-RU" dirty="0"/>
              <a:t>(канал подключен к различным коммутаторам, или канал подключен к различным портам коммутатора) коммутатор (</a:t>
            </a:r>
            <a:r>
              <a:rPr lang="ru-RU" u="none" dirty="0"/>
              <a:t>их может быть больше, чем один)</a:t>
            </a:r>
            <a:r>
              <a:rPr lang="ru-RU" dirty="0"/>
              <a:t>, подключенный к линку, должен </a:t>
            </a:r>
            <a:r>
              <a:rPr lang="ru-RU" u="none" dirty="0"/>
              <a:t>выбрать</a:t>
            </a:r>
            <a:r>
              <a:rPr lang="ru-RU" dirty="0"/>
              <a:t> уникальный назначенный порт.</a:t>
            </a:r>
          </a:p>
          <a:p>
            <a:pPr lvl="1">
              <a:lnSpc>
                <a:spcPct val="100000"/>
              </a:lnSpc>
            </a:pPr>
            <a:r>
              <a:rPr lang="ru-RU" dirty="0"/>
              <a:t>Поэтому для каждого </a:t>
            </a:r>
            <a:r>
              <a:rPr lang="ru-RU" u="none" dirty="0"/>
              <a:t>линка </a:t>
            </a:r>
            <a:r>
              <a:rPr lang="ru-RU" dirty="0"/>
              <a:t>выбирается назначенный порт для отправки BPDU по этому каналу.</a:t>
            </a:r>
          </a:p>
          <a:p>
            <a:pPr>
              <a:lnSpc>
                <a:spcPct val="100000"/>
              </a:lnSpc>
            </a:pPr>
            <a:r>
              <a:rPr lang="ru-RU" dirty="0"/>
              <a:t>Примечание: как правило, корневой мост имеет только назначенные порты.</a:t>
            </a:r>
          </a:p>
          <a:p>
            <a:pPr>
              <a:lnSpc>
                <a:spcPct val="100000"/>
              </a:lnSpc>
            </a:pPr>
            <a:r>
              <a:rPr lang="ru-RU" dirty="0"/>
              <a:t>Процесс выбора:</a:t>
            </a:r>
          </a:p>
          <a:p>
            <a:pPr marL="588600" lvl="1" indent="-228600">
              <a:lnSpc>
                <a:spcPct val="100000"/>
              </a:lnSpc>
              <a:buFont typeface="+mj-lt"/>
              <a:buAutoNum type="arabicPeriod"/>
            </a:pPr>
            <a:r>
              <a:rPr lang="ru-RU" dirty="0"/>
              <a:t>Назначенный порт также определяется в результате сравнения RPC. Порт с наименьшим RPC выбирается в качестве назначенного порта. Если RPC одинаковы, сравниваются BID и PID.</a:t>
            </a:r>
          </a:p>
          <a:p>
            <a:pPr marL="588600" lvl="1" indent="-228600">
              <a:lnSpc>
                <a:spcPct val="100000"/>
              </a:lnSpc>
              <a:buFont typeface="+mj-lt"/>
              <a:buAutoNum type="arabicPeriod"/>
            </a:pPr>
            <a:r>
              <a:rPr lang="ru-RU" dirty="0"/>
              <a:t>Сначала сравниваются RPC. Меньшее значение указывает на более высокий приоритет при выборе назначенного порта, поэтому коммутатор выбирает порт с наименьшим RPC в качестве назначенного порта.</a:t>
            </a:r>
          </a:p>
          <a:p>
            <a:pPr marL="588600" lvl="1" indent="-228600">
              <a:lnSpc>
                <a:spcPct val="100000"/>
              </a:lnSpc>
              <a:buFont typeface="+mj-lt"/>
              <a:buAutoNum type="arabicPeriod"/>
            </a:pPr>
            <a:r>
              <a:rPr lang="ru-RU" dirty="0"/>
              <a:t>Если RPC одинаковы, сравниваются BID коммутаторов на обоих концах канала. Меньший BID означает более высокий приоритет при выборе назначенного порта, поэтому коммутатор выбирает порт с наименьшим BID в качестве назначенного порта.</a:t>
            </a:r>
          </a:p>
          <a:p>
            <a:pPr marL="588600" lvl="1" indent="-228600">
              <a:lnSpc>
                <a:spcPct val="100000"/>
              </a:lnSpc>
              <a:buFont typeface="+mj-lt"/>
              <a:buAutoNum type="arabicPeriod"/>
            </a:pPr>
            <a:r>
              <a:rPr lang="ru-RU" dirty="0"/>
              <a:t>Если BID одинаковы, сравниваются PID коммутаторов на обоих концах канала. Меньший PID указывает на более высокий приоритет при выборе назначенного порта, поэтому коммутатор выбирает порт с наименьшим PID в качестве назначенного порта.</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46638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Что такое</a:t>
            </a:r>
            <a:r>
              <a:rPr lang="ru-RU" u="none" dirty="0"/>
              <a:t> </a:t>
            </a:r>
            <a:r>
              <a:rPr lang="ru-RU" u="none" dirty="0" err="1"/>
              <a:t>неназначенный</a:t>
            </a:r>
            <a:r>
              <a:rPr lang="ru-RU" u="none" dirty="0"/>
              <a:t> </a:t>
            </a:r>
            <a:r>
              <a:rPr lang="ru-RU" dirty="0"/>
              <a:t>порт (альтернативный порт)?</a:t>
            </a:r>
          </a:p>
          <a:p>
            <a:pPr lvl="1"/>
            <a:r>
              <a:rPr lang="ru-RU" dirty="0"/>
              <a:t>После определения корневого порта и назначенного порта все оставшиеся некорневые и неназначенные порты коммутатора называются альтернативными портами.</a:t>
            </a:r>
          </a:p>
          <a:p>
            <a:pPr lvl="0"/>
            <a:r>
              <a:rPr lang="ru-RU" dirty="0"/>
              <a:t>Блокировка альтернативных портов</a:t>
            </a:r>
          </a:p>
          <a:p>
            <a:pPr lvl="1"/>
            <a:r>
              <a:rPr lang="ru-RU" dirty="0"/>
              <a:t>STP логически блокирует альтернативные порты. То есть, порты не могут </a:t>
            </a:r>
            <a:r>
              <a:rPr lang="ru-RU" u="none" dirty="0"/>
              <a:t>пересылать</a:t>
            </a:r>
            <a:r>
              <a:rPr lang="ru-RU" dirty="0"/>
              <a:t> </a:t>
            </a:r>
            <a:r>
              <a:rPr lang="ru-RU" u="none" dirty="0"/>
              <a:t>кадры (пользовательский трафик), </a:t>
            </a:r>
            <a:r>
              <a:rPr lang="ru-RU" dirty="0"/>
              <a:t>сгенерированные и отправленные оконечными компьютерами.</a:t>
            </a:r>
          </a:p>
          <a:p>
            <a:pPr lvl="1"/>
            <a:r>
              <a:rPr lang="ru-RU" dirty="0"/>
              <a:t>После логической блокировки альтернативного порта генерируется дерево STP (топология без петлей).</a:t>
            </a:r>
          </a:p>
          <a:p>
            <a:pPr lvl="0"/>
            <a:r>
              <a:rPr lang="ru-RU" dirty="0"/>
              <a:t>Примечание:</a:t>
            </a:r>
          </a:p>
          <a:p>
            <a:pPr lvl="1"/>
            <a:r>
              <a:rPr lang="ru-RU" dirty="0"/>
              <a:t>Заблокированный порт может принимать и обрабатывать BPDU.</a:t>
            </a:r>
          </a:p>
          <a:p>
            <a:pPr lvl="1"/>
            <a:r>
              <a:rPr lang="ru-RU" dirty="0"/>
              <a:t>Корневой порт и назначенный порт могут принимать и отправлять BPDU </a:t>
            </a:r>
            <a:r>
              <a:rPr lang="ru-RU" u="none" dirty="0"/>
              <a:t>и пересылать пользовательские </a:t>
            </a:r>
            <a:r>
              <a:rPr lang="ru-RU" dirty="0"/>
              <a:t>кадры данных.</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235569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Как показано на рисунке, сначала выбирается корневый мост. Если три коммутатора имеют одинаковый приоритет моста, в качестве корневого моста выбирается коммутатор с наименьшим MAC-адресом. </a:t>
            </a:r>
          </a:p>
          <a:p>
            <a:r>
              <a:rPr lang="ru-RU" dirty="0"/>
              <a:t>GE0/0/1 на SW2 является ближайшим к корневому мосту и имеет наименьший RPC, поэтому GE0/0/1 на SW2 является корневым портом. Аналогичным образом, GE0/0/1 на SW3 также является корневым портом. </a:t>
            </a:r>
          </a:p>
          <a:p>
            <a:r>
              <a:rPr lang="ru-RU" dirty="0"/>
              <a:t>Затем выбираются назначенные порты. SW1 выбирается в качестве корневого моста, поэтому GE0/0/0 и GE0/0/1 на SW1 являются назначенными портами. GE0/0/2 на SW2 принимает конфигурационные BPDU от SW3 и сравнивает BID коммутаторов SW2 и SW3. SW2 имеет более высокое по сравнению с SW3 значение BID, поэтому GE0/0/2 на SW2 является назначенным портом. </a:t>
            </a:r>
          </a:p>
          <a:p>
            <a:r>
              <a:rPr lang="ru-RU" dirty="0"/>
              <a:t>GE0/0/2 на SW3 является альтернативным портом.</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3096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9194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Как показано на рисунке, сначала выбирается корневый мост. Если четыре коммутатора имеют одинаковый приоритет моста, в качестве корневого моста выбирается коммутатор с наименьшим MAC-адресом. </a:t>
            </a:r>
          </a:p>
          <a:p>
            <a:r>
              <a:rPr lang="ru-RU" dirty="0"/>
              <a:t>GE0/0/1 на SW2 является ближайшим к корневому мосту и имеет наименьший RPC. Поэтому GE0/0/1 на SW2 также является корневым портом. Аналогичным образом, GE0/0/2 на SW3 также является корневым портом. Два порта на SW4 имеют одинаковое значение RPC. Сравниваются BID коммутатора SW2, подключенного к GE0/0/1 на SW4 и BID коммутатора SW3, подключенного к GE0/0/2 на SW4. Чем меньше BID, тем выше приоритет. Поэтому GE0/0/1 на SW4 также является корневым портом. </a:t>
            </a:r>
          </a:p>
          <a:p>
            <a:r>
              <a:rPr lang="ru-RU" dirty="0"/>
              <a:t>Затем выбираются назначенные порты. SW1 выбирается в качестве корневого моста, поэтому GE0/0/0 и GE0/0/1 на SW1 являются назначенными портами. GE0/0/2 на SW2 принимает конфигурационные BPDU от SW4 и сравнивает BID коммутаторов SW2 и SW4. SW2 имеет меньшее значение RPC, чем SW4, поэтому GE0/0/2 на SW2 является назначенным портом, и GE0/0/1 на SW3 также является назначенным портом. </a:t>
            </a:r>
          </a:p>
          <a:p>
            <a:r>
              <a:rPr lang="ru-RU" dirty="0"/>
              <a:t>GE0/0/2 на SW4 является альтернативным портом.</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91919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Как показано на рисунке, сначала выбирается корневый мост. Если два коммутатора имеют одинаковый приоритет моста, в качестве корневого моста выбирается коммутатор с наименьшим MAC-адресом. SW1 выбирается в качестве корневого моста. </a:t>
            </a:r>
          </a:p>
          <a:p>
            <a:r>
              <a:rPr lang="ru-RU" dirty="0"/>
              <a:t>Затем выбирается корневой порт. Два порта на SW2 имеют одинаковые значения RPC и BID. Сравниваются PID двух портов. PID G0/0/1 на коммутаторе SW2 имеет значение 128.1, а PID G0/0/2 ан коммутаторе SW2 имеет значение 128.2. Чем меньше PID, тем выше приоритет. Поэтому G0/0/1 на SW2 является корневым портом. </a:t>
            </a:r>
          </a:p>
          <a:p>
            <a:r>
              <a:rPr lang="ru-RU" dirty="0"/>
              <a:t>SW1 является корневым мостом, поэтому GE0/0/1 и GE0/0/2 на SW1 являются назначенными портами. </a:t>
            </a:r>
          </a:p>
          <a:p>
            <a:r>
              <a:rPr lang="ru-RU" dirty="0"/>
              <a:t>GE0/0/2 на SW2 является альтернативным портом.</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709096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107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На рисунке показана смена состояний порта STP. Устройство с поддержкой STP имеет следующие пять состояний:</a:t>
            </a:r>
          </a:p>
          <a:p>
            <a:r>
              <a:rPr lang="ru-RU" dirty="0"/>
              <a:t>Forwarding (Пересылка): порт может </a:t>
            </a:r>
            <a:r>
              <a:rPr lang="ru-RU" u="none" dirty="0"/>
              <a:t>пересылать</a:t>
            </a:r>
            <a:r>
              <a:rPr lang="ru-RU" u="sng" dirty="0"/>
              <a:t> </a:t>
            </a:r>
            <a:r>
              <a:rPr lang="ru-RU" dirty="0"/>
              <a:t>пользовательский трафик и BPDU. Только корневой порт или назначенный порт могут переключаться в состояние Forwarding.</a:t>
            </a:r>
          </a:p>
          <a:p>
            <a:r>
              <a:rPr lang="ru-RU" dirty="0"/>
              <a:t>Learning (Изучение): если порт находится в состоянии Learning, устройство создает записи MAC-адреса на основе пользовательского трафика, полученного на </a:t>
            </a:r>
            <a:r>
              <a:rPr lang="ru-RU" u="none" dirty="0"/>
              <a:t>порт</a:t>
            </a:r>
            <a:r>
              <a:rPr lang="ru-RU" dirty="0"/>
              <a:t>, но не пересылает пользовательский трафик через этот порт. Состояние </a:t>
            </a:r>
            <a:r>
              <a:rPr lang="ru-RU" dirty="0" err="1"/>
              <a:t>Learning</a:t>
            </a:r>
            <a:r>
              <a:rPr lang="ru-RU" dirty="0"/>
              <a:t> </a:t>
            </a:r>
            <a:r>
              <a:rPr lang="ru-RU" u="none" dirty="0"/>
              <a:t>нужно для того</a:t>
            </a:r>
            <a:r>
              <a:rPr lang="ru-RU" dirty="0"/>
              <a:t>, чтобы предотвратить образование временных петель.</a:t>
            </a:r>
          </a:p>
          <a:p>
            <a:r>
              <a:rPr lang="ru-RU" dirty="0"/>
              <a:t>Listening (Прослушивание): порт в состоянии Listening может п</a:t>
            </a:r>
            <a:r>
              <a:rPr lang="ru-RU" u="none" dirty="0"/>
              <a:t>ересылать</a:t>
            </a:r>
            <a:r>
              <a:rPr lang="ru-RU" dirty="0"/>
              <a:t> BPDU, но не может </a:t>
            </a:r>
            <a:r>
              <a:rPr lang="ru-RU" u="none" dirty="0"/>
              <a:t>пересылать</a:t>
            </a:r>
            <a:r>
              <a:rPr lang="ru-RU" dirty="0"/>
              <a:t> пользовательский трафик.</a:t>
            </a:r>
          </a:p>
          <a:p>
            <a:r>
              <a:rPr lang="ru-RU" dirty="0"/>
              <a:t>Blocking (Блокировка): порт в состоянии Blocking может только принимать и обрабатывать BPDU, но не может пересылать BPDU или пользовательский трафик. Альтернативный порт находится в состоянии Blocking.</a:t>
            </a:r>
          </a:p>
          <a:p>
            <a:r>
              <a:rPr lang="ru-RU" dirty="0"/>
              <a:t>Disabled (Отключение): порт в состоянии Disabled не </a:t>
            </a:r>
            <a:r>
              <a:rPr lang="ru-RU" u="none" dirty="0"/>
              <a:t>пересылает</a:t>
            </a:r>
            <a:r>
              <a:rPr lang="ru-RU" dirty="0"/>
              <a:t> BPDU или пользовательский трафик.</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9583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Неисправность корневого моста:</a:t>
            </a:r>
          </a:p>
          <a:p>
            <a:pPr lvl="1"/>
            <a:r>
              <a:rPr lang="ru-RU" dirty="0"/>
              <a:t>В стабильной сети STP некорневый мост периодически принимает BPDU от корневого моста.</a:t>
            </a:r>
          </a:p>
          <a:p>
            <a:pPr lvl="1"/>
            <a:r>
              <a:rPr lang="ru-RU" dirty="0"/>
              <a:t>Если корневой мост неисправен, нижестоящий коммутатор прекращает отправку BPDU. В результате нижестоящий коммутатор не может принимать BPDU от корневого моста.</a:t>
            </a:r>
          </a:p>
          <a:p>
            <a:pPr lvl="1"/>
            <a:r>
              <a:rPr lang="ru-RU" dirty="0"/>
              <a:t>Если нижестоящий коммутатор не получает BPDU, истекает срок таймера Max Age (значение по умолчанию 20 секунд). В результате запись о полученных BPDU становится недействительной. В этом случае некорневые мосты передают конфигурационные BPDU друг другу для выбора нового корневого моста.</a:t>
            </a:r>
          </a:p>
          <a:p>
            <a:r>
              <a:rPr lang="ru-RU" dirty="0"/>
              <a:t>Состояние порта:</a:t>
            </a:r>
          </a:p>
          <a:p>
            <a:pPr lvl="1"/>
            <a:r>
              <a:rPr lang="ru-RU" dirty="0"/>
              <a:t>Альтернативный порт SW3 переходит в состояние Listening из состояния Blocking через 20 секунд, а затем переходит в состояние Learning. В итоге порт переходит в состояние Forwarding для пересылки</a:t>
            </a:r>
            <a:r>
              <a:rPr lang="ru-RU" baseline="0" dirty="0"/>
              <a:t> </a:t>
            </a:r>
            <a:r>
              <a:rPr lang="ru-RU" dirty="0"/>
              <a:t>пользовательского трафика.</a:t>
            </a:r>
          </a:p>
          <a:p>
            <a:r>
              <a:rPr lang="ru-RU" dirty="0"/>
              <a:t>Время конвергенции:</a:t>
            </a:r>
          </a:p>
          <a:p>
            <a:pPr lvl="1"/>
            <a:r>
              <a:rPr lang="ru-RU" dirty="0"/>
              <a:t>Восстановление после сбоя корневого моста занимает около 50 секунд, что равно значению таймера Max Age плюс удвоенное значение таймера Forward Delay.</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236410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Неисправность прямого канала:</a:t>
            </a:r>
          </a:p>
          <a:p>
            <a:pPr lvl="1"/>
            <a:r>
              <a:rPr lang="ru-RU" dirty="0"/>
              <a:t>Если два коммутатора </a:t>
            </a:r>
            <a:r>
              <a:rPr lang="ru-RU" u="none" dirty="0"/>
              <a:t>соединены двумя линками</a:t>
            </a:r>
            <a:r>
              <a:rPr lang="ru-RU" dirty="0"/>
              <a:t>, то один будет </a:t>
            </a:r>
            <a:r>
              <a:rPr lang="ru-RU" dirty="0" smtClean="0"/>
              <a:t>активным, </a:t>
            </a:r>
            <a:r>
              <a:rPr lang="ru-RU" dirty="0"/>
              <a:t>а другой — резервным.</a:t>
            </a:r>
          </a:p>
          <a:p>
            <a:pPr lvl="1"/>
            <a:r>
              <a:rPr lang="ru-RU" dirty="0"/>
              <a:t>Когда сеть стабильна, SW2 определяет, что канал корневого порта неисправен, и альтернативный порт переходит в состояние Forwarding.</a:t>
            </a:r>
          </a:p>
          <a:p>
            <a:r>
              <a:rPr lang="ru-RU" dirty="0"/>
              <a:t>Состояние порта:</a:t>
            </a:r>
          </a:p>
          <a:p>
            <a:pPr lvl="1"/>
            <a:r>
              <a:rPr lang="ru-RU" dirty="0"/>
              <a:t>Альтернативный порт последовательно переключается из состояния Blocking в состояния Listening, Learning и Forwarding.</a:t>
            </a:r>
          </a:p>
          <a:p>
            <a:r>
              <a:rPr lang="ru-RU" dirty="0"/>
              <a:t>Скорость конвергенции:</a:t>
            </a:r>
          </a:p>
          <a:p>
            <a:pPr lvl="1"/>
            <a:r>
              <a:rPr lang="ru-RU" dirty="0"/>
              <a:t>Если прямой канал не работает, альтернативный порт возвращается в состояние Forwarding через 30 секунд.</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636404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ru-RU" dirty="0"/>
              <a:t>Неисправность непрямого канала:</a:t>
            </a:r>
          </a:p>
          <a:p>
            <a:pPr lvl="1">
              <a:lnSpc>
                <a:spcPct val="100000"/>
              </a:lnSpc>
            </a:pPr>
            <a:r>
              <a:rPr lang="ru-RU" dirty="0"/>
              <a:t>В стабильной сети STP некорневый мост периодически принимает BPDU от корневого моста.</a:t>
            </a:r>
          </a:p>
          <a:p>
            <a:pPr lvl="1">
              <a:lnSpc>
                <a:spcPct val="100000"/>
              </a:lnSpc>
            </a:pPr>
            <a:r>
              <a:rPr lang="ru-RU" dirty="0"/>
              <a:t>Если канал между SW1 и SW2 неисправен (не физическая неисправность), SW2 не может получать BPDU от SW1. Таймер Max Age (значение по умолчанию — 20 секунд) истекает. В результате запись о полученных BPDU становится недействительной.</a:t>
            </a:r>
          </a:p>
          <a:p>
            <a:pPr lvl="1">
              <a:lnSpc>
                <a:spcPct val="100000"/>
              </a:lnSpc>
            </a:pPr>
            <a:r>
              <a:rPr lang="ru-RU" dirty="0"/>
              <a:t>В этом случае некорневой мост SW2 считает, что корневой мост выходит из строя, и считает себя корневым мостом. Затем SW2 отправляет собственный конфигурационный BPDU, чтобы уведомить SW3, что он является новым корневым мостом.</a:t>
            </a:r>
          </a:p>
          <a:p>
            <a:pPr lvl="1">
              <a:lnSpc>
                <a:spcPct val="100000"/>
              </a:lnSpc>
            </a:pPr>
            <a:r>
              <a:rPr lang="ru-RU" dirty="0"/>
              <a:t>В течение этого периода альтернативный порт SW3 не получает BPDU, который содержит идентификатор корневого моста. По истечении таймера Max Age порт переходит в состояние Listening и начинает пересылку BPDU с идентификатором корневого моста с вышестоящего устройства на SW2.</a:t>
            </a:r>
          </a:p>
          <a:p>
            <a:pPr lvl="1">
              <a:lnSpc>
                <a:spcPct val="100000"/>
              </a:lnSpc>
            </a:pPr>
            <a:r>
              <a:rPr lang="ru-RU" dirty="0"/>
              <a:t>По истечении таймера Max Age коммутаторы SW2 и SW3 почти одновременно получают друг от друга пакеты BPDU и выполняют пересчет STP. SW2 обнаруживает, что BPDU, отправленный SW3, является </a:t>
            </a:r>
            <a:r>
              <a:rPr lang="ru-RU" u="none" dirty="0"/>
              <a:t>приоритетным по характеристикам (</a:t>
            </a:r>
            <a:r>
              <a:rPr lang="en-US" u="none" dirty="0"/>
              <a:t>superior</a:t>
            </a:r>
            <a:r>
              <a:rPr lang="ru-RU" u="none" dirty="0"/>
              <a:t>), </a:t>
            </a:r>
            <a:r>
              <a:rPr lang="ru-RU" dirty="0"/>
              <a:t>поэтому он не объявляет себя корневым мостом и повторно определяет роль порта</a:t>
            </a:r>
          </a:p>
          <a:p>
            <a:pPr>
              <a:lnSpc>
                <a:spcPct val="100000"/>
              </a:lnSpc>
            </a:pPr>
            <a:r>
              <a:rPr lang="ru-RU" dirty="0"/>
              <a:t>Состояние порта:</a:t>
            </a:r>
          </a:p>
          <a:p>
            <a:pPr lvl="1">
              <a:lnSpc>
                <a:spcPct val="100000"/>
              </a:lnSpc>
            </a:pPr>
            <a:r>
              <a:rPr lang="ru-RU" dirty="0"/>
              <a:t>Альтернативный порт SW3 переходит в состояние Listening из состояния Blocking через 20 секунд, а затем переходит в состояние Learning. В итоге порт переходит в состояние Forwarding для пересылки пользовательского трафика.</a:t>
            </a:r>
          </a:p>
          <a:p>
            <a:pPr>
              <a:lnSpc>
                <a:spcPct val="100000"/>
              </a:lnSpc>
            </a:pPr>
            <a:r>
              <a:rPr lang="ru-RU" dirty="0"/>
              <a:t>Время конвергенции:</a:t>
            </a:r>
          </a:p>
          <a:p>
            <a:pPr lvl="1">
              <a:lnSpc>
                <a:spcPct val="100000"/>
              </a:lnSpc>
            </a:pPr>
            <a:r>
              <a:rPr lang="ru-RU" dirty="0"/>
              <a:t>Восстановление после сбоя непрямого канала занимает около 50 секунд, что равно значению таймера Max Age плюс удвоенное значение таймера Forward Delay.</a:t>
            </a:r>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535260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В сети коммутации коммутатор пересылает кадры данных на основе таблицы MAC-адресов. По умолчанию время старения записей MAC-адресов составляет 300 секунд. Если топология связующего дерева изменяется, путь пересылки коммутатора также изменяется. В этом случае записи, которые своевременно не устаревают в таблице MAC-адресов, могут привести к ошибкам при пересылке данных. Следовательно, коммутатору необходимо своевременно обновлять записи MAC-адреса после изменения топологии.</a:t>
            </a:r>
          </a:p>
          <a:p>
            <a:r>
              <a:rPr lang="ru-RU" dirty="0"/>
              <a:t>В этом примере запись MAC-адреса на SW2 определяет, что пакеты передаются на хост A через GE0/0/1, на хост B — через GE0/0/3. Корневой порт SW3 неисправен, что приводит к повторной конвергенции топологии связующего дерева. После повторной конвергенции топологии связующего дерева хост B не </a:t>
            </a:r>
            <a:r>
              <a:rPr lang="ru-RU" u="none" dirty="0"/>
              <a:t>получает </a:t>
            </a:r>
            <a:r>
              <a:rPr lang="ru-RU" dirty="0"/>
              <a:t>кадры, отправленные с хоста A. Это связано с тем, что время устаревания записей MAC-адреса составляет 300 секунд. После того, как кадр, отправленный с хоста A на хост B, достигает SW2, SW2 пересылает этот кадр через GE0/0/3.</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410904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При изменении топологии сети корневой мост отправляет BPDU TCN для уведомления других устройств об изменении топологии. Корневой мост генерирует TC, чтобы дать команду другим коммутаторам о необходимости старения существующих записей MAC-адресов.</a:t>
            </a:r>
          </a:p>
          <a:p>
            <a:r>
              <a:rPr lang="ru-RU" dirty="0"/>
              <a:t>Процесс изменения топологии и обновления записи MAC-адреса:</a:t>
            </a:r>
          </a:p>
          <a:p>
            <a:pPr marL="588600" lvl="1" indent="-228600">
              <a:buFont typeface="+mj-lt"/>
              <a:buAutoNum type="arabicPeriod"/>
            </a:pPr>
            <a:r>
              <a:rPr lang="ru-RU" dirty="0"/>
              <a:t>SW3 обнаруживает изменение топологии сети, </a:t>
            </a:r>
            <a:r>
              <a:rPr lang="ru-RU" u="none" dirty="0"/>
              <a:t>затем </a:t>
            </a:r>
            <a:r>
              <a:rPr lang="ru-RU" dirty="0"/>
              <a:t>он начинает непрерывно отправлять TCN BPDU на SW2.</a:t>
            </a:r>
          </a:p>
          <a:p>
            <a:pPr marL="588600" lvl="1" indent="-228600">
              <a:buFont typeface="+mj-lt"/>
              <a:buAutoNum type="arabicPeriod"/>
            </a:pPr>
            <a:r>
              <a:rPr lang="ru-RU" dirty="0"/>
              <a:t>SW2 получает TCN BPDU от SW3</a:t>
            </a:r>
            <a:r>
              <a:rPr lang="ru-RU" u="none" dirty="0"/>
              <a:t> и </a:t>
            </a:r>
            <a:r>
              <a:rPr lang="ru-RU" dirty="0"/>
              <a:t>устанавливает для бита TCA в поле Flags BPDU значение 1 и отправляет BPDU в SW3, и дает команду SW3 прекратить отправку TCN BPDU.</a:t>
            </a:r>
          </a:p>
          <a:p>
            <a:pPr marL="588600" lvl="1" indent="-228600">
              <a:buFont typeface="+mj-lt"/>
              <a:buAutoNum type="arabicPeriod"/>
            </a:pPr>
            <a:r>
              <a:rPr lang="ru-RU" dirty="0"/>
              <a:t>SW2 пересылает TCN BPDU на корневой мост.</a:t>
            </a:r>
          </a:p>
          <a:p>
            <a:pPr marL="588600" lvl="1" indent="-228600">
              <a:buFont typeface="+mj-lt"/>
              <a:buAutoNum type="arabicPeriod"/>
            </a:pPr>
            <a:r>
              <a:rPr lang="ru-RU" dirty="0"/>
              <a:t>SW1 устанавливает для бита TC в поле Flags конфигурационного BPDU значение 1 и отправляет конфигурационный BPDU, чтобы дать команду нижестоящему устройству изменить время устаревания записей MAC-адреса с 300 до значения таймера Forward Delay (15 секунд по умолчанию).</a:t>
            </a:r>
          </a:p>
          <a:p>
            <a:pPr marL="588600" lvl="1" indent="-228600">
              <a:buFont typeface="+mj-lt"/>
              <a:buAutoNum type="arabicPeriod"/>
            </a:pPr>
            <a:r>
              <a:rPr lang="ru-RU" dirty="0"/>
              <a:t>Неправильные записи MAC-адреса на SW2 автоматически удаляются максимум через 15 секунд. Затем SW2 снова начинает изучать записи MAC-адресов и пересылает пакеты на основе полученных записей MAC-адресов.</a:t>
            </a:r>
          </a:p>
          <a:p>
            <a:endParaRPr lang="en-US" altLang="zh-CN" dirty="0"/>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451082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220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455613" y="766763"/>
            <a:ext cx="5932487" cy="3338512"/>
          </a:xfrm>
        </p:spPr>
      </p:sp>
      <p:sp>
        <p:nvSpPr>
          <p:cNvPr id="7" name="备注占位符 6"/>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3105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1553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7328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8743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72326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2646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5322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93430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В стандарте IEEE 802.1w, выпущенном в 2001 году, дано определение RSTP. RSTP является усовершенствованием протокола STP и обеспечивает быструю конвергенцию топологии сети.</a:t>
            </a:r>
          </a:p>
          <a:p>
            <a:r>
              <a:rPr lang="ru-RU" dirty="0"/>
              <a:t>RSTP был разработан на основе STP и имеет тот же </a:t>
            </a:r>
            <a:r>
              <a:rPr lang="ru-RU" u="none" dirty="0"/>
              <a:t>механизм работы</a:t>
            </a:r>
            <a:r>
              <a:rPr lang="ru-RU" dirty="0"/>
              <a:t>, что и STP. При изменении топологии сети коммутации RSTP может использовать механизм Proposal/Agreement (предложения/соглашения) для быстрого восстановления сетевого подключения.</a:t>
            </a:r>
          </a:p>
          <a:p>
            <a:r>
              <a:rPr lang="ru-RU" dirty="0"/>
              <a:t>В RSTP отсутствуют три состояния порта, определены две новые роли порта и дано различие атрибутов порта на основе состояний и ролей. Кроме того, RSTP предоставляет расширенные функции и меры защиты для обеспечения стабильности сети и быстрой конвергенции.</a:t>
            </a:r>
          </a:p>
          <a:p>
            <a:r>
              <a:rPr lang="ru-RU" b="0" i="0" u="none" dirty="0"/>
              <a:t>Не рекомендуется совместное использование RSTP с STP, из-за медленной сходимости STP.</a:t>
            </a:r>
          </a:p>
          <a:p>
            <a:r>
              <a:rPr lang="ru-RU" dirty="0"/>
              <a:t>Улучшения в RSTP:</a:t>
            </a:r>
          </a:p>
          <a:p>
            <a:pPr lvl="1"/>
            <a:r>
              <a:rPr lang="ru-RU" dirty="0"/>
              <a:t>RSTP обрабатывает конфигурационные BPDU другим, по сравнению с STP, способом.</a:t>
            </a:r>
          </a:p>
          <a:p>
            <a:pPr lvl="2"/>
            <a:r>
              <a:rPr lang="ru-RU" dirty="0"/>
              <a:t>Когда топология становится стабильной, режим отправки конфигурационных BPDU оптимизируется.</a:t>
            </a:r>
          </a:p>
          <a:p>
            <a:pPr lvl="2"/>
            <a:r>
              <a:rPr lang="ru-RU" dirty="0"/>
              <a:t>RSTP использует более короткий интервал ожидания для BPDU.</a:t>
            </a:r>
          </a:p>
          <a:p>
            <a:pPr lvl="2"/>
            <a:r>
              <a:rPr lang="ru-RU" dirty="0"/>
              <a:t>В RSTP оптимизирован метод обработки Inferior BPDU.</a:t>
            </a:r>
          </a:p>
          <a:p>
            <a:pPr lvl="1"/>
            <a:r>
              <a:rPr lang="ru-RU" dirty="0"/>
              <a:t>RSTP меняет формат конфигурационного BPDU и использует поле Flags для описания ролей портов.</a:t>
            </a:r>
          </a:p>
          <a:p>
            <a:pPr lvl="1"/>
            <a:r>
              <a:rPr lang="ru-RU" dirty="0"/>
              <a:t>Обработка изменения топологии RSTP: По сравнению с STP, RSTP оптимизирован для ускорения реакции на изменения топологии.</a:t>
            </a:r>
          </a:p>
          <a:p>
            <a:endParaRPr lang="en-US" altLang="zh-CN" dirty="0"/>
          </a:p>
        </p:txBody>
      </p:sp>
      <p:sp>
        <p:nvSpPr>
          <p:cNvPr id="7" name="幻灯片图像占位符 6"/>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09388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559151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С точки зрения передачи конфигурационных BPDU:</a:t>
            </a:r>
          </a:p>
          <a:p>
            <a:pPr lvl="1"/>
            <a:r>
              <a:rPr lang="ru-RU" dirty="0"/>
              <a:t>Альтернативный порт блокируется после получения конфигурационного BPDU, отправленного с другого сетевого моста.</a:t>
            </a:r>
          </a:p>
          <a:p>
            <a:pPr lvl="1"/>
            <a:r>
              <a:rPr lang="ru-RU" dirty="0"/>
              <a:t>Резервный порт блокируется после получения конфигурационного BPDU, отправленного самим собой.</a:t>
            </a:r>
          </a:p>
          <a:p>
            <a:r>
              <a:rPr lang="ru-RU" dirty="0"/>
              <a:t>С точки зрения пользовательского трафика:</a:t>
            </a:r>
          </a:p>
          <a:p>
            <a:pPr lvl="1"/>
            <a:r>
              <a:rPr lang="ru-RU" dirty="0"/>
              <a:t>Альтернативный порт выполняет функции </a:t>
            </a:r>
            <a:r>
              <a:rPr lang="ru-RU" b="0" i="0" u="none" dirty="0"/>
              <a:t>резервной копии </a:t>
            </a:r>
            <a:r>
              <a:rPr lang="ru-RU" dirty="0"/>
              <a:t>корневого порта и предоставляет альтернативный путь от назначенного к корневому мосту.</a:t>
            </a:r>
          </a:p>
          <a:p>
            <a:pPr lvl="1"/>
            <a:r>
              <a:rPr lang="ru-RU" dirty="0"/>
              <a:t>Резервный порт резервирует назначенный порт и предоставляет резервный путь от корневого моста к соответствующему сегменту сети.</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430429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По мере </a:t>
            </a:r>
            <a:r>
              <a:rPr lang="ru-RU" u="none" dirty="0"/>
              <a:t>увеличения размера </a:t>
            </a:r>
            <a:r>
              <a:rPr lang="ru-RU" dirty="0"/>
              <a:t>LAN </a:t>
            </a:r>
            <a:r>
              <a:rPr lang="ru-RU" u="none" dirty="0"/>
              <a:t>растет число</a:t>
            </a:r>
            <a:r>
              <a:rPr lang="ru-RU" dirty="0"/>
              <a:t> коммутаторов, </a:t>
            </a:r>
            <a:r>
              <a:rPr lang="ru-RU" u="none" dirty="0"/>
              <a:t>которые используются </a:t>
            </a:r>
            <a:r>
              <a:rPr lang="ru-RU" dirty="0"/>
              <a:t>для реализации взаимодействия между хостами. Как показано на рисунке, коммутатор доступа подключается к вышестоящему устройству через один канал. В случае отказа восходящего канала хост, подключенный к коммутатору доступа, отключается от сети. Еще одна проблема — </a:t>
            </a:r>
            <a:r>
              <a:rPr lang="ru-RU" u="none" dirty="0"/>
              <a:t>единая точка отказа </a:t>
            </a:r>
            <a:r>
              <a:rPr lang="ru-RU" dirty="0"/>
              <a:t>(</a:t>
            </a:r>
            <a:r>
              <a:rPr lang="en-US" dirty="0"/>
              <a:t>single point of failure</a:t>
            </a:r>
            <a:r>
              <a:rPr lang="ru-RU" dirty="0"/>
              <a:t>, SPOF). То есть, если коммутатор выходит из строя, хост, подключенный к коммутатору доступа, также отключается.</a:t>
            </a:r>
          </a:p>
          <a:p>
            <a:pPr lvl="0"/>
            <a:r>
              <a:rPr lang="ru-RU" dirty="0"/>
              <a:t>Чтобы решить эту проблему, коммутаторы используют резервные каналы для реализации </a:t>
            </a:r>
            <a:r>
              <a:rPr lang="ru-RU" u="none" dirty="0"/>
              <a:t>запасного соединения</a:t>
            </a:r>
            <a:r>
              <a:rPr lang="ru-RU" dirty="0"/>
              <a:t>. Резервные каналы повышают надежность сети, но</a:t>
            </a:r>
            <a:r>
              <a:rPr lang="ru-RU" baseline="0" dirty="0"/>
              <a:t> </a:t>
            </a:r>
            <a:r>
              <a:rPr lang="ru-RU" dirty="0"/>
              <a:t>могут возникать петли. Петли вызывают множество проблем, таких как ухудшение качества и прерывание связи.</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565357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В STP на переключение порта коммутатора, подключенного к пользовательскому терминалу, из состояния Disabled в состояние Forwarding требуется 15 секунд. В течение этого периода пользовательский терминал не подключается к Интернету. </a:t>
            </a:r>
            <a:r>
              <a:rPr lang="ru-RU" u="none" dirty="0"/>
              <a:t>Если</a:t>
            </a:r>
            <a:r>
              <a:rPr lang="en-US" u="none" dirty="0"/>
              <a:t> </a:t>
            </a:r>
            <a:r>
              <a:rPr lang="ru-RU" u="none" dirty="0"/>
              <a:t>в сети часто происходят изменения, то доступ терминала пользователя в Интернет будет нестабильным</a:t>
            </a:r>
            <a:r>
              <a:rPr lang="ru-RU" dirty="0"/>
              <a:t>.</a:t>
            </a:r>
          </a:p>
          <a:p>
            <a:pPr lvl="0"/>
            <a:r>
              <a:rPr lang="ru-RU" dirty="0"/>
              <a:t>Граничный порт напрямую соединен с пользовательским терминалом и не соединен ни с одним коммутационным устройством. Граничный порт не принимает и не обрабатывает конфигурационные BPDU и не участвует в расчетах RSTP. Он может без задержек переключаться из состояния Disabled в состояние Forwarding. Граничный порт становится </a:t>
            </a:r>
            <a:r>
              <a:rPr lang="ru-RU" u="none" dirty="0"/>
              <a:t>обычным </a:t>
            </a:r>
            <a:r>
              <a:rPr lang="ru-RU" dirty="0"/>
              <a:t>портом STP после того, как он получает конфигурационный BPDU. Пересчет связующего дерева приводит к нестабильности сети.</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072636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В RSTP </a:t>
            </a:r>
            <a:r>
              <a:rPr lang="ru-RU" u="none" dirty="0"/>
              <a:t>были удалены </a:t>
            </a:r>
            <a:r>
              <a:rPr lang="ru-RU" dirty="0"/>
              <a:t>два состояния портов, определенных в STP, что </a:t>
            </a:r>
            <a:r>
              <a:rPr lang="ru-RU" u="none" dirty="0"/>
              <a:t>уменьшило</a:t>
            </a:r>
            <a:r>
              <a:rPr lang="ru-RU" dirty="0"/>
              <a:t> количество состояний портов до трех. </a:t>
            </a:r>
          </a:p>
          <a:p>
            <a:pPr marL="588600" lvl="1" indent="-228600">
              <a:buFont typeface="+mj-lt"/>
              <a:buAutoNum type="arabicPeriod"/>
            </a:pPr>
            <a:r>
              <a:rPr lang="ru-RU" dirty="0"/>
              <a:t>Порт в состоянии Discarding не переадресует пользовательский трафик или не изучает MAC-адреса.</a:t>
            </a:r>
          </a:p>
          <a:p>
            <a:pPr marL="588600" lvl="1" indent="-228600">
              <a:buFont typeface="+mj-lt"/>
              <a:buAutoNum type="arabicPeriod"/>
            </a:pPr>
            <a:r>
              <a:rPr lang="ru-RU" dirty="0"/>
              <a:t>Порт в состоянии Learning не переадресует пользовательский трафик, но изучает MAC-адреса.</a:t>
            </a:r>
          </a:p>
          <a:p>
            <a:pPr marL="588600" lvl="1" indent="-228600">
              <a:buFont typeface="+mj-lt"/>
              <a:buAutoNum type="arabicPeriod"/>
            </a:pPr>
            <a:r>
              <a:rPr lang="ru-RU" dirty="0"/>
              <a:t>Порт в состоянии Forwarding переадресует пользовательский трафик и изучает MAC-адреса.</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56459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269776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2834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Преимущества VBST:</a:t>
            </a:r>
          </a:p>
          <a:p>
            <a:pPr lvl="1"/>
            <a:r>
              <a:rPr lang="ru-RU" dirty="0"/>
              <a:t>Устранение петель.</a:t>
            </a:r>
          </a:p>
          <a:p>
            <a:pPr lvl="1"/>
            <a:r>
              <a:rPr lang="ru-RU" dirty="0"/>
              <a:t>Высокая эффективность использования </a:t>
            </a:r>
            <a:r>
              <a:rPr lang="ru-RU" u="none" dirty="0"/>
              <a:t>линков</a:t>
            </a:r>
            <a:r>
              <a:rPr lang="ru-RU" dirty="0"/>
              <a:t> за счет мультиплексирование каналов и балансировка нагрузки.</a:t>
            </a:r>
          </a:p>
          <a:p>
            <a:pPr lvl="1"/>
            <a:r>
              <a:rPr lang="ru-RU" dirty="0"/>
              <a:t>Низкая стоимость настройки и техобслуживания.</a:t>
            </a:r>
          </a:p>
          <a:p>
            <a:pPr lvl="0"/>
            <a:r>
              <a:rPr lang="ru-RU" dirty="0"/>
              <a:t>Если в сети существует большое количество VLAN, вычисление связующего дерева для каждой VPN потребляет огромное количество ресурсов процессора коммутатора.</a:t>
            </a:r>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91173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86227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41337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Интеллектуальный стек (iStack) позволяет нескольким коммутаторам с поддержкой iStack функционировать как логическое устройство.</a:t>
            </a:r>
          </a:p>
          <a:p>
            <a:r>
              <a:rPr lang="ru-RU" dirty="0"/>
              <a:t>Перед установкой системы iStack каждый коммутатор является независимым объектом и имеет собственный IP-адрес и MAC-адрес. Управлять коммутаторами нужно отдельно. После настройки системы </a:t>
            </a:r>
            <a:r>
              <a:rPr lang="ru-RU" dirty="0" err="1"/>
              <a:t>iStack</a:t>
            </a:r>
            <a:r>
              <a:rPr lang="ru-RU" u="sng" dirty="0"/>
              <a:t>,</a:t>
            </a:r>
            <a:r>
              <a:rPr lang="ru-RU" dirty="0"/>
              <a:t> коммутаторы в системе iStack образуют логический объект, и им можно управлять и поддерживать с помощью одного IP-адреса. Технология iStack улучшает производительность пересылки и надежность сети, а также упрощает управление сетью.</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308780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Как показано на рисунке, SW3 подключен к FW1 и FW2 по двум восходящим каналам. Таким образом, Switch3 имеет два восходящих канала к вышестоящем устройству. Smart Link можно настроить на SW3. В обычных ситуациях </a:t>
            </a:r>
            <a:r>
              <a:rPr lang="ru-RU" u="none" dirty="0"/>
              <a:t>линк через Порт2 </a:t>
            </a:r>
            <a:r>
              <a:rPr lang="ru-RU" dirty="0"/>
              <a:t>функционирует как резервный канал. Если </a:t>
            </a:r>
            <a:r>
              <a:rPr lang="ru-RU" u="none" dirty="0"/>
              <a:t>линк через Порт1 </a:t>
            </a:r>
            <a:r>
              <a:rPr lang="ru-RU" dirty="0"/>
              <a:t>не работает, Smart Link автоматически переключает трафик данных </a:t>
            </a:r>
            <a:r>
              <a:rPr lang="ru-RU" u="none" dirty="0"/>
              <a:t>на линк через Порт2</a:t>
            </a:r>
            <a:r>
              <a:rPr lang="ru-RU" dirty="0"/>
              <a:t>, чтобы обеспечить непрерывность</a:t>
            </a:r>
            <a:r>
              <a:rPr lang="ru-RU" u="none" dirty="0"/>
              <a:t> работы</a:t>
            </a:r>
            <a:r>
              <a:rPr lang="ru-RU" dirty="0"/>
              <a:t>.</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692706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Ответ: A</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49021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На практике резервные каналы могут стать причиной образования петель.</a:t>
            </a:r>
            <a:r>
              <a:rPr lang="ru-RU" baseline="0" dirty="0"/>
              <a:t> Н</a:t>
            </a:r>
            <a:r>
              <a:rPr lang="ru-RU" dirty="0"/>
              <a:t>екоторые петли могут быть вызваны ошибочными действиями человека.</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1493732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504178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0427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Проблема 1: широковещательный шторм</a:t>
            </a:r>
          </a:p>
          <a:p>
            <a:pPr lvl="1"/>
            <a:r>
              <a:rPr lang="ru-RU" dirty="0"/>
              <a:t>Согласно </a:t>
            </a:r>
            <a:r>
              <a:rPr lang="ru-RU" u="none" dirty="0"/>
              <a:t>принципам работы </a:t>
            </a:r>
            <a:r>
              <a:rPr lang="ru-RU" dirty="0"/>
              <a:t>коммутаторов, если коммутатор принимает </a:t>
            </a:r>
            <a:r>
              <a:rPr lang="ru-RU" u="none" dirty="0"/>
              <a:t>на интерфейс </a:t>
            </a:r>
            <a:r>
              <a:rPr lang="ru-RU" dirty="0"/>
              <a:t>широковещательный кадр или одноадресный кадр с неизвестным MAC-адресом назначения, коммутатор пересылает кадр на все другие интерфейсы, кроме исходного интерфейса. Если в коммутационной сети </a:t>
            </a:r>
            <a:r>
              <a:rPr lang="ru-RU" u="none" dirty="0"/>
              <a:t>возникла</a:t>
            </a:r>
            <a:r>
              <a:rPr lang="ru-RU" dirty="0"/>
              <a:t> петля, кадр </a:t>
            </a:r>
            <a:r>
              <a:rPr lang="ru-RU" u="none" dirty="0"/>
              <a:t>будет</a:t>
            </a:r>
            <a:r>
              <a:rPr lang="ru-RU" dirty="0"/>
              <a:t> пересылаться бесконечное </a:t>
            </a:r>
            <a:r>
              <a:rPr lang="ru-RU" u="none" dirty="0"/>
              <a:t>число</a:t>
            </a:r>
            <a:r>
              <a:rPr lang="ru-RU" dirty="0"/>
              <a:t> раз. В этом случае возникает широковещательный шторм, и </a:t>
            </a:r>
            <a:r>
              <a:rPr lang="ru-RU" u="none" dirty="0"/>
              <a:t>дублированные кад</a:t>
            </a:r>
            <a:r>
              <a:rPr lang="ru-RU" dirty="0"/>
              <a:t>ры данных рассылаются по сети.</a:t>
            </a:r>
          </a:p>
          <a:p>
            <a:pPr lvl="1"/>
            <a:r>
              <a:rPr lang="ru-RU" dirty="0"/>
              <a:t>В этом примере SW3 получает широковещательный кадр и выполняет лавинную рассылку кадра. SW1 и SW2 также пересылают кадр всем интерфейсам, кроме интерфейса, который его получил. В результате кадр снова пересылается на SW3-коммутатор. Этот процесс продолжается, вызывая широковещательный шторм. Производительность коммутатора быстро ухудшается, и </a:t>
            </a:r>
            <a:r>
              <a:rPr lang="ru-RU" u="none" dirty="0"/>
              <a:t>возникают сбои в передаче данных</a:t>
            </a:r>
            <a:r>
              <a:rPr lang="ru-RU" dirty="0"/>
              <a:t>.</a:t>
            </a:r>
          </a:p>
          <a:p>
            <a:r>
              <a:rPr lang="ru-RU" dirty="0"/>
              <a:t>Проблема 2: </a:t>
            </a:r>
            <a:r>
              <a:rPr lang="ru-RU" u="none" dirty="0"/>
              <a:t>нестабильность записей в таблице </a:t>
            </a:r>
            <a:r>
              <a:rPr lang="ru-RU" dirty="0"/>
              <a:t>МАС-адресов</a:t>
            </a:r>
          </a:p>
          <a:p>
            <a:pPr lvl="1"/>
            <a:r>
              <a:rPr lang="ru-RU" u="none" dirty="0"/>
              <a:t>Коммутатор генерирует таблицу MAC-адресов на основе адресов отправителей в полученных кадрах и интерфейсов, на которые пришли кадры.</a:t>
            </a:r>
          </a:p>
          <a:p>
            <a:pPr lvl="1"/>
            <a:r>
              <a:rPr lang="ru-RU" u="none" dirty="0"/>
              <a:t>В этом примере SW1 после получения кадра на </a:t>
            </a:r>
            <a:r>
              <a:rPr lang="en-US" u="none" dirty="0"/>
              <a:t>GE0/0/1</a:t>
            </a:r>
            <a:r>
              <a:rPr lang="ru-RU" u="none" dirty="0"/>
              <a:t> делает в таблице соответствующую запись и лавинно рассылает широковещательный кадр. SW2 тоже записывает информацию о</a:t>
            </a:r>
            <a:r>
              <a:rPr lang="en-US" u="none" dirty="0"/>
              <a:t> MAC-</a:t>
            </a:r>
            <a:r>
              <a:rPr lang="ru-RU" u="none" dirty="0"/>
              <a:t>адресе отправителя кадра и интерфейсе, на который он был получен,  и лавинно рассылает дальше широковещательный кадр. Далее SW1 принимает широковещательный кадр от </a:t>
            </a:r>
            <a:r>
              <a:rPr lang="en-US" u="none" dirty="0"/>
              <a:t>SW2</a:t>
            </a:r>
            <a:r>
              <a:rPr lang="ru-RU" u="none" dirty="0"/>
              <a:t> с MAC-адресом отправителя 5489-98EE-788A на GE0/0/2 </a:t>
            </a:r>
            <a:r>
              <a:rPr lang="en-US" u="none" dirty="0"/>
              <a:t> </a:t>
            </a:r>
            <a:r>
              <a:rPr lang="ru-RU" u="none" dirty="0"/>
              <a:t>и меняет ранее сделанную запись о том, что  </a:t>
            </a:r>
            <a:r>
              <a:rPr lang="en-US" u="none" dirty="0"/>
              <a:t>MAC-</a:t>
            </a:r>
            <a:r>
              <a:rPr lang="ru-RU" u="none" dirty="0"/>
              <a:t>адрес находится за </a:t>
            </a:r>
            <a:r>
              <a:rPr lang="en-US" u="none" dirty="0"/>
              <a:t>GE0/0/1 </a:t>
            </a:r>
            <a:r>
              <a:rPr lang="ru-RU" u="none" dirty="0"/>
              <a:t>на </a:t>
            </a:r>
            <a:r>
              <a:rPr lang="en-US" u="none" dirty="0"/>
              <a:t>GE0/0/2</a:t>
            </a:r>
            <a:r>
              <a:rPr lang="ru-RU" u="none" dirty="0"/>
              <a:t> . Затем запись о MAC-адресе 5489-98EE-788A многократно меняется, связывая его, то с GE0/0/1, то на и GE0/0/2, что приводит к нестабильности таблицы MAC-адресов.</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157528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В сети Ethernet петли </a:t>
            </a:r>
            <a:r>
              <a:rPr lang="ru-RU" dirty="0" smtClean="0"/>
              <a:t>уровня </a:t>
            </a:r>
            <a:r>
              <a:rPr lang="ru-RU" dirty="0"/>
              <a:t>2 могут </a:t>
            </a:r>
            <a:r>
              <a:rPr lang="ru-RU" u="none" dirty="0"/>
              <a:t>стать причиной широковещательных штормов, нестабильности таблицы MAC-адресов и дублирования кадров данных. </a:t>
            </a:r>
            <a:r>
              <a:rPr lang="ru-RU" dirty="0"/>
              <a:t>STP используется для предотвращения </a:t>
            </a:r>
            <a:r>
              <a:rPr lang="ru-RU" u="none" dirty="0"/>
              <a:t>петель</a:t>
            </a:r>
            <a:r>
              <a:rPr lang="ru-RU" dirty="0"/>
              <a:t> в </a:t>
            </a:r>
            <a:r>
              <a:rPr lang="ru-RU" u="none" dirty="0"/>
              <a:t>коммутационной сети</a:t>
            </a:r>
            <a:r>
              <a:rPr lang="ru-RU" dirty="0"/>
              <a:t>.</a:t>
            </a:r>
          </a:p>
          <a:p>
            <a:r>
              <a:rPr lang="ru-RU" dirty="0"/>
              <a:t>STP строит дерево для устранения </a:t>
            </a:r>
            <a:r>
              <a:rPr lang="ru-RU" u="none" dirty="0"/>
              <a:t>петель </a:t>
            </a:r>
            <a:r>
              <a:rPr lang="ru-RU" dirty="0"/>
              <a:t>в сети коммутации.</a:t>
            </a:r>
          </a:p>
          <a:p>
            <a:r>
              <a:rPr lang="ru-RU" dirty="0"/>
              <a:t>Алгоритм STP используется для обнаружения петель в сети, блокировки резервных каналов и </a:t>
            </a:r>
            <a:r>
              <a:rPr lang="ru-RU" u="none" dirty="0"/>
              <a:t>приведению сети к виду дерева, </a:t>
            </a:r>
            <a:r>
              <a:rPr lang="ru-RU" dirty="0"/>
              <a:t>без петель. Таким образом, в </a:t>
            </a:r>
            <a:r>
              <a:rPr lang="ru-RU" u="none" dirty="0"/>
              <a:t>сети с петлями предотвращается бесконечное циклическое распространение </a:t>
            </a:r>
            <a:r>
              <a:rPr lang="ru-RU" dirty="0"/>
              <a:t>кадров данных.</a:t>
            </a:r>
          </a:p>
          <a:p>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428330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dirty="0"/>
              <a:t>Как показано на предыдущем рисунке, коммутаторы запускают STP и обмениваются </a:t>
            </a:r>
            <a:r>
              <a:rPr lang="ru-RU" u="none" dirty="0"/>
              <a:t>сообщениями BPDU </a:t>
            </a:r>
            <a:r>
              <a:rPr lang="ru-RU" dirty="0"/>
              <a:t>для мониторинга топологии сети. </a:t>
            </a:r>
            <a:r>
              <a:rPr lang="ru-RU" u="none" dirty="0"/>
              <a:t>Например, на SW3 блокируется порт</a:t>
            </a:r>
            <a:r>
              <a:rPr lang="ru-RU" dirty="0"/>
              <a:t>, чтобы предотвратить </a:t>
            </a:r>
            <a:r>
              <a:rPr lang="ru-RU" u="none" dirty="0"/>
              <a:t>петлю</a:t>
            </a:r>
            <a:r>
              <a:rPr lang="ru-RU" dirty="0"/>
              <a:t>. Когда канал между SW1 и SW3 </a:t>
            </a:r>
            <a:r>
              <a:rPr lang="ru-RU" u="none" dirty="0"/>
              <a:t>станет неисправен</a:t>
            </a:r>
            <a:r>
              <a:rPr lang="ru-RU" dirty="0"/>
              <a:t>, заблокированный  порт будет разблокирован и переключен в состояние </a:t>
            </a:r>
            <a:r>
              <a:rPr lang="en-US" dirty="0"/>
              <a:t>Forwarding (</a:t>
            </a:r>
            <a:r>
              <a:rPr lang="ru-RU" dirty="0"/>
              <a:t>пересылки</a:t>
            </a:r>
            <a:r>
              <a:rPr lang="en-US" dirty="0"/>
              <a:t>)</a:t>
            </a:r>
            <a:r>
              <a:rPr lang="ru-RU" dirty="0"/>
              <a:t>.</a:t>
            </a:r>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32739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376427">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31094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a:t>Question description.</a:t>
            </a:r>
          </a:p>
          <a:p>
            <a:pPr lvl="1"/>
            <a:endParaRPr lang="en-US" altLang="zh-CN" dirty="0"/>
          </a:p>
        </p:txBody>
      </p:sp>
      <p:sp>
        <p:nvSpPr>
          <p:cNvPr id="24" name="TextBox 10">
            <a:extLst>
              <a:ext uri="{FF2B5EF4-FFF2-40B4-BE49-F238E27FC236}">
                <a16:creationId xmlns:a16="http://schemas.microsoft.com/office/drawing/2014/main" xmlns="" id="{18ED692C-39CB-4AC0-81F6-D21CDD086EE4}"/>
              </a:ext>
            </a:extLst>
          </p:cNvPr>
          <p:cNvSpPr txBox="1"/>
          <p:nvPr userDrawn="1"/>
        </p:nvSpPr>
        <p:spPr bwMode="auto">
          <a:xfrm>
            <a:off x="1451255" y="377173"/>
            <a:ext cx="251067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ru-RU"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Вопросы</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864634" y="296368"/>
            <a:ext cx="8315894"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631271"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a:t>Click here to edit summary</a:t>
            </a:r>
            <a:endParaRPr lang="zh-CN" altLang="en-US" dirty="0"/>
          </a:p>
        </p:txBody>
      </p:sp>
      <p:sp>
        <p:nvSpPr>
          <p:cNvPr id="12"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18ED692C-39CB-4AC0-81F6-D21CDD086EE4}"/>
              </a:ext>
            </a:extLst>
          </p:cNvPr>
          <p:cNvSpPr txBox="1"/>
          <p:nvPr userDrawn="1"/>
        </p:nvSpPr>
        <p:spPr bwMode="auto">
          <a:xfrm>
            <a:off x="1595499" y="408779"/>
            <a:ext cx="3416447"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ru-RU"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Заключение</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07361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a:t>More information for trainees</a:t>
            </a:r>
            <a:endParaRPr lang="zh-CN" altLang="en-US" dirty="0"/>
          </a:p>
        </p:txBody>
      </p:sp>
      <p:sp>
        <p:nvSpPr>
          <p:cNvPr id="13"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2133221" y="2637135"/>
            <a:ext cx="7925568" cy="1598831"/>
            <a:chOff x="2286453" y="2345035"/>
            <a:chExt cx="7928663" cy="1598831"/>
          </a:xfrm>
        </p:grpSpPr>
        <p:sp>
          <p:nvSpPr>
            <p:cNvPr id="14" name="矩形 13"/>
            <p:cNvSpPr/>
            <p:nvPr userDrawn="1"/>
          </p:nvSpPr>
          <p:spPr>
            <a:xfrm>
              <a:off x="2286453" y="2345035"/>
              <a:ext cx="7928663" cy="923010"/>
            </a:xfrm>
            <a:prstGeom prst="rect">
              <a:avLst/>
            </a:prstGeom>
            <a:noFill/>
          </p:spPr>
          <p:txBody>
            <a:bodyPr wrap="none" lIns="91440" tIns="45720" rIns="91440" bIns="45720">
              <a:spAutoFit/>
            </a:bodyPr>
            <a:lstStyle/>
            <a:p>
              <a:pPr algn="ctr" fontAlgn="ctr"/>
              <a:r>
                <a:rPr lang="ru-RU" altLang="zh-CN" sz="5398"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Спасибо за внимание!</a:t>
              </a:r>
              <a:endParaRPr lang="en-US" altLang="zh-CN" sz="5398"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Click to Edit Title</a:t>
            </a:r>
            <a:endParaRPr lang="zh-CN" altLang="en-US" dirty="0"/>
          </a:p>
        </p:txBody>
      </p:sp>
      <p:sp>
        <p:nvSpPr>
          <p:cNvPr id="20" name="Rectangle 54"/>
          <p:cNvSpPr>
            <a:spLocks noChangeArrowheads="1"/>
          </p:cNvSpPr>
          <p:nvPr userDrawn="1"/>
        </p:nvSpPr>
        <p:spPr bwMode="auto">
          <a:xfrm>
            <a:off x="947428" y="6500581"/>
            <a:ext cx="6056137"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ru-RU"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Авторские права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2020 Huawei Technologies Co., Ltd. </a:t>
            </a:r>
            <a:r>
              <a:rPr lang="ru-RU"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Все права защищены</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a:t>The chapter describes ...</a:t>
            </a:r>
            <a:endParaRPr lang="zh-CN" altLang="en-US" dirty="0"/>
          </a:p>
        </p:txBody>
      </p:sp>
      <p:sp>
        <p:nvSpPr>
          <p:cNvPr id="27" name="TextBox 10">
            <a:extLst>
              <a:ext uri="{FF2B5EF4-FFF2-40B4-BE49-F238E27FC236}">
                <a16:creationId xmlns:a16="http://schemas.microsoft.com/office/drawing/2014/main" xmlns="" id="{18ED692C-39CB-4AC0-81F6-D21CDD086EE4}"/>
              </a:ext>
            </a:extLst>
          </p:cNvPr>
          <p:cNvSpPr txBox="1"/>
          <p:nvPr userDrawn="1"/>
        </p:nvSpPr>
        <p:spPr bwMode="auto">
          <a:xfrm>
            <a:off x="1595499" y="408779"/>
            <a:ext cx="2700455"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ru-RU"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Введение</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ru-RU"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Цели</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a16="http://schemas.microsoft.com/office/drawing/2014/main" xmlns="" id="{18ED692C-39CB-4AC0-81F6-D21CDD086EE4}"/>
              </a:ext>
            </a:extLst>
          </p:cNvPr>
          <p:cNvSpPr txBox="1"/>
          <p:nvPr userDrawn="1"/>
        </p:nvSpPr>
        <p:spPr bwMode="auto">
          <a:xfrm>
            <a:off x="1595499" y="408779"/>
            <a:ext cx="3149687"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ru-RU"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Содержание</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a16="http://schemas.microsoft.com/office/drawing/2014/main" xmlns=""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a:t>Title</a:t>
            </a:r>
            <a:endParaRPr lang="zh-CN" altLang="en-US" dirty="0"/>
          </a:p>
        </p:txBody>
      </p:sp>
    </p:spTree>
    <p:extLst>
      <p:ext uri="{BB962C8B-B14F-4D97-AF65-F5344CB8AC3E}">
        <p14:creationId xmlns:p14="http://schemas.microsoft.com/office/powerpoint/2010/main" val="207669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a:t>Title</a:t>
            </a:r>
            <a:endParaRPr lang="zh-CN" altLang="en-US" dirty="0"/>
          </a:p>
        </p:txBody>
      </p:sp>
    </p:spTree>
    <p:extLst>
      <p:ext uri="{BB962C8B-B14F-4D97-AF65-F5344CB8AC3E}">
        <p14:creationId xmlns:p14="http://schemas.microsoft.com/office/powerpoint/2010/main" val="133039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xmlns=""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a16="http://schemas.microsoft.com/office/drawing/2014/main" xmlns=""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a16="http://schemas.microsoft.com/office/drawing/2014/main" xmlns=""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a16="http://schemas.microsoft.com/office/drawing/2014/main" xmlns=""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a16="http://schemas.microsoft.com/office/drawing/2014/main" xmlns=""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a16="http://schemas.microsoft.com/office/drawing/2014/main" xmlns=""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a16="http://schemas.microsoft.com/office/drawing/2014/main" xmlns=""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xmlns=""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xmlns=""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xmlns=""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xmlns=""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xmlns=""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r>
              <a:rPr lang="en-US" altLang="zh-CN" dirty="0"/>
              <a:t>0</a:t>
            </a:r>
            <a:endParaRPr lang="zh-CN" altLang="en-US" dirty="0"/>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16405"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ru-RU"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Стр.</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6202010"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ru-RU" altLang="zh-CN" sz="1200" dirty="0">
                <a:latin typeface="Huawei Sans" panose="020C0503030203020204" pitchFamily="34" charset="0"/>
                <a:ea typeface="方正兰亭黑简体" panose="02000000000000000000" pitchFamily="2" charset="-122"/>
                <a:cs typeface="Huawei Sans" panose="020C0503030203020204" pitchFamily="34" charset="0"/>
              </a:rPr>
              <a:t>Авторские права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 Huawei Technologies Co., Ltd. 2020 </a:t>
            </a:r>
            <a:r>
              <a:rPr lang="ru-RU" altLang="zh-CN" sz="1200" dirty="0">
                <a:latin typeface="Huawei Sans" panose="020C0503030203020204" pitchFamily="34" charset="0"/>
                <a:ea typeface="方正兰亭黑简体" panose="02000000000000000000" pitchFamily="2" charset="-122"/>
                <a:cs typeface="Huawei Sans" panose="020C0503030203020204" pitchFamily="34" charset="0"/>
              </a:rPr>
              <a:t>г. Все права защищены</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a16="http://schemas.microsoft.com/office/drawing/2014/main" xmlns=""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a16="http://schemas.microsoft.com/office/drawing/2014/main" xmlns=""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a16="http://schemas.microsoft.com/office/drawing/2014/main" xmlns=""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a16="http://schemas.microsoft.com/office/drawing/2014/main" xmlns=""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a16="http://schemas.microsoft.com/office/drawing/2014/main" xmlns=""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a16="http://schemas.microsoft.com/office/drawing/2014/main" xmlns=""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white"/>
                  </a:solidFill>
                  <a:effectLst/>
                  <a:uLnTx/>
                  <a:uFillTx/>
                </a:rPr>
                <a:t>表格表头</a:t>
              </a:r>
            </a:p>
          </p:txBody>
        </p:sp>
        <p:sp>
          <p:nvSpPr>
            <p:cNvPr id="61" name="文本框 60">
              <a:extLst>
                <a:ext uri="{FF2B5EF4-FFF2-40B4-BE49-F238E27FC236}">
                  <a16:creationId xmlns:a16="http://schemas.microsoft.com/office/drawing/2014/main" xmlns=""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rPr>
                <a:t>表格</a:t>
              </a:r>
              <a:r>
                <a:rPr kumimoji="0" lang="en-US" altLang="zh-CN" sz="900" b="0" i="0" u="none" strike="noStrike" kern="0" cap="none" spc="0" normalizeH="0" baseline="0" noProof="0" dirty="0">
                  <a:ln>
                    <a:noFill/>
                  </a:ln>
                  <a:solidFill>
                    <a:prstClr val="black"/>
                  </a:solidFill>
                  <a:effectLst/>
                  <a:uLnTx/>
                  <a:uFillTx/>
                </a:rPr>
                <a:t>/</a:t>
              </a:r>
              <a:r>
                <a:rPr kumimoji="0" lang="zh-CN" altLang="en-US" sz="900" b="0" i="0" u="none" strike="noStrike" kern="0" cap="none" spc="0" normalizeH="0" baseline="0" noProof="0" dirty="0">
                  <a:ln>
                    <a:noFill/>
                  </a:ln>
                  <a:solidFill>
                    <a:prstClr val="black"/>
                  </a:solidFill>
                  <a:effectLst/>
                  <a:uLnTx/>
                  <a:uFillTx/>
                </a:rPr>
                <a:t>文字边框</a:t>
              </a:r>
            </a:p>
          </p:txBody>
        </p:sp>
        <p:sp>
          <p:nvSpPr>
            <p:cNvPr id="62" name="文本框 61">
              <a:extLst>
                <a:ext uri="{FF2B5EF4-FFF2-40B4-BE49-F238E27FC236}">
                  <a16:creationId xmlns:a16="http://schemas.microsoft.com/office/drawing/2014/main" xmlns=""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rPr>
                <a:t>导航灰底</a:t>
              </a:r>
            </a:p>
          </p:txBody>
        </p:sp>
        <p:sp>
          <p:nvSpPr>
            <p:cNvPr id="63" name="文本框 62">
              <a:extLst>
                <a:ext uri="{FF2B5EF4-FFF2-40B4-BE49-F238E27FC236}">
                  <a16:creationId xmlns:a16="http://schemas.microsoft.com/office/drawing/2014/main" xmlns=""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white"/>
                  </a:solidFill>
                  <a:effectLst/>
                  <a:uLnTx/>
                  <a:uFillTx/>
                </a:rPr>
                <a:t>红</a:t>
              </a:r>
            </a:p>
          </p:txBody>
        </p:sp>
        <p:sp>
          <p:nvSpPr>
            <p:cNvPr id="64" name="文本框 63">
              <a:extLst>
                <a:ext uri="{FF2B5EF4-FFF2-40B4-BE49-F238E27FC236}">
                  <a16:creationId xmlns:a16="http://schemas.microsoft.com/office/drawing/2014/main" xmlns=""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rPr>
                <a:t>表格</a:t>
              </a:r>
              <a:r>
                <a:rPr kumimoji="0" lang="en-US" altLang="zh-CN" sz="900" b="0" i="0" u="none" strike="noStrike" kern="0" cap="none" spc="0" normalizeH="0" baseline="0" noProof="0" dirty="0">
                  <a:ln>
                    <a:noFill/>
                  </a:ln>
                  <a:solidFill>
                    <a:prstClr val="black"/>
                  </a:solidFill>
                  <a:effectLst/>
                  <a:uLnTx/>
                  <a:uFillTx/>
                </a:rPr>
                <a:t>/</a:t>
              </a:r>
              <a:r>
                <a:rPr kumimoji="0" lang="zh-CN" altLang="en-US" sz="900" b="0" i="0" u="none" strike="noStrike" kern="0" cap="none" spc="0" normalizeH="0" baseline="0" noProof="0" dirty="0">
                  <a:ln>
                    <a:noFill/>
                  </a:ln>
                  <a:solidFill>
                    <a:prstClr val="black"/>
                  </a:solidFill>
                  <a:effectLst/>
                  <a:uLnTx/>
                  <a:uFillTx/>
                </a:rPr>
                <a:t>文字底色</a:t>
              </a:r>
            </a:p>
          </p:txBody>
        </p:sp>
        <p:sp>
          <p:nvSpPr>
            <p:cNvPr id="65" name="矩形 64">
              <a:extLst>
                <a:ext uri="{FF2B5EF4-FFF2-40B4-BE49-F238E27FC236}">
                  <a16:creationId xmlns:a16="http://schemas.microsoft.com/office/drawing/2014/main" xmlns=""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a16="http://schemas.microsoft.com/office/drawing/2014/main" xmlns=""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a16="http://schemas.microsoft.com/office/drawing/2014/main" xmlns=""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rPr>
                <a:t>备用</a:t>
              </a:r>
            </a:p>
          </p:txBody>
        </p:sp>
        <p:sp>
          <p:nvSpPr>
            <p:cNvPr id="68" name="矩形 67">
              <a:extLst>
                <a:ext uri="{FF2B5EF4-FFF2-40B4-BE49-F238E27FC236}">
                  <a16:creationId xmlns:a16="http://schemas.microsoft.com/office/drawing/2014/main" xmlns=""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a16="http://schemas.microsoft.com/office/drawing/2014/main" xmlns=""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tsShapeName" descr="8CE5295821885C70CB254E5500C4G505083E@F83E@PB26513!!!!!!BIHO@]b26513!!!!@5E19B011306188854E31!籽吓纪撑泞变/qqu!!!!!!!!!!!!!!!!!!!!!!!!!!!!!!!!!!!!!!!!!!!!!!!!!!!!!!!!!!!!!!!!!!!!!!!!!!!!!!!!!!!!!!!!!!!!!!!!!!!!!!!!!!!!!!!!!!!!!!!!!!!!!!!!!!!!!!!!!!!!!!!!!!!!!!!!!!!!!!!!!!!!!!!!!!!!!!!!!!!!!!!!!!!!!!!!!!!!!!!!!!!!!!!!!!!!!!!!!!!!!!!!!!!!!!!!!!!!!!!!!!!!!!!!!!!!!!!!!!!!!!!!!!!!!!!!!!!!!!!!!!!!!!!!!!!!!!!!!!!!!!!!!!!!!!!!!!!!!!!!!!!!!!!!!!!!!!!!!!!!!!!!!!!!!!!!!!!!!!!!!!!!!!!!!!!!!!!!!!!!!!!!!!!!!!!!!!!!!!!!!!!!!!!!!!!!!!!!!!!!!!!!!!!!!!!!!!!!!!!!!!!!!!!!!!!!!!!!!!!!!!!!!!!!!!!!!!!!!!!!!!!!!!!!!!!!!!!!!!!!!!!!!!!!!!!!!!!!!!!!!!!!!!!!!!!!!!!!!!!!!!!!!!!!!!!!!!!!!!!!!!!!!!!!!!!!!!!!!!!!!!!!!!!!!!!!!!!!!!!!!!!!!!!!!!!!!!!!!!!!!!!!!!!!!!!!!!!!!!!!!!!!!!!!!!!!!!!!!!!!!!!!!!!!!!!!!!!!!!!!!!!!!!!!!!!!!!!!!!!!!!!!!!!!!!!!!!!!!!!!!!!!!!!!!!!!!!!!!!!!!!!!!!!!!!!!!!!!!!!!!!!!!!!!!!!!!!!!!!!!!!!!!!!!!!!!!!!!!!!!!!!!!!!!!!!!!!!!!!!!!!!!!!!!!!!!!!!!!!!!!!!!!!!!!!!!!!!!!!!!!!!!!!!!!!!!!!!!!!!!!!!!!!!!!!!!!!!!!!!!!!!!!!!!!!!!!!!!!!!!!!!!!!!!!!!!!!!!!!!!!!!!!!!!!!!!!!!!!!!!!!!!!!!!!!!!!!!!!!!!!!!!!!!!!!!!!!!!!!!!!!!!!!!!!!!!!!!!!!!!!!!!!!!!!!!!!!!!!!!!!!!!!!!!!!!!!!!!!!!!!!!!!!!!!!!!!!!!!!!!!!!!!!!!!!!!!!!!!!!!!!!!!!!!!!!!!!!!!!!!!!!!!!!!!!!!!!!!!!!!!!!!!!!!!!!!!!!!!!!!!!!!!!!!!!!!!!!!!!!!!!!!!!!!!!!!!!!!!!!!!!!!!!!!!!!!!!!!!!!!!!!!!!!!!!!!!!!!!!!!!!!!!!!!!!!!!!!!!!!!!!!!!!!!!!!!!!!!!!!!!!!!!!!!!!!!!!!!!!!!!!!!!!!!!!!!!!!!!!!!!!!!!!!!!!!!!!!!!!!!!!!!!!!!!!!!!!!!!!!!!!!!!!!!!!!!!!!!!!!!!!!!!!!!!!!!!!!!!!!!!!!!!!!!!!!!!!!!!!!!!!!!!!!!!!!!!!!!!!!!!!!!!!!!!!!!!!!!!!!!!!!!!!!!!!!!!!!!!!!!!!!!!!!!!!!!!!!!!!!!!!!!!!!!!!!!!!!!!!!!!!!!!!!!!!!!!!!!!!!!!!!!!!!!!!!!!!!!!!!!!!!!!!!!!!!!!!!!!!!!!!!!!!!!!!!!!!!!!!!!!!!!!!!!!!!!!!!!!!!!!!!!!!!!!!!!!!!!!!!!!!!!!!!!!!!!!!!!!!!!!!!!!!!!!!!!!!!!!!!!!!!!!!!!!!!!!!!!!!!!!!!!!!!!!!!!!!!!!!!!!!!!!!!!!!!!!!!!!!!!!!!!!!!!!!!!!!!!!!!!!!!!!!!!!!!!!!!!!!!!!!!!!!!!!!!!!!!!!!!!!!!!!!!!!!!!!!!!!!!!!!!!!!!!!!!!!!!!!!!!!!!!!!!!!!!!!!!!!!!!!!!!!!!!!!!!!!!!!!!!!!!!!!!!!!!!!!!!!!!!!!!!!!!!!!!!!!!!!!!!!!!!!!!!!!!!!!!!!!!!!!!!!!!!!!!!!!!!!!!!!!!!!!!!!!!!!!!!!!!!!!!!!!!!!!!!!!!!!!!!!!!!!!!!!!!!!!!!!!!!!!!!!!!!!!!!!!!!!!!!!!!!!!!!!!!!!!!!!!!!!!!!!!!!!!!!!!!!!!!!!!!!!!!!!!!!!!!!!!!!!!!!!!!!!!!!!!!!!!!!!!!!!!!!!!!!!!!!!!!!!!!!!!!!!!!!!!!!!!!!!!!!!!!!!!!!!!!!!!!!!!!!!!!!!!!!!!!!!!!!!!!!!!!!!!!!!!!!!!!!!!!!!!!!!!!!!!!!!!!!!!!!!!!!!!!!!!!!!!!!!!!!!!!!!!!!!!!!!!!!!!!!!!!!!!!!!!!!!!!!!!!!!!!!!!!!!!!!!!!!!!!!!!!!!!!!!!!!!!!!!!!!1!1" hidden="1"/>
          <p:cNvSpPr>
            <a:spLocks noChangeArrowheads="1"/>
          </p:cNvSpPr>
          <p:nvPr/>
        </p:nvSpPr>
        <p:spPr bwMode="auto">
          <a:xfrm>
            <a:off x="152400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lgn="ctr">
            <a:solidFill>
              <a:schemeClr val="tx1"/>
            </a:solidFill>
            <a:miter lim="800000"/>
            <a:headEnd/>
            <a:tailEnd/>
          </a:ln>
        </p:spPr>
        <p:txBody>
          <a:bodyPr wrap="none" anchor="ctr"/>
          <a:lstStyle/>
          <a:p>
            <a:pPr fontAlgn="ctr"/>
            <a:endParaRPr lang="en-US" altLang="zh-CN" dirty="0">
              <a:latin typeface="Huawei Sans" panose="020C0503030203020204" pitchFamily="34" charset="0"/>
            </a:endParaRPr>
          </a:p>
        </p:txBody>
      </p:sp>
      <p:sp>
        <p:nvSpPr>
          <p:cNvPr id="2" name="标题 1"/>
          <p:cNvSpPr>
            <a:spLocks noGrp="1"/>
          </p:cNvSpPr>
          <p:nvPr>
            <p:ph type="ctrTitle" sz="quarter"/>
          </p:nvPr>
        </p:nvSpPr>
        <p:spPr/>
        <p:txBody>
          <a:bodyPr/>
          <a:lstStyle/>
          <a:p>
            <a:r>
              <a:rPr lang="ru-RU" dirty="0"/>
              <a:t>Принципы и конфигурация STP</a:t>
            </a:r>
          </a:p>
        </p:txBody>
      </p:sp>
      <p:sp>
        <p:nvSpPr>
          <p:cNvPr id="4" name="文本占位符 3"/>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599423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Петли уровня 2 и уровня 3</a:t>
            </a:r>
          </a:p>
        </p:txBody>
      </p:sp>
      <p:sp>
        <p:nvSpPr>
          <p:cNvPr id="23" name="TextBox 18"/>
          <p:cNvSpPr txBox="1"/>
          <p:nvPr/>
        </p:nvSpPr>
        <p:spPr>
          <a:xfrm>
            <a:off x="524549" y="4097118"/>
            <a:ext cx="5532980" cy="1918474"/>
          </a:xfrm>
          <a:prstGeom prst="rect">
            <a:avLst/>
          </a:prstGeom>
          <a:noFill/>
        </p:spPr>
        <p:txBody>
          <a:bodyPr wrap="square" rtlCol="0">
            <a:spAutoFit/>
          </a:bodyPr>
          <a:lstStyle/>
          <a:p>
            <a:pPr marL="285750" indent="-285750" fontAlgn="ctr">
              <a:spcBef>
                <a:spcPts val="0"/>
              </a:spcBef>
              <a:spcAft>
                <a:spcPts val="400"/>
              </a:spcAft>
              <a:buFont typeface="Arial" panose="020B0604020202020204" pitchFamily="34" charset="0"/>
              <a:buChar char="•"/>
            </a:pPr>
            <a:r>
              <a:rPr lang="ru-RU" sz="1600" dirty="0">
                <a:solidFill>
                  <a:prstClr val="black"/>
                </a:solidFill>
                <a:latin typeface="Huawei Sans" panose="020C0503030203020204" pitchFamily="34" charset="0"/>
              </a:rPr>
              <a:t>Основная причина: петля маршрутизации</a:t>
            </a:r>
          </a:p>
          <a:p>
            <a:pPr marL="285750" indent="-285750" fontAlgn="ctr">
              <a:spcBef>
                <a:spcPts val="0"/>
              </a:spcBef>
              <a:spcAft>
                <a:spcPts val="400"/>
              </a:spcAft>
              <a:buFont typeface="Arial" panose="020B0604020202020204" pitchFamily="34" charset="0"/>
              <a:buChar char="•"/>
            </a:pPr>
            <a:r>
              <a:rPr lang="ru-RU" sz="1600" dirty="0">
                <a:solidFill>
                  <a:prstClr val="black"/>
                </a:solidFill>
                <a:latin typeface="Huawei Sans" panose="020C0503030203020204" pitchFamily="34" charset="0"/>
              </a:rPr>
              <a:t>Протоколы динамической маршрутизации имеют определенные возможности предотвращения петель.</a:t>
            </a:r>
          </a:p>
          <a:p>
            <a:pPr marL="285750" indent="-285750" fontAlgn="ctr">
              <a:spcBef>
                <a:spcPts val="0"/>
              </a:spcBef>
              <a:spcAft>
                <a:spcPts val="400"/>
              </a:spcAft>
              <a:buFont typeface="Arial" panose="020B0604020202020204" pitchFamily="34" charset="0"/>
              <a:buChar char="•"/>
            </a:pPr>
            <a:r>
              <a:rPr lang="ru-RU" sz="1600" dirty="0">
                <a:solidFill>
                  <a:prstClr val="black"/>
                </a:solidFill>
                <a:latin typeface="Huawei Sans" panose="020C0503030203020204" pitchFamily="34" charset="0"/>
              </a:rPr>
              <a:t>Поле TTL в заголовке IP-пакета может использоваться для предотвращения бесконечной пересылки пакетов.</a:t>
            </a:r>
          </a:p>
        </p:txBody>
      </p:sp>
      <p:sp>
        <p:nvSpPr>
          <p:cNvPr id="42" name="TextBox 18"/>
          <p:cNvSpPr txBox="1"/>
          <p:nvPr/>
        </p:nvSpPr>
        <p:spPr>
          <a:xfrm>
            <a:off x="6121771" y="3920965"/>
            <a:ext cx="5435583" cy="2164695"/>
          </a:xfrm>
          <a:prstGeom prst="rect">
            <a:avLst/>
          </a:prstGeom>
          <a:noFill/>
        </p:spPr>
        <p:txBody>
          <a:bodyPr wrap="square" rtlCol="0">
            <a:spAutoFit/>
          </a:bodyPr>
          <a:lstStyle/>
          <a:p>
            <a:pPr marL="285750" indent="-285750" fontAlgn="ctr">
              <a:spcBef>
                <a:spcPts val="0"/>
              </a:spcBef>
              <a:spcAft>
                <a:spcPts val="400"/>
              </a:spcAft>
              <a:buFont typeface="Arial" panose="020B0604020202020204" pitchFamily="34" charset="0"/>
              <a:buChar char="•"/>
            </a:pPr>
            <a:r>
              <a:rPr lang="ru-RU" sz="1600" dirty="0">
                <a:solidFill>
                  <a:prstClr val="black"/>
                </a:solidFill>
                <a:latin typeface="Huawei Sans" panose="020C0503030203020204" pitchFamily="34" charset="0"/>
              </a:rPr>
              <a:t>Основная причина: резервирование уровня 2 в сети или неправильное подключение кабелей.</a:t>
            </a:r>
          </a:p>
          <a:p>
            <a:pPr marL="285750" indent="-285750" fontAlgn="ctr">
              <a:spcBef>
                <a:spcPts val="0"/>
              </a:spcBef>
              <a:spcAft>
                <a:spcPts val="400"/>
              </a:spcAft>
              <a:buFont typeface="Arial" panose="020B0604020202020204" pitchFamily="34" charset="0"/>
              <a:buChar char="•"/>
            </a:pPr>
            <a:r>
              <a:rPr lang="ru-RU" sz="1600" dirty="0">
                <a:solidFill>
                  <a:prstClr val="black"/>
                </a:solidFill>
                <a:latin typeface="Huawei Sans" panose="020C0503030203020204" pitchFamily="34" charset="0"/>
              </a:rPr>
              <a:t>Для предотвращения петель на уровне 2 требуются определенные протоколы или механизмы.</a:t>
            </a:r>
          </a:p>
          <a:p>
            <a:pPr marL="285750" indent="-285750" fontAlgn="ctr">
              <a:spcBef>
                <a:spcPts val="0"/>
              </a:spcBef>
              <a:spcAft>
                <a:spcPts val="400"/>
              </a:spcAft>
              <a:buFont typeface="Arial" panose="020B0604020202020204" pitchFamily="34" charset="0"/>
              <a:buChar char="•"/>
            </a:pPr>
            <a:r>
              <a:rPr lang="ru-RU" sz="1600" dirty="0">
                <a:solidFill>
                  <a:prstClr val="black"/>
                </a:solidFill>
                <a:latin typeface="Huawei Sans" panose="020C0503030203020204" pitchFamily="34" charset="0"/>
              </a:rPr>
              <a:t>Заголовок кадра уровня 2 не содержит никакой информации, предотвращающей бесконечную пересылку кадров данных.</a:t>
            </a:r>
          </a:p>
        </p:txBody>
      </p:sp>
      <p:sp>
        <p:nvSpPr>
          <p:cNvPr id="24" name="圆角矩形 75"/>
          <p:cNvSpPr/>
          <p:nvPr/>
        </p:nvSpPr>
        <p:spPr>
          <a:xfrm>
            <a:off x="6134472"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Петля уровня 2</a:t>
            </a:r>
          </a:p>
        </p:txBody>
      </p:sp>
      <p:sp>
        <p:nvSpPr>
          <p:cNvPr id="25" name="圆角矩形 75"/>
          <p:cNvSpPr/>
          <p:nvPr/>
        </p:nvSpPr>
        <p:spPr>
          <a:xfrm>
            <a:off x="524549"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Петля уровня 3</a:t>
            </a:r>
          </a:p>
        </p:txBody>
      </p:sp>
      <p:sp>
        <p:nvSpPr>
          <p:cNvPr id="26" name="圆角矩形 75"/>
          <p:cNvSpPr/>
          <p:nvPr/>
        </p:nvSpPr>
        <p:spPr>
          <a:xfrm>
            <a:off x="6134472"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27" name="圆角矩形 75"/>
          <p:cNvSpPr/>
          <p:nvPr/>
        </p:nvSpPr>
        <p:spPr>
          <a:xfrm>
            <a:off x="524549"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grpSp>
        <p:nvGrpSpPr>
          <p:cNvPr id="62" name="组合 61"/>
          <p:cNvGrpSpPr/>
          <p:nvPr/>
        </p:nvGrpSpPr>
        <p:grpSpPr>
          <a:xfrm flipV="1">
            <a:off x="7579497" y="2426721"/>
            <a:ext cx="2745630" cy="1250892"/>
            <a:chOff x="6600056" y="4353447"/>
            <a:chExt cx="1296144" cy="833967"/>
          </a:xfrm>
        </p:grpSpPr>
        <p:cxnSp>
          <p:nvCxnSpPr>
            <p:cNvPr id="63" name="直接连接符 6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直接连接符 64"/>
          <p:cNvCxnSpPr/>
          <p:nvPr/>
        </p:nvCxnSpPr>
        <p:spPr>
          <a:xfrm flipH="1">
            <a:off x="7445441" y="236603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图片 76" descr="接入交换机.png"/>
          <p:cNvPicPr>
            <a:picLocks noChangeAspect="1"/>
          </p:cNvPicPr>
          <p:nvPr/>
        </p:nvPicPr>
        <p:blipFill>
          <a:blip r:embed="rId3" cstate="print"/>
          <a:stretch>
            <a:fillRect/>
          </a:stretch>
        </p:blipFill>
        <p:spPr>
          <a:xfrm>
            <a:off x="7212174" y="2180491"/>
            <a:ext cx="490909" cy="401653"/>
          </a:xfrm>
          <a:prstGeom prst="rect">
            <a:avLst/>
          </a:prstGeom>
        </p:spPr>
      </p:pic>
      <p:pic>
        <p:nvPicPr>
          <p:cNvPr id="71" name="图片 76" descr="接入交换机.png"/>
          <p:cNvPicPr>
            <a:picLocks noChangeAspect="1"/>
          </p:cNvPicPr>
          <p:nvPr/>
        </p:nvPicPr>
        <p:blipFill>
          <a:blip r:embed="rId3" cstate="print"/>
          <a:stretch>
            <a:fillRect/>
          </a:stretch>
        </p:blipFill>
        <p:spPr>
          <a:xfrm>
            <a:off x="10201542" y="2180491"/>
            <a:ext cx="490909" cy="401653"/>
          </a:xfrm>
          <a:prstGeom prst="rect">
            <a:avLst/>
          </a:prstGeom>
        </p:spPr>
      </p:pic>
      <p:pic>
        <p:nvPicPr>
          <p:cNvPr id="72" name="图片 76" descr="接入交换机.png"/>
          <p:cNvPicPr>
            <a:picLocks noChangeAspect="1"/>
          </p:cNvPicPr>
          <p:nvPr/>
        </p:nvPicPr>
        <p:blipFill>
          <a:blip r:embed="rId3" cstate="print"/>
          <a:stretch>
            <a:fillRect/>
          </a:stretch>
        </p:blipFill>
        <p:spPr>
          <a:xfrm>
            <a:off x="8706858" y="3454671"/>
            <a:ext cx="490909" cy="401653"/>
          </a:xfrm>
          <a:prstGeom prst="rect">
            <a:avLst/>
          </a:prstGeom>
        </p:spPr>
      </p:pic>
      <p:grpSp>
        <p:nvGrpSpPr>
          <p:cNvPr id="78" name="组合 77"/>
          <p:cNvGrpSpPr/>
          <p:nvPr/>
        </p:nvGrpSpPr>
        <p:grpSpPr>
          <a:xfrm flipV="1">
            <a:off x="1791252" y="2426721"/>
            <a:ext cx="2745630" cy="1250892"/>
            <a:chOff x="6600056" y="4353447"/>
            <a:chExt cx="1296144" cy="833967"/>
          </a:xfrm>
        </p:grpSpPr>
        <p:cxnSp>
          <p:nvCxnSpPr>
            <p:cNvPr id="79" name="直接连接符 78"/>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直接连接符 80"/>
          <p:cNvCxnSpPr/>
          <p:nvPr/>
        </p:nvCxnSpPr>
        <p:spPr>
          <a:xfrm flipH="1">
            <a:off x="1673480" y="236603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2"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1452571" y="2183639"/>
            <a:ext cx="490909" cy="401652"/>
          </a:xfrm>
          <a:prstGeom prst="rect">
            <a:avLst/>
          </a:prstGeom>
          <a:noFill/>
        </p:spPr>
      </p:pic>
      <p:pic>
        <p:nvPicPr>
          <p:cNvPr id="83"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4384654" y="2183639"/>
            <a:ext cx="490909" cy="401652"/>
          </a:xfrm>
          <a:prstGeom prst="rect">
            <a:avLst/>
          </a:prstGeom>
          <a:noFill/>
        </p:spPr>
      </p:pic>
      <p:pic>
        <p:nvPicPr>
          <p:cNvPr id="84" name="Picture 2" descr="G:\做的项目\公共\扁平图标切换\更新2015_01_21\oss扁平图标库2015_01_21更新-04.png"/>
          <p:cNvPicPr>
            <a:picLocks noChangeAspect="1" noChangeArrowheads="1"/>
          </p:cNvPicPr>
          <p:nvPr/>
        </p:nvPicPr>
        <p:blipFill>
          <a:blip r:embed="rId4" cstate="print"/>
          <a:stretch>
            <a:fillRect/>
          </a:stretch>
        </p:blipFill>
        <p:spPr bwMode="auto">
          <a:xfrm>
            <a:off x="2918613" y="3459396"/>
            <a:ext cx="490909" cy="401652"/>
          </a:xfrm>
          <a:prstGeom prst="rect">
            <a:avLst/>
          </a:prstGeom>
          <a:noFill/>
        </p:spPr>
      </p:pic>
    </p:spTree>
    <p:extLst>
      <p:ext uri="{BB962C8B-B14F-4D97-AF65-F5344CB8AC3E}">
        <p14:creationId xmlns:p14="http://schemas.microsoft.com/office/powerpoint/2010/main" val="178006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Применение STP в кампусной сети</a:t>
            </a:r>
          </a:p>
        </p:txBody>
      </p:sp>
      <p:grpSp>
        <p:nvGrpSpPr>
          <p:cNvPr id="103" name="组合 102"/>
          <p:cNvGrpSpPr/>
          <p:nvPr/>
        </p:nvGrpSpPr>
        <p:grpSpPr>
          <a:xfrm>
            <a:off x="3811972" y="4229729"/>
            <a:ext cx="1537449" cy="1229328"/>
            <a:chOff x="1186436" y="4371649"/>
            <a:chExt cx="2388156" cy="722762"/>
          </a:xfrm>
        </p:grpSpPr>
        <p:cxnSp>
          <p:nvCxnSpPr>
            <p:cNvPr id="104" name="直接连接符 103"/>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1211124" y="4371651"/>
              <a:ext cx="2355785"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1186436" y="4371649"/>
              <a:ext cx="2388156" cy="722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0" name="文本框 109"/>
          <p:cNvSpPr txBox="1"/>
          <p:nvPr/>
        </p:nvSpPr>
        <p:spPr>
          <a:xfrm>
            <a:off x="4255999" y="5089725"/>
            <a:ext cx="377026" cy="369332"/>
          </a:xfrm>
          <a:prstGeom prst="rect">
            <a:avLst/>
          </a:prstGeom>
          <a:noFill/>
        </p:spPr>
        <p:txBody>
          <a:bodyPr wrap="none" rtlCol="0">
            <a:spAutoFit/>
          </a:bodyPr>
          <a:lstStyle/>
          <a:p>
            <a:pPr fontAlgn="ctr">
              <a:spcBef>
                <a:spcPts val="0"/>
              </a:spcBef>
              <a:spcAft>
                <a:spcPts val="0"/>
              </a:spcAft>
            </a:pPr>
            <a:r>
              <a:rPr lang="ru-RU" sz="1800" b="1" dirty="0">
                <a:solidFill>
                  <a:prstClr val="black"/>
                </a:solidFill>
                <a:latin typeface="Huawei Sans" panose="020C0503030203020204" pitchFamily="34" charset="0"/>
              </a:rPr>
              <a:t>...</a:t>
            </a:r>
          </a:p>
        </p:txBody>
      </p:sp>
      <p:cxnSp>
        <p:nvCxnSpPr>
          <p:cNvPr id="37" name="直接连接符 36"/>
          <p:cNvCxnSpPr/>
          <p:nvPr/>
        </p:nvCxnSpPr>
        <p:spPr>
          <a:xfrm>
            <a:off x="3970996" y="4200382"/>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6268739" y="4200382"/>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8533939" y="4200382"/>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151971" y="1431510"/>
            <a:ext cx="1499380" cy="751490"/>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825788" y="3111357"/>
            <a:ext cx="6134459" cy="1076994"/>
            <a:chOff x="6600056" y="4353447"/>
            <a:chExt cx="1716248" cy="833967"/>
          </a:xfrm>
        </p:grpSpPr>
        <p:cxnSp>
          <p:nvCxnSpPr>
            <p:cNvPr id="16" name="直接连接符 15"/>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668232"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702226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227425"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6293569" y="2260114"/>
            <a:ext cx="12194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293570" y="3101003"/>
            <a:ext cx="12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6151971" y="2285514"/>
            <a:ext cx="1516610" cy="1952972"/>
            <a:chOff x="1211124" y="4371651"/>
            <a:chExt cx="2355786" cy="722760"/>
          </a:xfrm>
        </p:grpSpPr>
        <p:cxnSp>
          <p:nvCxnSpPr>
            <p:cNvPr id="26" name="直接连接符 25"/>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136077" y="4229729"/>
            <a:ext cx="1537449" cy="1229328"/>
            <a:chOff x="1186436" y="4371649"/>
            <a:chExt cx="2388156" cy="722762"/>
          </a:xfrm>
        </p:grpSpPr>
        <p:cxnSp>
          <p:nvCxnSpPr>
            <p:cNvPr id="44" name="直接连接符 43"/>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211124" y="4371651"/>
              <a:ext cx="2355785"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186436" y="4371649"/>
              <a:ext cx="2388156" cy="722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6580104" y="5089725"/>
            <a:ext cx="377026" cy="369332"/>
          </a:xfrm>
          <a:prstGeom prst="rect">
            <a:avLst/>
          </a:prstGeom>
          <a:noFill/>
        </p:spPr>
        <p:txBody>
          <a:bodyPr wrap="none" rtlCol="0">
            <a:spAutoFit/>
          </a:bodyPr>
          <a:lstStyle/>
          <a:p>
            <a:pPr fontAlgn="ctr">
              <a:spcBef>
                <a:spcPts val="0"/>
              </a:spcBef>
              <a:spcAft>
                <a:spcPts val="0"/>
              </a:spcAft>
            </a:pPr>
            <a:r>
              <a:rPr lang="ru-RU" sz="1800" b="1" dirty="0">
                <a:solidFill>
                  <a:prstClr val="black"/>
                </a:solidFill>
                <a:latin typeface="Huawei Sans" panose="020C0503030203020204" pitchFamily="34" charset="0"/>
              </a:rPr>
              <a:t>...</a:t>
            </a:r>
          </a:p>
        </p:txBody>
      </p:sp>
      <p:grpSp>
        <p:nvGrpSpPr>
          <p:cNvPr id="56" name="组合 55"/>
          <p:cNvGrpSpPr/>
          <p:nvPr/>
        </p:nvGrpSpPr>
        <p:grpSpPr>
          <a:xfrm>
            <a:off x="8458651" y="4229729"/>
            <a:ext cx="1537449" cy="1229328"/>
            <a:chOff x="1186436" y="4371649"/>
            <a:chExt cx="2388156" cy="722762"/>
          </a:xfrm>
        </p:grpSpPr>
        <p:cxnSp>
          <p:nvCxnSpPr>
            <p:cNvPr id="57" name="直接连接符 56"/>
            <p:cNvCxnSpPr/>
            <p:nvPr/>
          </p:nvCxnSpPr>
          <p:spPr>
            <a:xfrm>
              <a:off x="1211124"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566910" y="4371651"/>
              <a:ext cx="0"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11124" y="4371651"/>
              <a:ext cx="2355785" cy="722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186436" y="4371649"/>
              <a:ext cx="2388156" cy="722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文本框 67"/>
          <p:cNvSpPr txBox="1"/>
          <p:nvPr/>
        </p:nvSpPr>
        <p:spPr>
          <a:xfrm>
            <a:off x="8902678" y="5089725"/>
            <a:ext cx="377026" cy="369332"/>
          </a:xfrm>
          <a:prstGeom prst="rect">
            <a:avLst/>
          </a:prstGeom>
          <a:noFill/>
        </p:spPr>
        <p:txBody>
          <a:bodyPr wrap="none" rtlCol="0">
            <a:spAutoFit/>
          </a:bodyPr>
          <a:lstStyle/>
          <a:p>
            <a:pPr fontAlgn="ctr">
              <a:spcBef>
                <a:spcPts val="0"/>
              </a:spcBef>
              <a:spcAft>
                <a:spcPts val="0"/>
              </a:spcAft>
            </a:pPr>
            <a:r>
              <a:rPr lang="ru-RU" sz="1800" b="1" dirty="0">
                <a:solidFill>
                  <a:prstClr val="black"/>
                </a:solidFill>
                <a:latin typeface="Huawei Sans" panose="020C0503030203020204" pitchFamily="34" charset="0"/>
              </a:rPr>
              <a:t>...</a:t>
            </a:r>
          </a:p>
        </p:txBody>
      </p:sp>
      <p:grpSp>
        <p:nvGrpSpPr>
          <p:cNvPr id="76" name="组合 75"/>
          <p:cNvGrpSpPr/>
          <p:nvPr/>
        </p:nvGrpSpPr>
        <p:grpSpPr>
          <a:xfrm>
            <a:off x="6385975" y="1116721"/>
            <a:ext cx="1031372" cy="689604"/>
            <a:chOff x="10115549" y="2169453"/>
            <a:chExt cx="1304009" cy="871898"/>
          </a:xfrm>
        </p:grpSpPr>
        <p:grpSp>
          <p:nvGrpSpPr>
            <p:cNvPr id="77" name="组合 76"/>
            <p:cNvGrpSpPr/>
            <p:nvPr/>
          </p:nvGrpSpPr>
          <p:grpSpPr>
            <a:xfrm>
              <a:off x="10115549" y="2169453"/>
              <a:ext cx="1304009" cy="871898"/>
              <a:chOff x="10125075" y="5439766"/>
              <a:chExt cx="1304009" cy="871898"/>
            </a:xfrm>
          </p:grpSpPr>
          <p:sp>
            <p:nvSpPr>
              <p:cNvPr id="84" name="矩形 83"/>
              <p:cNvSpPr/>
              <p:nvPr/>
            </p:nvSpPr>
            <p:spPr>
              <a:xfrm>
                <a:off x="10472174" y="5924694"/>
                <a:ext cx="647760" cy="38697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5" name="椭圆 84"/>
              <p:cNvSpPr/>
              <p:nvPr/>
            </p:nvSpPr>
            <p:spPr>
              <a:xfrm>
                <a:off x="10379358" y="5439766"/>
                <a:ext cx="604768" cy="6047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6" name="椭圆 85"/>
              <p:cNvSpPr/>
              <p:nvPr/>
            </p:nvSpPr>
            <p:spPr>
              <a:xfrm>
                <a:off x="10125075" y="5625254"/>
                <a:ext cx="703036" cy="68641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7" name="椭圆 86"/>
              <p:cNvSpPr/>
              <p:nvPr/>
            </p:nvSpPr>
            <p:spPr>
              <a:xfrm>
                <a:off x="10792751" y="5675331"/>
                <a:ext cx="636333" cy="63633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8" name="椭圆 87"/>
              <p:cNvSpPr/>
              <p:nvPr/>
            </p:nvSpPr>
            <p:spPr>
              <a:xfrm>
                <a:off x="10723031" y="5515085"/>
                <a:ext cx="463257" cy="46325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grpSp>
        <p:grpSp>
          <p:nvGrpSpPr>
            <p:cNvPr id="78" name="组合 77"/>
            <p:cNvGrpSpPr/>
            <p:nvPr/>
          </p:nvGrpSpPr>
          <p:grpSpPr>
            <a:xfrm>
              <a:off x="10167622" y="2234547"/>
              <a:ext cx="1193311" cy="762588"/>
              <a:chOff x="10181272" y="5508114"/>
              <a:chExt cx="1193311" cy="762588"/>
            </a:xfrm>
          </p:grpSpPr>
          <p:sp>
            <p:nvSpPr>
              <p:cNvPr id="79" name="椭圆 78"/>
              <p:cNvSpPr/>
              <p:nvPr/>
            </p:nvSpPr>
            <p:spPr>
              <a:xfrm>
                <a:off x="10463850" y="5508114"/>
                <a:ext cx="512609" cy="512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0" name="椭圆 79"/>
              <p:cNvSpPr/>
              <p:nvPr/>
            </p:nvSpPr>
            <p:spPr>
              <a:xfrm>
                <a:off x="10181272" y="5697686"/>
                <a:ext cx="573015" cy="573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1" name="椭圆 80"/>
              <p:cNvSpPr/>
              <p:nvPr/>
            </p:nvSpPr>
            <p:spPr>
              <a:xfrm>
                <a:off x="10798583" y="5694702"/>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2" name="椭圆 81"/>
              <p:cNvSpPr/>
              <p:nvPr/>
            </p:nvSpPr>
            <p:spPr>
              <a:xfrm>
                <a:off x="10805839" y="5569393"/>
                <a:ext cx="345057" cy="3450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3" name="矩形 82"/>
              <p:cNvSpPr/>
              <p:nvPr/>
            </p:nvSpPr>
            <p:spPr>
              <a:xfrm>
                <a:off x="10454799" y="5883732"/>
                <a:ext cx="647760" cy="38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grpSp>
      </p:grpSp>
      <p:sp>
        <p:nvSpPr>
          <p:cNvPr id="89" name="矩形 88"/>
          <p:cNvSpPr/>
          <p:nvPr/>
        </p:nvSpPr>
        <p:spPr>
          <a:xfrm>
            <a:off x="6462277" y="1345794"/>
            <a:ext cx="878767" cy="323165"/>
          </a:xfrm>
          <a:prstGeom prst="rect">
            <a:avLst/>
          </a:prstGeom>
          <a:noFill/>
        </p:spPr>
        <p:txBody>
          <a:bodyPr wrap="none">
            <a:spAutoFit/>
          </a:bodyPr>
          <a:lstStyle/>
          <a:p>
            <a:pPr algn="ctr" defTabSz="814388" fontAlgn="ctr">
              <a:spcBef>
                <a:spcPts val="0"/>
              </a:spcBef>
              <a:spcAft>
                <a:spcPts val="0"/>
              </a:spcAft>
              <a:buClr>
                <a:srgbClr val="4F81BD"/>
              </a:buClr>
              <a:buSzPct val="100000"/>
            </a:pPr>
            <a:r>
              <a:rPr lang="ru-RU" sz="1500" dirty="0">
                <a:solidFill>
                  <a:prstClr val="black"/>
                </a:solidFill>
                <a:latin typeface="Huawei Sans" panose="020C0503030203020204" pitchFamily="34" charset="0"/>
              </a:rPr>
              <a:t>Интернет</a:t>
            </a:r>
          </a:p>
        </p:txBody>
      </p:sp>
      <p:cxnSp>
        <p:nvCxnSpPr>
          <p:cNvPr id="112" name="直接连接符 111"/>
          <p:cNvCxnSpPr/>
          <p:nvPr/>
        </p:nvCxnSpPr>
        <p:spPr>
          <a:xfrm flipH="1">
            <a:off x="1505485" y="3101003"/>
            <a:ext cx="4044942"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flipV="1">
            <a:off x="1505485" y="4188351"/>
            <a:ext cx="1891506"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1867756" y="3111358"/>
            <a:ext cx="0" cy="1076993"/>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1190842" y="3465188"/>
            <a:ext cx="1704313" cy="387798"/>
          </a:xfrm>
          <a:prstGeom prst="rect">
            <a:avLst/>
          </a:prstGeom>
          <a:solidFill>
            <a:schemeClr val="bg1"/>
          </a:solidFill>
        </p:spPr>
        <p:txBody>
          <a:bodyPr wrap="none" rtlCol="0">
            <a:spAutoFit/>
          </a:bodyPr>
          <a:lstStyle/>
          <a:p>
            <a:pPr fontAlgn="ctr">
              <a:lnSpc>
                <a:spcPct val="120000"/>
              </a:lnSpc>
              <a:spcBef>
                <a:spcPts val="0"/>
              </a:spcBef>
              <a:spcAft>
                <a:spcPts val="0"/>
              </a:spcAft>
            </a:pPr>
            <a:r>
              <a:rPr lang="ru-RU" sz="1600" dirty="0">
                <a:latin typeface="Huawei Sans" panose="020C0503030203020204" pitchFamily="34" charset="0"/>
              </a:rPr>
              <a:t>Сеть уровня 3</a:t>
            </a:r>
          </a:p>
        </p:txBody>
      </p:sp>
      <p:cxnSp>
        <p:nvCxnSpPr>
          <p:cNvPr id="121" name="直接连接符 120"/>
          <p:cNvCxnSpPr/>
          <p:nvPr/>
        </p:nvCxnSpPr>
        <p:spPr>
          <a:xfrm flipH="1" flipV="1">
            <a:off x="1505485" y="5432707"/>
            <a:ext cx="1891506" cy="0"/>
          </a:xfrm>
          <a:prstGeom prst="lin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1867756" y="4188352"/>
            <a:ext cx="0" cy="1244355"/>
          </a:xfrm>
          <a:prstGeom prst="line">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1190842" y="4529882"/>
            <a:ext cx="2200346" cy="683264"/>
          </a:xfrm>
          <a:prstGeom prst="rect">
            <a:avLst/>
          </a:prstGeom>
          <a:solidFill>
            <a:schemeClr val="bg1"/>
          </a:solidFill>
        </p:spPr>
        <p:txBody>
          <a:bodyPr wrap="none" rtlCol="0">
            <a:spAutoFit/>
          </a:bodyPr>
          <a:lstStyle/>
          <a:p>
            <a:pPr fontAlgn="ctr">
              <a:lnSpc>
                <a:spcPct val="120000"/>
              </a:lnSpc>
              <a:spcBef>
                <a:spcPts val="0"/>
              </a:spcBef>
              <a:spcAft>
                <a:spcPts val="0"/>
              </a:spcAft>
            </a:pPr>
            <a:r>
              <a:rPr lang="ru-RU" sz="1600" dirty="0">
                <a:latin typeface="Huawei Sans" panose="020C0503030203020204" pitchFamily="34" charset="0"/>
              </a:rPr>
              <a:t>Сеть уровня 2</a:t>
            </a:r>
          </a:p>
          <a:p>
            <a:pPr fontAlgn="ctr">
              <a:lnSpc>
                <a:spcPct val="120000"/>
              </a:lnSpc>
              <a:spcBef>
                <a:spcPts val="0"/>
              </a:spcBef>
              <a:spcAft>
                <a:spcPts val="0"/>
              </a:spcAft>
            </a:pPr>
            <a:r>
              <a:rPr lang="ru-RU" sz="1600" dirty="0">
                <a:solidFill>
                  <a:srgbClr val="EC7061"/>
                </a:solidFill>
                <a:latin typeface="Huawei Sans" panose="020C0503030203020204" pitchFamily="34" charset="0"/>
              </a:rPr>
              <a:t>Область работы </a:t>
            </a:r>
            <a:r>
              <a:rPr lang="ru-RU" sz="1600" dirty="0">
                <a:solidFill>
                  <a:srgbClr val="EC7061"/>
                </a:solidFill>
                <a:latin typeface="Huawei Sans" panose="020C0503030203020204" pitchFamily="34" charset="0"/>
              </a:rPr>
              <a:t>STP</a:t>
            </a:r>
          </a:p>
        </p:txBody>
      </p:sp>
      <p:pic>
        <p:nvPicPr>
          <p:cNvPr id="91"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799" y="2041033"/>
            <a:ext cx="490909" cy="401653"/>
          </a:xfrm>
          <a:prstGeom prst="rect">
            <a:avLst/>
          </a:prstGeom>
        </p:spPr>
      </p:pic>
      <p:pic>
        <p:nvPicPr>
          <p:cNvPr id="92"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2084" y="2041033"/>
            <a:ext cx="490909" cy="401653"/>
          </a:xfrm>
          <a:prstGeom prst="rect">
            <a:avLst/>
          </a:prstGeom>
        </p:spPr>
      </p:pic>
      <p:pic>
        <p:nvPicPr>
          <p:cNvPr id="97" name="图片 86" descr="核心交换机.png"/>
          <p:cNvPicPr>
            <a:picLocks noChangeAspect="1"/>
          </p:cNvPicPr>
          <p:nvPr/>
        </p:nvPicPr>
        <p:blipFill>
          <a:blip r:embed="rId4" cstate="print"/>
          <a:stretch>
            <a:fillRect/>
          </a:stretch>
        </p:blipFill>
        <p:spPr>
          <a:xfrm>
            <a:off x="5917799" y="2881184"/>
            <a:ext cx="490909" cy="401653"/>
          </a:xfrm>
          <a:prstGeom prst="rect">
            <a:avLst/>
          </a:prstGeom>
        </p:spPr>
      </p:pic>
      <p:pic>
        <p:nvPicPr>
          <p:cNvPr id="98" name="图片 86" descr="核心交换机.png"/>
          <p:cNvPicPr>
            <a:picLocks noChangeAspect="1"/>
          </p:cNvPicPr>
          <p:nvPr/>
        </p:nvPicPr>
        <p:blipFill>
          <a:blip r:embed="rId4" cstate="print"/>
          <a:stretch>
            <a:fillRect/>
          </a:stretch>
        </p:blipFill>
        <p:spPr>
          <a:xfrm>
            <a:off x="7422084" y="2881184"/>
            <a:ext cx="490909" cy="401653"/>
          </a:xfrm>
          <a:prstGeom prst="rect">
            <a:avLst/>
          </a:prstGeom>
        </p:spPr>
      </p:pic>
      <p:pic>
        <p:nvPicPr>
          <p:cNvPr id="115" name="图片 87" descr="汇聚交换机.png"/>
          <p:cNvPicPr>
            <a:picLocks noChangeAspect="1"/>
          </p:cNvPicPr>
          <p:nvPr/>
        </p:nvPicPr>
        <p:blipFill>
          <a:blip r:embed="rId5" cstate="print"/>
          <a:stretch>
            <a:fillRect/>
          </a:stretch>
        </p:blipFill>
        <p:spPr>
          <a:xfrm>
            <a:off x="3588379" y="3993540"/>
            <a:ext cx="490909" cy="401653"/>
          </a:xfrm>
          <a:prstGeom prst="rect">
            <a:avLst/>
          </a:prstGeom>
        </p:spPr>
      </p:pic>
      <p:pic>
        <p:nvPicPr>
          <p:cNvPr id="117" name="图片 87" descr="汇聚交换机.png"/>
          <p:cNvPicPr>
            <a:picLocks noChangeAspect="1"/>
          </p:cNvPicPr>
          <p:nvPr/>
        </p:nvPicPr>
        <p:blipFill>
          <a:blip r:embed="rId5" cstate="print"/>
          <a:stretch>
            <a:fillRect/>
          </a:stretch>
        </p:blipFill>
        <p:spPr>
          <a:xfrm>
            <a:off x="5091348" y="3993540"/>
            <a:ext cx="490909" cy="401653"/>
          </a:xfrm>
          <a:prstGeom prst="rect">
            <a:avLst/>
          </a:prstGeom>
        </p:spPr>
      </p:pic>
      <p:pic>
        <p:nvPicPr>
          <p:cNvPr id="118" name="图片 76" descr="接入交换机.png"/>
          <p:cNvPicPr>
            <a:picLocks noChangeAspect="1"/>
          </p:cNvPicPr>
          <p:nvPr/>
        </p:nvPicPr>
        <p:blipFill>
          <a:blip r:embed="rId6" cstate="print"/>
          <a:stretch>
            <a:fillRect/>
          </a:stretch>
        </p:blipFill>
        <p:spPr>
          <a:xfrm>
            <a:off x="3588379" y="5150182"/>
            <a:ext cx="490909" cy="401653"/>
          </a:xfrm>
          <a:prstGeom prst="rect">
            <a:avLst/>
          </a:prstGeom>
        </p:spPr>
      </p:pic>
      <p:pic>
        <p:nvPicPr>
          <p:cNvPr id="119" name="图片 76" descr="接入交换机.png"/>
          <p:cNvPicPr>
            <a:picLocks noChangeAspect="1"/>
          </p:cNvPicPr>
          <p:nvPr/>
        </p:nvPicPr>
        <p:blipFill>
          <a:blip r:embed="rId6" cstate="print"/>
          <a:stretch>
            <a:fillRect/>
          </a:stretch>
        </p:blipFill>
        <p:spPr>
          <a:xfrm>
            <a:off x="5091348" y="5150182"/>
            <a:ext cx="490909" cy="401653"/>
          </a:xfrm>
          <a:prstGeom prst="rect">
            <a:avLst/>
          </a:prstGeom>
        </p:spPr>
      </p:pic>
      <p:pic>
        <p:nvPicPr>
          <p:cNvPr id="123" name="图片 87" descr="汇聚交换机.png"/>
          <p:cNvPicPr>
            <a:picLocks noChangeAspect="1"/>
          </p:cNvPicPr>
          <p:nvPr/>
        </p:nvPicPr>
        <p:blipFill>
          <a:blip r:embed="rId5" cstate="print"/>
          <a:stretch>
            <a:fillRect/>
          </a:stretch>
        </p:blipFill>
        <p:spPr>
          <a:xfrm>
            <a:off x="5917799" y="3993540"/>
            <a:ext cx="490909" cy="401653"/>
          </a:xfrm>
          <a:prstGeom prst="rect">
            <a:avLst/>
          </a:prstGeom>
        </p:spPr>
      </p:pic>
      <p:pic>
        <p:nvPicPr>
          <p:cNvPr id="125" name="图片 87" descr="汇聚交换机.png"/>
          <p:cNvPicPr>
            <a:picLocks noChangeAspect="1"/>
          </p:cNvPicPr>
          <p:nvPr/>
        </p:nvPicPr>
        <p:blipFill>
          <a:blip r:embed="rId5" cstate="print"/>
          <a:stretch>
            <a:fillRect/>
          </a:stretch>
        </p:blipFill>
        <p:spPr>
          <a:xfrm>
            <a:off x="7422084" y="3993540"/>
            <a:ext cx="490909" cy="401653"/>
          </a:xfrm>
          <a:prstGeom prst="rect">
            <a:avLst/>
          </a:prstGeom>
        </p:spPr>
      </p:pic>
      <p:pic>
        <p:nvPicPr>
          <p:cNvPr id="126" name="图片 76" descr="接入交换机.png"/>
          <p:cNvPicPr>
            <a:picLocks noChangeAspect="1"/>
          </p:cNvPicPr>
          <p:nvPr/>
        </p:nvPicPr>
        <p:blipFill>
          <a:blip r:embed="rId6" cstate="print"/>
          <a:stretch>
            <a:fillRect/>
          </a:stretch>
        </p:blipFill>
        <p:spPr>
          <a:xfrm>
            <a:off x="5917799" y="5150182"/>
            <a:ext cx="490909" cy="401653"/>
          </a:xfrm>
          <a:prstGeom prst="rect">
            <a:avLst/>
          </a:prstGeom>
        </p:spPr>
      </p:pic>
      <p:pic>
        <p:nvPicPr>
          <p:cNvPr id="127" name="图片 76" descr="接入交换机.png"/>
          <p:cNvPicPr>
            <a:picLocks noChangeAspect="1"/>
          </p:cNvPicPr>
          <p:nvPr/>
        </p:nvPicPr>
        <p:blipFill>
          <a:blip r:embed="rId6" cstate="print"/>
          <a:stretch>
            <a:fillRect/>
          </a:stretch>
        </p:blipFill>
        <p:spPr>
          <a:xfrm>
            <a:off x="7422084" y="5150182"/>
            <a:ext cx="490909" cy="401653"/>
          </a:xfrm>
          <a:prstGeom prst="rect">
            <a:avLst/>
          </a:prstGeom>
        </p:spPr>
      </p:pic>
      <p:pic>
        <p:nvPicPr>
          <p:cNvPr id="128" name="图片 87" descr="汇聚交换机.png"/>
          <p:cNvPicPr>
            <a:picLocks noChangeAspect="1"/>
          </p:cNvPicPr>
          <p:nvPr/>
        </p:nvPicPr>
        <p:blipFill>
          <a:blip r:embed="rId5" cstate="print"/>
          <a:stretch>
            <a:fillRect/>
          </a:stretch>
        </p:blipFill>
        <p:spPr>
          <a:xfrm>
            <a:off x="8229053" y="3993540"/>
            <a:ext cx="490909" cy="401653"/>
          </a:xfrm>
          <a:prstGeom prst="rect">
            <a:avLst/>
          </a:prstGeom>
        </p:spPr>
      </p:pic>
      <p:pic>
        <p:nvPicPr>
          <p:cNvPr id="129" name="图片 87" descr="汇聚交换机.png"/>
          <p:cNvPicPr>
            <a:picLocks noChangeAspect="1"/>
          </p:cNvPicPr>
          <p:nvPr/>
        </p:nvPicPr>
        <p:blipFill>
          <a:blip r:embed="rId5" cstate="print"/>
          <a:stretch>
            <a:fillRect/>
          </a:stretch>
        </p:blipFill>
        <p:spPr>
          <a:xfrm>
            <a:off x="9732022" y="3993540"/>
            <a:ext cx="490909" cy="401653"/>
          </a:xfrm>
          <a:prstGeom prst="rect">
            <a:avLst/>
          </a:prstGeom>
        </p:spPr>
      </p:pic>
      <p:pic>
        <p:nvPicPr>
          <p:cNvPr id="130" name="图片 76" descr="接入交换机.png"/>
          <p:cNvPicPr>
            <a:picLocks noChangeAspect="1"/>
          </p:cNvPicPr>
          <p:nvPr/>
        </p:nvPicPr>
        <p:blipFill>
          <a:blip r:embed="rId6" cstate="print"/>
          <a:stretch>
            <a:fillRect/>
          </a:stretch>
        </p:blipFill>
        <p:spPr>
          <a:xfrm>
            <a:off x="8229053" y="5150182"/>
            <a:ext cx="490909" cy="401653"/>
          </a:xfrm>
          <a:prstGeom prst="rect">
            <a:avLst/>
          </a:prstGeom>
        </p:spPr>
      </p:pic>
      <p:pic>
        <p:nvPicPr>
          <p:cNvPr id="131" name="图片 76" descr="接入交换机.png"/>
          <p:cNvPicPr>
            <a:picLocks noChangeAspect="1"/>
          </p:cNvPicPr>
          <p:nvPr/>
        </p:nvPicPr>
        <p:blipFill>
          <a:blip r:embed="rId6" cstate="print"/>
          <a:stretch>
            <a:fillRect/>
          </a:stretch>
        </p:blipFill>
        <p:spPr>
          <a:xfrm>
            <a:off x="9732022" y="5150182"/>
            <a:ext cx="490909" cy="401653"/>
          </a:xfrm>
          <a:prstGeom prst="rect">
            <a:avLst/>
          </a:prstGeom>
        </p:spPr>
      </p:pic>
    </p:spTree>
    <p:extLst>
      <p:ext uri="{BB962C8B-B14F-4D97-AF65-F5344CB8AC3E}">
        <p14:creationId xmlns:p14="http://schemas.microsoft.com/office/powerpoint/2010/main" val="226163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0"/>
          </p:nvPr>
        </p:nvSpPr>
        <p:spPr/>
        <p:txBody>
          <a:bodyPr/>
          <a:lstStyle/>
          <a:p>
            <a:r>
              <a:rPr lang="ru-RU" dirty="0"/>
              <a:t>STP используется в LAN для предотвращения петель.</a:t>
            </a:r>
          </a:p>
          <a:p>
            <a:r>
              <a:rPr lang="ru-RU" dirty="0"/>
              <a:t>Устройства, на которых работает протокол STP, обмениваются данными друг с другом для обнаружения петель в сети и блокируют некоторые порты для устранения петель.</a:t>
            </a:r>
          </a:p>
          <a:p>
            <a:r>
              <a:rPr lang="ru-RU" dirty="0"/>
              <a:t>STP постоянно контролирует состояние сети. При изменении топологии сети STP обнаруживает изменения и автоматически реагирует</a:t>
            </a:r>
            <a:r>
              <a:rPr lang="ru-RU" dirty="0">
                <a:solidFill>
                  <a:srgbClr val="FF0000"/>
                </a:solidFill>
              </a:rPr>
              <a:t> </a:t>
            </a:r>
            <a:r>
              <a:rPr lang="ru-RU" dirty="0"/>
              <a:t>на такие изменения. Таким образом, сеть может адаптироваться к новой топологии, тем самым обеспечивая надежность сети.</a:t>
            </a:r>
          </a:p>
          <a:p>
            <a:r>
              <a:rPr lang="ru-RU" dirty="0"/>
              <a:t>С увеличением размеров локальных сетей STP стал важным протоколом для LAN.</a:t>
            </a:r>
          </a:p>
        </p:txBody>
      </p:sp>
      <p:sp>
        <p:nvSpPr>
          <p:cNvPr id="2" name="标题 1"/>
          <p:cNvSpPr>
            <a:spLocks noGrp="1"/>
          </p:cNvSpPr>
          <p:nvPr>
            <p:ph type="title"/>
          </p:nvPr>
        </p:nvSpPr>
        <p:spPr/>
        <p:txBody>
          <a:bodyPr/>
          <a:lstStyle/>
          <a:p>
            <a:r>
              <a:rPr lang="ru-RU" dirty="0"/>
              <a:t>Обзор STP</a:t>
            </a:r>
          </a:p>
        </p:txBody>
      </p:sp>
    </p:spTree>
    <p:extLst>
      <p:ext uri="{BB962C8B-B14F-4D97-AF65-F5344CB8AC3E}">
        <p14:creationId xmlns:p14="http://schemas.microsoft.com/office/powerpoint/2010/main" val="29341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rPr>
              <a:t>Обзор STP</a:t>
            </a:r>
          </a:p>
          <a:p>
            <a:r>
              <a:rPr lang="ru-RU" b="1" dirty="0"/>
              <a:t>Основные концепции и механизм работы STP</a:t>
            </a:r>
          </a:p>
          <a:p>
            <a:r>
              <a:rPr lang="ru-RU" dirty="0">
                <a:solidFill>
                  <a:schemeClr val="bg1">
                    <a:lumMod val="50000"/>
                  </a:schemeClr>
                </a:solidFill>
              </a:rPr>
              <a:t>Базовые конфигурации STP</a:t>
            </a:r>
          </a:p>
          <a:p>
            <a:r>
              <a:rPr lang="ru-RU" dirty="0">
                <a:solidFill>
                  <a:schemeClr val="bg1">
                    <a:lumMod val="50000"/>
                  </a:schemeClr>
                </a:solidFill>
              </a:rPr>
              <a:t>Улучшения в работе RSTP</a:t>
            </a:r>
          </a:p>
          <a:p>
            <a:r>
              <a:rPr lang="ru-RU" dirty="0">
                <a:solidFill>
                  <a:schemeClr val="bg1">
                    <a:lumMod val="50000"/>
                  </a:schemeClr>
                </a:solidFill>
              </a:rPr>
              <a:t>Усовершенствование STP</a:t>
            </a:r>
          </a:p>
        </p:txBody>
      </p:sp>
    </p:spTree>
    <p:extLst>
      <p:ext uri="{BB962C8B-B14F-4D97-AF65-F5344CB8AC3E}">
        <p14:creationId xmlns:p14="http://schemas.microsoft.com/office/powerpoint/2010/main" val="313065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Основные концепции STP: BID</a:t>
            </a:r>
          </a:p>
        </p:txBody>
      </p:sp>
      <p:sp>
        <p:nvSpPr>
          <p:cNvPr id="17" name="圆角矩形 16"/>
          <p:cNvSpPr/>
          <p:nvPr/>
        </p:nvSpPr>
        <p:spPr>
          <a:xfrm>
            <a:off x="5846031" y="2309269"/>
            <a:ext cx="5688632" cy="3745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Идентификатор моста (</a:t>
            </a:r>
            <a:r>
              <a:rPr lang="en-US" b="1" dirty="0">
                <a:solidFill>
                  <a:prstClr val="white"/>
                </a:solidFill>
                <a:latin typeface="Huawei Sans" panose="020C0503030203020204" pitchFamily="34" charset="0"/>
              </a:rPr>
              <a:t>Bridge ID, </a:t>
            </a:r>
            <a:r>
              <a:rPr lang="ru-RU" b="1" dirty="0">
                <a:solidFill>
                  <a:prstClr val="white"/>
                </a:solidFill>
                <a:latin typeface="Huawei Sans" panose="020C0503030203020204" pitchFamily="34" charset="0"/>
              </a:rPr>
              <a:t>BID)</a:t>
            </a:r>
          </a:p>
        </p:txBody>
      </p:sp>
      <p:sp>
        <p:nvSpPr>
          <p:cNvPr id="18" name="圆角矩形 17"/>
          <p:cNvSpPr/>
          <p:nvPr/>
        </p:nvSpPr>
        <p:spPr>
          <a:xfrm>
            <a:off x="5846031" y="2780043"/>
            <a:ext cx="5688632" cy="3180572"/>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600" dirty="0">
                <a:solidFill>
                  <a:prstClr val="black"/>
                </a:solidFill>
                <a:latin typeface="Huawei Sans" panose="020C0503030203020204" pitchFamily="34" charset="0"/>
              </a:rPr>
              <a:t>Согласно IEEE 802.1D, BID состоит из 16-битного приоритета </a:t>
            </a:r>
            <a:r>
              <a:rPr lang="ru-RU" sz="1600" dirty="0">
                <a:solidFill>
                  <a:schemeClr val="tx1"/>
                </a:solidFill>
                <a:latin typeface="Huawei Sans" panose="020C0503030203020204" pitchFamily="34" charset="0"/>
              </a:rPr>
              <a:t>коммутатора </a:t>
            </a:r>
            <a:r>
              <a:rPr lang="ru-RU" sz="1600" dirty="0">
                <a:solidFill>
                  <a:prstClr val="black"/>
                </a:solidFill>
                <a:latin typeface="Huawei Sans" panose="020C0503030203020204" pitchFamily="34" charset="0"/>
              </a:rPr>
              <a:t>и MAC-адреса </a:t>
            </a:r>
            <a:r>
              <a:rPr lang="ru-RU" sz="1600" dirty="0">
                <a:solidFill>
                  <a:schemeClr val="tx1"/>
                </a:solidFill>
                <a:latin typeface="Huawei Sans" panose="020C0503030203020204" pitchFamily="34" charset="0"/>
              </a:rPr>
              <a:t>коммутатора</a:t>
            </a:r>
            <a:r>
              <a:rPr lang="ru-RU" sz="1600" dirty="0">
                <a:solidFill>
                  <a:prstClr val="black"/>
                </a:solidFill>
                <a:latin typeface="Huawei Sans" panose="020C0503030203020204" pitchFamily="34" charset="0"/>
              </a:rPr>
              <a:t>.</a:t>
            </a:r>
          </a:p>
          <a:p>
            <a:pPr marL="177800" indent="-177800" fontAlgn="ctr">
              <a:lnSpc>
                <a:spcPct val="120000"/>
              </a:lnSpc>
              <a:spcBef>
                <a:spcPts val="0"/>
              </a:spcBef>
              <a:spcAft>
                <a:spcPts val="600"/>
              </a:spcAft>
              <a:buFont typeface="Arial" panose="020B0604020202020204" pitchFamily="34" charset="0"/>
              <a:buChar char="•"/>
            </a:pPr>
            <a:r>
              <a:rPr lang="ru-RU" sz="1600" dirty="0">
                <a:solidFill>
                  <a:prstClr val="black"/>
                </a:solidFill>
                <a:latin typeface="Huawei Sans" panose="020C0503030203020204" pitchFamily="34" charset="0"/>
              </a:rPr>
              <a:t>Каждый коммутатор, на котором запущен протокол STP, имеет уникальный BID.</a:t>
            </a:r>
          </a:p>
          <a:p>
            <a:pPr marL="177800" indent="-177800" fontAlgn="ctr">
              <a:lnSpc>
                <a:spcPct val="120000"/>
              </a:lnSpc>
              <a:spcBef>
                <a:spcPts val="0"/>
              </a:spcBef>
              <a:spcAft>
                <a:spcPts val="600"/>
              </a:spcAft>
              <a:buFont typeface="Arial" panose="020B0604020202020204" pitchFamily="34" charset="0"/>
              <a:buChar char="•"/>
            </a:pPr>
            <a:r>
              <a:rPr lang="ru-RU" sz="1600" dirty="0">
                <a:solidFill>
                  <a:schemeClr val="tx1"/>
                </a:solidFill>
                <a:latin typeface="Huawei Sans" panose="020C0503030203020204" pitchFamily="34" charset="0"/>
              </a:rPr>
              <a:t>В </a:t>
            </a:r>
            <a:r>
              <a:rPr lang="en-US" sz="1600" dirty="0">
                <a:solidFill>
                  <a:schemeClr val="tx1"/>
                </a:solidFill>
                <a:latin typeface="Huawei Sans" panose="020C0503030203020204" pitchFamily="34" charset="0"/>
              </a:rPr>
              <a:t>BID </a:t>
            </a:r>
            <a:r>
              <a:rPr lang="ru-RU" sz="1600" dirty="0">
                <a:solidFill>
                  <a:schemeClr val="tx1"/>
                </a:solidFill>
                <a:latin typeface="Huawei Sans" panose="020C0503030203020204" pitchFamily="34" charset="0"/>
              </a:rPr>
              <a:t>приоритет коммутатора (</a:t>
            </a:r>
            <a:r>
              <a:rPr lang="en-US" sz="1600" dirty="0">
                <a:solidFill>
                  <a:schemeClr val="tx1"/>
                </a:solidFill>
                <a:latin typeface="Huawei Sans" panose="020C0503030203020204" pitchFamily="34" charset="0"/>
              </a:rPr>
              <a:t>bridge priority</a:t>
            </a:r>
            <a:r>
              <a:rPr lang="ru-RU" sz="1600" dirty="0">
                <a:solidFill>
                  <a:schemeClr val="tx1"/>
                </a:solidFill>
                <a:latin typeface="Huawei Sans" panose="020C0503030203020204" pitchFamily="34" charset="0"/>
              </a:rPr>
              <a:t>) </a:t>
            </a:r>
            <a:r>
              <a:rPr lang="ru-RU" sz="1600" dirty="0">
                <a:solidFill>
                  <a:prstClr val="black"/>
                </a:solidFill>
                <a:latin typeface="Huawei Sans" panose="020C0503030203020204" pitchFamily="34" charset="0"/>
              </a:rPr>
              <a:t>занимает крайние левые 16 бит, а MAC-адрес — крайние правые 48 бит.</a:t>
            </a:r>
          </a:p>
          <a:p>
            <a:pPr marL="177800" indent="-177800" fontAlgn="ctr">
              <a:lnSpc>
                <a:spcPct val="120000"/>
              </a:lnSpc>
              <a:spcBef>
                <a:spcPts val="0"/>
              </a:spcBef>
              <a:spcAft>
                <a:spcPts val="600"/>
              </a:spcAft>
              <a:buFont typeface="Arial" panose="020B0604020202020204" pitchFamily="34" charset="0"/>
              <a:buChar char="•"/>
            </a:pPr>
            <a:r>
              <a:rPr lang="ru-RU" sz="1600" dirty="0">
                <a:solidFill>
                  <a:prstClr val="black"/>
                </a:solidFill>
                <a:latin typeface="Huawei Sans" panose="020C0503030203020204" pitchFamily="34" charset="0"/>
              </a:rPr>
              <a:t>В сети STP устройство с наименьшим BID </a:t>
            </a:r>
            <a:r>
              <a:rPr lang="ru-RU" sz="1600" dirty="0">
                <a:solidFill>
                  <a:schemeClr val="tx1"/>
                </a:solidFill>
                <a:latin typeface="Huawei Sans" panose="020C0503030203020204" pitchFamily="34" charset="0"/>
              </a:rPr>
              <a:t>становится корневым мостом (</a:t>
            </a:r>
            <a:r>
              <a:rPr lang="en-US" sz="1600" dirty="0">
                <a:solidFill>
                  <a:schemeClr val="tx1"/>
                </a:solidFill>
                <a:latin typeface="Huawei Sans" panose="020C0503030203020204" pitchFamily="34" charset="0"/>
              </a:rPr>
              <a:t>root bridge</a:t>
            </a:r>
            <a:r>
              <a:rPr lang="ru-RU" sz="1600" dirty="0">
                <a:solidFill>
                  <a:schemeClr val="tx1"/>
                </a:solidFill>
                <a:latin typeface="Huawei Sans" panose="020C0503030203020204" pitchFamily="34" charset="0"/>
              </a:rPr>
              <a:t>).</a:t>
            </a:r>
          </a:p>
        </p:txBody>
      </p:sp>
      <p:grpSp>
        <p:nvGrpSpPr>
          <p:cNvPr id="15" name="组合 14"/>
          <p:cNvGrpSpPr/>
          <p:nvPr/>
        </p:nvGrpSpPr>
        <p:grpSpPr>
          <a:xfrm>
            <a:off x="406753" y="1962725"/>
            <a:ext cx="5196925" cy="3168174"/>
            <a:chOff x="406753" y="2389321"/>
            <a:chExt cx="5196925" cy="3168174"/>
          </a:xfrm>
        </p:grpSpPr>
        <p:sp>
          <p:nvSpPr>
            <p:cNvPr id="10" name="文本框 9"/>
            <p:cNvSpPr txBox="1"/>
            <p:nvPr/>
          </p:nvSpPr>
          <p:spPr>
            <a:xfrm>
              <a:off x="619237" y="2774706"/>
              <a:ext cx="628698" cy="338554"/>
            </a:xfrm>
            <a:prstGeom prst="rect">
              <a:avLst/>
            </a:prstGeom>
            <a:noFill/>
          </p:spPr>
          <p:txBody>
            <a:bodyPr wrap="none" rtlCol="0">
              <a:spAutoFit/>
            </a:bodyPr>
            <a:lstStyle/>
            <a:p>
              <a:pPr algn="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11" name="文本框 10"/>
            <p:cNvSpPr txBox="1"/>
            <p:nvPr/>
          </p:nvSpPr>
          <p:spPr>
            <a:xfrm>
              <a:off x="4727103" y="2774706"/>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19" name="文本框 18"/>
            <p:cNvSpPr txBox="1"/>
            <p:nvPr/>
          </p:nvSpPr>
          <p:spPr>
            <a:xfrm>
              <a:off x="406753" y="2399053"/>
              <a:ext cx="2222083" cy="338554"/>
            </a:xfrm>
            <a:prstGeom prst="rect">
              <a:avLst/>
            </a:prstGeom>
            <a:noFill/>
          </p:spPr>
          <p:txBody>
            <a:bodyPr wrap="none" rtlCol="0">
              <a:spAutoFit/>
            </a:bodyPr>
            <a:lstStyle/>
            <a:p>
              <a:pPr algn="ct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20" name="文本框 19"/>
            <p:cNvSpPr txBox="1"/>
            <p:nvPr/>
          </p:nvSpPr>
          <p:spPr>
            <a:xfrm>
              <a:off x="3375183" y="2389321"/>
              <a:ext cx="2228495" cy="338554"/>
            </a:xfrm>
            <a:prstGeom prst="rect">
              <a:avLst/>
            </a:prstGeom>
            <a:noFill/>
          </p:spPr>
          <p:txBody>
            <a:bodyPr wrap="none" rtlCol="0">
              <a:spAutoFit/>
            </a:bodyPr>
            <a:lstStyle/>
            <a:p>
              <a:pPr algn="ct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21" name="文本框 20"/>
            <p:cNvSpPr txBox="1"/>
            <p:nvPr/>
          </p:nvSpPr>
          <p:spPr>
            <a:xfrm>
              <a:off x="1881938" y="5218941"/>
              <a:ext cx="2201244" cy="338554"/>
            </a:xfrm>
            <a:prstGeom prst="rect">
              <a:avLst/>
            </a:prstGeom>
            <a:noFill/>
          </p:spPr>
          <p:txBody>
            <a:bodyPr wrap="none" rtlCol="0">
              <a:spAutoFit/>
            </a:bodyPr>
            <a:lstStyle/>
            <a:p>
              <a:pPr algn="ctr" fontAlgn="ctr">
                <a:spcBef>
                  <a:spcPts val="0"/>
                </a:spcBef>
                <a:spcAft>
                  <a:spcPts val="0"/>
                </a:spcAft>
              </a:pPr>
              <a:r>
                <a:rPr lang="ru-RU" sz="1600" b="1" dirty="0">
                  <a:solidFill>
                    <a:srgbClr val="EC7061"/>
                  </a:solidFill>
                  <a:latin typeface="Huawei Sans" panose="020C0503030203020204" pitchFamily="34" charset="0"/>
                </a:rPr>
                <a:t>4096.4c1f-aabc-102c</a:t>
              </a:r>
            </a:p>
          </p:txBody>
        </p:sp>
        <p:grpSp>
          <p:nvGrpSpPr>
            <p:cNvPr id="22" name="组合 21"/>
            <p:cNvGrpSpPr/>
            <p:nvPr/>
          </p:nvGrpSpPr>
          <p:grpSpPr>
            <a:xfrm flipV="1">
              <a:off x="1609745" y="2983837"/>
              <a:ext cx="2745630" cy="2115270"/>
              <a:chOff x="6600056" y="4353447"/>
              <a:chExt cx="1296144" cy="833967"/>
            </a:xfrm>
          </p:grpSpPr>
          <p:cxnSp>
            <p:nvCxnSpPr>
              <p:cNvPr id="23" name="直接连接符 2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直接连接符 24"/>
            <p:cNvCxnSpPr/>
            <p:nvPr/>
          </p:nvCxnSpPr>
          <p:spPr>
            <a:xfrm flipH="1">
              <a:off x="1475689" y="292315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图片 76" descr="接入交换机.png"/>
            <p:cNvPicPr>
              <a:picLocks noChangeAspect="1"/>
            </p:cNvPicPr>
            <p:nvPr/>
          </p:nvPicPr>
          <p:blipFill>
            <a:blip r:embed="rId3" cstate="print"/>
            <a:stretch>
              <a:fillRect/>
            </a:stretch>
          </p:blipFill>
          <p:spPr>
            <a:xfrm>
              <a:off x="1242422" y="2737607"/>
              <a:ext cx="490909" cy="401653"/>
            </a:xfrm>
            <a:prstGeom prst="rect">
              <a:avLst/>
            </a:prstGeom>
          </p:spPr>
        </p:pic>
        <p:pic>
          <p:nvPicPr>
            <p:cNvPr id="27" name="图片 76" descr="接入交换机.png"/>
            <p:cNvPicPr>
              <a:picLocks noChangeAspect="1"/>
            </p:cNvPicPr>
            <p:nvPr/>
          </p:nvPicPr>
          <p:blipFill>
            <a:blip r:embed="rId3" cstate="print"/>
            <a:stretch>
              <a:fillRect/>
            </a:stretch>
          </p:blipFill>
          <p:spPr>
            <a:xfrm>
              <a:off x="4231790" y="2737607"/>
              <a:ext cx="490909" cy="401653"/>
            </a:xfrm>
            <a:prstGeom prst="rect">
              <a:avLst/>
            </a:prstGeom>
          </p:spPr>
        </p:pic>
        <p:pic>
          <p:nvPicPr>
            <p:cNvPr id="28" name="图片 76" descr="接入交换机.png"/>
            <p:cNvPicPr>
              <a:picLocks noChangeAspect="1"/>
            </p:cNvPicPr>
            <p:nvPr/>
          </p:nvPicPr>
          <p:blipFill>
            <a:blip r:embed="rId3" cstate="print"/>
            <a:stretch>
              <a:fillRect/>
            </a:stretch>
          </p:blipFill>
          <p:spPr>
            <a:xfrm>
              <a:off x="2737106" y="4749370"/>
              <a:ext cx="490909" cy="401653"/>
            </a:xfrm>
            <a:prstGeom prst="rect">
              <a:avLst/>
            </a:prstGeom>
          </p:spPr>
        </p:pic>
        <p:sp>
          <p:nvSpPr>
            <p:cNvPr id="29" name="文本框 28"/>
            <p:cNvSpPr txBox="1"/>
            <p:nvPr/>
          </p:nvSpPr>
          <p:spPr>
            <a:xfrm>
              <a:off x="3228014" y="4817288"/>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grpSp>
      <p:sp>
        <p:nvSpPr>
          <p:cNvPr id="30" name="文本框 29"/>
          <p:cNvSpPr txBox="1"/>
          <p:nvPr/>
        </p:nvSpPr>
        <p:spPr>
          <a:xfrm>
            <a:off x="5762906" y="5960615"/>
            <a:ext cx="5688632"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Примечание: мост — это коммутатор.</a:t>
            </a:r>
          </a:p>
        </p:txBody>
      </p:sp>
      <p:cxnSp>
        <p:nvCxnSpPr>
          <p:cNvPr id="32" name="直接连接符 31"/>
          <p:cNvCxnSpPr/>
          <p:nvPr/>
        </p:nvCxnSpPr>
        <p:spPr>
          <a:xfrm flipH="1">
            <a:off x="1999657" y="5140275"/>
            <a:ext cx="459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559480" y="5140275"/>
            <a:ext cx="13762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508145" y="5463052"/>
            <a:ext cx="1159292" cy="523220"/>
          </a:xfrm>
          <a:prstGeom prst="rect">
            <a:avLst/>
          </a:prstGeom>
          <a:noFill/>
        </p:spPr>
        <p:txBody>
          <a:bodyPr wrap="none" rtlCol="0">
            <a:spAutoFit/>
          </a:bodyPr>
          <a:lstStyle/>
          <a:p>
            <a:pPr fontAlgn="ctr">
              <a:spcBef>
                <a:spcPts val="0"/>
              </a:spcBef>
              <a:spcAft>
                <a:spcPts val="0"/>
              </a:spcAft>
            </a:pPr>
            <a:r>
              <a:rPr lang="ru-RU" sz="1400" dirty="0">
                <a:latin typeface="Huawei Sans" panose="020C0503030203020204" pitchFamily="34" charset="0"/>
              </a:rPr>
              <a:t>Приоритет</a:t>
            </a:r>
          </a:p>
          <a:p>
            <a:pPr fontAlgn="ctr">
              <a:spcBef>
                <a:spcPts val="0"/>
              </a:spcBef>
              <a:spcAft>
                <a:spcPts val="0"/>
              </a:spcAft>
            </a:pPr>
            <a:r>
              <a:rPr lang="ru-RU" sz="1400" dirty="0">
                <a:latin typeface="Huawei Sans" panose="020C0503030203020204" pitchFamily="34" charset="0"/>
              </a:rPr>
              <a:t>    моста</a:t>
            </a:r>
          </a:p>
        </p:txBody>
      </p:sp>
      <p:sp>
        <p:nvSpPr>
          <p:cNvPr id="51" name="文本框 50"/>
          <p:cNvSpPr txBox="1"/>
          <p:nvPr/>
        </p:nvSpPr>
        <p:spPr>
          <a:xfrm>
            <a:off x="2696458" y="5463052"/>
            <a:ext cx="1248099" cy="523220"/>
          </a:xfrm>
          <a:prstGeom prst="rect">
            <a:avLst/>
          </a:prstGeom>
          <a:noFill/>
        </p:spPr>
        <p:txBody>
          <a:bodyPr wrap="none" rtlCol="0">
            <a:spAutoFit/>
          </a:bodyPr>
          <a:lstStyle/>
          <a:p>
            <a:pPr fontAlgn="ctr">
              <a:spcBef>
                <a:spcPts val="0"/>
              </a:spcBef>
              <a:spcAft>
                <a:spcPts val="0"/>
              </a:spcAft>
            </a:pPr>
            <a:r>
              <a:rPr lang="ru-RU" sz="1400" dirty="0">
                <a:latin typeface="Huawei Sans" panose="020C0503030203020204" pitchFamily="34" charset="0"/>
              </a:rPr>
              <a:t>MAC-адрес </a:t>
            </a:r>
          </a:p>
          <a:p>
            <a:pPr fontAlgn="ctr">
              <a:spcBef>
                <a:spcPts val="0"/>
              </a:spcBef>
              <a:spcAft>
                <a:spcPts val="0"/>
              </a:spcAft>
            </a:pPr>
            <a:r>
              <a:rPr lang="ru-RU" sz="1400" dirty="0">
                <a:latin typeface="Huawei Sans" panose="020C0503030203020204" pitchFamily="34" charset="0"/>
              </a:rPr>
              <a:t>    моста</a:t>
            </a:r>
          </a:p>
        </p:txBody>
      </p:sp>
      <p:cxnSp>
        <p:nvCxnSpPr>
          <p:cNvPr id="52" name="直接连接符 51"/>
          <p:cNvCxnSpPr/>
          <p:nvPr/>
        </p:nvCxnSpPr>
        <p:spPr>
          <a:xfrm>
            <a:off x="2229626" y="5149652"/>
            <a:ext cx="1" cy="36004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233579" y="5149652"/>
            <a:ext cx="1" cy="360040"/>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43" name="五边形 42"/>
          <p:cNvSpPr/>
          <p:nvPr/>
        </p:nvSpPr>
        <p:spPr bwMode="auto">
          <a:xfrm>
            <a:off x="6910774" y="105315"/>
            <a:ext cx="781200" cy="30600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rgbClr val="FFFFFF"/>
                </a:solidFill>
                <a:latin typeface="Huawei Sans" panose="020C0503030203020204" pitchFamily="34" charset="0"/>
              </a:rPr>
              <a:t>BID</a:t>
            </a:r>
          </a:p>
        </p:txBody>
      </p:sp>
      <p:sp>
        <p:nvSpPr>
          <p:cNvPr id="44" name="燕尾形 43"/>
          <p:cNvSpPr/>
          <p:nvPr/>
        </p:nvSpPr>
        <p:spPr bwMode="auto">
          <a:xfrm>
            <a:off x="7527235" y="105315"/>
            <a:ext cx="1068021"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45" name="燕尾形 44"/>
          <p:cNvSpPr/>
          <p:nvPr/>
        </p:nvSpPr>
        <p:spPr bwMode="auto">
          <a:xfrm>
            <a:off x="8481391" y="105315"/>
            <a:ext cx="1046922"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46" name="燕尾形 45"/>
          <p:cNvSpPr/>
          <p:nvPr/>
        </p:nvSpPr>
        <p:spPr bwMode="auto">
          <a:xfrm>
            <a:off x="9419957" y="105314"/>
            <a:ext cx="683477" cy="306001"/>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47" name="燕尾形 46"/>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48" name="燕尾形 47"/>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BPDU</a:t>
            </a:r>
          </a:p>
        </p:txBody>
      </p:sp>
    </p:spTree>
    <p:extLst>
      <p:ext uri="{BB962C8B-B14F-4D97-AF65-F5344CB8AC3E}">
        <p14:creationId xmlns:p14="http://schemas.microsoft.com/office/powerpoint/2010/main" val="186451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457500" cy="640800"/>
          </a:xfrm>
        </p:spPr>
        <p:txBody>
          <a:bodyPr/>
          <a:lstStyle/>
          <a:p>
            <a:r>
              <a:rPr lang="ru-RU" dirty="0"/>
              <a:t>Основные концепции STP: корневой мост</a:t>
            </a:r>
          </a:p>
        </p:txBody>
      </p:sp>
      <p:sp>
        <p:nvSpPr>
          <p:cNvPr id="17" name="圆角矩形 16"/>
          <p:cNvSpPr/>
          <p:nvPr/>
        </p:nvSpPr>
        <p:spPr>
          <a:xfrm>
            <a:off x="5879976" y="1379835"/>
            <a:ext cx="5688632" cy="37457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Корневой мост </a:t>
            </a:r>
            <a:r>
              <a:rPr lang="ru-RU" b="1" dirty="0">
                <a:solidFill>
                  <a:prstClr val="white"/>
                </a:solidFill>
                <a:latin typeface="Huawei Sans" panose="020C0503030203020204" pitchFamily="34" charset="0"/>
              </a:rPr>
              <a:t>(</a:t>
            </a:r>
            <a:r>
              <a:rPr lang="en-US" b="1" dirty="0">
                <a:solidFill>
                  <a:prstClr val="white"/>
                </a:solidFill>
                <a:latin typeface="Huawei Sans" panose="020C0503030203020204" pitchFamily="34" charset="0"/>
              </a:rPr>
              <a:t>Root Bridge</a:t>
            </a:r>
            <a:r>
              <a:rPr lang="ru-RU" b="1" dirty="0">
                <a:solidFill>
                  <a:prstClr val="white"/>
                </a:solidFill>
                <a:latin typeface="Huawei Sans" panose="020C0503030203020204" pitchFamily="34" charset="0"/>
              </a:rPr>
              <a:t>)</a:t>
            </a:r>
          </a:p>
        </p:txBody>
      </p:sp>
      <p:sp>
        <p:nvSpPr>
          <p:cNvPr id="18" name="圆角矩形 17"/>
          <p:cNvSpPr/>
          <p:nvPr/>
        </p:nvSpPr>
        <p:spPr>
          <a:xfrm>
            <a:off x="5879976" y="1811156"/>
            <a:ext cx="5688632" cy="4570594"/>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Одна из основных функций STP — вычисление дерева STP без петель для всей сети коммутации.</a:t>
            </a:r>
          </a:p>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Корневой мост — это корень сети STP.</a:t>
            </a:r>
          </a:p>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После того, как STP начинает работать, он выбирает корневой мост в сети коммутации. Корневой мост является ключом для расчета топологии связующего дерева и является корнем топологии без петель, рассчитываемой STP.</a:t>
            </a:r>
          </a:p>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В сети STP устройство с наименьшим BID действует как корневой мост.</a:t>
            </a:r>
          </a:p>
          <a:p>
            <a:pPr marL="194400" lvl="1" fontAlgn="ctr">
              <a:lnSpc>
                <a:spcPct val="110000"/>
              </a:lnSpc>
              <a:spcBef>
                <a:spcPts val="0"/>
              </a:spcBef>
              <a:spcAft>
                <a:spcPts val="600"/>
              </a:spcAft>
            </a:pPr>
            <a:r>
              <a:rPr lang="ru-RU" sz="1400" dirty="0">
                <a:solidFill>
                  <a:prstClr val="black"/>
                </a:solidFill>
                <a:latin typeface="Huawei Sans" panose="020C0503030203020204" pitchFamily="34" charset="0"/>
              </a:rPr>
              <a:t>Во время сравнения BID устройства сначала сравнивают </a:t>
            </a:r>
            <a:r>
              <a:rPr lang="ru-RU" sz="1400" dirty="0" smtClean="0">
                <a:solidFill>
                  <a:prstClr val="black"/>
                </a:solidFill>
                <a:latin typeface="Huawei Sans" panose="020C0503030203020204" pitchFamily="34" charset="0"/>
              </a:rPr>
              <a:t>приоритеты. </a:t>
            </a:r>
            <a:r>
              <a:rPr lang="ru-RU" sz="1400" dirty="0">
                <a:solidFill>
                  <a:prstClr val="black"/>
                </a:solidFill>
                <a:latin typeface="Huawei Sans" panose="020C0503030203020204" pitchFamily="34" charset="0"/>
              </a:rPr>
              <a:t>Меньшее значение приоритета указывает на более высокий приоритет устройства. Коммутатор с наименьшим значением приоритета становится корневым мостом. Если значения приоритета совпадают, коммутатор с наименьшим MAC-адресом становится корневым мостом.</a:t>
            </a:r>
          </a:p>
        </p:txBody>
      </p:sp>
      <p:sp>
        <p:nvSpPr>
          <p:cNvPr id="41" name="文本框 40"/>
          <p:cNvSpPr txBox="1"/>
          <p:nvPr/>
        </p:nvSpPr>
        <p:spPr>
          <a:xfrm>
            <a:off x="657337" y="2708150"/>
            <a:ext cx="628698" cy="338554"/>
          </a:xfrm>
          <a:prstGeom prst="rect">
            <a:avLst/>
          </a:prstGeom>
          <a:noFill/>
        </p:spPr>
        <p:txBody>
          <a:bodyPr wrap="none" rtlCol="0">
            <a:spAutoFit/>
          </a:bodyPr>
          <a:lstStyle/>
          <a:p>
            <a:pPr algn="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42" name="文本框 41"/>
          <p:cNvSpPr txBox="1"/>
          <p:nvPr/>
        </p:nvSpPr>
        <p:spPr>
          <a:xfrm>
            <a:off x="4727103" y="270815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43" name="文本框 42"/>
          <p:cNvSpPr txBox="1"/>
          <p:nvPr/>
        </p:nvSpPr>
        <p:spPr>
          <a:xfrm>
            <a:off x="364647" y="2240868"/>
            <a:ext cx="2222083" cy="338554"/>
          </a:xfrm>
          <a:prstGeom prst="rect">
            <a:avLst/>
          </a:prstGeom>
          <a:noFill/>
        </p:spPr>
        <p:txBody>
          <a:bodyPr wrap="none" rtlCol="0">
            <a:spAutoFit/>
          </a:bodyPr>
          <a:lstStyle/>
          <a:p>
            <a:pPr algn="ct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44" name="文本框 43"/>
          <p:cNvSpPr txBox="1"/>
          <p:nvPr/>
        </p:nvSpPr>
        <p:spPr>
          <a:xfrm>
            <a:off x="3422114" y="2240868"/>
            <a:ext cx="2178802" cy="338554"/>
          </a:xfrm>
          <a:prstGeom prst="rect">
            <a:avLst/>
          </a:prstGeom>
          <a:noFill/>
        </p:spPr>
        <p:txBody>
          <a:bodyPr wrap="none" rtlCol="0">
            <a:spAutoFit/>
          </a:bodyPr>
          <a:lstStyle/>
          <a:p>
            <a:pPr algn="ctr" fontAlgn="ctr">
              <a:spcBef>
                <a:spcPts val="0"/>
              </a:spcBef>
              <a:spcAft>
                <a:spcPts val="0"/>
              </a:spcAft>
            </a:pPr>
            <a:r>
              <a:rPr lang="ru-RU" sz="1600" dirty="0">
                <a:latin typeface="Huawei Sans" panose="020C0503030203020204" pitchFamily="34" charset="0"/>
              </a:rPr>
              <a:t>4096.4c1f-aabc-102b</a:t>
            </a:r>
          </a:p>
        </p:txBody>
      </p:sp>
      <p:sp>
        <p:nvSpPr>
          <p:cNvPr id="45" name="文本框 44"/>
          <p:cNvSpPr txBox="1"/>
          <p:nvPr/>
        </p:nvSpPr>
        <p:spPr>
          <a:xfrm>
            <a:off x="1898769" y="5152385"/>
            <a:ext cx="2167581" cy="338554"/>
          </a:xfrm>
          <a:prstGeom prst="rect">
            <a:avLst/>
          </a:prstGeom>
          <a:noFill/>
        </p:spPr>
        <p:txBody>
          <a:bodyPr wrap="none" rtlCol="0">
            <a:spAutoFit/>
          </a:bodyPr>
          <a:lstStyle/>
          <a:p>
            <a:pPr algn="ctr" fontAlgn="ctr">
              <a:spcBef>
                <a:spcPts val="0"/>
              </a:spcBef>
              <a:spcAft>
                <a:spcPts val="0"/>
              </a:spcAft>
            </a:pPr>
            <a:r>
              <a:rPr lang="ru-RU" sz="1600" dirty="0">
                <a:latin typeface="Huawei Sans" panose="020C0503030203020204" pitchFamily="34" charset="0"/>
              </a:rPr>
              <a:t>4096.4c1f-aabc-102c</a:t>
            </a:r>
          </a:p>
        </p:txBody>
      </p:sp>
      <p:grpSp>
        <p:nvGrpSpPr>
          <p:cNvPr id="46" name="组合 45"/>
          <p:cNvGrpSpPr/>
          <p:nvPr/>
        </p:nvGrpSpPr>
        <p:grpSpPr>
          <a:xfrm flipV="1">
            <a:off x="1609745" y="2917281"/>
            <a:ext cx="2745630" cy="2115270"/>
            <a:chOff x="6600056" y="4353447"/>
            <a:chExt cx="1296144" cy="833967"/>
          </a:xfrm>
        </p:grpSpPr>
        <p:cxnSp>
          <p:nvCxnSpPr>
            <p:cNvPr id="52" name="直接连接符 51"/>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直接连接符 46"/>
          <p:cNvCxnSpPr/>
          <p:nvPr/>
        </p:nvCxnSpPr>
        <p:spPr>
          <a:xfrm flipH="1">
            <a:off x="1475689" y="285659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图片 76" descr="接入交换机.png"/>
          <p:cNvPicPr>
            <a:picLocks noChangeAspect="1"/>
          </p:cNvPicPr>
          <p:nvPr/>
        </p:nvPicPr>
        <p:blipFill>
          <a:blip r:embed="rId3" cstate="print"/>
          <a:stretch>
            <a:fillRect/>
          </a:stretch>
        </p:blipFill>
        <p:spPr>
          <a:xfrm>
            <a:off x="4231790" y="2671051"/>
            <a:ext cx="490909" cy="401653"/>
          </a:xfrm>
          <a:prstGeom prst="rect">
            <a:avLst/>
          </a:prstGeom>
        </p:spPr>
      </p:pic>
      <p:pic>
        <p:nvPicPr>
          <p:cNvPr id="50" name="图片 76" descr="接入交换机.png"/>
          <p:cNvPicPr>
            <a:picLocks noChangeAspect="1"/>
          </p:cNvPicPr>
          <p:nvPr/>
        </p:nvPicPr>
        <p:blipFill>
          <a:blip r:embed="rId3" cstate="print"/>
          <a:stretch>
            <a:fillRect/>
          </a:stretch>
        </p:blipFill>
        <p:spPr>
          <a:xfrm>
            <a:off x="2737106" y="4682814"/>
            <a:ext cx="490909" cy="401653"/>
          </a:xfrm>
          <a:prstGeom prst="rect">
            <a:avLst/>
          </a:prstGeom>
        </p:spPr>
      </p:pic>
      <p:sp>
        <p:nvSpPr>
          <p:cNvPr id="51" name="文本框 50"/>
          <p:cNvSpPr txBox="1"/>
          <p:nvPr/>
        </p:nvSpPr>
        <p:spPr>
          <a:xfrm>
            <a:off x="3228014" y="4750732"/>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55" name="文本框 54"/>
          <p:cNvSpPr txBox="1"/>
          <p:nvPr/>
        </p:nvSpPr>
        <p:spPr>
          <a:xfrm>
            <a:off x="652603" y="3150615"/>
            <a:ext cx="1173719" cy="523220"/>
          </a:xfrm>
          <a:prstGeom prst="rect">
            <a:avLst/>
          </a:prstGeom>
          <a:noFill/>
        </p:spPr>
        <p:txBody>
          <a:bodyPr wrap="none" rtlCol="0">
            <a:spAutoFit/>
          </a:bodyPr>
          <a:lstStyle/>
          <a:p>
            <a:pPr algn="ctr" fontAlgn="ctr">
              <a:spcBef>
                <a:spcPts val="0"/>
              </a:spcBef>
              <a:spcAft>
                <a:spcPts val="0"/>
              </a:spcAft>
            </a:pPr>
            <a:r>
              <a:rPr lang="ru-RU" sz="1400" b="1" dirty="0">
                <a:solidFill>
                  <a:srgbClr val="EC7061"/>
                </a:solidFill>
                <a:latin typeface="Huawei Sans" panose="020C0503030203020204" pitchFamily="34" charset="0"/>
              </a:rPr>
              <a:t>Корневой </a:t>
            </a:r>
          </a:p>
          <a:p>
            <a:pPr algn="ctr" fontAlgn="ctr">
              <a:spcBef>
                <a:spcPts val="0"/>
              </a:spcBef>
              <a:spcAft>
                <a:spcPts val="0"/>
              </a:spcAft>
            </a:pPr>
            <a:r>
              <a:rPr lang="ru-RU" sz="1400" b="1" dirty="0">
                <a:solidFill>
                  <a:srgbClr val="EC7061"/>
                </a:solidFill>
                <a:latin typeface="Huawei Sans" panose="020C0503030203020204" pitchFamily="34" charset="0"/>
              </a:rPr>
              <a:t>мост</a:t>
            </a:r>
          </a:p>
        </p:txBody>
      </p:sp>
      <p:pic>
        <p:nvPicPr>
          <p:cNvPr id="56" name="图片 97" descr="接入交换机.png"/>
          <p:cNvPicPr>
            <a:picLocks noChangeAspect="1"/>
          </p:cNvPicPr>
          <p:nvPr/>
        </p:nvPicPr>
        <p:blipFill>
          <a:blip r:embed="rId4" cstate="print"/>
          <a:stretch>
            <a:fillRect/>
          </a:stretch>
        </p:blipFill>
        <p:spPr>
          <a:xfrm>
            <a:off x="1239463" y="2671051"/>
            <a:ext cx="493868" cy="404074"/>
          </a:xfrm>
          <a:prstGeom prst="rect">
            <a:avLst/>
          </a:prstGeom>
        </p:spPr>
      </p:pic>
      <p:sp>
        <p:nvSpPr>
          <p:cNvPr id="25" name="五边形 24"/>
          <p:cNvSpPr/>
          <p:nvPr/>
        </p:nvSpPr>
        <p:spPr bwMode="auto">
          <a:xfrm>
            <a:off x="6910774"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26" name="燕尾形 25"/>
          <p:cNvSpPr/>
          <p:nvPr/>
        </p:nvSpPr>
        <p:spPr bwMode="auto">
          <a:xfrm>
            <a:off x="7581900" y="105315"/>
            <a:ext cx="1013356"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b="1" dirty="0">
                <a:solidFill>
                  <a:srgbClr val="F4FBFE"/>
                </a:solidFill>
                <a:latin typeface="Huawei Sans" panose="020C0503030203020204" pitchFamily="34" charset="0"/>
              </a:rPr>
              <a:t>Корневой мост</a:t>
            </a:r>
          </a:p>
        </p:txBody>
      </p:sp>
      <p:sp>
        <p:nvSpPr>
          <p:cNvPr id="27" name="燕尾形 26"/>
          <p:cNvSpPr/>
          <p:nvPr/>
        </p:nvSpPr>
        <p:spPr bwMode="auto">
          <a:xfrm>
            <a:off x="8483600" y="105315"/>
            <a:ext cx="10160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28" name="燕尾形 27"/>
          <p:cNvSpPr/>
          <p:nvPr/>
        </p:nvSpPr>
        <p:spPr bwMode="auto">
          <a:xfrm>
            <a:off x="9386882" y="105315"/>
            <a:ext cx="681268" cy="29053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35" name="燕尾形 34"/>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36" name="燕尾形 35"/>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BPDU</a:t>
            </a:r>
          </a:p>
        </p:txBody>
      </p:sp>
    </p:spTree>
    <p:extLst>
      <p:ext uri="{BB962C8B-B14F-4D97-AF65-F5344CB8AC3E}">
        <p14:creationId xmlns:p14="http://schemas.microsoft.com/office/powerpoint/2010/main" val="307403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Основные концепции STP: стоимость</a:t>
            </a:r>
          </a:p>
        </p:txBody>
      </p:sp>
      <p:sp>
        <p:nvSpPr>
          <p:cNvPr id="17" name="圆角矩形 16"/>
          <p:cNvSpPr/>
          <p:nvPr/>
        </p:nvSpPr>
        <p:spPr>
          <a:xfrm>
            <a:off x="5879976" y="2358171"/>
            <a:ext cx="5688632" cy="36424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Стоимость</a:t>
            </a:r>
            <a:r>
              <a:rPr lang="en-US" b="1" dirty="0">
                <a:solidFill>
                  <a:prstClr val="white"/>
                </a:solidFill>
                <a:latin typeface="Huawei Sans" panose="020C0503030203020204" pitchFamily="34" charset="0"/>
              </a:rPr>
              <a:t> </a:t>
            </a:r>
            <a:r>
              <a:rPr lang="en-US" b="1" dirty="0">
                <a:solidFill>
                  <a:prstClr val="white"/>
                </a:solidFill>
                <a:latin typeface="Huawei Sans" panose="020C0503030203020204" pitchFamily="34" charset="0"/>
              </a:rPr>
              <a:t>(cost)</a:t>
            </a:r>
            <a:endParaRPr lang="ru-RU" b="1" dirty="0">
              <a:solidFill>
                <a:prstClr val="white"/>
              </a:solidFill>
              <a:latin typeface="Huawei Sans" panose="020C0503030203020204" pitchFamily="34" charset="0"/>
            </a:endParaRPr>
          </a:p>
        </p:txBody>
      </p:sp>
      <p:sp>
        <p:nvSpPr>
          <p:cNvPr id="18" name="圆角矩形 17"/>
          <p:cNvSpPr/>
          <p:nvPr/>
        </p:nvSpPr>
        <p:spPr>
          <a:xfrm>
            <a:off x="5879976" y="2761647"/>
            <a:ext cx="5688632" cy="3397853"/>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180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Каждый порт с поддержкой STP имеет свою стоимость. Стоимость порта используется для вычисления стоимости пути к корневому мосту (</a:t>
            </a:r>
            <a:r>
              <a:rPr lang="en-US" sz="1400" dirty="0">
                <a:solidFill>
                  <a:schemeClr val="tx1"/>
                </a:solidFill>
                <a:latin typeface="Huawei Sans" panose="020C0503030203020204" pitchFamily="34" charset="0"/>
              </a:rPr>
              <a:t>Root Path Cost, </a:t>
            </a:r>
            <a:r>
              <a:rPr lang="ru-RU" sz="1400" dirty="0">
                <a:solidFill>
                  <a:schemeClr val="tx1"/>
                </a:solidFill>
                <a:latin typeface="Huawei Sans" panose="020C0503030203020204" pitchFamily="34" charset="0"/>
              </a:rPr>
              <a:t>RPC).</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Стоимость порта по умолчанию зависит от скорости, режима работы и метода расчета стоимости STP, используемого коммутатором.</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Более высокая пропускная способность порта означает меньшую стоимость.</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При необходимости, для корректировки стоимости порта можно выполнить определенные команды.</a:t>
            </a:r>
          </a:p>
        </p:txBody>
      </p:sp>
      <p:sp>
        <p:nvSpPr>
          <p:cNvPr id="28" name="文本框 27"/>
          <p:cNvSpPr txBox="1"/>
          <p:nvPr/>
        </p:nvSpPr>
        <p:spPr>
          <a:xfrm>
            <a:off x="657337" y="2585332"/>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29" name="文本框 28"/>
          <p:cNvSpPr txBox="1"/>
          <p:nvPr/>
        </p:nvSpPr>
        <p:spPr>
          <a:xfrm>
            <a:off x="4727103" y="2585332"/>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33" name="组合 32"/>
          <p:cNvGrpSpPr/>
          <p:nvPr/>
        </p:nvGrpSpPr>
        <p:grpSpPr>
          <a:xfrm flipV="1">
            <a:off x="1609745" y="2761647"/>
            <a:ext cx="2745630" cy="2115270"/>
            <a:chOff x="6600056" y="4353447"/>
            <a:chExt cx="1296144" cy="833967"/>
          </a:xfrm>
        </p:grpSpPr>
        <p:cxnSp>
          <p:nvCxnSpPr>
            <p:cNvPr id="34" name="直接连接符 3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直接连接符 35"/>
          <p:cNvCxnSpPr/>
          <p:nvPr/>
        </p:nvCxnSpPr>
        <p:spPr>
          <a:xfrm flipH="1">
            <a:off x="1475689" y="270096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图片 76" descr="接入交换机.png"/>
          <p:cNvPicPr>
            <a:picLocks noChangeAspect="1"/>
          </p:cNvPicPr>
          <p:nvPr/>
        </p:nvPicPr>
        <p:blipFill>
          <a:blip r:embed="rId3" cstate="print"/>
          <a:stretch>
            <a:fillRect/>
          </a:stretch>
        </p:blipFill>
        <p:spPr>
          <a:xfrm>
            <a:off x="4231790" y="2515417"/>
            <a:ext cx="490909" cy="401653"/>
          </a:xfrm>
          <a:prstGeom prst="rect">
            <a:avLst/>
          </a:prstGeom>
        </p:spPr>
      </p:pic>
      <p:pic>
        <p:nvPicPr>
          <p:cNvPr id="38" name="图片 76" descr="接入交换机.png"/>
          <p:cNvPicPr>
            <a:picLocks noChangeAspect="1"/>
          </p:cNvPicPr>
          <p:nvPr/>
        </p:nvPicPr>
        <p:blipFill>
          <a:blip r:embed="rId3" cstate="print"/>
          <a:stretch>
            <a:fillRect/>
          </a:stretch>
        </p:blipFill>
        <p:spPr>
          <a:xfrm>
            <a:off x="2737106" y="4527180"/>
            <a:ext cx="490909" cy="401653"/>
          </a:xfrm>
          <a:prstGeom prst="rect">
            <a:avLst/>
          </a:prstGeom>
        </p:spPr>
      </p:pic>
      <p:sp>
        <p:nvSpPr>
          <p:cNvPr id="39" name="文本框 38"/>
          <p:cNvSpPr txBox="1"/>
          <p:nvPr/>
        </p:nvSpPr>
        <p:spPr>
          <a:xfrm>
            <a:off x="2695462" y="494615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42" name="文本框 41"/>
          <p:cNvSpPr txBox="1"/>
          <p:nvPr/>
        </p:nvSpPr>
        <p:spPr>
          <a:xfrm>
            <a:off x="2019163" y="2688275"/>
            <a:ext cx="1183337"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500</a:t>
            </a:r>
          </a:p>
        </p:txBody>
      </p:sp>
      <p:sp>
        <p:nvSpPr>
          <p:cNvPr id="43" name="文本框 42"/>
          <p:cNvSpPr txBox="1"/>
          <p:nvPr/>
        </p:nvSpPr>
        <p:spPr>
          <a:xfrm>
            <a:off x="3134646" y="2224196"/>
            <a:ext cx="1183337"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500</a:t>
            </a:r>
          </a:p>
        </p:txBody>
      </p:sp>
      <p:sp>
        <p:nvSpPr>
          <p:cNvPr id="44" name="文本框 43"/>
          <p:cNvSpPr txBox="1"/>
          <p:nvPr/>
        </p:nvSpPr>
        <p:spPr>
          <a:xfrm>
            <a:off x="17311" y="3002373"/>
            <a:ext cx="1901483" cy="307777"/>
          </a:xfrm>
          <a:prstGeom prst="rect">
            <a:avLst/>
          </a:prstGeom>
          <a:noFill/>
        </p:spPr>
        <p:txBody>
          <a:bodyPr wrap="none" rtlCol="0">
            <a:spAutoFit/>
          </a:bodyPr>
          <a:lstStyle/>
          <a:p>
            <a:pPr algn="ctr" fontAlgn="ctr">
              <a:spcBef>
                <a:spcPts val="0"/>
              </a:spcBef>
              <a:spcAft>
                <a:spcPts val="0"/>
              </a:spcAft>
            </a:pPr>
            <a:r>
              <a:rPr lang="ru-RU" sz="1400" dirty="0">
                <a:solidFill>
                  <a:srgbClr val="EC7061"/>
                </a:solidFill>
                <a:latin typeface="Huawei Sans" panose="020C0503030203020204" pitchFamily="34" charset="0"/>
              </a:rPr>
              <a:t>Стоимость = 20000</a:t>
            </a:r>
          </a:p>
        </p:txBody>
      </p:sp>
      <p:sp>
        <p:nvSpPr>
          <p:cNvPr id="45" name="文本框 44"/>
          <p:cNvSpPr txBox="1"/>
          <p:nvPr/>
        </p:nvSpPr>
        <p:spPr>
          <a:xfrm>
            <a:off x="1073282" y="4367805"/>
            <a:ext cx="1410964"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20000</a:t>
            </a:r>
          </a:p>
        </p:txBody>
      </p:sp>
      <p:pic>
        <p:nvPicPr>
          <p:cNvPr id="47" name="图片 76" descr="接入交换机.png"/>
          <p:cNvPicPr>
            <a:picLocks noChangeAspect="1"/>
          </p:cNvPicPr>
          <p:nvPr/>
        </p:nvPicPr>
        <p:blipFill>
          <a:blip r:embed="rId3" cstate="print"/>
          <a:stretch>
            <a:fillRect/>
          </a:stretch>
        </p:blipFill>
        <p:spPr>
          <a:xfrm>
            <a:off x="1242083" y="2511216"/>
            <a:ext cx="490909" cy="401653"/>
          </a:xfrm>
          <a:prstGeom prst="rect">
            <a:avLst/>
          </a:prstGeom>
        </p:spPr>
      </p:pic>
      <p:sp>
        <p:nvSpPr>
          <p:cNvPr id="48" name="文本框 47"/>
          <p:cNvSpPr txBox="1"/>
          <p:nvPr/>
        </p:nvSpPr>
        <p:spPr>
          <a:xfrm>
            <a:off x="4020803" y="3052269"/>
            <a:ext cx="1901483" cy="307777"/>
          </a:xfrm>
          <a:prstGeom prst="rect">
            <a:avLst/>
          </a:prstGeom>
          <a:noFill/>
        </p:spPr>
        <p:txBody>
          <a:bodyPr wrap="none" rtlCol="0">
            <a:spAutoFit/>
          </a:bodyPr>
          <a:lstStyle/>
          <a:p>
            <a:pPr algn="ctr" fontAlgn="ctr">
              <a:spcBef>
                <a:spcPts val="0"/>
              </a:spcBef>
              <a:spcAft>
                <a:spcPts val="0"/>
              </a:spcAft>
            </a:pPr>
            <a:r>
              <a:rPr lang="ru-RU" sz="1400" dirty="0">
                <a:solidFill>
                  <a:srgbClr val="EC7061"/>
                </a:solidFill>
                <a:latin typeface="Huawei Sans" panose="020C0503030203020204" pitchFamily="34" charset="0"/>
              </a:rPr>
              <a:t>Стоимость = 20000</a:t>
            </a:r>
          </a:p>
        </p:txBody>
      </p:sp>
      <p:sp>
        <p:nvSpPr>
          <p:cNvPr id="49" name="文本框 48"/>
          <p:cNvSpPr txBox="1"/>
          <p:nvPr/>
        </p:nvSpPr>
        <p:spPr>
          <a:xfrm>
            <a:off x="3548012" y="4352338"/>
            <a:ext cx="1410964"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20000</a:t>
            </a:r>
          </a:p>
        </p:txBody>
      </p:sp>
      <p:sp>
        <p:nvSpPr>
          <p:cNvPr id="55" name="五边形 54"/>
          <p:cNvSpPr/>
          <p:nvPr/>
        </p:nvSpPr>
        <p:spPr bwMode="auto">
          <a:xfrm>
            <a:off x="7122362" y="11786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56" name="燕尾形 55"/>
          <p:cNvSpPr/>
          <p:nvPr/>
        </p:nvSpPr>
        <p:spPr bwMode="auto">
          <a:xfrm>
            <a:off x="7765774" y="105315"/>
            <a:ext cx="918988" cy="31855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57" name="燕尾形 56"/>
          <p:cNvSpPr/>
          <p:nvPr/>
        </p:nvSpPr>
        <p:spPr bwMode="auto">
          <a:xfrm>
            <a:off x="8595255" y="105315"/>
            <a:ext cx="1052327"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b="1" dirty="0">
                <a:solidFill>
                  <a:srgbClr val="F4FBFE"/>
                </a:solidFill>
                <a:latin typeface="Huawei Sans" panose="020C0503030203020204" pitchFamily="34" charset="0"/>
              </a:rPr>
              <a:t>Стоимость</a:t>
            </a:r>
          </a:p>
        </p:txBody>
      </p:sp>
      <p:sp>
        <p:nvSpPr>
          <p:cNvPr id="58" name="燕尾形 57"/>
          <p:cNvSpPr/>
          <p:nvPr/>
        </p:nvSpPr>
        <p:spPr bwMode="auto">
          <a:xfrm>
            <a:off x="9514244" y="105315"/>
            <a:ext cx="553906"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59" name="燕尾形 58"/>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60" name="燕尾形 59"/>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BPDU</a:t>
            </a:r>
          </a:p>
        </p:txBody>
      </p:sp>
    </p:spTree>
    <p:extLst>
      <p:ext uri="{BB962C8B-B14F-4D97-AF65-F5344CB8AC3E}">
        <p14:creationId xmlns:p14="http://schemas.microsoft.com/office/powerpoint/2010/main" val="1531103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ru-RU" sz="3000" dirty="0"/>
              <a:t>Основные концепции STP: методы расчета стоимости</a:t>
            </a:r>
          </a:p>
        </p:txBody>
      </p:sp>
      <p:graphicFrame>
        <p:nvGraphicFramePr>
          <p:cNvPr id="5" name="表格 4"/>
          <p:cNvGraphicFramePr>
            <a:graphicFrameLocks noGrp="1"/>
          </p:cNvGraphicFramePr>
          <p:nvPr>
            <p:extLst>
              <p:ext uri="{D42A27DB-BD31-4B8C-83A1-F6EECF244321}">
                <p14:modId xmlns:p14="http://schemas.microsoft.com/office/powerpoint/2010/main" val="2162186812"/>
              </p:ext>
            </p:extLst>
          </p:nvPr>
        </p:nvGraphicFramePr>
        <p:xfrm>
          <a:off x="446087" y="1290132"/>
          <a:ext cx="11299827" cy="4449305"/>
        </p:xfrm>
        <a:graphic>
          <a:graphicData uri="http://schemas.openxmlformats.org/drawingml/2006/table">
            <a:tbl>
              <a:tblPr/>
              <a:tblGrid>
                <a:gridCol w="2046742">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502228">
                  <a:extLst>
                    <a:ext uri="{9D8B030D-6E8A-4147-A177-3AD203B41FA5}">
                      <a16:colId xmlns:a16="http://schemas.microsoft.com/office/drawing/2014/main" xmlns="" val="20003"/>
                    </a:ext>
                  </a:extLst>
                </a:gridCol>
                <a:gridCol w="1654857">
                  <a:extLst>
                    <a:ext uri="{9D8B030D-6E8A-4147-A177-3AD203B41FA5}">
                      <a16:colId xmlns:a16="http://schemas.microsoft.com/office/drawing/2014/main" xmlns="" val="20004"/>
                    </a:ext>
                  </a:extLst>
                </a:gridCol>
              </a:tblGrid>
              <a:tr h="307793">
                <a:tc rowSpan="2">
                  <a:txBody>
                    <a:bodyPr/>
                    <a:lstStyle/>
                    <a:p>
                      <a:pPr algn="l" fontAlgn="ctr"/>
                      <a:r>
                        <a:rPr lang="ru-RU" sz="1200" b="1" dirty="0">
                          <a:solidFill>
                            <a:schemeClr val="bg1"/>
                          </a:solidFill>
                          <a:latin typeface="Huawei Sans" panose="020C0503030203020204" pitchFamily="34" charset="0"/>
                        </a:rPr>
                        <a:t>Скорость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rowSpan="2">
                  <a:txBody>
                    <a:bodyPr/>
                    <a:lstStyle/>
                    <a:p>
                      <a:pPr algn="l" fontAlgn="ctr"/>
                      <a:r>
                        <a:rPr lang="ru-RU" sz="1200" b="1" dirty="0">
                          <a:solidFill>
                            <a:schemeClr val="bg1"/>
                          </a:solidFill>
                          <a:latin typeface="Huawei Sans" panose="020C0503030203020204" pitchFamily="34" charset="0"/>
                        </a:rPr>
                        <a:t>Режим </a:t>
                      </a:r>
                      <a:r>
                        <a:rPr lang="ru-RU" sz="1200" b="1" kern="1200" dirty="0">
                          <a:solidFill>
                            <a:schemeClr val="bg1"/>
                          </a:solidFill>
                          <a:latin typeface="Huawei Sans" panose="020C0503030203020204" pitchFamily="34" charset="0"/>
                          <a:ea typeface="+mn-ea"/>
                          <a:cs typeface="+mn-cs"/>
                        </a:rPr>
                        <a:t>работы</a:t>
                      </a:r>
                      <a:r>
                        <a:rPr lang="ru-RU" sz="1200" b="1" dirty="0">
                          <a:solidFill>
                            <a:schemeClr val="bg1"/>
                          </a:solidFill>
                          <a:latin typeface="Huawei Sans" panose="020C0503030203020204" pitchFamily="34" charset="0"/>
                        </a:rPr>
                        <a:t>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gridSpan="3">
                  <a:txBody>
                    <a:bodyPr/>
                    <a:lstStyle/>
                    <a:p>
                      <a:pPr algn="l" fontAlgn="ctr"/>
                      <a:r>
                        <a:rPr lang="ru-RU" sz="1400" b="1" dirty="0">
                          <a:solidFill>
                            <a:schemeClr val="bg1"/>
                          </a:solidFill>
                          <a:latin typeface="Huawei Sans" panose="020C0503030203020204" pitchFamily="34" charset="0"/>
                        </a:rPr>
                        <a:t>Рекомендуемая стоимость STP</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308646">
                <a:tc vMerge="1">
                  <a:txBody>
                    <a:bodyPr/>
                    <a:lstStyle/>
                    <a:p>
                      <a:endParaRPr lang="zh-CN" altLang="en-US"/>
                    </a:p>
                  </a:txBody>
                  <a:tcPr/>
                </a:tc>
                <a:tc vMerge="1">
                  <a:txBody>
                    <a:bodyPr/>
                    <a:lstStyle/>
                    <a:p>
                      <a:endParaRPr lang="zh-CN" altLang="en-US"/>
                    </a:p>
                  </a:txBody>
                  <a:tcPr/>
                </a:tc>
                <a:tc>
                  <a:txBody>
                    <a:bodyPr/>
                    <a:lstStyle/>
                    <a:p>
                      <a:pPr algn="l" fontAlgn="ctr"/>
                      <a:r>
                        <a:rPr lang="ru-RU" sz="1200" b="1" dirty="0">
                          <a:solidFill>
                            <a:schemeClr val="bg1"/>
                          </a:solidFill>
                          <a:latin typeface="Huawei Sans" panose="020C0503030203020204" pitchFamily="34" charset="0"/>
                        </a:rPr>
                        <a:t>IEEE 802.1d-1998</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ru-RU" sz="1200" b="1" dirty="0">
                          <a:solidFill>
                            <a:schemeClr val="bg1"/>
                          </a:solidFill>
                          <a:latin typeface="Huawei Sans" panose="020C0503030203020204" pitchFamily="34" charset="0"/>
                        </a:rPr>
                        <a:t>IEEE 802.1t</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ru-RU" sz="1200" b="1" dirty="0">
                          <a:solidFill>
                            <a:schemeClr val="bg1"/>
                          </a:solidFill>
                          <a:latin typeface="Huawei Sans" panose="020C0503030203020204" pitchFamily="34" charset="0"/>
                        </a:rPr>
                        <a:t>Унаследованный стандарт Huawei</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1"/>
                  </a:ext>
                </a:extLst>
              </a:tr>
              <a:tr h="308646">
                <a:tc rowSpan="3">
                  <a:txBody>
                    <a:bodyPr/>
                    <a:lstStyle/>
                    <a:p>
                      <a:pPr algn="l" fontAlgn="ctr"/>
                      <a:r>
                        <a:rPr lang="ru-RU" sz="1200" dirty="0">
                          <a:latin typeface="Huawei Sans" panose="020C0503030203020204" pitchFamily="34" charset="0"/>
                        </a:rPr>
                        <a:t>100 Мбит/с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Полудуплекс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19</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200 000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2"/>
                  </a:ext>
                </a:extLst>
              </a:tr>
              <a:tr h="308646">
                <a:tc vMerge="1">
                  <a:txBody>
                    <a:bodyPr/>
                    <a:lstStyle/>
                    <a:p>
                      <a:endParaRPr lang="zh-CN" altLang="en-US"/>
                    </a:p>
                  </a:txBody>
                  <a:tcPr/>
                </a:tc>
                <a:tc>
                  <a:txBody>
                    <a:bodyPr/>
                    <a:lstStyle/>
                    <a:p>
                      <a:pPr algn="l" fontAlgn="ctr"/>
                      <a:r>
                        <a:rPr lang="ru-RU" sz="1200" dirty="0">
                          <a:latin typeface="Huawei Sans" panose="020C0503030203020204" pitchFamily="34" charset="0"/>
                        </a:rPr>
                        <a:t>Полный дуплекс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18</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199 999</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199</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3"/>
                  </a:ext>
                </a:extLst>
              </a:tr>
              <a:tr h="308646">
                <a:tc vMerge="1">
                  <a:txBody>
                    <a:bodyPr/>
                    <a:lstStyle/>
                    <a:p>
                      <a:endParaRPr lang="zh-CN" altLang="en-US"/>
                    </a:p>
                  </a:txBody>
                  <a:tcPr/>
                </a:tc>
                <a:tc>
                  <a:txBody>
                    <a:bodyPr/>
                    <a:lstStyle/>
                    <a:p>
                      <a:pPr algn="l" fontAlgn="ctr"/>
                      <a:r>
                        <a:rPr lang="ru-RU" sz="1200" dirty="0">
                          <a:latin typeface="Huawei Sans" panose="020C0503030203020204" pitchFamily="34" charset="0"/>
                        </a:rPr>
                        <a:t>Агрегированный канал: два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15</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100 000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180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4"/>
                  </a:ext>
                </a:extLst>
              </a:tr>
              <a:tr h="308646">
                <a:tc rowSpan="2">
                  <a:txBody>
                    <a:bodyPr/>
                    <a:lstStyle/>
                    <a:p>
                      <a:pPr algn="l" fontAlgn="ctr"/>
                      <a:r>
                        <a:rPr lang="ru-RU" sz="1200" dirty="0">
                          <a:latin typeface="Huawei Sans" panose="020C0503030203020204" pitchFamily="34" charset="0"/>
                        </a:rPr>
                        <a:t>1000 Мбит/с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Полный дуплекс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4</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20 000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5"/>
                  </a:ext>
                </a:extLst>
              </a:tr>
              <a:tr h="308646">
                <a:tc vMerge="1">
                  <a:txBody>
                    <a:bodyPr/>
                    <a:lstStyle/>
                    <a:p>
                      <a:endParaRPr lang="zh-CN" altLang="en-US"/>
                    </a:p>
                  </a:txBody>
                  <a:tcPr/>
                </a:tc>
                <a:tc>
                  <a:txBody>
                    <a:bodyPr/>
                    <a:lstStyle/>
                    <a:p>
                      <a:pPr algn="l" fontAlgn="ctr"/>
                      <a:r>
                        <a:rPr lang="ru-RU" sz="1200" dirty="0">
                          <a:latin typeface="Huawei Sans" panose="020C0503030203020204" pitchFamily="34" charset="0"/>
                        </a:rPr>
                        <a:t>Агрегированный канал: два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3</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10 000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18</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6"/>
                  </a:ext>
                </a:extLst>
              </a:tr>
              <a:tr h="308646">
                <a:tc rowSpan="2">
                  <a:txBody>
                    <a:bodyPr/>
                    <a:lstStyle/>
                    <a:p>
                      <a:pPr algn="l" fontAlgn="ctr"/>
                      <a:r>
                        <a:rPr lang="ru-RU" sz="1200" dirty="0">
                          <a:latin typeface="Huawei Sans" panose="020C0503030203020204" pitchFamily="34" charset="0"/>
                        </a:rPr>
                        <a:t>10 Гбит/с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Полный дуплекс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2000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7"/>
                  </a:ext>
                </a:extLst>
              </a:tr>
              <a:tr h="308646">
                <a:tc vMerge="1">
                  <a:txBody>
                    <a:bodyPr/>
                    <a:lstStyle/>
                    <a:p>
                      <a:endParaRPr lang="zh-CN" altLang="en-US"/>
                    </a:p>
                  </a:txBody>
                  <a:tcPr/>
                </a:tc>
                <a:tc>
                  <a:txBody>
                    <a:bodyPr/>
                    <a:lstStyle/>
                    <a:p>
                      <a:pPr algn="l" fontAlgn="ctr"/>
                      <a:r>
                        <a:rPr lang="ru-RU" sz="1200" dirty="0">
                          <a:latin typeface="Huawei Sans" panose="020C0503030203020204" pitchFamily="34" charset="0"/>
                        </a:rPr>
                        <a:t>Агрегированный канал: два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1000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8"/>
                  </a:ext>
                </a:extLst>
              </a:tr>
              <a:tr h="308646">
                <a:tc rowSpan="2">
                  <a:txBody>
                    <a:bodyPr/>
                    <a:lstStyle/>
                    <a:p>
                      <a:pPr algn="l" fontAlgn="ctr"/>
                      <a:r>
                        <a:rPr lang="ru-RU" sz="1200" dirty="0">
                          <a:latin typeface="Huawei Sans" panose="020C0503030203020204" pitchFamily="34" charset="0"/>
                        </a:rPr>
                        <a:t>40 Гбит/с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Полный дуплекс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500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9"/>
                  </a:ext>
                </a:extLst>
              </a:tr>
              <a:tr h="308646">
                <a:tc vMerge="1">
                  <a:txBody>
                    <a:bodyPr/>
                    <a:lstStyle/>
                    <a:p>
                      <a:endParaRPr lang="zh-CN" altLang="en-US"/>
                    </a:p>
                  </a:txBody>
                  <a:tcPr/>
                </a:tc>
                <a:tc>
                  <a:txBody>
                    <a:bodyPr/>
                    <a:lstStyle/>
                    <a:p>
                      <a:pPr algn="l" fontAlgn="ctr"/>
                      <a:r>
                        <a:rPr lang="ru-RU" sz="1200" dirty="0">
                          <a:latin typeface="Huawei Sans" panose="020C0503030203020204" pitchFamily="34" charset="0"/>
                        </a:rPr>
                        <a:t>Агрегированный канал: два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250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10"/>
                  </a:ext>
                </a:extLst>
              </a:tr>
              <a:tr h="308646">
                <a:tc rowSpan="2">
                  <a:txBody>
                    <a:bodyPr/>
                    <a:lstStyle/>
                    <a:p>
                      <a:pPr algn="l" fontAlgn="ctr"/>
                      <a:r>
                        <a:rPr lang="ru-RU" sz="1200" dirty="0">
                          <a:latin typeface="Huawei Sans" panose="020C0503030203020204" pitchFamily="34" charset="0"/>
                        </a:rPr>
                        <a:t>100 Гбит/с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Полный дуплекс</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200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11"/>
                  </a:ext>
                </a:extLst>
              </a:tr>
              <a:tr h="308646">
                <a:tc vMerge="1">
                  <a:txBody>
                    <a:bodyPr/>
                    <a:lstStyle/>
                    <a:p>
                      <a:endParaRPr lang="zh-CN" altLang="en-US"/>
                    </a:p>
                  </a:txBody>
                  <a:tcPr/>
                </a:tc>
                <a:tc>
                  <a:txBody>
                    <a:bodyPr/>
                    <a:lstStyle/>
                    <a:p>
                      <a:pPr algn="l" fontAlgn="ctr"/>
                      <a:r>
                        <a:rPr lang="ru-RU" sz="1200" dirty="0">
                          <a:latin typeface="Huawei Sans" panose="020C0503030203020204" pitchFamily="34" charset="0"/>
                        </a:rPr>
                        <a:t>Агрегированный канал: два порта</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100</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r>
                        <a:rPr lang="ru-RU" sz="1200" dirty="0">
                          <a:latin typeface="Huawei Sans" panose="020C0503030203020204" pitchFamily="34" charset="0"/>
                        </a:rPr>
                        <a:t>1</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12"/>
                  </a:ext>
                </a:extLst>
              </a:tr>
              <a:tr h="308646">
                <a:tc gridSpan="5">
                  <a:txBody>
                    <a:bodyPr/>
                    <a:lstStyle/>
                    <a:p>
                      <a:pPr algn="l" fontAlgn="ctr"/>
                      <a:r>
                        <a:rPr lang="ru-RU" sz="1200" dirty="0">
                          <a:latin typeface="Huawei Sans" panose="020C0503030203020204" pitchFamily="34" charset="0"/>
                        </a:rPr>
                        <a:t>...</a:t>
                      </a:r>
                    </a:p>
                  </a:txBody>
                  <a:tcPr marL="72000" marR="72000" marT="36000" marB="36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hMerge="1">
                  <a:txBody>
                    <a:bodyPr/>
                    <a:lstStyle/>
                    <a:p>
                      <a:pPr algn="l" rtl="0"/>
                      <a:endParaRPr lang="en-US"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pPr algn="l" rtl="0"/>
                      <a:endParaRPr lang="en-US" altLang="zh-CN"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pPr algn="l" rtl="0"/>
                      <a:endParaRPr lang="en-US" altLang="zh-CN"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pPr algn="l" rtl="0"/>
                      <a:endParaRPr lang="en-US" altLang="zh-CN" sz="1200">
                        <a:effectLst/>
                      </a:endParaRPr>
                    </a:p>
                  </a:txBody>
                  <a:tcPr marL="72000" marR="72000" marT="36000" marB="3600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6" name="矩形 5"/>
          <p:cNvSpPr/>
          <p:nvPr/>
        </p:nvSpPr>
        <p:spPr>
          <a:xfrm>
            <a:off x="446087" y="5739676"/>
            <a:ext cx="10566400" cy="609398"/>
          </a:xfrm>
          <a:prstGeom prst="rect">
            <a:avLst/>
          </a:prstGeom>
        </p:spPr>
        <p:txBody>
          <a:bodyPr wrap="square">
            <a:spAutoFit/>
          </a:bodyPr>
          <a:lstStyle/>
          <a:p>
            <a:pPr fontAlgn="ctr">
              <a:lnSpc>
                <a:spcPct val="120000"/>
              </a:lnSpc>
            </a:pPr>
            <a:r>
              <a:rPr lang="ru-RU" sz="1400" dirty="0">
                <a:latin typeface="Huawei Sans" panose="020C0503030203020204" pitchFamily="34" charset="0"/>
              </a:rPr>
              <a:t>Стоимость имеет значение по умолчанию и связана со скоростью порта. В разных режимах работы порта, одна и та же  скорость порта соответствует различным стоимостям.</a:t>
            </a:r>
          </a:p>
        </p:txBody>
      </p:sp>
      <p:sp>
        <p:nvSpPr>
          <p:cNvPr id="11" name="五边形 10"/>
          <p:cNvSpPr/>
          <p:nvPr/>
        </p:nvSpPr>
        <p:spPr bwMode="auto">
          <a:xfrm>
            <a:off x="6910774"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12" name="燕尾形 11"/>
          <p:cNvSpPr/>
          <p:nvPr/>
        </p:nvSpPr>
        <p:spPr bwMode="auto">
          <a:xfrm>
            <a:off x="7586180" y="105315"/>
            <a:ext cx="903282"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13" name="燕尾形 12"/>
          <p:cNvSpPr/>
          <p:nvPr/>
        </p:nvSpPr>
        <p:spPr bwMode="auto">
          <a:xfrm>
            <a:off x="8383668" y="105315"/>
            <a:ext cx="992788"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b="1" dirty="0">
                <a:solidFill>
                  <a:srgbClr val="F4FBFE"/>
                </a:solidFill>
                <a:latin typeface="Huawei Sans" panose="020C0503030203020204" pitchFamily="34" charset="0"/>
              </a:rPr>
              <a:t>Стоимость</a:t>
            </a:r>
          </a:p>
        </p:txBody>
      </p:sp>
      <p:sp>
        <p:nvSpPr>
          <p:cNvPr id="14" name="燕尾形 13"/>
          <p:cNvSpPr/>
          <p:nvPr/>
        </p:nvSpPr>
        <p:spPr bwMode="auto">
          <a:xfrm>
            <a:off x="9286950"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15" name="燕尾形 14"/>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16" name="燕尾形 15"/>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BPDU</a:t>
            </a:r>
          </a:p>
        </p:txBody>
      </p:sp>
    </p:spTree>
    <p:extLst>
      <p:ext uri="{BB962C8B-B14F-4D97-AF65-F5344CB8AC3E}">
        <p14:creationId xmlns:p14="http://schemas.microsoft.com/office/powerpoint/2010/main" val="416142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Основные концепции STP: RPC</a:t>
            </a:r>
          </a:p>
        </p:txBody>
      </p:sp>
      <p:sp>
        <p:nvSpPr>
          <p:cNvPr id="17" name="圆角矩形 16"/>
          <p:cNvSpPr/>
          <p:nvPr/>
        </p:nvSpPr>
        <p:spPr>
          <a:xfrm>
            <a:off x="5879976" y="2137168"/>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RPC </a:t>
            </a:r>
            <a:r>
              <a:rPr lang="ru-RU" b="1" dirty="0">
                <a:solidFill>
                  <a:prstClr val="white"/>
                </a:solidFill>
                <a:latin typeface="Huawei Sans" panose="020C0503030203020204" pitchFamily="34" charset="0"/>
              </a:rPr>
              <a:t>(</a:t>
            </a:r>
            <a:r>
              <a:rPr lang="en-US" b="1" dirty="0">
                <a:solidFill>
                  <a:prstClr val="white"/>
                </a:solidFill>
                <a:latin typeface="Huawei Sans" panose="020C0503030203020204" pitchFamily="34" charset="0"/>
              </a:rPr>
              <a:t>Root Path Cost</a:t>
            </a:r>
            <a:r>
              <a:rPr lang="ru-RU" b="1" dirty="0">
                <a:solidFill>
                  <a:prstClr val="white"/>
                </a:solidFill>
                <a:latin typeface="Huawei Sans" panose="020C0503030203020204" pitchFamily="34" charset="0"/>
              </a:rPr>
              <a:t>)</a:t>
            </a:r>
          </a:p>
        </p:txBody>
      </p:sp>
      <p:sp>
        <p:nvSpPr>
          <p:cNvPr id="18" name="圆角矩形 17"/>
          <p:cNvSpPr/>
          <p:nvPr/>
        </p:nvSpPr>
        <p:spPr>
          <a:xfrm>
            <a:off x="5879976" y="2586702"/>
            <a:ext cx="5688632" cy="2933152"/>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600" dirty="0">
                <a:solidFill>
                  <a:schemeClr val="tx1"/>
                </a:solidFill>
                <a:latin typeface="Huawei Sans" panose="020C0503030203020204" pitchFamily="34" charset="0"/>
              </a:rPr>
              <a:t>Стоимость от порта коммутатора до корневого моста, т.е. RPC, имеет важное значение при расчете топологии STP.</a:t>
            </a:r>
          </a:p>
          <a:p>
            <a:pPr marL="177800" indent="-177800" fontAlgn="ctr">
              <a:lnSpc>
                <a:spcPct val="120000"/>
              </a:lnSpc>
              <a:spcBef>
                <a:spcPts val="0"/>
              </a:spcBef>
              <a:spcAft>
                <a:spcPts val="600"/>
              </a:spcAft>
              <a:buFont typeface="Arial" panose="020B0604020202020204" pitchFamily="34" charset="0"/>
              <a:buChar char="•"/>
            </a:pPr>
            <a:r>
              <a:rPr lang="ru-RU" sz="1600" dirty="0">
                <a:solidFill>
                  <a:schemeClr val="tx1"/>
                </a:solidFill>
                <a:latin typeface="Huawei Sans" panose="020C0503030203020204" pitchFamily="34" charset="0"/>
              </a:rPr>
              <a:t>RPC от порта к корневому мосту представляет собой сумму стоимостей всех входящих портов по пути от корневого моста к устройству.</a:t>
            </a:r>
          </a:p>
          <a:p>
            <a:pPr marL="177800" indent="-177800" fontAlgn="ctr">
              <a:lnSpc>
                <a:spcPct val="120000"/>
              </a:lnSpc>
              <a:spcBef>
                <a:spcPts val="0"/>
              </a:spcBef>
              <a:spcAft>
                <a:spcPts val="600"/>
              </a:spcAft>
              <a:buFont typeface="Arial" panose="020B0604020202020204" pitchFamily="34" charset="0"/>
              <a:buChar char="•"/>
            </a:pPr>
            <a:r>
              <a:rPr lang="ru-RU" sz="1600" dirty="0">
                <a:solidFill>
                  <a:schemeClr val="tx1"/>
                </a:solidFill>
                <a:latin typeface="Huawei Sans" panose="020C0503030203020204" pitchFamily="34" charset="0"/>
              </a:rPr>
              <a:t>В этом примере RPC SW3, для достижения корневого моста через GE0/0/1, равна сумме стоимостей порта 1 и порта 2.</a:t>
            </a:r>
          </a:p>
        </p:txBody>
      </p:sp>
      <p:sp>
        <p:nvSpPr>
          <p:cNvPr id="21" name="文本框 20"/>
          <p:cNvSpPr txBox="1"/>
          <p:nvPr/>
        </p:nvSpPr>
        <p:spPr>
          <a:xfrm>
            <a:off x="619237" y="288894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28" name="文本框 27"/>
          <p:cNvSpPr txBox="1"/>
          <p:nvPr/>
        </p:nvSpPr>
        <p:spPr>
          <a:xfrm>
            <a:off x="4727103" y="292495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29" name="组合 28"/>
          <p:cNvGrpSpPr/>
          <p:nvPr/>
        </p:nvGrpSpPr>
        <p:grpSpPr>
          <a:xfrm flipV="1">
            <a:off x="1609745" y="3098071"/>
            <a:ext cx="2745630" cy="2115270"/>
            <a:chOff x="6600056" y="4353447"/>
            <a:chExt cx="1296144" cy="833967"/>
          </a:xfrm>
        </p:grpSpPr>
        <p:cxnSp>
          <p:nvCxnSpPr>
            <p:cNvPr id="30" name="直接连接符 2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直接连接符 31"/>
          <p:cNvCxnSpPr/>
          <p:nvPr/>
        </p:nvCxnSpPr>
        <p:spPr>
          <a:xfrm flipH="1">
            <a:off x="1475689" y="303738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图片 76" descr="接入交换机.png"/>
          <p:cNvPicPr>
            <a:picLocks noChangeAspect="1"/>
          </p:cNvPicPr>
          <p:nvPr/>
        </p:nvPicPr>
        <p:blipFill>
          <a:blip r:embed="rId3" cstate="print"/>
          <a:stretch>
            <a:fillRect/>
          </a:stretch>
        </p:blipFill>
        <p:spPr>
          <a:xfrm>
            <a:off x="4231790" y="2851841"/>
            <a:ext cx="490909" cy="401653"/>
          </a:xfrm>
          <a:prstGeom prst="rect">
            <a:avLst/>
          </a:prstGeom>
        </p:spPr>
      </p:pic>
      <p:pic>
        <p:nvPicPr>
          <p:cNvPr id="34" name="图片 76" descr="接入交换机.png"/>
          <p:cNvPicPr>
            <a:picLocks noChangeAspect="1"/>
          </p:cNvPicPr>
          <p:nvPr/>
        </p:nvPicPr>
        <p:blipFill>
          <a:blip r:embed="rId3" cstate="print"/>
          <a:stretch>
            <a:fillRect/>
          </a:stretch>
        </p:blipFill>
        <p:spPr>
          <a:xfrm>
            <a:off x="2737106" y="4863604"/>
            <a:ext cx="490909" cy="401653"/>
          </a:xfrm>
          <a:prstGeom prst="rect">
            <a:avLst/>
          </a:prstGeom>
        </p:spPr>
      </p:pic>
      <p:sp>
        <p:nvSpPr>
          <p:cNvPr id="35" name="文本框 34"/>
          <p:cNvSpPr txBox="1"/>
          <p:nvPr/>
        </p:nvSpPr>
        <p:spPr>
          <a:xfrm>
            <a:off x="2670062" y="529527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36" name="文本框 35"/>
          <p:cNvSpPr txBox="1"/>
          <p:nvPr/>
        </p:nvSpPr>
        <p:spPr>
          <a:xfrm>
            <a:off x="1472772" y="2617177"/>
            <a:ext cx="1471877" cy="276999"/>
          </a:xfrm>
          <a:prstGeom prst="rect">
            <a:avLst/>
          </a:prstGeom>
          <a:noFill/>
        </p:spPr>
        <p:txBody>
          <a:bodyPr wrap="none" rtlCol="0">
            <a:spAutoFit/>
          </a:bodyPr>
          <a:lstStyle/>
          <a:p>
            <a:pPr algn="ctr" fontAlgn="ctr">
              <a:spcBef>
                <a:spcPts val="0"/>
              </a:spcBef>
              <a:spcAft>
                <a:spcPts val="0"/>
              </a:spcAft>
            </a:pPr>
            <a:r>
              <a:rPr lang="ru-RU" sz="1200" dirty="0">
                <a:latin typeface="Huawei Sans" panose="020C0503030203020204" pitchFamily="34" charset="0"/>
              </a:rPr>
              <a:t>Стоимость = 500</a:t>
            </a:r>
          </a:p>
        </p:txBody>
      </p:sp>
      <p:sp>
        <p:nvSpPr>
          <p:cNvPr id="37" name="文本框 36"/>
          <p:cNvSpPr txBox="1"/>
          <p:nvPr/>
        </p:nvSpPr>
        <p:spPr>
          <a:xfrm>
            <a:off x="2842707" y="2617177"/>
            <a:ext cx="1689886" cy="307777"/>
          </a:xfrm>
          <a:prstGeom prst="rect">
            <a:avLst/>
          </a:prstGeom>
          <a:noFill/>
        </p:spPr>
        <p:txBody>
          <a:bodyPr wrap="none" rtlCol="0">
            <a:spAutoFit/>
          </a:bodyPr>
          <a:lstStyle/>
          <a:p>
            <a:pPr algn="ctr" fontAlgn="ctr">
              <a:spcBef>
                <a:spcPts val="0"/>
              </a:spcBef>
              <a:spcAft>
                <a:spcPts val="0"/>
              </a:spcAft>
            </a:pPr>
            <a:r>
              <a:rPr lang="ru-RU" sz="1400" dirty="0">
                <a:solidFill>
                  <a:srgbClr val="EC7061"/>
                </a:solidFill>
                <a:latin typeface="Huawei Sans" panose="020C0503030203020204" pitchFamily="34" charset="0"/>
              </a:rPr>
              <a:t>Стоимость = 500</a:t>
            </a:r>
          </a:p>
        </p:txBody>
      </p:sp>
      <p:sp>
        <p:nvSpPr>
          <p:cNvPr id="38" name="文本框 37"/>
          <p:cNvSpPr txBox="1"/>
          <p:nvPr/>
        </p:nvSpPr>
        <p:spPr>
          <a:xfrm>
            <a:off x="18640" y="3411002"/>
            <a:ext cx="1901483" cy="307777"/>
          </a:xfrm>
          <a:prstGeom prst="rect">
            <a:avLst/>
          </a:prstGeom>
          <a:noFill/>
        </p:spPr>
        <p:txBody>
          <a:bodyPr wrap="none" rtlCol="0">
            <a:spAutoFit/>
          </a:bodyPr>
          <a:lstStyle/>
          <a:p>
            <a:pPr algn="ctr" fontAlgn="ctr">
              <a:spcBef>
                <a:spcPts val="0"/>
              </a:spcBef>
              <a:spcAft>
                <a:spcPts val="0"/>
              </a:spcAft>
            </a:pPr>
            <a:r>
              <a:rPr lang="ru-RU" sz="1400" dirty="0">
                <a:latin typeface="Huawei Sans" panose="020C0503030203020204" pitchFamily="34" charset="0"/>
              </a:rPr>
              <a:t>Стоимость = 20000</a:t>
            </a:r>
          </a:p>
        </p:txBody>
      </p:sp>
      <p:sp>
        <p:nvSpPr>
          <p:cNvPr id="39" name="文本框 38"/>
          <p:cNvSpPr txBox="1"/>
          <p:nvPr/>
        </p:nvSpPr>
        <p:spPr>
          <a:xfrm>
            <a:off x="1047622" y="4759516"/>
            <a:ext cx="1295547" cy="338554"/>
          </a:xfrm>
          <a:prstGeom prst="rect">
            <a:avLst/>
          </a:prstGeom>
          <a:noFill/>
        </p:spPr>
        <p:txBody>
          <a:bodyPr wrap="none" rtlCol="0">
            <a:spAutoFit/>
          </a:bodyPr>
          <a:lstStyle/>
          <a:p>
            <a:pPr algn="ctr" fontAlgn="ctr">
              <a:spcBef>
                <a:spcPts val="0"/>
              </a:spcBef>
              <a:spcAft>
                <a:spcPts val="0"/>
              </a:spcAft>
            </a:pPr>
            <a:r>
              <a:rPr lang="ru-RU" sz="1600" dirty="0">
                <a:latin typeface="Huawei Sans" panose="020C0503030203020204" pitchFamily="34" charset="0"/>
              </a:rPr>
              <a:t>Стоимость = 20000</a:t>
            </a:r>
          </a:p>
        </p:txBody>
      </p:sp>
      <p:pic>
        <p:nvPicPr>
          <p:cNvPr id="40" name="图片 76" descr="接入交换机.png"/>
          <p:cNvPicPr>
            <a:picLocks noChangeAspect="1"/>
          </p:cNvPicPr>
          <p:nvPr/>
        </p:nvPicPr>
        <p:blipFill>
          <a:blip r:embed="rId3" cstate="print"/>
          <a:stretch>
            <a:fillRect/>
          </a:stretch>
        </p:blipFill>
        <p:spPr>
          <a:xfrm>
            <a:off x="1242083" y="2847640"/>
            <a:ext cx="490909" cy="401653"/>
          </a:xfrm>
          <a:prstGeom prst="rect">
            <a:avLst/>
          </a:prstGeom>
        </p:spPr>
      </p:pic>
      <p:sp>
        <p:nvSpPr>
          <p:cNvPr id="41" name="文本框 40"/>
          <p:cNvSpPr txBox="1"/>
          <p:nvPr/>
        </p:nvSpPr>
        <p:spPr>
          <a:xfrm>
            <a:off x="4016404" y="3435281"/>
            <a:ext cx="1901483" cy="307777"/>
          </a:xfrm>
          <a:prstGeom prst="rect">
            <a:avLst/>
          </a:prstGeom>
          <a:noFill/>
        </p:spPr>
        <p:txBody>
          <a:bodyPr wrap="none" rtlCol="0">
            <a:spAutoFit/>
          </a:bodyPr>
          <a:lstStyle/>
          <a:p>
            <a:pPr algn="ctr" fontAlgn="ctr">
              <a:spcBef>
                <a:spcPts val="0"/>
              </a:spcBef>
              <a:spcAft>
                <a:spcPts val="0"/>
              </a:spcAft>
            </a:pPr>
            <a:r>
              <a:rPr lang="ru-RU" sz="1400" dirty="0">
                <a:latin typeface="Huawei Sans" panose="020C0503030203020204" pitchFamily="34" charset="0"/>
              </a:rPr>
              <a:t>Стоимость = 20000</a:t>
            </a:r>
          </a:p>
        </p:txBody>
      </p:sp>
      <p:sp>
        <p:nvSpPr>
          <p:cNvPr id="42" name="文本框 41"/>
          <p:cNvSpPr txBox="1"/>
          <p:nvPr/>
        </p:nvSpPr>
        <p:spPr>
          <a:xfrm>
            <a:off x="3608930" y="4736141"/>
            <a:ext cx="1295547"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20000</a:t>
            </a:r>
          </a:p>
        </p:txBody>
      </p:sp>
      <p:sp>
        <p:nvSpPr>
          <p:cNvPr id="13" name="任意多边形 12"/>
          <p:cNvSpPr/>
          <p:nvPr/>
        </p:nvSpPr>
        <p:spPr bwMode="auto">
          <a:xfrm>
            <a:off x="1992162" y="3272971"/>
            <a:ext cx="1748052" cy="1262047"/>
          </a:xfrm>
          <a:custGeom>
            <a:avLst/>
            <a:gdLst>
              <a:gd name="connsiteX0" fmla="*/ 1016000 w 1888067"/>
              <a:gd name="connsiteY0" fmla="*/ 1363134 h 1363134"/>
              <a:gd name="connsiteX1" fmla="*/ 1888067 w 1888067"/>
              <a:gd name="connsiteY1" fmla="*/ 0 h 1363134"/>
              <a:gd name="connsiteX2" fmla="*/ 0 w 1888067"/>
              <a:gd name="connsiteY2" fmla="*/ 0 h 1363134"/>
            </a:gdLst>
            <a:ahLst/>
            <a:cxnLst>
              <a:cxn ang="0">
                <a:pos x="connsiteX0" y="connsiteY0"/>
              </a:cxn>
              <a:cxn ang="0">
                <a:pos x="connsiteX1" y="connsiteY1"/>
              </a:cxn>
              <a:cxn ang="0">
                <a:pos x="connsiteX2" y="connsiteY2"/>
              </a:cxn>
            </a:cxnLst>
            <a:rect l="l" t="t" r="r" b="b"/>
            <a:pathLst>
              <a:path w="1888067" h="1363134">
                <a:moveTo>
                  <a:pt x="1016000" y="1363134"/>
                </a:moveTo>
                <a:lnTo>
                  <a:pt x="1888067" y="0"/>
                </a:lnTo>
                <a:lnTo>
                  <a:pt x="0" y="0"/>
                </a:lnTo>
              </a:path>
            </a:pathLst>
          </a:custGeom>
          <a:noFill/>
          <a:ln w="38100" cap="flat" cmpd="sng" algn="ctr">
            <a:solidFill>
              <a:srgbClr val="EC706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5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45" name="Oval 4"/>
          <p:cNvSpPr>
            <a:spLocks noChangeAspect="1"/>
          </p:cNvSpPr>
          <p:nvPr/>
        </p:nvSpPr>
        <p:spPr>
          <a:xfrm>
            <a:off x="4108102" y="2931396"/>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1</a:t>
            </a:r>
          </a:p>
        </p:txBody>
      </p:sp>
      <p:sp>
        <p:nvSpPr>
          <p:cNvPr id="46" name="Oval 4"/>
          <p:cNvSpPr>
            <a:spLocks noChangeAspect="1"/>
          </p:cNvSpPr>
          <p:nvPr/>
        </p:nvSpPr>
        <p:spPr>
          <a:xfrm>
            <a:off x="3050161" y="4775656"/>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2</a:t>
            </a:r>
          </a:p>
        </p:txBody>
      </p:sp>
      <p:sp>
        <p:nvSpPr>
          <p:cNvPr id="47" name="文本框 46"/>
          <p:cNvSpPr txBox="1"/>
          <p:nvPr/>
        </p:nvSpPr>
        <p:spPr>
          <a:xfrm rot="18180915">
            <a:off x="2850274" y="4215158"/>
            <a:ext cx="938078" cy="338554"/>
          </a:xfrm>
          <a:prstGeom prst="rect">
            <a:avLst/>
          </a:prstGeom>
          <a:noFill/>
        </p:spPr>
        <p:txBody>
          <a:bodyPr wrap="none" rtlCol="0">
            <a:spAutoFit/>
          </a:bodyPr>
          <a:lstStyle/>
          <a:p>
            <a:pPr algn="ctr" fontAlgn="ctr">
              <a:spcBef>
                <a:spcPts val="0"/>
              </a:spcBef>
              <a:spcAft>
                <a:spcPts val="0"/>
              </a:spcAft>
            </a:pPr>
            <a:r>
              <a:rPr lang="ru-RU" sz="1600" dirty="0">
                <a:latin typeface="Huawei Sans" panose="020C0503030203020204" pitchFamily="34" charset="0"/>
              </a:rPr>
              <a:t>GE0/0/1</a:t>
            </a:r>
          </a:p>
        </p:txBody>
      </p:sp>
      <p:cxnSp>
        <p:nvCxnSpPr>
          <p:cNvPr id="15" name="直接连接符 14"/>
          <p:cNvCxnSpPr/>
          <p:nvPr/>
        </p:nvCxnSpPr>
        <p:spPr bwMode="auto">
          <a:xfrm flipV="1">
            <a:off x="2855640" y="2089021"/>
            <a:ext cx="0" cy="1138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 name="文本框 79"/>
          <p:cNvSpPr txBox="1"/>
          <p:nvPr/>
        </p:nvSpPr>
        <p:spPr>
          <a:xfrm>
            <a:off x="1949989" y="1765272"/>
            <a:ext cx="1766829"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RPC=500+20000</a:t>
            </a:r>
          </a:p>
        </p:txBody>
      </p:sp>
      <p:sp>
        <p:nvSpPr>
          <p:cNvPr id="43" name="文本框 42"/>
          <p:cNvSpPr txBox="1"/>
          <p:nvPr/>
        </p:nvSpPr>
        <p:spPr>
          <a:xfrm>
            <a:off x="443994" y="2448611"/>
            <a:ext cx="1173719" cy="523220"/>
          </a:xfrm>
          <a:prstGeom prst="rect">
            <a:avLst/>
          </a:prstGeom>
          <a:noFill/>
        </p:spPr>
        <p:txBody>
          <a:bodyPr wrap="none" rtlCol="0">
            <a:spAutoFit/>
          </a:bodyPr>
          <a:lstStyle/>
          <a:p>
            <a:pPr algn="ctr" fontAlgn="ctr">
              <a:spcBef>
                <a:spcPts val="0"/>
              </a:spcBef>
              <a:spcAft>
                <a:spcPts val="0"/>
              </a:spcAft>
            </a:pPr>
            <a:r>
              <a:rPr lang="ru-RU" sz="1400" b="1" dirty="0">
                <a:solidFill>
                  <a:srgbClr val="C00000"/>
                </a:solidFill>
                <a:latin typeface="Huawei Sans" panose="020C0503030203020204" pitchFamily="34" charset="0"/>
                <a:ea typeface="微软雅黑"/>
              </a:rPr>
              <a:t>Корневой </a:t>
            </a:r>
          </a:p>
          <a:p>
            <a:pPr algn="ctr" fontAlgn="ctr">
              <a:spcBef>
                <a:spcPts val="0"/>
              </a:spcBef>
              <a:spcAft>
                <a:spcPts val="0"/>
              </a:spcAft>
            </a:pPr>
            <a:r>
              <a:rPr lang="ru-RU" sz="1400" b="1" dirty="0">
                <a:solidFill>
                  <a:srgbClr val="C00000"/>
                </a:solidFill>
                <a:latin typeface="Huawei Sans" panose="020C0503030203020204" pitchFamily="34" charset="0"/>
                <a:ea typeface="微软雅黑"/>
              </a:rPr>
              <a:t>мост</a:t>
            </a:r>
          </a:p>
        </p:txBody>
      </p:sp>
      <p:sp>
        <p:nvSpPr>
          <p:cNvPr id="44" name="五边形 43"/>
          <p:cNvSpPr/>
          <p:nvPr/>
        </p:nvSpPr>
        <p:spPr bwMode="auto">
          <a:xfrm>
            <a:off x="7077609"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48" name="燕尾形 47"/>
          <p:cNvSpPr/>
          <p:nvPr/>
        </p:nvSpPr>
        <p:spPr bwMode="auto">
          <a:xfrm>
            <a:off x="7742279" y="114911"/>
            <a:ext cx="912362" cy="2984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49" name="燕尾形 48"/>
          <p:cNvSpPr/>
          <p:nvPr/>
        </p:nvSpPr>
        <p:spPr bwMode="auto">
          <a:xfrm>
            <a:off x="8523479" y="105315"/>
            <a:ext cx="968863" cy="308026"/>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50" name="燕尾形 49"/>
          <p:cNvSpPr/>
          <p:nvPr/>
        </p:nvSpPr>
        <p:spPr bwMode="auto">
          <a:xfrm>
            <a:off x="9376456" y="105315"/>
            <a:ext cx="691694" cy="29842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rgbClr val="F4FBFE"/>
                </a:solidFill>
                <a:latin typeface="Huawei Sans" panose="020C0503030203020204" pitchFamily="34" charset="0"/>
              </a:rPr>
              <a:t>RPC</a:t>
            </a:r>
          </a:p>
        </p:txBody>
      </p:sp>
      <p:sp>
        <p:nvSpPr>
          <p:cNvPr id="51" name="燕尾形 50"/>
          <p:cNvSpPr/>
          <p:nvPr/>
        </p:nvSpPr>
        <p:spPr bwMode="auto">
          <a:xfrm>
            <a:off x="9978644"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52" name="燕尾形 51"/>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BPDU</a:t>
            </a:r>
          </a:p>
        </p:txBody>
      </p:sp>
    </p:spTree>
    <p:extLst>
      <p:ext uri="{BB962C8B-B14F-4D97-AF65-F5344CB8AC3E}">
        <p14:creationId xmlns:p14="http://schemas.microsoft.com/office/powerpoint/2010/main" val="2119608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Основные концепции STP: PID</a:t>
            </a:r>
          </a:p>
        </p:txBody>
      </p:sp>
      <p:sp>
        <p:nvSpPr>
          <p:cNvPr id="17" name="圆角矩形 16"/>
          <p:cNvSpPr/>
          <p:nvPr/>
        </p:nvSpPr>
        <p:spPr>
          <a:xfrm>
            <a:off x="5879976" y="2163281"/>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Идентификатор порта (</a:t>
            </a:r>
            <a:r>
              <a:rPr lang="en-US" b="1" dirty="0">
                <a:solidFill>
                  <a:prstClr val="white"/>
                </a:solidFill>
                <a:latin typeface="Huawei Sans" panose="020C0503030203020204" pitchFamily="34" charset="0"/>
              </a:rPr>
              <a:t>Port IP, </a:t>
            </a:r>
            <a:r>
              <a:rPr lang="ru-RU" b="1" dirty="0">
                <a:solidFill>
                  <a:prstClr val="white"/>
                </a:solidFill>
                <a:latin typeface="Huawei Sans" panose="020C0503030203020204" pitchFamily="34" charset="0"/>
              </a:rPr>
              <a:t>PID)</a:t>
            </a:r>
          </a:p>
        </p:txBody>
      </p:sp>
      <p:sp>
        <p:nvSpPr>
          <p:cNvPr id="18" name="圆角矩形 17"/>
          <p:cNvSpPr/>
          <p:nvPr/>
        </p:nvSpPr>
        <p:spPr>
          <a:xfrm>
            <a:off x="5879976" y="2612815"/>
            <a:ext cx="5688632" cy="2663769"/>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Коммутатор с поддержкой STP использует PID для идентификации портов. PID используется для выбора назначенного </a:t>
            </a:r>
            <a:r>
              <a:rPr lang="en-US" sz="1400" dirty="0">
                <a:solidFill>
                  <a:schemeClr val="tx1"/>
                </a:solidFill>
                <a:latin typeface="Huawei Sans" panose="020C0503030203020204" pitchFamily="34" charset="0"/>
              </a:rPr>
              <a:t>(designated) </a:t>
            </a:r>
            <a:r>
              <a:rPr lang="ru-RU" sz="1400" dirty="0">
                <a:solidFill>
                  <a:schemeClr val="tx1"/>
                </a:solidFill>
                <a:latin typeface="Huawei Sans" panose="020C0503030203020204" pitchFamily="34" charset="0"/>
              </a:rPr>
              <a:t>порта в конкретном сценарии.</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PID состоит из</a:t>
            </a:r>
            <a:r>
              <a:rPr lang="en-US" sz="1400" dirty="0">
                <a:solidFill>
                  <a:schemeClr val="tx1"/>
                </a:solidFill>
                <a:latin typeface="Huawei Sans" panose="020C0503030203020204" pitchFamily="34" charset="0"/>
              </a:rPr>
              <a:t> </a:t>
            </a:r>
            <a:r>
              <a:rPr lang="ru-RU" sz="1400" dirty="0">
                <a:solidFill>
                  <a:schemeClr val="tx1"/>
                </a:solidFill>
                <a:latin typeface="Huawei Sans" panose="020C0503030203020204" pitchFamily="34" charset="0"/>
              </a:rPr>
              <a:t>приоритета порта (крайние левые четыре бита) и номера порта  (крайние правые 12 бит).</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Порт с поддержкой STP имеет приоритет порта по умолчанию, который на коммутаторах Huawei равен 128. При необходимости, для изменения приоритета можно использовать соответствующую команду.</a:t>
            </a:r>
          </a:p>
        </p:txBody>
      </p:sp>
      <p:sp>
        <p:nvSpPr>
          <p:cNvPr id="28" name="文本框 27"/>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29" name="文本框 2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30" name="组合 29"/>
          <p:cNvGrpSpPr/>
          <p:nvPr/>
        </p:nvGrpSpPr>
        <p:grpSpPr>
          <a:xfrm flipV="1">
            <a:off x="1609745" y="2673501"/>
            <a:ext cx="2745630" cy="2115270"/>
            <a:chOff x="6600056" y="4353447"/>
            <a:chExt cx="1296144" cy="833967"/>
          </a:xfrm>
        </p:grpSpPr>
        <p:cxnSp>
          <p:nvCxnSpPr>
            <p:cNvPr id="31" name="直接连接符 3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3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36" name="文本框 3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37" name="文本框 36"/>
          <p:cNvSpPr txBox="1"/>
          <p:nvPr/>
        </p:nvSpPr>
        <p:spPr>
          <a:xfrm>
            <a:off x="1702858" y="2274261"/>
            <a:ext cx="1273105"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PID=128.24</a:t>
            </a:r>
          </a:p>
        </p:txBody>
      </p:sp>
      <p:sp>
        <p:nvSpPr>
          <p:cNvPr id="38" name="文本框 37"/>
          <p:cNvSpPr txBox="1"/>
          <p:nvPr/>
        </p:nvSpPr>
        <p:spPr>
          <a:xfrm>
            <a:off x="3020673" y="2274261"/>
            <a:ext cx="1273105"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PID=128.24</a:t>
            </a:r>
          </a:p>
        </p:txBody>
      </p:sp>
      <p:sp>
        <p:nvSpPr>
          <p:cNvPr id="39" name="文本框 38"/>
          <p:cNvSpPr txBox="1"/>
          <p:nvPr/>
        </p:nvSpPr>
        <p:spPr>
          <a:xfrm>
            <a:off x="585978" y="2855505"/>
            <a:ext cx="1273105"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PID=128.23</a:t>
            </a:r>
          </a:p>
        </p:txBody>
      </p:sp>
      <p:sp>
        <p:nvSpPr>
          <p:cNvPr id="40" name="文本框 39"/>
          <p:cNvSpPr txBox="1"/>
          <p:nvPr/>
        </p:nvSpPr>
        <p:spPr>
          <a:xfrm>
            <a:off x="1422357" y="4241556"/>
            <a:ext cx="1273105"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PID=128.21</a:t>
            </a:r>
          </a:p>
        </p:txBody>
      </p:sp>
      <p:pic>
        <p:nvPicPr>
          <p:cNvPr id="4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2" name="文本框 41"/>
          <p:cNvSpPr txBox="1"/>
          <p:nvPr/>
        </p:nvSpPr>
        <p:spPr>
          <a:xfrm>
            <a:off x="4139837" y="2855505"/>
            <a:ext cx="1273105"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PID=128.23</a:t>
            </a:r>
          </a:p>
        </p:txBody>
      </p:sp>
      <p:sp>
        <p:nvSpPr>
          <p:cNvPr id="43" name="文本框 42"/>
          <p:cNvSpPr txBox="1"/>
          <p:nvPr/>
        </p:nvSpPr>
        <p:spPr>
          <a:xfrm>
            <a:off x="3234078" y="4241556"/>
            <a:ext cx="1273105"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PID=128.22</a:t>
            </a:r>
          </a:p>
        </p:txBody>
      </p:sp>
      <p:sp>
        <p:nvSpPr>
          <p:cNvPr id="27" name="五边形 26"/>
          <p:cNvSpPr/>
          <p:nvPr/>
        </p:nvSpPr>
        <p:spPr bwMode="auto">
          <a:xfrm>
            <a:off x="6910774"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44" name="燕尾形 43"/>
          <p:cNvSpPr/>
          <p:nvPr/>
        </p:nvSpPr>
        <p:spPr bwMode="auto">
          <a:xfrm>
            <a:off x="7602468" y="122174"/>
            <a:ext cx="992788"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45" name="燕尾形 44"/>
          <p:cNvSpPr/>
          <p:nvPr/>
        </p:nvSpPr>
        <p:spPr bwMode="auto">
          <a:xfrm>
            <a:off x="8481391" y="105314"/>
            <a:ext cx="1020418" cy="330431"/>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46" name="燕尾形 45"/>
          <p:cNvSpPr/>
          <p:nvPr/>
        </p:nvSpPr>
        <p:spPr bwMode="auto">
          <a:xfrm>
            <a:off x="9384672" y="105315"/>
            <a:ext cx="683477" cy="33043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47" name="燕尾形 46"/>
          <p:cNvSpPr/>
          <p:nvPr/>
        </p:nvSpPr>
        <p:spPr bwMode="auto">
          <a:xfrm>
            <a:off x="9978644"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rgbClr val="F4FBFE"/>
                </a:solidFill>
                <a:latin typeface="Huawei Sans" panose="020C0503030203020204" pitchFamily="34" charset="0"/>
              </a:rPr>
              <a:t>PID</a:t>
            </a:r>
          </a:p>
        </p:txBody>
      </p:sp>
      <p:sp>
        <p:nvSpPr>
          <p:cNvPr id="54" name="燕尾形 53"/>
          <p:cNvSpPr/>
          <p:nvPr/>
        </p:nvSpPr>
        <p:spPr bwMode="auto">
          <a:xfrm>
            <a:off x="10670338" y="105315"/>
            <a:ext cx="78120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BPDU</a:t>
            </a:r>
          </a:p>
        </p:txBody>
      </p:sp>
    </p:spTree>
    <p:extLst>
      <p:ext uri="{BB962C8B-B14F-4D97-AF65-F5344CB8AC3E}">
        <p14:creationId xmlns:p14="http://schemas.microsoft.com/office/powerpoint/2010/main" val="3577339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ru-RU" sz="1800" dirty="0"/>
              <a:t>В сетях Ethernet для обеспечения резервирования и повышения надежности </a:t>
            </a:r>
            <a:r>
              <a:rPr lang="ru-RU" sz="1800" dirty="0" smtClean="0"/>
              <a:t>используются </a:t>
            </a:r>
            <a:r>
              <a:rPr lang="ru-RU" sz="1800" dirty="0"/>
              <a:t>резервные каналы. Однако использование резервных каналов создает петли, которые становятся причиной возникновения  широковещательных штормов и нестабильности таблицы MAC-адресов. В результате связь в сети может ухудшиться или прерваться. Чтобы предотвратить образование петель, в IEEE был стандартизован  протокол связующего дерева (STP).</a:t>
            </a:r>
          </a:p>
          <a:p>
            <a:r>
              <a:rPr lang="ru-RU" sz="1800" dirty="0"/>
              <a:t>Устройства, на которых работает протокол STP, обмениваются сообщениями </a:t>
            </a:r>
            <a:r>
              <a:rPr lang="en-US" sz="1800" dirty="0"/>
              <a:t>STP</a:t>
            </a:r>
            <a:r>
              <a:rPr lang="ru-RU" sz="1800" dirty="0"/>
              <a:t> BPDU (</a:t>
            </a:r>
            <a:r>
              <a:rPr lang="en-US" sz="1800" dirty="0"/>
              <a:t>Bridge Protocol Data Unit)</a:t>
            </a:r>
            <a:r>
              <a:rPr lang="ru-RU" sz="1800" dirty="0"/>
              <a:t> для обнаружения петель в сети и блокировки соответствующих портов. Это позволяет преобразовать кольцевую топологию в древовидную, </a:t>
            </a:r>
            <a:r>
              <a:rPr lang="ru-RU" sz="1800" dirty="0" smtClean="0"/>
              <a:t>без </a:t>
            </a:r>
            <a:r>
              <a:rPr lang="ru-RU" sz="1800" dirty="0"/>
              <a:t>петель, предотвращая бесконечное зацикливание пакетов и обеспечивая </a:t>
            </a:r>
            <a:r>
              <a:rPr lang="en-US" sz="1800" dirty="0"/>
              <a:t> </a:t>
            </a:r>
            <a:r>
              <a:rPr lang="ru-RU" sz="1800" dirty="0"/>
              <a:t>нормальную работу устройств.</a:t>
            </a:r>
          </a:p>
          <a:p>
            <a:r>
              <a:rPr lang="ru-RU" sz="1800" dirty="0"/>
              <a:t>Впоследствии  организацией IEEE был выпущен протокол Rapid Spanning Tree Protocol (RSTP), который  повышает скорость сходимости сети. </a:t>
            </a:r>
          </a:p>
        </p:txBody>
      </p:sp>
    </p:spTree>
    <p:extLst>
      <p:ext uri="{BB962C8B-B14F-4D97-AF65-F5344CB8AC3E}">
        <p14:creationId xmlns:p14="http://schemas.microsoft.com/office/powerpoint/2010/main" val="424019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Основные концепции STP: BPDU</a:t>
            </a:r>
          </a:p>
        </p:txBody>
      </p:sp>
      <p:cxnSp>
        <p:nvCxnSpPr>
          <p:cNvPr id="22" name="直接箭头连接符 21"/>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2402693" y="3517246"/>
            <a:ext cx="386048" cy="6079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3176379" y="3470724"/>
            <a:ext cx="430000" cy="6545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3081651" y="2785290"/>
            <a:ext cx="85538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a:spLocks noChangeAspect="1"/>
          </p:cNvSpPr>
          <p:nvPr/>
        </p:nvSpPr>
        <p:spPr>
          <a:xfrm>
            <a:off x="3114364" y="3985353"/>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28" name="椭圆 27"/>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29" name="椭圆 28"/>
          <p:cNvSpPr>
            <a:spLocks noChangeAspect="1"/>
          </p:cNvSpPr>
          <p:nvPr/>
        </p:nvSpPr>
        <p:spPr>
          <a:xfrm>
            <a:off x="3780563" y="27051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30" name="直接箭头连接符 29"/>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2" name="椭圆 31"/>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3" name="椭圆 32"/>
          <p:cNvSpPr>
            <a:spLocks noChangeAspect="1"/>
          </p:cNvSpPr>
          <p:nvPr/>
        </p:nvSpPr>
        <p:spPr>
          <a:xfrm>
            <a:off x="714775" y="519916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4" name="椭圆 33"/>
          <p:cNvSpPr>
            <a:spLocks noChangeAspect="1"/>
          </p:cNvSpPr>
          <p:nvPr/>
        </p:nvSpPr>
        <p:spPr>
          <a:xfrm>
            <a:off x="2665542" y="398510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5" name="文本框 34"/>
          <p:cNvSpPr txBox="1"/>
          <p:nvPr/>
        </p:nvSpPr>
        <p:spPr>
          <a:xfrm>
            <a:off x="923103" y="5146394"/>
            <a:ext cx="2654977" cy="584775"/>
          </a:xfrm>
          <a:prstGeom prst="rect">
            <a:avLst/>
          </a:prstGeom>
          <a:noFill/>
        </p:spPr>
        <p:txBody>
          <a:bodyPr wrap="square" rtlCol="0">
            <a:spAutoFit/>
          </a:bodyPr>
          <a:lstStyle/>
          <a:p>
            <a:pPr fontAlgn="ctr">
              <a:spcBef>
                <a:spcPts val="0"/>
              </a:spcBef>
              <a:spcAft>
                <a:spcPts val="0"/>
              </a:spcAft>
            </a:pPr>
            <a:r>
              <a:rPr lang="ru-RU" sz="1600" dirty="0">
                <a:latin typeface="Huawei Sans" panose="020C0503030203020204" pitchFamily="34" charset="0"/>
              </a:rPr>
              <a:t>Конфигурационный BPDU</a:t>
            </a:r>
          </a:p>
        </p:txBody>
      </p:sp>
      <p:sp>
        <p:nvSpPr>
          <p:cNvPr id="36" name="圆角矩形 35"/>
          <p:cNvSpPr/>
          <p:nvPr/>
        </p:nvSpPr>
        <p:spPr>
          <a:xfrm>
            <a:off x="5879976" y="1827338"/>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400" b="1" dirty="0">
                <a:solidFill>
                  <a:prstClr val="white"/>
                </a:solidFill>
                <a:latin typeface="Huawei Sans" panose="020C0503030203020204" pitchFamily="34" charset="0"/>
              </a:rPr>
              <a:t>Сообщения </a:t>
            </a:r>
            <a:r>
              <a:rPr lang="en-US" sz="1400" b="1" dirty="0">
                <a:solidFill>
                  <a:prstClr val="white"/>
                </a:solidFill>
                <a:latin typeface="Huawei Sans" panose="020C0503030203020204" pitchFamily="34" charset="0"/>
              </a:rPr>
              <a:t>Bridge Protocol Data Unit </a:t>
            </a:r>
            <a:r>
              <a:rPr lang="ru-RU" sz="1400" b="1" dirty="0">
                <a:solidFill>
                  <a:prstClr val="white"/>
                </a:solidFill>
                <a:latin typeface="Huawei Sans" panose="020C0503030203020204" pitchFamily="34" charset="0"/>
              </a:rPr>
              <a:t>(BPDU)</a:t>
            </a:r>
          </a:p>
        </p:txBody>
      </p:sp>
      <p:sp>
        <p:nvSpPr>
          <p:cNvPr id="37" name="圆角矩形 36"/>
          <p:cNvSpPr/>
          <p:nvPr/>
        </p:nvSpPr>
        <p:spPr>
          <a:xfrm>
            <a:off x="5879976" y="2276872"/>
            <a:ext cx="5688632" cy="3203829"/>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BPDU — это основа для нормальной работы STP. </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Коммутаторы с поддержкой STP обмениваются сообщениями </a:t>
            </a:r>
            <a:r>
              <a:rPr lang="en-US" sz="1400" dirty="0">
                <a:solidFill>
                  <a:schemeClr val="tx1"/>
                </a:solidFill>
                <a:latin typeface="Huawei Sans" panose="020C0503030203020204" pitchFamily="34" charset="0"/>
              </a:rPr>
              <a:t>BP</a:t>
            </a:r>
            <a:r>
              <a:rPr lang="ru-RU" sz="1400" dirty="0">
                <a:solidFill>
                  <a:schemeClr val="tx1"/>
                </a:solidFill>
                <a:latin typeface="Huawei Sans" panose="020C0503030203020204" pitchFamily="34" charset="0"/>
              </a:rPr>
              <a:t>DU, которые содержат важную информацию.</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Существуют два типа BPDU:</a:t>
            </a:r>
          </a:p>
          <a:p>
            <a:pPr marL="447675" lvl="1" indent="-258763" fontAlgn="ctr">
              <a:lnSpc>
                <a:spcPct val="120000"/>
              </a:lnSpc>
              <a:spcBef>
                <a:spcPts val="0"/>
              </a:spcBef>
              <a:spcAft>
                <a:spcPts val="600"/>
              </a:spcAft>
              <a:buFont typeface="Wingdings" panose="05000000000000000000" pitchFamily="2" charset="2"/>
              <a:buChar char="Ø"/>
            </a:pPr>
            <a:r>
              <a:rPr lang="ru-RU" sz="1400" dirty="0">
                <a:solidFill>
                  <a:schemeClr val="tx1"/>
                </a:solidFill>
                <a:latin typeface="Huawei Sans" panose="020C0503030203020204" pitchFamily="34" charset="0"/>
              </a:rPr>
              <a:t>конфигурационный  BPDU</a:t>
            </a:r>
          </a:p>
          <a:p>
            <a:pPr marL="447675" lvl="1" indent="-258763" fontAlgn="ctr">
              <a:lnSpc>
                <a:spcPct val="120000"/>
              </a:lnSpc>
              <a:spcBef>
                <a:spcPts val="0"/>
              </a:spcBef>
              <a:spcAft>
                <a:spcPts val="600"/>
              </a:spcAft>
              <a:buFont typeface="Wingdings" panose="05000000000000000000" pitchFamily="2" charset="2"/>
              <a:buChar char="Ø"/>
            </a:pPr>
            <a:r>
              <a:rPr lang="ru-RU" sz="1400" dirty="0">
                <a:solidFill>
                  <a:schemeClr val="tx1"/>
                </a:solidFill>
                <a:latin typeface="Huawei Sans" panose="020C0503030203020204" pitchFamily="34" charset="0"/>
              </a:rPr>
              <a:t>BPDU с уведомлением об изменении топологии (</a:t>
            </a:r>
            <a:r>
              <a:rPr lang="en-US" sz="1400" dirty="0">
                <a:solidFill>
                  <a:schemeClr val="tx1"/>
                </a:solidFill>
                <a:latin typeface="Huawei Sans" panose="020C0503030203020204" pitchFamily="34" charset="0"/>
              </a:rPr>
              <a:t>Topology Change Notification, </a:t>
            </a:r>
            <a:r>
              <a:rPr lang="ru-RU" sz="1400" dirty="0">
                <a:solidFill>
                  <a:schemeClr val="tx1"/>
                </a:solidFill>
                <a:latin typeface="Huawei Sans" panose="020C0503030203020204" pitchFamily="34" charset="0"/>
              </a:rPr>
              <a:t>TCN </a:t>
            </a:r>
            <a:r>
              <a:rPr lang="en-US" sz="1400" dirty="0">
                <a:solidFill>
                  <a:schemeClr val="tx1"/>
                </a:solidFill>
                <a:latin typeface="Huawei Sans" panose="020C0503030203020204" pitchFamily="34" charset="0"/>
              </a:rPr>
              <a:t>BPDU</a:t>
            </a:r>
            <a:r>
              <a:rPr lang="ru-RU" sz="1400" dirty="0">
                <a:solidFill>
                  <a:schemeClr val="tx1"/>
                </a:solidFill>
                <a:latin typeface="Huawei Sans" panose="020C0503030203020204" pitchFamily="34" charset="0"/>
              </a:rPr>
              <a:t>)</a:t>
            </a:r>
          </a:p>
          <a:p>
            <a:pPr marL="177800" indent="-177800" fontAlgn="ctr">
              <a:lnSpc>
                <a:spcPct val="12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Конфигурационные BPDU являются основой для расчета топологии STP. TCN BPDU запускаются только при изменении топологии сети.</a:t>
            </a:r>
          </a:p>
        </p:txBody>
      </p:sp>
      <p:sp>
        <p:nvSpPr>
          <p:cNvPr id="38" name="文本框 37"/>
          <p:cNvSpPr txBox="1"/>
          <p:nvPr/>
        </p:nvSpPr>
        <p:spPr>
          <a:xfrm>
            <a:off x="619237" y="2427271"/>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573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7" name="五边形 46"/>
          <p:cNvSpPr/>
          <p:nvPr/>
        </p:nvSpPr>
        <p:spPr bwMode="auto">
          <a:xfrm>
            <a:off x="7077609"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48" name="燕尾形 47"/>
          <p:cNvSpPr/>
          <p:nvPr/>
        </p:nvSpPr>
        <p:spPr bwMode="auto">
          <a:xfrm>
            <a:off x="7739743" y="105315"/>
            <a:ext cx="945019" cy="2984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49" name="燕尾形 48"/>
          <p:cNvSpPr/>
          <p:nvPr/>
        </p:nvSpPr>
        <p:spPr bwMode="auto">
          <a:xfrm>
            <a:off x="8595255" y="105315"/>
            <a:ext cx="907973" cy="2984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50" name="燕尾形 49"/>
          <p:cNvSpPr/>
          <p:nvPr/>
        </p:nvSpPr>
        <p:spPr bwMode="auto">
          <a:xfrm>
            <a:off x="9421208" y="105315"/>
            <a:ext cx="646941"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52" name="燕尾形 51"/>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53" name="燕尾形 52"/>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chemeClr val="bg1"/>
                </a:solidFill>
                <a:latin typeface="Huawei Sans" panose="020C0503030203020204" pitchFamily="34" charset="0"/>
              </a:rPr>
              <a:t>BPDU</a:t>
            </a:r>
          </a:p>
        </p:txBody>
      </p:sp>
    </p:spTree>
    <p:extLst>
      <p:ext uri="{BB962C8B-B14F-4D97-AF65-F5344CB8AC3E}">
        <p14:creationId xmlns:p14="http://schemas.microsoft.com/office/powerpoint/2010/main" val="795175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Формат конфигурационных BPDU</a:t>
            </a:r>
          </a:p>
        </p:txBody>
      </p:sp>
      <p:graphicFrame>
        <p:nvGraphicFramePr>
          <p:cNvPr id="6" name="表格 5"/>
          <p:cNvGraphicFramePr>
            <a:graphicFrameLocks noGrp="1"/>
          </p:cNvGraphicFramePr>
          <p:nvPr>
            <p:extLst>
              <p:ext uri="{D42A27DB-BD31-4B8C-83A1-F6EECF244321}">
                <p14:modId xmlns:p14="http://schemas.microsoft.com/office/powerpoint/2010/main" val="1809785932"/>
              </p:ext>
            </p:extLst>
          </p:nvPr>
        </p:nvGraphicFramePr>
        <p:xfrm>
          <a:off x="736600" y="1906952"/>
          <a:ext cx="10714939" cy="4269991"/>
        </p:xfrm>
        <a:graphic>
          <a:graphicData uri="http://schemas.openxmlformats.org/drawingml/2006/table">
            <a:tbl>
              <a:tblPr firstRow="1" firstCol="1" lastRow="1" lastCol="1" bandRow="1" bandCol="1">
                <a:tableStyleId>{5940675A-B579-460E-94D1-54222C63F5DA}</a:tableStyleId>
              </a:tblPr>
              <a:tblGrid>
                <a:gridCol w="528371">
                  <a:extLst>
                    <a:ext uri="{9D8B030D-6E8A-4147-A177-3AD203B41FA5}">
                      <a16:colId xmlns:a16="http://schemas.microsoft.com/office/drawing/2014/main" xmlns="" val="20000"/>
                    </a:ext>
                  </a:extLst>
                </a:gridCol>
                <a:gridCol w="1300605">
                  <a:extLst>
                    <a:ext uri="{9D8B030D-6E8A-4147-A177-3AD203B41FA5}">
                      <a16:colId xmlns:a16="http://schemas.microsoft.com/office/drawing/2014/main" xmlns="" val="20001"/>
                    </a:ext>
                  </a:extLst>
                </a:gridCol>
                <a:gridCol w="8885963">
                  <a:extLst>
                    <a:ext uri="{9D8B030D-6E8A-4147-A177-3AD203B41FA5}">
                      <a16:colId xmlns:a16="http://schemas.microsoft.com/office/drawing/2014/main" xmlns="" val="20002"/>
                    </a:ext>
                  </a:extLst>
                </a:gridCol>
              </a:tblGrid>
              <a:tr h="179364">
                <a:tc>
                  <a:txBody>
                    <a:bodyPr/>
                    <a:lstStyle/>
                    <a:p>
                      <a:pPr algn="l" fontAlgn="ctr">
                        <a:lnSpc>
                          <a:spcPts val="1600"/>
                        </a:lnSpc>
                        <a:spcAft>
                          <a:spcPts val="0"/>
                        </a:spcAft>
                      </a:pPr>
                      <a:r>
                        <a:rPr lang="ru-RU" sz="1200" b="1" dirty="0">
                          <a:solidFill>
                            <a:schemeClr val="bg1"/>
                          </a:solidFill>
                          <a:latin typeface="Huawei Sans" panose="020C0503030203020204" pitchFamily="34" charset="0"/>
                        </a:rPr>
                        <a:t>Байт</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lnSpc>
                          <a:spcPts val="1600"/>
                        </a:lnSpc>
                        <a:spcAft>
                          <a:spcPts val="0"/>
                        </a:spcAft>
                      </a:pPr>
                      <a:r>
                        <a:rPr lang="ru-RU" sz="1200" b="1" dirty="0">
                          <a:solidFill>
                            <a:schemeClr val="bg1"/>
                          </a:solidFill>
                          <a:latin typeface="Huawei Sans" panose="020C0503030203020204" pitchFamily="34" charset="0"/>
                        </a:rPr>
                        <a:t>Поле</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ctr">
                        <a:lnSpc>
                          <a:spcPts val="1600"/>
                        </a:lnSpc>
                        <a:spcAft>
                          <a:spcPts val="0"/>
                        </a:spcAft>
                      </a:pPr>
                      <a:r>
                        <a:rPr lang="ru-RU" sz="1200" b="1" dirty="0">
                          <a:solidFill>
                            <a:schemeClr val="bg1"/>
                          </a:solidFill>
                          <a:latin typeface="Huawei Sans" panose="020C0503030203020204" pitchFamily="34" charset="0"/>
                        </a:rPr>
                        <a:t>Описание</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10000"/>
                  </a:ext>
                </a:extLst>
              </a:tr>
              <a:tr h="277056">
                <a:tc>
                  <a:txBody>
                    <a:bodyPr/>
                    <a:lstStyle/>
                    <a:p>
                      <a:pPr algn="l" fontAlgn="ctr">
                        <a:lnSpc>
                          <a:spcPts val="1600"/>
                        </a:lnSpc>
                        <a:spcAft>
                          <a:spcPts val="0"/>
                        </a:spcAft>
                      </a:pPr>
                      <a:r>
                        <a:rPr lang="ru-RU" sz="1200" dirty="0">
                          <a:latin typeface="Huawei Sans" panose="020C0503030203020204" pitchFamily="34" charset="0"/>
                        </a:rPr>
                        <a:t>2</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PID</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Для STP значением данного поля всегда является 0.</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77056">
                <a:tc>
                  <a:txBody>
                    <a:bodyPr/>
                    <a:lstStyle/>
                    <a:p>
                      <a:pPr algn="l" fontAlgn="ctr">
                        <a:lnSpc>
                          <a:spcPts val="1600"/>
                        </a:lnSpc>
                        <a:spcAft>
                          <a:spcPts val="0"/>
                        </a:spcAft>
                      </a:pPr>
                      <a:r>
                        <a:rPr lang="ru-RU" sz="1200" dirty="0">
                          <a:latin typeface="Huawei Sans" panose="020C0503030203020204" pitchFamily="34" charset="0"/>
                        </a:rPr>
                        <a:t>1</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PVI</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Для STP значением данного поля всегда является 0.</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77056">
                <a:tc>
                  <a:txBody>
                    <a:bodyPr/>
                    <a:lstStyle/>
                    <a:p>
                      <a:pPr algn="l" fontAlgn="ctr">
                        <a:lnSpc>
                          <a:spcPts val="1600"/>
                        </a:lnSpc>
                        <a:spcAft>
                          <a:spcPts val="0"/>
                        </a:spcAft>
                      </a:pPr>
                      <a:r>
                        <a:rPr lang="ru-RU" sz="1200" dirty="0">
                          <a:latin typeface="Huawei Sans" panose="020C0503030203020204" pitchFamily="34" charset="0"/>
                        </a:rPr>
                        <a:t>1</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BPDU Type </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Тип BPDU. Значение 0x00 указывает на конфигурационный BPDU, а значение 0x80 — на TCN BPDU.</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58728">
                <a:tc>
                  <a:txBody>
                    <a:bodyPr/>
                    <a:lstStyle/>
                    <a:p>
                      <a:pPr algn="l" fontAlgn="ctr">
                        <a:lnSpc>
                          <a:spcPts val="1600"/>
                        </a:lnSpc>
                        <a:spcAft>
                          <a:spcPts val="0"/>
                        </a:spcAft>
                      </a:pPr>
                      <a:r>
                        <a:rPr lang="ru-RU" sz="1200" dirty="0">
                          <a:latin typeface="Huawei Sans" panose="020C0503030203020204" pitchFamily="34" charset="0"/>
                        </a:rPr>
                        <a:t>1</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Flags</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STP использует только крайние левые два бита и крайние правые два бита: Подтверждение изменения топологии (</a:t>
                      </a:r>
                      <a:r>
                        <a:rPr lang="en-US" sz="1200" dirty="0">
                          <a:solidFill>
                            <a:schemeClr val="tx1"/>
                          </a:solidFill>
                          <a:latin typeface="Huawei Sans" panose="020C0503030203020204" pitchFamily="34" charset="0"/>
                        </a:rPr>
                        <a:t>Topology Change Acknowledgement</a:t>
                      </a:r>
                      <a:r>
                        <a:rPr lang="en-US" sz="1200" dirty="0">
                          <a:solidFill>
                            <a:srgbClr val="FF0000"/>
                          </a:solidFill>
                          <a:latin typeface="Huawei Sans" panose="020C0503030203020204" pitchFamily="34" charset="0"/>
                        </a:rPr>
                        <a:t>, </a:t>
                      </a:r>
                      <a:r>
                        <a:rPr lang="ru-RU" sz="1200" dirty="0">
                          <a:latin typeface="Huawei Sans" panose="020C0503030203020204" pitchFamily="34" charset="0"/>
                        </a:rPr>
                        <a:t>TCA) и изменение топологии (</a:t>
                      </a:r>
                      <a:r>
                        <a:rPr lang="en-US" sz="1200" dirty="0">
                          <a:solidFill>
                            <a:schemeClr val="tx1"/>
                          </a:solidFill>
                          <a:latin typeface="Huawei Sans" panose="020C0503030203020204" pitchFamily="34" charset="0"/>
                        </a:rPr>
                        <a:t>Topology Change, </a:t>
                      </a:r>
                      <a:r>
                        <a:rPr lang="ru-RU" sz="1200" dirty="0">
                          <a:latin typeface="Huawei Sans" panose="020C0503030203020204" pitchFamily="34" charset="0"/>
                        </a:rPr>
                        <a:t>TC).</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77056">
                <a:tc>
                  <a:txBody>
                    <a:bodyPr/>
                    <a:lstStyle/>
                    <a:p>
                      <a:pPr algn="l" fontAlgn="ctr">
                        <a:lnSpc>
                          <a:spcPts val="1600"/>
                        </a:lnSpc>
                        <a:spcAft>
                          <a:spcPts val="0"/>
                        </a:spcAft>
                      </a:pPr>
                      <a:r>
                        <a:rPr lang="ru-RU" sz="1200" dirty="0">
                          <a:solidFill>
                            <a:schemeClr val="tx1"/>
                          </a:solidFill>
                          <a:latin typeface="Huawei Sans" panose="020C0503030203020204" pitchFamily="34" charset="0"/>
                        </a:rPr>
                        <a:t>8</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Root ID</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BID корневого моста.</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77056">
                <a:tc>
                  <a:txBody>
                    <a:bodyPr/>
                    <a:lstStyle/>
                    <a:p>
                      <a:pPr algn="l" fontAlgn="ctr">
                        <a:lnSpc>
                          <a:spcPts val="1600"/>
                        </a:lnSpc>
                        <a:spcAft>
                          <a:spcPts val="0"/>
                        </a:spcAft>
                      </a:pPr>
                      <a:r>
                        <a:rPr lang="ru-RU" sz="1200" dirty="0">
                          <a:solidFill>
                            <a:schemeClr val="tx1"/>
                          </a:solidFill>
                          <a:latin typeface="Huawei Sans" panose="020C0503030203020204" pitchFamily="34" charset="0"/>
                        </a:rPr>
                        <a:t>4</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RPC</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Стоимость STP пути от текущего порта к корневому мосту.</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77056">
                <a:tc>
                  <a:txBody>
                    <a:bodyPr/>
                    <a:lstStyle/>
                    <a:p>
                      <a:pPr algn="l" fontAlgn="ctr">
                        <a:lnSpc>
                          <a:spcPts val="1600"/>
                        </a:lnSpc>
                        <a:spcAft>
                          <a:spcPts val="0"/>
                        </a:spcAft>
                      </a:pPr>
                      <a:r>
                        <a:rPr lang="ru-RU" sz="1200" dirty="0">
                          <a:solidFill>
                            <a:schemeClr val="tx1"/>
                          </a:solidFill>
                          <a:latin typeface="Huawei Sans" panose="020C0503030203020204" pitchFamily="34" charset="0"/>
                        </a:rPr>
                        <a:t>8</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Bridge ID</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BID отправителя.</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77056">
                <a:tc>
                  <a:txBody>
                    <a:bodyPr/>
                    <a:lstStyle/>
                    <a:p>
                      <a:pPr algn="l" fontAlgn="ctr">
                        <a:lnSpc>
                          <a:spcPts val="1600"/>
                        </a:lnSpc>
                        <a:spcAft>
                          <a:spcPts val="0"/>
                        </a:spcAft>
                      </a:pPr>
                      <a:r>
                        <a:rPr lang="ru-RU" sz="1200" dirty="0">
                          <a:solidFill>
                            <a:schemeClr val="tx1"/>
                          </a:solidFill>
                          <a:latin typeface="Huawei Sans" panose="020C0503030203020204" pitchFamily="34" charset="0"/>
                        </a:rPr>
                        <a:t>2</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Port ID</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spcAft>
                          <a:spcPts val="0"/>
                        </a:spcAft>
                      </a:pPr>
                      <a:r>
                        <a:rPr lang="ru-RU" sz="1200" dirty="0">
                          <a:solidFill>
                            <a:schemeClr val="tx1"/>
                          </a:solidFill>
                          <a:latin typeface="Huawei Sans" panose="020C0503030203020204" pitchFamily="34" charset="0"/>
                        </a:rPr>
                        <a:t>Идентификатор порта, который отправляет этот BPDU, состоящий из приоритета порта и номера порта.</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75615">
                <a:tc>
                  <a:txBody>
                    <a:bodyPr/>
                    <a:lstStyle/>
                    <a:p>
                      <a:pPr algn="l" fontAlgn="ctr">
                        <a:lnSpc>
                          <a:spcPts val="1600"/>
                        </a:lnSpc>
                        <a:spcAft>
                          <a:spcPts val="0"/>
                        </a:spcAft>
                      </a:pPr>
                      <a:r>
                        <a:rPr lang="ru-RU" sz="1200" dirty="0">
                          <a:latin typeface="Huawei Sans" panose="020C0503030203020204" pitchFamily="34" charset="0"/>
                        </a:rPr>
                        <a:t>2</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Message Age</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Количество секунд после отправки BPDU с корневого моста. Значение увеличивается на 1 каждый раз, когда BPDU проходит через сетевой мост. Оно относится к количеству переходов (скачков) до корневого моста.</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538092">
                <a:tc>
                  <a:txBody>
                    <a:bodyPr/>
                    <a:lstStyle/>
                    <a:p>
                      <a:pPr algn="l" fontAlgn="ctr">
                        <a:lnSpc>
                          <a:spcPts val="1600"/>
                        </a:lnSpc>
                        <a:spcAft>
                          <a:spcPts val="0"/>
                        </a:spcAft>
                      </a:pPr>
                      <a:r>
                        <a:rPr lang="ru-RU" sz="1200" dirty="0">
                          <a:latin typeface="Huawei Sans" panose="020C0503030203020204" pitchFamily="34" charset="0"/>
                        </a:rPr>
                        <a:t>2</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Max Age</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Если </a:t>
                      </a:r>
                      <a:r>
                        <a:rPr lang="ru-RU" sz="1200" dirty="0">
                          <a:solidFill>
                            <a:schemeClr val="tx1"/>
                          </a:solidFill>
                          <a:latin typeface="Huawei Sans" panose="020C0503030203020204" pitchFamily="34" charset="0"/>
                        </a:rPr>
                        <a:t>коммутатор</a:t>
                      </a:r>
                      <a:r>
                        <a:rPr lang="ru-RU" sz="1200" dirty="0">
                          <a:solidFill>
                            <a:srgbClr val="FF0000"/>
                          </a:solidFill>
                          <a:latin typeface="Huawei Sans" panose="020C0503030203020204" pitchFamily="34" charset="0"/>
                        </a:rPr>
                        <a:t> </a:t>
                      </a:r>
                      <a:r>
                        <a:rPr lang="ru-RU" sz="1200" dirty="0">
                          <a:latin typeface="Huawei Sans" panose="020C0503030203020204" pitchFamily="34" charset="0"/>
                        </a:rPr>
                        <a:t>не получает никакого BPDU в течение определенного периода времени</a:t>
                      </a:r>
                      <a:r>
                        <a:rPr lang="ru-RU" sz="1200" dirty="0">
                          <a:solidFill>
                            <a:schemeClr val="tx1"/>
                          </a:solidFill>
                          <a:latin typeface="Huawei Sans" panose="020C0503030203020204" pitchFamily="34" charset="0"/>
                        </a:rPr>
                        <a:t>, то по истечении максимального значения, коммутатор</a:t>
                      </a:r>
                      <a:r>
                        <a:rPr lang="ru-RU" sz="1200" dirty="0">
                          <a:solidFill>
                            <a:srgbClr val="FF0000"/>
                          </a:solidFill>
                          <a:latin typeface="Huawei Sans" panose="020C0503030203020204" pitchFamily="34" charset="0"/>
                        </a:rPr>
                        <a:t> </a:t>
                      </a:r>
                      <a:r>
                        <a:rPr lang="ru-RU" sz="1200" dirty="0">
                          <a:latin typeface="Huawei Sans" panose="020C0503030203020204" pitchFamily="34" charset="0"/>
                        </a:rPr>
                        <a:t>считает, что канал, подключенный к порту, неисправен.</a:t>
                      </a:r>
                    </a:p>
                    <a:p>
                      <a:pPr algn="l" fontAlgn="ctr">
                        <a:lnSpc>
                          <a:spcPts val="1600"/>
                        </a:lnSpc>
                        <a:spcAft>
                          <a:spcPts val="0"/>
                        </a:spcAft>
                      </a:pPr>
                      <a:r>
                        <a:rPr lang="ru-RU" sz="1200" dirty="0">
                          <a:latin typeface="Huawei Sans" panose="020C0503030203020204" pitchFamily="34" charset="0"/>
                        </a:rPr>
                        <a:t>Значение по умолчанию — 20 секунд.</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77056">
                <a:tc>
                  <a:txBody>
                    <a:bodyPr/>
                    <a:lstStyle/>
                    <a:p>
                      <a:pPr algn="l" fontAlgn="ctr">
                        <a:lnSpc>
                          <a:spcPts val="1600"/>
                        </a:lnSpc>
                        <a:spcAft>
                          <a:spcPts val="0"/>
                        </a:spcAft>
                      </a:pPr>
                      <a:r>
                        <a:rPr lang="ru-RU" sz="1200" dirty="0">
                          <a:latin typeface="Huawei Sans" panose="020C0503030203020204" pitchFamily="34" charset="0"/>
                        </a:rPr>
                        <a:t>2</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Hello Time </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Интервал, с которым корневой мост посылает конфигурационные BPDU. Значение по умолчанию — 2 секунды.</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58728">
                <a:tc>
                  <a:txBody>
                    <a:bodyPr/>
                    <a:lstStyle/>
                    <a:p>
                      <a:pPr algn="l" fontAlgn="ctr">
                        <a:lnSpc>
                          <a:spcPts val="1600"/>
                        </a:lnSpc>
                        <a:spcAft>
                          <a:spcPts val="0"/>
                        </a:spcAft>
                      </a:pPr>
                      <a:r>
                        <a:rPr lang="ru-RU" sz="1200" dirty="0">
                          <a:latin typeface="Huawei Sans" panose="020C0503030203020204" pitchFamily="34" charset="0"/>
                        </a:rPr>
                        <a:t>2</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Forward Delay</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1600"/>
                        </a:lnSpc>
                        <a:spcAft>
                          <a:spcPts val="0"/>
                        </a:spcAft>
                      </a:pPr>
                      <a:r>
                        <a:rPr lang="ru-RU" sz="1200" dirty="0">
                          <a:latin typeface="Huawei Sans" panose="020C0503030203020204" pitchFamily="34" charset="0"/>
                        </a:rPr>
                        <a:t>Время в состоянии Listening или Learning. Значение по умолчанию — 15 секунд.</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graphicFrame>
        <p:nvGraphicFramePr>
          <p:cNvPr id="12" name="表格 11"/>
          <p:cNvGraphicFramePr>
            <a:graphicFrameLocks noGrp="1"/>
          </p:cNvGraphicFramePr>
          <p:nvPr>
            <p:extLst>
              <p:ext uri="{D42A27DB-BD31-4B8C-83A1-F6EECF244321}">
                <p14:modId xmlns:p14="http://schemas.microsoft.com/office/powerpoint/2010/main" val="2083825822"/>
              </p:ext>
            </p:extLst>
          </p:nvPr>
        </p:nvGraphicFramePr>
        <p:xfrm>
          <a:off x="1337579" y="1283851"/>
          <a:ext cx="9873759" cy="457180"/>
        </p:xfrm>
        <a:graphic>
          <a:graphicData uri="http://schemas.openxmlformats.org/drawingml/2006/table">
            <a:tbl>
              <a:tblPr/>
              <a:tblGrid>
                <a:gridCol w="691585">
                  <a:extLst>
                    <a:ext uri="{9D8B030D-6E8A-4147-A177-3AD203B41FA5}">
                      <a16:colId xmlns:a16="http://schemas.microsoft.com/office/drawing/2014/main" xmlns="" val="20000"/>
                    </a:ext>
                  </a:extLst>
                </a:gridCol>
                <a:gridCol w="631143">
                  <a:extLst>
                    <a:ext uri="{9D8B030D-6E8A-4147-A177-3AD203B41FA5}">
                      <a16:colId xmlns:a16="http://schemas.microsoft.com/office/drawing/2014/main" xmlns="" val="20001"/>
                    </a:ext>
                  </a:extLst>
                </a:gridCol>
                <a:gridCol w="916123">
                  <a:extLst>
                    <a:ext uri="{9D8B030D-6E8A-4147-A177-3AD203B41FA5}">
                      <a16:colId xmlns:a16="http://schemas.microsoft.com/office/drawing/2014/main" xmlns="" val="20002"/>
                    </a:ext>
                  </a:extLst>
                </a:gridCol>
                <a:gridCol w="814329">
                  <a:extLst>
                    <a:ext uri="{9D8B030D-6E8A-4147-A177-3AD203B41FA5}">
                      <a16:colId xmlns:a16="http://schemas.microsoft.com/office/drawing/2014/main" xmlns="" val="20003"/>
                    </a:ext>
                  </a:extLst>
                </a:gridCol>
                <a:gridCol w="898720">
                  <a:extLst>
                    <a:ext uri="{9D8B030D-6E8A-4147-A177-3AD203B41FA5}">
                      <a16:colId xmlns:a16="http://schemas.microsoft.com/office/drawing/2014/main" xmlns="" val="20004"/>
                    </a:ext>
                  </a:extLst>
                </a:gridCol>
                <a:gridCol w="723556">
                  <a:extLst>
                    <a:ext uri="{9D8B030D-6E8A-4147-A177-3AD203B41FA5}">
                      <a16:colId xmlns:a16="http://schemas.microsoft.com/office/drawing/2014/main" xmlns="" val="20005"/>
                    </a:ext>
                  </a:extLst>
                </a:gridCol>
                <a:gridCol w="923066">
                  <a:extLst>
                    <a:ext uri="{9D8B030D-6E8A-4147-A177-3AD203B41FA5}">
                      <a16:colId xmlns:a16="http://schemas.microsoft.com/office/drawing/2014/main" xmlns="" val="20006"/>
                    </a:ext>
                  </a:extLst>
                </a:gridCol>
                <a:gridCol w="712541">
                  <a:extLst>
                    <a:ext uri="{9D8B030D-6E8A-4147-A177-3AD203B41FA5}">
                      <a16:colId xmlns:a16="http://schemas.microsoft.com/office/drawing/2014/main" xmlns="" val="20007"/>
                    </a:ext>
                  </a:extLst>
                </a:gridCol>
                <a:gridCol w="1153188">
                  <a:extLst>
                    <a:ext uri="{9D8B030D-6E8A-4147-A177-3AD203B41FA5}">
                      <a16:colId xmlns:a16="http://schemas.microsoft.com/office/drawing/2014/main" xmlns="" val="20008"/>
                    </a:ext>
                  </a:extLst>
                </a:gridCol>
                <a:gridCol w="834739">
                  <a:extLst>
                    <a:ext uri="{9D8B030D-6E8A-4147-A177-3AD203B41FA5}">
                      <a16:colId xmlns:a16="http://schemas.microsoft.com/office/drawing/2014/main" xmlns="" val="20009"/>
                    </a:ext>
                  </a:extLst>
                </a:gridCol>
                <a:gridCol w="768703">
                  <a:extLst>
                    <a:ext uri="{9D8B030D-6E8A-4147-A177-3AD203B41FA5}">
                      <a16:colId xmlns:a16="http://schemas.microsoft.com/office/drawing/2014/main" xmlns="" val="20010"/>
                    </a:ext>
                  </a:extLst>
                </a:gridCol>
                <a:gridCol w="806066">
                  <a:extLst>
                    <a:ext uri="{9D8B030D-6E8A-4147-A177-3AD203B41FA5}">
                      <a16:colId xmlns:a16="http://schemas.microsoft.com/office/drawing/2014/main" xmlns="" val="20011"/>
                    </a:ext>
                  </a:extLst>
                </a:gridCol>
              </a:tblGrid>
              <a:tr h="378996">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PID</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PVI</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BPDU Type</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Flags</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Root ID</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RPC</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b="0" dirty="0">
                          <a:latin typeface="Huawei Sans" panose="020C0503030203020204" pitchFamily="34" charset="0"/>
                          <a:ea typeface="微软雅黑" panose="020B0503020204020204" pitchFamily="34" charset="-122"/>
                          <a:cs typeface="Arial" pitchFamily="34" charset="0"/>
                        </a:rPr>
                        <a:t>Bridge</a:t>
                      </a:r>
                      <a:r>
                        <a:rPr lang="ru-RU" sz="1200" b="0" baseline="0" dirty="0">
                          <a:latin typeface="Huawei Sans" panose="020C0503030203020204" pitchFamily="34" charset="0"/>
                          <a:ea typeface="微软雅黑" panose="020B0503020204020204" pitchFamily="34" charset="-122"/>
                          <a:cs typeface="Arial" pitchFamily="34" charset="0"/>
                        </a:rPr>
                        <a:t> ID</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Port ID</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Message</a:t>
                      </a:r>
                    </a:p>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Age</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Max Age</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Hello Time</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Arial"/>
                          <a:ea typeface="微软雅黑"/>
                        </a:defRPr>
                      </a:lvl1pPr>
                      <a:lvl2pPr marL="457200" algn="l" defTabSz="914400" rtl="0" eaLnBrk="1" latinLnBrk="0" hangingPunct="1">
                        <a:defRPr sz="1800" kern="1200">
                          <a:solidFill>
                            <a:schemeClr val="tx1"/>
                          </a:solidFill>
                          <a:latin typeface="Arial"/>
                          <a:ea typeface="微软雅黑"/>
                        </a:defRPr>
                      </a:lvl2pPr>
                      <a:lvl3pPr marL="914400" algn="l" defTabSz="914400" rtl="0" eaLnBrk="1" latinLnBrk="0" hangingPunct="1">
                        <a:defRPr sz="1800" kern="1200">
                          <a:solidFill>
                            <a:schemeClr val="tx1"/>
                          </a:solidFill>
                          <a:latin typeface="Arial"/>
                          <a:ea typeface="微软雅黑"/>
                        </a:defRPr>
                      </a:lvl3pPr>
                      <a:lvl4pPr marL="1371600" algn="l" defTabSz="914400" rtl="0" eaLnBrk="1" latinLnBrk="0" hangingPunct="1">
                        <a:defRPr sz="1800" kern="1200">
                          <a:solidFill>
                            <a:schemeClr val="tx1"/>
                          </a:solidFill>
                          <a:latin typeface="Arial"/>
                          <a:ea typeface="微软雅黑"/>
                        </a:defRPr>
                      </a:lvl4pPr>
                      <a:lvl5pPr marL="1828800" algn="l" defTabSz="914400" rtl="0" eaLnBrk="1" latinLnBrk="0" hangingPunct="1">
                        <a:defRPr sz="1800" kern="1200">
                          <a:solidFill>
                            <a:schemeClr val="tx1"/>
                          </a:solidFill>
                          <a:latin typeface="Arial"/>
                          <a:ea typeface="微软雅黑"/>
                        </a:defRPr>
                      </a:lvl5pPr>
                      <a:lvl6pPr marL="2286000" algn="l" defTabSz="914400" rtl="0" eaLnBrk="1" latinLnBrk="0" hangingPunct="1">
                        <a:defRPr sz="1800" kern="1200">
                          <a:solidFill>
                            <a:schemeClr val="tx1"/>
                          </a:solidFill>
                          <a:latin typeface="Arial"/>
                          <a:ea typeface="微软雅黑"/>
                        </a:defRPr>
                      </a:lvl6pPr>
                      <a:lvl7pPr marL="2743200" algn="l" defTabSz="914400" rtl="0" eaLnBrk="1" latinLnBrk="0" hangingPunct="1">
                        <a:defRPr sz="1800" kern="1200">
                          <a:solidFill>
                            <a:schemeClr val="tx1"/>
                          </a:solidFill>
                          <a:latin typeface="Arial"/>
                          <a:ea typeface="微软雅黑"/>
                        </a:defRPr>
                      </a:lvl7pPr>
                      <a:lvl8pPr marL="3200400" algn="l" defTabSz="914400" rtl="0" eaLnBrk="1" latinLnBrk="0" hangingPunct="1">
                        <a:defRPr sz="1800" kern="1200">
                          <a:solidFill>
                            <a:schemeClr val="tx1"/>
                          </a:solidFill>
                          <a:latin typeface="Arial"/>
                          <a:ea typeface="微软雅黑"/>
                        </a:defRPr>
                      </a:lvl8pPr>
                      <a:lvl9pPr marL="3657600" algn="l" defTabSz="914400" rtl="0" eaLnBrk="1" latinLnBrk="0" hangingPunct="1">
                        <a:defRPr sz="1800" kern="1200">
                          <a:solidFill>
                            <a:schemeClr val="tx1"/>
                          </a:solidFill>
                          <a:latin typeface="Arial"/>
                          <a:ea typeface="微软雅黑"/>
                        </a:defRPr>
                      </a:lvl9pPr>
                    </a:lstStyle>
                    <a:p>
                      <a:pPr algn="ctr" fontAlgn="ctr"/>
                      <a:r>
                        <a:rPr lang="ru-RU" sz="1200" dirty="0">
                          <a:solidFill>
                            <a:schemeClr val="tx1"/>
                          </a:solidFill>
                          <a:latin typeface="Huawei Sans" panose="020C0503030203020204" pitchFamily="34" charset="0"/>
                          <a:ea typeface="微软雅黑" panose="020B0503020204020204" pitchFamily="34" charset="-122"/>
                          <a:cs typeface="Arial" pitchFamily="34" charset="0"/>
                        </a:rPr>
                        <a:t>Forward Delay</a:t>
                      </a:r>
                    </a:p>
                  </a:txBody>
                  <a:tcPr marL="91441" marR="91441" marT="45710" marB="4571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0"/>
                  </a:ext>
                </a:extLst>
              </a:tr>
            </a:tbl>
          </a:graphicData>
        </a:graphic>
      </p:graphicFrame>
      <p:sp>
        <p:nvSpPr>
          <p:cNvPr id="19" name="五边形 46"/>
          <p:cNvSpPr/>
          <p:nvPr/>
        </p:nvSpPr>
        <p:spPr bwMode="auto">
          <a:xfrm>
            <a:off x="7077609"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20" name="燕尾形 47"/>
          <p:cNvSpPr/>
          <p:nvPr/>
        </p:nvSpPr>
        <p:spPr bwMode="auto">
          <a:xfrm>
            <a:off x="7739743" y="105315"/>
            <a:ext cx="945019" cy="2984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21" name="燕尾形 48"/>
          <p:cNvSpPr/>
          <p:nvPr/>
        </p:nvSpPr>
        <p:spPr bwMode="auto">
          <a:xfrm>
            <a:off x="8595255" y="105315"/>
            <a:ext cx="907973" cy="29842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22" name="燕尾形 49"/>
          <p:cNvSpPr/>
          <p:nvPr/>
        </p:nvSpPr>
        <p:spPr bwMode="auto">
          <a:xfrm>
            <a:off x="9421208" y="105315"/>
            <a:ext cx="646941"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23" name="燕尾形 51"/>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24" name="燕尾形 52"/>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chemeClr val="bg1"/>
                </a:solidFill>
                <a:latin typeface="Huawei Sans" panose="020C0503030203020204" pitchFamily="34" charset="0"/>
              </a:rPr>
              <a:t>BPDU</a:t>
            </a:r>
          </a:p>
        </p:txBody>
      </p:sp>
    </p:spTree>
    <p:extLst>
      <p:ext uri="{BB962C8B-B14F-4D97-AF65-F5344CB8AC3E}">
        <p14:creationId xmlns:p14="http://schemas.microsoft.com/office/powerpoint/2010/main" val="1903661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Правила сравнения BPDU</a:t>
            </a:r>
          </a:p>
        </p:txBody>
      </p:sp>
      <p:graphicFrame>
        <p:nvGraphicFramePr>
          <p:cNvPr id="3" name="表格 2"/>
          <p:cNvGraphicFramePr>
            <a:graphicFrameLocks noGrp="1"/>
          </p:cNvGraphicFramePr>
          <p:nvPr>
            <p:extLst>
              <p:ext uri="{D42A27DB-BD31-4B8C-83A1-F6EECF244321}">
                <p14:modId xmlns:p14="http://schemas.microsoft.com/office/powerpoint/2010/main" val="502030678"/>
              </p:ext>
            </p:extLst>
          </p:nvPr>
        </p:nvGraphicFramePr>
        <p:xfrm>
          <a:off x="542961" y="1655808"/>
          <a:ext cx="2268252" cy="4176458"/>
        </p:xfrm>
        <a:graphic>
          <a:graphicData uri="http://schemas.openxmlformats.org/drawingml/2006/table">
            <a:tbl>
              <a:tblPr firstRow="1" firstCol="1" lastRow="1" lastCol="1" bandRow="1" bandCol="1">
                <a:tableStyleId>{5940675A-B579-460E-94D1-54222C63F5DA}</a:tableStyleId>
              </a:tblPr>
              <a:tblGrid>
                <a:gridCol w="2268252">
                  <a:extLst>
                    <a:ext uri="{9D8B030D-6E8A-4147-A177-3AD203B41FA5}">
                      <a16:colId xmlns:a16="http://schemas.microsoft.com/office/drawing/2014/main" xmlns="" val="20000"/>
                    </a:ext>
                  </a:extLst>
                </a:gridCol>
              </a:tblGrid>
              <a:tr h="321266">
                <a:tc>
                  <a:txBody>
                    <a:bodyPr/>
                    <a:lstStyle/>
                    <a:p>
                      <a:pPr algn="l" fontAlgn="ctr">
                        <a:lnSpc>
                          <a:spcPts val="1600"/>
                        </a:lnSpc>
                        <a:spcAft>
                          <a:spcPts val="0"/>
                        </a:spcAft>
                      </a:pPr>
                      <a:r>
                        <a:rPr lang="ru-RU" sz="1400" b="1" dirty="0">
                          <a:solidFill>
                            <a:schemeClr val="bg1"/>
                          </a:solidFill>
                          <a:latin typeface="Huawei Sans" panose="020C0503030203020204" pitchFamily="34" charset="0"/>
                        </a:rPr>
                        <a:t>Поле</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10000"/>
                  </a:ext>
                </a:extLst>
              </a:tr>
              <a:tr h="321266">
                <a:tc>
                  <a:txBody>
                    <a:bodyPr/>
                    <a:lstStyle/>
                    <a:p>
                      <a:pPr algn="l" fontAlgn="ctr">
                        <a:lnSpc>
                          <a:spcPts val="1600"/>
                        </a:lnSpc>
                        <a:spcAft>
                          <a:spcPts val="0"/>
                        </a:spcAft>
                      </a:pPr>
                      <a:r>
                        <a:rPr lang="ru-RU" sz="1400" dirty="0">
                          <a:latin typeface="Huawei Sans" panose="020C0503030203020204" pitchFamily="34" charset="0"/>
                        </a:rPr>
                        <a:t>Protocol Identifier</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21266">
                <a:tc>
                  <a:txBody>
                    <a:bodyPr/>
                    <a:lstStyle/>
                    <a:p>
                      <a:pPr algn="l" fontAlgn="ctr">
                        <a:lnSpc>
                          <a:spcPts val="1600"/>
                        </a:lnSpc>
                        <a:spcAft>
                          <a:spcPts val="0"/>
                        </a:spcAft>
                      </a:pPr>
                      <a:r>
                        <a:rPr lang="ru-RU" sz="1400" dirty="0">
                          <a:latin typeface="Huawei Sans" panose="020C0503030203020204" pitchFamily="34" charset="0"/>
                        </a:rPr>
                        <a:t>Protocol Version Identifier</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21266">
                <a:tc>
                  <a:txBody>
                    <a:bodyPr/>
                    <a:lstStyle/>
                    <a:p>
                      <a:pPr algn="l" fontAlgn="ctr">
                        <a:lnSpc>
                          <a:spcPts val="1600"/>
                        </a:lnSpc>
                        <a:spcAft>
                          <a:spcPts val="0"/>
                        </a:spcAft>
                      </a:pPr>
                      <a:r>
                        <a:rPr lang="ru-RU" sz="1400" dirty="0">
                          <a:latin typeface="Huawei Sans" panose="020C0503030203020204" pitchFamily="34" charset="0"/>
                        </a:rPr>
                        <a:t>BPDU Type</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21266">
                <a:tc>
                  <a:txBody>
                    <a:bodyPr/>
                    <a:lstStyle/>
                    <a:p>
                      <a:pPr algn="l" fontAlgn="ctr">
                        <a:lnSpc>
                          <a:spcPts val="1600"/>
                        </a:lnSpc>
                        <a:spcAft>
                          <a:spcPts val="0"/>
                        </a:spcAft>
                      </a:pPr>
                      <a:r>
                        <a:rPr lang="ru-RU" sz="1400" dirty="0">
                          <a:latin typeface="Huawei Sans" panose="020C0503030203020204" pitchFamily="34" charset="0"/>
                        </a:rPr>
                        <a:t>Flags</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21266">
                <a:tc>
                  <a:txBody>
                    <a:bodyPr/>
                    <a:lstStyle/>
                    <a:p>
                      <a:pPr algn="l" fontAlgn="ctr">
                        <a:lnSpc>
                          <a:spcPts val="1600"/>
                        </a:lnSpc>
                        <a:spcAft>
                          <a:spcPts val="0"/>
                        </a:spcAft>
                      </a:pPr>
                      <a:r>
                        <a:rPr lang="ru-RU" sz="1400" dirty="0">
                          <a:solidFill>
                            <a:srgbClr val="EC7061"/>
                          </a:solidFill>
                          <a:latin typeface="Huawei Sans" panose="020C0503030203020204" pitchFamily="34" charset="0"/>
                        </a:rPr>
                        <a:t>Root Identifier</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21266">
                <a:tc>
                  <a:txBody>
                    <a:bodyPr/>
                    <a:lstStyle/>
                    <a:p>
                      <a:pPr algn="l" fontAlgn="ctr">
                        <a:lnSpc>
                          <a:spcPts val="1600"/>
                        </a:lnSpc>
                        <a:spcAft>
                          <a:spcPts val="0"/>
                        </a:spcAft>
                      </a:pPr>
                      <a:r>
                        <a:rPr lang="ru-RU" sz="1400" dirty="0">
                          <a:solidFill>
                            <a:srgbClr val="EC7061"/>
                          </a:solidFill>
                          <a:latin typeface="Huawei Sans" panose="020C0503030203020204" pitchFamily="34" charset="0"/>
                        </a:rPr>
                        <a:t>Root Path Cost</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21266">
                <a:tc>
                  <a:txBody>
                    <a:bodyPr/>
                    <a:lstStyle/>
                    <a:p>
                      <a:pPr algn="l" fontAlgn="ctr">
                        <a:lnSpc>
                          <a:spcPts val="1600"/>
                        </a:lnSpc>
                        <a:spcAft>
                          <a:spcPts val="0"/>
                        </a:spcAft>
                      </a:pPr>
                      <a:r>
                        <a:rPr lang="ru-RU" sz="1400" dirty="0">
                          <a:solidFill>
                            <a:srgbClr val="EC7061"/>
                          </a:solidFill>
                          <a:latin typeface="Huawei Sans" panose="020C0503030203020204" pitchFamily="34" charset="0"/>
                        </a:rPr>
                        <a:t>Bridge Identifier</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21266">
                <a:tc>
                  <a:txBody>
                    <a:bodyPr/>
                    <a:lstStyle/>
                    <a:p>
                      <a:pPr algn="l" fontAlgn="ctr">
                        <a:lnSpc>
                          <a:spcPts val="1600"/>
                        </a:lnSpc>
                        <a:spcAft>
                          <a:spcPts val="0"/>
                        </a:spcAft>
                      </a:pPr>
                      <a:r>
                        <a:rPr lang="ru-RU" sz="1400" dirty="0">
                          <a:solidFill>
                            <a:srgbClr val="EC7061"/>
                          </a:solidFill>
                          <a:latin typeface="Huawei Sans" panose="020C0503030203020204" pitchFamily="34" charset="0"/>
                        </a:rPr>
                        <a:t>Port Identifier</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321266">
                <a:tc>
                  <a:txBody>
                    <a:bodyPr/>
                    <a:lstStyle/>
                    <a:p>
                      <a:pPr algn="l" fontAlgn="ctr">
                        <a:lnSpc>
                          <a:spcPts val="1600"/>
                        </a:lnSpc>
                        <a:spcAft>
                          <a:spcPts val="0"/>
                        </a:spcAft>
                      </a:pPr>
                      <a:r>
                        <a:rPr lang="ru-RU" sz="1400" dirty="0">
                          <a:latin typeface="Huawei Sans" panose="020C0503030203020204" pitchFamily="34" charset="0"/>
                        </a:rPr>
                        <a:t>Message Age</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321266">
                <a:tc>
                  <a:txBody>
                    <a:bodyPr/>
                    <a:lstStyle/>
                    <a:p>
                      <a:pPr algn="l" fontAlgn="ctr">
                        <a:lnSpc>
                          <a:spcPts val="1600"/>
                        </a:lnSpc>
                        <a:spcAft>
                          <a:spcPts val="0"/>
                        </a:spcAft>
                      </a:pPr>
                      <a:r>
                        <a:rPr lang="ru-RU" sz="1400" dirty="0">
                          <a:latin typeface="Huawei Sans" panose="020C0503030203020204" pitchFamily="34" charset="0"/>
                        </a:rPr>
                        <a:t>Max Age</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321266">
                <a:tc>
                  <a:txBody>
                    <a:bodyPr/>
                    <a:lstStyle/>
                    <a:p>
                      <a:pPr algn="l" fontAlgn="ctr">
                        <a:lnSpc>
                          <a:spcPts val="1600"/>
                        </a:lnSpc>
                        <a:spcAft>
                          <a:spcPts val="0"/>
                        </a:spcAft>
                      </a:pPr>
                      <a:r>
                        <a:rPr lang="ru-RU" sz="1400" dirty="0">
                          <a:latin typeface="Huawei Sans" panose="020C0503030203020204" pitchFamily="34" charset="0"/>
                        </a:rPr>
                        <a:t>Hello Time</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21266">
                <a:tc>
                  <a:txBody>
                    <a:bodyPr/>
                    <a:lstStyle/>
                    <a:p>
                      <a:pPr algn="l" fontAlgn="ctr">
                        <a:lnSpc>
                          <a:spcPts val="1600"/>
                        </a:lnSpc>
                        <a:spcAft>
                          <a:spcPts val="0"/>
                        </a:spcAft>
                      </a:pPr>
                      <a:r>
                        <a:rPr lang="ru-RU" sz="1400" dirty="0">
                          <a:latin typeface="Huawei Sans" panose="020C0503030203020204" pitchFamily="34" charset="0"/>
                        </a:rPr>
                        <a:t>Forward Delay</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sp>
        <p:nvSpPr>
          <p:cNvPr id="4" name="矩形 3"/>
          <p:cNvSpPr/>
          <p:nvPr/>
        </p:nvSpPr>
        <p:spPr>
          <a:xfrm>
            <a:off x="3107667" y="1556792"/>
            <a:ext cx="8638245" cy="2803844"/>
          </a:xfrm>
          <a:prstGeom prst="rect">
            <a:avLst/>
          </a:prstGeom>
        </p:spPr>
        <p:txBody>
          <a:bodyPr wrap="square">
            <a:spAutoFit/>
          </a:bodyPr>
          <a:lstStyle/>
          <a:p>
            <a:pPr fontAlgn="ctr">
              <a:lnSpc>
                <a:spcPct val="120000"/>
              </a:lnSpc>
              <a:spcAft>
                <a:spcPts val="600"/>
              </a:spcAft>
            </a:pPr>
            <a:r>
              <a:rPr lang="ru-RU" sz="1400" dirty="0">
                <a:solidFill>
                  <a:prstClr val="black"/>
                </a:solidFill>
                <a:latin typeface="Huawei Sans" panose="020C0503030203020204" pitchFamily="34" charset="0"/>
              </a:rPr>
              <a:t>Суть STP — вычисление дерева STP без петель для всей сети коммутации. При расчете топологии важно сравнение конфигурационных BPDU. Поля Root Identifier, Root Path Cost, Bridge Identifier и Port Identifier являются основными полями конфигурационного BPDU. Коммутаторы с поддержкой STP сравнивают эти четыре поля.</a:t>
            </a:r>
          </a:p>
          <a:p>
            <a:pPr fontAlgn="ctr">
              <a:lnSpc>
                <a:spcPct val="120000"/>
              </a:lnSpc>
              <a:spcBef>
                <a:spcPts val="0"/>
              </a:spcBef>
              <a:spcAft>
                <a:spcPts val="600"/>
              </a:spcAft>
            </a:pPr>
            <a:r>
              <a:rPr lang="ru-RU" sz="1400" dirty="0">
                <a:solidFill>
                  <a:prstClr val="black"/>
                </a:solidFill>
                <a:latin typeface="Huawei Sans" panose="020C0503030203020204" pitchFamily="34" charset="0"/>
              </a:rPr>
              <a:t>STP выбирает оптимальный конфигурационный BPDU в следующей последовательности:</a:t>
            </a:r>
          </a:p>
          <a:p>
            <a:pPr marL="342900" indent="-342900" fontAlgn="ctr">
              <a:lnSpc>
                <a:spcPct val="120000"/>
              </a:lnSpc>
              <a:spcBef>
                <a:spcPts val="0"/>
              </a:spcBef>
              <a:spcAft>
                <a:spcPts val="600"/>
              </a:spcAft>
              <a:buFont typeface="+mj-lt"/>
              <a:buAutoNum type="arabicPeriod"/>
            </a:pPr>
            <a:r>
              <a:rPr lang="ru-RU" sz="1400" dirty="0">
                <a:solidFill>
                  <a:prstClr val="black"/>
                </a:solidFill>
                <a:latin typeface="Huawei Sans" panose="020C0503030203020204" pitchFamily="34" charset="0"/>
              </a:rPr>
              <a:t>Наименьший BID корневого моста</a:t>
            </a:r>
          </a:p>
          <a:p>
            <a:pPr marL="342900" indent="-342900" fontAlgn="ctr">
              <a:lnSpc>
                <a:spcPct val="120000"/>
              </a:lnSpc>
              <a:spcBef>
                <a:spcPts val="0"/>
              </a:spcBef>
              <a:spcAft>
                <a:spcPts val="600"/>
              </a:spcAft>
              <a:buFont typeface="+mj-lt"/>
              <a:buAutoNum type="arabicPeriod"/>
            </a:pPr>
            <a:r>
              <a:rPr lang="ru-RU" sz="1400" dirty="0">
                <a:solidFill>
                  <a:prstClr val="black"/>
                </a:solidFill>
                <a:latin typeface="Huawei Sans" panose="020C0503030203020204" pitchFamily="34" charset="0"/>
              </a:rPr>
              <a:t>Наименьший RPC</a:t>
            </a:r>
          </a:p>
          <a:p>
            <a:pPr marL="342900" indent="-342900" fontAlgn="ctr">
              <a:lnSpc>
                <a:spcPct val="120000"/>
              </a:lnSpc>
              <a:spcBef>
                <a:spcPts val="0"/>
              </a:spcBef>
              <a:spcAft>
                <a:spcPts val="600"/>
              </a:spcAft>
              <a:buFont typeface="+mj-lt"/>
              <a:buAutoNum type="arabicPeriod"/>
            </a:pPr>
            <a:r>
              <a:rPr lang="ru-RU" sz="1400" dirty="0">
                <a:solidFill>
                  <a:prstClr val="black"/>
                </a:solidFill>
                <a:latin typeface="Huawei Sans" panose="020C0503030203020204" pitchFamily="34" charset="0"/>
              </a:rPr>
              <a:t>Наименьший BID </a:t>
            </a:r>
            <a:r>
              <a:rPr lang="ru-RU" sz="1400" dirty="0">
                <a:latin typeface="Huawei Sans" panose="020C0503030203020204" pitchFamily="34" charset="0"/>
              </a:rPr>
              <a:t>коммутатора</a:t>
            </a:r>
          </a:p>
          <a:p>
            <a:pPr marL="342900" indent="-342900" fontAlgn="ctr">
              <a:lnSpc>
                <a:spcPct val="120000"/>
              </a:lnSpc>
              <a:spcBef>
                <a:spcPts val="0"/>
              </a:spcBef>
              <a:spcAft>
                <a:spcPts val="600"/>
              </a:spcAft>
              <a:buFont typeface="+mj-lt"/>
              <a:buAutoNum type="arabicPeriod"/>
            </a:pPr>
            <a:r>
              <a:rPr lang="ru-RU" sz="1400" dirty="0">
                <a:solidFill>
                  <a:prstClr val="black"/>
                </a:solidFill>
                <a:latin typeface="Huawei Sans" panose="020C0503030203020204" pitchFamily="34" charset="0"/>
              </a:rPr>
              <a:t>Наименьший PID</a:t>
            </a:r>
          </a:p>
        </p:txBody>
      </p:sp>
      <p:sp>
        <p:nvSpPr>
          <p:cNvPr id="6" name="矩形 5"/>
          <p:cNvSpPr/>
          <p:nvPr/>
        </p:nvSpPr>
        <p:spPr>
          <a:xfrm>
            <a:off x="3107667" y="4824024"/>
            <a:ext cx="8589315" cy="978729"/>
          </a:xfrm>
          <a:prstGeom prst="rect">
            <a:avLst/>
          </a:prstGeom>
        </p:spPr>
        <p:txBody>
          <a:bodyPr wrap="square">
            <a:spAutoFit/>
          </a:bodyPr>
          <a:lstStyle/>
          <a:p>
            <a:pPr fontAlgn="ctr">
              <a:lnSpc>
                <a:spcPct val="120000"/>
              </a:lnSpc>
              <a:spcBef>
                <a:spcPts val="0"/>
              </a:spcBef>
              <a:spcAft>
                <a:spcPts val="600"/>
              </a:spcAft>
            </a:pPr>
            <a:r>
              <a:rPr lang="ru-RU" sz="1600" dirty="0">
                <a:solidFill>
                  <a:prstClr val="black"/>
                </a:solidFill>
                <a:latin typeface="Huawei Sans" panose="020C0503030203020204" pitchFamily="34" charset="0"/>
              </a:rPr>
              <a:t>Среди четырех правил (каждое правило соответствует полю в конфигурационном BPDU) первое правило используется для выбора корневого моста в сети, а следующие правила используются для выбора корневого порта и назначенного порта.</a:t>
            </a:r>
          </a:p>
        </p:txBody>
      </p:sp>
      <p:sp>
        <p:nvSpPr>
          <p:cNvPr id="13" name="五边形 12"/>
          <p:cNvSpPr/>
          <p:nvPr/>
        </p:nvSpPr>
        <p:spPr bwMode="auto">
          <a:xfrm>
            <a:off x="7036189" y="105315"/>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14" name="燕尾形 13"/>
          <p:cNvSpPr/>
          <p:nvPr/>
        </p:nvSpPr>
        <p:spPr bwMode="auto">
          <a:xfrm>
            <a:off x="7686261" y="105315"/>
            <a:ext cx="998501"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15" name="燕尾形 14"/>
          <p:cNvSpPr/>
          <p:nvPr/>
        </p:nvSpPr>
        <p:spPr bwMode="auto">
          <a:xfrm>
            <a:off x="8560426" y="104611"/>
            <a:ext cx="979474" cy="306001"/>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16" name="燕尾形 15"/>
          <p:cNvSpPr/>
          <p:nvPr/>
        </p:nvSpPr>
        <p:spPr bwMode="auto">
          <a:xfrm>
            <a:off x="939601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17" name="燕尾形 16"/>
          <p:cNvSpPr/>
          <p:nvPr/>
        </p:nvSpPr>
        <p:spPr bwMode="auto">
          <a:xfrm>
            <a:off x="10068150" y="105314"/>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18" name="燕尾形 17"/>
          <p:cNvSpPr/>
          <p:nvPr/>
        </p:nvSpPr>
        <p:spPr bwMode="auto">
          <a:xfrm>
            <a:off x="10759844" y="105314"/>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chemeClr val="bg1"/>
                </a:solidFill>
                <a:latin typeface="Huawei Sans" panose="020C0503030203020204" pitchFamily="34" charset="0"/>
              </a:rPr>
              <a:t>BPDU</a:t>
            </a:r>
          </a:p>
        </p:txBody>
      </p:sp>
    </p:spTree>
    <p:extLst>
      <p:ext uri="{BB962C8B-B14F-4D97-AF65-F5344CB8AC3E}">
        <p14:creationId xmlns:p14="http://schemas.microsoft.com/office/powerpoint/2010/main" val="2812551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6365" y="507878"/>
            <a:ext cx="10399976" cy="640800"/>
          </a:xfrm>
        </p:spPr>
        <p:txBody>
          <a:bodyPr/>
          <a:lstStyle/>
          <a:p>
            <a:r>
              <a:rPr lang="ru-RU" sz="3200" dirty="0"/>
              <a:t>Процесс передачи конфигурационного BPDU</a:t>
            </a:r>
          </a:p>
        </p:txBody>
      </p:sp>
      <p:cxnSp>
        <p:nvCxnSpPr>
          <p:cNvPr id="22" name="直接连接符 21"/>
          <p:cNvCxnSpPr/>
          <p:nvPr/>
        </p:nvCxnSpPr>
        <p:spPr>
          <a:xfrm flipH="1">
            <a:off x="2675621" y="2874105"/>
            <a:ext cx="6732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281695" y="2334362"/>
            <a:ext cx="628698" cy="740207"/>
            <a:chOff x="2570721" y="2334362"/>
            <a:chExt cx="628698" cy="740207"/>
          </a:xfrm>
        </p:grpSpPr>
        <p:sp>
          <p:nvSpPr>
            <p:cNvPr id="3" name="文本框 2"/>
            <p:cNvSpPr txBox="1"/>
            <p:nvPr/>
          </p:nvSpPr>
          <p:spPr>
            <a:xfrm>
              <a:off x="2570721" y="2334362"/>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SW1</a:t>
              </a:r>
            </a:p>
          </p:txBody>
        </p:sp>
        <p:pic>
          <p:nvPicPr>
            <p:cNvPr id="4" name="图片 76" descr="接入交换机.png"/>
            <p:cNvPicPr>
              <a:picLocks noChangeAspect="1"/>
            </p:cNvPicPr>
            <p:nvPr/>
          </p:nvPicPr>
          <p:blipFill>
            <a:blip r:embed="rId3" cstate="print"/>
            <a:stretch>
              <a:fillRect/>
            </a:stretch>
          </p:blipFill>
          <p:spPr>
            <a:xfrm>
              <a:off x="2639616" y="2672916"/>
              <a:ext cx="490909" cy="401653"/>
            </a:xfrm>
            <a:prstGeom prst="rect">
              <a:avLst/>
            </a:prstGeom>
          </p:spPr>
        </p:pic>
      </p:grpSp>
      <p:grpSp>
        <p:nvGrpSpPr>
          <p:cNvPr id="8" name="组合 7"/>
          <p:cNvGrpSpPr/>
          <p:nvPr/>
        </p:nvGrpSpPr>
        <p:grpSpPr>
          <a:xfrm>
            <a:off x="5778398" y="2334362"/>
            <a:ext cx="628698" cy="740207"/>
            <a:chOff x="2570721" y="2334362"/>
            <a:chExt cx="628698" cy="740207"/>
          </a:xfrm>
        </p:grpSpPr>
        <p:sp>
          <p:nvSpPr>
            <p:cNvPr id="9" name="文本框 8"/>
            <p:cNvSpPr txBox="1"/>
            <p:nvPr/>
          </p:nvSpPr>
          <p:spPr>
            <a:xfrm>
              <a:off x="2570721" y="2334362"/>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SW2</a:t>
              </a:r>
            </a:p>
          </p:txBody>
        </p:sp>
        <p:pic>
          <p:nvPicPr>
            <p:cNvPr id="10" name="图片 76" descr="接入交换机.png"/>
            <p:cNvPicPr>
              <a:picLocks noChangeAspect="1"/>
            </p:cNvPicPr>
            <p:nvPr/>
          </p:nvPicPr>
          <p:blipFill>
            <a:blip r:embed="rId3" cstate="print"/>
            <a:stretch>
              <a:fillRect/>
            </a:stretch>
          </p:blipFill>
          <p:spPr>
            <a:xfrm>
              <a:off x="2639616" y="2672916"/>
              <a:ext cx="490909" cy="401653"/>
            </a:xfrm>
            <a:prstGeom prst="rect">
              <a:avLst/>
            </a:prstGeom>
          </p:spPr>
        </p:pic>
      </p:grpSp>
      <p:grpSp>
        <p:nvGrpSpPr>
          <p:cNvPr id="11" name="组合 10"/>
          <p:cNvGrpSpPr/>
          <p:nvPr/>
        </p:nvGrpSpPr>
        <p:grpSpPr>
          <a:xfrm>
            <a:off x="9275102" y="2334362"/>
            <a:ext cx="628698" cy="740207"/>
            <a:chOff x="2570721" y="2334362"/>
            <a:chExt cx="628698" cy="740207"/>
          </a:xfrm>
        </p:grpSpPr>
        <p:sp>
          <p:nvSpPr>
            <p:cNvPr id="12" name="文本框 11"/>
            <p:cNvSpPr txBox="1"/>
            <p:nvPr/>
          </p:nvSpPr>
          <p:spPr>
            <a:xfrm>
              <a:off x="2570721" y="2334362"/>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13" name="图片 76" descr="接入交换机.png"/>
            <p:cNvPicPr>
              <a:picLocks noChangeAspect="1"/>
            </p:cNvPicPr>
            <p:nvPr/>
          </p:nvPicPr>
          <p:blipFill>
            <a:blip r:embed="rId3" cstate="print"/>
            <a:stretch>
              <a:fillRect/>
            </a:stretch>
          </p:blipFill>
          <p:spPr>
            <a:xfrm>
              <a:off x="2639616" y="2672916"/>
              <a:ext cx="490909" cy="401653"/>
            </a:xfrm>
            <a:prstGeom prst="rect">
              <a:avLst/>
            </a:prstGeom>
          </p:spPr>
        </p:pic>
      </p:grpSp>
      <p:sp>
        <p:nvSpPr>
          <p:cNvPr id="15" name="矩形 14"/>
          <p:cNvSpPr/>
          <p:nvPr/>
        </p:nvSpPr>
        <p:spPr>
          <a:xfrm>
            <a:off x="1496365" y="1976090"/>
            <a:ext cx="2167581" cy="338554"/>
          </a:xfrm>
          <a:prstGeom prst="rect">
            <a:avLst/>
          </a:prstGeom>
        </p:spPr>
        <p:txBody>
          <a:bodyPr wrap="none">
            <a:spAutoFit/>
          </a:bodyPr>
          <a:lstStyle/>
          <a:p>
            <a:pPr algn="ctr" fontAlgn="ctr">
              <a:spcBef>
                <a:spcPts val="0"/>
              </a:spcBef>
              <a:spcAft>
                <a:spcPts val="0"/>
              </a:spcAft>
            </a:pPr>
            <a:r>
              <a:rPr lang="ru-RU" sz="1600" dirty="0">
                <a:latin typeface="Huawei Sans" panose="020C0503030203020204" pitchFamily="34" charset="0"/>
              </a:rPr>
              <a:t>4096.4c1f-aabc-102a</a:t>
            </a:r>
          </a:p>
        </p:txBody>
      </p:sp>
      <p:sp>
        <p:nvSpPr>
          <p:cNvPr id="16" name="文本框 15"/>
          <p:cNvSpPr txBox="1"/>
          <p:nvPr/>
        </p:nvSpPr>
        <p:spPr>
          <a:xfrm>
            <a:off x="5002903" y="1976090"/>
            <a:ext cx="2178802" cy="338554"/>
          </a:xfrm>
          <a:prstGeom prst="rect">
            <a:avLst/>
          </a:prstGeom>
          <a:noFill/>
        </p:spPr>
        <p:txBody>
          <a:bodyPr wrap="none" rtlCol="0">
            <a:spAutoFit/>
          </a:bodyPr>
          <a:lstStyle/>
          <a:p>
            <a:pPr algn="ctr" fontAlgn="ctr">
              <a:spcBef>
                <a:spcPts val="0"/>
              </a:spcBef>
              <a:spcAft>
                <a:spcPts val="0"/>
              </a:spcAft>
            </a:pPr>
            <a:r>
              <a:rPr lang="ru-RU" sz="1600" dirty="0">
                <a:latin typeface="Huawei Sans" panose="020C0503030203020204" pitchFamily="34" charset="0"/>
              </a:rPr>
              <a:t>4096.4c1f-aabc-102b</a:t>
            </a:r>
          </a:p>
        </p:txBody>
      </p:sp>
      <p:sp>
        <p:nvSpPr>
          <p:cNvPr id="17" name="文本框 16"/>
          <p:cNvSpPr txBox="1"/>
          <p:nvPr/>
        </p:nvSpPr>
        <p:spPr>
          <a:xfrm>
            <a:off x="8528055" y="1976090"/>
            <a:ext cx="2167581" cy="338554"/>
          </a:xfrm>
          <a:prstGeom prst="rect">
            <a:avLst/>
          </a:prstGeom>
          <a:noFill/>
        </p:spPr>
        <p:txBody>
          <a:bodyPr wrap="none" rtlCol="0">
            <a:spAutoFit/>
          </a:bodyPr>
          <a:lstStyle/>
          <a:p>
            <a:pPr algn="ctr" fontAlgn="ctr">
              <a:spcBef>
                <a:spcPts val="0"/>
              </a:spcBef>
              <a:spcAft>
                <a:spcPts val="0"/>
              </a:spcAft>
            </a:pPr>
            <a:r>
              <a:rPr lang="ru-RU" sz="1600" dirty="0">
                <a:latin typeface="Huawei Sans" panose="020C0503030203020204" pitchFamily="34" charset="0"/>
              </a:rPr>
              <a:t>4096.4c1f-aabc-102c</a:t>
            </a:r>
          </a:p>
        </p:txBody>
      </p:sp>
      <p:sp>
        <p:nvSpPr>
          <p:cNvPr id="18" name="文本框 17"/>
          <p:cNvSpPr txBox="1"/>
          <p:nvPr/>
        </p:nvSpPr>
        <p:spPr>
          <a:xfrm>
            <a:off x="2846588" y="2526841"/>
            <a:ext cx="1513556"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PortID=128.24</a:t>
            </a:r>
          </a:p>
        </p:txBody>
      </p:sp>
      <p:sp>
        <p:nvSpPr>
          <p:cNvPr id="19" name="文本框 18"/>
          <p:cNvSpPr txBox="1"/>
          <p:nvPr/>
        </p:nvSpPr>
        <p:spPr>
          <a:xfrm>
            <a:off x="6336911" y="2526841"/>
            <a:ext cx="1513556"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PortID=128.23</a:t>
            </a:r>
          </a:p>
        </p:txBody>
      </p:sp>
      <p:sp>
        <p:nvSpPr>
          <p:cNvPr id="20" name="文本框 19"/>
          <p:cNvSpPr txBox="1"/>
          <p:nvPr/>
        </p:nvSpPr>
        <p:spPr>
          <a:xfrm>
            <a:off x="4425255" y="3013547"/>
            <a:ext cx="1295547"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20000</a:t>
            </a:r>
          </a:p>
        </p:txBody>
      </p:sp>
      <p:sp>
        <p:nvSpPr>
          <p:cNvPr id="21" name="文本框 20"/>
          <p:cNvSpPr txBox="1"/>
          <p:nvPr/>
        </p:nvSpPr>
        <p:spPr>
          <a:xfrm>
            <a:off x="8056099" y="3006987"/>
            <a:ext cx="1295547" cy="338554"/>
          </a:xfrm>
          <a:prstGeom prst="rect">
            <a:avLst/>
          </a:prstGeom>
          <a:noFill/>
        </p:spPr>
        <p:txBody>
          <a:bodyPr wrap="none" rtlCol="0">
            <a:spAutoFit/>
          </a:bodyPr>
          <a:lstStyle/>
          <a:p>
            <a:pPr algn="ctr" fontAlgn="ctr">
              <a:spcBef>
                <a:spcPts val="0"/>
              </a:spcBef>
              <a:spcAft>
                <a:spcPts val="0"/>
              </a:spcAft>
            </a:pPr>
            <a:r>
              <a:rPr lang="ru-RU" sz="1600" dirty="0">
                <a:solidFill>
                  <a:srgbClr val="EC7061"/>
                </a:solidFill>
                <a:latin typeface="Huawei Sans" panose="020C0503030203020204" pitchFamily="34" charset="0"/>
              </a:rPr>
              <a:t>Стоимость = 20000</a:t>
            </a:r>
          </a:p>
        </p:txBody>
      </p:sp>
      <p:cxnSp>
        <p:nvCxnSpPr>
          <p:cNvPr id="23" name="直接箭头连接符 22"/>
          <p:cNvCxnSpPr/>
          <p:nvPr/>
        </p:nvCxnSpPr>
        <p:spPr>
          <a:xfrm>
            <a:off x="2387588" y="3356992"/>
            <a:ext cx="3476554"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987988" y="3356992"/>
            <a:ext cx="2953749"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表格 28"/>
          <p:cNvGraphicFramePr>
            <a:graphicFrameLocks noGrp="1"/>
          </p:cNvGraphicFramePr>
          <p:nvPr>
            <p:extLst>
              <p:ext uri="{D42A27DB-BD31-4B8C-83A1-F6EECF244321}">
                <p14:modId xmlns:p14="http://schemas.microsoft.com/office/powerpoint/2010/main" val="4122712910"/>
              </p:ext>
            </p:extLst>
          </p:nvPr>
        </p:nvGraphicFramePr>
        <p:xfrm>
          <a:off x="2463519" y="3546731"/>
          <a:ext cx="3259187" cy="2562880"/>
        </p:xfrm>
        <a:graphic>
          <a:graphicData uri="http://schemas.openxmlformats.org/drawingml/2006/table">
            <a:tbl>
              <a:tblPr firstRow="1" firstCol="1" lastRow="1" lastCol="1" bandRow="1" bandCol="1">
                <a:tableStyleId>{5940675A-B579-460E-94D1-54222C63F5DA}</a:tableStyleId>
              </a:tblPr>
              <a:tblGrid>
                <a:gridCol w="3259187">
                  <a:extLst>
                    <a:ext uri="{9D8B030D-6E8A-4147-A177-3AD203B41FA5}">
                      <a16:colId xmlns:a16="http://schemas.microsoft.com/office/drawing/2014/main" xmlns="" val="20000"/>
                    </a:ext>
                  </a:extLst>
                </a:gridCol>
              </a:tblGrid>
              <a:tr h="317504">
                <a:tc>
                  <a:txBody>
                    <a:bodyPr/>
                    <a:lstStyle/>
                    <a:p>
                      <a:pPr algn="l" fontAlgn="ctr">
                        <a:lnSpc>
                          <a:spcPct val="100000"/>
                        </a:lnSpc>
                        <a:spcAft>
                          <a:spcPts val="0"/>
                        </a:spcAft>
                      </a:pPr>
                      <a:r>
                        <a:rPr lang="ru-RU" sz="1600" b="1" dirty="0">
                          <a:solidFill>
                            <a:schemeClr val="bg1"/>
                          </a:solidFill>
                          <a:latin typeface="Huawei Sans" panose="020C0503030203020204" pitchFamily="34" charset="0"/>
                        </a:rPr>
                        <a:t>Конфигурационный BPDU</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17504">
                <a:tc>
                  <a:txBody>
                    <a:bodyPr/>
                    <a:lstStyle/>
                    <a:p>
                      <a:pPr algn="l" fontAlgn="ctr">
                        <a:lnSpc>
                          <a:spcPct val="100000"/>
                        </a:lnSpc>
                        <a:spcAft>
                          <a:spcPts val="0"/>
                        </a:spcAft>
                      </a:pPr>
                      <a:r>
                        <a:rPr lang="ru-RU" sz="1600" dirty="0">
                          <a:latin typeface="Huawei Sans" panose="020C0503030203020204" pitchFamily="34" charset="0"/>
                        </a:rPr>
                        <a:t>...</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17504">
                <a:tc>
                  <a:txBody>
                    <a:bodyPr/>
                    <a:lstStyle/>
                    <a:p>
                      <a:pPr algn="l" fontAlgn="ctr">
                        <a:lnSpc>
                          <a:spcPct val="100000"/>
                        </a:lnSpc>
                        <a:spcAft>
                          <a:spcPts val="0"/>
                        </a:spcAft>
                      </a:pPr>
                      <a:r>
                        <a:rPr lang="ru-RU" sz="1600" dirty="0">
                          <a:latin typeface="Huawei Sans" panose="020C0503030203020204" pitchFamily="34" charset="0"/>
                        </a:rPr>
                        <a:t>BID корневого моста = 4096.4c1f-aabc-102a</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7504">
                <a:tc>
                  <a:txBody>
                    <a:bodyPr/>
                    <a:lstStyle/>
                    <a:p>
                      <a:pPr algn="l" fontAlgn="ctr">
                        <a:lnSpc>
                          <a:spcPct val="100000"/>
                        </a:lnSpc>
                        <a:spcAft>
                          <a:spcPts val="0"/>
                        </a:spcAft>
                      </a:pPr>
                      <a:r>
                        <a:rPr lang="ru-RU" sz="1600" dirty="0">
                          <a:latin typeface="Huawei Sans" panose="020C0503030203020204" pitchFamily="34" charset="0"/>
                        </a:rPr>
                        <a:t>Стоимость пути = 0</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7504">
                <a:tc>
                  <a:txBody>
                    <a:bodyPr/>
                    <a:lstStyle/>
                    <a:p>
                      <a:pPr algn="l" fontAlgn="ctr">
                        <a:lnSpc>
                          <a:spcPct val="100000"/>
                        </a:lnSpc>
                        <a:spcAft>
                          <a:spcPts val="0"/>
                        </a:spcAft>
                      </a:pPr>
                      <a:r>
                        <a:rPr lang="ru-RU" sz="1600" dirty="0">
                          <a:latin typeface="Huawei Sans" panose="020C0503030203020204" pitchFamily="34" charset="0"/>
                        </a:rPr>
                        <a:t>BID </a:t>
                      </a:r>
                      <a:r>
                        <a:rPr lang="ru-RU" sz="1600" dirty="0">
                          <a:solidFill>
                            <a:schemeClr val="tx1"/>
                          </a:solidFill>
                          <a:latin typeface="Huawei Sans" panose="020C0503030203020204" pitchFamily="34" charset="0"/>
                        </a:rPr>
                        <a:t>коммутатора</a:t>
                      </a:r>
                      <a:r>
                        <a:rPr lang="ru-RU" sz="1600" dirty="0">
                          <a:latin typeface="Huawei Sans" panose="020C0503030203020204" pitchFamily="34" charset="0"/>
                        </a:rPr>
                        <a:t>= 4096.4c1f-aabc-102a</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17504">
                <a:tc>
                  <a:txBody>
                    <a:bodyPr/>
                    <a:lstStyle/>
                    <a:p>
                      <a:pPr algn="l" fontAlgn="ctr">
                        <a:lnSpc>
                          <a:spcPct val="100000"/>
                        </a:lnSpc>
                        <a:spcAft>
                          <a:spcPts val="0"/>
                        </a:spcAft>
                      </a:pPr>
                      <a:r>
                        <a:rPr lang="ru-RU" sz="1600" dirty="0">
                          <a:latin typeface="Huawei Sans" panose="020C0503030203020204" pitchFamily="34" charset="0"/>
                        </a:rPr>
                        <a:t>PID = 128.24</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1750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600" dirty="0">
                          <a:latin typeface="Huawei Sans" panose="020C0503030203020204" pitchFamily="34" charset="0"/>
                        </a:rPr>
                        <a:t>...</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graphicFrame>
        <p:nvGraphicFramePr>
          <p:cNvPr id="32" name="表格 31"/>
          <p:cNvGraphicFramePr>
            <a:graphicFrameLocks noGrp="1"/>
          </p:cNvGraphicFramePr>
          <p:nvPr>
            <p:extLst>
              <p:ext uri="{D42A27DB-BD31-4B8C-83A1-F6EECF244321}">
                <p14:modId xmlns:p14="http://schemas.microsoft.com/office/powerpoint/2010/main" val="772827685"/>
              </p:ext>
            </p:extLst>
          </p:nvPr>
        </p:nvGraphicFramePr>
        <p:xfrm>
          <a:off x="5987988" y="3546731"/>
          <a:ext cx="3269028" cy="2562881"/>
        </p:xfrm>
        <a:graphic>
          <a:graphicData uri="http://schemas.openxmlformats.org/drawingml/2006/table">
            <a:tbl>
              <a:tblPr firstRow="1" firstCol="1" lastRow="1" lastCol="1" bandRow="1" bandCol="1">
                <a:tableStyleId>{5940675A-B579-460E-94D1-54222C63F5DA}</a:tableStyleId>
              </a:tblPr>
              <a:tblGrid>
                <a:gridCol w="3269028">
                  <a:extLst>
                    <a:ext uri="{9D8B030D-6E8A-4147-A177-3AD203B41FA5}">
                      <a16:colId xmlns:a16="http://schemas.microsoft.com/office/drawing/2014/main" xmlns="" val="20000"/>
                    </a:ext>
                  </a:extLst>
                </a:gridCol>
              </a:tblGrid>
              <a:tr h="339007">
                <a:tc>
                  <a:txBody>
                    <a:bodyPr/>
                    <a:lstStyle/>
                    <a:p>
                      <a:pPr algn="l" fontAlgn="ctr">
                        <a:lnSpc>
                          <a:spcPts val="1600"/>
                        </a:lnSpc>
                        <a:spcAft>
                          <a:spcPts val="0"/>
                        </a:spcAft>
                      </a:pPr>
                      <a:r>
                        <a:rPr lang="ru-RU" sz="1600" b="1" dirty="0">
                          <a:solidFill>
                            <a:schemeClr val="bg1"/>
                          </a:solidFill>
                          <a:latin typeface="Huawei Sans" panose="020C0503030203020204" pitchFamily="34" charset="0"/>
                        </a:rPr>
                        <a:t>Конфигурационный BPDU</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339007">
                <a:tc>
                  <a:txBody>
                    <a:bodyPr/>
                    <a:lstStyle/>
                    <a:p>
                      <a:pPr algn="l" fontAlgn="ctr">
                        <a:lnSpc>
                          <a:spcPts val="1600"/>
                        </a:lnSpc>
                        <a:spcAft>
                          <a:spcPts val="0"/>
                        </a:spcAft>
                      </a:pPr>
                      <a:r>
                        <a:rPr lang="ru-RU" sz="1600" dirty="0">
                          <a:latin typeface="Huawei Sans" panose="020C0503030203020204" pitchFamily="34" charset="0"/>
                        </a:rPr>
                        <a:t>……</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33923">
                <a:tc>
                  <a:txBody>
                    <a:bodyPr/>
                    <a:lstStyle/>
                    <a:p>
                      <a:pPr algn="l" fontAlgn="ctr">
                        <a:lnSpc>
                          <a:spcPts val="1600"/>
                        </a:lnSpc>
                        <a:spcAft>
                          <a:spcPts val="0"/>
                        </a:spcAft>
                      </a:pPr>
                      <a:r>
                        <a:rPr lang="ru-RU" sz="1600" dirty="0">
                          <a:latin typeface="Huawei Sans" panose="020C0503030203020204" pitchFamily="34" charset="0"/>
                        </a:rPr>
                        <a:t>BID корневого моста = 4096.4c1f-aabc-102a</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9007">
                <a:tc>
                  <a:txBody>
                    <a:bodyPr/>
                    <a:lstStyle/>
                    <a:p>
                      <a:pPr algn="l" fontAlgn="ctr">
                        <a:lnSpc>
                          <a:spcPts val="1600"/>
                        </a:lnSpc>
                        <a:spcAft>
                          <a:spcPts val="0"/>
                        </a:spcAft>
                      </a:pPr>
                      <a:r>
                        <a:rPr lang="ru-RU" sz="1600" dirty="0">
                          <a:solidFill>
                            <a:srgbClr val="EC7061"/>
                          </a:solidFill>
                          <a:latin typeface="Huawei Sans" panose="020C0503030203020204" pitchFamily="34" charset="0"/>
                        </a:rPr>
                        <a:t>Стоимость пути = 0+20000</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33923">
                <a:tc>
                  <a:txBody>
                    <a:bodyPr/>
                    <a:lstStyle/>
                    <a:p>
                      <a:pPr algn="l" fontAlgn="ctr">
                        <a:lnSpc>
                          <a:spcPts val="1600"/>
                        </a:lnSpc>
                        <a:spcAft>
                          <a:spcPts val="0"/>
                        </a:spcAft>
                      </a:pPr>
                      <a:r>
                        <a:rPr lang="ru-RU" sz="1600" dirty="0">
                          <a:solidFill>
                            <a:srgbClr val="EC7061"/>
                          </a:solidFill>
                          <a:latin typeface="Huawei Sans" panose="020C0503030203020204" pitchFamily="34" charset="0"/>
                        </a:rPr>
                        <a:t>BID </a:t>
                      </a:r>
                      <a:r>
                        <a:rPr lang="ru-RU" sz="1600" kern="1200" dirty="0">
                          <a:solidFill>
                            <a:srgbClr val="EC7061"/>
                          </a:solidFill>
                          <a:latin typeface="Huawei Sans" panose="020C0503030203020204" pitchFamily="34" charset="0"/>
                          <a:ea typeface="+mn-ea"/>
                          <a:cs typeface="+mn-cs"/>
                        </a:rPr>
                        <a:t>коммутатора</a:t>
                      </a:r>
                      <a:r>
                        <a:rPr lang="ru-RU" sz="1600" dirty="0">
                          <a:solidFill>
                            <a:srgbClr val="EC7061"/>
                          </a:solidFill>
                          <a:latin typeface="Huawei Sans" panose="020C0503030203020204" pitchFamily="34" charset="0"/>
                        </a:rPr>
                        <a:t>= 4096.4c1f-aabc-102b</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9007">
                <a:tc>
                  <a:txBody>
                    <a:bodyPr/>
                    <a:lstStyle/>
                    <a:p>
                      <a:pPr algn="l" fontAlgn="ctr">
                        <a:lnSpc>
                          <a:spcPts val="1600"/>
                        </a:lnSpc>
                        <a:spcAft>
                          <a:spcPts val="0"/>
                        </a:spcAft>
                      </a:pPr>
                      <a:r>
                        <a:rPr lang="ru-RU" sz="1600" dirty="0">
                          <a:solidFill>
                            <a:srgbClr val="EC7061"/>
                          </a:solidFill>
                          <a:latin typeface="Huawei Sans" panose="020C0503030203020204" pitchFamily="34" charset="0"/>
                        </a:rPr>
                        <a:t>PID = 128.23</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9007">
                <a:tc>
                  <a:txBody>
                    <a:bodyPr/>
                    <a:lstStyle/>
                    <a:p>
                      <a:pPr marL="0" marR="0" lvl="0" indent="0" algn="l" defTabSz="914400" rtl="0" eaLnBrk="1" fontAlgn="ctr" latinLnBrk="0" hangingPunct="1">
                        <a:lnSpc>
                          <a:spcPts val="1600"/>
                        </a:lnSpc>
                        <a:spcBef>
                          <a:spcPts val="0"/>
                        </a:spcBef>
                        <a:spcAft>
                          <a:spcPts val="0"/>
                        </a:spcAft>
                        <a:buClrTx/>
                        <a:buSzTx/>
                        <a:buFontTx/>
                        <a:buNone/>
                        <a:tabLst/>
                        <a:defRPr/>
                      </a:pPr>
                      <a:r>
                        <a:rPr lang="ru-RU" sz="1600" dirty="0">
                          <a:latin typeface="Huawei Sans" panose="020C0503030203020204" pitchFamily="34" charset="0"/>
                        </a:rPr>
                        <a:t>...</a:t>
                      </a:r>
                    </a:p>
                  </a:txBody>
                  <a:tcPr marL="72000" marR="43127" marT="0" marB="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33" name="五边形 32"/>
          <p:cNvSpPr/>
          <p:nvPr/>
        </p:nvSpPr>
        <p:spPr bwMode="auto">
          <a:xfrm>
            <a:off x="6910774" y="92399"/>
            <a:ext cx="781200"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BID</a:t>
            </a:r>
          </a:p>
        </p:txBody>
      </p:sp>
      <p:sp>
        <p:nvSpPr>
          <p:cNvPr id="34" name="燕尾形 33"/>
          <p:cNvSpPr/>
          <p:nvPr/>
        </p:nvSpPr>
        <p:spPr bwMode="auto">
          <a:xfrm>
            <a:off x="7584142" y="105315"/>
            <a:ext cx="943914" cy="301794"/>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Корневой мост</a:t>
            </a:r>
          </a:p>
        </p:txBody>
      </p:sp>
      <p:sp>
        <p:nvSpPr>
          <p:cNvPr id="35" name="燕尾形 34"/>
          <p:cNvSpPr/>
          <p:nvPr/>
        </p:nvSpPr>
        <p:spPr bwMode="auto">
          <a:xfrm>
            <a:off x="8450868" y="105315"/>
            <a:ext cx="925588"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Стоимость</a:t>
            </a:r>
          </a:p>
        </p:txBody>
      </p:sp>
      <p:sp>
        <p:nvSpPr>
          <p:cNvPr id="36" name="燕尾形 35"/>
          <p:cNvSpPr/>
          <p:nvPr/>
        </p:nvSpPr>
        <p:spPr bwMode="auto">
          <a:xfrm>
            <a:off x="9286950"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RPC</a:t>
            </a:r>
          </a:p>
        </p:txBody>
      </p:sp>
      <p:sp>
        <p:nvSpPr>
          <p:cNvPr id="37" name="燕尾形 36"/>
          <p:cNvSpPr/>
          <p:nvPr/>
        </p:nvSpPr>
        <p:spPr bwMode="auto">
          <a:xfrm>
            <a:off x="9978644" y="105315"/>
            <a:ext cx="781200"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PID</a:t>
            </a:r>
          </a:p>
        </p:txBody>
      </p:sp>
      <p:sp>
        <p:nvSpPr>
          <p:cNvPr id="38" name="燕尾形 37"/>
          <p:cNvSpPr/>
          <p:nvPr/>
        </p:nvSpPr>
        <p:spPr bwMode="auto">
          <a:xfrm>
            <a:off x="10670338" y="105315"/>
            <a:ext cx="78120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36000" rIns="0" bIns="72000" numCol="1" rtlCol="0" anchor="ctr" anchorCtr="0" compatLnSpc="1">
            <a:prstTxWarp prst="textNoShape">
              <a:avLst/>
            </a:prstTxWarp>
          </a:bodyPr>
          <a:lstStyle/>
          <a:p>
            <a:pPr algn="ctr" fontAlgn="ctr">
              <a:spcBef>
                <a:spcPts val="0"/>
              </a:spcBef>
              <a:defRPr/>
            </a:pPr>
            <a:r>
              <a:rPr lang="ru-RU" sz="900" b="1" dirty="0">
                <a:solidFill>
                  <a:schemeClr val="bg1"/>
                </a:solidFill>
                <a:latin typeface="Huawei Sans" panose="020C0503030203020204" pitchFamily="34" charset="0"/>
              </a:rPr>
              <a:t>BPDU</a:t>
            </a:r>
          </a:p>
        </p:txBody>
      </p:sp>
    </p:spTree>
    <p:extLst>
      <p:ext uri="{BB962C8B-B14F-4D97-AF65-F5344CB8AC3E}">
        <p14:creationId xmlns:p14="http://schemas.microsoft.com/office/powerpoint/2010/main" val="3542481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Расчет STP (1)</a:t>
            </a:r>
          </a:p>
        </p:txBody>
      </p:sp>
      <p:sp>
        <p:nvSpPr>
          <p:cNvPr id="17" name="圆角矩形 16"/>
          <p:cNvSpPr/>
          <p:nvPr/>
        </p:nvSpPr>
        <p:spPr>
          <a:xfrm>
            <a:off x="5879976" y="1827338"/>
            <a:ext cx="5688632" cy="40067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Выбор корневого моста в сети коммутации</a:t>
            </a:r>
          </a:p>
        </p:txBody>
      </p:sp>
      <p:sp>
        <p:nvSpPr>
          <p:cNvPr id="18" name="圆角矩形 17"/>
          <p:cNvSpPr/>
          <p:nvPr/>
        </p:nvSpPr>
        <p:spPr>
          <a:xfrm>
            <a:off x="5879976" y="2276872"/>
            <a:ext cx="5688632" cy="3733403"/>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0" bIns="72000" rtlCol="0" anchor="ctr" anchorCtr="0"/>
          <a:lstStyle/>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После запуска STP в сети коммутации каждый коммутатор отправляет в сеть конфигурационные BPDU. Конфигурационный BPDU содержит BID коммутатора.</a:t>
            </a:r>
          </a:p>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Коммутатор с наименьшим идентификатором моста становится корневым мостом.</a:t>
            </a:r>
          </a:p>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В </a:t>
            </a:r>
            <a:r>
              <a:rPr lang="ru-RU" sz="1400" dirty="0">
                <a:solidFill>
                  <a:schemeClr val="tx1"/>
                </a:solidFill>
                <a:latin typeface="Huawei Sans" panose="020C0503030203020204" pitchFamily="34" charset="0"/>
              </a:rPr>
              <a:t>общей</a:t>
            </a:r>
            <a:r>
              <a:rPr lang="ru-RU" sz="1400" dirty="0">
                <a:solidFill>
                  <a:srgbClr val="FF0000"/>
                </a:solidFill>
                <a:latin typeface="Huawei Sans" panose="020C0503030203020204" pitchFamily="34" charset="0"/>
              </a:rPr>
              <a:t> </a:t>
            </a:r>
            <a:r>
              <a:rPr lang="ru-RU" sz="1400" dirty="0">
                <a:solidFill>
                  <a:prstClr val="black"/>
                </a:solidFill>
                <a:latin typeface="Huawei Sans" panose="020C0503030203020204" pitchFamily="34" charset="0"/>
              </a:rPr>
              <a:t>сети коммутации STP существует только один корневой мост.</a:t>
            </a:r>
          </a:p>
          <a:p>
            <a:pPr marL="177800" indent="-177800" fontAlgn="ctr">
              <a:lnSpc>
                <a:spcPct val="110000"/>
              </a:lnSpc>
              <a:spcBef>
                <a:spcPts val="0"/>
              </a:spcBef>
              <a:spcAft>
                <a:spcPts val="600"/>
              </a:spcAft>
              <a:buFont typeface="Arial" panose="020B0604020202020204" pitchFamily="34" charset="0"/>
              <a:buChar char="•"/>
            </a:pPr>
            <a:r>
              <a:rPr lang="ru-RU" sz="1400" dirty="0">
                <a:solidFill>
                  <a:schemeClr val="tx1"/>
                </a:solidFill>
                <a:latin typeface="Huawei Sans" panose="020C0503030203020204" pitchFamily="34" charset="0"/>
              </a:rPr>
              <a:t>Роль корневого моста можно заранее назначить (сконфигурировать)</a:t>
            </a:r>
          </a:p>
          <a:p>
            <a:pPr marL="177800" indent="-177800" fontAlgn="ctr">
              <a:lnSpc>
                <a:spcPct val="11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Чтобы обеспечить стабильность сети коммутации, рекомендуется заранее спланировать сеть STP и установить </a:t>
            </a:r>
            <a:r>
              <a:rPr lang="ru-RU" sz="1400" dirty="0">
                <a:solidFill>
                  <a:schemeClr val="tx1"/>
                </a:solidFill>
                <a:latin typeface="Huawei Sans" panose="020C0503030203020204" pitchFamily="34" charset="0"/>
              </a:rPr>
              <a:t>приоритет</a:t>
            </a:r>
            <a:r>
              <a:rPr lang="ru-RU" sz="1400" dirty="0">
                <a:solidFill>
                  <a:srgbClr val="FF0000"/>
                </a:solidFill>
                <a:latin typeface="Huawei Sans" panose="020C0503030203020204" pitchFamily="34" charset="0"/>
              </a:rPr>
              <a:t> </a:t>
            </a:r>
            <a:r>
              <a:rPr lang="ru-RU" sz="1400" dirty="0">
                <a:solidFill>
                  <a:prstClr val="black"/>
                </a:solidFill>
                <a:latin typeface="Huawei Sans" panose="020C0503030203020204" pitchFamily="34" charset="0"/>
              </a:rPr>
              <a:t>моста коммутатора, который планируется в качестве корневого моста, </a:t>
            </a:r>
            <a:r>
              <a:rPr lang="ru-RU" sz="1400" dirty="0">
                <a:solidFill>
                  <a:schemeClr val="tx1"/>
                </a:solidFill>
                <a:latin typeface="Huawei Sans" panose="020C0503030203020204" pitchFamily="34" charset="0"/>
              </a:rPr>
              <a:t>на</a:t>
            </a:r>
            <a:r>
              <a:rPr lang="ru-RU" sz="1400" dirty="0">
                <a:solidFill>
                  <a:srgbClr val="FF0000"/>
                </a:solidFill>
                <a:latin typeface="Huawei Sans" panose="020C0503030203020204" pitchFamily="34" charset="0"/>
              </a:rPr>
              <a:t> </a:t>
            </a:r>
            <a:r>
              <a:rPr lang="ru-RU" sz="1400" dirty="0">
                <a:solidFill>
                  <a:prstClr val="black"/>
                </a:solidFill>
                <a:latin typeface="Huawei Sans" panose="020C0503030203020204" pitchFamily="34" charset="0"/>
              </a:rPr>
              <a:t>минимальное значение 0.</a:t>
            </a:r>
          </a:p>
        </p:txBody>
      </p:sp>
      <p:cxnSp>
        <p:nvCxnSpPr>
          <p:cNvPr id="37" name="直接箭头连接符 36"/>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2402693" y="3517246"/>
            <a:ext cx="386048" cy="6079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3176379" y="3470724"/>
            <a:ext cx="430000" cy="6545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3081651" y="2785290"/>
            <a:ext cx="85538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3114364" y="3985353"/>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3" name="椭圆 42"/>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4" name="椭圆 43"/>
          <p:cNvSpPr>
            <a:spLocks noChangeAspect="1"/>
          </p:cNvSpPr>
          <p:nvPr/>
        </p:nvSpPr>
        <p:spPr>
          <a:xfrm>
            <a:off x="3780563" y="27051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45" name="直接箭头连接符 44"/>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6" name="椭圆 45"/>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7" name="椭圆 46"/>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8" name="椭圆 47"/>
          <p:cNvSpPr>
            <a:spLocks noChangeAspect="1"/>
          </p:cNvSpPr>
          <p:nvPr/>
        </p:nvSpPr>
        <p:spPr>
          <a:xfrm>
            <a:off x="714775" y="519916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49" name="椭圆 48"/>
          <p:cNvSpPr>
            <a:spLocks noChangeAspect="1"/>
          </p:cNvSpPr>
          <p:nvPr/>
        </p:nvSpPr>
        <p:spPr>
          <a:xfrm>
            <a:off x="2665542" y="398510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50" name="文本框 49"/>
          <p:cNvSpPr txBox="1"/>
          <p:nvPr/>
        </p:nvSpPr>
        <p:spPr>
          <a:xfrm>
            <a:off x="923103" y="5146394"/>
            <a:ext cx="2253275" cy="338554"/>
          </a:xfrm>
          <a:prstGeom prst="rect">
            <a:avLst/>
          </a:prstGeom>
          <a:noFill/>
        </p:spPr>
        <p:txBody>
          <a:bodyPr wrap="square" rtlCol="0">
            <a:spAutoFit/>
          </a:bodyPr>
          <a:lstStyle/>
          <a:p>
            <a:pPr fontAlgn="ctr">
              <a:spcBef>
                <a:spcPts val="0"/>
              </a:spcBef>
              <a:spcAft>
                <a:spcPts val="0"/>
              </a:spcAft>
            </a:pPr>
            <a:r>
              <a:rPr lang="ru-RU" sz="1600" dirty="0">
                <a:latin typeface="Huawei Sans" panose="020C0503030203020204" pitchFamily="34" charset="0"/>
              </a:rPr>
              <a:t>Конфигурационный BPDU</a:t>
            </a:r>
          </a:p>
        </p:txBody>
      </p:sp>
      <p:sp>
        <p:nvSpPr>
          <p:cNvPr id="51" name="文本框 50"/>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52" name="文本框 51"/>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53" name="组合 52"/>
          <p:cNvGrpSpPr/>
          <p:nvPr/>
        </p:nvGrpSpPr>
        <p:grpSpPr>
          <a:xfrm flipV="1">
            <a:off x="1609745" y="2673501"/>
            <a:ext cx="2745630" cy="2115270"/>
            <a:chOff x="6600056" y="4353447"/>
            <a:chExt cx="1296144" cy="833967"/>
          </a:xfrm>
        </p:grpSpPr>
        <p:cxnSp>
          <p:nvCxnSpPr>
            <p:cNvPr id="54" name="直接连接符 5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直接连接符 55"/>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58"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59" name="文本框 58"/>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61" name="文本框 60"/>
          <p:cNvSpPr txBox="1"/>
          <p:nvPr/>
        </p:nvSpPr>
        <p:spPr>
          <a:xfrm>
            <a:off x="449478" y="1901311"/>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62" name="文本框 61"/>
          <p:cNvSpPr txBox="1"/>
          <p:nvPr/>
        </p:nvSpPr>
        <p:spPr>
          <a:xfrm>
            <a:off x="3324160" y="1901311"/>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63" name="文本框 62"/>
          <p:cNvSpPr txBox="1"/>
          <p:nvPr/>
        </p:nvSpPr>
        <p:spPr>
          <a:xfrm>
            <a:off x="3250843" y="4481867"/>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sp>
        <p:nvSpPr>
          <p:cNvPr id="64" name="五边形 63"/>
          <p:cNvSpPr/>
          <p:nvPr/>
        </p:nvSpPr>
        <p:spPr bwMode="auto">
          <a:xfrm>
            <a:off x="6167569" y="152815"/>
            <a:ext cx="1249017" cy="299789"/>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b="1" dirty="0">
                <a:solidFill>
                  <a:srgbClr val="FFFFFF"/>
                </a:solidFill>
                <a:latin typeface="Huawei Sans" panose="020C0503030203020204" pitchFamily="34" charset="0"/>
              </a:rPr>
              <a:t>Выбор корневого моста</a:t>
            </a:r>
          </a:p>
        </p:txBody>
      </p:sp>
      <p:sp>
        <p:nvSpPr>
          <p:cNvPr id="65" name="燕尾形 64"/>
          <p:cNvSpPr/>
          <p:nvPr/>
        </p:nvSpPr>
        <p:spPr bwMode="auto">
          <a:xfrm>
            <a:off x="7304904" y="152815"/>
            <a:ext cx="1607739"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Выбор корневого порта</a:t>
            </a:r>
          </a:p>
        </p:txBody>
      </p:sp>
      <p:sp>
        <p:nvSpPr>
          <p:cNvPr id="66" name="燕尾形 65"/>
          <p:cNvSpPr/>
          <p:nvPr/>
        </p:nvSpPr>
        <p:spPr bwMode="auto">
          <a:xfrm>
            <a:off x="8813730" y="165605"/>
            <a:ext cx="1576063"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Выбор назначенного порта</a:t>
            </a:r>
          </a:p>
        </p:txBody>
      </p:sp>
      <p:sp>
        <p:nvSpPr>
          <p:cNvPr id="67" name="燕尾形 66"/>
          <p:cNvSpPr/>
          <p:nvPr/>
        </p:nvSpPr>
        <p:spPr bwMode="auto">
          <a:xfrm>
            <a:off x="10290879" y="169845"/>
            <a:ext cx="1803430"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Блокировка неназначенного порта</a:t>
            </a:r>
          </a:p>
        </p:txBody>
      </p:sp>
      <p:sp>
        <p:nvSpPr>
          <p:cNvPr id="70" name="文本框 69"/>
          <p:cNvSpPr txBox="1"/>
          <p:nvPr/>
        </p:nvSpPr>
        <p:spPr>
          <a:xfrm>
            <a:off x="463368" y="2878541"/>
            <a:ext cx="1200970" cy="307777"/>
          </a:xfrm>
          <a:prstGeom prst="rect">
            <a:avLst/>
          </a:prstGeom>
          <a:noFill/>
        </p:spPr>
        <p:txBody>
          <a:bodyPr wrap="none" rtlCol="0">
            <a:spAutoFit/>
          </a:bodyPr>
          <a:lstStyle/>
          <a:p>
            <a:pPr algn="ctr" fontAlgn="ctr">
              <a:spcBef>
                <a:spcPts val="0"/>
              </a:spcBef>
              <a:spcAft>
                <a:spcPts val="0"/>
              </a:spcAft>
            </a:pPr>
            <a:r>
              <a:rPr lang="ru-RU" sz="1400" b="1" dirty="0">
                <a:solidFill>
                  <a:srgbClr val="EC7061"/>
                </a:solidFill>
                <a:latin typeface="Huawei Sans" panose="020C0503030203020204" pitchFamily="34" charset="0"/>
              </a:rPr>
              <a:t>Корневой мост</a:t>
            </a:r>
          </a:p>
        </p:txBody>
      </p:sp>
      <p:pic>
        <p:nvPicPr>
          <p:cNvPr id="71" name="图片 97" descr="接入交换机.png"/>
          <p:cNvPicPr>
            <a:picLocks noChangeAspect="1"/>
          </p:cNvPicPr>
          <p:nvPr/>
        </p:nvPicPr>
        <p:blipFill>
          <a:blip r:embed="rId4" cstate="print"/>
          <a:stretch>
            <a:fillRect/>
          </a:stretch>
        </p:blipFill>
        <p:spPr>
          <a:xfrm>
            <a:off x="1239463" y="2423070"/>
            <a:ext cx="493868" cy="404074"/>
          </a:xfrm>
          <a:prstGeom prst="rect">
            <a:avLst/>
          </a:prstGeom>
        </p:spPr>
      </p:pic>
    </p:spTree>
    <p:extLst>
      <p:ext uri="{BB962C8B-B14F-4D97-AF65-F5344CB8AC3E}">
        <p14:creationId xmlns:p14="http://schemas.microsoft.com/office/powerpoint/2010/main" val="2429583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Расчет STP (2)</a:t>
            </a:r>
          </a:p>
        </p:txBody>
      </p:sp>
      <p:sp>
        <p:nvSpPr>
          <p:cNvPr id="17" name="圆角矩形 16"/>
          <p:cNvSpPr/>
          <p:nvPr/>
        </p:nvSpPr>
        <p:spPr>
          <a:xfrm>
            <a:off x="5879976" y="1871056"/>
            <a:ext cx="5688632" cy="5919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Выбор корневого порта на каждом некорневом мосту (</a:t>
            </a:r>
            <a:r>
              <a:rPr lang="ru-RU" b="1" dirty="0">
                <a:solidFill>
                  <a:prstClr val="white"/>
                </a:solidFill>
                <a:latin typeface="Huawei Sans" panose="020C0503030203020204" pitchFamily="34" charset="0"/>
              </a:rPr>
              <a:t>коммутаторе)</a:t>
            </a:r>
          </a:p>
        </p:txBody>
      </p:sp>
      <p:sp>
        <p:nvSpPr>
          <p:cNvPr id="18" name="圆角矩形 17"/>
          <p:cNvSpPr/>
          <p:nvPr/>
        </p:nvSpPr>
        <p:spPr>
          <a:xfrm>
            <a:off x="5879976" y="2511857"/>
            <a:ext cx="5688632" cy="2448272"/>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Каждый некорневой мост выбирает корневой порт из своих портов.</a:t>
            </a:r>
          </a:p>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Некорневой мост имеет только один корневой порт.</a:t>
            </a:r>
          </a:p>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Когда некорневой мост-коммутатор имеет несколько портов, подключенных к сети, корневой порт получает оптимальный конфигурационный BPDU.</a:t>
            </a:r>
          </a:p>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Корневой порт расположен на каждом некорневом мосте и имеет наименьшее расстояние от корневого моста.</a:t>
            </a:r>
          </a:p>
        </p:txBody>
      </p:sp>
      <p:cxnSp>
        <p:nvCxnSpPr>
          <p:cNvPr id="70" name="直接箭头连接符 69"/>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6" name="椭圆 75"/>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78" name="直接箭头连接符 77"/>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9" name="椭圆 78"/>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80" name="椭圆 79"/>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84" name="文本框 83"/>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85" name="文本框 84"/>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86" name="组合 85"/>
          <p:cNvGrpSpPr/>
          <p:nvPr/>
        </p:nvGrpSpPr>
        <p:grpSpPr>
          <a:xfrm flipV="1">
            <a:off x="1609745" y="2673501"/>
            <a:ext cx="2745630" cy="2115270"/>
            <a:chOff x="6600056" y="4353447"/>
            <a:chExt cx="1296144" cy="833967"/>
          </a:xfrm>
        </p:grpSpPr>
        <p:cxnSp>
          <p:nvCxnSpPr>
            <p:cNvPr id="87" name="直接连接符 86"/>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9" name="直接连接符 88"/>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0"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91"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92" name="文本框 91"/>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93"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94" name="文本框 93"/>
          <p:cNvSpPr txBox="1"/>
          <p:nvPr/>
        </p:nvSpPr>
        <p:spPr>
          <a:xfrm>
            <a:off x="449478" y="1901311"/>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95" name="文本框 94"/>
          <p:cNvSpPr txBox="1"/>
          <p:nvPr/>
        </p:nvSpPr>
        <p:spPr>
          <a:xfrm>
            <a:off x="3324160" y="1901311"/>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96" name="文本框 95"/>
          <p:cNvSpPr txBox="1"/>
          <p:nvPr/>
        </p:nvSpPr>
        <p:spPr>
          <a:xfrm>
            <a:off x="3250843" y="4481867"/>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sp>
        <p:nvSpPr>
          <p:cNvPr id="107" name="椭圆 106"/>
          <p:cNvSpPr>
            <a:spLocks noChangeAspect="1"/>
          </p:cNvSpPr>
          <p:nvPr/>
        </p:nvSpPr>
        <p:spPr>
          <a:xfrm>
            <a:off x="1121347" y="55687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400" b="1" dirty="0">
              <a:solidFill>
                <a:srgbClr val="EC7061"/>
              </a:solidFill>
              <a:latin typeface="Huawei Sans" panose="020C0503030203020204" pitchFamily="34" charset="0"/>
            </a:endParaRPr>
          </a:p>
        </p:txBody>
      </p:sp>
      <p:sp>
        <p:nvSpPr>
          <p:cNvPr id="108" name="文本框 107"/>
          <p:cNvSpPr txBox="1"/>
          <p:nvPr/>
        </p:nvSpPr>
        <p:spPr>
          <a:xfrm>
            <a:off x="1021620" y="5780096"/>
            <a:ext cx="1994484"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Конфигурационный BPDU</a:t>
            </a:r>
          </a:p>
        </p:txBody>
      </p:sp>
      <p:sp>
        <p:nvSpPr>
          <p:cNvPr id="110" name="文本框 109"/>
          <p:cNvSpPr txBox="1"/>
          <p:nvPr/>
        </p:nvSpPr>
        <p:spPr>
          <a:xfrm>
            <a:off x="3128975" y="5805631"/>
            <a:ext cx="1397385"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Корневой порт</a:t>
            </a:r>
          </a:p>
        </p:txBody>
      </p:sp>
      <p:sp>
        <p:nvSpPr>
          <p:cNvPr id="35" name="椭圆 34"/>
          <p:cNvSpPr>
            <a:spLocks noChangeAspect="1"/>
          </p:cNvSpPr>
          <p:nvPr/>
        </p:nvSpPr>
        <p:spPr>
          <a:xfrm>
            <a:off x="3128975" y="5559418"/>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37" name="椭圆 36"/>
          <p:cNvSpPr>
            <a:spLocks noChangeAspect="1"/>
          </p:cNvSpPr>
          <p:nvPr/>
        </p:nvSpPr>
        <p:spPr>
          <a:xfrm>
            <a:off x="2644435" y="4351001"/>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38" name="椭圆 37"/>
          <p:cNvSpPr>
            <a:spLocks noChangeAspect="1"/>
          </p:cNvSpPr>
          <p:nvPr/>
        </p:nvSpPr>
        <p:spPr>
          <a:xfrm>
            <a:off x="4156874" y="2494508"/>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39" name="五边形 38"/>
          <p:cNvSpPr/>
          <p:nvPr/>
        </p:nvSpPr>
        <p:spPr bwMode="auto">
          <a:xfrm>
            <a:off x="6293224" y="146603"/>
            <a:ext cx="1134924" cy="312211"/>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Выбор корневого моста</a:t>
            </a:r>
          </a:p>
        </p:txBody>
      </p:sp>
      <p:sp>
        <p:nvSpPr>
          <p:cNvPr id="40" name="燕尾形 39"/>
          <p:cNvSpPr/>
          <p:nvPr/>
        </p:nvSpPr>
        <p:spPr bwMode="auto">
          <a:xfrm>
            <a:off x="7328647" y="152815"/>
            <a:ext cx="1442409" cy="305999"/>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b="1" dirty="0">
                <a:solidFill>
                  <a:schemeClr val="bg1"/>
                </a:solidFill>
                <a:latin typeface="Huawei Sans" panose="020C0503030203020204" pitchFamily="34" charset="0"/>
              </a:rPr>
              <a:t>Выбор корневого порта</a:t>
            </a:r>
          </a:p>
        </p:txBody>
      </p:sp>
      <p:sp>
        <p:nvSpPr>
          <p:cNvPr id="43" name="燕尾形 42"/>
          <p:cNvSpPr/>
          <p:nvPr/>
        </p:nvSpPr>
        <p:spPr bwMode="auto">
          <a:xfrm>
            <a:off x="8724292" y="146603"/>
            <a:ext cx="1623519"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Выбор назначенного порта</a:t>
            </a:r>
          </a:p>
        </p:txBody>
      </p:sp>
      <p:sp>
        <p:nvSpPr>
          <p:cNvPr id="44" name="燕尾形 43"/>
          <p:cNvSpPr/>
          <p:nvPr/>
        </p:nvSpPr>
        <p:spPr bwMode="auto">
          <a:xfrm>
            <a:off x="10271755" y="152815"/>
            <a:ext cx="1779687" cy="30600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Блокировка неназначенного порта</a:t>
            </a:r>
          </a:p>
        </p:txBody>
      </p:sp>
    </p:spTree>
    <p:extLst>
      <p:ext uri="{BB962C8B-B14F-4D97-AF65-F5344CB8AC3E}">
        <p14:creationId xmlns:p14="http://schemas.microsoft.com/office/powerpoint/2010/main" val="239115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556732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Расчет STP (3)</a:t>
            </a:r>
          </a:p>
        </p:txBody>
      </p:sp>
      <p:sp>
        <p:nvSpPr>
          <p:cNvPr id="17" name="圆角矩形 16"/>
          <p:cNvSpPr/>
          <p:nvPr/>
        </p:nvSpPr>
        <p:spPr>
          <a:xfrm>
            <a:off x="5879976" y="1853629"/>
            <a:ext cx="5688632" cy="55638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На каждом канале выбирается назначенный </a:t>
            </a:r>
            <a:r>
              <a:rPr lang="ru-RU" b="1" dirty="0">
                <a:solidFill>
                  <a:prstClr val="white"/>
                </a:solidFill>
                <a:latin typeface="Huawei Sans" panose="020C0503030203020204" pitchFamily="34" charset="0"/>
              </a:rPr>
              <a:t>(</a:t>
            </a:r>
            <a:r>
              <a:rPr lang="en-US" b="1" dirty="0">
                <a:solidFill>
                  <a:prstClr val="white"/>
                </a:solidFill>
                <a:latin typeface="Huawei Sans" panose="020C0503030203020204" pitchFamily="34" charset="0"/>
              </a:rPr>
              <a:t>designated</a:t>
            </a:r>
            <a:r>
              <a:rPr lang="ru-RU" b="1" dirty="0">
                <a:solidFill>
                  <a:prstClr val="white"/>
                </a:solidFill>
                <a:latin typeface="Huawei Sans" panose="020C0503030203020204" pitchFamily="34" charset="0"/>
              </a:rPr>
              <a:t>) </a:t>
            </a:r>
            <a:r>
              <a:rPr lang="ru-RU" b="1" dirty="0">
                <a:solidFill>
                  <a:prstClr val="white"/>
                </a:solidFill>
                <a:latin typeface="Huawei Sans" panose="020C0503030203020204" pitchFamily="34" charset="0"/>
              </a:rPr>
              <a:t>порт</a:t>
            </a:r>
          </a:p>
        </p:txBody>
      </p:sp>
      <p:sp>
        <p:nvSpPr>
          <p:cNvPr id="18" name="圆角矩形 17"/>
          <p:cNvSpPr/>
          <p:nvPr/>
        </p:nvSpPr>
        <p:spPr>
          <a:xfrm>
            <a:off x="5879976" y="2488216"/>
            <a:ext cx="5688632" cy="3477685"/>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После выбора корневого порта некорневый мост использует оптимальный BPDU, полученный на </a:t>
            </a:r>
            <a:r>
              <a:rPr lang="ru-RU" sz="1400" dirty="0">
                <a:solidFill>
                  <a:schemeClr val="tx1"/>
                </a:solidFill>
                <a:latin typeface="Huawei Sans" panose="020C0503030203020204" pitchFamily="34" charset="0"/>
              </a:rPr>
              <a:t>порт</a:t>
            </a:r>
            <a:r>
              <a:rPr lang="ru-RU" sz="1400" dirty="0">
                <a:solidFill>
                  <a:prstClr val="black"/>
                </a:solidFill>
                <a:latin typeface="Huawei Sans" panose="020C0503030203020204" pitchFamily="34" charset="0"/>
              </a:rPr>
              <a:t>, для расчета конфигурационного BPDU и сравнивает рассчитанный конфигурационный BPDU с конфигурационными BPDU, которые получили все порты, кроме корневого порта.</a:t>
            </a:r>
          </a:p>
          <a:p>
            <a:pPr marL="446400" lvl="1" indent="-259200" fontAlgn="ctr">
              <a:lnSpc>
                <a:spcPct val="120000"/>
              </a:lnSpc>
              <a:spcBef>
                <a:spcPts val="0"/>
              </a:spcBef>
              <a:spcAft>
                <a:spcPts val="600"/>
              </a:spcAft>
              <a:buFont typeface="Wingdings" panose="05000000000000000000" pitchFamily="2" charset="2"/>
              <a:buChar char="Ø"/>
            </a:pPr>
            <a:r>
              <a:rPr lang="ru-RU" sz="1400" dirty="0">
                <a:solidFill>
                  <a:prstClr val="black"/>
                </a:solidFill>
                <a:latin typeface="Huawei Sans" panose="020C0503030203020204" pitchFamily="34" charset="0"/>
              </a:rPr>
              <a:t>Если первое значение лучше, данный порт является назначенным портом.</a:t>
            </a:r>
          </a:p>
          <a:p>
            <a:pPr marL="446400" lvl="1" indent="-259200" fontAlgn="ctr">
              <a:lnSpc>
                <a:spcPct val="120000"/>
              </a:lnSpc>
              <a:spcBef>
                <a:spcPts val="0"/>
              </a:spcBef>
              <a:spcAft>
                <a:spcPts val="600"/>
              </a:spcAft>
              <a:buFont typeface="Wingdings" panose="05000000000000000000" pitchFamily="2" charset="2"/>
              <a:buChar char="Ø"/>
            </a:pPr>
            <a:r>
              <a:rPr lang="ru-RU" sz="1400" dirty="0">
                <a:solidFill>
                  <a:prstClr val="black"/>
                </a:solidFill>
                <a:latin typeface="Huawei Sans" panose="020C0503030203020204" pitchFamily="34" charset="0"/>
              </a:rPr>
              <a:t>Если последнее значение лучше, данный порт является неназначенным портом.</a:t>
            </a:r>
          </a:p>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В большинстве случаев все порты корневого моста являются назначенными портами.</a:t>
            </a:r>
          </a:p>
        </p:txBody>
      </p:sp>
      <p:sp>
        <p:nvSpPr>
          <p:cNvPr id="33" name="椭圆 32"/>
          <p:cNvSpPr>
            <a:spLocks noChangeAspect="1"/>
          </p:cNvSpPr>
          <p:nvPr/>
        </p:nvSpPr>
        <p:spPr>
          <a:xfrm>
            <a:off x="676847" y="55687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400" b="1" dirty="0">
              <a:solidFill>
                <a:prstClr val="black"/>
              </a:solidFill>
              <a:latin typeface="Huawei Sans" panose="020C0503030203020204" pitchFamily="34" charset="0"/>
            </a:endParaRPr>
          </a:p>
        </p:txBody>
      </p:sp>
      <p:sp>
        <p:nvSpPr>
          <p:cNvPr id="35" name="文本框 34"/>
          <p:cNvSpPr txBox="1"/>
          <p:nvPr/>
        </p:nvSpPr>
        <p:spPr>
          <a:xfrm>
            <a:off x="492452" y="5824347"/>
            <a:ext cx="1990169"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Конфигурационный BPDU</a:t>
            </a:r>
          </a:p>
        </p:txBody>
      </p:sp>
      <p:sp>
        <p:nvSpPr>
          <p:cNvPr id="36" name="文本框 35"/>
          <p:cNvSpPr txBox="1"/>
          <p:nvPr/>
        </p:nvSpPr>
        <p:spPr>
          <a:xfrm>
            <a:off x="2588782" y="5813316"/>
            <a:ext cx="1080185"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Корневой порт</a:t>
            </a:r>
          </a:p>
        </p:txBody>
      </p:sp>
      <p:sp>
        <p:nvSpPr>
          <p:cNvPr id="39" name="椭圆 38"/>
          <p:cNvSpPr>
            <a:spLocks noChangeAspect="1"/>
          </p:cNvSpPr>
          <p:nvPr/>
        </p:nvSpPr>
        <p:spPr>
          <a:xfrm>
            <a:off x="3849784" y="555818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40" name="文本框 39"/>
          <p:cNvSpPr txBox="1"/>
          <p:nvPr/>
        </p:nvSpPr>
        <p:spPr>
          <a:xfrm>
            <a:off x="3849784" y="5799507"/>
            <a:ext cx="1519952"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Назначенный порт</a:t>
            </a:r>
          </a:p>
        </p:txBody>
      </p:sp>
      <p:cxnSp>
        <p:nvCxnSpPr>
          <p:cNvPr id="50" name="直接箭头连接符 49"/>
          <p:cNvCxnSpPr/>
          <p:nvPr/>
        </p:nvCxnSpPr>
        <p:spPr>
          <a:xfrm>
            <a:off x="1589686" y="3112077"/>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2" name="椭圆 51"/>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53" name="直接箭头连接符 52"/>
          <p:cNvCxnSpPr/>
          <p:nvPr/>
        </p:nvCxnSpPr>
        <p:spPr>
          <a:xfrm flipH="1">
            <a:off x="3932502" y="3140036"/>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4" name="椭圆 53"/>
          <p:cNvSpPr>
            <a:spLocks noChangeAspect="1"/>
          </p:cNvSpPr>
          <p:nvPr/>
        </p:nvSpPr>
        <p:spPr>
          <a:xfrm>
            <a:off x="4204937" y="3105897"/>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55" name="椭圆 54"/>
          <p:cNvSpPr>
            <a:spLocks noChangeAspect="1"/>
          </p:cNvSpPr>
          <p:nvPr/>
        </p:nvSpPr>
        <p:spPr>
          <a:xfrm>
            <a:off x="1475689" y="301858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56" name="文本框 55"/>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57" name="文本框 56"/>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58" name="组合 57"/>
          <p:cNvGrpSpPr/>
          <p:nvPr/>
        </p:nvGrpSpPr>
        <p:grpSpPr>
          <a:xfrm flipV="1">
            <a:off x="1609745" y="2673501"/>
            <a:ext cx="2745630" cy="2115270"/>
            <a:chOff x="6600056" y="4353447"/>
            <a:chExt cx="1296144" cy="833967"/>
          </a:xfrm>
        </p:grpSpPr>
        <p:cxnSp>
          <p:nvCxnSpPr>
            <p:cNvPr id="59" name="直接连接符 58"/>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63"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64" name="文本框 63"/>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65"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66" name="文本框 65"/>
          <p:cNvSpPr txBox="1"/>
          <p:nvPr/>
        </p:nvSpPr>
        <p:spPr>
          <a:xfrm>
            <a:off x="449478" y="1901311"/>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67" name="文本框 66"/>
          <p:cNvSpPr txBox="1"/>
          <p:nvPr/>
        </p:nvSpPr>
        <p:spPr>
          <a:xfrm>
            <a:off x="3324160" y="1901311"/>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68" name="文本框 67"/>
          <p:cNvSpPr txBox="1"/>
          <p:nvPr/>
        </p:nvSpPr>
        <p:spPr>
          <a:xfrm>
            <a:off x="3250843" y="4481867"/>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sp>
        <p:nvSpPr>
          <p:cNvPr id="71" name="椭圆 70"/>
          <p:cNvSpPr>
            <a:spLocks noChangeAspect="1"/>
          </p:cNvSpPr>
          <p:nvPr/>
        </p:nvSpPr>
        <p:spPr>
          <a:xfrm>
            <a:off x="1614524" y="2497408"/>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72" name="椭圆 71"/>
          <p:cNvSpPr>
            <a:spLocks noChangeAspect="1"/>
          </p:cNvSpPr>
          <p:nvPr/>
        </p:nvSpPr>
        <p:spPr>
          <a:xfrm>
            <a:off x="1606601"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73" name="椭圆 72"/>
          <p:cNvSpPr>
            <a:spLocks noChangeAspect="1"/>
          </p:cNvSpPr>
          <p:nvPr/>
        </p:nvSpPr>
        <p:spPr>
          <a:xfrm>
            <a:off x="4141176"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41" name="椭圆 40"/>
          <p:cNvSpPr>
            <a:spLocks noChangeAspect="1"/>
          </p:cNvSpPr>
          <p:nvPr/>
        </p:nvSpPr>
        <p:spPr>
          <a:xfrm>
            <a:off x="2674285" y="5559418"/>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43" name="椭圆 42"/>
          <p:cNvSpPr>
            <a:spLocks noChangeAspect="1"/>
          </p:cNvSpPr>
          <p:nvPr/>
        </p:nvSpPr>
        <p:spPr>
          <a:xfrm>
            <a:off x="2659241" y="4351001"/>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44" name="椭圆 43"/>
          <p:cNvSpPr>
            <a:spLocks noChangeAspect="1"/>
          </p:cNvSpPr>
          <p:nvPr/>
        </p:nvSpPr>
        <p:spPr>
          <a:xfrm>
            <a:off x="4134506" y="2513092"/>
            <a:ext cx="230010" cy="23001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45" name="五边形 44"/>
          <p:cNvSpPr/>
          <p:nvPr/>
        </p:nvSpPr>
        <p:spPr bwMode="auto">
          <a:xfrm>
            <a:off x="6159500" y="146604"/>
            <a:ext cx="1082628" cy="306000"/>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Выбор корневого моста</a:t>
            </a:r>
          </a:p>
        </p:txBody>
      </p:sp>
      <p:sp>
        <p:nvSpPr>
          <p:cNvPr id="46" name="燕尾形 45"/>
          <p:cNvSpPr/>
          <p:nvPr/>
        </p:nvSpPr>
        <p:spPr bwMode="auto">
          <a:xfrm>
            <a:off x="7150101" y="152815"/>
            <a:ext cx="1384300" cy="29978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Выбор корневого порта</a:t>
            </a:r>
          </a:p>
        </p:txBody>
      </p:sp>
      <p:sp>
        <p:nvSpPr>
          <p:cNvPr id="69" name="燕尾形 68"/>
          <p:cNvSpPr/>
          <p:nvPr/>
        </p:nvSpPr>
        <p:spPr bwMode="auto">
          <a:xfrm>
            <a:off x="8392193" y="152815"/>
            <a:ext cx="1630051"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b="1" dirty="0">
                <a:solidFill>
                  <a:schemeClr val="bg1"/>
                </a:solidFill>
                <a:latin typeface="Huawei Sans" panose="020C0503030203020204" pitchFamily="34" charset="0"/>
              </a:rPr>
              <a:t>Выбор назначенного порта</a:t>
            </a:r>
          </a:p>
        </p:txBody>
      </p:sp>
      <p:sp>
        <p:nvSpPr>
          <p:cNvPr id="70" name="燕尾形 69"/>
          <p:cNvSpPr/>
          <p:nvPr/>
        </p:nvSpPr>
        <p:spPr bwMode="auto">
          <a:xfrm>
            <a:off x="9931400" y="152815"/>
            <a:ext cx="1637208" cy="299789"/>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Блокировка неназначенного порта</a:t>
            </a:r>
          </a:p>
        </p:txBody>
      </p:sp>
    </p:spTree>
    <p:extLst>
      <p:ext uri="{BB962C8B-B14F-4D97-AF65-F5344CB8AC3E}">
        <p14:creationId xmlns:p14="http://schemas.microsoft.com/office/powerpoint/2010/main" val="3235297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Расчет STP (4)</a:t>
            </a:r>
          </a:p>
        </p:txBody>
      </p:sp>
      <p:sp>
        <p:nvSpPr>
          <p:cNvPr id="17" name="圆角矩形 16"/>
          <p:cNvSpPr/>
          <p:nvPr/>
        </p:nvSpPr>
        <p:spPr>
          <a:xfrm>
            <a:off x="5879976" y="1864517"/>
            <a:ext cx="5688632" cy="5795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Блокировка </a:t>
            </a:r>
            <a:r>
              <a:rPr lang="ru-RU" b="1" dirty="0" err="1">
                <a:solidFill>
                  <a:prstClr val="white"/>
                </a:solidFill>
                <a:latin typeface="Huawei Sans" panose="020C0503030203020204" pitchFamily="34" charset="0"/>
              </a:rPr>
              <a:t>неназначенного</a:t>
            </a:r>
            <a:r>
              <a:rPr lang="ru-RU" b="1" dirty="0">
                <a:solidFill>
                  <a:prstClr val="white"/>
                </a:solidFill>
                <a:latin typeface="Huawei Sans" panose="020C0503030203020204" pitchFamily="34" charset="0"/>
              </a:rPr>
              <a:t> </a:t>
            </a:r>
            <a:r>
              <a:rPr lang="ru-RU" b="1" dirty="0">
                <a:solidFill>
                  <a:prstClr val="white"/>
                </a:solidFill>
                <a:latin typeface="Huawei Sans" panose="020C0503030203020204" pitchFamily="34" charset="0"/>
              </a:rPr>
              <a:t>(</a:t>
            </a:r>
            <a:r>
              <a:rPr lang="en-US" b="1" dirty="0">
                <a:solidFill>
                  <a:prstClr val="white"/>
                </a:solidFill>
                <a:latin typeface="Huawei Sans" panose="020C0503030203020204" pitchFamily="34" charset="0"/>
              </a:rPr>
              <a:t>non-designated</a:t>
            </a:r>
            <a:r>
              <a:rPr lang="ru-RU" b="1" dirty="0">
                <a:solidFill>
                  <a:prstClr val="white"/>
                </a:solidFill>
                <a:latin typeface="Huawei Sans" panose="020C0503030203020204" pitchFamily="34" charset="0"/>
              </a:rPr>
              <a:t>) </a:t>
            </a:r>
            <a:r>
              <a:rPr lang="ru-RU" b="1" dirty="0">
                <a:solidFill>
                  <a:prstClr val="white"/>
                </a:solidFill>
                <a:latin typeface="Huawei Sans" panose="020C0503030203020204" pitchFamily="34" charset="0"/>
              </a:rPr>
              <a:t>порта</a:t>
            </a:r>
          </a:p>
        </p:txBody>
      </p:sp>
      <p:sp>
        <p:nvSpPr>
          <p:cNvPr id="18" name="圆角矩形 17"/>
          <p:cNvSpPr/>
          <p:nvPr/>
        </p:nvSpPr>
        <p:spPr>
          <a:xfrm>
            <a:off x="5879976" y="2492895"/>
            <a:ext cx="5688632" cy="1843353"/>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rtlCol="0" anchor="ctr" anchorCtr="0"/>
          <a:lstStyle/>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На коммутаторе порт, который не является ни корневым портом, ни назначенным портом, называется неназначенным портом.</a:t>
            </a:r>
          </a:p>
          <a:p>
            <a:pPr marL="177800" indent="-177800" fontAlgn="ctr">
              <a:lnSpc>
                <a:spcPct val="120000"/>
              </a:lnSpc>
              <a:spcBef>
                <a:spcPts val="0"/>
              </a:spcBef>
              <a:spcAft>
                <a:spcPts val="600"/>
              </a:spcAft>
              <a:buFont typeface="Arial" panose="020B0604020202020204" pitchFamily="34" charset="0"/>
              <a:buChar char="•"/>
            </a:pPr>
            <a:r>
              <a:rPr lang="ru-RU" sz="1400" dirty="0">
                <a:solidFill>
                  <a:prstClr val="black"/>
                </a:solidFill>
                <a:latin typeface="Huawei Sans" panose="020C0503030203020204" pitchFamily="34" charset="0"/>
              </a:rPr>
              <a:t>Последним шагом операций STP является блокирование неназначенного порта в сети. После завершения этого шага устраняются петли уровня 2 в сети.</a:t>
            </a:r>
          </a:p>
        </p:txBody>
      </p:sp>
      <p:sp>
        <p:nvSpPr>
          <p:cNvPr id="57" name="椭圆 56"/>
          <p:cNvSpPr>
            <a:spLocks noChangeAspect="1"/>
          </p:cNvSpPr>
          <p:nvPr/>
        </p:nvSpPr>
        <p:spPr>
          <a:xfrm>
            <a:off x="680895" y="5568751"/>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400" b="1" dirty="0">
              <a:solidFill>
                <a:prstClr val="black"/>
              </a:solidFill>
              <a:latin typeface="Huawei Sans" panose="020C0503030203020204" pitchFamily="34" charset="0"/>
            </a:endParaRPr>
          </a:p>
        </p:txBody>
      </p:sp>
      <p:sp>
        <p:nvSpPr>
          <p:cNvPr id="58" name="文本框 57"/>
          <p:cNvSpPr txBox="1"/>
          <p:nvPr/>
        </p:nvSpPr>
        <p:spPr>
          <a:xfrm>
            <a:off x="397813" y="5780096"/>
            <a:ext cx="2088666" cy="523220"/>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Конфигурационный BPDU</a:t>
            </a:r>
          </a:p>
        </p:txBody>
      </p:sp>
      <p:sp>
        <p:nvSpPr>
          <p:cNvPr id="59" name="椭圆 58"/>
          <p:cNvSpPr>
            <a:spLocks noChangeAspect="1"/>
          </p:cNvSpPr>
          <p:nvPr/>
        </p:nvSpPr>
        <p:spPr>
          <a:xfrm>
            <a:off x="2669398" y="555818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60" name="文本框 59"/>
          <p:cNvSpPr txBox="1"/>
          <p:nvPr/>
        </p:nvSpPr>
        <p:spPr>
          <a:xfrm>
            <a:off x="2511077" y="5824347"/>
            <a:ext cx="1235423" cy="523220"/>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Корневой порт</a:t>
            </a:r>
          </a:p>
        </p:txBody>
      </p:sp>
      <p:sp>
        <p:nvSpPr>
          <p:cNvPr id="61" name="椭圆 60"/>
          <p:cNvSpPr>
            <a:spLocks noChangeAspect="1"/>
          </p:cNvSpPr>
          <p:nvPr/>
        </p:nvSpPr>
        <p:spPr>
          <a:xfrm>
            <a:off x="3849784" y="555818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62" name="文本框 61"/>
          <p:cNvSpPr txBox="1"/>
          <p:nvPr/>
        </p:nvSpPr>
        <p:spPr>
          <a:xfrm>
            <a:off x="3771098" y="5812345"/>
            <a:ext cx="1491797"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Назначенный порт</a:t>
            </a:r>
          </a:p>
        </p:txBody>
      </p:sp>
      <p:cxnSp>
        <p:nvCxnSpPr>
          <p:cNvPr id="63" name="直接箭头连接符 62"/>
          <p:cNvCxnSpPr/>
          <p:nvPr/>
        </p:nvCxnSpPr>
        <p:spPr>
          <a:xfrm>
            <a:off x="1589686" y="3112077"/>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5" name="椭圆 64"/>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66" name="直接箭头连接符 65"/>
          <p:cNvCxnSpPr/>
          <p:nvPr/>
        </p:nvCxnSpPr>
        <p:spPr>
          <a:xfrm flipH="1">
            <a:off x="3932502" y="3140036"/>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7" name="椭圆 66"/>
          <p:cNvSpPr>
            <a:spLocks noChangeAspect="1"/>
          </p:cNvSpPr>
          <p:nvPr/>
        </p:nvSpPr>
        <p:spPr>
          <a:xfrm>
            <a:off x="4204937" y="3105897"/>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68" name="椭圆 67"/>
          <p:cNvSpPr>
            <a:spLocks noChangeAspect="1"/>
          </p:cNvSpPr>
          <p:nvPr/>
        </p:nvSpPr>
        <p:spPr>
          <a:xfrm>
            <a:off x="1475689" y="301858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69" name="文本框 68"/>
          <p:cNvSpPr txBox="1"/>
          <p:nvPr/>
        </p:nvSpPr>
        <p:spPr>
          <a:xfrm>
            <a:off x="657337"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70" name="文本框 69"/>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71" name="组合 70"/>
          <p:cNvGrpSpPr/>
          <p:nvPr/>
        </p:nvGrpSpPr>
        <p:grpSpPr>
          <a:xfrm flipV="1">
            <a:off x="1609745" y="2673501"/>
            <a:ext cx="2745630" cy="2115270"/>
            <a:chOff x="6600056" y="4353447"/>
            <a:chExt cx="1296144" cy="833967"/>
          </a:xfrm>
        </p:grpSpPr>
        <p:cxnSp>
          <p:nvCxnSpPr>
            <p:cNvPr id="72" name="直接连接符 71"/>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直接连接符 73"/>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76"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77" name="文本框 76"/>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78"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82" name="椭圆 81"/>
          <p:cNvSpPr>
            <a:spLocks noChangeAspect="1"/>
          </p:cNvSpPr>
          <p:nvPr/>
        </p:nvSpPr>
        <p:spPr>
          <a:xfrm>
            <a:off x="2627353" y="4367565"/>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83" name="椭圆 82"/>
          <p:cNvSpPr>
            <a:spLocks noChangeAspect="1"/>
          </p:cNvSpPr>
          <p:nvPr/>
        </p:nvSpPr>
        <p:spPr>
          <a:xfrm>
            <a:off x="4117778" y="251185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84" name="椭圆 83"/>
          <p:cNvSpPr>
            <a:spLocks noChangeAspect="1"/>
          </p:cNvSpPr>
          <p:nvPr/>
        </p:nvSpPr>
        <p:spPr>
          <a:xfrm>
            <a:off x="1614524" y="2497408"/>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85" name="椭圆 84"/>
          <p:cNvSpPr>
            <a:spLocks noChangeAspect="1"/>
          </p:cNvSpPr>
          <p:nvPr/>
        </p:nvSpPr>
        <p:spPr>
          <a:xfrm>
            <a:off x="1606601"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86" name="椭圆 85"/>
          <p:cNvSpPr>
            <a:spLocks noChangeAspect="1"/>
          </p:cNvSpPr>
          <p:nvPr/>
        </p:nvSpPr>
        <p:spPr>
          <a:xfrm>
            <a:off x="4141176" y="2737414"/>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39" name="文本框 38"/>
          <p:cNvSpPr txBox="1"/>
          <p:nvPr/>
        </p:nvSpPr>
        <p:spPr>
          <a:xfrm>
            <a:off x="3295841" y="4340816"/>
            <a:ext cx="1923859" cy="523220"/>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Заблокированный порт</a:t>
            </a:r>
          </a:p>
        </p:txBody>
      </p:sp>
      <p:grpSp>
        <p:nvGrpSpPr>
          <p:cNvPr id="40" name="组合 28"/>
          <p:cNvGrpSpPr>
            <a:grpSpLocks noChangeAspect="1"/>
          </p:cNvGrpSpPr>
          <p:nvPr/>
        </p:nvGrpSpPr>
        <p:grpSpPr>
          <a:xfrm>
            <a:off x="3061955" y="4336249"/>
            <a:ext cx="245486" cy="245486"/>
            <a:chOff x="5076056" y="3356992"/>
            <a:chExt cx="436268" cy="436268"/>
          </a:xfrm>
        </p:grpSpPr>
        <p:sp>
          <p:nvSpPr>
            <p:cNvPr id="4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4" name="五边形 43"/>
          <p:cNvSpPr/>
          <p:nvPr/>
        </p:nvSpPr>
        <p:spPr bwMode="auto">
          <a:xfrm>
            <a:off x="6443953" y="159026"/>
            <a:ext cx="1328205" cy="299789"/>
          </a:xfrm>
          <a:prstGeom prst="homePlate">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dirty="0">
                <a:latin typeface="Huawei Sans" panose="020C0503030203020204" pitchFamily="34" charset="0"/>
              </a:rPr>
              <a:t>Выбор корневого моста</a:t>
            </a:r>
          </a:p>
        </p:txBody>
      </p:sp>
      <p:sp>
        <p:nvSpPr>
          <p:cNvPr id="45" name="燕尾形 44"/>
          <p:cNvSpPr/>
          <p:nvPr/>
        </p:nvSpPr>
        <p:spPr bwMode="auto">
          <a:xfrm>
            <a:off x="7704178" y="152815"/>
            <a:ext cx="1404157" cy="306000"/>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Выбор корневого порта</a:t>
            </a:r>
          </a:p>
        </p:txBody>
      </p:sp>
      <p:sp>
        <p:nvSpPr>
          <p:cNvPr id="46" name="燕尾形 45"/>
          <p:cNvSpPr/>
          <p:nvPr/>
        </p:nvSpPr>
        <p:spPr bwMode="auto">
          <a:xfrm>
            <a:off x="9024324" y="152815"/>
            <a:ext cx="1465875" cy="299789"/>
          </a:xfrm>
          <a:prstGeom prst="chevron">
            <a:avLst/>
          </a:prstGeom>
          <a:solidFill>
            <a:srgbClr val="D9D9D9"/>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pPr>
            <a:r>
              <a:rPr lang="ru-RU" sz="900" dirty="0">
                <a:latin typeface="Huawei Sans" panose="020C0503030203020204" pitchFamily="34" charset="0"/>
              </a:rPr>
              <a:t>Выбор назначенного порта</a:t>
            </a:r>
          </a:p>
        </p:txBody>
      </p:sp>
      <p:sp>
        <p:nvSpPr>
          <p:cNvPr id="49" name="燕尾形 48"/>
          <p:cNvSpPr/>
          <p:nvPr/>
        </p:nvSpPr>
        <p:spPr bwMode="auto">
          <a:xfrm>
            <a:off x="10368560" y="159026"/>
            <a:ext cx="1671040" cy="30600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ctr">
              <a:spcBef>
                <a:spcPts val="0"/>
              </a:spcBef>
              <a:defRPr/>
            </a:pPr>
            <a:r>
              <a:rPr lang="ru-RU" sz="900" b="1" dirty="0">
                <a:solidFill>
                  <a:schemeClr val="bg1"/>
                </a:solidFill>
                <a:latin typeface="Huawei Sans" panose="020C0503030203020204" pitchFamily="34" charset="0"/>
              </a:rPr>
              <a:t>Блокировка неназначенного порта</a:t>
            </a:r>
          </a:p>
        </p:txBody>
      </p:sp>
    </p:spTree>
    <p:extLst>
      <p:ext uri="{BB962C8B-B14F-4D97-AF65-F5344CB8AC3E}">
        <p14:creationId xmlns:p14="http://schemas.microsoft.com/office/powerpoint/2010/main" val="3850440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597200" cy="640800"/>
          </a:xfrm>
        </p:spPr>
        <p:txBody>
          <a:bodyPr/>
          <a:lstStyle/>
          <a:p>
            <a:r>
              <a:rPr lang="ru-RU" dirty="0"/>
              <a:t>Тест 1: определите корневой мост и роли портов</a:t>
            </a:r>
          </a:p>
        </p:txBody>
      </p:sp>
      <p:grpSp>
        <p:nvGrpSpPr>
          <p:cNvPr id="13" name="组合 12"/>
          <p:cNvGrpSpPr/>
          <p:nvPr/>
        </p:nvGrpSpPr>
        <p:grpSpPr>
          <a:xfrm flipV="1">
            <a:off x="3880395" y="2337816"/>
            <a:ext cx="4176040" cy="2090998"/>
            <a:chOff x="1497448" y="2492896"/>
            <a:chExt cx="3013742" cy="1759759"/>
          </a:xfrm>
        </p:grpSpPr>
        <p:grpSp>
          <p:nvGrpSpPr>
            <p:cNvPr id="6" name="组合 5"/>
            <p:cNvGrpSpPr/>
            <p:nvPr/>
          </p:nvGrpSpPr>
          <p:grpSpPr>
            <a:xfrm flipV="1">
              <a:off x="1631504" y="2553582"/>
              <a:ext cx="2745630" cy="1699073"/>
              <a:chOff x="6600056" y="4353447"/>
              <a:chExt cx="1296144" cy="833967"/>
            </a:xfrm>
          </p:grpSpPr>
          <p:cxnSp>
            <p:nvCxnSpPr>
              <p:cNvPr id="7" name="直接连接符 6"/>
              <p:cNvCxnSpPr/>
              <p:nvPr/>
            </p:nvCxnSpPr>
            <p:spPr>
              <a:xfrm flipH="1">
                <a:off x="6600056"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48128"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H="1">
              <a:off x="1497448" y="2492896"/>
              <a:ext cx="30137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2691789" y="4734817"/>
            <a:ext cx="273183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SW2 </a:t>
            </a:r>
            <a:r>
              <a:rPr lang="ru-RU" sz="1600" b="1" dirty="0">
                <a:solidFill>
                  <a:srgbClr val="C00000"/>
                </a:solidFill>
                <a:latin typeface="Huawei Sans" panose="020C0503030203020204" pitchFamily="34" charset="0"/>
                <a:ea typeface="微软雅黑"/>
                <a:cs typeface="Arial" panose="020B0604020202020204" pitchFamily="34" charset="0"/>
              </a:rPr>
              <a:t>4096.4c1f-aabc-0002</a:t>
            </a:r>
          </a:p>
        </p:txBody>
      </p:sp>
      <p:sp>
        <p:nvSpPr>
          <p:cNvPr id="18" name="文本框 17"/>
          <p:cNvSpPr txBox="1"/>
          <p:nvPr/>
        </p:nvSpPr>
        <p:spPr>
          <a:xfrm>
            <a:off x="6830892" y="4734817"/>
            <a:ext cx="273183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SW3 </a:t>
            </a:r>
            <a:r>
              <a:rPr lang="ru-RU" sz="1600" b="1" dirty="0">
                <a:solidFill>
                  <a:srgbClr val="C00000"/>
                </a:solidFill>
                <a:latin typeface="Huawei Sans" panose="020C0503030203020204" pitchFamily="34" charset="0"/>
                <a:ea typeface="微软雅黑"/>
                <a:cs typeface="Arial" panose="020B0604020202020204" pitchFamily="34" charset="0"/>
              </a:rPr>
              <a:t>4096.4c1f-aabc-0003</a:t>
            </a:r>
          </a:p>
        </p:txBody>
      </p:sp>
      <p:sp>
        <p:nvSpPr>
          <p:cNvPr id="19" name="矩形 18"/>
          <p:cNvSpPr/>
          <p:nvPr/>
        </p:nvSpPr>
        <p:spPr>
          <a:xfrm rot="18883900">
            <a:off x="4371703" y="3095757"/>
            <a:ext cx="837089"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1000M</a:t>
            </a:r>
          </a:p>
        </p:txBody>
      </p:sp>
      <p:sp>
        <p:nvSpPr>
          <p:cNvPr id="26" name="文本框 25"/>
          <p:cNvSpPr txBox="1"/>
          <p:nvPr/>
        </p:nvSpPr>
        <p:spPr>
          <a:xfrm>
            <a:off x="4633755" y="1784629"/>
            <a:ext cx="273183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SW1 </a:t>
            </a:r>
            <a:r>
              <a:rPr lang="ru-RU" sz="1600" b="1" dirty="0">
                <a:solidFill>
                  <a:srgbClr val="C00000"/>
                </a:solidFill>
                <a:latin typeface="Huawei Sans" panose="020C0503030203020204" pitchFamily="34" charset="0"/>
                <a:ea typeface="微软雅黑"/>
                <a:cs typeface="Arial" panose="020B0604020202020204" pitchFamily="34" charset="0"/>
              </a:rPr>
              <a:t>4096.4c1f-aabc-0001</a:t>
            </a:r>
          </a:p>
        </p:txBody>
      </p:sp>
      <p:sp>
        <p:nvSpPr>
          <p:cNvPr id="30" name="矩形 29"/>
          <p:cNvSpPr/>
          <p:nvPr/>
        </p:nvSpPr>
        <p:spPr>
          <a:xfrm rot="2705542">
            <a:off x="6679763" y="3095247"/>
            <a:ext cx="837089"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1000M</a:t>
            </a:r>
          </a:p>
        </p:txBody>
      </p:sp>
      <p:sp>
        <p:nvSpPr>
          <p:cNvPr id="31" name="矩形 30"/>
          <p:cNvSpPr/>
          <p:nvPr/>
        </p:nvSpPr>
        <p:spPr>
          <a:xfrm>
            <a:off x="5510748" y="4460363"/>
            <a:ext cx="837089"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1000M</a:t>
            </a:r>
          </a:p>
        </p:txBody>
      </p:sp>
      <p:pic>
        <p:nvPicPr>
          <p:cNvPr id="32" name="图片 76" descr="接入交换机.png"/>
          <p:cNvPicPr>
            <a:picLocks noChangeAspect="1"/>
          </p:cNvPicPr>
          <p:nvPr/>
        </p:nvPicPr>
        <p:blipFill>
          <a:blip r:embed="rId3" cstate="print"/>
          <a:stretch>
            <a:fillRect/>
          </a:stretch>
        </p:blipFill>
        <p:spPr>
          <a:xfrm>
            <a:off x="5671186" y="2136242"/>
            <a:ext cx="594000" cy="486000"/>
          </a:xfrm>
          <a:prstGeom prst="rect">
            <a:avLst/>
          </a:prstGeom>
        </p:spPr>
      </p:pic>
      <p:pic>
        <p:nvPicPr>
          <p:cNvPr id="33" name="图片 76" descr="接入交换机.png"/>
          <p:cNvPicPr>
            <a:picLocks noChangeAspect="1"/>
          </p:cNvPicPr>
          <p:nvPr/>
        </p:nvPicPr>
        <p:blipFill>
          <a:blip r:embed="rId3" cstate="print"/>
          <a:stretch>
            <a:fillRect/>
          </a:stretch>
        </p:blipFill>
        <p:spPr>
          <a:xfrm>
            <a:off x="3646061" y="4185813"/>
            <a:ext cx="594000" cy="486000"/>
          </a:xfrm>
          <a:prstGeom prst="rect">
            <a:avLst/>
          </a:prstGeom>
        </p:spPr>
      </p:pic>
      <p:pic>
        <p:nvPicPr>
          <p:cNvPr id="34" name="图片 76" descr="接入交换机.png"/>
          <p:cNvPicPr>
            <a:picLocks noChangeAspect="1"/>
          </p:cNvPicPr>
          <p:nvPr/>
        </p:nvPicPr>
        <p:blipFill>
          <a:blip r:embed="rId3" cstate="print"/>
          <a:stretch>
            <a:fillRect/>
          </a:stretch>
        </p:blipFill>
        <p:spPr>
          <a:xfrm>
            <a:off x="7675894" y="4185813"/>
            <a:ext cx="594000" cy="486000"/>
          </a:xfrm>
          <a:prstGeom prst="rect">
            <a:avLst/>
          </a:prstGeom>
        </p:spPr>
      </p:pic>
      <p:grpSp>
        <p:nvGrpSpPr>
          <p:cNvPr id="3" name="组合 2"/>
          <p:cNvGrpSpPr/>
          <p:nvPr/>
        </p:nvGrpSpPr>
        <p:grpSpPr>
          <a:xfrm>
            <a:off x="3407348" y="2489020"/>
            <a:ext cx="5135985" cy="2269243"/>
            <a:chOff x="3407348" y="2489020"/>
            <a:chExt cx="5135985" cy="2269243"/>
          </a:xfrm>
        </p:grpSpPr>
        <p:sp>
          <p:nvSpPr>
            <p:cNvPr id="17" name="矩形 16"/>
            <p:cNvSpPr/>
            <p:nvPr/>
          </p:nvSpPr>
          <p:spPr>
            <a:xfrm>
              <a:off x="4732024" y="2489020"/>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GE0/0/0</a:t>
              </a:r>
            </a:p>
          </p:txBody>
        </p:sp>
        <p:sp>
          <p:nvSpPr>
            <p:cNvPr id="20" name="矩形 19"/>
            <p:cNvSpPr/>
            <p:nvPr/>
          </p:nvSpPr>
          <p:spPr>
            <a:xfrm>
              <a:off x="3407348" y="3799483"/>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
          <p:nvSpPr>
            <p:cNvPr id="21" name="矩形 20"/>
            <p:cNvSpPr/>
            <p:nvPr/>
          </p:nvSpPr>
          <p:spPr>
            <a:xfrm>
              <a:off x="4239009" y="4419709"/>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sp>
          <p:nvSpPr>
            <p:cNvPr id="22" name="矩形 21"/>
            <p:cNvSpPr/>
            <p:nvPr/>
          </p:nvSpPr>
          <p:spPr>
            <a:xfrm>
              <a:off x="6277687" y="2505481"/>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
          <p:nvSpPr>
            <p:cNvPr id="23" name="矩形 22"/>
            <p:cNvSpPr/>
            <p:nvPr/>
          </p:nvSpPr>
          <p:spPr>
            <a:xfrm>
              <a:off x="6803621" y="4419709"/>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sp>
          <p:nvSpPr>
            <p:cNvPr id="25" name="矩形 24"/>
            <p:cNvSpPr/>
            <p:nvPr/>
          </p:nvSpPr>
          <p:spPr>
            <a:xfrm>
              <a:off x="7597240" y="3799483"/>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grpSp>
    </p:spTree>
    <p:extLst>
      <p:ext uri="{BB962C8B-B14F-4D97-AF65-F5344CB8AC3E}">
        <p14:creationId xmlns:p14="http://schemas.microsoft.com/office/powerpoint/2010/main" val="47047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1"/>
          </p:nvPr>
        </p:nvSpPr>
        <p:spPr/>
        <p:txBody>
          <a:bodyPr/>
          <a:lstStyle/>
          <a:p>
            <a:r>
              <a:rPr lang="ru-RU" dirty="0"/>
              <a:t>По окончании данного раздела слушатели получат следующие знания и навыки:</a:t>
            </a:r>
          </a:p>
          <a:p>
            <a:pPr lvl="1"/>
            <a:r>
              <a:rPr lang="ru-RU" dirty="0"/>
              <a:t>причины возникновения и проблемы, связанные с петлями уровня 2, в  </a:t>
            </a:r>
            <a:r>
              <a:rPr lang="ru-RU" dirty="0" err="1"/>
              <a:t>кампусной</a:t>
            </a:r>
            <a:r>
              <a:rPr lang="ru-RU" dirty="0"/>
              <a:t> сети</a:t>
            </a:r>
          </a:p>
          <a:p>
            <a:pPr lvl="1"/>
            <a:r>
              <a:rPr lang="ru-RU" dirty="0"/>
              <a:t>основные концепции и механизм работы STP</a:t>
            </a:r>
          </a:p>
          <a:p>
            <a:pPr lvl="1"/>
            <a:r>
              <a:rPr lang="ru-RU" dirty="0"/>
              <a:t>отличия STP от RSTP и улучшения в работе RSTP по сравнению с STP</a:t>
            </a:r>
          </a:p>
          <a:p>
            <a:pPr lvl="1"/>
            <a:r>
              <a:rPr lang="ru-RU" dirty="0"/>
              <a:t>выполнение базовых конфигураций STP</a:t>
            </a:r>
          </a:p>
          <a:p>
            <a:pPr lvl="1"/>
            <a:r>
              <a:rPr lang="ru-RU" dirty="0"/>
              <a:t>другие методы устранения петель уровня 2 в сети коммутации (кроме использования STP)</a:t>
            </a:r>
          </a:p>
        </p:txBody>
      </p:sp>
    </p:spTree>
    <p:extLst>
      <p:ext uri="{BB962C8B-B14F-4D97-AF65-F5344CB8AC3E}">
        <p14:creationId xmlns:p14="http://schemas.microsoft.com/office/powerpoint/2010/main" val="3442739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Тест 2: определите корневой мост и роли портов в следующей топологии</a:t>
            </a:r>
          </a:p>
        </p:txBody>
      </p:sp>
      <p:cxnSp>
        <p:nvCxnSpPr>
          <p:cNvPr id="20" name="直接连接符 19"/>
          <p:cNvCxnSpPr/>
          <p:nvPr/>
        </p:nvCxnSpPr>
        <p:spPr>
          <a:xfrm rot="10800000" flipH="1">
            <a:off x="6110978" y="3769898"/>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10800000">
            <a:off x="4208715" y="3769898"/>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4208714" y="2312876"/>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110977" y="2312876"/>
            <a:ext cx="1902263" cy="12739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42483" y="1782203"/>
            <a:ext cx="273183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SW1 </a:t>
            </a:r>
            <a:r>
              <a:rPr lang="ru-RU" sz="1600" b="1" dirty="0">
                <a:solidFill>
                  <a:srgbClr val="C00000"/>
                </a:solidFill>
                <a:latin typeface="Huawei Sans" panose="020C0503030203020204" pitchFamily="34" charset="0"/>
                <a:ea typeface="微软雅黑"/>
                <a:cs typeface="Arial" panose="020B0604020202020204" pitchFamily="34" charset="0"/>
              </a:rPr>
              <a:t>4096.4c1f-aabc-0001</a:t>
            </a:r>
          </a:p>
        </p:txBody>
      </p:sp>
      <p:sp>
        <p:nvSpPr>
          <p:cNvPr id="10" name="文本框 9"/>
          <p:cNvSpPr txBox="1"/>
          <p:nvPr/>
        </p:nvSpPr>
        <p:spPr>
          <a:xfrm>
            <a:off x="1097537" y="3431343"/>
            <a:ext cx="273183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SW2 </a:t>
            </a:r>
            <a:r>
              <a:rPr lang="ru-RU" sz="1600" b="1" dirty="0">
                <a:solidFill>
                  <a:srgbClr val="C00000"/>
                </a:solidFill>
                <a:latin typeface="Huawei Sans" panose="020C0503030203020204" pitchFamily="34" charset="0"/>
                <a:ea typeface="微软雅黑"/>
                <a:cs typeface="Arial" panose="020B0604020202020204" pitchFamily="34" charset="0"/>
              </a:rPr>
              <a:t>4096.4c1f-aabc-0002</a:t>
            </a:r>
          </a:p>
        </p:txBody>
      </p:sp>
      <p:sp>
        <p:nvSpPr>
          <p:cNvPr id="11" name="文本框 10"/>
          <p:cNvSpPr txBox="1"/>
          <p:nvPr/>
        </p:nvSpPr>
        <p:spPr>
          <a:xfrm>
            <a:off x="8425144" y="3431343"/>
            <a:ext cx="273183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SW3 </a:t>
            </a:r>
            <a:r>
              <a:rPr lang="ru-RU" sz="1600" b="1" dirty="0">
                <a:solidFill>
                  <a:srgbClr val="C00000"/>
                </a:solidFill>
                <a:latin typeface="Huawei Sans" panose="020C0503030203020204" pitchFamily="34" charset="0"/>
                <a:ea typeface="微软雅黑"/>
                <a:cs typeface="Arial" panose="020B0604020202020204" pitchFamily="34" charset="0"/>
              </a:rPr>
              <a:t>4096.4c1f-aabc-0003</a:t>
            </a:r>
          </a:p>
        </p:txBody>
      </p:sp>
      <p:sp>
        <p:nvSpPr>
          <p:cNvPr id="24" name="文本框 23"/>
          <p:cNvSpPr txBox="1"/>
          <p:nvPr/>
        </p:nvSpPr>
        <p:spPr>
          <a:xfrm>
            <a:off x="4742483" y="5390740"/>
            <a:ext cx="273183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SW4 </a:t>
            </a:r>
            <a:r>
              <a:rPr lang="ru-RU" sz="1600" b="1" dirty="0">
                <a:solidFill>
                  <a:srgbClr val="C00000"/>
                </a:solidFill>
                <a:latin typeface="Huawei Sans" panose="020C0503030203020204" pitchFamily="34" charset="0"/>
                <a:ea typeface="微软雅黑"/>
                <a:cs typeface="Arial" panose="020B0604020202020204" pitchFamily="34" charset="0"/>
              </a:rPr>
              <a:t>4096.4c1f-aabc-0004</a:t>
            </a:r>
          </a:p>
        </p:txBody>
      </p:sp>
      <p:pic>
        <p:nvPicPr>
          <p:cNvPr id="28" name="图片 76" descr="接入交换机.png"/>
          <p:cNvPicPr>
            <a:picLocks noChangeAspect="1"/>
          </p:cNvPicPr>
          <p:nvPr/>
        </p:nvPicPr>
        <p:blipFill>
          <a:blip r:embed="rId3" cstate="print"/>
          <a:stretch>
            <a:fillRect/>
          </a:stretch>
        </p:blipFill>
        <p:spPr>
          <a:xfrm>
            <a:off x="5813977" y="2133286"/>
            <a:ext cx="594000" cy="486000"/>
          </a:xfrm>
          <a:prstGeom prst="rect">
            <a:avLst/>
          </a:prstGeom>
        </p:spPr>
      </p:pic>
      <p:pic>
        <p:nvPicPr>
          <p:cNvPr id="29" name="图片 76" descr="接入交换机.png"/>
          <p:cNvPicPr>
            <a:picLocks noChangeAspect="1"/>
          </p:cNvPicPr>
          <p:nvPr/>
        </p:nvPicPr>
        <p:blipFill>
          <a:blip r:embed="rId3" cstate="print"/>
          <a:stretch>
            <a:fillRect/>
          </a:stretch>
        </p:blipFill>
        <p:spPr>
          <a:xfrm>
            <a:off x="5813977" y="4773481"/>
            <a:ext cx="594000" cy="486000"/>
          </a:xfrm>
          <a:prstGeom prst="rect">
            <a:avLst/>
          </a:prstGeom>
        </p:spPr>
      </p:pic>
      <p:pic>
        <p:nvPicPr>
          <p:cNvPr id="30" name="图片 76" descr="接入交换机.png"/>
          <p:cNvPicPr>
            <a:picLocks noChangeAspect="1"/>
          </p:cNvPicPr>
          <p:nvPr/>
        </p:nvPicPr>
        <p:blipFill>
          <a:blip r:embed="rId3" cstate="print"/>
          <a:stretch>
            <a:fillRect/>
          </a:stretch>
        </p:blipFill>
        <p:spPr>
          <a:xfrm>
            <a:off x="3745264" y="3390770"/>
            <a:ext cx="594000" cy="486000"/>
          </a:xfrm>
          <a:prstGeom prst="rect">
            <a:avLst/>
          </a:prstGeom>
        </p:spPr>
      </p:pic>
      <p:pic>
        <p:nvPicPr>
          <p:cNvPr id="31" name="图片 76" descr="接入交换机.png"/>
          <p:cNvPicPr>
            <a:picLocks noChangeAspect="1"/>
          </p:cNvPicPr>
          <p:nvPr/>
        </p:nvPicPr>
        <p:blipFill>
          <a:blip r:embed="rId3" cstate="print"/>
          <a:stretch>
            <a:fillRect/>
          </a:stretch>
        </p:blipFill>
        <p:spPr>
          <a:xfrm>
            <a:off x="7882689" y="3390770"/>
            <a:ext cx="594000" cy="486000"/>
          </a:xfrm>
          <a:prstGeom prst="rect">
            <a:avLst/>
          </a:prstGeom>
        </p:spPr>
      </p:pic>
      <p:grpSp>
        <p:nvGrpSpPr>
          <p:cNvPr id="15" name="组合 14"/>
          <p:cNvGrpSpPr/>
          <p:nvPr/>
        </p:nvGrpSpPr>
        <p:grpSpPr>
          <a:xfrm>
            <a:off x="3735667" y="2330608"/>
            <a:ext cx="4799163" cy="2002587"/>
            <a:chOff x="3615008" y="2240340"/>
            <a:chExt cx="4799163" cy="2002587"/>
          </a:xfrm>
        </p:grpSpPr>
        <p:sp>
          <p:nvSpPr>
            <p:cNvPr id="16" name="矩形 15"/>
            <p:cNvSpPr/>
            <p:nvPr/>
          </p:nvSpPr>
          <p:spPr>
            <a:xfrm>
              <a:off x="4676910" y="2286018"/>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GE0/0/0</a:t>
              </a:r>
            </a:p>
          </p:txBody>
        </p:sp>
        <p:sp>
          <p:nvSpPr>
            <p:cNvPr id="17" name="矩形 16"/>
            <p:cNvSpPr/>
            <p:nvPr/>
          </p:nvSpPr>
          <p:spPr>
            <a:xfrm>
              <a:off x="3655019" y="2895648"/>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
          <p:nvSpPr>
            <p:cNvPr id="18" name="矩形 17"/>
            <p:cNvSpPr/>
            <p:nvPr/>
          </p:nvSpPr>
          <p:spPr>
            <a:xfrm>
              <a:off x="3615008" y="3904373"/>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sp>
          <p:nvSpPr>
            <p:cNvPr id="19" name="矩形 18"/>
            <p:cNvSpPr/>
            <p:nvPr/>
          </p:nvSpPr>
          <p:spPr>
            <a:xfrm>
              <a:off x="6403127" y="2240340"/>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
          <p:nvSpPr>
            <p:cNvPr id="22" name="矩形 21"/>
            <p:cNvSpPr/>
            <p:nvPr/>
          </p:nvSpPr>
          <p:spPr>
            <a:xfrm>
              <a:off x="7468078" y="2895648"/>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sp>
          <p:nvSpPr>
            <p:cNvPr id="23" name="矩形 22"/>
            <p:cNvSpPr/>
            <p:nvPr/>
          </p:nvSpPr>
          <p:spPr>
            <a:xfrm>
              <a:off x="7468078" y="3827075"/>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grpSp>
      <p:sp>
        <p:nvSpPr>
          <p:cNvPr id="25" name="矩形 24"/>
          <p:cNvSpPr/>
          <p:nvPr/>
        </p:nvSpPr>
        <p:spPr>
          <a:xfrm>
            <a:off x="6490317" y="4773481"/>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sp>
        <p:nvSpPr>
          <p:cNvPr id="26" name="矩形 25"/>
          <p:cNvSpPr/>
          <p:nvPr/>
        </p:nvSpPr>
        <p:spPr>
          <a:xfrm>
            <a:off x="4832714" y="4773481"/>
            <a:ext cx="946093" cy="338554"/>
          </a:xfrm>
          <a:prstGeom prst="rect">
            <a:avLst/>
          </a:prstGeom>
        </p:spPr>
        <p:txBody>
          <a:bodyPr wrap="none">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Tree>
    <p:extLst>
      <p:ext uri="{BB962C8B-B14F-4D97-AF65-F5344CB8AC3E}">
        <p14:creationId xmlns:p14="http://schemas.microsoft.com/office/powerpoint/2010/main" val="3944555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Тест 3: определите корневой мост и роли портов в следующей топологии</a:t>
            </a:r>
          </a:p>
        </p:txBody>
      </p:sp>
      <p:cxnSp>
        <p:nvCxnSpPr>
          <p:cNvPr id="6" name="直接连接符 5"/>
          <p:cNvCxnSpPr/>
          <p:nvPr/>
        </p:nvCxnSpPr>
        <p:spPr>
          <a:xfrm flipH="1">
            <a:off x="4475382" y="3079224"/>
            <a:ext cx="30777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75382" y="3439264"/>
            <a:ext cx="30777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626312" y="3079224"/>
            <a:ext cx="2286203"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 </a:t>
            </a:r>
            <a:r>
              <a:rPr lang="ru-RU" sz="1600" b="1" dirty="0">
                <a:solidFill>
                  <a:srgbClr val="C00000"/>
                </a:solidFill>
                <a:latin typeface="Huawei Sans" panose="020C0503030203020204" pitchFamily="34" charset="0"/>
                <a:ea typeface="微软雅黑"/>
                <a:cs typeface="Arial" panose="020B0604020202020204" pitchFamily="34" charset="0"/>
              </a:rPr>
              <a:t>4096.4c1f-aabc-0001</a:t>
            </a:r>
          </a:p>
        </p:txBody>
      </p:sp>
      <p:sp>
        <p:nvSpPr>
          <p:cNvPr id="10" name="文本框 9"/>
          <p:cNvSpPr txBox="1"/>
          <p:nvPr/>
        </p:nvSpPr>
        <p:spPr>
          <a:xfrm>
            <a:off x="8271888" y="3079224"/>
            <a:ext cx="2286203"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 </a:t>
            </a:r>
            <a:r>
              <a:rPr lang="ru-RU" sz="1600" b="1" dirty="0">
                <a:solidFill>
                  <a:srgbClr val="C00000"/>
                </a:solidFill>
                <a:latin typeface="Huawei Sans" panose="020C0503030203020204" pitchFamily="34" charset="0"/>
                <a:ea typeface="微软雅黑"/>
                <a:cs typeface="Arial" panose="020B0604020202020204" pitchFamily="34" charset="0"/>
              </a:rPr>
              <a:t>4096.4c1f-aabc-0002</a:t>
            </a:r>
          </a:p>
        </p:txBody>
      </p:sp>
      <p:sp>
        <p:nvSpPr>
          <p:cNvPr id="12" name="文本框 11"/>
          <p:cNvSpPr txBox="1"/>
          <p:nvPr/>
        </p:nvSpPr>
        <p:spPr>
          <a:xfrm>
            <a:off x="4558799" y="2740670"/>
            <a:ext cx="938077"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
        <p:nvSpPr>
          <p:cNvPr id="13" name="文本框 12"/>
          <p:cNvSpPr txBox="1"/>
          <p:nvPr/>
        </p:nvSpPr>
        <p:spPr>
          <a:xfrm>
            <a:off x="6687527" y="2740670"/>
            <a:ext cx="938077"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GE0/0/1</a:t>
            </a:r>
          </a:p>
        </p:txBody>
      </p:sp>
      <p:sp>
        <p:nvSpPr>
          <p:cNvPr id="14" name="文本框 13"/>
          <p:cNvSpPr txBox="1"/>
          <p:nvPr/>
        </p:nvSpPr>
        <p:spPr>
          <a:xfrm>
            <a:off x="4558799" y="3439263"/>
            <a:ext cx="938077"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sp>
        <p:nvSpPr>
          <p:cNvPr id="15" name="文本框 14"/>
          <p:cNvSpPr txBox="1"/>
          <p:nvPr/>
        </p:nvSpPr>
        <p:spPr>
          <a:xfrm>
            <a:off x="6687527" y="3439263"/>
            <a:ext cx="938077"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ea typeface="微软雅黑"/>
                <a:cs typeface="Arial" panose="020B0604020202020204" pitchFamily="34" charset="0"/>
              </a:rPr>
              <a:t>GE0/0/2</a:t>
            </a:r>
          </a:p>
        </p:txBody>
      </p:sp>
      <p:pic>
        <p:nvPicPr>
          <p:cNvPr id="16" name="图片 76" descr="接入交换机.png"/>
          <p:cNvPicPr>
            <a:picLocks noChangeAspect="1"/>
          </p:cNvPicPr>
          <p:nvPr/>
        </p:nvPicPr>
        <p:blipFill>
          <a:blip r:embed="rId3" cstate="print"/>
          <a:stretch>
            <a:fillRect/>
          </a:stretch>
        </p:blipFill>
        <p:spPr>
          <a:xfrm>
            <a:off x="3917396" y="2960948"/>
            <a:ext cx="718740" cy="588060"/>
          </a:xfrm>
          <a:prstGeom prst="rect">
            <a:avLst/>
          </a:prstGeom>
        </p:spPr>
      </p:pic>
      <p:pic>
        <p:nvPicPr>
          <p:cNvPr id="19" name="图片 76" descr="接入交换机.png"/>
          <p:cNvPicPr>
            <a:picLocks noChangeAspect="1"/>
          </p:cNvPicPr>
          <p:nvPr/>
        </p:nvPicPr>
        <p:blipFill>
          <a:blip r:embed="rId3" cstate="print"/>
          <a:stretch>
            <a:fillRect/>
          </a:stretch>
        </p:blipFill>
        <p:spPr>
          <a:xfrm>
            <a:off x="7553148" y="2960948"/>
            <a:ext cx="718740" cy="588060"/>
          </a:xfrm>
          <a:prstGeom prst="rect">
            <a:avLst/>
          </a:prstGeom>
        </p:spPr>
      </p:pic>
      <p:sp>
        <p:nvSpPr>
          <p:cNvPr id="17" name="文本框 16"/>
          <p:cNvSpPr txBox="1"/>
          <p:nvPr/>
        </p:nvSpPr>
        <p:spPr>
          <a:xfrm>
            <a:off x="3928498" y="3685001"/>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SW1</a:t>
            </a:r>
          </a:p>
        </p:txBody>
      </p:sp>
      <p:sp>
        <p:nvSpPr>
          <p:cNvPr id="18" name="文本框 17"/>
          <p:cNvSpPr txBox="1"/>
          <p:nvPr/>
        </p:nvSpPr>
        <p:spPr>
          <a:xfrm>
            <a:off x="7553148" y="3685001"/>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ea typeface="微软雅黑"/>
                <a:cs typeface="Arial" panose="020B0604020202020204" pitchFamily="34" charset="0"/>
              </a:rPr>
              <a:t>SW2</a:t>
            </a:r>
          </a:p>
        </p:txBody>
      </p:sp>
    </p:spTree>
    <p:extLst>
      <p:ext uri="{BB962C8B-B14F-4D97-AF65-F5344CB8AC3E}">
        <p14:creationId xmlns:p14="http://schemas.microsoft.com/office/powerpoint/2010/main" val="3900838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Состояния порта STP</a:t>
            </a:r>
          </a:p>
        </p:txBody>
      </p:sp>
      <p:graphicFrame>
        <p:nvGraphicFramePr>
          <p:cNvPr id="4" name="表格 3"/>
          <p:cNvGraphicFramePr>
            <a:graphicFrameLocks noGrp="1"/>
          </p:cNvGraphicFramePr>
          <p:nvPr>
            <p:extLst>
              <p:ext uri="{D42A27DB-BD31-4B8C-83A1-F6EECF244321}">
                <p14:modId xmlns:p14="http://schemas.microsoft.com/office/powerpoint/2010/main" val="865762938"/>
              </p:ext>
            </p:extLst>
          </p:nvPr>
        </p:nvGraphicFramePr>
        <p:xfrm>
          <a:off x="551345" y="1347130"/>
          <a:ext cx="10875055" cy="4839220"/>
        </p:xfrm>
        <a:graphic>
          <a:graphicData uri="http://schemas.openxmlformats.org/drawingml/2006/table">
            <a:tbl>
              <a:tblPr firstRow="1" firstCol="1" bandRow="1">
                <a:tableStyleId>{5940675A-B579-460E-94D1-54222C63F5DA}</a:tableStyleId>
              </a:tblPr>
              <a:tblGrid>
                <a:gridCol w="1526297">
                  <a:extLst>
                    <a:ext uri="{9D8B030D-6E8A-4147-A177-3AD203B41FA5}">
                      <a16:colId xmlns:a16="http://schemas.microsoft.com/office/drawing/2014/main" xmlns="" val="20000"/>
                    </a:ext>
                  </a:extLst>
                </a:gridCol>
                <a:gridCol w="9348758">
                  <a:extLst>
                    <a:ext uri="{9D8B030D-6E8A-4147-A177-3AD203B41FA5}">
                      <a16:colId xmlns:a16="http://schemas.microsoft.com/office/drawing/2014/main" xmlns="" val="20001"/>
                    </a:ext>
                  </a:extLst>
                </a:gridCol>
              </a:tblGrid>
              <a:tr h="617988">
                <a:tc>
                  <a:txBody>
                    <a:bodyPr/>
                    <a:lstStyle/>
                    <a:p>
                      <a:pPr algn="l" fontAlgn="ctr">
                        <a:spcAft>
                          <a:spcPts val="0"/>
                        </a:spcAft>
                      </a:pPr>
                      <a:r>
                        <a:rPr lang="ru-RU" sz="1600" dirty="0">
                          <a:solidFill>
                            <a:schemeClr val="bg1"/>
                          </a:solidFill>
                          <a:latin typeface="Huawei Sans" panose="020C0503030203020204" pitchFamily="34" charset="0"/>
                        </a:rPr>
                        <a:t>Состояние порта</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spcAft>
                          <a:spcPts val="0"/>
                        </a:spcAft>
                      </a:pPr>
                      <a:r>
                        <a:rPr lang="ru-RU" sz="1600" dirty="0">
                          <a:solidFill>
                            <a:schemeClr val="bg1"/>
                          </a:solidFill>
                          <a:latin typeface="Huawei Sans" panose="020C0503030203020204" pitchFamily="34" charset="0"/>
                        </a:rPr>
                        <a:t>Описание</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433140">
                <a:tc>
                  <a:txBody>
                    <a:bodyPr/>
                    <a:lstStyle/>
                    <a:p>
                      <a:pPr algn="l" fontAlgn="ctr">
                        <a:spcAft>
                          <a:spcPts val="0"/>
                        </a:spcAft>
                      </a:pPr>
                      <a:r>
                        <a:rPr lang="ru-RU" sz="1600" dirty="0">
                          <a:latin typeface="Huawei Sans" panose="020C0503030203020204" pitchFamily="34" charset="0"/>
                        </a:rPr>
                        <a:t>Disabled</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ru-RU" sz="1600" dirty="0">
                          <a:latin typeface="Huawei Sans" panose="020C0503030203020204" pitchFamily="34" charset="0"/>
                        </a:rPr>
                        <a:t>Порт не может отправлять или принимать BPDU или</a:t>
                      </a:r>
                      <a:r>
                        <a:rPr lang="ru-RU" sz="1600" u="none" dirty="0">
                          <a:solidFill>
                            <a:srgbClr val="FF0000"/>
                          </a:solidFill>
                          <a:latin typeface="Huawei Sans" panose="020C0503030203020204" pitchFamily="34" charset="0"/>
                        </a:rPr>
                        <a:t> </a:t>
                      </a:r>
                      <a:r>
                        <a:rPr lang="ru-RU" sz="1600" u="none" dirty="0">
                          <a:solidFill>
                            <a:schemeClr val="tx1"/>
                          </a:solidFill>
                          <a:latin typeface="Huawei Sans" panose="020C0503030203020204" pitchFamily="34" charset="0"/>
                        </a:rPr>
                        <a:t>пользовательские</a:t>
                      </a:r>
                      <a:r>
                        <a:rPr lang="ru-RU" sz="1600" u="none" dirty="0">
                          <a:solidFill>
                            <a:srgbClr val="FF0000"/>
                          </a:solidFill>
                          <a:latin typeface="Huawei Sans" panose="020C0503030203020204" pitchFamily="34" charset="0"/>
                        </a:rPr>
                        <a:t> </a:t>
                      </a:r>
                      <a:r>
                        <a:rPr lang="ru-RU" sz="1600" dirty="0">
                          <a:latin typeface="Huawei Sans" panose="020C0503030203020204" pitchFamily="34" charset="0"/>
                        </a:rPr>
                        <a:t>кадры данных. то есть порт находится в состоянии Down.</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1"/>
                  </a:ext>
                </a:extLst>
              </a:tr>
              <a:tr h="705460">
                <a:tc>
                  <a:txBody>
                    <a:bodyPr/>
                    <a:lstStyle/>
                    <a:p>
                      <a:pPr algn="l" fontAlgn="ctr">
                        <a:spcAft>
                          <a:spcPts val="0"/>
                        </a:spcAft>
                      </a:pPr>
                      <a:r>
                        <a:rPr lang="ru-RU" sz="1600" dirty="0">
                          <a:latin typeface="Huawei Sans" panose="020C0503030203020204" pitchFamily="34" charset="0"/>
                        </a:rPr>
                        <a:t>Blocking</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ru-RU" sz="1600" dirty="0">
                          <a:latin typeface="Huawei Sans" panose="020C0503030203020204" pitchFamily="34" charset="0"/>
                        </a:rPr>
                        <a:t>Порт заблокирован STP. Заблокированный порт не может отправлять BPDU, но прослушивает BPDU. Заблокированный порт также не может отправлять или получать </a:t>
                      </a:r>
                      <a:r>
                        <a:rPr lang="ru-RU" sz="1600" u="none" kern="1200" dirty="0">
                          <a:solidFill>
                            <a:schemeClr val="tx1"/>
                          </a:solidFill>
                          <a:latin typeface="Huawei Sans" panose="020C0503030203020204" pitchFamily="34" charset="0"/>
                          <a:ea typeface="+mn-ea"/>
                          <a:cs typeface="+mn-cs"/>
                        </a:rPr>
                        <a:t>пользовательские</a:t>
                      </a:r>
                      <a:r>
                        <a:rPr lang="ru-RU" sz="1600" u="none" kern="1200" dirty="0">
                          <a:solidFill>
                            <a:srgbClr val="FF0000"/>
                          </a:solidFill>
                          <a:latin typeface="Huawei Sans" panose="020C0503030203020204" pitchFamily="34" charset="0"/>
                          <a:ea typeface="+mn-ea"/>
                          <a:cs typeface="+mn-cs"/>
                        </a:rPr>
                        <a:t> </a:t>
                      </a:r>
                      <a:r>
                        <a:rPr lang="ru-RU" sz="1600" kern="1200" dirty="0">
                          <a:solidFill>
                            <a:schemeClr val="tx1"/>
                          </a:solidFill>
                          <a:latin typeface="Huawei Sans" panose="020C0503030203020204" pitchFamily="34" charset="0"/>
                          <a:ea typeface="+mn-ea"/>
                          <a:cs typeface="+mn-cs"/>
                        </a:rPr>
                        <a:t>кадры </a:t>
                      </a:r>
                      <a:r>
                        <a:rPr lang="ru-RU" sz="1600" dirty="0">
                          <a:latin typeface="Huawei Sans" panose="020C0503030203020204" pitchFamily="34" charset="0"/>
                        </a:rPr>
                        <a:t>данных или изучать MAC-адреса.</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2"/>
                  </a:ext>
                </a:extLst>
              </a:tr>
              <a:tr h="977781">
                <a:tc>
                  <a:txBody>
                    <a:bodyPr/>
                    <a:lstStyle/>
                    <a:p>
                      <a:pPr algn="l" fontAlgn="ctr">
                        <a:spcAft>
                          <a:spcPts val="0"/>
                        </a:spcAft>
                      </a:pPr>
                      <a:r>
                        <a:rPr lang="ru-RU" sz="1600" dirty="0">
                          <a:latin typeface="Huawei Sans" panose="020C0503030203020204" pitchFamily="34" charset="0"/>
                        </a:rPr>
                        <a:t>Listening</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ru-RU" sz="1600" dirty="0">
                          <a:solidFill>
                            <a:schemeClr val="tx1"/>
                          </a:solidFill>
                          <a:latin typeface="Huawei Sans" panose="020C0503030203020204" pitchFamily="34" charset="0"/>
                        </a:rPr>
                        <a:t>В </a:t>
                      </a:r>
                      <a:r>
                        <a:rPr lang="en-US" sz="1600" dirty="0">
                          <a:solidFill>
                            <a:schemeClr val="tx1"/>
                          </a:solidFill>
                          <a:latin typeface="Huawei Sans" panose="020C0503030203020204" pitchFamily="34" charset="0"/>
                        </a:rPr>
                        <a:t>STP</a:t>
                      </a:r>
                      <a:r>
                        <a:rPr lang="ru-RU" sz="1600" dirty="0">
                          <a:solidFill>
                            <a:schemeClr val="tx1"/>
                          </a:solidFill>
                          <a:latin typeface="Huawei Sans" panose="020C0503030203020204" pitchFamily="34" charset="0"/>
                        </a:rPr>
                        <a:t> состояние </a:t>
                      </a:r>
                      <a:r>
                        <a:rPr lang="ru-RU" sz="1600" dirty="0" err="1">
                          <a:solidFill>
                            <a:schemeClr val="tx1"/>
                          </a:solidFill>
                          <a:latin typeface="Huawei Sans" panose="020C0503030203020204" pitchFamily="34" charset="0"/>
                        </a:rPr>
                        <a:t>Listening</a:t>
                      </a:r>
                      <a:r>
                        <a:rPr lang="ru-RU" sz="1600" dirty="0">
                          <a:solidFill>
                            <a:schemeClr val="tx1"/>
                          </a:solidFill>
                          <a:latin typeface="Huawei Sans" panose="020C0503030203020204" pitchFamily="34" charset="0"/>
                        </a:rPr>
                        <a:t>  может быть у корневого или назначенного порта, в тот момент, когда порт  еще находится в процессе расчета STP. </a:t>
                      </a:r>
                      <a:r>
                        <a:rPr lang="ru-RU" sz="1600" dirty="0">
                          <a:latin typeface="Huawei Sans" panose="020C0503030203020204" pitchFamily="34" charset="0"/>
                        </a:rPr>
                        <a:t>В этом случае порт может отправлять и принимать BPDU, но не может отправлять или принимать кадры данных услуг или изучать MAC-адреса.</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3"/>
                  </a:ext>
                </a:extLst>
              </a:tr>
              <a:tr h="705460">
                <a:tc>
                  <a:txBody>
                    <a:bodyPr/>
                    <a:lstStyle/>
                    <a:p>
                      <a:pPr algn="l" fontAlgn="ctr">
                        <a:spcAft>
                          <a:spcPts val="0"/>
                        </a:spcAft>
                      </a:pPr>
                      <a:r>
                        <a:rPr lang="ru-RU" sz="1600" dirty="0">
                          <a:latin typeface="Huawei Sans" panose="020C0503030203020204" pitchFamily="34" charset="0"/>
                        </a:rPr>
                        <a:t>Learning</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ru-RU" sz="1600" dirty="0">
                          <a:latin typeface="Huawei Sans" panose="020C0503030203020204" pitchFamily="34" charset="0"/>
                        </a:rPr>
                        <a:t>Порт в состоянии </a:t>
                      </a:r>
                      <a:r>
                        <a:rPr lang="en-US" sz="1600" dirty="0">
                          <a:solidFill>
                            <a:schemeClr val="tx1"/>
                          </a:solidFill>
                          <a:latin typeface="Huawei Sans" panose="020C0503030203020204" pitchFamily="34" charset="0"/>
                        </a:rPr>
                        <a:t>Learning</a:t>
                      </a:r>
                      <a:r>
                        <a:rPr lang="en-US" sz="1600" dirty="0">
                          <a:solidFill>
                            <a:srgbClr val="FF0000"/>
                          </a:solidFill>
                          <a:latin typeface="Huawei Sans" panose="020C0503030203020204" pitchFamily="34" charset="0"/>
                        </a:rPr>
                        <a:t> </a:t>
                      </a:r>
                      <a:r>
                        <a:rPr lang="ru-RU" sz="1600" dirty="0">
                          <a:latin typeface="Huawei Sans" panose="020C0503030203020204" pitchFamily="34" charset="0"/>
                        </a:rPr>
                        <a:t>прослушивает </a:t>
                      </a:r>
                      <a:r>
                        <a:rPr lang="ru-RU" sz="1600" dirty="0">
                          <a:solidFill>
                            <a:schemeClr val="tx1"/>
                          </a:solidFill>
                          <a:latin typeface="Huawei Sans" panose="020C0503030203020204" pitchFamily="34" charset="0"/>
                        </a:rPr>
                        <a:t>пользовательские данные, но пересылать их не может. После получения пользовательских кадров данных,  </a:t>
                      </a:r>
                      <a:r>
                        <a:rPr lang="ru-RU" sz="1600" dirty="0">
                          <a:latin typeface="Huawei Sans" panose="020C0503030203020204" pitchFamily="34" charset="0"/>
                        </a:rPr>
                        <a:t>порт изучает MAC-адреса.</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4"/>
                  </a:ext>
                </a:extLst>
              </a:tr>
              <a:tr h="705460">
                <a:tc>
                  <a:txBody>
                    <a:bodyPr/>
                    <a:lstStyle/>
                    <a:p>
                      <a:pPr algn="l" fontAlgn="ctr">
                        <a:spcAft>
                          <a:spcPts val="0"/>
                        </a:spcAft>
                      </a:pPr>
                      <a:r>
                        <a:rPr lang="ru-RU" sz="1600" dirty="0">
                          <a:latin typeface="Huawei Sans" panose="020C0503030203020204" pitchFamily="34" charset="0"/>
                        </a:rPr>
                        <a:t>Forwarding</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spcAft>
                          <a:spcPts val="0"/>
                        </a:spcAft>
                      </a:pPr>
                      <a:r>
                        <a:rPr lang="ru-RU" sz="1600" dirty="0">
                          <a:latin typeface="Huawei Sans" panose="020C0503030203020204" pitchFamily="34" charset="0"/>
                        </a:rPr>
                        <a:t>Порт в состоянии Forwarding может отправлять и получать </a:t>
                      </a:r>
                      <a:r>
                        <a:rPr lang="ru-RU" sz="1600" dirty="0">
                          <a:solidFill>
                            <a:schemeClr val="tx1"/>
                          </a:solidFill>
                          <a:latin typeface="Huawei Sans" panose="020C0503030203020204" pitchFamily="34" charset="0"/>
                        </a:rPr>
                        <a:t>пользовательские данные </a:t>
                      </a:r>
                      <a:r>
                        <a:rPr lang="ru-RU" sz="1600" dirty="0">
                          <a:latin typeface="Huawei Sans" panose="020C0503030203020204" pitchFamily="34" charset="0"/>
                        </a:rPr>
                        <a:t>и обрабатывать BPDU. Только корневой порт или назначенный порт могут п</a:t>
                      </a:r>
                      <a:r>
                        <a:rPr lang="ru-RU" sz="1600" dirty="0">
                          <a:solidFill>
                            <a:schemeClr val="tx1"/>
                          </a:solidFill>
                          <a:latin typeface="Huawei Sans" panose="020C0503030203020204" pitchFamily="34" charset="0"/>
                        </a:rPr>
                        <a:t>ереключиться</a:t>
                      </a:r>
                      <a:r>
                        <a:rPr lang="ru-RU" sz="1600" dirty="0">
                          <a:solidFill>
                            <a:srgbClr val="FF0000"/>
                          </a:solidFill>
                          <a:latin typeface="Huawei Sans" panose="020C0503030203020204" pitchFamily="34" charset="0"/>
                        </a:rPr>
                        <a:t> </a:t>
                      </a:r>
                      <a:r>
                        <a:rPr lang="ru-RU" sz="1600" dirty="0">
                          <a:latin typeface="Huawei Sans" panose="020C0503030203020204" pitchFamily="34" charset="0"/>
                        </a:rPr>
                        <a:t>в состояние Forwarding.</a:t>
                      </a:r>
                    </a:p>
                  </a:txBody>
                  <a:tcPr marL="72000" marR="72000" marT="72000" marB="72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70862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Изменение состояний порта STP</a:t>
            </a:r>
          </a:p>
        </p:txBody>
      </p:sp>
      <p:sp>
        <p:nvSpPr>
          <p:cNvPr id="28" name="圆角矩形 27"/>
          <p:cNvSpPr/>
          <p:nvPr/>
        </p:nvSpPr>
        <p:spPr>
          <a:xfrm>
            <a:off x="2125994" y="1501924"/>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600" dirty="0">
                <a:solidFill>
                  <a:schemeClr val="tx1"/>
                </a:solidFill>
                <a:latin typeface="Huawei Sans" panose="020C0503030203020204" pitchFamily="34" charset="0"/>
              </a:rPr>
              <a:t>Disabled или Down</a:t>
            </a:r>
          </a:p>
        </p:txBody>
      </p:sp>
      <p:sp>
        <p:nvSpPr>
          <p:cNvPr id="30" name="圆角矩形 29"/>
          <p:cNvSpPr/>
          <p:nvPr/>
        </p:nvSpPr>
        <p:spPr>
          <a:xfrm>
            <a:off x="2125994" y="2384022"/>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600" dirty="0">
                <a:solidFill>
                  <a:schemeClr val="tx1"/>
                </a:solidFill>
                <a:latin typeface="Huawei Sans" panose="020C0503030203020204" pitchFamily="34" charset="0"/>
              </a:rPr>
              <a:t>Blocking</a:t>
            </a:r>
          </a:p>
        </p:txBody>
      </p:sp>
      <p:sp>
        <p:nvSpPr>
          <p:cNvPr id="31" name="圆角矩形 30"/>
          <p:cNvSpPr/>
          <p:nvPr/>
        </p:nvSpPr>
        <p:spPr>
          <a:xfrm>
            <a:off x="2125994" y="3266120"/>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600" dirty="0">
                <a:solidFill>
                  <a:schemeClr val="tx1"/>
                </a:solidFill>
                <a:latin typeface="Huawei Sans" panose="020C0503030203020204" pitchFamily="34" charset="0"/>
              </a:rPr>
              <a:t>Listening</a:t>
            </a:r>
          </a:p>
        </p:txBody>
      </p:sp>
      <p:sp>
        <p:nvSpPr>
          <p:cNvPr id="33" name="圆角矩形 32"/>
          <p:cNvSpPr/>
          <p:nvPr/>
        </p:nvSpPr>
        <p:spPr>
          <a:xfrm>
            <a:off x="2125994" y="4148218"/>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600" dirty="0">
                <a:solidFill>
                  <a:schemeClr val="tx1"/>
                </a:solidFill>
                <a:latin typeface="Huawei Sans" panose="020C0503030203020204" pitchFamily="34" charset="0"/>
              </a:rPr>
              <a:t>Learning</a:t>
            </a:r>
          </a:p>
        </p:txBody>
      </p:sp>
      <p:sp>
        <p:nvSpPr>
          <p:cNvPr id="34" name="圆角矩形 33"/>
          <p:cNvSpPr/>
          <p:nvPr/>
        </p:nvSpPr>
        <p:spPr>
          <a:xfrm>
            <a:off x="2125994" y="5030316"/>
            <a:ext cx="1983260" cy="522779"/>
          </a:xfrm>
          <a:prstGeom prst="roundRect">
            <a:avLst>
              <a:gd name="adj" fmla="val 4298"/>
            </a:avLst>
          </a:prstGeom>
          <a:solidFill>
            <a:srgbClr val="F4FBF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ru-RU" sz="1600" dirty="0">
                <a:solidFill>
                  <a:schemeClr val="tx1"/>
                </a:solidFill>
                <a:latin typeface="Huawei Sans" panose="020C0503030203020204" pitchFamily="34" charset="0"/>
              </a:rPr>
              <a:t>Forwarding</a:t>
            </a:r>
          </a:p>
        </p:txBody>
      </p:sp>
      <p:cxnSp>
        <p:nvCxnSpPr>
          <p:cNvPr id="5" name="直接箭头连接符 4"/>
          <p:cNvCxnSpPr>
            <a:stCxn id="28" idx="2"/>
            <a:endCxn id="30" idx="0"/>
          </p:cNvCxnSpPr>
          <p:nvPr/>
        </p:nvCxnSpPr>
        <p:spPr bwMode="auto">
          <a:xfrm>
            <a:off x="3117624" y="2024703"/>
            <a:ext cx="0" cy="359319"/>
          </a:xfrm>
          <a:prstGeom prst="straightConnector1">
            <a:avLst/>
          </a:prstGeom>
          <a:noFill/>
          <a:ln w="19050" cap="flat" cmpd="sng" algn="ctr">
            <a:solidFill>
              <a:schemeClr val="tx1"/>
            </a:solidFill>
            <a:prstDash val="solid"/>
            <a:round/>
            <a:headEnd type="none" w="med" len="med"/>
            <a:tailEnd type="triangle"/>
          </a:ln>
          <a:effectLst/>
        </p:spPr>
      </p:cxnSp>
      <p:cxnSp>
        <p:nvCxnSpPr>
          <p:cNvPr id="36" name="直接箭头连接符 35"/>
          <p:cNvCxnSpPr>
            <a:stCxn id="30" idx="2"/>
            <a:endCxn id="31" idx="0"/>
          </p:cNvCxnSpPr>
          <p:nvPr/>
        </p:nvCxnSpPr>
        <p:spPr bwMode="auto">
          <a:xfrm>
            <a:off x="3117624" y="2906801"/>
            <a:ext cx="0" cy="359319"/>
          </a:xfrm>
          <a:prstGeom prst="straightConnector1">
            <a:avLst/>
          </a:prstGeom>
          <a:noFill/>
          <a:ln w="19050" cap="flat" cmpd="sng" algn="ctr">
            <a:solidFill>
              <a:schemeClr val="tx1"/>
            </a:solidFill>
            <a:prstDash val="solid"/>
            <a:round/>
            <a:headEnd type="none" w="med" len="med"/>
            <a:tailEnd type="triangle"/>
          </a:ln>
          <a:effectLst/>
        </p:spPr>
      </p:cxnSp>
      <p:cxnSp>
        <p:nvCxnSpPr>
          <p:cNvPr id="41" name="直接箭头连接符 40"/>
          <p:cNvCxnSpPr>
            <a:stCxn id="31" idx="2"/>
            <a:endCxn id="33" idx="0"/>
          </p:cNvCxnSpPr>
          <p:nvPr/>
        </p:nvCxnSpPr>
        <p:spPr bwMode="auto">
          <a:xfrm>
            <a:off x="3117624" y="3788899"/>
            <a:ext cx="0" cy="359319"/>
          </a:xfrm>
          <a:prstGeom prst="straightConnector1">
            <a:avLst/>
          </a:prstGeom>
          <a:noFill/>
          <a:ln w="19050" cap="flat" cmpd="sng" algn="ctr">
            <a:solidFill>
              <a:schemeClr val="tx1"/>
            </a:solidFill>
            <a:prstDash val="solid"/>
            <a:round/>
            <a:headEnd type="none" w="med" len="med"/>
            <a:tailEnd type="triangle"/>
          </a:ln>
          <a:effectLst/>
        </p:spPr>
      </p:cxnSp>
      <p:cxnSp>
        <p:nvCxnSpPr>
          <p:cNvPr id="53" name="直接箭头连接符 52"/>
          <p:cNvCxnSpPr>
            <a:stCxn id="33" idx="2"/>
            <a:endCxn id="34" idx="0"/>
          </p:cNvCxnSpPr>
          <p:nvPr/>
        </p:nvCxnSpPr>
        <p:spPr bwMode="auto">
          <a:xfrm>
            <a:off x="3117624" y="4670997"/>
            <a:ext cx="0" cy="359319"/>
          </a:xfrm>
          <a:prstGeom prst="straightConnector1">
            <a:avLst/>
          </a:prstGeom>
          <a:noFill/>
          <a:ln w="19050" cap="flat" cmpd="sng" algn="ctr">
            <a:solidFill>
              <a:schemeClr val="tx1"/>
            </a:solidFill>
            <a:prstDash val="solid"/>
            <a:round/>
            <a:headEnd type="none" w="med" len="med"/>
            <a:tailEnd type="triangle"/>
          </a:ln>
          <a:effectLst/>
        </p:spPr>
      </p:cxnSp>
      <p:sp>
        <p:nvSpPr>
          <p:cNvPr id="54" name="Oval 4"/>
          <p:cNvSpPr>
            <a:spLocks noChangeAspect="1"/>
          </p:cNvSpPr>
          <p:nvPr/>
        </p:nvSpPr>
        <p:spPr>
          <a:xfrm>
            <a:off x="3195943" y="208273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1</a:t>
            </a:r>
          </a:p>
        </p:txBody>
      </p:sp>
      <p:sp>
        <p:nvSpPr>
          <p:cNvPr id="55" name="Oval 4"/>
          <p:cNvSpPr>
            <a:spLocks noChangeAspect="1"/>
          </p:cNvSpPr>
          <p:nvPr/>
        </p:nvSpPr>
        <p:spPr>
          <a:xfrm>
            <a:off x="3195943" y="2969872"/>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2</a:t>
            </a:r>
          </a:p>
        </p:txBody>
      </p:sp>
      <p:sp>
        <p:nvSpPr>
          <p:cNvPr id="56" name="Oval 4"/>
          <p:cNvSpPr>
            <a:spLocks noChangeAspect="1"/>
          </p:cNvSpPr>
          <p:nvPr/>
        </p:nvSpPr>
        <p:spPr>
          <a:xfrm>
            <a:off x="3195943" y="385197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3</a:t>
            </a:r>
          </a:p>
        </p:txBody>
      </p:sp>
      <p:sp>
        <p:nvSpPr>
          <p:cNvPr id="57" name="Oval 4"/>
          <p:cNvSpPr>
            <a:spLocks noChangeAspect="1"/>
          </p:cNvSpPr>
          <p:nvPr/>
        </p:nvSpPr>
        <p:spPr>
          <a:xfrm>
            <a:off x="3195943" y="4734069"/>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3</a:t>
            </a:r>
          </a:p>
        </p:txBody>
      </p:sp>
      <p:sp>
        <p:nvSpPr>
          <p:cNvPr id="17" name="任意多边形 16"/>
          <p:cNvSpPr/>
          <p:nvPr/>
        </p:nvSpPr>
        <p:spPr bwMode="auto">
          <a:xfrm>
            <a:off x="4108007" y="1878481"/>
            <a:ext cx="471054" cy="748145"/>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58" name="任意多边形 57"/>
          <p:cNvSpPr/>
          <p:nvPr/>
        </p:nvSpPr>
        <p:spPr bwMode="auto">
          <a:xfrm>
            <a:off x="4108006" y="1763314"/>
            <a:ext cx="649319" cy="1782668"/>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59" name="任意多边形 58"/>
          <p:cNvSpPr/>
          <p:nvPr/>
        </p:nvSpPr>
        <p:spPr bwMode="auto">
          <a:xfrm>
            <a:off x="4108006" y="1655301"/>
            <a:ext cx="865344" cy="2753993"/>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60" name="任意多边形 59"/>
          <p:cNvSpPr/>
          <p:nvPr/>
        </p:nvSpPr>
        <p:spPr bwMode="auto">
          <a:xfrm>
            <a:off x="4108006" y="1547289"/>
            <a:ext cx="1045364" cy="3807346"/>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defTabSz="914400" fontAlgn="ctr">
              <a:spcBef>
                <a:spcPct val="0"/>
              </a:spcBef>
              <a:spcAft>
                <a:spcPct val="0"/>
              </a:spcAft>
            </a:pPr>
            <a:endParaRPr lang="en-US" altLang="zh-CN" sz="1000" dirty="0">
              <a:latin typeface="Huawei Sans" panose="020C0503030203020204" pitchFamily="34" charset="0"/>
              <a:ea typeface="方正兰亭黑简体" panose="02000000000000000000" pitchFamily="2" charset="-122"/>
            </a:endParaRPr>
          </a:p>
        </p:txBody>
      </p:sp>
      <p:sp>
        <p:nvSpPr>
          <p:cNvPr id="61" name="Oval 4"/>
          <p:cNvSpPr>
            <a:spLocks noChangeAspect="1"/>
          </p:cNvSpPr>
          <p:nvPr/>
        </p:nvSpPr>
        <p:spPr>
          <a:xfrm>
            <a:off x="4427980" y="218461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5</a:t>
            </a:r>
          </a:p>
        </p:txBody>
      </p:sp>
      <p:sp>
        <p:nvSpPr>
          <p:cNvPr id="62" name="Oval 4"/>
          <p:cNvSpPr>
            <a:spLocks noChangeAspect="1"/>
          </p:cNvSpPr>
          <p:nvPr/>
        </p:nvSpPr>
        <p:spPr>
          <a:xfrm>
            <a:off x="4613282" y="2790213"/>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5</a:t>
            </a:r>
          </a:p>
        </p:txBody>
      </p:sp>
      <p:sp>
        <p:nvSpPr>
          <p:cNvPr id="63" name="Oval 4"/>
          <p:cNvSpPr>
            <a:spLocks noChangeAspect="1"/>
          </p:cNvSpPr>
          <p:nvPr/>
        </p:nvSpPr>
        <p:spPr>
          <a:xfrm>
            <a:off x="4846457" y="3527509"/>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5</a:t>
            </a:r>
          </a:p>
        </p:txBody>
      </p:sp>
      <p:sp>
        <p:nvSpPr>
          <p:cNvPr id="64" name="Oval 4"/>
          <p:cNvSpPr>
            <a:spLocks noChangeAspect="1"/>
          </p:cNvSpPr>
          <p:nvPr/>
        </p:nvSpPr>
        <p:spPr>
          <a:xfrm>
            <a:off x="5062673" y="4582005"/>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5</a:t>
            </a:r>
          </a:p>
        </p:txBody>
      </p:sp>
      <p:sp>
        <p:nvSpPr>
          <p:cNvPr id="65" name="任意多边形 64"/>
          <p:cNvSpPr/>
          <p:nvPr/>
        </p:nvSpPr>
        <p:spPr bwMode="auto">
          <a:xfrm flipH="1">
            <a:off x="1656186" y="2790213"/>
            <a:ext cx="482251" cy="748145"/>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66" name="任意多边形 65"/>
          <p:cNvSpPr/>
          <p:nvPr/>
        </p:nvSpPr>
        <p:spPr bwMode="auto">
          <a:xfrm flipH="1">
            <a:off x="1510132" y="2654648"/>
            <a:ext cx="628303" cy="1754646"/>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67" name="任意多边形 66"/>
          <p:cNvSpPr/>
          <p:nvPr/>
        </p:nvSpPr>
        <p:spPr bwMode="auto">
          <a:xfrm flipH="1">
            <a:off x="1336945" y="2519397"/>
            <a:ext cx="801491" cy="2736309"/>
          </a:xfrm>
          <a:custGeom>
            <a:avLst/>
            <a:gdLst>
              <a:gd name="connsiteX0" fmla="*/ 0 w 471054"/>
              <a:gd name="connsiteY0" fmla="*/ 748145 h 748145"/>
              <a:gd name="connsiteX1" fmla="*/ 471054 w 471054"/>
              <a:gd name="connsiteY1" fmla="*/ 748145 h 748145"/>
              <a:gd name="connsiteX2" fmla="*/ 471054 w 471054"/>
              <a:gd name="connsiteY2" fmla="*/ 0 h 748145"/>
              <a:gd name="connsiteX3" fmla="*/ 18472 w 471054"/>
              <a:gd name="connsiteY3" fmla="*/ 0 h 748145"/>
            </a:gdLst>
            <a:ahLst/>
            <a:cxnLst>
              <a:cxn ang="0">
                <a:pos x="connsiteX0" y="connsiteY0"/>
              </a:cxn>
              <a:cxn ang="0">
                <a:pos x="connsiteX1" y="connsiteY1"/>
              </a:cxn>
              <a:cxn ang="0">
                <a:pos x="connsiteX2" y="connsiteY2"/>
              </a:cxn>
              <a:cxn ang="0">
                <a:pos x="connsiteX3" y="connsiteY3"/>
              </a:cxn>
            </a:cxnLst>
            <a:rect l="l" t="t" r="r" b="b"/>
            <a:pathLst>
              <a:path w="471054" h="748145">
                <a:moveTo>
                  <a:pt x="0" y="748145"/>
                </a:moveTo>
                <a:lnTo>
                  <a:pt x="471054" y="748145"/>
                </a:lnTo>
                <a:lnTo>
                  <a:pt x="471054" y="0"/>
                </a:lnTo>
                <a:lnTo>
                  <a:pt x="18472" y="0"/>
                </a:lnTo>
              </a:path>
            </a:pathLst>
          </a:custGeom>
          <a:noFill/>
          <a:ln w="19050" cap="flat" cmpd="sng" algn="ctr">
            <a:solidFill>
              <a:schemeClr val="tx1"/>
            </a:solidFill>
            <a:prstDash val="solid"/>
            <a:round/>
            <a:headEnd type="none" w="med" len="med"/>
            <a:tailEnd type="triangle"/>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ea typeface="宋体" pitchFamily="2" charset="-122"/>
            </a:endParaRPr>
          </a:p>
        </p:txBody>
      </p:sp>
      <p:sp>
        <p:nvSpPr>
          <p:cNvPr id="68" name="Oval 4"/>
          <p:cNvSpPr>
            <a:spLocks noChangeAspect="1"/>
          </p:cNvSpPr>
          <p:nvPr/>
        </p:nvSpPr>
        <p:spPr>
          <a:xfrm>
            <a:off x="1606240" y="3410921"/>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4</a:t>
            </a:r>
          </a:p>
        </p:txBody>
      </p:sp>
      <p:sp>
        <p:nvSpPr>
          <p:cNvPr id="69" name="Oval 4"/>
          <p:cNvSpPr>
            <a:spLocks noChangeAspect="1"/>
          </p:cNvSpPr>
          <p:nvPr/>
        </p:nvSpPr>
        <p:spPr>
          <a:xfrm>
            <a:off x="1462493" y="4276137"/>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4</a:t>
            </a:r>
          </a:p>
        </p:txBody>
      </p:sp>
      <p:sp>
        <p:nvSpPr>
          <p:cNvPr id="70" name="Oval 4"/>
          <p:cNvSpPr>
            <a:spLocks noChangeAspect="1"/>
          </p:cNvSpPr>
          <p:nvPr/>
        </p:nvSpPr>
        <p:spPr>
          <a:xfrm>
            <a:off x="1220356" y="5119526"/>
            <a:ext cx="233175" cy="23317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4</a:t>
            </a:r>
          </a:p>
        </p:txBody>
      </p:sp>
      <p:sp>
        <p:nvSpPr>
          <p:cNvPr id="71" name="椭圆 70"/>
          <p:cNvSpPr>
            <a:spLocks noChangeAspect="1"/>
          </p:cNvSpPr>
          <p:nvPr/>
        </p:nvSpPr>
        <p:spPr>
          <a:xfrm>
            <a:off x="5886920" y="2089978"/>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1</a:t>
            </a:r>
          </a:p>
        </p:txBody>
      </p:sp>
      <p:sp>
        <p:nvSpPr>
          <p:cNvPr id="72" name="文本框 71"/>
          <p:cNvSpPr txBox="1"/>
          <p:nvPr/>
        </p:nvSpPr>
        <p:spPr>
          <a:xfrm>
            <a:off x="6087713" y="2039064"/>
            <a:ext cx="5400000" cy="553998"/>
          </a:xfrm>
          <a:prstGeom prst="rect">
            <a:avLst/>
          </a:prstGeom>
          <a:noFill/>
        </p:spPr>
        <p:txBody>
          <a:bodyPr wrap="square" rtlCol="0">
            <a:spAutoFit/>
          </a:bodyPr>
          <a:lstStyle/>
          <a:p>
            <a:pPr fontAlgn="ctr">
              <a:spcBef>
                <a:spcPts val="0"/>
              </a:spcBef>
              <a:spcAft>
                <a:spcPts val="0"/>
              </a:spcAft>
            </a:pPr>
            <a:r>
              <a:rPr lang="ru-RU" sz="1500" dirty="0">
                <a:solidFill>
                  <a:prstClr val="black"/>
                </a:solidFill>
                <a:latin typeface="Huawei Sans" panose="020C0503030203020204" pitchFamily="34" charset="0"/>
              </a:rPr>
              <a:t>В случае инициализации или активации порта, он автоматически переходит в состояние блокировки.</a:t>
            </a:r>
          </a:p>
        </p:txBody>
      </p:sp>
      <p:sp>
        <p:nvSpPr>
          <p:cNvPr id="73" name="椭圆 72"/>
          <p:cNvSpPr>
            <a:spLocks noChangeAspect="1"/>
          </p:cNvSpPr>
          <p:nvPr/>
        </p:nvSpPr>
        <p:spPr>
          <a:xfrm>
            <a:off x="5886920" y="2855396"/>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2</a:t>
            </a:r>
          </a:p>
        </p:txBody>
      </p:sp>
      <p:sp>
        <p:nvSpPr>
          <p:cNvPr id="74" name="文本框 73"/>
          <p:cNvSpPr txBox="1"/>
          <p:nvPr/>
        </p:nvSpPr>
        <p:spPr>
          <a:xfrm>
            <a:off x="6087714" y="2804482"/>
            <a:ext cx="4719986" cy="784830"/>
          </a:xfrm>
          <a:prstGeom prst="rect">
            <a:avLst/>
          </a:prstGeom>
          <a:noFill/>
        </p:spPr>
        <p:txBody>
          <a:bodyPr wrap="square" rtlCol="0">
            <a:spAutoFit/>
          </a:bodyPr>
          <a:lstStyle/>
          <a:p>
            <a:pPr fontAlgn="ctr">
              <a:spcBef>
                <a:spcPts val="0"/>
              </a:spcBef>
              <a:spcAft>
                <a:spcPts val="0"/>
              </a:spcAft>
            </a:pPr>
            <a:r>
              <a:rPr lang="ru-RU" sz="1500" dirty="0">
                <a:solidFill>
                  <a:prstClr val="black"/>
                </a:solidFill>
                <a:latin typeface="Huawei Sans" panose="020C0503030203020204" pitchFamily="34" charset="0"/>
              </a:rPr>
              <a:t>Порт выбирается в качестве корневого порта или назначенного порта и автоматически входит в состояние Listening (Прослушивание).</a:t>
            </a:r>
          </a:p>
        </p:txBody>
      </p:sp>
      <p:sp>
        <p:nvSpPr>
          <p:cNvPr id="80" name="椭圆 79"/>
          <p:cNvSpPr>
            <a:spLocks noChangeAspect="1"/>
          </p:cNvSpPr>
          <p:nvPr/>
        </p:nvSpPr>
        <p:spPr>
          <a:xfrm>
            <a:off x="5886920" y="3620814"/>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3</a:t>
            </a:r>
          </a:p>
        </p:txBody>
      </p:sp>
      <p:sp>
        <p:nvSpPr>
          <p:cNvPr id="81" name="文本框 80"/>
          <p:cNvSpPr txBox="1"/>
          <p:nvPr/>
        </p:nvSpPr>
        <p:spPr>
          <a:xfrm>
            <a:off x="6087713" y="3569900"/>
            <a:ext cx="4719987" cy="784830"/>
          </a:xfrm>
          <a:prstGeom prst="rect">
            <a:avLst/>
          </a:prstGeom>
          <a:noFill/>
        </p:spPr>
        <p:txBody>
          <a:bodyPr wrap="square" rtlCol="0">
            <a:spAutoFit/>
          </a:bodyPr>
          <a:lstStyle/>
          <a:p>
            <a:pPr fontAlgn="ctr">
              <a:spcBef>
                <a:spcPts val="0"/>
              </a:spcBef>
              <a:spcAft>
                <a:spcPts val="0"/>
              </a:spcAft>
            </a:pPr>
            <a:r>
              <a:rPr lang="ru-RU" sz="1500" dirty="0">
                <a:solidFill>
                  <a:prstClr val="black"/>
                </a:solidFill>
                <a:latin typeface="Huawei Sans" panose="020C0503030203020204" pitchFamily="34" charset="0"/>
              </a:rPr>
              <a:t>Таймер Forward Delay (задержки пересылки) истекает, и порт остается корневым портом или назначенным портом</a:t>
            </a:r>
          </a:p>
        </p:txBody>
      </p:sp>
      <p:sp>
        <p:nvSpPr>
          <p:cNvPr id="83" name="椭圆 82"/>
          <p:cNvSpPr>
            <a:spLocks noChangeAspect="1"/>
          </p:cNvSpPr>
          <p:nvPr/>
        </p:nvSpPr>
        <p:spPr>
          <a:xfrm>
            <a:off x="5886920" y="4386232"/>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4</a:t>
            </a:r>
          </a:p>
        </p:txBody>
      </p:sp>
      <p:sp>
        <p:nvSpPr>
          <p:cNvPr id="84" name="文本框 83"/>
          <p:cNvSpPr txBox="1"/>
          <p:nvPr/>
        </p:nvSpPr>
        <p:spPr>
          <a:xfrm>
            <a:off x="6087715" y="4335318"/>
            <a:ext cx="5400000" cy="553998"/>
          </a:xfrm>
          <a:prstGeom prst="rect">
            <a:avLst/>
          </a:prstGeom>
          <a:noFill/>
        </p:spPr>
        <p:txBody>
          <a:bodyPr wrap="square" rtlCol="0">
            <a:spAutoFit/>
          </a:bodyPr>
          <a:lstStyle/>
          <a:p>
            <a:pPr fontAlgn="ctr">
              <a:spcBef>
                <a:spcPts val="0"/>
              </a:spcBef>
              <a:spcAft>
                <a:spcPts val="0"/>
              </a:spcAft>
            </a:pPr>
            <a:r>
              <a:rPr lang="ru-RU" sz="1500" dirty="0">
                <a:solidFill>
                  <a:prstClr val="black"/>
                </a:solidFill>
                <a:latin typeface="Huawei Sans" panose="020C0503030203020204" pitchFamily="34" charset="0"/>
              </a:rPr>
              <a:t>Порт больше не является корневым портом или назначенным портом</a:t>
            </a:r>
          </a:p>
        </p:txBody>
      </p:sp>
      <p:sp>
        <p:nvSpPr>
          <p:cNvPr id="86" name="椭圆 85"/>
          <p:cNvSpPr>
            <a:spLocks noChangeAspect="1"/>
          </p:cNvSpPr>
          <p:nvPr/>
        </p:nvSpPr>
        <p:spPr>
          <a:xfrm>
            <a:off x="5886920" y="5151648"/>
            <a:ext cx="210355" cy="21035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5</a:t>
            </a:r>
          </a:p>
        </p:txBody>
      </p:sp>
      <p:sp>
        <p:nvSpPr>
          <p:cNvPr id="87" name="文本框 86"/>
          <p:cNvSpPr txBox="1"/>
          <p:nvPr/>
        </p:nvSpPr>
        <p:spPr>
          <a:xfrm>
            <a:off x="6087713" y="5100734"/>
            <a:ext cx="5400000" cy="323165"/>
          </a:xfrm>
          <a:prstGeom prst="rect">
            <a:avLst/>
          </a:prstGeom>
          <a:noFill/>
        </p:spPr>
        <p:txBody>
          <a:bodyPr wrap="square" rtlCol="0">
            <a:spAutoFit/>
          </a:bodyPr>
          <a:lstStyle/>
          <a:p>
            <a:pPr fontAlgn="ctr">
              <a:spcBef>
                <a:spcPts val="0"/>
              </a:spcBef>
              <a:spcAft>
                <a:spcPts val="0"/>
              </a:spcAft>
            </a:pPr>
            <a:r>
              <a:rPr lang="ru-RU" sz="1500" dirty="0">
                <a:solidFill>
                  <a:prstClr val="black"/>
                </a:solidFill>
                <a:latin typeface="Huawei Sans" panose="020C0503030203020204" pitchFamily="34" charset="0"/>
              </a:rPr>
              <a:t>Порт отключен или сбой в канале.</a:t>
            </a:r>
          </a:p>
        </p:txBody>
      </p:sp>
    </p:spTree>
    <p:extLst>
      <p:ext uri="{BB962C8B-B14F-4D97-AF65-F5344CB8AC3E}">
        <p14:creationId xmlns:p14="http://schemas.microsoft.com/office/powerpoint/2010/main" val="148323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Изменение топологии: неисправность корневого моста</a:t>
            </a:r>
          </a:p>
        </p:txBody>
      </p:sp>
      <p:cxnSp>
        <p:nvCxnSpPr>
          <p:cNvPr id="22" name="直接箭头连接符 21"/>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3176379" y="3470724"/>
            <a:ext cx="430000" cy="6545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928248" y="2392805"/>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椭圆 26"/>
          <p:cNvSpPr>
            <a:spLocks noChangeAspect="1"/>
          </p:cNvSpPr>
          <p:nvPr/>
        </p:nvSpPr>
        <p:spPr>
          <a:xfrm>
            <a:off x="3114364" y="3985353"/>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28" name="椭圆 27"/>
          <p:cNvSpPr>
            <a:spLocks noChangeAspect="1"/>
          </p:cNvSpPr>
          <p:nvPr/>
        </p:nvSpPr>
        <p:spPr>
          <a:xfrm>
            <a:off x="1838393" y="2276872"/>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30" name="直接箭头连接符 29"/>
          <p:cNvCxnSpPr/>
          <p:nvPr/>
        </p:nvCxnSpPr>
        <p:spPr>
          <a:xfrm flipH="1">
            <a:off x="3977267" y="3031124"/>
            <a:ext cx="414670" cy="6864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p:cNvSpPr>
            <a:spLocks noChangeAspect="1"/>
          </p:cNvSpPr>
          <p:nvPr/>
        </p:nvSpPr>
        <p:spPr>
          <a:xfrm>
            <a:off x="4249702" y="2996985"/>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2" name="椭圆 31"/>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6" name="圆角矩形 35"/>
          <p:cNvSpPr/>
          <p:nvPr/>
        </p:nvSpPr>
        <p:spPr>
          <a:xfrm>
            <a:off x="5930849" y="1473200"/>
            <a:ext cx="5688632" cy="55264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Процесс устранения неисправностей корневого моста</a:t>
            </a:r>
          </a:p>
        </p:txBody>
      </p:sp>
      <p:sp>
        <p:nvSpPr>
          <p:cNvPr id="37" name="圆角矩形 36"/>
          <p:cNvSpPr/>
          <p:nvPr/>
        </p:nvSpPr>
        <p:spPr>
          <a:xfrm>
            <a:off x="5930849" y="2174654"/>
            <a:ext cx="5688632" cy="4044087"/>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66700" indent="-266700" fontAlgn="ctr">
              <a:lnSpc>
                <a:spcPct val="120000"/>
              </a:lnSpc>
              <a:spcBef>
                <a:spcPts val="0"/>
              </a:spcBef>
              <a:spcAft>
                <a:spcPts val="600"/>
              </a:spcAft>
              <a:buFont typeface="+mj-lt"/>
              <a:buAutoNum type="arabicPeriod"/>
            </a:pPr>
            <a:r>
              <a:rPr lang="ru-RU" sz="1200" dirty="0">
                <a:solidFill>
                  <a:prstClr val="black"/>
                </a:solidFill>
                <a:latin typeface="Huawei Sans" panose="020C0503030203020204" pitchFamily="34" charset="0"/>
              </a:rPr>
              <a:t>SW1 (корневый мост) неисправен и прекращает отправку BPDU.</a:t>
            </a:r>
          </a:p>
          <a:p>
            <a:pPr marL="266700" indent="-266700" fontAlgn="ctr">
              <a:lnSpc>
                <a:spcPct val="120000"/>
              </a:lnSpc>
              <a:spcBef>
                <a:spcPts val="0"/>
              </a:spcBef>
              <a:spcAft>
                <a:spcPts val="600"/>
              </a:spcAft>
              <a:buFont typeface="+mj-lt"/>
              <a:buAutoNum type="arabicPeriod"/>
            </a:pPr>
            <a:r>
              <a:rPr lang="ru-RU" sz="1200" dirty="0">
                <a:solidFill>
                  <a:prstClr val="black"/>
                </a:solidFill>
                <a:latin typeface="Huawei Sans" panose="020C0503030203020204" pitchFamily="34" charset="0"/>
              </a:rPr>
              <a:t>SW2 ожидает истечения таймера Max Age (20 секунд). В этом случае запись о полученных BPDU становится недействительной, и SW2 не может принимать новые BPDU с корневого моста. SW2 получает информацию о том, что вышестоящее устройство неисправно.</a:t>
            </a:r>
          </a:p>
          <a:p>
            <a:pPr marL="266700" indent="-266700" fontAlgn="ctr">
              <a:lnSpc>
                <a:spcPct val="120000"/>
              </a:lnSpc>
              <a:spcBef>
                <a:spcPts val="0"/>
              </a:spcBef>
              <a:spcAft>
                <a:spcPts val="600"/>
              </a:spcAft>
              <a:buFont typeface="+mj-lt"/>
              <a:buAutoNum type="arabicPeriod"/>
            </a:pPr>
            <a:r>
              <a:rPr lang="ru-RU" sz="1200" dirty="0">
                <a:solidFill>
                  <a:prstClr val="black"/>
                </a:solidFill>
                <a:latin typeface="Huawei Sans" panose="020C0503030203020204" pitchFamily="34" charset="0"/>
              </a:rPr>
              <a:t>Некорневые мосты передают конфигурационные BPDU друг другу для выбора нового корневого моста.</a:t>
            </a:r>
          </a:p>
          <a:p>
            <a:pPr marL="266700" indent="-266700" fontAlgn="ctr">
              <a:lnSpc>
                <a:spcPct val="120000"/>
              </a:lnSpc>
              <a:spcBef>
                <a:spcPts val="0"/>
              </a:spcBef>
              <a:spcAft>
                <a:spcPts val="600"/>
              </a:spcAft>
              <a:buFont typeface="+mj-lt"/>
              <a:buAutoNum type="arabicPeriod"/>
            </a:pPr>
            <a:r>
              <a:rPr lang="ru-RU" sz="1200" dirty="0">
                <a:solidFill>
                  <a:prstClr val="black"/>
                </a:solidFill>
                <a:latin typeface="Huawei Sans" panose="020C0503030203020204" pitchFamily="34" charset="0"/>
              </a:rPr>
              <a:t>После повторного выбора порт A коммутатора SW3 переходит в состояние Forwarding после двух интервалов таймера Forward Delay (интервал по умолчанию 15 секунд).</a:t>
            </a:r>
          </a:p>
          <a:p>
            <a:pPr marL="447675" indent="-177800" fontAlgn="ctr">
              <a:lnSpc>
                <a:spcPct val="120000"/>
              </a:lnSpc>
              <a:spcBef>
                <a:spcPts val="0"/>
              </a:spcBef>
              <a:spcAft>
                <a:spcPts val="600"/>
              </a:spcAft>
              <a:buFont typeface="Arial" panose="020B0604020202020204" pitchFamily="34" charset="0"/>
              <a:buChar char="•"/>
            </a:pPr>
            <a:r>
              <a:rPr lang="ru-RU" sz="1200" dirty="0">
                <a:solidFill>
                  <a:prstClr val="black"/>
                </a:solidFill>
                <a:latin typeface="Huawei Sans" panose="020C0503030203020204" pitchFamily="34" charset="0"/>
              </a:rPr>
              <a:t>Некорневый мост начинает повторный выбор корневого моста после устаревания BPDU.</a:t>
            </a:r>
          </a:p>
          <a:p>
            <a:pPr marL="447675" indent="-177800" fontAlgn="ctr">
              <a:lnSpc>
                <a:spcPct val="120000"/>
              </a:lnSpc>
              <a:spcBef>
                <a:spcPts val="0"/>
              </a:spcBef>
              <a:spcAft>
                <a:spcPts val="600"/>
              </a:spcAft>
              <a:buFont typeface="Arial" panose="020B0604020202020204" pitchFamily="34" charset="0"/>
              <a:buChar char="•"/>
            </a:pPr>
            <a:r>
              <a:rPr lang="ru-RU" sz="1200" dirty="0">
                <a:solidFill>
                  <a:prstClr val="black"/>
                </a:solidFill>
                <a:latin typeface="Huawei Sans" panose="020C0503030203020204" pitchFamily="34" charset="0"/>
              </a:rPr>
              <a:t>Восстановление </a:t>
            </a:r>
            <a:r>
              <a:rPr lang="ru-RU" sz="1200" dirty="0">
                <a:solidFill>
                  <a:schemeClr val="tx1"/>
                </a:solidFill>
                <a:latin typeface="Huawei Sans" panose="020C0503030203020204" pitchFamily="34" charset="0"/>
              </a:rPr>
              <a:t>после сбоя </a:t>
            </a:r>
            <a:r>
              <a:rPr lang="ru-RU" sz="1200" dirty="0">
                <a:solidFill>
                  <a:prstClr val="black"/>
                </a:solidFill>
                <a:latin typeface="Huawei Sans" panose="020C0503030203020204" pitchFamily="34" charset="0"/>
              </a:rPr>
              <a:t>корневого моста занимает около 50 </a:t>
            </a:r>
            <a:r>
              <a:rPr lang="ru-RU" sz="1200" dirty="0" smtClean="0">
                <a:solidFill>
                  <a:prstClr val="black"/>
                </a:solidFill>
                <a:latin typeface="Huawei Sans" panose="020C0503030203020204" pitchFamily="34" charset="0"/>
              </a:rPr>
              <a:t>секунд.</a:t>
            </a:r>
            <a:endParaRPr lang="ru-RU" sz="1200" dirty="0">
              <a:solidFill>
                <a:prstClr val="black"/>
              </a:solidFill>
              <a:latin typeface="Huawei Sans" panose="020C0503030203020204" pitchFamily="34" charset="0"/>
            </a:endParaRPr>
          </a:p>
        </p:txBody>
      </p:sp>
      <p:sp>
        <p:nvSpPr>
          <p:cNvPr id="38" name="文本框 37"/>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61281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9" name="椭圆 48"/>
          <p:cNvSpPr>
            <a:spLocks noChangeAspect="1"/>
          </p:cNvSpPr>
          <p:nvPr/>
        </p:nvSpPr>
        <p:spPr>
          <a:xfrm>
            <a:off x="3117114" y="428610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A</a:t>
            </a:r>
          </a:p>
        </p:txBody>
      </p:sp>
      <p:sp>
        <p:nvSpPr>
          <p:cNvPr id="50" name="文本框 49"/>
          <p:cNvSpPr txBox="1"/>
          <p:nvPr/>
        </p:nvSpPr>
        <p:spPr>
          <a:xfrm>
            <a:off x="449478" y="1948569"/>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52" name="文本框 51"/>
          <p:cNvSpPr txBox="1"/>
          <p:nvPr/>
        </p:nvSpPr>
        <p:spPr>
          <a:xfrm>
            <a:off x="3346799" y="1947004"/>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53" name="文本框 52"/>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grpSp>
        <p:nvGrpSpPr>
          <p:cNvPr id="61" name="组合 60"/>
          <p:cNvGrpSpPr/>
          <p:nvPr/>
        </p:nvGrpSpPr>
        <p:grpSpPr>
          <a:xfrm>
            <a:off x="1327069" y="2464370"/>
            <a:ext cx="288000" cy="288000"/>
            <a:chOff x="856677" y="2615810"/>
            <a:chExt cx="288000" cy="288000"/>
          </a:xfrm>
        </p:grpSpPr>
        <p:sp>
          <p:nvSpPr>
            <p:cNvPr id="62" name="椭圆 61"/>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63" name="组合 62"/>
            <p:cNvGrpSpPr/>
            <p:nvPr/>
          </p:nvGrpSpPr>
          <p:grpSpPr>
            <a:xfrm>
              <a:off x="923444" y="2692169"/>
              <a:ext cx="144001" cy="144002"/>
              <a:chOff x="898853" y="2657982"/>
              <a:chExt cx="203649" cy="203652"/>
            </a:xfrm>
          </p:grpSpPr>
          <p:cxnSp>
            <p:nvCxnSpPr>
              <p:cNvPr id="64" name="直接连接符 63"/>
              <p:cNvCxnSpPr>
                <a:stCxn id="62" idx="3"/>
                <a:endCxn id="62"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5" name="直接连接符 64"/>
              <p:cNvCxnSpPr>
                <a:stCxn id="62" idx="1"/>
                <a:endCxn id="62"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66" name="组合 65"/>
          <p:cNvGrpSpPr/>
          <p:nvPr/>
        </p:nvGrpSpPr>
        <p:grpSpPr>
          <a:xfrm>
            <a:off x="1678568" y="3206244"/>
            <a:ext cx="288000" cy="288000"/>
            <a:chOff x="856677" y="2615810"/>
            <a:chExt cx="288000" cy="288000"/>
          </a:xfrm>
        </p:grpSpPr>
        <p:sp>
          <p:nvSpPr>
            <p:cNvPr id="67" name="椭圆 66"/>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68" name="组合 67"/>
            <p:cNvGrpSpPr/>
            <p:nvPr/>
          </p:nvGrpSpPr>
          <p:grpSpPr>
            <a:xfrm>
              <a:off x="923444" y="2692169"/>
              <a:ext cx="144001" cy="144002"/>
              <a:chOff x="898853" y="2657982"/>
              <a:chExt cx="203649" cy="203652"/>
            </a:xfrm>
          </p:grpSpPr>
          <p:cxnSp>
            <p:nvCxnSpPr>
              <p:cNvPr id="69" name="直接连接符 68"/>
              <p:cNvCxnSpPr>
                <a:stCxn id="67" idx="3"/>
                <a:endCxn id="67"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70" name="直接连接符 69"/>
              <p:cNvCxnSpPr>
                <a:stCxn id="67" idx="1"/>
                <a:endCxn id="67"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71" name="组合 70"/>
          <p:cNvGrpSpPr/>
          <p:nvPr/>
        </p:nvGrpSpPr>
        <p:grpSpPr>
          <a:xfrm>
            <a:off x="2186272" y="2251000"/>
            <a:ext cx="288000" cy="288000"/>
            <a:chOff x="856677" y="2615810"/>
            <a:chExt cx="288000" cy="288000"/>
          </a:xfrm>
        </p:grpSpPr>
        <p:sp>
          <p:nvSpPr>
            <p:cNvPr id="72" name="椭圆 71"/>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73" name="组合 72"/>
            <p:cNvGrpSpPr/>
            <p:nvPr/>
          </p:nvGrpSpPr>
          <p:grpSpPr>
            <a:xfrm>
              <a:off x="923444" y="2692169"/>
              <a:ext cx="144001" cy="144002"/>
              <a:chOff x="898853" y="2657982"/>
              <a:chExt cx="203649" cy="203652"/>
            </a:xfrm>
          </p:grpSpPr>
          <p:cxnSp>
            <p:nvCxnSpPr>
              <p:cNvPr id="74" name="直接连接符 73"/>
              <p:cNvCxnSpPr>
                <a:stCxn id="72" idx="3"/>
                <a:endCxn id="72"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75" name="直接连接符 74"/>
              <p:cNvCxnSpPr>
                <a:stCxn id="72" idx="1"/>
                <a:endCxn id="72"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99555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Изменение топологии: неисправность прямого канала</a:t>
            </a:r>
          </a:p>
        </p:txBody>
      </p:sp>
      <p:sp>
        <p:nvSpPr>
          <p:cNvPr id="36" name="圆角矩形 35"/>
          <p:cNvSpPr/>
          <p:nvPr/>
        </p:nvSpPr>
        <p:spPr>
          <a:xfrm>
            <a:off x="5927004" y="1701800"/>
            <a:ext cx="5688632" cy="59060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Процесс устранения неисправностей прямого канала</a:t>
            </a:r>
          </a:p>
        </p:txBody>
      </p:sp>
      <p:sp>
        <p:nvSpPr>
          <p:cNvPr id="37" name="圆角矩形 36"/>
          <p:cNvSpPr/>
          <p:nvPr/>
        </p:nvSpPr>
        <p:spPr>
          <a:xfrm>
            <a:off x="5927004" y="2337664"/>
            <a:ext cx="5688632" cy="3656736"/>
          </a:xfrm>
          <a:prstGeom prst="roundRect">
            <a:avLst>
              <a:gd name="adj" fmla="val 1847"/>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fontAlgn="ctr">
              <a:lnSpc>
                <a:spcPct val="120000"/>
              </a:lnSpc>
              <a:spcBef>
                <a:spcPts val="0"/>
              </a:spcBef>
              <a:spcAft>
                <a:spcPts val="600"/>
              </a:spcAft>
            </a:pPr>
            <a:r>
              <a:rPr lang="ru-RU" sz="1600" dirty="0">
                <a:solidFill>
                  <a:prstClr val="black"/>
                </a:solidFill>
                <a:latin typeface="Huawei Sans" panose="020C0503030203020204" pitchFamily="34" charset="0"/>
              </a:rPr>
              <a:t>В стабильной сети, когда SW2 обнаруживает, что канал корневого порта неисправен, альтернативный порт SW2 переходит в состояние </a:t>
            </a:r>
            <a:r>
              <a:rPr lang="ru-RU" sz="1600" dirty="0" err="1">
                <a:solidFill>
                  <a:prstClr val="black"/>
                </a:solidFill>
                <a:latin typeface="Huawei Sans" panose="020C0503030203020204" pitchFamily="34" charset="0"/>
              </a:rPr>
              <a:t>Forwarding</a:t>
            </a:r>
            <a:r>
              <a:rPr lang="ru-RU" sz="1600" dirty="0">
                <a:solidFill>
                  <a:prstClr val="black"/>
                </a:solidFill>
                <a:latin typeface="Huawei Sans" panose="020C0503030203020204" pitchFamily="34" charset="0"/>
              </a:rPr>
              <a:t> </a:t>
            </a:r>
            <a:r>
              <a:rPr lang="ru-RU" sz="1600" dirty="0">
                <a:solidFill>
                  <a:schemeClr val="tx1"/>
                </a:solidFill>
                <a:latin typeface="Huawei Sans" panose="020C0503030203020204" pitchFamily="34" charset="0"/>
              </a:rPr>
              <a:t>по истечении времени, равному удвоенному значению таймера </a:t>
            </a:r>
            <a:r>
              <a:rPr lang="ru-RU" sz="1600" dirty="0">
                <a:solidFill>
                  <a:prstClr val="black"/>
                </a:solidFill>
                <a:latin typeface="Huawei Sans" panose="020C0503030203020204" pitchFamily="34" charset="0"/>
              </a:rPr>
              <a:t>Forward Delay (значение по умолчанию 15 секунд).</a:t>
            </a:r>
          </a:p>
          <a:p>
            <a:pPr marL="177800" indent="-177800" fontAlgn="ctr">
              <a:lnSpc>
                <a:spcPct val="120000"/>
              </a:lnSpc>
              <a:spcBef>
                <a:spcPts val="0"/>
              </a:spcBef>
              <a:spcAft>
                <a:spcPts val="600"/>
              </a:spcAft>
              <a:buFont typeface="Arial" panose="020B0604020202020204" pitchFamily="34" charset="0"/>
              <a:buChar char="•"/>
            </a:pPr>
            <a:r>
              <a:rPr lang="ru-RU" sz="1600" dirty="0">
                <a:solidFill>
                  <a:prstClr val="black"/>
                </a:solidFill>
                <a:latin typeface="Huawei Sans" panose="020C0503030203020204" pitchFamily="34" charset="0"/>
              </a:rPr>
              <a:t>После того, как SW2 обнаруживает неисправность в прямом канале, он переключает альтернативный порт на корневой порт.</a:t>
            </a:r>
          </a:p>
          <a:p>
            <a:pPr marL="177800" indent="-177800" fontAlgn="ctr">
              <a:lnSpc>
                <a:spcPct val="120000"/>
              </a:lnSpc>
              <a:spcBef>
                <a:spcPts val="0"/>
              </a:spcBef>
              <a:spcAft>
                <a:spcPts val="600"/>
              </a:spcAft>
              <a:buFont typeface="Arial" panose="020B0604020202020204" pitchFamily="34" charset="0"/>
              <a:buChar char="•"/>
            </a:pPr>
            <a:r>
              <a:rPr lang="ru-RU" sz="1600" dirty="0">
                <a:solidFill>
                  <a:prstClr val="black"/>
                </a:solidFill>
                <a:latin typeface="Huawei Sans" panose="020C0503030203020204" pitchFamily="34" charset="0"/>
              </a:rPr>
              <a:t>Если прямой канал не работает, альтернативный порт возвращается в состояние Forwarding через 30 секунд.</a:t>
            </a:r>
          </a:p>
        </p:txBody>
      </p:sp>
      <p:sp>
        <p:nvSpPr>
          <p:cNvPr id="38" name="文本框 37"/>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563387"/>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9" name="椭圆 48"/>
          <p:cNvSpPr>
            <a:spLocks noChangeAspect="1"/>
          </p:cNvSpPr>
          <p:nvPr/>
        </p:nvSpPr>
        <p:spPr>
          <a:xfrm>
            <a:off x="3117114" y="428610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A</a:t>
            </a:r>
          </a:p>
        </p:txBody>
      </p:sp>
      <p:sp>
        <p:nvSpPr>
          <p:cNvPr id="50" name="文本框 49"/>
          <p:cNvSpPr txBox="1"/>
          <p:nvPr/>
        </p:nvSpPr>
        <p:spPr>
          <a:xfrm>
            <a:off x="449478" y="1986669"/>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52" name="文本框 51"/>
          <p:cNvSpPr txBox="1"/>
          <p:nvPr/>
        </p:nvSpPr>
        <p:spPr>
          <a:xfrm>
            <a:off x="3346799" y="1985104"/>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53" name="文本框 52"/>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cxnSp>
        <p:nvCxnSpPr>
          <p:cNvPr id="61" name="直接连接符 60"/>
          <p:cNvCxnSpPr/>
          <p:nvPr/>
        </p:nvCxnSpPr>
        <p:spPr>
          <a:xfrm>
            <a:off x="1732992" y="2710396"/>
            <a:ext cx="2498798" cy="4201"/>
          </a:xfrm>
          <a:prstGeom prst="line">
            <a:avLst/>
          </a:prstGeom>
          <a:ln w="19050">
            <a:solidFill>
              <a:srgbClr val="151515"/>
            </a:solidFill>
            <a:prstDash val="dash"/>
          </a:ln>
        </p:spPr>
        <p:style>
          <a:lnRef idx="1">
            <a:schemeClr val="accent1"/>
          </a:lnRef>
          <a:fillRef idx="0">
            <a:schemeClr val="accent1"/>
          </a:fillRef>
          <a:effectRef idx="0">
            <a:schemeClr val="accent1"/>
          </a:effectRef>
          <a:fontRef idx="minor">
            <a:schemeClr val="tx1"/>
          </a:fontRef>
        </p:style>
      </p:cxnSp>
      <p:sp>
        <p:nvSpPr>
          <p:cNvPr id="63" name="椭圆 62"/>
          <p:cNvSpPr>
            <a:spLocks noChangeAspect="1"/>
          </p:cNvSpPr>
          <p:nvPr/>
        </p:nvSpPr>
        <p:spPr>
          <a:xfrm>
            <a:off x="4049598" y="2610871"/>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A</a:t>
            </a:r>
          </a:p>
        </p:txBody>
      </p:sp>
      <p:grpSp>
        <p:nvGrpSpPr>
          <p:cNvPr id="28" name="组合 27"/>
          <p:cNvGrpSpPr/>
          <p:nvPr/>
        </p:nvGrpSpPr>
        <p:grpSpPr>
          <a:xfrm>
            <a:off x="2857664" y="2403949"/>
            <a:ext cx="288000" cy="288000"/>
            <a:chOff x="856677" y="2615810"/>
            <a:chExt cx="288000" cy="288000"/>
          </a:xfrm>
        </p:grpSpPr>
        <p:sp>
          <p:nvSpPr>
            <p:cNvPr id="29" name="椭圆 28"/>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30" name="组合 29"/>
            <p:cNvGrpSpPr/>
            <p:nvPr/>
          </p:nvGrpSpPr>
          <p:grpSpPr>
            <a:xfrm>
              <a:off x="923444" y="2692169"/>
              <a:ext cx="144001" cy="144002"/>
              <a:chOff x="898853" y="2657982"/>
              <a:chExt cx="203649" cy="203652"/>
            </a:xfrm>
          </p:grpSpPr>
          <p:cxnSp>
            <p:nvCxnSpPr>
              <p:cNvPr id="31" name="直接连接符 30"/>
              <p:cNvCxnSpPr>
                <a:stCxn id="29" idx="3"/>
                <a:endCxn id="29"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32" name="直接连接符 31"/>
              <p:cNvCxnSpPr>
                <a:stCxn id="29" idx="1"/>
                <a:endCxn id="29"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39659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365119" y="1254324"/>
            <a:ext cx="11306175" cy="4680000"/>
          </a:xfrm>
        </p:spPr>
        <p:txBody>
          <a:bodyPr/>
          <a:lstStyle/>
          <a:p>
            <a:r>
              <a:rPr lang="ru-RU" sz="1800" dirty="0"/>
              <a:t>При сбое непрямого канала альтернативный порт SW3 возвращается в состояние Forwarding. Восстановление после сбоя непрямого канала занимает около 50 секунд.</a:t>
            </a:r>
          </a:p>
        </p:txBody>
      </p:sp>
      <p:sp>
        <p:nvSpPr>
          <p:cNvPr id="2" name="标题 1"/>
          <p:cNvSpPr>
            <a:spLocks noGrp="1"/>
          </p:cNvSpPr>
          <p:nvPr>
            <p:ph type="title"/>
          </p:nvPr>
        </p:nvSpPr>
        <p:spPr/>
        <p:txBody>
          <a:bodyPr/>
          <a:lstStyle/>
          <a:p>
            <a:r>
              <a:rPr lang="ru-RU" dirty="0"/>
              <a:t>Изменение топологии: неисправность непрямого канала</a:t>
            </a:r>
          </a:p>
        </p:txBody>
      </p:sp>
      <p:grpSp>
        <p:nvGrpSpPr>
          <p:cNvPr id="3" name="组合 2"/>
          <p:cNvGrpSpPr/>
          <p:nvPr/>
        </p:nvGrpSpPr>
        <p:grpSpPr>
          <a:xfrm>
            <a:off x="463060" y="2476771"/>
            <a:ext cx="5125816" cy="3553520"/>
            <a:chOff x="449478" y="1985104"/>
            <a:chExt cx="5125816" cy="3553520"/>
          </a:xfrm>
        </p:grpSpPr>
        <p:sp>
          <p:nvSpPr>
            <p:cNvPr id="38" name="文本框 37"/>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39" name="文本框 38"/>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40" name="组合 39"/>
            <p:cNvGrpSpPr/>
            <p:nvPr/>
          </p:nvGrpSpPr>
          <p:grpSpPr>
            <a:xfrm flipV="1">
              <a:off x="1609745" y="2673501"/>
              <a:ext cx="2745630" cy="2115270"/>
              <a:chOff x="6600056" y="4353447"/>
              <a:chExt cx="1296144" cy="833967"/>
            </a:xfrm>
          </p:grpSpPr>
          <p:cxnSp>
            <p:nvCxnSpPr>
              <p:cNvPr id="41" name="直接连接符 40"/>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flipH="1">
              <a:off x="1475689" y="2611513"/>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46" name="文本框 45"/>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51"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49" name="椭圆 48"/>
            <p:cNvSpPr>
              <a:spLocks noChangeAspect="1"/>
            </p:cNvSpPr>
            <p:nvPr/>
          </p:nvSpPr>
          <p:spPr>
            <a:xfrm>
              <a:off x="3117114" y="428610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A</a:t>
              </a:r>
            </a:p>
          </p:txBody>
        </p:sp>
        <p:sp>
          <p:nvSpPr>
            <p:cNvPr id="50" name="文本框 49"/>
            <p:cNvSpPr txBox="1"/>
            <p:nvPr/>
          </p:nvSpPr>
          <p:spPr>
            <a:xfrm>
              <a:off x="449478" y="1986669"/>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52" name="文本框 51"/>
            <p:cNvSpPr txBox="1"/>
            <p:nvPr/>
          </p:nvSpPr>
          <p:spPr>
            <a:xfrm>
              <a:off x="3346799" y="1985104"/>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53" name="文本框 52"/>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cxnSp>
          <p:nvCxnSpPr>
            <p:cNvPr id="28" name="直接箭头连接符 27"/>
            <p:cNvCxnSpPr/>
            <p:nvPr/>
          </p:nvCxnSpPr>
          <p:spPr>
            <a:xfrm>
              <a:off x="1589686" y="3018755"/>
              <a:ext cx="398154" cy="6262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1928248" y="2414071"/>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椭圆 29"/>
            <p:cNvSpPr>
              <a:spLocks noChangeAspect="1"/>
            </p:cNvSpPr>
            <p:nvPr/>
          </p:nvSpPr>
          <p:spPr>
            <a:xfrm>
              <a:off x="1838393" y="2298138"/>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1" name="椭圆 30"/>
            <p:cNvSpPr>
              <a:spLocks noChangeAspect="1"/>
            </p:cNvSpPr>
            <p:nvPr/>
          </p:nvSpPr>
          <p:spPr>
            <a:xfrm>
              <a:off x="1475689" y="2925266"/>
              <a:ext cx="211345" cy="211345"/>
            </a:xfrm>
            <a:prstGeom prst="ellipse">
              <a:avLst/>
            </a:prstGeom>
            <a:solidFill>
              <a:schemeClr val="bg1"/>
            </a:solidFill>
            <a:ln w="3810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32" name="椭圆 31"/>
            <p:cNvSpPr>
              <a:spLocks noChangeAspect="1"/>
            </p:cNvSpPr>
            <p:nvPr/>
          </p:nvSpPr>
          <p:spPr>
            <a:xfrm>
              <a:off x="4115550" y="2765825"/>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grpSp>
      <p:grpSp>
        <p:nvGrpSpPr>
          <p:cNvPr id="65" name="组合 64"/>
          <p:cNvGrpSpPr/>
          <p:nvPr/>
        </p:nvGrpSpPr>
        <p:grpSpPr>
          <a:xfrm>
            <a:off x="6545478" y="2514871"/>
            <a:ext cx="5125816" cy="3553520"/>
            <a:chOff x="449478" y="1985104"/>
            <a:chExt cx="5125816" cy="3553520"/>
          </a:xfrm>
        </p:grpSpPr>
        <p:sp>
          <p:nvSpPr>
            <p:cNvPr id="66" name="文本框 65"/>
            <p:cNvSpPr txBox="1"/>
            <p:nvPr/>
          </p:nvSpPr>
          <p:spPr>
            <a:xfrm>
              <a:off x="657337" y="2427271"/>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67" name="文本框 66"/>
            <p:cNvSpPr txBox="1"/>
            <p:nvPr/>
          </p:nvSpPr>
          <p:spPr>
            <a:xfrm>
              <a:off x="4727103" y="24643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grpSp>
          <p:nvGrpSpPr>
            <p:cNvPr id="68" name="组合 67"/>
            <p:cNvGrpSpPr/>
            <p:nvPr/>
          </p:nvGrpSpPr>
          <p:grpSpPr>
            <a:xfrm flipV="1">
              <a:off x="1609745" y="2673501"/>
              <a:ext cx="2745630" cy="2115270"/>
              <a:chOff x="6600056" y="4353447"/>
              <a:chExt cx="1296144" cy="833967"/>
            </a:xfrm>
          </p:grpSpPr>
          <p:cxnSp>
            <p:nvCxnSpPr>
              <p:cNvPr id="84" name="直接连接符 8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直接连接符 68"/>
            <p:cNvCxnSpPr/>
            <p:nvPr/>
          </p:nvCxnSpPr>
          <p:spPr>
            <a:xfrm flipH="1">
              <a:off x="1475689" y="2611513"/>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图片 76" descr="接入交换机.png"/>
            <p:cNvPicPr>
              <a:picLocks noChangeAspect="1"/>
            </p:cNvPicPr>
            <p:nvPr/>
          </p:nvPicPr>
          <p:blipFill>
            <a:blip r:embed="rId3" cstate="print"/>
            <a:stretch>
              <a:fillRect/>
            </a:stretch>
          </p:blipFill>
          <p:spPr>
            <a:xfrm>
              <a:off x="4231790" y="2427271"/>
              <a:ext cx="490909" cy="401653"/>
            </a:xfrm>
            <a:prstGeom prst="rect">
              <a:avLst/>
            </a:prstGeom>
          </p:spPr>
        </p:pic>
        <p:pic>
          <p:nvPicPr>
            <p:cNvPr id="71" name="图片 76" descr="接入交换机.png"/>
            <p:cNvPicPr>
              <a:picLocks noChangeAspect="1"/>
            </p:cNvPicPr>
            <p:nvPr/>
          </p:nvPicPr>
          <p:blipFill>
            <a:blip r:embed="rId3" cstate="print"/>
            <a:stretch>
              <a:fillRect/>
            </a:stretch>
          </p:blipFill>
          <p:spPr>
            <a:xfrm>
              <a:off x="2737106" y="4439034"/>
              <a:ext cx="490909" cy="401653"/>
            </a:xfrm>
            <a:prstGeom prst="rect">
              <a:avLst/>
            </a:prstGeom>
          </p:spPr>
        </p:pic>
        <p:sp>
          <p:nvSpPr>
            <p:cNvPr id="72" name="文本框 71"/>
            <p:cNvSpPr txBox="1"/>
            <p:nvPr/>
          </p:nvSpPr>
          <p:spPr>
            <a:xfrm>
              <a:off x="2695462" y="485800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pic>
          <p:nvPicPr>
            <p:cNvPr id="73" name="图片 76" descr="接入交换机.png"/>
            <p:cNvPicPr>
              <a:picLocks noChangeAspect="1"/>
            </p:cNvPicPr>
            <p:nvPr/>
          </p:nvPicPr>
          <p:blipFill>
            <a:blip r:embed="rId3" cstate="print"/>
            <a:stretch>
              <a:fillRect/>
            </a:stretch>
          </p:blipFill>
          <p:spPr>
            <a:xfrm>
              <a:off x="1242083" y="2423070"/>
              <a:ext cx="490909" cy="401653"/>
            </a:xfrm>
            <a:prstGeom prst="rect">
              <a:avLst/>
            </a:prstGeom>
          </p:spPr>
        </p:pic>
        <p:sp>
          <p:nvSpPr>
            <p:cNvPr id="76" name="文本框 75"/>
            <p:cNvSpPr txBox="1"/>
            <p:nvPr/>
          </p:nvSpPr>
          <p:spPr>
            <a:xfrm>
              <a:off x="449478" y="1986669"/>
              <a:ext cx="2222083"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4096.4c1f-aabc-102a</a:t>
              </a:r>
            </a:p>
          </p:txBody>
        </p:sp>
        <p:sp>
          <p:nvSpPr>
            <p:cNvPr id="77" name="文本框 76"/>
            <p:cNvSpPr txBox="1"/>
            <p:nvPr/>
          </p:nvSpPr>
          <p:spPr>
            <a:xfrm>
              <a:off x="3346799" y="1985104"/>
              <a:ext cx="2228495"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4096.4c1f-aabc-102b</a:t>
              </a:r>
            </a:p>
          </p:txBody>
        </p:sp>
        <p:sp>
          <p:nvSpPr>
            <p:cNvPr id="78" name="文本框 77"/>
            <p:cNvSpPr txBox="1"/>
            <p:nvPr/>
          </p:nvSpPr>
          <p:spPr>
            <a:xfrm>
              <a:off x="2013742" y="5200070"/>
              <a:ext cx="2201244" cy="338554"/>
            </a:xfrm>
            <a:prstGeom prst="rect">
              <a:avLst/>
            </a:prstGeom>
            <a:noFill/>
          </p:spPr>
          <p:txBody>
            <a:bodyPr wrap="non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4096.4c1f-aabc-102c</a:t>
              </a:r>
            </a:p>
          </p:txBody>
        </p:sp>
        <p:cxnSp>
          <p:nvCxnSpPr>
            <p:cNvPr id="79" name="直接箭头连接符 78"/>
            <p:cNvCxnSpPr/>
            <p:nvPr/>
          </p:nvCxnSpPr>
          <p:spPr>
            <a:xfrm>
              <a:off x="1589686" y="3018755"/>
              <a:ext cx="398154" cy="626269"/>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1475689" y="2925266"/>
              <a:ext cx="211345" cy="211345"/>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83" name="椭圆 82"/>
            <p:cNvSpPr>
              <a:spLocks noChangeAspect="1"/>
            </p:cNvSpPr>
            <p:nvPr/>
          </p:nvSpPr>
          <p:spPr>
            <a:xfrm>
              <a:off x="4115550" y="2765825"/>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grpSp>
      <p:cxnSp>
        <p:nvCxnSpPr>
          <p:cNvPr id="86" name="直接箭头连接符 85"/>
          <p:cNvCxnSpPr/>
          <p:nvPr/>
        </p:nvCxnSpPr>
        <p:spPr>
          <a:xfrm flipV="1">
            <a:off x="9297779" y="3962391"/>
            <a:ext cx="430000" cy="654506"/>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椭圆 86"/>
          <p:cNvSpPr>
            <a:spLocks noChangeAspect="1"/>
          </p:cNvSpPr>
          <p:nvPr/>
        </p:nvSpPr>
        <p:spPr>
          <a:xfrm>
            <a:off x="9235764" y="4477020"/>
            <a:ext cx="211345" cy="211345"/>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cxnSp>
        <p:nvCxnSpPr>
          <p:cNvPr id="88" name="直接箭头连接符 87"/>
          <p:cNvCxnSpPr/>
          <p:nvPr/>
        </p:nvCxnSpPr>
        <p:spPr>
          <a:xfrm flipH="1">
            <a:off x="10098667" y="3522791"/>
            <a:ext cx="414670" cy="686435"/>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椭圆 88"/>
          <p:cNvSpPr>
            <a:spLocks noChangeAspect="1"/>
          </p:cNvSpPr>
          <p:nvPr/>
        </p:nvSpPr>
        <p:spPr>
          <a:xfrm>
            <a:off x="10371102" y="3488652"/>
            <a:ext cx="211345" cy="211345"/>
          </a:xfrm>
          <a:prstGeom prst="ellipse">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600" b="1" dirty="0">
              <a:solidFill>
                <a:prstClr val="black"/>
              </a:solidFill>
              <a:latin typeface="Huawei Sans" panose="020C0503030203020204" pitchFamily="34" charset="0"/>
            </a:endParaRPr>
          </a:p>
        </p:txBody>
      </p:sp>
      <p:sp>
        <p:nvSpPr>
          <p:cNvPr id="90" name="椭圆 89"/>
          <p:cNvSpPr>
            <a:spLocks noChangeAspect="1"/>
          </p:cNvSpPr>
          <p:nvPr/>
        </p:nvSpPr>
        <p:spPr>
          <a:xfrm>
            <a:off x="9220585" y="481574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grpSp>
        <p:nvGrpSpPr>
          <p:cNvPr id="60" name="组合 59"/>
          <p:cNvGrpSpPr/>
          <p:nvPr/>
        </p:nvGrpSpPr>
        <p:grpSpPr>
          <a:xfrm>
            <a:off x="2817562" y="2944215"/>
            <a:ext cx="288000" cy="288000"/>
            <a:chOff x="856677" y="2615810"/>
            <a:chExt cx="288000" cy="288000"/>
          </a:xfrm>
        </p:grpSpPr>
        <p:sp>
          <p:nvSpPr>
            <p:cNvPr id="61" name="椭圆 60"/>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62" name="组合 61"/>
            <p:cNvGrpSpPr/>
            <p:nvPr/>
          </p:nvGrpSpPr>
          <p:grpSpPr>
            <a:xfrm>
              <a:off x="923444" y="2692169"/>
              <a:ext cx="144001" cy="144002"/>
              <a:chOff x="898853" y="2657982"/>
              <a:chExt cx="203649" cy="203652"/>
            </a:xfrm>
          </p:grpSpPr>
          <p:cxnSp>
            <p:nvCxnSpPr>
              <p:cNvPr id="63" name="直接连接符 62"/>
              <p:cNvCxnSpPr>
                <a:stCxn id="61" idx="3"/>
                <a:endCxn id="61"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4" name="直接连接符 63"/>
              <p:cNvCxnSpPr>
                <a:stCxn id="61" idx="1"/>
                <a:endCxn id="61"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grpSp>
        <p:nvGrpSpPr>
          <p:cNvPr id="75" name="组合 74"/>
          <p:cNvGrpSpPr/>
          <p:nvPr/>
        </p:nvGrpSpPr>
        <p:grpSpPr>
          <a:xfrm>
            <a:off x="8930690" y="3006117"/>
            <a:ext cx="288000" cy="288000"/>
            <a:chOff x="856677" y="2615810"/>
            <a:chExt cx="288000" cy="288000"/>
          </a:xfrm>
        </p:grpSpPr>
        <p:sp>
          <p:nvSpPr>
            <p:cNvPr id="80" name="椭圆 79"/>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81" name="组合 80"/>
            <p:cNvGrpSpPr/>
            <p:nvPr/>
          </p:nvGrpSpPr>
          <p:grpSpPr>
            <a:xfrm>
              <a:off x="923444" y="2692169"/>
              <a:ext cx="144001" cy="144002"/>
              <a:chOff x="898853" y="2657982"/>
              <a:chExt cx="203649" cy="203652"/>
            </a:xfrm>
          </p:grpSpPr>
          <p:cxnSp>
            <p:nvCxnSpPr>
              <p:cNvPr id="91" name="直接连接符 90"/>
              <p:cNvCxnSpPr>
                <a:stCxn id="80" idx="3"/>
                <a:endCxn id="80"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92" name="直接连接符 91"/>
              <p:cNvCxnSpPr>
                <a:stCxn id="80" idx="1"/>
                <a:endCxn id="80"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
        <p:nvSpPr>
          <p:cNvPr id="74" name="Right Arrow 157"/>
          <p:cNvSpPr/>
          <p:nvPr/>
        </p:nvSpPr>
        <p:spPr>
          <a:xfrm>
            <a:off x="5480857" y="4045238"/>
            <a:ext cx="909866" cy="479139"/>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897932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sz="3200" dirty="0"/>
              <a:t>Некорректная таблица MAC-адресов из-за изменения топологии</a:t>
            </a:r>
          </a:p>
        </p:txBody>
      </p:sp>
      <p:graphicFrame>
        <p:nvGraphicFramePr>
          <p:cNvPr id="4" name="表格 3"/>
          <p:cNvGraphicFramePr>
            <a:graphicFrameLocks noGrp="1"/>
          </p:cNvGraphicFramePr>
          <p:nvPr/>
        </p:nvGraphicFramePr>
        <p:xfrm>
          <a:off x="2300705" y="1986066"/>
          <a:ext cx="3795295" cy="914274"/>
        </p:xfrm>
        <a:graphic>
          <a:graphicData uri="http://schemas.openxmlformats.org/drawingml/2006/table">
            <a:tbl>
              <a:tblPr firstRow="1" bandRow="1">
                <a:tableStyleId>{5C22544A-7EE6-4342-B048-85BDC9FD1C3A}</a:tableStyleId>
              </a:tblPr>
              <a:tblGrid>
                <a:gridCol w="2180276">
                  <a:extLst>
                    <a:ext uri="{9D8B030D-6E8A-4147-A177-3AD203B41FA5}">
                      <a16:colId xmlns:a16="http://schemas.microsoft.com/office/drawing/2014/main" xmlns="" val="20000"/>
                    </a:ext>
                  </a:extLst>
                </a:gridCol>
                <a:gridCol w="1615019">
                  <a:extLst>
                    <a:ext uri="{9D8B030D-6E8A-4147-A177-3AD203B41FA5}">
                      <a16:colId xmlns:a16="http://schemas.microsoft.com/office/drawing/2014/main" xmlns="" val="20001"/>
                    </a:ext>
                  </a:extLst>
                </a:gridCol>
              </a:tblGrid>
              <a:tr h="249072">
                <a:tc>
                  <a:txBody>
                    <a:bodyPr/>
                    <a:lstStyle/>
                    <a:p>
                      <a:pPr algn="l" fontAlgn="ctr">
                        <a:lnSpc>
                          <a:spcPct val="100000"/>
                        </a:lnSpc>
                      </a:pPr>
                      <a:r>
                        <a:rPr lang="ru-RU" sz="1400" dirty="0">
                          <a:latin typeface="Huawei Sans" panose="020C0503030203020204" pitchFamily="34" charset="0"/>
                        </a:rPr>
                        <a:t>MAC-адрес</a:t>
                      </a: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lnSpc>
                          <a:spcPct val="100000"/>
                        </a:lnSpc>
                      </a:pPr>
                      <a:r>
                        <a:rPr lang="ru-RU" sz="1400" dirty="0">
                          <a:latin typeface="Huawei Sans" panose="020C0503030203020204" pitchFamily="34" charset="0"/>
                        </a:rPr>
                        <a:t>Порт</a:t>
                      </a: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49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dirty="0">
                          <a:solidFill>
                            <a:schemeClr val="dk1"/>
                          </a:solidFill>
                          <a:latin typeface="Huawei Sans" panose="020C0503030203020204" pitchFamily="34" charset="0"/>
                        </a:rPr>
                        <a:t>00-05-06-07-08-AA</a:t>
                      </a: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00000"/>
                        </a:lnSpc>
                      </a:pPr>
                      <a:r>
                        <a:rPr lang="ru-RU" sz="1400" dirty="0">
                          <a:latin typeface="Huawei Sans" panose="020C0503030203020204" pitchFamily="34" charset="0"/>
                        </a:rPr>
                        <a:t>GE0/0/1</a:t>
                      </a: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90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400" dirty="0">
                          <a:solidFill>
                            <a:schemeClr val="dk1"/>
                          </a:solidFill>
                          <a:latin typeface="Huawei Sans" panose="020C0503030203020204" pitchFamily="34" charset="0"/>
                        </a:rPr>
                        <a:t>00-05-06-07-08-BB</a:t>
                      </a: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00000"/>
                        </a:lnSpc>
                      </a:pPr>
                      <a:r>
                        <a:rPr lang="ru-RU" sz="1400" dirty="0">
                          <a:solidFill>
                            <a:schemeClr val="dk1"/>
                          </a:solidFill>
                          <a:latin typeface="Huawei Sans" panose="020C0503030203020204" pitchFamily="34" charset="0"/>
                        </a:rPr>
                        <a:t>GE0/0/3</a:t>
                      </a:r>
                    </a:p>
                  </a:txBody>
                  <a:tcPr marL="91445" marR="91445" marT="45699" marB="45699"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cxnSp>
        <p:nvCxnSpPr>
          <p:cNvPr id="10" name="直接连接符 22"/>
          <p:cNvCxnSpPr>
            <a:cxnSpLocks noChangeShapeType="1"/>
            <a:stCxn id="31" idx="0"/>
            <a:endCxn id="58" idx="2"/>
          </p:cNvCxnSpPr>
          <p:nvPr/>
        </p:nvCxnSpPr>
        <p:spPr bwMode="auto">
          <a:xfrm flipV="1">
            <a:off x="6628284" y="4109415"/>
            <a:ext cx="6257" cy="68163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22"/>
          <p:cNvCxnSpPr>
            <a:cxnSpLocks noChangeShapeType="1"/>
            <a:stCxn id="66" idx="0"/>
            <a:endCxn id="59" idx="2"/>
          </p:cNvCxnSpPr>
          <p:nvPr/>
        </p:nvCxnSpPr>
        <p:spPr bwMode="auto">
          <a:xfrm flipV="1">
            <a:off x="10664374" y="4109415"/>
            <a:ext cx="0" cy="6414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2" name="TextBox 94"/>
          <p:cNvSpPr txBox="1">
            <a:spLocks noChangeArrowheads="1"/>
          </p:cNvSpPr>
          <p:nvPr/>
        </p:nvSpPr>
        <p:spPr bwMode="auto">
          <a:xfrm>
            <a:off x="5430643" y="4901719"/>
            <a:ext cx="89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Хост А</a:t>
            </a:r>
          </a:p>
        </p:txBody>
      </p:sp>
      <p:sp>
        <p:nvSpPr>
          <p:cNvPr id="13" name="TextBox 95"/>
          <p:cNvSpPr txBox="1">
            <a:spLocks noChangeArrowheads="1"/>
          </p:cNvSpPr>
          <p:nvPr/>
        </p:nvSpPr>
        <p:spPr bwMode="auto">
          <a:xfrm>
            <a:off x="10983357" y="491941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Хост В</a:t>
            </a:r>
          </a:p>
        </p:txBody>
      </p:sp>
      <p:sp>
        <p:nvSpPr>
          <p:cNvPr id="20" name="矩形 51"/>
          <p:cNvSpPr>
            <a:spLocks noChangeArrowheads="1"/>
          </p:cNvSpPr>
          <p:nvPr/>
        </p:nvSpPr>
        <p:spPr bwMode="auto">
          <a:xfrm>
            <a:off x="6928519" y="3928283"/>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GE0/0/2</a:t>
            </a:r>
          </a:p>
        </p:txBody>
      </p:sp>
      <p:sp>
        <p:nvSpPr>
          <p:cNvPr id="21" name="矩形 52"/>
          <p:cNvSpPr>
            <a:spLocks noChangeArrowheads="1"/>
          </p:cNvSpPr>
          <p:nvPr/>
        </p:nvSpPr>
        <p:spPr bwMode="auto">
          <a:xfrm>
            <a:off x="6940416" y="354238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GE0/0/3</a:t>
            </a:r>
          </a:p>
        </p:txBody>
      </p:sp>
      <p:sp>
        <p:nvSpPr>
          <p:cNvPr id="22" name="矩形 53"/>
          <p:cNvSpPr>
            <a:spLocks noChangeArrowheads="1"/>
          </p:cNvSpPr>
          <p:nvPr/>
        </p:nvSpPr>
        <p:spPr bwMode="auto">
          <a:xfrm>
            <a:off x="6616572" y="424294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GE0/0/1</a:t>
            </a:r>
          </a:p>
        </p:txBody>
      </p:sp>
      <p:sp>
        <p:nvSpPr>
          <p:cNvPr id="23" name="矩形 54"/>
          <p:cNvSpPr>
            <a:spLocks noChangeArrowheads="1"/>
          </p:cNvSpPr>
          <p:nvPr/>
        </p:nvSpPr>
        <p:spPr bwMode="auto">
          <a:xfrm>
            <a:off x="7544697"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GE0/0/1</a:t>
            </a:r>
          </a:p>
        </p:txBody>
      </p:sp>
      <p:sp>
        <p:nvSpPr>
          <p:cNvPr id="24" name="矩形 55"/>
          <p:cNvSpPr>
            <a:spLocks noChangeArrowheads="1"/>
          </p:cNvSpPr>
          <p:nvPr/>
        </p:nvSpPr>
        <p:spPr bwMode="auto">
          <a:xfrm>
            <a:off x="8951626"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GE0/0/2</a:t>
            </a:r>
          </a:p>
        </p:txBody>
      </p:sp>
      <p:sp>
        <p:nvSpPr>
          <p:cNvPr id="25" name="矩形 56"/>
          <p:cNvSpPr>
            <a:spLocks noChangeArrowheads="1"/>
          </p:cNvSpPr>
          <p:nvPr/>
        </p:nvSpPr>
        <p:spPr bwMode="auto">
          <a:xfrm>
            <a:off x="9377712" y="355197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GE0/0/1</a:t>
            </a:r>
          </a:p>
        </p:txBody>
      </p:sp>
      <p:sp>
        <p:nvSpPr>
          <p:cNvPr id="26" name="矩形 57"/>
          <p:cNvSpPr>
            <a:spLocks noChangeArrowheads="1"/>
          </p:cNvSpPr>
          <p:nvPr/>
        </p:nvSpPr>
        <p:spPr bwMode="auto">
          <a:xfrm>
            <a:off x="9411062" y="391164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GE0/0/2</a:t>
            </a:r>
          </a:p>
        </p:txBody>
      </p:sp>
      <p:sp>
        <p:nvSpPr>
          <p:cNvPr id="8" name="TextBox 89"/>
          <p:cNvSpPr txBox="1">
            <a:spLocks noChangeArrowheads="1"/>
          </p:cNvSpPr>
          <p:nvPr/>
        </p:nvSpPr>
        <p:spPr bwMode="auto">
          <a:xfrm>
            <a:off x="5596525" y="5308757"/>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00-05-06-07-08-AA</a:t>
            </a:r>
          </a:p>
        </p:txBody>
      </p:sp>
      <p:sp>
        <p:nvSpPr>
          <p:cNvPr id="9" name="TextBox 90"/>
          <p:cNvSpPr txBox="1">
            <a:spLocks noChangeArrowheads="1"/>
          </p:cNvSpPr>
          <p:nvPr/>
        </p:nvSpPr>
        <p:spPr bwMode="auto">
          <a:xfrm>
            <a:off x="9534195" y="5298666"/>
            <a:ext cx="221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00-05-06-07-08-BB</a:t>
            </a:r>
          </a:p>
        </p:txBody>
      </p:sp>
      <p:sp>
        <p:nvSpPr>
          <p:cNvPr id="27" name="TextBox 94"/>
          <p:cNvSpPr txBox="1">
            <a:spLocks noChangeArrowheads="1"/>
          </p:cNvSpPr>
          <p:nvPr/>
        </p:nvSpPr>
        <p:spPr bwMode="auto">
          <a:xfrm>
            <a:off x="3317757" y="1544402"/>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dirty="0">
                <a:latin typeface="Huawei Sans" panose="020C0503030203020204" pitchFamily="34" charset="0"/>
              </a:rPr>
              <a:t>Таблица MAC-адресов</a:t>
            </a:r>
          </a:p>
        </p:txBody>
      </p:sp>
      <p:pic>
        <p:nvPicPr>
          <p:cNvPr id="31" name="图片 30" descr="PC.png"/>
          <p:cNvPicPr>
            <a:picLocks noChangeAspect="1"/>
          </p:cNvPicPr>
          <p:nvPr/>
        </p:nvPicPr>
        <p:blipFill>
          <a:blip r:embed="rId3" cstate="print"/>
          <a:stretch>
            <a:fillRect/>
          </a:stretch>
        </p:blipFill>
        <p:spPr>
          <a:xfrm>
            <a:off x="6303844" y="4791048"/>
            <a:ext cx="648880" cy="498339"/>
          </a:xfrm>
          <a:prstGeom prst="rect">
            <a:avLst/>
          </a:prstGeom>
        </p:spPr>
      </p:pic>
      <p:pic>
        <p:nvPicPr>
          <p:cNvPr id="35" name="图片 3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458644" y="5236673"/>
            <a:ext cx="864096" cy="693685"/>
          </a:xfrm>
          <a:prstGeom prst="rect">
            <a:avLst/>
          </a:prstGeom>
        </p:spPr>
      </p:pic>
      <p:sp>
        <p:nvSpPr>
          <p:cNvPr id="36" name="圆角矩形标注 35"/>
          <p:cNvSpPr/>
          <p:nvPr/>
        </p:nvSpPr>
        <p:spPr>
          <a:xfrm>
            <a:off x="446088" y="3100040"/>
            <a:ext cx="3785652" cy="2208718"/>
          </a:xfrm>
          <a:prstGeom prst="wedgeRoundRectCallout">
            <a:avLst>
              <a:gd name="adj1" fmla="val 62367"/>
              <a:gd name="adj2" fmla="val 51916"/>
              <a:gd name="adj3" fmla="val 16667"/>
            </a:avLst>
          </a:prstGeom>
          <a:solidFill>
            <a:srgbClr val="F4FBFE"/>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ctr">
              <a:lnSpc>
                <a:spcPct val="120000"/>
              </a:lnSpc>
              <a:spcBef>
                <a:spcPct val="0"/>
              </a:spcBef>
              <a:spcAft>
                <a:spcPct val="0"/>
              </a:spcAft>
            </a:pPr>
            <a:r>
              <a:rPr lang="ru-RU" sz="1100" dirty="0">
                <a:solidFill>
                  <a:schemeClr val="tx1"/>
                </a:solidFill>
                <a:latin typeface="Huawei Sans" panose="020C0503030203020204" pitchFamily="34" charset="0"/>
              </a:rPr>
              <a:t>Как показано на рисунке, корневой порт SW3 неисправен, что приводит к повторной конвергенции топологии связующего дерева. </a:t>
            </a:r>
            <a:r>
              <a:rPr lang="ru-RU" sz="1100" dirty="0">
                <a:latin typeface="Huawei Sans" panose="020C0503030203020204" pitchFamily="34" charset="0"/>
              </a:rPr>
              <a:t>После повторной конвергенции топологии связующего дерева хост B не получает кадры, отправленные хостом A. Это связано с тем, что коммутаторы пересылают кадры данных на основе таблицы MAC-адресов.</a:t>
            </a:r>
            <a:r>
              <a:rPr lang="ru-RU" sz="1100" dirty="0">
                <a:solidFill>
                  <a:schemeClr val="tx1"/>
                </a:solidFill>
                <a:latin typeface="Huawei Sans" panose="020C0503030203020204" pitchFamily="34" charset="0"/>
              </a:rPr>
              <a:t> По умолчанию время старения записей MAC-адресов составляет 300 секунд. Как быстро восстанавливается пересылка?</a:t>
            </a:r>
          </a:p>
        </p:txBody>
      </p:sp>
      <p:grpSp>
        <p:nvGrpSpPr>
          <p:cNvPr id="60" name="组合 59"/>
          <p:cNvGrpSpPr/>
          <p:nvPr/>
        </p:nvGrpSpPr>
        <p:grpSpPr>
          <a:xfrm>
            <a:off x="6757632" y="1775418"/>
            <a:ext cx="3804526" cy="2018889"/>
            <a:chOff x="6600056" y="4353447"/>
            <a:chExt cx="1296144" cy="833967"/>
          </a:xfrm>
        </p:grpSpPr>
        <p:cxnSp>
          <p:nvCxnSpPr>
            <p:cNvPr id="62" name="直接连接符 61"/>
            <p:cNvCxnSpPr/>
            <p:nvPr/>
          </p:nvCxnSpPr>
          <p:spPr>
            <a:xfrm flipH="1">
              <a:off x="6600056"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248128"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H="1" flipV="1">
            <a:off x="6571875" y="3866416"/>
            <a:ext cx="4176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663566" y="3712840"/>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55" name="文本框 54"/>
          <p:cNvSpPr txBox="1"/>
          <p:nvPr/>
        </p:nvSpPr>
        <p:spPr>
          <a:xfrm>
            <a:off x="11052703" y="3716906"/>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56" name="文本框 55"/>
          <p:cNvSpPr txBox="1"/>
          <p:nvPr/>
        </p:nvSpPr>
        <p:spPr>
          <a:xfrm>
            <a:off x="8362666" y="1205848"/>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pic>
        <p:nvPicPr>
          <p:cNvPr id="57" name="图片 76" descr="接入交换机.png"/>
          <p:cNvPicPr>
            <a:picLocks noChangeAspect="1"/>
          </p:cNvPicPr>
          <p:nvPr/>
        </p:nvPicPr>
        <p:blipFill>
          <a:blip r:embed="rId5" cstate="print"/>
          <a:stretch>
            <a:fillRect/>
          </a:stretch>
        </p:blipFill>
        <p:spPr>
          <a:xfrm>
            <a:off x="8362666" y="1573844"/>
            <a:ext cx="594000" cy="486000"/>
          </a:xfrm>
          <a:prstGeom prst="rect">
            <a:avLst/>
          </a:prstGeom>
        </p:spPr>
      </p:pic>
      <p:pic>
        <p:nvPicPr>
          <p:cNvPr id="58" name="图片 76" descr="接入交换机.png"/>
          <p:cNvPicPr>
            <a:picLocks noChangeAspect="1"/>
          </p:cNvPicPr>
          <p:nvPr/>
        </p:nvPicPr>
        <p:blipFill>
          <a:blip r:embed="rId5" cstate="print"/>
          <a:stretch>
            <a:fillRect/>
          </a:stretch>
        </p:blipFill>
        <p:spPr>
          <a:xfrm>
            <a:off x="6337541" y="3623415"/>
            <a:ext cx="594000" cy="486000"/>
          </a:xfrm>
          <a:prstGeom prst="rect">
            <a:avLst/>
          </a:prstGeom>
        </p:spPr>
      </p:pic>
      <p:pic>
        <p:nvPicPr>
          <p:cNvPr id="59" name="图片 76" descr="接入交换机.png"/>
          <p:cNvPicPr>
            <a:picLocks noChangeAspect="1"/>
          </p:cNvPicPr>
          <p:nvPr/>
        </p:nvPicPr>
        <p:blipFill>
          <a:blip r:embed="rId5" cstate="print"/>
          <a:stretch>
            <a:fillRect/>
          </a:stretch>
        </p:blipFill>
        <p:spPr>
          <a:xfrm>
            <a:off x="10367374" y="3623415"/>
            <a:ext cx="594000" cy="486000"/>
          </a:xfrm>
          <a:prstGeom prst="rect">
            <a:avLst/>
          </a:prstGeom>
        </p:spPr>
      </p:pic>
      <p:pic>
        <p:nvPicPr>
          <p:cNvPr id="66" name="图片 65" descr="PC.png"/>
          <p:cNvPicPr>
            <a:picLocks noChangeAspect="1"/>
          </p:cNvPicPr>
          <p:nvPr/>
        </p:nvPicPr>
        <p:blipFill>
          <a:blip r:embed="rId3" cstate="print"/>
          <a:stretch>
            <a:fillRect/>
          </a:stretch>
        </p:blipFill>
        <p:spPr>
          <a:xfrm>
            <a:off x="10339934" y="4750877"/>
            <a:ext cx="648880" cy="498339"/>
          </a:xfrm>
          <a:prstGeom prst="rect">
            <a:avLst/>
          </a:prstGeom>
        </p:spPr>
      </p:pic>
      <p:sp>
        <p:nvSpPr>
          <p:cNvPr id="72" name="矩形 52"/>
          <p:cNvSpPr>
            <a:spLocks noChangeArrowheads="1"/>
          </p:cNvSpPr>
          <p:nvPr/>
        </p:nvSpPr>
        <p:spPr bwMode="auto">
          <a:xfrm>
            <a:off x="10624335" y="422589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GE0/0/3</a:t>
            </a:r>
          </a:p>
        </p:txBody>
      </p:sp>
      <p:sp>
        <p:nvSpPr>
          <p:cNvPr id="74" name="椭圆 73"/>
          <p:cNvSpPr>
            <a:spLocks noChangeAspect="1"/>
          </p:cNvSpPr>
          <p:nvPr/>
        </p:nvSpPr>
        <p:spPr>
          <a:xfrm>
            <a:off x="10174211" y="370921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A</a:t>
            </a:r>
          </a:p>
        </p:txBody>
      </p:sp>
      <p:grpSp>
        <p:nvGrpSpPr>
          <p:cNvPr id="37" name="组合 36"/>
          <p:cNvGrpSpPr/>
          <p:nvPr/>
        </p:nvGrpSpPr>
        <p:grpSpPr>
          <a:xfrm>
            <a:off x="10031418" y="3202104"/>
            <a:ext cx="288000" cy="288000"/>
            <a:chOff x="856677" y="2615810"/>
            <a:chExt cx="288000" cy="288000"/>
          </a:xfrm>
        </p:grpSpPr>
        <p:sp>
          <p:nvSpPr>
            <p:cNvPr id="38" name="椭圆 37"/>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39" name="组合 38"/>
            <p:cNvGrpSpPr/>
            <p:nvPr/>
          </p:nvGrpSpPr>
          <p:grpSpPr>
            <a:xfrm>
              <a:off x="923444" y="2692169"/>
              <a:ext cx="144001" cy="144002"/>
              <a:chOff x="898853" y="2657982"/>
              <a:chExt cx="203649" cy="203652"/>
            </a:xfrm>
          </p:grpSpPr>
          <p:cxnSp>
            <p:nvCxnSpPr>
              <p:cNvPr id="40" name="直接连接符 39"/>
              <p:cNvCxnSpPr>
                <a:stCxn id="38" idx="3"/>
                <a:endCxn id="38"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41" name="直接连接符 40"/>
              <p:cNvCxnSpPr>
                <a:stCxn id="38" idx="1"/>
                <a:endCxn id="38"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290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inVertical)">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sz="3200" dirty="0"/>
              <a:t>Некорректная таблица MAC-адресов из-за изменения топологии</a:t>
            </a:r>
          </a:p>
        </p:txBody>
      </p:sp>
      <p:cxnSp>
        <p:nvCxnSpPr>
          <p:cNvPr id="10" name="直接连接符 22"/>
          <p:cNvCxnSpPr>
            <a:cxnSpLocks noChangeShapeType="1"/>
            <a:stCxn id="31" idx="0"/>
            <a:endCxn id="58" idx="2"/>
          </p:cNvCxnSpPr>
          <p:nvPr/>
        </p:nvCxnSpPr>
        <p:spPr bwMode="auto">
          <a:xfrm flipV="1">
            <a:off x="6653684" y="4109415"/>
            <a:ext cx="6257" cy="68163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接连接符 22"/>
          <p:cNvCxnSpPr>
            <a:cxnSpLocks noChangeShapeType="1"/>
            <a:stCxn id="66" idx="0"/>
            <a:endCxn id="59" idx="2"/>
          </p:cNvCxnSpPr>
          <p:nvPr/>
        </p:nvCxnSpPr>
        <p:spPr bwMode="auto">
          <a:xfrm flipV="1">
            <a:off x="10689774" y="4109415"/>
            <a:ext cx="0" cy="6414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31" name="图片 30" descr="PC.png"/>
          <p:cNvPicPr>
            <a:picLocks noChangeAspect="1"/>
          </p:cNvPicPr>
          <p:nvPr/>
        </p:nvPicPr>
        <p:blipFill>
          <a:blip r:embed="rId3" cstate="print"/>
          <a:stretch>
            <a:fillRect/>
          </a:stretch>
        </p:blipFill>
        <p:spPr>
          <a:xfrm>
            <a:off x="6329244" y="4791048"/>
            <a:ext cx="648880" cy="498339"/>
          </a:xfrm>
          <a:prstGeom prst="rect">
            <a:avLst/>
          </a:prstGeom>
        </p:spPr>
      </p:pic>
      <p:grpSp>
        <p:nvGrpSpPr>
          <p:cNvPr id="60" name="组合 59"/>
          <p:cNvGrpSpPr/>
          <p:nvPr/>
        </p:nvGrpSpPr>
        <p:grpSpPr>
          <a:xfrm>
            <a:off x="6783032" y="1775418"/>
            <a:ext cx="3804526" cy="2018889"/>
            <a:chOff x="6600056" y="4353447"/>
            <a:chExt cx="1296144" cy="833967"/>
          </a:xfrm>
        </p:grpSpPr>
        <p:cxnSp>
          <p:nvCxnSpPr>
            <p:cNvPr id="62" name="直接连接符 61"/>
            <p:cNvCxnSpPr/>
            <p:nvPr/>
          </p:nvCxnSpPr>
          <p:spPr>
            <a:xfrm flipH="1">
              <a:off x="6600056"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248128" y="4353447"/>
              <a:ext cx="648072" cy="833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H="1" flipV="1">
            <a:off x="6597275" y="3866416"/>
            <a:ext cx="4176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5688966" y="3712840"/>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55" name="文本框 54"/>
          <p:cNvSpPr txBox="1"/>
          <p:nvPr/>
        </p:nvSpPr>
        <p:spPr>
          <a:xfrm>
            <a:off x="11078103" y="3716906"/>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56" name="文本框 55"/>
          <p:cNvSpPr txBox="1"/>
          <p:nvPr/>
        </p:nvSpPr>
        <p:spPr>
          <a:xfrm>
            <a:off x="8388066" y="1205848"/>
            <a:ext cx="630301"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pic>
        <p:nvPicPr>
          <p:cNvPr id="57" name="图片 76" descr="接入交换机.png"/>
          <p:cNvPicPr>
            <a:picLocks noChangeAspect="1"/>
          </p:cNvPicPr>
          <p:nvPr/>
        </p:nvPicPr>
        <p:blipFill>
          <a:blip r:embed="rId4" cstate="print"/>
          <a:stretch>
            <a:fillRect/>
          </a:stretch>
        </p:blipFill>
        <p:spPr>
          <a:xfrm>
            <a:off x="8388066" y="1573844"/>
            <a:ext cx="594000" cy="486000"/>
          </a:xfrm>
          <a:prstGeom prst="rect">
            <a:avLst/>
          </a:prstGeom>
        </p:spPr>
      </p:pic>
      <p:pic>
        <p:nvPicPr>
          <p:cNvPr id="58" name="图片 76" descr="接入交换机.png"/>
          <p:cNvPicPr>
            <a:picLocks noChangeAspect="1"/>
          </p:cNvPicPr>
          <p:nvPr/>
        </p:nvPicPr>
        <p:blipFill>
          <a:blip r:embed="rId4" cstate="print"/>
          <a:stretch>
            <a:fillRect/>
          </a:stretch>
        </p:blipFill>
        <p:spPr>
          <a:xfrm>
            <a:off x="6362941" y="3623415"/>
            <a:ext cx="594000" cy="486000"/>
          </a:xfrm>
          <a:prstGeom prst="rect">
            <a:avLst/>
          </a:prstGeom>
        </p:spPr>
      </p:pic>
      <p:pic>
        <p:nvPicPr>
          <p:cNvPr id="59" name="图片 76" descr="接入交换机.png"/>
          <p:cNvPicPr>
            <a:picLocks noChangeAspect="1"/>
          </p:cNvPicPr>
          <p:nvPr/>
        </p:nvPicPr>
        <p:blipFill>
          <a:blip r:embed="rId4" cstate="print"/>
          <a:stretch>
            <a:fillRect/>
          </a:stretch>
        </p:blipFill>
        <p:spPr>
          <a:xfrm>
            <a:off x="10392774" y="3623415"/>
            <a:ext cx="594000" cy="486000"/>
          </a:xfrm>
          <a:prstGeom prst="rect">
            <a:avLst/>
          </a:prstGeom>
        </p:spPr>
      </p:pic>
      <p:pic>
        <p:nvPicPr>
          <p:cNvPr id="66" name="图片 65" descr="PC.png"/>
          <p:cNvPicPr>
            <a:picLocks noChangeAspect="1"/>
          </p:cNvPicPr>
          <p:nvPr/>
        </p:nvPicPr>
        <p:blipFill>
          <a:blip r:embed="rId3" cstate="print"/>
          <a:stretch>
            <a:fillRect/>
          </a:stretch>
        </p:blipFill>
        <p:spPr>
          <a:xfrm>
            <a:off x="10365334" y="4750877"/>
            <a:ext cx="648880" cy="498339"/>
          </a:xfrm>
          <a:prstGeom prst="rect">
            <a:avLst/>
          </a:prstGeom>
        </p:spPr>
      </p:pic>
      <p:sp>
        <p:nvSpPr>
          <p:cNvPr id="74" name="椭圆 73"/>
          <p:cNvSpPr>
            <a:spLocks noChangeAspect="1"/>
          </p:cNvSpPr>
          <p:nvPr/>
        </p:nvSpPr>
        <p:spPr>
          <a:xfrm>
            <a:off x="10275811" y="3709213"/>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A</a:t>
            </a:r>
          </a:p>
        </p:txBody>
      </p:sp>
      <p:sp>
        <p:nvSpPr>
          <p:cNvPr id="37" name="TextBox 39"/>
          <p:cNvSpPr txBox="1">
            <a:spLocks noChangeArrowheads="1"/>
          </p:cNvSpPr>
          <p:nvPr/>
        </p:nvSpPr>
        <p:spPr bwMode="auto">
          <a:xfrm>
            <a:off x="7959201" y="4397756"/>
            <a:ext cx="1032022" cy="338554"/>
          </a:xfrm>
          <a:prstGeom prst="rect">
            <a:avLst/>
          </a:prstGeom>
          <a:solidFill>
            <a:schemeClr val="bg1"/>
          </a:solidFill>
          <a:ln>
            <a:noFill/>
          </a:ln>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b="1" dirty="0">
                <a:solidFill>
                  <a:srgbClr val="EC7061"/>
                </a:solidFill>
                <a:latin typeface="Huawei Sans" panose="020C0503030203020204" pitchFamily="34" charset="0"/>
              </a:rPr>
              <a:t>5. TC</a:t>
            </a:r>
          </a:p>
        </p:txBody>
      </p:sp>
      <p:sp>
        <p:nvSpPr>
          <p:cNvPr id="38" name="TextBox 39"/>
          <p:cNvSpPr txBox="1">
            <a:spLocks noChangeArrowheads="1"/>
          </p:cNvSpPr>
          <p:nvPr/>
        </p:nvSpPr>
        <p:spPr bwMode="auto">
          <a:xfrm>
            <a:off x="8066222" y="3341240"/>
            <a:ext cx="1032022" cy="338554"/>
          </a:xfrm>
          <a:prstGeom prst="rect">
            <a:avLst/>
          </a:prstGeom>
          <a:solidFill>
            <a:schemeClr val="bg1"/>
          </a:solidFill>
          <a:ln>
            <a:noFill/>
          </a:ln>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b="1" dirty="0">
                <a:solidFill>
                  <a:srgbClr val="EC7061"/>
                </a:solidFill>
                <a:latin typeface="Huawei Sans" panose="020C0503030203020204" pitchFamily="34" charset="0"/>
              </a:rPr>
              <a:t>1. TCN</a:t>
            </a:r>
          </a:p>
        </p:txBody>
      </p:sp>
      <p:cxnSp>
        <p:nvCxnSpPr>
          <p:cNvPr id="39" name="直接连接符 43"/>
          <p:cNvCxnSpPr>
            <a:cxnSpLocks noChangeShapeType="1"/>
          </p:cNvCxnSpPr>
          <p:nvPr/>
        </p:nvCxnSpPr>
        <p:spPr bwMode="auto">
          <a:xfrm>
            <a:off x="7936363" y="3674515"/>
            <a:ext cx="1263624" cy="1"/>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40" name="TextBox 39"/>
          <p:cNvSpPr txBox="1">
            <a:spLocks noChangeArrowheads="1"/>
          </p:cNvSpPr>
          <p:nvPr/>
        </p:nvSpPr>
        <p:spPr bwMode="auto">
          <a:xfrm>
            <a:off x="8010447" y="4066798"/>
            <a:ext cx="1033774" cy="338554"/>
          </a:xfrm>
          <a:prstGeom prst="rect">
            <a:avLst/>
          </a:prstGeom>
          <a:solidFill>
            <a:schemeClr val="bg1"/>
          </a:solidFill>
          <a:ln>
            <a:noFill/>
          </a:ln>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b="1" dirty="0">
                <a:solidFill>
                  <a:srgbClr val="EC7061"/>
                </a:solidFill>
                <a:latin typeface="Huawei Sans" panose="020C0503030203020204" pitchFamily="34" charset="0"/>
              </a:rPr>
              <a:t>2. TCA</a:t>
            </a:r>
          </a:p>
        </p:txBody>
      </p:sp>
      <p:sp>
        <p:nvSpPr>
          <p:cNvPr id="41" name="TextBox 39"/>
          <p:cNvSpPr txBox="1">
            <a:spLocks noChangeArrowheads="1"/>
          </p:cNvSpPr>
          <p:nvPr/>
        </p:nvSpPr>
        <p:spPr bwMode="auto">
          <a:xfrm rot="18999489">
            <a:off x="6834165" y="2469271"/>
            <a:ext cx="1033771" cy="338554"/>
          </a:xfrm>
          <a:prstGeom prst="rect">
            <a:avLst/>
          </a:prstGeom>
          <a:solidFill>
            <a:schemeClr val="bg1"/>
          </a:solidFill>
          <a:ln>
            <a:noFill/>
          </a:ln>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b="1" dirty="0">
                <a:solidFill>
                  <a:srgbClr val="EC7061"/>
                </a:solidFill>
                <a:latin typeface="Huawei Sans" panose="020C0503030203020204" pitchFamily="34" charset="0"/>
              </a:rPr>
              <a:t>3. TCN</a:t>
            </a:r>
          </a:p>
        </p:txBody>
      </p:sp>
      <p:cxnSp>
        <p:nvCxnSpPr>
          <p:cNvPr id="42" name="直接连接符 43"/>
          <p:cNvCxnSpPr>
            <a:cxnSpLocks noChangeShapeType="1"/>
          </p:cNvCxnSpPr>
          <p:nvPr/>
        </p:nvCxnSpPr>
        <p:spPr bwMode="auto">
          <a:xfrm flipV="1">
            <a:off x="7178408" y="2461501"/>
            <a:ext cx="616229" cy="639110"/>
          </a:xfrm>
          <a:prstGeom prst="line">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TextBox 39"/>
          <p:cNvSpPr txBox="1">
            <a:spLocks noChangeArrowheads="1"/>
          </p:cNvSpPr>
          <p:nvPr/>
        </p:nvSpPr>
        <p:spPr bwMode="auto">
          <a:xfrm rot="18794897">
            <a:off x="7420037" y="2996890"/>
            <a:ext cx="953175" cy="338554"/>
          </a:xfrm>
          <a:prstGeom prst="rect">
            <a:avLst/>
          </a:prstGeom>
          <a:solidFill>
            <a:schemeClr val="bg1"/>
          </a:solidFill>
          <a:ln>
            <a:noFill/>
          </a:ln>
        </p:spPr>
        <p:txBody>
          <a:bodyPr wrap="squar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b="1" dirty="0">
                <a:solidFill>
                  <a:srgbClr val="EC7061"/>
                </a:solidFill>
                <a:latin typeface="Huawei Sans" panose="020C0503030203020204" pitchFamily="34" charset="0"/>
              </a:rPr>
              <a:t>4. TC</a:t>
            </a:r>
          </a:p>
        </p:txBody>
      </p:sp>
      <p:cxnSp>
        <p:nvCxnSpPr>
          <p:cNvPr id="44" name="直接连接符 43"/>
          <p:cNvCxnSpPr>
            <a:cxnSpLocks noChangeShapeType="1"/>
          </p:cNvCxnSpPr>
          <p:nvPr/>
        </p:nvCxnSpPr>
        <p:spPr bwMode="auto">
          <a:xfrm flipV="1">
            <a:off x="7464238" y="2719328"/>
            <a:ext cx="576571" cy="642788"/>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48" name="直接连接符 43"/>
          <p:cNvCxnSpPr>
            <a:cxnSpLocks noChangeShapeType="1"/>
          </p:cNvCxnSpPr>
          <p:nvPr/>
        </p:nvCxnSpPr>
        <p:spPr bwMode="auto">
          <a:xfrm flipH="1" flipV="1">
            <a:off x="7971750" y="4036995"/>
            <a:ext cx="1233745" cy="5304"/>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64" name="直接连接符 43"/>
          <p:cNvCxnSpPr>
            <a:cxnSpLocks noChangeShapeType="1"/>
          </p:cNvCxnSpPr>
          <p:nvPr/>
        </p:nvCxnSpPr>
        <p:spPr bwMode="auto">
          <a:xfrm flipH="1" flipV="1">
            <a:off x="7965360" y="4760809"/>
            <a:ext cx="1233745" cy="5304"/>
          </a:xfrm>
          <a:prstGeom prst="line">
            <a:avLst/>
          </a:prstGeom>
          <a:noFill/>
          <a:ln w="25400" algn="ctr">
            <a:solidFill>
              <a:schemeClr val="tx1"/>
            </a:solidFill>
            <a:round/>
            <a:headEnd type="arrow" w="med" len="med"/>
            <a:tailEnd/>
          </a:ln>
          <a:extLst>
            <a:ext uri="{909E8E84-426E-40DD-AFC4-6F175D3DCCD1}">
              <a14:hiddenFill xmlns:a14="http://schemas.microsoft.com/office/drawing/2010/main">
                <a:noFill/>
              </a14:hiddenFill>
            </a:ext>
          </a:extLst>
        </p:spPr>
      </p:cxnSp>
      <p:graphicFrame>
        <p:nvGraphicFramePr>
          <p:cNvPr id="65" name="表格 64"/>
          <p:cNvGraphicFramePr>
            <a:graphicFrameLocks noGrp="1"/>
          </p:cNvGraphicFramePr>
          <p:nvPr/>
        </p:nvGraphicFramePr>
        <p:xfrm>
          <a:off x="906143" y="1916330"/>
          <a:ext cx="4553478" cy="1645776"/>
        </p:xfrm>
        <a:graphic>
          <a:graphicData uri="http://schemas.openxmlformats.org/drawingml/2006/table">
            <a:tbl>
              <a:tblPr firstRow="1" bandRow="1">
                <a:tableStyleId>{5C22544A-7EE6-4342-B048-85BDC9FD1C3A}</a:tableStyleId>
              </a:tblPr>
              <a:tblGrid>
                <a:gridCol w="2615829">
                  <a:extLst>
                    <a:ext uri="{9D8B030D-6E8A-4147-A177-3AD203B41FA5}">
                      <a16:colId xmlns:a16="http://schemas.microsoft.com/office/drawing/2014/main" xmlns="" val="20000"/>
                    </a:ext>
                  </a:extLst>
                </a:gridCol>
                <a:gridCol w="1937649">
                  <a:extLst>
                    <a:ext uri="{9D8B030D-6E8A-4147-A177-3AD203B41FA5}">
                      <a16:colId xmlns:a16="http://schemas.microsoft.com/office/drawing/2014/main" xmlns="" val="20001"/>
                    </a:ext>
                  </a:extLst>
                </a:gridCol>
              </a:tblGrid>
              <a:tr h="298618">
                <a:tc>
                  <a:txBody>
                    <a:bodyPr/>
                    <a:lstStyle/>
                    <a:p>
                      <a:pPr algn="l" fontAlgn="ctr">
                        <a:lnSpc>
                          <a:spcPct val="150000"/>
                        </a:lnSpc>
                      </a:pPr>
                      <a:r>
                        <a:rPr lang="ru-RU" sz="1400" dirty="0">
                          <a:latin typeface="Huawei Sans" panose="020C0503030203020204" pitchFamily="34" charset="0"/>
                        </a:rPr>
                        <a:t>MAC-адрес</a:t>
                      </a: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lnSpc>
                          <a:spcPct val="150000"/>
                        </a:lnSpc>
                      </a:pPr>
                      <a:r>
                        <a:rPr lang="ru-RU" sz="1400" dirty="0">
                          <a:latin typeface="Huawei Sans" panose="020C0503030203020204" pitchFamily="34" charset="0"/>
                        </a:rPr>
                        <a:t>Порт</a:t>
                      </a: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95221">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ru-RU" sz="1400" dirty="0">
                          <a:solidFill>
                            <a:schemeClr val="dk1"/>
                          </a:solidFill>
                          <a:latin typeface="Huawei Sans" panose="020C0503030203020204" pitchFamily="34" charset="0"/>
                        </a:rPr>
                        <a:t>00-05-06-07-08-AA</a:t>
                      </a: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50000"/>
                        </a:lnSpc>
                      </a:pPr>
                      <a:r>
                        <a:rPr lang="ru-RU" sz="1400" dirty="0">
                          <a:latin typeface="Huawei Sans" panose="020C0503030203020204" pitchFamily="34" charset="0"/>
                        </a:rPr>
                        <a:t>GE0/0/3</a:t>
                      </a: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95221">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ru-RU" sz="1400" dirty="0">
                          <a:solidFill>
                            <a:schemeClr val="dk1"/>
                          </a:solidFill>
                          <a:latin typeface="Huawei Sans" panose="020C0503030203020204" pitchFamily="34" charset="0"/>
                        </a:rPr>
                        <a:t>00-05-06-07-08-BB</a:t>
                      </a:r>
                    </a:p>
                  </a:txBody>
                  <a:tcPr marL="91438" marR="91438" marT="45702" marB="45702">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algn="l" fontAlgn="ctr">
                        <a:lnSpc>
                          <a:spcPct val="150000"/>
                        </a:lnSpc>
                      </a:pPr>
                      <a:r>
                        <a:rPr lang="ru-RU" sz="1400" dirty="0">
                          <a:solidFill>
                            <a:schemeClr val="dk1"/>
                          </a:solidFill>
                          <a:latin typeface="Huawei Sans" panose="020C0503030203020204" pitchFamily="34" charset="0"/>
                        </a:rPr>
                        <a:t>GE0/0/1</a:t>
                      </a: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95221">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ru-RU" sz="1400" dirty="0">
                          <a:solidFill>
                            <a:schemeClr val="dk1"/>
                          </a:solidFill>
                          <a:latin typeface="Huawei Sans" panose="020C0503030203020204" pitchFamily="34" charset="0"/>
                        </a:rPr>
                        <a:t>00-05-06-07-08-BB</a:t>
                      </a:r>
                    </a:p>
                  </a:txBody>
                  <a:tcPr marL="91438" marR="91438" marT="45702" marB="45702">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50000"/>
                        </a:lnSpc>
                        <a:spcBef>
                          <a:spcPts val="0"/>
                        </a:spcBef>
                        <a:spcAft>
                          <a:spcPts val="0"/>
                        </a:spcAft>
                        <a:buClrTx/>
                        <a:buSzTx/>
                        <a:buFontTx/>
                        <a:buNone/>
                        <a:tabLst/>
                        <a:defRPr/>
                      </a:pPr>
                      <a:r>
                        <a:rPr lang="ru-RU" sz="1400" dirty="0">
                          <a:solidFill>
                            <a:schemeClr val="dk1"/>
                          </a:solidFill>
                          <a:latin typeface="Huawei Sans" panose="020C0503030203020204" pitchFamily="34" charset="0"/>
                        </a:rPr>
                        <a:t>GE0/0/2</a:t>
                      </a:r>
                    </a:p>
                  </a:txBody>
                  <a:tcPr marL="91438" marR="91438" marT="45702" marB="45702"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67" name="TextBox 94"/>
          <p:cNvSpPr txBox="1">
            <a:spLocks noChangeArrowheads="1"/>
          </p:cNvSpPr>
          <p:nvPr/>
        </p:nvSpPr>
        <p:spPr bwMode="auto">
          <a:xfrm>
            <a:off x="2244584" y="1454546"/>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600" dirty="0">
                <a:latin typeface="Huawei Sans" panose="020C0503030203020204" pitchFamily="34" charset="0"/>
              </a:rPr>
              <a:t>Таблица MAC-адресов</a:t>
            </a:r>
          </a:p>
        </p:txBody>
      </p:sp>
      <p:sp>
        <p:nvSpPr>
          <p:cNvPr id="28" name="文本框 27"/>
          <p:cNvSpPr txBox="1"/>
          <p:nvPr/>
        </p:nvSpPr>
        <p:spPr>
          <a:xfrm>
            <a:off x="316089" y="3949500"/>
            <a:ext cx="4684708" cy="2419124"/>
          </a:xfrm>
          <a:prstGeom prst="rect">
            <a:avLst/>
          </a:prstGeom>
          <a:noFill/>
        </p:spPr>
        <p:txBody>
          <a:bodyPr wrap="square" rtlCol="0">
            <a:spAutoFit/>
          </a:bodyPr>
          <a:lstStyle/>
          <a:p>
            <a:pPr marL="266700" indent="-266700" fontAlgn="ctr">
              <a:lnSpc>
                <a:spcPct val="120000"/>
              </a:lnSpc>
              <a:buFont typeface="Arial" panose="020B0604020202020204" pitchFamily="34" charset="0"/>
              <a:buChar char="•"/>
            </a:pPr>
            <a:r>
              <a:rPr lang="ru-RU" dirty="0">
                <a:latin typeface="Huawei Sans" panose="020C0503030203020204" pitchFamily="34" charset="0"/>
              </a:rPr>
              <a:t>BPDU TCN генерируются при изменении топологии сети.</a:t>
            </a:r>
          </a:p>
          <a:p>
            <a:pPr marL="266700" indent="-266700" fontAlgn="ctr">
              <a:lnSpc>
                <a:spcPct val="120000"/>
              </a:lnSpc>
              <a:buFont typeface="Arial" panose="020B0604020202020204" pitchFamily="34" charset="0"/>
              <a:buChar char="•"/>
            </a:pPr>
            <a:r>
              <a:rPr lang="ru-RU" dirty="0">
                <a:latin typeface="Huawei Sans" panose="020C0503030203020204" pitchFamily="34" charset="0"/>
              </a:rPr>
              <a:t>Формат пакета: идентификатор протокола, номер версии и тип</a:t>
            </a:r>
          </a:p>
          <a:p>
            <a:pPr marL="266700" indent="-266700" fontAlgn="ctr">
              <a:lnSpc>
                <a:spcPct val="120000"/>
              </a:lnSpc>
              <a:buFont typeface="Arial" panose="020B0604020202020204" pitchFamily="34" charset="0"/>
              <a:buChar char="•"/>
            </a:pPr>
            <a:r>
              <a:rPr lang="ru-RU" dirty="0">
                <a:latin typeface="Huawei Sans" panose="020C0503030203020204" pitchFamily="34" charset="0"/>
              </a:rPr>
              <a:t>Изменение топологии: используются биты TCA и TC в поле Flags конфигурационных BPDU.</a:t>
            </a:r>
          </a:p>
        </p:txBody>
      </p:sp>
      <p:grpSp>
        <p:nvGrpSpPr>
          <p:cNvPr id="47" name="组合 46"/>
          <p:cNvGrpSpPr/>
          <p:nvPr/>
        </p:nvGrpSpPr>
        <p:grpSpPr>
          <a:xfrm>
            <a:off x="9967379" y="3100611"/>
            <a:ext cx="288000" cy="288000"/>
            <a:chOff x="856677" y="2615810"/>
            <a:chExt cx="288000" cy="288000"/>
          </a:xfrm>
        </p:grpSpPr>
        <p:sp>
          <p:nvSpPr>
            <p:cNvPr id="49" name="椭圆 48"/>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50" name="组合 49"/>
            <p:cNvGrpSpPr/>
            <p:nvPr/>
          </p:nvGrpSpPr>
          <p:grpSpPr>
            <a:xfrm>
              <a:off x="923444" y="2692169"/>
              <a:ext cx="144001" cy="144002"/>
              <a:chOff x="898853" y="2657982"/>
              <a:chExt cx="203649" cy="203652"/>
            </a:xfrm>
          </p:grpSpPr>
          <p:cxnSp>
            <p:nvCxnSpPr>
              <p:cNvPr id="51" name="直接连接符 50"/>
              <p:cNvCxnSpPr>
                <a:stCxn id="49" idx="3"/>
                <a:endCxn id="49"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52" name="直接连接符 51"/>
              <p:cNvCxnSpPr>
                <a:stCxn id="49" idx="1"/>
                <a:endCxn id="49"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
        <p:nvSpPr>
          <p:cNvPr id="53" name="TextBox 94"/>
          <p:cNvSpPr txBox="1">
            <a:spLocks noChangeArrowheads="1"/>
          </p:cNvSpPr>
          <p:nvPr/>
        </p:nvSpPr>
        <p:spPr bwMode="auto">
          <a:xfrm>
            <a:off x="5443343" y="4901719"/>
            <a:ext cx="89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Хост А</a:t>
            </a:r>
          </a:p>
        </p:txBody>
      </p:sp>
      <p:sp>
        <p:nvSpPr>
          <p:cNvPr id="69" name="TextBox 95"/>
          <p:cNvSpPr txBox="1">
            <a:spLocks noChangeArrowheads="1"/>
          </p:cNvSpPr>
          <p:nvPr/>
        </p:nvSpPr>
        <p:spPr bwMode="auto">
          <a:xfrm>
            <a:off x="10983357" y="4919410"/>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Хост В</a:t>
            </a:r>
          </a:p>
        </p:txBody>
      </p:sp>
      <p:sp>
        <p:nvSpPr>
          <p:cNvPr id="70" name="矩形 51"/>
          <p:cNvSpPr>
            <a:spLocks noChangeArrowheads="1"/>
          </p:cNvSpPr>
          <p:nvPr/>
        </p:nvSpPr>
        <p:spPr bwMode="auto">
          <a:xfrm>
            <a:off x="6953919" y="3928283"/>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GE0/0/2</a:t>
            </a:r>
          </a:p>
        </p:txBody>
      </p:sp>
      <p:sp>
        <p:nvSpPr>
          <p:cNvPr id="71" name="矩形 52"/>
          <p:cNvSpPr>
            <a:spLocks noChangeArrowheads="1"/>
          </p:cNvSpPr>
          <p:nvPr/>
        </p:nvSpPr>
        <p:spPr bwMode="auto">
          <a:xfrm>
            <a:off x="6965816" y="354238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GE0/0/3</a:t>
            </a:r>
          </a:p>
        </p:txBody>
      </p:sp>
      <p:sp>
        <p:nvSpPr>
          <p:cNvPr id="73" name="矩形 53"/>
          <p:cNvSpPr>
            <a:spLocks noChangeArrowheads="1"/>
          </p:cNvSpPr>
          <p:nvPr/>
        </p:nvSpPr>
        <p:spPr bwMode="auto">
          <a:xfrm>
            <a:off x="6641972" y="424294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GE0/0/1</a:t>
            </a:r>
          </a:p>
        </p:txBody>
      </p:sp>
      <p:sp>
        <p:nvSpPr>
          <p:cNvPr id="75" name="矩形 54"/>
          <p:cNvSpPr>
            <a:spLocks noChangeArrowheads="1"/>
          </p:cNvSpPr>
          <p:nvPr/>
        </p:nvSpPr>
        <p:spPr bwMode="auto">
          <a:xfrm>
            <a:off x="7519297"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GE0/0/1</a:t>
            </a:r>
          </a:p>
        </p:txBody>
      </p:sp>
      <p:sp>
        <p:nvSpPr>
          <p:cNvPr id="76" name="矩形 55"/>
          <p:cNvSpPr>
            <a:spLocks noChangeArrowheads="1"/>
          </p:cNvSpPr>
          <p:nvPr/>
        </p:nvSpPr>
        <p:spPr bwMode="auto">
          <a:xfrm>
            <a:off x="9078626" y="197745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GE0/0/2</a:t>
            </a:r>
          </a:p>
        </p:txBody>
      </p:sp>
      <p:sp>
        <p:nvSpPr>
          <p:cNvPr id="77" name="矩形 56"/>
          <p:cNvSpPr>
            <a:spLocks noChangeArrowheads="1"/>
          </p:cNvSpPr>
          <p:nvPr/>
        </p:nvSpPr>
        <p:spPr bwMode="auto">
          <a:xfrm>
            <a:off x="9403112" y="3551970"/>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GE0/0/1</a:t>
            </a:r>
          </a:p>
        </p:txBody>
      </p:sp>
      <p:sp>
        <p:nvSpPr>
          <p:cNvPr id="78" name="矩形 57"/>
          <p:cNvSpPr>
            <a:spLocks noChangeArrowheads="1"/>
          </p:cNvSpPr>
          <p:nvPr/>
        </p:nvSpPr>
        <p:spPr bwMode="auto">
          <a:xfrm>
            <a:off x="9436462" y="3911642"/>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GE0/0/2</a:t>
            </a:r>
          </a:p>
        </p:txBody>
      </p:sp>
      <p:sp>
        <p:nvSpPr>
          <p:cNvPr id="79" name="TextBox 89"/>
          <p:cNvSpPr txBox="1">
            <a:spLocks noChangeArrowheads="1"/>
          </p:cNvSpPr>
          <p:nvPr/>
        </p:nvSpPr>
        <p:spPr bwMode="auto">
          <a:xfrm>
            <a:off x="5533025" y="5308757"/>
            <a:ext cx="2241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00-05-06-07-08-AA</a:t>
            </a:r>
          </a:p>
        </p:txBody>
      </p:sp>
      <p:sp>
        <p:nvSpPr>
          <p:cNvPr id="80" name="TextBox 90"/>
          <p:cNvSpPr txBox="1">
            <a:spLocks noChangeArrowheads="1"/>
          </p:cNvSpPr>
          <p:nvPr/>
        </p:nvSpPr>
        <p:spPr bwMode="auto">
          <a:xfrm>
            <a:off x="9534195" y="5298666"/>
            <a:ext cx="2218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800" dirty="0">
                <a:latin typeface="Huawei Sans" panose="020C0503030203020204" pitchFamily="34" charset="0"/>
              </a:rPr>
              <a:t>00-05-06-07-08-BB</a:t>
            </a:r>
          </a:p>
        </p:txBody>
      </p:sp>
      <p:sp>
        <p:nvSpPr>
          <p:cNvPr id="81" name="矩形 52"/>
          <p:cNvSpPr>
            <a:spLocks noChangeArrowheads="1"/>
          </p:cNvSpPr>
          <p:nvPr/>
        </p:nvSpPr>
        <p:spPr bwMode="auto">
          <a:xfrm>
            <a:off x="10649735" y="4225898"/>
            <a:ext cx="756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ctr"/>
            <a:r>
              <a:rPr lang="ru-RU" sz="1200" dirty="0">
                <a:latin typeface="Huawei Sans" panose="020C0503030203020204" pitchFamily="34" charset="0"/>
              </a:rPr>
              <a:t>GE0/0/3</a:t>
            </a:r>
          </a:p>
        </p:txBody>
      </p:sp>
    </p:spTree>
    <p:extLst>
      <p:ext uri="{BB962C8B-B14F-4D97-AF65-F5344CB8AC3E}">
        <p14:creationId xmlns:p14="http://schemas.microsoft.com/office/powerpoint/2010/main" val="775000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rPr>
              <a:t>Обзор STP</a:t>
            </a:r>
          </a:p>
          <a:p>
            <a:r>
              <a:rPr lang="ru-RU" dirty="0">
                <a:solidFill>
                  <a:schemeClr val="bg1">
                    <a:lumMod val="50000"/>
                  </a:schemeClr>
                </a:solidFill>
              </a:rPr>
              <a:t>Основные концепции и механизм работы STP</a:t>
            </a:r>
          </a:p>
          <a:p>
            <a:r>
              <a:rPr lang="ru-RU" b="1" dirty="0"/>
              <a:t>Базовые конфигурации STP</a:t>
            </a:r>
          </a:p>
          <a:p>
            <a:r>
              <a:rPr lang="ru-RU" dirty="0">
                <a:solidFill>
                  <a:schemeClr val="bg1">
                    <a:lumMod val="50000"/>
                  </a:schemeClr>
                </a:solidFill>
              </a:rPr>
              <a:t>Улучшения в работе RSTP</a:t>
            </a:r>
          </a:p>
          <a:p>
            <a:r>
              <a:rPr lang="ru-RU" dirty="0">
                <a:solidFill>
                  <a:schemeClr val="bg1">
                    <a:lumMod val="50000"/>
                  </a:schemeClr>
                </a:solidFill>
              </a:rPr>
              <a:t>Усовершенствование STP</a:t>
            </a:r>
          </a:p>
        </p:txBody>
      </p:sp>
    </p:spTree>
    <p:extLst>
      <p:ext uri="{BB962C8B-B14F-4D97-AF65-F5344CB8AC3E}">
        <p14:creationId xmlns:p14="http://schemas.microsoft.com/office/powerpoint/2010/main" val="305119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ru-RU" b="1" dirty="0"/>
              <a:t>Обзор STP </a:t>
            </a:r>
          </a:p>
          <a:p>
            <a:r>
              <a:rPr lang="ru-RU" dirty="0">
                <a:solidFill>
                  <a:schemeClr val="bg1">
                    <a:lumMod val="50000"/>
                  </a:schemeClr>
                </a:solidFill>
              </a:rPr>
              <a:t>Основные концепции и механизм работы STP</a:t>
            </a:r>
          </a:p>
          <a:p>
            <a:r>
              <a:rPr lang="ru-RU" dirty="0">
                <a:solidFill>
                  <a:schemeClr val="bg1">
                    <a:lumMod val="50000"/>
                  </a:schemeClr>
                </a:solidFill>
              </a:rPr>
              <a:t>Базовые конфигурации STP</a:t>
            </a:r>
          </a:p>
          <a:p>
            <a:r>
              <a:rPr lang="ru-RU" dirty="0">
                <a:solidFill>
                  <a:schemeClr val="bg1">
                    <a:lumMod val="50000"/>
                  </a:schemeClr>
                </a:solidFill>
              </a:rPr>
              <a:t>Улучшения в работе RSTP</a:t>
            </a:r>
          </a:p>
          <a:p>
            <a:r>
              <a:rPr lang="ru-RU" dirty="0">
                <a:solidFill>
                  <a:schemeClr val="bg1">
                    <a:lumMod val="50000"/>
                  </a:schemeClr>
                </a:solidFill>
              </a:rPr>
              <a:t>Усовершенствование STP</a:t>
            </a:r>
          </a:p>
        </p:txBody>
      </p:sp>
    </p:spTree>
    <p:extLst>
      <p:ext uri="{BB962C8B-B14F-4D97-AF65-F5344CB8AC3E}">
        <p14:creationId xmlns:p14="http://schemas.microsoft.com/office/powerpoint/2010/main" val="3127284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799" y="452604"/>
            <a:ext cx="10224667" cy="640800"/>
          </a:xfrm>
        </p:spPr>
        <p:txBody>
          <a:bodyPr/>
          <a:lstStyle/>
          <a:p>
            <a:r>
              <a:rPr lang="ru-RU" dirty="0"/>
              <a:t>Основные команды для настройки STP (1)</a:t>
            </a:r>
          </a:p>
        </p:txBody>
      </p:sp>
      <p:sp>
        <p:nvSpPr>
          <p:cNvPr id="6" name="矩形 5"/>
          <p:cNvSpPr/>
          <p:nvPr/>
        </p:nvSpPr>
        <p:spPr>
          <a:xfrm>
            <a:off x="803317" y="1797459"/>
            <a:ext cx="10608699"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 </a:t>
            </a:r>
            <a:r>
              <a:rPr lang="ru-RU" sz="1600" b="1" dirty="0">
                <a:latin typeface="Huawei Sans" panose="020C0503030203020204" pitchFamily="34" charset="0"/>
              </a:rPr>
              <a:t>stp mode </a:t>
            </a:r>
            <a:r>
              <a:rPr lang="ru-RU" sz="1600" dirty="0">
                <a:latin typeface="Huawei Sans" panose="020C0503030203020204" pitchFamily="34" charset="0"/>
              </a:rPr>
              <a:t>{ </a:t>
            </a:r>
            <a:r>
              <a:rPr lang="ru-RU" sz="1600" b="1" dirty="0">
                <a:latin typeface="Huawei Sans" panose="020C0503030203020204" pitchFamily="34" charset="0"/>
              </a:rPr>
              <a:t>stp | rstp | mstp </a:t>
            </a:r>
            <a:r>
              <a:rPr lang="ru-RU" sz="1600" dirty="0">
                <a:latin typeface="Huawei Sans" panose="020C0503030203020204" pitchFamily="34" charset="0"/>
              </a:rPr>
              <a:t>}</a:t>
            </a:r>
          </a:p>
        </p:txBody>
      </p:sp>
      <p:sp>
        <p:nvSpPr>
          <p:cNvPr id="7" name="矩形 6"/>
          <p:cNvSpPr/>
          <p:nvPr/>
        </p:nvSpPr>
        <p:spPr>
          <a:xfrm>
            <a:off x="348184" y="1365312"/>
            <a:ext cx="11089232" cy="338554"/>
          </a:xfrm>
          <a:prstGeom prst="rect">
            <a:avLst/>
          </a:prstGeom>
        </p:spPr>
        <p:txBody>
          <a:bodyPr wrap="square">
            <a:spAutoFit/>
          </a:bodyPr>
          <a:lstStyle/>
          <a:p>
            <a:pPr marL="342900" indent="-342900" fontAlgn="ctr">
              <a:buFont typeface="+mj-lt"/>
              <a:buAutoNum type="arabicPeriod"/>
            </a:pPr>
            <a:r>
              <a:rPr lang="ru-RU" sz="1600" dirty="0">
                <a:latin typeface="Huawei Sans" panose="020C0503030203020204" pitchFamily="34" charset="0"/>
              </a:rPr>
              <a:t>Настройка режима работы </a:t>
            </a:r>
            <a:r>
              <a:rPr lang="en-US" sz="1600" dirty="0">
                <a:latin typeface="Huawei Sans" panose="020C0503030203020204" pitchFamily="34" charset="0"/>
              </a:rPr>
              <a:t>STP</a:t>
            </a:r>
            <a:r>
              <a:rPr lang="ru-RU" sz="1600" dirty="0">
                <a:latin typeface="Huawei Sans" panose="020C0503030203020204" pitchFamily="34" charset="0"/>
              </a:rPr>
              <a:t>.</a:t>
            </a:r>
          </a:p>
        </p:txBody>
      </p:sp>
      <p:sp>
        <p:nvSpPr>
          <p:cNvPr id="9" name="矩形 8"/>
          <p:cNvSpPr/>
          <p:nvPr/>
        </p:nvSpPr>
        <p:spPr>
          <a:xfrm>
            <a:off x="689017" y="2141708"/>
            <a:ext cx="10863646" cy="954107"/>
          </a:xfrm>
          <a:prstGeom prst="rect">
            <a:avLst/>
          </a:prstGeom>
        </p:spPr>
        <p:txBody>
          <a:bodyPr wrap="square">
            <a:spAutoFit/>
          </a:bodyPr>
          <a:lstStyle/>
          <a:p>
            <a:pPr fontAlgn="ctr"/>
            <a:r>
              <a:rPr lang="ru-RU" sz="1400" dirty="0">
                <a:latin typeface="Huawei Sans" panose="020C0503030203020204" pitchFamily="34" charset="0"/>
              </a:rPr>
              <a:t>Коммутатор поддерживает три режима работы: STP, RSTP и протокол множественного связующего дерева (</a:t>
            </a:r>
            <a:r>
              <a:rPr lang="en-US" sz="1400" dirty="0">
                <a:latin typeface="Huawei Sans" panose="020C0503030203020204" pitchFamily="34" charset="0"/>
              </a:rPr>
              <a:t>Multiple Spanning Tree Protocol,</a:t>
            </a:r>
            <a:r>
              <a:rPr lang="en-US" sz="1400" dirty="0">
                <a:solidFill>
                  <a:srgbClr val="FF0000"/>
                </a:solidFill>
                <a:latin typeface="Huawei Sans" panose="020C0503030203020204" pitchFamily="34" charset="0"/>
              </a:rPr>
              <a:t> </a:t>
            </a:r>
            <a:r>
              <a:rPr lang="ru-RU" sz="1400" dirty="0">
                <a:latin typeface="Huawei Sans" panose="020C0503030203020204" pitchFamily="34" charset="0"/>
              </a:rPr>
              <a:t>MSTP). По умолчанию коммутатор работает в режиме MSTP. В кольцевой сети, где используется только протокол STP, режим</a:t>
            </a:r>
            <a:r>
              <a:rPr lang="en-US" sz="1400" dirty="0">
                <a:latin typeface="Huawei Sans" panose="020C0503030203020204" pitchFamily="34" charset="0"/>
              </a:rPr>
              <a:t> </a:t>
            </a:r>
            <a:r>
              <a:rPr lang="ru-RU" sz="1400" dirty="0">
                <a:latin typeface="Huawei Sans" panose="020C0503030203020204" pitchFamily="34" charset="0"/>
              </a:rPr>
              <a:t>работы коммутатора настроен как STP; в кольцевой сети с RSTP-протоколом режим работы коммутатора настроен как RSTP. </a:t>
            </a:r>
          </a:p>
        </p:txBody>
      </p:sp>
      <p:sp>
        <p:nvSpPr>
          <p:cNvPr id="14" name="矩形 13"/>
          <p:cNvSpPr/>
          <p:nvPr/>
        </p:nvSpPr>
        <p:spPr>
          <a:xfrm>
            <a:off x="803317" y="3463232"/>
            <a:ext cx="10608699"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 </a:t>
            </a:r>
            <a:r>
              <a:rPr lang="ru-RU" sz="1600" b="1" dirty="0">
                <a:latin typeface="Huawei Sans" panose="020C0503030203020204" pitchFamily="34" charset="0"/>
              </a:rPr>
              <a:t>stp root primary</a:t>
            </a:r>
          </a:p>
        </p:txBody>
      </p:sp>
      <p:sp>
        <p:nvSpPr>
          <p:cNvPr id="15" name="矩形 14"/>
          <p:cNvSpPr/>
          <p:nvPr/>
        </p:nvSpPr>
        <p:spPr>
          <a:xfrm>
            <a:off x="348184" y="3031085"/>
            <a:ext cx="11089232" cy="338554"/>
          </a:xfrm>
          <a:prstGeom prst="rect">
            <a:avLst/>
          </a:prstGeom>
        </p:spPr>
        <p:txBody>
          <a:bodyPr wrap="square">
            <a:spAutoFit/>
          </a:bodyPr>
          <a:lstStyle/>
          <a:p>
            <a:pPr marL="342900" indent="-342900" fontAlgn="ctr">
              <a:buFont typeface="+mj-lt"/>
              <a:buAutoNum type="arabicPeriod" startAt="2"/>
            </a:pPr>
            <a:r>
              <a:rPr lang="ru-RU" sz="1600" dirty="0">
                <a:latin typeface="Huawei Sans" panose="020C0503030203020204" pitchFamily="34" charset="0"/>
              </a:rPr>
              <a:t>(Опционально) Настройка корневого моста.</a:t>
            </a:r>
          </a:p>
        </p:txBody>
      </p:sp>
      <p:sp>
        <p:nvSpPr>
          <p:cNvPr id="16" name="矩形 15"/>
          <p:cNvSpPr/>
          <p:nvPr/>
        </p:nvSpPr>
        <p:spPr>
          <a:xfrm>
            <a:off x="689017" y="3895379"/>
            <a:ext cx="10986310" cy="830997"/>
          </a:xfrm>
          <a:prstGeom prst="rect">
            <a:avLst/>
          </a:prstGeom>
        </p:spPr>
        <p:txBody>
          <a:bodyPr wrap="square">
            <a:spAutoFit/>
          </a:bodyPr>
          <a:lstStyle/>
          <a:p>
            <a:pPr fontAlgn="ctr"/>
            <a:r>
              <a:rPr lang="ru-RU" sz="1600" dirty="0">
                <a:latin typeface="Huawei Sans" panose="020C0503030203020204" pitchFamily="34" charset="0"/>
              </a:rPr>
              <a:t>Настройте коммутатор как корневой мост. По умолчанию коммутатор не выполняет функции корневого моста любого связующего дерева. После запуска этой команды значение приоритета коммутатора устанавливается на 0 и не может быть изменено.</a:t>
            </a:r>
          </a:p>
        </p:txBody>
      </p:sp>
      <p:sp>
        <p:nvSpPr>
          <p:cNvPr id="17" name="矩形 16"/>
          <p:cNvSpPr/>
          <p:nvPr/>
        </p:nvSpPr>
        <p:spPr>
          <a:xfrm>
            <a:off x="803317" y="5129005"/>
            <a:ext cx="10608699"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 </a:t>
            </a:r>
            <a:r>
              <a:rPr lang="ru-RU" sz="1600" b="1" dirty="0">
                <a:latin typeface="Huawei Sans" panose="020C0503030203020204" pitchFamily="34" charset="0"/>
              </a:rPr>
              <a:t>stp root secondary</a:t>
            </a:r>
          </a:p>
        </p:txBody>
      </p:sp>
      <p:sp>
        <p:nvSpPr>
          <p:cNvPr id="18" name="矩形 17"/>
          <p:cNvSpPr/>
          <p:nvPr/>
        </p:nvSpPr>
        <p:spPr>
          <a:xfrm>
            <a:off x="348184" y="4696858"/>
            <a:ext cx="11089232" cy="338554"/>
          </a:xfrm>
          <a:prstGeom prst="rect">
            <a:avLst/>
          </a:prstGeom>
        </p:spPr>
        <p:txBody>
          <a:bodyPr wrap="square">
            <a:spAutoFit/>
          </a:bodyPr>
          <a:lstStyle/>
          <a:p>
            <a:pPr marL="342900" indent="-342900" fontAlgn="ctr">
              <a:buFont typeface="+mj-lt"/>
              <a:buAutoNum type="arabicPeriod" startAt="3"/>
            </a:pPr>
            <a:r>
              <a:rPr lang="ru-RU" sz="1600" dirty="0">
                <a:latin typeface="Huawei Sans" panose="020C0503030203020204" pitchFamily="34" charset="0"/>
              </a:rPr>
              <a:t>(Опционально) Настройка коммутатора в качестве вторичного (запасного) корневого моста.</a:t>
            </a:r>
          </a:p>
        </p:txBody>
      </p:sp>
      <p:sp>
        <p:nvSpPr>
          <p:cNvPr id="19" name="矩形 18"/>
          <p:cNvSpPr/>
          <p:nvPr/>
        </p:nvSpPr>
        <p:spPr>
          <a:xfrm>
            <a:off x="689017" y="5561150"/>
            <a:ext cx="11130449" cy="830997"/>
          </a:xfrm>
          <a:prstGeom prst="rect">
            <a:avLst/>
          </a:prstGeom>
        </p:spPr>
        <p:txBody>
          <a:bodyPr wrap="square">
            <a:spAutoFit/>
          </a:bodyPr>
          <a:lstStyle/>
          <a:p>
            <a:pPr fontAlgn="ctr"/>
            <a:r>
              <a:rPr lang="ru-RU" sz="1600" dirty="0">
                <a:latin typeface="Huawei Sans" panose="020C0503030203020204" pitchFamily="34" charset="0"/>
              </a:rPr>
              <a:t>Настройте коммутатор в качестве вторичного корневого моста. По умолчанию коммутатор не выполняет функции </a:t>
            </a:r>
            <a:r>
              <a:rPr lang="ru-RU" sz="1600" dirty="0" smtClean="0">
                <a:latin typeface="Huawei Sans" panose="020C0503030203020204" pitchFamily="34" charset="0"/>
              </a:rPr>
              <a:t>запасного </a:t>
            </a:r>
            <a:r>
              <a:rPr lang="ru-RU" sz="1600" dirty="0">
                <a:latin typeface="Huawei Sans" panose="020C0503030203020204" pitchFamily="34" charset="0"/>
              </a:rPr>
              <a:t>корневого моста любого связующего дерева. После запуска этой команды значение приоритета коммутатора устанавливается на 4096 и не может быть изменено.</a:t>
            </a:r>
          </a:p>
        </p:txBody>
      </p:sp>
    </p:spTree>
    <p:extLst>
      <p:ext uri="{BB962C8B-B14F-4D97-AF65-F5344CB8AC3E}">
        <p14:creationId xmlns:p14="http://schemas.microsoft.com/office/powerpoint/2010/main" val="2090287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800" y="452604"/>
            <a:ext cx="10450444" cy="640800"/>
          </a:xfrm>
        </p:spPr>
        <p:txBody>
          <a:bodyPr/>
          <a:lstStyle/>
          <a:p>
            <a:r>
              <a:rPr lang="ru-RU" dirty="0"/>
              <a:t>Основные команды для настройки STP (2)</a:t>
            </a:r>
          </a:p>
        </p:txBody>
      </p:sp>
      <p:sp>
        <p:nvSpPr>
          <p:cNvPr id="6" name="矩形 5"/>
          <p:cNvSpPr/>
          <p:nvPr/>
        </p:nvSpPr>
        <p:spPr>
          <a:xfrm>
            <a:off x="828717" y="1797459"/>
            <a:ext cx="9864683"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 </a:t>
            </a:r>
            <a:r>
              <a:rPr lang="ru-RU" sz="1600" b="1" dirty="0">
                <a:latin typeface="Huawei Sans" panose="020C0503030203020204" pitchFamily="34" charset="0"/>
              </a:rPr>
              <a:t>stp priority </a:t>
            </a:r>
            <a:endParaRPr lang="ru-RU" sz="1600" i="1" dirty="0">
              <a:latin typeface="Huawei Sans" panose="020C0503030203020204" pitchFamily="34" charset="0"/>
            </a:endParaRPr>
          </a:p>
        </p:txBody>
      </p:sp>
      <p:sp>
        <p:nvSpPr>
          <p:cNvPr id="7" name="矩形 6"/>
          <p:cNvSpPr/>
          <p:nvPr/>
        </p:nvSpPr>
        <p:spPr>
          <a:xfrm>
            <a:off x="360884" y="1365312"/>
            <a:ext cx="11089232" cy="338554"/>
          </a:xfrm>
          <a:prstGeom prst="rect">
            <a:avLst/>
          </a:prstGeom>
        </p:spPr>
        <p:txBody>
          <a:bodyPr wrap="square">
            <a:spAutoFit/>
          </a:bodyPr>
          <a:lstStyle/>
          <a:p>
            <a:pPr marL="342900" indent="-342900" fontAlgn="ctr">
              <a:buFont typeface="+mj-lt"/>
              <a:buAutoNum type="arabicPeriod"/>
            </a:pPr>
            <a:r>
              <a:rPr lang="ru-RU" sz="1600" dirty="0">
                <a:latin typeface="Huawei Sans" panose="020C0503030203020204" pitchFamily="34" charset="0"/>
              </a:rPr>
              <a:t>(Опционально) Настройка приоритета STP коммутатора.</a:t>
            </a:r>
          </a:p>
        </p:txBody>
      </p:sp>
      <p:sp>
        <p:nvSpPr>
          <p:cNvPr id="9" name="矩形 8"/>
          <p:cNvSpPr/>
          <p:nvPr/>
        </p:nvSpPr>
        <p:spPr>
          <a:xfrm>
            <a:off x="714417" y="2229606"/>
            <a:ext cx="10608699" cy="387798"/>
          </a:xfrm>
          <a:prstGeom prst="rect">
            <a:avLst/>
          </a:prstGeom>
        </p:spPr>
        <p:txBody>
          <a:bodyPr wrap="square">
            <a:spAutoFit/>
          </a:bodyPr>
          <a:lstStyle/>
          <a:p>
            <a:pPr fontAlgn="ctr">
              <a:lnSpc>
                <a:spcPct val="120000"/>
              </a:lnSpc>
            </a:pPr>
            <a:r>
              <a:rPr lang="ru-RU" sz="1600" dirty="0">
                <a:latin typeface="Huawei Sans" panose="020C0503030203020204" pitchFamily="34" charset="0"/>
              </a:rPr>
              <a:t>По умолчанию значение приоритета коммутатора — 32768.</a:t>
            </a:r>
          </a:p>
        </p:txBody>
      </p:sp>
      <p:sp>
        <p:nvSpPr>
          <p:cNvPr id="14" name="矩形 13"/>
          <p:cNvSpPr/>
          <p:nvPr/>
        </p:nvSpPr>
        <p:spPr>
          <a:xfrm>
            <a:off x="828717" y="3463232"/>
            <a:ext cx="9864683"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 </a:t>
            </a:r>
            <a:r>
              <a:rPr lang="ru-RU" sz="1600" b="1" dirty="0">
                <a:latin typeface="Huawei Sans" panose="020C0503030203020204" pitchFamily="34" charset="0"/>
              </a:rPr>
              <a:t>stp pathcost-standard </a:t>
            </a:r>
            <a:r>
              <a:rPr lang="ru-RU" sz="1600" dirty="0">
                <a:latin typeface="Huawei Sans" panose="020C0503030203020204" pitchFamily="34" charset="0"/>
              </a:rPr>
              <a:t>{</a:t>
            </a:r>
            <a:r>
              <a:rPr lang="ru-RU" sz="1600" b="1" dirty="0">
                <a:latin typeface="Huawei Sans" panose="020C0503030203020204" pitchFamily="34" charset="0"/>
              </a:rPr>
              <a:t> dot1d-1998 </a:t>
            </a:r>
            <a:r>
              <a:rPr lang="ru-RU" sz="1600" dirty="0">
                <a:latin typeface="Huawei Sans" panose="020C0503030203020204" pitchFamily="34" charset="0"/>
              </a:rPr>
              <a:t>|</a:t>
            </a:r>
            <a:r>
              <a:rPr lang="ru-RU" sz="1600" b="1" dirty="0">
                <a:latin typeface="Huawei Sans" panose="020C0503030203020204" pitchFamily="34" charset="0"/>
              </a:rPr>
              <a:t> dot1t </a:t>
            </a:r>
            <a:r>
              <a:rPr lang="ru-RU" sz="1600" dirty="0">
                <a:latin typeface="Huawei Sans" panose="020C0503030203020204" pitchFamily="34" charset="0"/>
              </a:rPr>
              <a:t>|</a:t>
            </a:r>
            <a:r>
              <a:rPr lang="ru-RU" sz="1600" b="1" dirty="0">
                <a:latin typeface="Huawei Sans" panose="020C0503030203020204" pitchFamily="34" charset="0"/>
              </a:rPr>
              <a:t> legacy </a:t>
            </a:r>
            <a:r>
              <a:rPr lang="ru-RU" sz="1600" dirty="0">
                <a:latin typeface="Huawei Sans" panose="020C0503030203020204" pitchFamily="34" charset="0"/>
              </a:rPr>
              <a:t>}</a:t>
            </a:r>
          </a:p>
        </p:txBody>
      </p:sp>
      <p:sp>
        <p:nvSpPr>
          <p:cNvPr id="15" name="矩形 14"/>
          <p:cNvSpPr/>
          <p:nvPr/>
        </p:nvSpPr>
        <p:spPr>
          <a:xfrm>
            <a:off x="360884" y="3031085"/>
            <a:ext cx="11089232" cy="338554"/>
          </a:xfrm>
          <a:prstGeom prst="rect">
            <a:avLst/>
          </a:prstGeom>
        </p:spPr>
        <p:txBody>
          <a:bodyPr wrap="square">
            <a:spAutoFit/>
          </a:bodyPr>
          <a:lstStyle/>
          <a:p>
            <a:pPr marL="342900" indent="-342900" fontAlgn="ctr">
              <a:buFont typeface="+mj-lt"/>
              <a:buAutoNum type="arabicPeriod" startAt="2"/>
            </a:pPr>
            <a:r>
              <a:rPr lang="ru-RU" sz="1600" dirty="0">
                <a:latin typeface="Huawei Sans" panose="020C0503030203020204" pitchFamily="34" charset="0"/>
              </a:rPr>
              <a:t>(Опционально) Настройка стоимости пути для порта.</a:t>
            </a:r>
          </a:p>
        </p:txBody>
      </p:sp>
      <p:sp>
        <p:nvSpPr>
          <p:cNvPr id="16" name="矩形 15"/>
          <p:cNvSpPr/>
          <p:nvPr/>
        </p:nvSpPr>
        <p:spPr>
          <a:xfrm>
            <a:off x="714417" y="3895379"/>
            <a:ext cx="10904496" cy="978729"/>
          </a:xfrm>
          <a:prstGeom prst="rect">
            <a:avLst/>
          </a:prstGeom>
        </p:spPr>
        <p:txBody>
          <a:bodyPr wrap="square">
            <a:spAutoFit/>
          </a:bodyPr>
          <a:lstStyle/>
          <a:p>
            <a:pPr fontAlgn="ctr">
              <a:lnSpc>
                <a:spcPct val="120000"/>
              </a:lnSpc>
            </a:pPr>
            <a:r>
              <a:rPr lang="ru-RU" sz="1600" dirty="0">
                <a:latin typeface="Huawei Sans" panose="020C0503030203020204" pitchFamily="34" charset="0"/>
              </a:rPr>
              <a:t>Настройте метод расчета стоимости пути. По умолчанию для расчета стоимости пути используется стандарт IEEE 802.1t (dot1t).</a:t>
            </a:r>
          </a:p>
          <a:p>
            <a:pPr fontAlgn="ctr">
              <a:lnSpc>
                <a:spcPct val="120000"/>
              </a:lnSpc>
            </a:pPr>
            <a:r>
              <a:rPr lang="ru-RU" sz="1600" dirty="0">
                <a:latin typeface="Huawei Sans" panose="020C0503030203020204" pitchFamily="34" charset="0"/>
              </a:rPr>
              <a:t>Все коммутаторы в сети должны использовать один метод расчета стоимости пути.</a:t>
            </a:r>
          </a:p>
        </p:txBody>
      </p:sp>
      <p:sp>
        <p:nvSpPr>
          <p:cNvPr id="12" name="矩形 11"/>
          <p:cNvSpPr/>
          <p:nvPr/>
        </p:nvSpPr>
        <p:spPr>
          <a:xfrm>
            <a:off x="714417" y="4945345"/>
            <a:ext cx="9864683"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[Huawei-GigabitEthernet0/0/1] </a:t>
            </a:r>
            <a:r>
              <a:rPr lang="ru-RU" sz="1600" b="1" dirty="0">
                <a:latin typeface="Huawei Sans" panose="020C0503030203020204" pitchFamily="34" charset="0"/>
              </a:rPr>
              <a:t>stp cost </a:t>
            </a:r>
            <a:endParaRPr lang="ru-RU" sz="1600" i="1" dirty="0">
              <a:latin typeface="Huawei Sans" panose="020C0503030203020204" pitchFamily="34" charset="0"/>
            </a:endParaRPr>
          </a:p>
        </p:txBody>
      </p:sp>
      <p:sp>
        <p:nvSpPr>
          <p:cNvPr id="13" name="矩形 12"/>
          <p:cNvSpPr/>
          <p:nvPr/>
        </p:nvSpPr>
        <p:spPr>
          <a:xfrm>
            <a:off x="714417" y="5355136"/>
            <a:ext cx="10608699" cy="387798"/>
          </a:xfrm>
          <a:prstGeom prst="rect">
            <a:avLst/>
          </a:prstGeom>
        </p:spPr>
        <p:txBody>
          <a:bodyPr wrap="square">
            <a:spAutoFit/>
          </a:bodyPr>
          <a:lstStyle/>
          <a:p>
            <a:pPr fontAlgn="ctr">
              <a:lnSpc>
                <a:spcPct val="120000"/>
              </a:lnSpc>
            </a:pPr>
            <a:r>
              <a:rPr lang="ru-RU" sz="1600" dirty="0">
                <a:latin typeface="Huawei Sans" panose="020C0503030203020204" pitchFamily="34" charset="0"/>
              </a:rPr>
              <a:t>Установите стоимость пути порта.</a:t>
            </a:r>
          </a:p>
        </p:txBody>
      </p:sp>
    </p:spTree>
    <p:extLst>
      <p:ext uri="{BB962C8B-B14F-4D97-AF65-F5344CB8AC3E}">
        <p14:creationId xmlns:p14="http://schemas.microsoft.com/office/powerpoint/2010/main" val="3934162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799" y="452604"/>
            <a:ext cx="10281111" cy="640800"/>
          </a:xfrm>
        </p:spPr>
        <p:txBody>
          <a:bodyPr/>
          <a:lstStyle/>
          <a:p>
            <a:r>
              <a:rPr lang="ru-RU" dirty="0"/>
              <a:t>Основные команды для настройки STP (3)</a:t>
            </a:r>
          </a:p>
        </p:txBody>
      </p:sp>
      <p:sp>
        <p:nvSpPr>
          <p:cNvPr id="6" name="矩形 5"/>
          <p:cNvSpPr/>
          <p:nvPr/>
        </p:nvSpPr>
        <p:spPr>
          <a:xfrm>
            <a:off x="807052" y="1797459"/>
            <a:ext cx="9750383"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[Huawei-GigabitEthernet0/0/1] </a:t>
            </a:r>
            <a:r>
              <a:rPr lang="ru-RU" sz="1600" b="1" dirty="0">
                <a:latin typeface="Huawei Sans" panose="020C0503030203020204" pitchFamily="34" charset="0"/>
              </a:rPr>
              <a:t>stp priority </a:t>
            </a:r>
            <a:endParaRPr lang="ru-RU" sz="1600" i="1" dirty="0">
              <a:latin typeface="Huawei Sans" panose="020C0503030203020204" pitchFamily="34" charset="0"/>
            </a:endParaRPr>
          </a:p>
        </p:txBody>
      </p:sp>
      <p:sp>
        <p:nvSpPr>
          <p:cNvPr id="7" name="矩形 6"/>
          <p:cNvSpPr/>
          <p:nvPr/>
        </p:nvSpPr>
        <p:spPr>
          <a:xfrm>
            <a:off x="360884" y="1365312"/>
            <a:ext cx="11089232" cy="338554"/>
          </a:xfrm>
          <a:prstGeom prst="rect">
            <a:avLst/>
          </a:prstGeom>
        </p:spPr>
        <p:txBody>
          <a:bodyPr wrap="square">
            <a:spAutoFit/>
          </a:bodyPr>
          <a:lstStyle/>
          <a:p>
            <a:pPr marL="342900" indent="-342900" fontAlgn="ctr">
              <a:buFont typeface="+mj-lt"/>
              <a:buAutoNum type="arabicPeriod"/>
            </a:pPr>
            <a:r>
              <a:rPr lang="ru-RU" sz="1600" dirty="0">
                <a:latin typeface="Huawei Sans" panose="020C0503030203020204" pitchFamily="34" charset="0"/>
              </a:rPr>
              <a:t>(Опционально) Настройка приоритета порта.</a:t>
            </a:r>
          </a:p>
        </p:txBody>
      </p:sp>
      <p:sp>
        <p:nvSpPr>
          <p:cNvPr id="9" name="矩形 8"/>
          <p:cNvSpPr/>
          <p:nvPr/>
        </p:nvSpPr>
        <p:spPr>
          <a:xfrm>
            <a:off x="689019" y="2229606"/>
            <a:ext cx="10608699" cy="400110"/>
          </a:xfrm>
          <a:prstGeom prst="rect">
            <a:avLst/>
          </a:prstGeom>
        </p:spPr>
        <p:txBody>
          <a:bodyPr wrap="square">
            <a:spAutoFit/>
          </a:bodyPr>
          <a:lstStyle/>
          <a:p>
            <a:pPr fontAlgn="ctr">
              <a:lnSpc>
                <a:spcPts val="2400"/>
              </a:lnSpc>
            </a:pPr>
            <a:r>
              <a:rPr lang="ru-RU" sz="1600" dirty="0">
                <a:latin typeface="Huawei Sans" panose="020C0503030203020204" pitchFamily="34" charset="0"/>
              </a:rPr>
              <a:t>Настройте приоритет порта. По умолчанию значение приоритета для порта коммутатора — 128.</a:t>
            </a:r>
          </a:p>
        </p:txBody>
      </p:sp>
      <p:sp>
        <p:nvSpPr>
          <p:cNvPr id="11" name="矩形 10"/>
          <p:cNvSpPr/>
          <p:nvPr/>
        </p:nvSpPr>
        <p:spPr>
          <a:xfrm>
            <a:off x="807052" y="3248881"/>
            <a:ext cx="9750383" cy="338554"/>
          </a:xfrm>
          <a:prstGeom prst="rect">
            <a:avLst/>
          </a:prstGeom>
          <a:solidFill>
            <a:srgbClr val="F4FBFE"/>
          </a:solidFill>
          <a:ln>
            <a:solidFill>
              <a:srgbClr val="99DFF9"/>
            </a:solidFill>
          </a:ln>
        </p:spPr>
        <p:txBody>
          <a:bodyPr wrap="square">
            <a:spAutoFit/>
          </a:bodyPr>
          <a:lstStyle/>
          <a:p>
            <a:pPr fontAlgn="ctr"/>
            <a:r>
              <a:rPr lang="ru-RU" sz="1600" dirty="0">
                <a:latin typeface="Huawei Sans" panose="020C0503030203020204" pitchFamily="34" charset="0"/>
              </a:rPr>
              <a:t>[Huawei] </a:t>
            </a:r>
            <a:r>
              <a:rPr lang="ru-RU" sz="1600" b="1" dirty="0">
                <a:latin typeface="Huawei Sans" panose="020C0503030203020204" pitchFamily="34" charset="0"/>
              </a:rPr>
              <a:t>stp enable</a:t>
            </a:r>
          </a:p>
        </p:txBody>
      </p:sp>
      <p:sp>
        <p:nvSpPr>
          <p:cNvPr id="17" name="矩形 16"/>
          <p:cNvSpPr/>
          <p:nvPr/>
        </p:nvSpPr>
        <p:spPr>
          <a:xfrm>
            <a:off x="360884" y="2816734"/>
            <a:ext cx="11089232" cy="338554"/>
          </a:xfrm>
          <a:prstGeom prst="rect">
            <a:avLst/>
          </a:prstGeom>
        </p:spPr>
        <p:txBody>
          <a:bodyPr wrap="square">
            <a:spAutoFit/>
          </a:bodyPr>
          <a:lstStyle/>
          <a:p>
            <a:pPr marL="342900" indent="-342900" fontAlgn="ctr">
              <a:buFont typeface="+mj-lt"/>
              <a:buAutoNum type="arabicPeriod" startAt="2"/>
            </a:pPr>
            <a:r>
              <a:rPr lang="ru-RU" sz="1600" dirty="0">
                <a:latin typeface="Huawei Sans" panose="020C0503030203020204" pitchFamily="34" charset="0"/>
              </a:rPr>
              <a:t>Включение STP, RSTP или MSTP.</a:t>
            </a:r>
          </a:p>
        </p:txBody>
      </p:sp>
      <p:sp>
        <p:nvSpPr>
          <p:cNvPr id="18" name="矩形 17"/>
          <p:cNvSpPr/>
          <p:nvPr/>
        </p:nvSpPr>
        <p:spPr>
          <a:xfrm>
            <a:off x="689019" y="3681028"/>
            <a:ext cx="10608699" cy="400110"/>
          </a:xfrm>
          <a:prstGeom prst="rect">
            <a:avLst/>
          </a:prstGeom>
        </p:spPr>
        <p:txBody>
          <a:bodyPr wrap="square">
            <a:spAutoFit/>
          </a:bodyPr>
          <a:lstStyle/>
          <a:p>
            <a:pPr fontAlgn="ctr">
              <a:lnSpc>
                <a:spcPts val="2400"/>
              </a:lnSpc>
            </a:pPr>
            <a:r>
              <a:rPr lang="ru-RU" sz="1600" dirty="0">
                <a:latin typeface="Huawei Sans" panose="020C0503030203020204" pitchFamily="34" charset="0"/>
              </a:rPr>
              <a:t>Включите STP, RSTP или MSTP на коммутаторе. По умолчанию на коммутаторе включен STP, RSTP или MSTP.</a:t>
            </a:r>
          </a:p>
        </p:txBody>
      </p:sp>
    </p:spTree>
    <p:extLst>
      <p:ext uri="{BB962C8B-B14F-4D97-AF65-F5344CB8AC3E}">
        <p14:creationId xmlns:p14="http://schemas.microsoft.com/office/powerpoint/2010/main" val="162648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ru-RU" dirty="0"/>
              <a:t>Пример 1: базовые конфигурации STP</a:t>
            </a:r>
          </a:p>
        </p:txBody>
      </p:sp>
      <p:sp>
        <p:nvSpPr>
          <p:cNvPr id="21" name="文本框 20"/>
          <p:cNvSpPr txBox="1"/>
          <p:nvPr/>
        </p:nvSpPr>
        <p:spPr>
          <a:xfrm>
            <a:off x="564444" y="4633359"/>
            <a:ext cx="6227047" cy="1400383"/>
          </a:xfrm>
          <a:prstGeom prst="rect">
            <a:avLst/>
          </a:prstGeom>
          <a:noFill/>
        </p:spPr>
        <p:txBody>
          <a:bodyPr wrap="square" rtlCol="0">
            <a:spAutoFit/>
          </a:bodyPr>
          <a:lstStyle/>
          <a:p>
            <a:pPr marL="185738" indent="-185738" fontAlgn="ctr">
              <a:lnSpc>
                <a:spcPts val="2400"/>
              </a:lnSpc>
              <a:spcBef>
                <a:spcPts val="0"/>
              </a:spcBef>
              <a:spcAft>
                <a:spcPts val="600"/>
              </a:spcAft>
              <a:buFont typeface="Arial" panose="020B0604020202020204" pitchFamily="34" charset="0"/>
              <a:buChar char="•"/>
            </a:pPr>
            <a:r>
              <a:rPr lang="ru-RU" sz="1800" dirty="0">
                <a:solidFill>
                  <a:prstClr val="black"/>
                </a:solidFill>
                <a:latin typeface="Huawei Sans" panose="020C0503030203020204" pitchFamily="34" charset="0"/>
              </a:rPr>
              <a:t>Используйте протокол STP на трех коммутаторах, чтобы устранить петли уровня 2 в сети.</a:t>
            </a:r>
          </a:p>
          <a:p>
            <a:pPr marL="185738" indent="-185738" fontAlgn="ctr">
              <a:lnSpc>
                <a:spcPts val="2400"/>
              </a:lnSpc>
              <a:spcBef>
                <a:spcPts val="0"/>
              </a:spcBef>
              <a:spcAft>
                <a:spcPts val="600"/>
              </a:spcAft>
              <a:buFont typeface="Arial" panose="020B0604020202020204" pitchFamily="34" charset="0"/>
              <a:buChar char="•"/>
            </a:pPr>
            <a:r>
              <a:rPr lang="ru-RU" sz="1800" dirty="0">
                <a:solidFill>
                  <a:prstClr val="black"/>
                </a:solidFill>
                <a:latin typeface="Huawei Sans" panose="020C0503030203020204" pitchFamily="34" charset="0"/>
              </a:rPr>
              <a:t>Настройте SW1 как корневой мост и заблокируйте GE0/0/22 на SW3.</a:t>
            </a:r>
          </a:p>
        </p:txBody>
      </p:sp>
      <p:sp>
        <p:nvSpPr>
          <p:cNvPr id="22" name="文本框 21"/>
          <p:cNvSpPr txBox="1"/>
          <p:nvPr/>
        </p:nvSpPr>
        <p:spPr>
          <a:xfrm>
            <a:off x="7197848" y="1695135"/>
            <a:ext cx="2822452" cy="1015663"/>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ru-RU" sz="1400" dirty="0">
                <a:solidFill>
                  <a:prstClr val="black"/>
                </a:solidFill>
                <a:latin typeface="Huawei Sans" panose="020C0503030203020204" pitchFamily="34" charset="0"/>
              </a:rPr>
              <a:t>[SW1] </a:t>
            </a:r>
            <a:r>
              <a:rPr lang="ru-RU" sz="1400" b="1" dirty="0">
                <a:solidFill>
                  <a:prstClr val="black"/>
                </a:solidFill>
                <a:latin typeface="Huawei Sans" panose="020C0503030203020204" pitchFamily="34" charset="0"/>
              </a:rPr>
              <a:t>stp mode stp</a:t>
            </a:r>
          </a:p>
          <a:p>
            <a:pPr fontAlgn="ctr">
              <a:lnSpc>
                <a:spcPts val="2400"/>
              </a:lnSpc>
              <a:spcBef>
                <a:spcPts val="0"/>
              </a:spcBef>
              <a:spcAft>
                <a:spcPts val="0"/>
              </a:spcAft>
            </a:pPr>
            <a:r>
              <a:rPr lang="ru-RU" sz="1400" dirty="0">
                <a:solidFill>
                  <a:prstClr val="black"/>
                </a:solidFill>
                <a:latin typeface="Huawei Sans" panose="020C0503030203020204" pitchFamily="34" charset="0"/>
              </a:rPr>
              <a:t>[SW1] </a:t>
            </a:r>
            <a:r>
              <a:rPr lang="ru-RU" sz="1400" b="1" dirty="0">
                <a:solidFill>
                  <a:prstClr val="black"/>
                </a:solidFill>
                <a:latin typeface="Huawei Sans" panose="020C0503030203020204" pitchFamily="34" charset="0"/>
              </a:rPr>
              <a:t>stp enable</a:t>
            </a:r>
          </a:p>
          <a:p>
            <a:pPr fontAlgn="ctr">
              <a:lnSpc>
                <a:spcPts val="2400"/>
              </a:lnSpc>
              <a:spcBef>
                <a:spcPts val="0"/>
              </a:spcBef>
              <a:spcAft>
                <a:spcPts val="0"/>
              </a:spcAft>
            </a:pPr>
            <a:r>
              <a:rPr lang="ru-RU" sz="1400" dirty="0">
                <a:solidFill>
                  <a:prstClr val="black"/>
                </a:solidFill>
                <a:latin typeface="Huawei Sans" panose="020C0503030203020204" pitchFamily="34" charset="0"/>
              </a:rPr>
              <a:t>[SW1] </a:t>
            </a:r>
            <a:r>
              <a:rPr lang="ru-RU" sz="1400" b="1" dirty="0">
                <a:solidFill>
                  <a:prstClr val="black"/>
                </a:solidFill>
                <a:latin typeface="Huawei Sans" panose="020C0503030203020204" pitchFamily="34" charset="0"/>
              </a:rPr>
              <a:t>stp priority 0</a:t>
            </a:r>
          </a:p>
        </p:txBody>
      </p:sp>
      <p:sp>
        <p:nvSpPr>
          <p:cNvPr id="24" name="文本框 23"/>
          <p:cNvSpPr txBox="1"/>
          <p:nvPr/>
        </p:nvSpPr>
        <p:spPr>
          <a:xfrm>
            <a:off x="7197848" y="3309316"/>
            <a:ext cx="2822452" cy="1015663"/>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ru-RU" sz="1400" dirty="0">
                <a:solidFill>
                  <a:prstClr val="black"/>
                </a:solidFill>
                <a:latin typeface="Huawei Sans" panose="020C0503030203020204" pitchFamily="34" charset="0"/>
              </a:rPr>
              <a:t>[SW2] </a:t>
            </a:r>
            <a:r>
              <a:rPr lang="ru-RU" sz="1400" b="1" dirty="0">
                <a:solidFill>
                  <a:prstClr val="black"/>
                </a:solidFill>
                <a:latin typeface="Huawei Sans" panose="020C0503030203020204" pitchFamily="34" charset="0"/>
              </a:rPr>
              <a:t>stp mode stp</a:t>
            </a:r>
          </a:p>
          <a:p>
            <a:pPr fontAlgn="ctr">
              <a:lnSpc>
                <a:spcPts val="2400"/>
              </a:lnSpc>
              <a:spcBef>
                <a:spcPts val="0"/>
              </a:spcBef>
              <a:spcAft>
                <a:spcPts val="0"/>
              </a:spcAft>
            </a:pPr>
            <a:r>
              <a:rPr lang="ru-RU" sz="1400" dirty="0">
                <a:solidFill>
                  <a:prstClr val="black"/>
                </a:solidFill>
                <a:latin typeface="Huawei Sans" panose="020C0503030203020204" pitchFamily="34" charset="0"/>
              </a:rPr>
              <a:t>[SW2] </a:t>
            </a:r>
            <a:r>
              <a:rPr lang="ru-RU" sz="1400" b="1" dirty="0">
                <a:solidFill>
                  <a:prstClr val="black"/>
                </a:solidFill>
                <a:latin typeface="Huawei Sans" panose="020C0503030203020204" pitchFamily="34" charset="0"/>
              </a:rPr>
              <a:t>stp enable</a:t>
            </a:r>
          </a:p>
          <a:p>
            <a:pPr fontAlgn="ctr">
              <a:lnSpc>
                <a:spcPts val="2400"/>
              </a:lnSpc>
              <a:spcBef>
                <a:spcPts val="0"/>
              </a:spcBef>
              <a:spcAft>
                <a:spcPts val="0"/>
              </a:spcAft>
            </a:pPr>
            <a:r>
              <a:rPr lang="ru-RU" sz="1400" dirty="0">
                <a:solidFill>
                  <a:prstClr val="black"/>
                </a:solidFill>
                <a:latin typeface="Huawei Sans" panose="020C0503030203020204" pitchFamily="34" charset="0"/>
              </a:rPr>
              <a:t>[SW2] </a:t>
            </a:r>
            <a:r>
              <a:rPr lang="ru-RU" sz="1400" b="1" dirty="0">
                <a:solidFill>
                  <a:prstClr val="black"/>
                </a:solidFill>
                <a:latin typeface="Huawei Sans" panose="020C0503030203020204" pitchFamily="34" charset="0"/>
              </a:rPr>
              <a:t>stp priority 4096</a:t>
            </a:r>
          </a:p>
        </p:txBody>
      </p:sp>
      <p:sp>
        <p:nvSpPr>
          <p:cNvPr id="25" name="文本框 24"/>
          <p:cNvSpPr txBox="1"/>
          <p:nvPr/>
        </p:nvSpPr>
        <p:spPr>
          <a:xfrm>
            <a:off x="7197848" y="4923497"/>
            <a:ext cx="2822452" cy="707886"/>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ru-RU" sz="1400" dirty="0">
                <a:solidFill>
                  <a:prstClr val="black"/>
                </a:solidFill>
                <a:latin typeface="Huawei Sans" panose="020C0503030203020204" pitchFamily="34" charset="0"/>
              </a:rPr>
              <a:t>[SW3] </a:t>
            </a:r>
            <a:r>
              <a:rPr lang="ru-RU" sz="1400" b="1" dirty="0">
                <a:solidFill>
                  <a:prstClr val="black"/>
                </a:solidFill>
                <a:latin typeface="Huawei Sans" panose="020C0503030203020204" pitchFamily="34" charset="0"/>
              </a:rPr>
              <a:t>stp mode stp</a:t>
            </a:r>
          </a:p>
          <a:p>
            <a:pPr fontAlgn="ctr">
              <a:lnSpc>
                <a:spcPts val="2400"/>
              </a:lnSpc>
              <a:spcBef>
                <a:spcPts val="0"/>
              </a:spcBef>
              <a:spcAft>
                <a:spcPts val="0"/>
              </a:spcAft>
            </a:pPr>
            <a:r>
              <a:rPr lang="ru-RU" sz="1400" dirty="0">
                <a:solidFill>
                  <a:prstClr val="black"/>
                </a:solidFill>
                <a:latin typeface="Huawei Sans" panose="020C0503030203020204" pitchFamily="34" charset="0"/>
              </a:rPr>
              <a:t>[SW3] </a:t>
            </a:r>
            <a:r>
              <a:rPr lang="ru-RU" sz="1400" b="1" dirty="0">
                <a:solidFill>
                  <a:prstClr val="black"/>
                </a:solidFill>
                <a:latin typeface="Huawei Sans" panose="020C0503030203020204" pitchFamily="34" charset="0"/>
              </a:rPr>
              <a:t>stp enable</a:t>
            </a:r>
          </a:p>
        </p:txBody>
      </p:sp>
      <p:sp>
        <p:nvSpPr>
          <p:cNvPr id="26" name="文本框 25"/>
          <p:cNvSpPr txBox="1"/>
          <p:nvPr/>
        </p:nvSpPr>
        <p:spPr>
          <a:xfrm>
            <a:off x="7197295" y="1265474"/>
            <a:ext cx="197522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Конфигурация SW1:</a:t>
            </a:r>
          </a:p>
        </p:txBody>
      </p:sp>
      <p:sp>
        <p:nvSpPr>
          <p:cNvPr id="27" name="文本框 26"/>
          <p:cNvSpPr txBox="1"/>
          <p:nvPr/>
        </p:nvSpPr>
        <p:spPr>
          <a:xfrm>
            <a:off x="7197295" y="2879655"/>
            <a:ext cx="197522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Конфигурация SW2:</a:t>
            </a:r>
          </a:p>
        </p:txBody>
      </p:sp>
      <p:sp>
        <p:nvSpPr>
          <p:cNvPr id="28" name="文本框 27"/>
          <p:cNvSpPr txBox="1"/>
          <p:nvPr/>
        </p:nvSpPr>
        <p:spPr>
          <a:xfrm>
            <a:off x="7197295" y="4485094"/>
            <a:ext cx="197522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Конфигурация SW3:</a:t>
            </a:r>
          </a:p>
        </p:txBody>
      </p:sp>
      <p:grpSp>
        <p:nvGrpSpPr>
          <p:cNvPr id="34" name="组合 33"/>
          <p:cNvGrpSpPr/>
          <p:nvPr/>
        </p:nvGrpSpPr>
        <p:grpSpPr>
          <a:xfrm>
            <a:off x="1040335" y="1701509"/>
            <a:ext cx="5751156" cy="2625904"/>
            <a:chOff x="579851" y="1427019"/>
            <a:chExt cx="5751156" cy="2625904"/>
          </a:xfrm>
        </p:grpSpPr>
        <p:grpSp>
          <p:nvGrpSpPr>
            <p:cNvPr id="20" name="组合 19"/>
            <p:cNvGrpSpPr/>
            <p:nvPr/>
          </p:nvGrpSpPr>
          <p:grpSpPr>
            <a:xfrm>
              <a:off x="1449523" y="1746565"/>
              <a:ext cx="4043676" cy="2186491"/>
              <a:chOff x="1940758" y="1746565"/>
              <a:chExt cx="3013742" cy="1759759"/>
            </a:xfrm>
          </p:grpSpPr>
          <p:grpSp>
            <p:nvGrpSpPr>
              <p:cNvPr id="4" name="组合 3"/>
              <p:cNvGrpSpPr/>
              <p:nvPr/>
            </p:nvGrpSpPr>
            <p:grpSpPr>
              <a:xfrm flipV="1">
                <a:off x="2074814" y="1807251"/>
                <a:ext cx="2745630" cy="1699073"/>
                <a:chOff x="6600056" y="4353447"/>
                <a:chExt cx="1296144" cy="833967"/>
              </a:xfrm>
            </p:grpSpPr>
            <p:cxnSp>
              <p:nvCxnSpPr>
                <p:cNvPr id="5" name="直接连接符 4"/>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flipH="1">
                <a:off x="1940758" y="1746565"/>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579851" y="1546198"/>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12" name="文本框 11"/>
            <p:cNvSpPr txBox="1"/>
            <p:nvPr/>
          </p:nvSpPr>
          <p:spPr>
            <a:xfrm>
              <a:off x="5702309" y="1546198"/>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13" name="文本框 12"/>
            <p:cNvSpPr txBox="1"/>
            <p:nvPr/>
          </p:nvSpPr>
          <p:spPr>
            <a:xfrm>
              <a:off x="3732632" y="3681670"/>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14" name="文本框 13"/>
            <p:cNvSpPr txBox="1"/>
            <p:nvPr/>
          </p:nvSpPr>
          <p:spPr>
            <a:xfrm>
              <a:off x="1770169" y="1427019"/>
              <a:ext cx="105189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GE0/0/24</a:t>
              </a:r>
            </a:p>
          </p:txBody>
        </p:sp>
        <p:sp>
          <p:nvSpPr>
            <p:cNvPr id="15" name="文本框 14"/>
            <p:cNvSpPr txBox="1"/>
            <p:nvPr/>
          </p:nvSpPr>
          <p:spPr>
            <a:xfrm>
              <a:off x="4156615" y="1427019"/>
              <a:ext cx="105189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GE0/0/24</a:t>
              </a:r>
            </a:p>
          </p:txBody>
        </p:sp>
        <p:sp>
          <p:nvSpPr>
            <p:cNvPr id="16" name="文本框 15"/>
            <p:cNvSpPr txBox="1"/>
            <p:nvPr/>
          </p:nvSpPr>
          <p:spPr>
            <a:xfrm rot="2968301">
              <a:off x="1333560" y="2213854"/>
              <a:ext cx="105189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GE0/0/23</a:t>
              </a:r>
            </a:p>
          </p:txBody>
        </p:sp>
        <p:sp>
          <p:nvSpPr>
            <p:cNvPr id="17" name="文本框 16"/>
            <p:cNvSpPr txBox="1"/>
            <p:nvPr/>
          </p:nvSpPr>
          <p:spPr>
            <a:xfrm rot="18662468">
              <a:off x="4487111" y="2249121"/>
              <a:ext cx="105189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GE0/0/23</a:t>
              </a:r>
            </a:p>
          </p:txBody>
        </p:sp>
        <p:sp>
          <p:nvSpPr>
            <p:cNvPr id="18" name="文本框 17"/>
            <p:cNvSpPr txBox="1"/>
            <p:nvPr/>
          </p:nvSpPr>
          <p:spPr>
            <a:xfrm rot="2990464">
              <a:off x="2465434" y="2946290"/>
              <a:ext cx="105189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GE0/0/21</a:t>
              </a:r>
            </a:p>
          </p:txBody>
        </p:sp>
        <p:sp>
          <p:nvSpPr>
            <p:cNvPr id="19" name="文本框 18"/>
            <p:cNvSpPr txBox="1"/>
            <p:nvPr/>
          </p:nvSpPr>
          <p:spPr>
            <a:xfrm rot="18631770">
              <a:off x="3450050" y="2940004"/>
              <a:ext cx="1051891" cy="338554"/>
            </a:xfrm>
            <a:prstGeom prst="rect">
              <a:avLst/>
            </a:prstGeom>
            <a:noFill/>
          </p:spPr>
          <p:txBody>
            <a:bodyPr wrap="none" rtlCol="0">
              <a:spAutoFit/>
            </a:bodyPr>
            <a:lstStyle/>
            <a:p>
              <a:pPr fontAlgn="ctr">
                <a:spcBef>
                  <a:spcPts val="0"/>
                </a:spcBef>
                <a:spcAft>
                  <a:spcPts val="0"/>
                </a:spcAft>
              </a:pPr>
              <a:r>
                <a:rPr lang="ru-RU" sz="1600" dirty="0">
                  <a:solidFill>
                    <a:prstClr val="black"/>
                  </a:solidFill>
                  <a:latin typeface="Huawei Sans" panose="020C0503030203020204" pitchFamily="34" charset="0"/>
                </a:rPr>
                <a:t>GE0/0/22</a:t>
              </a:r>
            </a:p>
          </p:txBody>
        </p:sp>
        <p:grpSp>
          <p:nvGrpSpPr>
            <p:cNvPr id="23" name="组合 22"/>
            <p:cNvGrpSpPr/>
            <p:nvPr/>
          </p:nvGrpSpPr>
          <p:grpSpPr>
            <a:xfrm>
              <a:off x="1216269" y="1513890"/>
              <a:ext cx="4510185" cy="2539033"/>
              <a:chOff x="1216269" y="1513890"/>
              <a:chExt cx="4510185" cy="2539033"/>
            </a:xfrm>
          </p:grpSpPr>
          <p:pic>
            <p:nvPicPr>
              <p:cNvPr id="31" name="图片 76" descr="接入交换机.png"/>
              <p:cNvPicPr>
                <a:picLocks noChangeAspect="1"/>
              </p:cNvPicPr>
              <p:nvPr/>
            </p:nvPicPr>
            <p:blipFill>
              <a:blip r:embed="rId3" cstate="print"/>
              <a:stretch>
                <a:fillRect/>
              </a:stretch>
            </p:blipFill>
            <p:spPr>
              <a:xfrm>
                <a:off x="1216269" y="1513890"/>
                <a:ext cx="540000" cy="441818"/>
              </a:xfrm>
              <a:prstGeom prst="rect">
                <a:avLst/>
              </a:prstGeom>
            </p:spPr>
          </p:pic>
          <p:pic>
            <p:nvPicPr>
              <p:cNvPr id="32" name="图片 76" descr="接入交换机.png"/>
              <p:cNvPicPr>
                <a:picLocks noChangeAspect="1"/>
              </p:cNvPicPr>
              <p:nvPr/>
            </p:nvPicPr>
            <p:blipFill>
              <a:blip r:embed="rId3" cstate="print"/>
              <a:stretch>
                <a:fillRect/>
              </a:stretch>
            </p:blipFill>
            <p:spPr>
              <a:xfrm>
                <a:off x="5186454" y="1513890"/>
                <a:ext cx="540000" cy="441818"/>
              </a:xfrm>
              <a:prstGeom prst="rect">
                <a:avLst/>
              </a:prstGeom>
            </p:spPr>
          </p:pic>
          <p:pic>
            <p:nvPicPr>
              <p:cNvPr id="33" name="图片 76" descr="接入交换机.png"/>
              <p:cNvPicPr>
                <a:picLocks noChangeAspect="1"/>
              </p:cNvPicPr>
              <p:nvPr/>
            </p:nvPicPr>
            <p:blipFill>
              <a:blip r:embed="rId3" cstate="print"/>
              <a:stretch>
                <a:fillRect/>
              </a:stretch>
            </p:blipFill>
            <p:spPr>
              <a:xfrm>
                <a:off x="3201361" y="3611105"/>
                <a:ext cx="540000" cy="441818"/>
              </a:xfrm>
              <a:prstGeom prst="rect">
                <a:avLst/>
              </a:prstGeom>
            </p:spPr>
          </p:pic>
        </p:grpSp>
      </p:grpSp>
    </p:spTree>
    <p:extLst>
      <p:ext uri="{BB962C8B-B14F-4D97-AF65-F5344CB8AC3E}">
        <p14:creationId xmlns:p14="http://schemas.microsoft.com/office/powerpoint/2010/main" val="2758132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ru-RU" dirty="0"/>
              <a:t>Пример 1: базовые конфигурации STP</a:t>
            </a:r>
          </a:p>
        </p:txBody>
      </p:sp>
      <p:sp>
        <p:nvSpPr>
          <p:cNvPr id="22" name="文本框 21"/>
          <p:cNvSpPr txBox="1"/>
          <p:nvPr/>
        </p:nvSpPr>
        <p:spPr>
          <a:xfrm>
            <a:off x="1650153" y="2996952"/>
            <a:ext cx="7989148" cy="1323439"/>
          </a:xfrm>
          <a:prstGeom prst="rect">
            <a:avLst/>
          </a:prstGeom>
          <a:solidFill>
            <a:srgbClr val="F4FBFE"/>
          </a:solidFill>
          <a:ln>
            <a:solidFill>
              <a:srgbClr val="99DFF9"/>
            </a:solidFill>
          </a:ln>
        </p:spPr>
        <p:txBody>
          <a:bodyPr wrap="square" rtlCol="0">
            <a:spAutoFit/>
          </a:bodyPr>
          <a:lstStyle/>
          <a:p>
            <a:pPr fontAlgn="ctr">
              <a:lnSpc>
                <a:spcPts val="2400"/>
              </a:lnSpc>
              <a:spcBef>
                <a:spcPts val="0"/>
              </a:spcBef>
              <a:spcAft>
                <a:spcPts val="0"/>
              </a:spcAft>
            </a:pPr>
            <a:r>
              <a:rPr lang="ru-RU" sz="1400" dirty="0">
                <a:solidFill>
                  <a:prstClr val="black"/>
                </a:solidFill>
                <a:latin typeface="Huawei Sans" panose="020C0503030203020204" pitchFamily="34" charset="0"/>
              </a:rPr>
              <a:t>&lt;SW3&gt; </a:t>
            </a:r>
            <a:r>
              <a:rPr lang="ru-RU" sz="1400" b="1" dirty="0">
                <a:solidFill>
                  <a:prstClr val="black"/>
                </a:solidFill>
                <a:latin typeface="Huawei Sans" panose="020C0503030203020204" pitchFamily="34" charset="0"/>
              </a:rPr>
              <a:t>display stp brief</a:t>
            </a:r>
            <a:r>
              <a:rPr lang="ru-RU" sz="1400" dirty="0">
                <a:solidFill>
                  <a:prstClr val="black"/>
                </a:solidFill>
                <a:latin typeface="Huawei Sans" panose="020C0503030203020204" pitchFamily="34" charset="0"/>
              </a:rPr>
              <a:t> </a:t>
            </a:r>
          </a:p>
          <a:p>
            <a:pPr fontAlgn="ctr">
              <a:lnSpc>
                <a:spcPts val="2400"/>
              </a:lnSpc>
              <a:spcBef>
                <a:spcPts val="0"/>
              </a:spcBef>
              <a:spcAft>
                <a:spcPts val="0"/>
              </a:spcAft>
            </a:pPr>
            <a:r>
              <a:rPr lang="ru-RU" sz="1400" dirty="0">
                <a:solidFill>
                  <a:prstClr val="black"/>
                </a:solidFill>
                <a:latin typeface="Huawei Sans" panose="020C0503030203020204" pitchFamily="34" charset="0"/>
              </a:rPr>
              <a:t> MSTID	Port                      		Role	STP State    	Protection</a:t>
            </a:r>
          </a:p>
          <a:p>
            <a:pPr fontAlgn="ctr">
              <a:lnSpc>
                <a:spcPts val="2400"/>
              </a:lnSpc>
              <a:spcBef>
                <a:spcPts val="0"/>
              </a:spcBef>
              <a:spcAft>
                <a:spcPts val="0"/>
              </a:spcAft>
            </a:pPr>
            <a:r>
              <a:rPr lang="ru-RU" sz="1400" dirty="0">
                <a:solidFill>
                  <a:prstClr val="black"/>
                </a:solidFill>
                <a:latin typeface="Huawei Sans" panose="020C0503030203020204" pitchFamily="34" charset="0"/>
              </a:rPr>
              <a:t>   0  	GigabitEthernet0/0/21 	ROOT  	</a:t>
            </a:r>
            <a:r>
              <a:rPr lang="ru-RU" sz="1400" dirty="0">
                <a:solidFill>
                  <a:srgbClr val="EC7061"/>
                </a:solidFill>
                <a:latin typeface="Huawei Sans" panose="020C0503030203020204" pitchFamily="34" charset="0"/>
              </a:rPr>
              <a:t>FORWARDING</a:t>
            </a:r>
            <a:r>
              <a:rPr lang="ru-RU" sz="1400" dirty="0">
                <a:solidFill>
                  <a:prstClr val="black"/>
                </a:solidFill>
                <a:latin typeface="Huawei Sans" panose="020C0503030203020204" pitchFamily="34" charset="0"/>
              </a:rPr>
              <a:t> 	NONE</a:t>
            </a:r>
          </a:p>
          <a:p>
            <a:pPr fontAlgn="ctr">
              <a:lnSpc>
                <a:spcPts val="2400"/>
              </a:lnSpc>
              <a:spcBef>
                <a:spcPts val="0"/>
              </a:spcBef>
              <a:spcAft>
                <a:spcPts val="0"/>
              </a:spcAft>
            </a:pPr>
            <a:r>
              <a:rPr lang="ru-RU" sz="1400" dirty="0">
                <a:solidFill>
                  <a:prstClr val="black"/>
                </a:solidFill>
                <a:latin typeface="Huawei Sans" panose="020C0503030203020204" pitchFamily="34" charset="0"/>
              </a:rPr>
              <a:t>   0  	GigabitEthernet0/0/22  	ALTE  	</a:t>
            </a:r>
            <a:r>
              <a:rPr lang="ru-RU" sz="1400" dirty="0">
                <a:solidFill>
                  <a:srgbClr val="EC7061"/>
                </a:solidFill>
                <a:latin typeface="Huawei Sans" panose="020C0503030203020204" pitchFamily="34" charset="0"/>
              </a:rPr>
              <a:t>DISCARDING</a:t>
            </a:r>
            <a:r>
              <a:rPr lang="ru-RU" sz="1400" dirty="0">
                <a:solidFill>
                  <a:srgbClr val="C00000"/>
                </a:solidFill>
                <a:latin typeface="Huawei Sans" panose="020C0503030203020204" pitchFamily="34" charset="0"/>
              </a:rPr>
              <a:t>   </a:t>
            </a:r>
            <a:r>
              <a:rPr lang="ru-RU" sz="1400" dirty="0">
                <a:solidFill>
                  <a:prstClr val="black"/>
                </a:solidFill>
                <a:latin typeface="Huawei Sans" panose="020C0503030203020204" pitchFamily="34" charset="0"/>
              </a:rPr>
              <a:t>	NONE</a:t>
            </a:r>
          </a:p>
        </p:txBody>
      </p:sp>
      <p:sp>
        <p:nvSpPr>
          <p:cNvPr id="26" name="文本框 25"/>
          <p:cNvSpPr txBox="1"/>
          <p:nvPr/>
        </p:nvSpPr>
        <p:spPr>
          <a:xfrm>
            <a:off x="1548552" y="2460937"/>
            <a:ext cx="5977919"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Просмотрите краткую информацию о состоянии STP портов на SW3</a:t>
            </a:r>
          </a:p>
        </p:txBody>
      </p:sp>
    </p:spTree>
    <p:extLst>
      <p:ext uri="{BB962C8B-B14F-4D97-AF65-F5344CB8AC3E}">
        <p14:creationId xmlns:p14="http://schemas.microsoft.com/office/powerpoint/2010/main" val="1875675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rPr>
              <a:t>Обзор STP</a:t>
            </a:r>
          </a:p>
          <a:p>
            <a:r>
              <a:rPr lang="ru-RU" dirty="0">
                <a:solidFill>
                  <a:schemeClr val="bg1">
                    <a:lumMod val="50000"/>
                  </a:schemeClr>
                </a:solidFill>
              </a:rPr>
              <a:t>Основные концепции и механизм работы STP</a:t>
            </a:r>
          </a:p>
          <a:p>
            <a:r>
              <a:rPr lang="ru-RU" dirty="0">
                <a:solidFill>
                  <a:schemeClr val="bg1">
                    <a:lumMod val="50000"/>
                  </a:schemeClr>
                </a:solidFill>
              </a:rPr>
              <a:t>Базовые конфигурации STP</a:t>
            </a:r>
          </a:p>
          <a:p>
            <a:r>
              <a:rPr lang="ru-RU" b="1" dirty="0"/>
              <a:t>Улучшения в работе RSTP</a:t>
            </a:r>
          </a:p>
          <a:p>
            <a:r>
              <a:rPr lang="ru-RU" dirty="0">
                <a:solidFill>
                  <a:schemeClr val="bg1">
                    <a:lumMod val="50000"/>
                  </a:schemeClr>
                </a:solidFill>
              </a:rPr>
              <a:t>Усовершенствование STP</a:t>
            </a:r>
          </a:p>
        </p:txBody>
      </p:sp>
    </p:spTree>
    <p:extLst>
      <p:ext uri="{BB962C8B-B14F-4D97-AF65-F5344CB8AC3E}">
        <p14:creationId xmlns:p14="http://schemas.microsoft.com/office/powerpoint/2010/main" val="34974586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type="body" sz="quarter" idx="10"/>
          </p:nvPr>
        </p:nvSpPr>
        <p:spPr/>
        <p:txBody>
          <a:bodyPr/>
          <a:lstStyle/>
          <a:p>
            <a:r>
              <a:rPr lang="ru-RU" sz="1400" dirty="0"/>
              <a:t>Протокол STP обеспечивает работу сети без петель, но конвергенция при этом происходит медленно, что приводит к ухудшению качества обслуживания. Если топология сети часто меняется, соединения в сети STP часто разрываются, что приводит к частым сбоям передачи данных.</a:t>
            </a:r>
          </a:p>
          <a:p>
            <a:r>
              <a:rPr lang="ru-RU" sz="1400" dirty="0"/>
              <a:t>STP не различает роли портов по их состояниям, что затрудняет изучение и использование протокола менее опытным администраторам.</a:t>
            </a:r>
          </a:p>
          <a:p>
            <a:pPr lvl="1"/>
            <a:r>
              <a:rPr lang="ru-RU" sz="1400" dirty="0"/>
              <a:t>Порты в состояниях Listening, Learning и Blocking одинаковы для пользователей, поскольку ни один из этих портов не пересылает служебный трафик.</a:t>
            </a:r>
          </a:p>
          <a:p>
            <a:pPr lvl="1"/>
            <a:r>
              <a:rPr lang="ru-RU" sz="1400" dirty="0"/>
              <a:t>С точки зрения использования и настройки существенные различия между портами заключаются в ролях портов, а не в их состояниях.</a:t>
            </a:r>
          </a:p>
          <a:p>
            <a:pPr lvl="1"/>
            <a:r>
              <a:rPr lang="ru-RU" sz="1400" dirty="0"/>
              <a:t>И корневой, и назначенный порты могут находиться в состоянии Listening или Forwarding, поэтому роли портов не зависят от их состояний.</a:t>
            </a:r>
          </a:p>
          <a:p>
            <a:r>
              <a:rPr lang="ru-RU" sz="1400" dirty="0"/>
              <a:t>Алгоритм STP не определяет изменения топологии до истечения таймера, что замедляет сходимость сети.</a:t>
            </a:r>
          </a:p>
          <a:p>
            <a:r>
              <a:rPr lang="ru-RU" sz="1400" dirty="0"/>
              <a:t>Алгоритм STP требует, чтобы корневой мост отправлял конфигурационные BPDU после того, как топология сети становится стабильной, при этом обработка и распространение конфигурационных BPDU по всей сети осуществляется другими устройствами, что также замедляет конвергенцию.</a:t>
            </a:r>
          </a:p>
        </p:txBody>
      </p:sp>
      <p:sp>
        <p:nvSpPr>
          <p:cNvPr id="3" name="标题 2"/>
          <p:cNvSpPr>
            <a:spLocks noGrp="1"/>
          </p:cNvSpPr>
          <p:nvPr>
            <p:ph type="title"/>
          </p:nvPr>
        </p:nvSpPr>
        <p:spPr/>
        <p:txBody>
          <a:bodyPr/>
          <a:lstStyle/>
          <a:p>
            <a:r>
              <a:rPr lang="ru-RU" dirty="0"/>
              <a:t>Недостатки STP</a:t>
            </a:r>
          </a:p>
        </p:txBody>
      </p:sp>
    </p:spTree>
    <p:extLst>
      <p:ext uri="{BB962C8B-B14F-4D97-AF65-F5344CB8AC3E}">
        <p14:creationId xmlns:p14="http://schemas.microsoft.com/office/powerpoint/2010/main" val="3085797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sz="2000" dirty="0"/>
              <a:t>RSTP, определенный в IEEE 802.1w, является расширением STP. RSTP оптимизирует STP во многих аспектах, обеспечивает более быструю конвергенцию и совместимость с STP.</a:t>
            </a:r>
          </a:p>
          <a:p>
            <a:r>
              <a:rPr lang="ru-RU" sz="2000" dirty="0"/>
              <a:t>RSTP вводит новые роли портов. При выходе из строя корневого порта коммутатор может включить альтернативный порт для подключения резервного пути к корневому мосту. RSTP определяет три состояния для порта в зависимости от того, пересылает ли порт пользовательский трафик и изучает ли MAC-адреса. Кроме того, RSTP вводит понятие «граничного порта» (</a:t>
            </a:r>
            <a:r>
              <a:rPr lang="en-US" sz="2000" dirty="0"/>
              <a:t>edge port</a:t>
            </a:r>
            <a:r>
              <a:rPr lang="ru-RU" sz="2000" dirty="0"/>
              <a:t>). Порт, соединяющий коммутатор с терминалом, настраивается как граничный порт, который сразу после инициализации переходит в состояние Forwarding, что повышает эффективность работы.</a:t>
            </a:r>
          </a:p>
        </p:txBody>
      </p:sp>
      <p:sp>
        <p:nvSpPr>
          <p:cNvPr id="2" name="标题 1"/>
          <p:cNvSpPr>
            <a:spLocks noGrp="1"/>
          </p:cNvSpPr>
          <p:nvPr>
            <p:ph type="title"/>
          </p:nvPr>
        </p:nvSpPr>
        <p:spPr/>
        <p:txBody>
          <a:bodyPr/>
          <a:lstStyle/>
          <a:p>
            <a:r>
              <a:rPr lang="ru-RU" dirty="0"/>
              <a:t>Обзор RSTP</a:t>
            </a:r>
          </a:p>
        </p:txBody>
      </p:sp>
    </p:spTree>
    <p:extLst>
      <p:ext uri="{BB962C8B-B14F-4D97-AF65-F5344CB8AC3E}">
        <p14:creationId xmlns:p14="http://schemas.microsoft.com/office/powerpoint/2010/main" val="2112273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dirty="0"/>
              <a:t>RSTP обрабатывает конфигурационные BPDU другим, по сравнению с STP, способом.</a:t>
            </a:r>
          </a:p>
          <a:p>
            <a:pPr lvl="1"/>
            <a:r>
              <a:rPr lang="ru-RU" dirty="0"/>
              <a:t>Когда топология становится стабильной, режим отправки конфигурационных BPDU оптимизируется.</a:t>
            </a:r>
          </a:p>
          <a:p>
            <a:pPr lvl="1"/>
            <a:r>
              <a:rPr lang="ru-RU" dirty="0"/>
              <a:t>RSTP использует более короткий интервал ожидания для BPDU.</a:t>
            </a:r>
          </a:p>
          <a:p>
            <a:pPr lvl="1"/>
            <a:r>
              <a:rPr lang="ru-RU" dirty="0"/>
              <a:t>В RSTP оптимизирован метод обработки Inferior BPDU.</a:t>
            </a:r>
          </a:p>
          <a:p>
            <a:r>
              <a:rPr lang="ru-RU" dirty="0"/>
              <a:t>RSTP меняет формат конфигурационного BPDU и использует поле Flags для описания ролей портов.</a:t>
            </a:r>
          </a:p>
          <a:p>
            <a:r>
              <a:rPr lang="ru-RU" dirty="0"/>
              <a:t>Обработка изменения топологии RSTP: по сравнению с STP, RSTP оптимизирован для более быстрой реакции на изменения топологии.</a:t>
            </a:r>
          </a:p>
        </p:txBody>
      </p:sp>
      <p:sp>
        <p:nvSpPr>
          <p:cNvPr id="2" name="标题 1"/>
          <p:cNvSpPr>
            <a:spLocks noGrp="1"/>
          </p:cNvSpPr>
          <p:nvPr>
            <p:ph type="title"/>
          </p:nvPr>
        </p:nvSpPr>
        <p:spPr/>
        <p:txBody>
          <a:bodyPr/>
          <a:lstStyle/>
          <a:p>
            <a:r>
              <a:rPr lang="ru-RU" dirty="0"/>
              <a:t>Улучшения в работе RSTP</a:t>
            </a:r>
          </a:p>
        </p:txBody>
      </p:sp>
    </p:spTree>
    <p:extLst>
      <p:ext uri="{BB962C8B-B14F-4D97-AF65-F5344CB8AC3E}">
        <p14:creationId xmlns:p14="http://schemas.microsoft.com/office/powerpoint/2010/main" val="3347166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 name="直接连接符 142"/>
          <p:cNvCxnSpPr/>
          <p:nvPr/>
        </p:nvCxnSpPr>
        <p:spPr>
          <a:xfrm>
            <a:off x="7752184"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a:xfrm>
            <a:off x="442912" y="1093404"/>
            <a:ext cx="11306175" cy="4680000"/>
          </a:xfrm>
        </p:spPr>
        <p:txBody>
          <a:bodyPr/>
          <a:lstStyle/>
          <a:p>
            <a:r>
              <a:rPr lang="ru-RU" sz="2000" dirty="0"/>
              <a:t>RSTP добавляет роли портов, чтобы сделать RSTP более понятным и упростить развертывание RSTP.</a:t>
            </a:r>
          </a:p>
        </p:txBody>
      </p:sp>
      <p:sp>
        <p:nvSpPr>
          <p:cNvPr id="3" name="标题 2"/>
          <p:cNvSpPr>
            <a:spLocks noGrp="1"/>
          </p:cNvSpPr>
          <p:nvPr>
            <p:ph type="title"/>
          </p:nvPr>
        </p:nvSpPr>
        <p:spPr/>
        <p:txBody>
          <a:bodyPr/>
          <a:lstStyle/>
          <a:p>
            <a:r>
              <a:rPr lang="ru-RU" dirty="0"/>
              <a:t>Роли портов в RSTP</a:t>
            </a:r>
          </a:p>
        </p:txBody>
      </p:sp>
      <p:sp>
        <p:nvSpPr>
          <p:cNvPr id="51" name="矩形 50"/>
          <p:cNvSpPr/>
          <p:nvPr/>
        </p:nvSpPr>
        <p:spPr>
          <a:xfrm>
            <a:off x="655782" y="5857080"/>
            <a:ext cx="11093737" cy="584775"/>
          </a:xfrm>
          <a:prstGeom prst="rect">
            <a:avLst/>
          </a:prstGeom>
          <a:solidFill>
            <a:srgbClr val="F4FBFE"/>
          </a:solidFill>
          <a:ln>
            <a:solidFill>
              <a:srgbClr val="99DFF9"/>
            </a:solidFill>
          </a:ln>
        </p:spPr>
        <p:txBody>
          <a:bodyPr wrap="square">
            <a:spAutoFit/>
          </a:bodyPr>
          <a:lstStyle/>
          <a:p>
            <a:pPr algn="ctr" fontAlgn="ctr">
              <a:spcBef>
                <a:spcPts val="0"/>
              </a:spcBef>
              <a:spcAft>
                <a:spcPts val="0"/>
              </a:spcAft>
            </a:pPr>
            <a:r>
              <a:rPr lang="ru-RU" sz="1600" dirty="0">
                <a:latin typeface="Huawei Sans" panose="020C0503030203020204" pitchFamily="34" charset="0"/>
              </a:rPr>
              <a:t>В RSTP определены четыре роли порта: корневой</a:t>
            </a:r>
            <a:r>
              <a:rPr lang="en-US" sz="1600" dirty="0">
                <a:latin typeface="Huawei Sans" panose="020C0503030203020204" pitchFamily="34" charset="0"/>
              </a:rPr>
              <a:t> (root)</a:t>
            </a:r>
            <a:r>
              <a:rPr lang="ru-RU" sz="1600" dirty="0">
                <a:latin typeface="Huawei Sans" panose="020C0503030203020204" pitchFamily="34" charset="0"/>
              </a:rPr>
              <a:t> порт, назначенный</a:t>
            </a:r>
            <a:r>
              <a:rPr lang="en-US" sz="1600" dirty="0">
                <a:latin typeface="Huawei Sans" panose="020C0503030203020204" pitchFamily="34" charset="0"/>
              </a:rPr>
              <a:t> (designated)</a:t>
            </a:r>
            <a:r>
              <a:rPr lang="ru-RU" sz="1600" dirty="0">
                <a:latin typeface="Huawei Sans" panose="020C0503030203020204" pitchFamily="34" charset="0"/>
              </a:rPr>
              <a:t> порт, альтернативный </a:t>
            </a:r>
            <a:r>
              <a:rPr lang="en-US" sz="1600" dirty="0">
                <a:latin typeface="Huawei Sans" panose="020C0503030203020204" pitchFamily="34" charset="0"/>
              </a:rPr>
              <a:t>(alternate) </a:t>
            </a:r>
            <a:r>
              <a:rPr lang="ru-RU" sz="1600" dirty="0">
                <a:latin typeface="Huawei Sans" panose="020C0503030203020204" pitchFamily="34" charset="0"/>
              </a:rPr>
              <a:t>порт и резервный (</a:t>
            </a:r>
            <a:r>
              <a:rPr lang="en-US" sz="1600" dirty="0">
                <a:latin typeface="Huawei Sans" panose="020C0503030203020204" pitchFamily="34" charset="0"/>
              </a:rPr>
              <a:t>backup</a:t>
            </a:r>
            <a:r>
              <a:rPr lang="ru-RU" sz="1600" dirty="0">
                <a:latin typeface="Huawei Sans" panose="020C0503030203020204" pitchFamily="34" charset="0"/>
              </a:rPr>
              <a:t>) порт.</a:t>
            </a:r>
          </a:p>
        </p:txBody>
      </p:sp>
      <p:sp>
        <p:nvSpPr>
          <p:cNvPr id="70" name="椭圆 69"/>
          <p:cNvSpPr>
            <a:spLocks noChangeAspect="1"/>
          </p:cNvSpPr>
          <p:nvPr/>
        </p:nvSpPr>
        <p:spPr>
          <a:xfrm>
            <a:off x="3280968" y="5236222"/>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71" name="文本框 70"/>
          <p:cNvSpPr txBox="1"/>
          <p:nvPr/>
        </p:nvSpPr>
        <p:spPr>
          <a:xfrm>
            <a:off x="3471327" y="5213276"/>
            <a:ext cx="1153672"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Корневой порт</a:t>
            </a:r>
          </a:p>
        </p:txBody>
      </p:sp>
      <p:sp>
        <p:nvSpPr>
          <p:cNvPr id="72" name="椭圆 71"/>
          <p:cNvSpPr>
            <a:spLocks noChangeAspect="1"/>
          </p:cNvSpPr>
          <p:nvPr/>
        </p:nvSpPr>
        <p:spPr>
          <a:xfrm>
            <a:off x="4557478" y="5236222"/>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73" name="文本框 72"/>
          <p:cNvSpPr txBox="1"/>
          <p:nvPr/>
        </p:nvSpPr>
        <p:spPr>
          <a:xfrm>
            <a:off x="4747837" y="5213276"/>
            <a:ext cx="1602665"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Назначенный порт</a:t>
            </a:r>
          </a:p>
        </p:txBody>
      </p:sp>
      <p:sp>
        <p:nvSpPr>
          <p:cNvPr id="74" name="椭圆 73"/>
          <p:cNvSpPr>
            <a:spLocks noChangeAspect="1"/>
          </p:cNvSpPr>
          <p:nvPr/>
        </p:nvSpPr>
        <p:spPr>
          <a:xfrm>
            <a:off x="6145634" y="5216953"/>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srgbClr val="EC7061"/>
                </a:solidFill>
                <a:latin typeface="Huawei Sans" panose="020C0503030203020204" pitchFamily="34" charset="0"/>
              </a:rPr>
              <a:t>A</a:t>
            </a:r>
          </a:p>
        </p:txBody>
      </p:sp>
      <p:sp>
        <p:nvSpPr>
          <p:cNvPr id="75" name="文本框 74"/>
          <p:cNvSpPr txBox="1"/>
          <p:nvPr/>
        </p:nvSpPr>
        <p:spPr>
          <a:xfrm>
            <a:off x="6371493" y="5187823"/>
            <a:ext cx="1749844" cy="523220"/>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Альтернативный порт</a:t>
            </a:r>
          </a:p>
        </p:txBody>
      </p:sp>
      <p:sp>
        <p:nvSpPr>
          <p:cNvPr id="80" name="椭圆 79"/>
          <p:cNvSpPr>
            <a:spLocks noChangeAspect="1"/>
          </p:cNvSpPr>
          <p:nvPr/>
        </p:nvSpPr>
        <p:spPr>
          <a:xfrm>
            <a:off x="8039726" y="5236222"/>
            <a:ext cx="232480" cy="23248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rgbClr val="00B0F0"/>
                </a:solidFill>
                <a:latin typeface="Huawei Sans" panose="020C0503030203020204" pitchFamily="34" charset="0"/>
              </a:rPr>
              <a:t>B</a:t>
            </a:r>
          </a:p>
        </p:txBody>
      </p:sp>
      <p:sp>
        <p:nvSpPr>
          <p:cNvPr id="81" name="文本框 80"/>
          <p:cNvSpPr txBox="1"/>
          <p:nvPr/>
        </p:nvSpPr>
        <p:spPr>
          <a:xfrm>
            <a:off x="8254229" y="5194046"/>
            <a:ext cx="1320024"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Резервный порт</a:t>
            </a:r>
          </a:p>
        </p:txBody>
      </p:sp>
      <p:cxnSp>
        <p:nvCxnSpPr>
          <p:cNvPr id="83" name="直接连接符 82"/>
          <p:cNvCxnSpPr/>
          <p:nvPr/>
        </p:nvCxnSpPr>
        <p:spPr>
          <a:xfrm>
            <a:off x="10320893"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7414571"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165"/>
          <p:cNvGrpSpPr/>
          <p:nvPr/>
        </p:nvGrpSpPr>
        <p:grpSpPr>
          <a:xfrm rot="10800000">
            <a:off x="7559697" y="2546860"/>
            <a:ext cx="2778130" cy="1350249"/>
            <a:chOff x="-1233037" y="914446"/>
            <a:chExt cx="1573823" cy="778776"/>
          </a:xfrm>
        </p:grpSpPr>
        <p:cxnSp>
          <p:nvCxnSpPr>
            <p:cNvPr id="86"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88" name="直接连接符 87"/>
          <p:cNvCxnSpPr/>
          <p:nvPr/>
        </p:nvCxnSpPr>
        <p:spPr>
          <a:xfrm flipH="1">
            <a:off x="7157548" y="4607806"/>
            <a:ext cx="36760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图片 76" descr="接入交换机.png"/>
          <p:cNvPicPr>
            <a:picLocks noChangeAspect="1"/>
          </p:cNvPicPr>
          <p:nvPr/>
        </p:nvPicPr>
        <p:blipFill>
          <a:blip r:embed="rId3" cstate="print"/>
          <a:stretch>
            <a:fillRect/>
          </a:stretch>
        </p:blipFill>
        <p:spPr>
          <a:xfrm>
            <a:off x="8678762" y="2413627"/>
            <a:ext cx="540000" cy="441818"/>
          </a:xfrm>
          <a:prstGeom prst="rect">
            <a:avLst/>
          </a:prstGeom>
        </p:spPr>
      </p:pic>
      <p:pic>
        <p:nvPicPr>
          <p:cNvPr id="90" name="图片 76" descr="接入交换机.png"/>
          <p:cNvPicPr>
            <a:picLocks noChangeAspect="1"/>
          </p:cNvPicPr>
          <p:nvPr/>
        </p:nvPicPr>
        <p:blipFill>
          <a:blip r:embed="rId3" cstate="print"/>
          <a:stretch>
            <a:fillRect/>
          </a:stretch>
        </p:blipFill>
        <p:spPr>
          <a:xfrm>
            <a:off x="7310610" y="3697475"/>
            <a:ext cx="540000" cy="441818"/>
          </a:xfrm>
          <a:prstGeom prst="rect">
            <a:avLst/>
          </a:prstGeom>
        </p:spPr>
      </p:pic>
      <p:pic>
        <p:nvPicPr>
          <p:cNvPr id="91" name="图片 76" descr="接入交换机.png"/>
          <p:cNvPicPr>
            <a:picLocks noChangeAspect="1"/>
          </p:cNvPicPr>
          <p:nvPr/>
        </p:nvPicPr>
        <p:blipFill>
          <a:blip r:embed="rId3" cstate="print"/>
          <a:stretch>
            <a:fillRect/>
          </a:stretch>
        </p:blipFill>
        <p:spPr>
          <a:xfrm>
            <a:off x="10046914" y="3697475"/>
            <a:ext cx="540000" cy="441818"/>
          </a:xfrm>
          <a:prstGeom prst="rect">
            <a:avLst/>
          </a:prstGeom>
        </p:spPr>
      </p:pic>
      <p:sp>
        <p:nvSpPr>
          <p:cNvPr id="92" name="文本框 91"/>
          <p:cNvSpPr txBox="1"/>
          <p:nvPr/>
        </p:nvSpPr>
        <p:spPr>
          <a:xfrm>
            <a:off x="8050451" y="2016295"/>
            <a:ext cx="1890262" cy="338554"/>
          </a:xfrm>
          <a:prstGeom prst="rect">
            <a:avLst/>
          </a:prstGeom>
          <a:noFill/>
        </p:spPr>
        <p:txBody>
          <a:bodyPr wrap="none" rtlCol="0">
            <a:spAutoFit/>
          </a:bodyPr>
          <a:lstStyle/>
          <a:p>
            <a:pPr algn="ctr" fontAlgn="ctr"/>
            <a:r>
              <a:rPr lang="ru-RU" sz="1600" dirty="0">
                <a:latin typeface="Huawei Sans" panose="020C0503030203020204" pitchFamily="34" charset="0"/>
              </a:rPr>
              <a:t>SW1 (корневой мост)</a:t>
            </a:r>
          </a:p>
        </p:txBody>
      </p:sp>
      <p:sp>
        <p:nvSpPr>
          <p:cNvPr id="93" name="文本框 92"/>
          <p:cNvSpPr txBox="1"/>
          <p:nvPr/>
        </p:nvSpPr>
        <p:spPr>
          <a:xfrm>
            <a:off x="6647362" y="3749107"/>
            <a:ext cx="628698" cy="338554"/>
          </a:xfrm>
          <a:prstGeom prst="rect">
            <a:avLst/>
          </a:prstGeom>
          <a:noFill/>
        </p:spPr>
        <p:txBody>
          <a:bodyPr wrap="none" rtlCol="0">
            <a:spAutoFit/>
          </a:bodyPr>
          <a:lstStyle/>
          <a:p>
            <a:pPr algn="ctr" fontAlgn="ctr"/>
            <a:r>
              <a:rPr lang="ru-RU" sz="1600" dirty="0">
                <a:latin typeface="Huawei Sans" panose="020C0503030203020204" pitchFamily="34" charset="0"/>
              </a:rPr>
              <a:t>SW2</a:t>
            </a:r>
          </a:p>
        </p:txBody>
      </p:sp>
      <p:sp>
        <p:nvSpPr>
          <p:cNvPr id="94" name="文本框 93"/>
          <p:cNvSpPr txBox="1"/>
          <p:nvPr/>
        </p:nvSpPr>
        <p:spPr>
          <a:xfrm>
            <a:off x="10594873" y="3749107"/>
            <a:ext cx="628698" cy="338554"/>
          </a:xfrm>
          <a:prstGeom prst="rect">
            <a:avLst/>
          </a:prstGeom>
          <a:noFill/>
        </p:spPr>
        <p:txBody>
          <a:bodyPr wrap="none" rtlCol="0">
            <a:spAutoFit/>
          </a:bodyPr>
          <a:lstStyle/>
          <a:p>
            <a:pPr algn="ctr" fontAlgn="ctr"/>
            <a:r>
              <a:rPr lang="ru-RU" sz="1600" dirty="0">
                <a:latin typeface="Huawei Sans" panose="020C0503030203020204" pitchFamily="34" charset="0"/>
              </a:rPr>
              <a:t>SW3</a:t>
            </a:r>
          </a:p>
        </p:txBody>
      </p:sp>
      <p:sp>
        <p:nvSpPr>
          <p:cNvPr id="138" name="椭圆 137"/>
          <p:cNvSpPr>
            <a:spLocks noChangeAspect="1"/>
          </p:cNvSpPr>
          <p:nvPr/>
        </p:nvSpPr>
        <p:spPr>
          <a:xfrm>
            <a:off x="8562519"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139" name="椭圆 138"/>
          <p:cNvSpPr>
            <a:spLocks noChangeAspect="1"/>
          </p:cNvSpPr>
          <p:nvPr/>
        </p:nvSpPr>
        <p:spPr>
          <a:xfrm>
            <a:off x="9065004"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140" name="椭圆 139"/>
          <p:cNvSpPr>
            <a:spLocks noChangeAspect="1"/>
          </p:cNvSpPr>
          <p:nvPr/>
        </p:nvSpPr>
        <p:spPr>
          <a:xfrm>
            <a:off x="7676252"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141" name="椭圆 140"/>
          <p:cNvSpPr>
            <a:spLocks noChangeAspect="1"/>
          </p:cNvSpPr>
          <p:nvPr/>
        </p:nvSpPr>
        <p:spPr>
          <a:xfrm>
            <a:off x="9988796"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142" name="椭圆 141"/>
          <p:cNvSpPr>
            <a:spLocks noChangeAspect="1"/>
          </p:cNvSpPr>
          <p:nvPr/>
        </p:nvSpPr>
        <p:spPr>
          <a:xfrm>
            <a:off x="10196117" y="4054447"/>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rgbClr val="EC7061"/>
                </a:solidFill>
                <a:latin typeface="Huawei Sans" panose="020C0503030203020204" pitchFamily="34" charset="0"/>
              </a:rPr>
              <a:t>A</a:t>
            </a:r>
          </a:p>
        </p:txBody>
      </p:sp>
      <p:sp>
        <p:nvSpPr>
          <p:cNvPr id="144" name="椭圆 143"/>
          <p:cNvSpPr>
            <a:spLocks noChangeAspect="1"/>
          </p:cNvSpPr>
          <p:nvPr/>
        </p:nvSpPr>
        <p:spPr>
          <a:xfrm>
            <a:off x="7681509" y="4054447"/>
            <a:ext cx="232480" cy="232480"/>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rgbClr val="00B0F0"/>
                </a:solidFill>
                <a:latin typeface="Huawei Sans" panose="020C0503030203020204" pitchFamily="34" charset="0"/>
              </a:rPr>
              <a:t>B</a:t>
            </a:r>
          </a:p>
        </p:txBody>
      </p:sp>
      <p:grpSp>
        <p:nvGrpSpPr>
          <p:cNvPr id="4" name="组合 3"/>
          <p:cNvGrpSpPr/>
          <p:nvPr/>
        </p:nvGrpSpPr>
        <p:grpSpPr>
          <a:xfrm>
            <a:off x="1340183" y="2016295"/>
            <a:ext cx="4576209" cy="2591511"/>
            <a:chOff x="1340183" y="2016295"/>
            <a:chExt cx="4576209" cy="2591511"/>
          </a:xfrm>
        </p:grpSpPr>
        <p:cxnSp>
          <p:nvCxnSpPr>
            <p:cNvPr id="65" name="直接连接符 64"/>
            <p:cNvCxnSpPr/>
            <p:nvPr/>
          </p:nvCxnSpPr>
          <p:spPr>
            <a:xfrm>
              <a:off x="5013714"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262146" y="3833720"/>
              <a:ext cx="0" cy="774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165"/>
            <p:cNvGrpSpPr/>
            <p:nvPr/>
          </p:nvGrpSpPr>
          <p:grpSpPr>
            <a:xfrm rot="10800000">
              <a:off x="2252518" y="2546860"/>
              <a:ext cx="2778130" cy="1350249"/>
              <a:chOff x="-1233037" y="914446"/>
              <a:chExt cx="1573823" cy="778776"/>
            </a:xfrm>
          </p:grpSpPr>
          <p:cxnSp>
            <p:nvCxnSpPr>
              <p:cNvPr id="55"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flipH="1">
              <a:off x="1850369" y="4607806"/>
              <a:ext cx="36760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图片 76" descr="接入交换机.png"/>
            <p:cNvPicPr>
              <a:picLocks noChangeAspect="1"/>
            </p:cNvPicPr>
            <p:nvPr/>
          </p:nvPicPr>
          <p:blipFill>
            <a:blip r:embed="rId3" cstate="print"/>
            <a:stretch>
              <a:fillRect/>
            </a:stretch>
          </p:blipFill>
          <p:spPr>
            <a:xfrm>
              <a:off x="3371583" y="2413627"/>
              <a:ext cx="540000" cy="441818"/>
            </a:xfrm>
            <a:prstGeom prst="rect">
              <a:avLst/>
            </a:prstGeom>
          </p:spPr>
        </p:pic>
        <p:pic>
          <p:nvPicPr>
            <p:cNvPr id="50" name="图片 76" descr="接入交换机.png"/>
            <p:cNvPicPr>
              <a:picLocks noChangeAspect="1"/>
            </p:cNvPicPr>
            <p:nvPr/>
          </p:nvPicPr>
          <p:blipFill>
            <a:blip r:embed="rId3" cstate="print"/>
            <a:stretch>
              <a:fillRect/>
            </a:stretch>
          </p:blipFill>
          <p:spPr>
            <a:xfrm>
              <a:off x="2003431" y="3697475"/>
              <a:ext cx="540000" cy="441818"/>
            </a:xfrm>
            <a:prstGeom prst="rect">
              <a:avLst/>
            </a:prstGeom>
          </p:spPr>
        </p:pic>
        <p:pic>
          <p:nvPicPr>
            <p:cNvPr id="52" name="图片 76" descr="接入交换机.png"/>
            <p:cNvPicPr>
              <a:picLocks noChangeAspect="1"/>
            </p:cNvPicPr>
            <p:nvPr/>
          </p:nvPicPr>
          <p:blipFill>
            <a:blip r:embed="rId3" cstate="print"/>
            <a:stretch>
              <a:fillRect/>
            </a:stretch>
          </p:blipFill>
          <p:spPr>
            <a:xfrm>
              <a:off x="4739735" y="3697475"/>
              <a:ext cx="540000" cy="441818"/>
            </a:xfrm>
            <a:prstGeom prst="rect">
              <a:avLst/>
            </a:prstGeom>
          </p:spPr>
        </p:pic>
        <p:sp>
          <p:nvSpPr>
            <p:cNvPr id="66" name="文本框 65"/>
            <p:cNvSpPr txBox="1"/>
            <p:nvPr/>
          </p:nvSpPr>
          <p:spPr>
            <a:xfrm>
              <a:off x="2728685" y="2016295"/>
              <a:ext cx="1890262" cy="338554"/>
            </a:xfrm>
            <a:prstGeom prst="rect">
              <a:avLst/>
            </a:prstGeom>
            <a:noFill/>
          </p:spPr>
          <p:txBody>
            <a:bodyPr wrap="none" rtlCol="0">
              <a:spAutoFit/>
            </a:bodyPr>
            <a:lstStyle/>
            <a:p>
              <a:pPr algn="ctr" fontAlgn="ctr"/>
              <a:r>
                <a:rPr lang="ru-RU" sz="1600" dirty="0">
                  <a:latin typeface="Huawei Sans" panose="020C0503030203020204" pitchFamily="34" charset="0"/>
                </a:rPr>
                <a:t>SW1 (корневой мост)</a:t>
              </a:r>
            </a:p>
          </p:txBody>
        </p:sp>
        <p:sp>
          <p:nvSpPr>
            <p:cNvPr id="68" name="文本框 67"/>
            <p:cNvSpPr txBox="1"/>
            <p:nvPr/>
          </p:nvSpPr>
          <p:spPr>
            <a:xfrm>
              <a:off x="1340183" y="3749107"/>
              <a:ext cx="628698" cy="338554"/>
            </a:xfrm>
            <a:prstGeom prst="rect">
              <a:avLst/>
            </a:prstGeom>
            <a:noFill/>
          </p:spPr>
          <p:txBody>
            <a:bodyPr wrap="none" rtlCol="0">
              <a:spAutoFit/>
            </a:bodyPr>
            <a:lstStyle/>
            <a:p>
              <a:pPr algn="ctr" fontAlgn="ctr"/>
              <a:r>
                <a:rPr lang="ru-RU" sz="1600" dirty="0">
                  <a:latin typeface="Huawei Sans" panose="020C0503030203020204" pitchFamily="34" charset="0"/>
                </a:rPr>
                <a:t>SW2</a:t>
              </a:r>
            </a:p>
          </p:txBody>
        </p:sp>
        <p:sp>
          <p:nvSpPr>
            <p:cNvPr id="69" name="文本框 68"/>
            <p:cNvSpPr txBox="1"/>
            <p:nvPr/>
          </p:nvSpPr>
          <p:spPr>
            <a:xfrm>
              <a:off x="5287694" y="3749107"/>
              <a:ext cx="628698" cy="338554"/>
            </a:xfrm>
            <a:prstGeom prst="rect">
              <a:avLst/>
            </a:prstGeom>
            <a:noFill/>
          </p:spPr>
          <p:txBody>
            <a:bodyPr wrap="none" rtlCol="0">
              <a:spAutoFit/>
            </a:bodyPr>
            <a:lstStyle/>
            <a:p>
              <a:pPr algn="ctr" fontAlgn="ctr"/>
              <a:r>
                <a:rPr lang="ru-RU" sz="1600" dirty="0">
                  <a:latin typeface="Huawei Sans" panose="020C0503030203020204" pitchFamily="34" charset="0"/>
                </a:rPr>
                <a:t>SW3</a:t>
              </a:r>
            </a:p>
          </p:txBody>
        </p:sp>
        <p:sp>
          <p:nvSpPr>
            <p:cNvPr id="76" name="椭圆 75"/>
            <p:cNvSpPr>
              <a:spLocks noChangeAspect="1"/>
            </p:cNvSpPr>
            <p:nvPr/>
          </p:nvSpPr>
          <p:spPr>
            <a:xfrm>
              <a:off x="3255340"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77" name="椭圆 76"/>
            <p:cNvSpPr>
              <a:spLocks noChangeAspect="1"/>
            </p:cNvSpPr>
            <p:nvPr/>
          </p:nvSpPr>
          <p:spPr>
            <a:xfrm>
              <a:off x="3757825"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78" name="椭圆 77"/>
            <p:cNvSpPr>
              <a:spLocks noChangeAspect="1"/>
            </p:cNvSpPr>
            <p:nvPr/>
          </p:nvSpPr>
          <p:spPr>
            <a:xfrm>
              <a:off x="2369073"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79" name="椭圆 78"/>
            <p:cNvSpPr>
              <a:spLocks noChangeAspect="1"/>
            </p:cNvSpPr>
            <p:nvPr/>
          </p:nvSpPr>
          <p:spPr>
            <a:xfrm>
              <a:off x="4681617"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82" name="椭圆 81"/>
            <p:cNvSpPr>
              <a:spLocks noChangeAspect="1"/>
            </p:cNvSpPr>
            <p:nvPr/>
          </p:nvSpPr>
          <p:spPr>
            <a:xfrm>
              <a:off x="4888938" y="4054447"/>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rgbClr val="EC7061"/>
                  </a:solidFill>
                  <a:latin typeface="Huawei Sans" panose="020C0503030203020204" pitchFamily="34" charset="0"/>
                </a:rPr>
                <a:t>A</a:t>
              </a:r>
            </a:p>
          </p:txBody>
        </p:sp>
        <p:sp>
          <p:nvSpPr>
            <p:cNvPr id="145" name="椭圆 144"/>
            <p:cNvSpPr>
              <a:spLocks noChangeAspect="1"/>
            </p:cNvSpPr>
            <p:nvPr/>
          </p:nvSpPr>
          <p:spPr>
            <a:xfrm>
              <a:off x="2128397" y="4054447"/>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grpSp>
      <p:sp>
        <p:nvSpPr>
          <p:cNvPr id="146" name="椭圆 145"/>
          <p:cNvSpPr>
            <a:spLocks noChangeAspect="1"/>
          </p:cNvSpPr>
          <p:nvPr/>
        </p:nvSpPr>
        <p:spPr>
          <a:xfrm>
            <a:off x="7302651" y="4054447"/>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Tree>
    <p:extLst>
      <p:ext uri="{BB962C8B-B14F-4D97-AF65-F5344CB8AC3E}">
        <p14:creationId xmlns:p14="http://schemas.microsoft.com/office/powerpoint/2010/main" val="3464588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594800" y="452604"/>
            <a:ext cx="10368600" cy="640800"/>
          </a:xfrm>
        </p:spPr>
        <p:txBody>
          <a:bodyPr/>
          <a:lstStyle/>
          <a:p>
            <a:r>
              <a:rPr lang="ru-RU" dirty="0"/>
              <a:t>Технические предпосылки: избыточность и петли в сети коммутации уровня 2</a:t>
            </a:r>
          </a:p>
        </p:txBody>
      </p:sp>
      <p:sp>
        <p:nvSpPr>
          <p:cNvPr id="4" name="圆角矩形 75"/>
          <p:cNvSpPr/>
          <p:nvPr/>
        </p:nvSpPr>
        <p:spPr>
          <a:xfrm>
            <a:off x="6134472"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Петли уровня 2 </a:t>
            </a:r>
            <a:r>
              <a:rPr lang="ru-RU" b="1" dirty="0">
                <a:solidFill>
                  <a:prstClr val="white"/>
                </a:solidFill>
                <a:latin typeface="Huawei Sans" panose="020C0503030203020204" pitchFamily="34" charset="0"/>
              </a:rPr>
              <a:t>в сети </a:t>
            </a:r>
            <a:r>
              <a:rPr lang="ru-RU" b="1" dirty="0">
                <a:solidFill>
                  <a:prstClr val="white"/>
                </a:solidFill>
                <a:latin typeface="Huawei Sans" panose="020C0503030203020204" pitchFamily="34" charset="0"/>
              </a:rPr>
              <a:t>с резервированием</a:t>
            </a:r>
          </a:p>
        </p:txBody>
      </p:sp>
      <p:sp>
        <p:nvSpPr>
          <p:cNvPr id="5" name="圆角矩形 75"/>
          <p:cNvSpPr/>
          <p:nvPr/>
        </p:nvSpPr>
        <p:spPr>
          <a:xfrm>
            <a:off x="6134472" y="1874414"/>
            <a:ext cx="5532980" cy="43989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7" name="圆角矩形 75"/>
          <p:cNvSpPr/>
          <p:nvPr/>
        </p:nvSpPr>
        <p:spPr>
          <a:xfrm>
            <a:off x="524549"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Сеть без резервирования</a:t>
            </a:r>
          </a:p>
        </p:txBody>
      </p:sp>
      <p:sp>
        <p:nvSpPr>
          <p:cNvPr id="8" name="圆角矩形 75"/>
          <p:cNvSpPr/>
          <p:nvPr/>
        </p:nvSpPr>
        <p:spPr>
          <a:xfrm>
            <a:off x="524549" y="1874414"/>
            <a:ext cx="5532980" cy="43989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grpSp>
        <p:nvGrpSpPr>
          <p:cNvPr id="9" name="组合 8"/>
          <p:cNvGrpSpPr/>
          <p:nvPr/>
        </p:nvGrpSpPr>
        <p:grpSpPr>
          <a:xfrm rot="10800000" flipV="1">
            <a:off x="7215567" y="2161235"/>
            <a:ext cx="3371594" cy="1143009"/>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H="1">
            <a:off x="7472398" y="3238934"/>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flipV="1">
            <a:off x="7215567" y="3243956"/>
            <a:ext cx="3371594" cy="1699073"/>
            <a:chOff x="6600056" y="4353447"/>
            <a:chExt cx="1296144" cy="833967"/>
          </a:xfrm>
        </p:grpSpPr>
        <p:cxnSp>
          <p:nvCxnSpPr>
            <p:cNvPr id="14" name="直接连接符 13"/>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V="1">
            <a:off x="2153918" y="2397653"/>
            <a:ext cx="0" cy="32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192149" y="4222837"/>
            <a:ext cx="107891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2861969" y="3977332"/>
            <a:ext cx="2962218" cy="849400"/>
          </a:xfrm>
          <a:prstGeom prst="roundRect">
            <a:avLst>
              <a:gd name="adj" fmla="val 74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200" dirty="0">
                <a:solidFill>
                  <a:schemeClr val="tx1"/>
                </a:solidFill>
                <a:latin typeface="Huawei Sans" panose="020C0503030203020204" pitchFamily="34" charset="0"/>
              </a:rPr>
              <a:t>Только один восходящий канал. Резервирование недоступно. В случае неисправности нижестоящий ПК будет отключен.</a:t>
            </a:r>
          </a:p>
        </p:txBody>
      </p:sp>
      <p:sp>
        <p:nvSpPr>
          <p:cNvPr id="19" name="文本框 18"/>
          <p:cNvSpPr txBox="1"/>
          <p:nvPr/>
        </p:nvSpPr>
        <p:spPr>
          <a:xfrm>
            <a:off x="575470" y="4626807"/>
            <a:ext cx="1324402" cy="523220"/>
          </a:xfrm>
          <a:prstGeom prst="rect">
            <a:avLst/>
          </a:prstGeom>
          <a:noFill/>
        </p:spPr>
        <p:txBody>
          <a:bodyPr wrap="none" rtlCol="0">
            <a:spAutoFit/>
          </a:bodyPr>
          <a:lstStyle/>
          <a:p>
            <a:pPr algn="ctr" fontAlgn="ctr">
              <a:spcBef>
                <a:spcPts val="0"/>
              </a:spcBef>
              <a:spcAft>
                <a:spcPts val="0"/>
              </a:spcAft>
            </a:pPr>
            <a:r>
              <a:rPr lang="ru-RU" sz="1400" dirty="0">
                <a:solidFill>
                  <a:prstClr val="black"/>
                </a:solidFill>
                <a:latin typeface="Huawei Sans" panose="020C0503030203020204" pitchFamily="34" charset="0"/>
              </a:rPr>
              <a:t>Коммутатор </a:t>
            </a:r>
          </a:p>
          <a:p>
            <a:pPr algn="ctr" fontAlgn="ctr">
              <a:spcBef>
                <a:spcPts val="0"/>
              </a:spcBef>
              <a:spcAft>
                <a:spcPts val="0"/>
              </a:spcAft>
            </a:pPr>
            <a:r>
              <a:rPr lang="ru-RU" sz="1400" dirty="0">
                <a:solidFill>
                  <a:prstClr val="black"/>
                </a:solidFill>
                <a:latin typeface="Huawei Sans" panose="020C0503030203020204" pitchFamily="34" charset="0"/>
              </a:rPr>
              <a:t>доступа</a:t>
            </a:r>
          </a:p>
        </p:txBody>
      </p:sp>
      <p:cxnSp>
        <p:nvCxnSpPr>
          <p:cNvPr id="20" name="直接箭头连接符 19"/>
          <p:cNvCxnSpPr/>
          <p:nvPr/>
        </p:nvCxnSpPr>
        <p:spPr>
          <a:xfrm flipH="1">
            <a:off x="2443607" y="3243958"/>
            <a:ext cx="82746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81882" y="3005480"/>
            <a:ext cx="1302233" cy="523220"/>
          </a:xfrm>
          <a:prstGeom prst="rect">
            <a:avLst/>
          </a:prstGeom>
          <a:noFill/>
        </p:spPr>
        <p:txBody>
          <a:bodyPr wrap="square" rtlCol="0">
            <a:spAutoFit/>
          </a:bodyPr>
          <a:lstStyle/>
          <a:p>
            <a:pPr algn="ctr" fontAlgn="ctr">
              <a:spcBef>
                <a:spcPts val="0"/>
              </a:spcBef>
              <a:spcAft>
                <a:spcPts val="0"/>
              </a:spcAft>
            </a:pPr>
            <a:r>
              <a:rPr lang="ru-RU" sz="1400" dirty="0">
                <a:solidFill>
                  <a:prstClr val="black"/>
                </a:solidFill>
                <a:latin typeface="Huawei Sans" panose="020C0503030203020204" pitchFamily="34" charset="0"/>
              </a:rPr>
              <a:t>Коммутатор агрегации</a:t>
            </a:r>
          </a:p>
        </p:txBody>
      </p:sp>
      <p:sp>
        <p:nvSpPr>
          <p:cNvPr id="22" name="圆角矩形 21"/>
          <p:cNvSpPr/>
          <p:nvPr/>
        </p:nvSpPr>
        <p:spPr>
          <a:xfrm>
            <a:off x="2861969" y="2790602"/>
            <a:ext cx="2965900" cy="957411"/>
          </a:xfrm>
          <a:prstGeom prst="roundRect">
            <a:avLst>
              <a:gd name="adj" fmla="val 74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200" dirty="0">
                <a:solidFill>
                  <a:schemeClr val="tx1"/>
                </a:solidFill>
                <a:latin typeface="Huawei Sans" panose="020C0503030203020204" pitchFamily="34" charset="0"/>
              </a:rPr>
              <a:t>Только один коммутатор агрегации. Резервирование недоступно. В случае неисправности нижестоящий хост будет отключен.</a:t>
            </a:r>
          </a:p>
        </p:txBody>
      </p:sp>
      <p:sp>
        <p:nvSpPr>
          <p:cNvPr id="23" name="文本框 22"/>
          <p:cNvSpPr txBox="1"/>
          <p:nvPr/>
        </p:nvSpPr>
        <p:spPr>
          <a:xfrm>
            <a:off x="6172951" y="3495587"/>
            <a:ext cx="1455916" cy="526172"/>
          </a:xfrm>
          <a:prstGeom prst="rect">
            <a:avLst/>
          </a:prstGeom>
          <a:noFill/>
        </p:spPr>
        <p:txBody>
          <a:bodyPr wrap="square" rtlCol="0">
            <a:spAutoFit/>
          </a:bodyPr>
          <a:lstStyle/>
          <a:p>
            <a:pPr algn="ctr" fontAlgn="ctr">
              <a:spcBef>
                <a:spcPts val="0"/>
              </a:spcBef>
              <a:spcAft>
                <a:spcPts val="0"/>
              </a:spcAft>
            </a:pPr>
            <a:r>
              <a:rPr lang="ru-RU" sz="1400" dirty="0">
                <a:solidFill>
                  <a:prstClr val="black"/>
                </a:solidFill>
                <a:latin typeface="Huawei Sans" panose="020C0503030203020204" pitchFamily="34" charset="0"/>
              </a:rPr>
              <a:t>Коммутатор агрегации</a:t>
            </a:r>
          </a:p>
        </p:txBody>
      </p:sp>
      <p:sp>
        <p:nvSpPr>
          <p:cNvPr id="24" name="文本框 23"/>
          <p:cNvSpPr txBox="1"/>
          <p:nvPr/>
        </p:nvSpPr>
        <p:spPr>
          <a:xfrm>
            <a:off x="10266740" y="3495587"/>
            <a:ext cx="1400712" cy="523220"/>
          </a:xfrm>
          <a:prstGeom prst="rect">
            <a:avLst/>
          </a:prstGeom>
          <a:noFill/>
        </p:spPr>
        <p:txBody>
          <a:bodyPr wrap="square" rtlCol="0">
            <a:spAutoFit/>
          </a:bodyPr>
          <a:lstStyle/>
          <a:p>
            <a:pPr algn="ctr" fontAlgn="ctr">
              <a:spcBef>
                <a:spcPts val="0"/>
              </a:spcBef>
              <a:spcAft>
                <a:spcPts val="0"/>
              </a:spcAft>
            </a:pPr>
            <a:r>
              <a:rPr lang="ru-RU" sz="1400" dirty="0">
                <a:solidFill>
                  <a:prstClr val="black"/>
                </a:solidFill>
                <a:latin typeface="Huawei Sans" panose="020C0503030203020204" pitchFamily="34" charset="0"/>
              </a:rPr>
              <a:t>Коммутатор агрегации</a:t>
            </a:r>
          </a:p>
        </p:txBody>
      </p:sp>
      <p:sp>
        <p:nvSpPr>
          <p:cNvPr id="25" name="文本框 24"/>
          <p:cNvSpPr txBox="1"/>
          <p:nvPr/>
        </p:nvSpPr>
        <p:spPr>
          <a:xfrm>
            <a:off x="9201555" y="4626807"/>
            <a:ext cx="1324402" cy="523220"/>
          </a:xfrm>
          <a:prstGeom prst="rect">
            <a:avLst/>
          </a:prstGeom>
          <a:noFill/>
        </p:spPr>
        <p:txBody>
          <a:bodyPr wrap="none" rtlCol="0">
            <a:spAutoFit/>
          </a:bodyPr>
          <a:lstStyle/>
          <a:p>
            <a:pPr algn="ctr" fontAlgn="ctr">
              <a:spcBef>
                <a:spcPts val="0"/>
              </a:spcBef>
              <a:spcAft>
                <a:spcPts val="0"/>
              </a:spcAft>
            </a:pPr>
            <a:r>
              <a:rPr lang="ru-RU" sz="1400" dirty="0">
                <a:solidFill>
                  <a:prstClr val="black"/>
                </a:solidFill>
                <a:latin typeface="Huawei Sans" panose="020C0503030203020204" pitchFamily="34" charset="0"/>
              </a:rPr>
              <a:t>Коммутатор </a:t>
            </a:r>
          </a:p>
          <a:p>
            <a:pPr algn="ctr" fontAlgn="ctr">
              <a:spcBef>
                <a:spcPts val="0"/>
              </a:spcBef>
              <a:spcAft>
                <a:spcPts val="0"/>
              </a:spcAft>
            </a:pPr>
            <a:r>
              <a:rPr lang="ru-RU" sz="1400" dirty="0">
                <a:solidFill>
                  <a:prstClr val="black"/>
                </a:solidFill>
                <a:latin typeface="Huawei Sans" panose="020C0503030203020204" pitchFamily="34" charset="0"/>
              </a:rPr>
              <a:t>доступа</a:t>
            </a:r>
          </a:p>
        </p:txBody>
      </p:sp>
      <p:cxnSp>
        <p:nvCxnSpPr>
          <p:cNvPr id="26" name="直接连接符 25"/>
          <p:cNvCxnSpPr/>
          <p:nvPr/>
        </p:nvCxnSpPr>
        <p:spPr>
          <a:xfrm flipV="1">
            <a:off x="8912366" y="4705465"/>
            <a:ext cx="0" cy="9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8563287" y="3384614"/>
            <a:ext cx="906067" cy="884540"/>
          </a:xfrm>
          <a:prstGeom prst="arc">
            <a:avLst>
              <a:gd name="adj1" fmla="val 16200000"/>
              <a:gd name="adj2" fmla="val 13604142"/>
            </a:avLst>
          </a:prstGeom>
          <a:ln w="4445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black"/>
              </a:solidFill>
              <a:latin typeface="Huawei Sans" panose="020C0503030203020204" pitchFamily="34" charset="0"/>
            </a:endParaRPr>
          </a:p>
        </p:txBody>
      </p:sp>
      <p:sp>
        <p:nvSpPr>
          <p:cNvPr id="28" name="TextBox 26"/>
          <p:cNvSpPr txBox="1"/>
          <p:nvPr/>
        </p:nvSpPr>
        <p:spPr>
          <a:xfrm>
            <a:off x="8598186" y="3580804"/>
            <a:ext cx="867545" cy="461665"/>
          </a:xfrm>
          <a:prstGeom prst="rect">
            <a:avLst/>
          </a:prstGeom>
          <a:noFill/>
        </p:spPr>
        <p:txBody>
          <a:bodyPr wrap="none" rtlCol="0">
            <a:spAutoFit/>
          </a:bodyPr>
          <a:lstStyle/>
          <a:p>
            <a:pPr fontAlgn="ctr">
              <a:spcBef>
                <a:spcPts val="0"/>
              </a:spcBef>
              <a:spcAft>
                <a:spcPts val="0"/>
              </a:spcAft>
            </a:pPr>
            <a:r>
              <a:rPr lang="ru-RU" sz="1200" dirty="0">
                <a:solidFill>
                  <a:srgbClr val="EC7061"/>
                </a:solidFill>
                <a:latin typeface="Huawei Sans" panose="020C0503030203020204" pitchFamily="34" charset="0"/>
              </a:rPr>
              <a:t>  Петля</a:t>
            </a:r>
          </a:p>
          <a:p>
            <a:pPr fontAlgn="ctr">
              <a:spcBef>
                <a:spcPts val="0"/>
              </a:spcBef>
              <a:spcAft>
                <a:spcPts val="0"/>
              </a:spcAft>
            </a:pPr>
            <a:r>
              <a:rPr lang="ru-RU" sz="1200" dirty="0">
                <a:solidFill>
                  <a:srgbClr val="EC7061"/>
                </a:solidFill>
                <a:latin typeface="Huawei Sans" panose="020C0503030203020204" pitchFamily="34" charset="0"/>
              </a:rPr>
              <a:t>уровня 2</a:t>
            </a:r>
          </a:p>
        </p:txBody>
      </p:sp>
      <p:sp>
        <p:nvSpPr>
          <p:cNvPr id="29" name="圆角矩形 28"/>
          <p:cNvSpPr/>
          <p:nvPr/>
        </p:nvSpPr>
        <p:spPr>
          <a:xfrm>
            <a:off x="6415735" y="4780695"/>
            <a:ext cx="2038672" cy="965478"/>
          </a:xfrm>
          <a:prstGeom prst="roundRect">
            <a:avLst>
              <a:gd name="adj" fmla="val 7486"/>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ru-RU" sz="1200" dirty="0">
                <a:solidFill>
                  <a:schemeClr val="tx1"/>
                </a:solidFill>
                <a:latin typeface="Huawei Sans" panose="020C0503030203020204" pitchFamily="34" charset="0"/>
              </a:rPr>
              <a:t>Усовершенствование возможностей резервирования. Возникновение петель уровня 2.</a:t>
            </a:r>
          </a:p>
        </p:txBody>
      </p:sp>
      <p:pic>
        <p:nvPicPr>
          <p:cNvPr id="30" name="图片 76" descr="接入交换机.png"/>
          <p:cNvPicPr>
            <a:picLocks noChangeAspect="1"/>
          </p:cNvPicPr>
          <p:nvPr/>
        </p:nvPicPr>
        <p:blipFill>
          <a:blip r:embed="rId3" cstate="print"/>
          <a:stretch>
            <a:fillRect/>
          </a:stretch>
        </p:blipFill>
        <p:spPr>
          <a:xfrm>
            <a:off x="1883918" y="3018025"/>
            <a:ext cx="540000" cy="441818"/>
          </a:xfrm>
          <a:prstGeom prst="rect">
            <a:avLst/>
          </a:prstGeom>
        </p:spPr>
      </p:pic>
      <p:pic>
        <p:nvPicPr>
          <p:cNvPr id="31" name="图片 76" descr="接入交换机.png"/>
          <p:cNvPicPr>
            <a:picLocks noChangeAspect="1"/>
          </p:cNvPicPr>
          <p:nvPr/>
        </p:nvPicPr>
        <p:blipFill>
          <a:blip r:embed="rId3" cstate="print"/>
          <a:stretch>
            <a:fillRect/>
          </a:stretch>
        </p:blipFill>
        <p:spPr>
          <a:xfrm>
            <a:off x="1883918" y="4559786"/>
            <a:ext cx="540000" cy="441818"/>
          </a:xfrm>
          <a:prstGeom prst="rect">
            <a:avLst/>
          </a:prstGeom>
        </p:spPr>
      </p:pic>
      <p:pic>
        <p:nvPicPr>
          <p:cNvPr id="32" name="图片 76" descr="接入交换机.png"/>
          <p:cNvPicPr>
            <a:picLocks noChangeAspect="1"/>
          </p:cNvPicPr>
          <p:nvPr/>
        </p:nvPicPr>
        <p:blipFill>
          <a:blip r:embed="rId3" cstate="print"/>
          <a:stretch>
            <a:fillRect/>
          </a:stretch>
        </p:blipFill>
        <p:spPr>
          <a:xfrm>
            <a:off x="7053968" y="3018025"/>
            <a:ext cx="540000" cy="441818"/>
          </a:xfrm>
          <a:prstGeom prst="rect">
            <a:avLst/>
          </a:prstGeom>
        </p:spPr>
      </p:pic>
      <p:pic>
        <p:nvPicPr>
          <p:cNvPr id="33" name="图片 76" descr="接入交换机.png"/>
          <p:cNvPicPr>
            <a:picLocks noChangeAspect="1"/>
          </p:cNvPicPr>
          <p:nvPr/>
        </p:nvPicPr>
        <p:blipFill>
          <a:blip r:embed="rId3" cstate="print"/>
          <a:stretch>
            <a:fillRect/>
          </a:stretch>
        </p:blipFill>
        <p:spPr>
          <a:xfrm>
            <a:off x="10238233" y="3018025"/>
            <a:ext cx="540000" cy="441818"/>
          </a:xfrm>
          <a:prstGeom prst="rect">
            <a:avLst/>
          </a:prstGeom>
        </p:spPr>
      </p:pic>
      <p:pic>
        <p:nvPicPr>
          <p:cNvPr id="34" name="图片 33" descr="接入交换机.png"/>
          <p:cNvPicPr>
            <a:picLocks noChangeAspect="1"/>
          </p:cNvPicPr>
          <p:nvPr/>
        </p:nvPicPr>
        <p:blipFill>
          <a:blip r:embed="rId3" cstate="print"/>
          <a:stretch>
            <a:fillRect/>
          </a:stretch>
        </p:blipFill>
        <p:spPr>
          <a:xfrm>
            <a:off x="8671649" y="4559786"/>
            <a:ext cx="540000" cy="441818"/>
          </a:xfrm>
          <a:prstGeom prst="rect">
            <a:avLst/>
          </a:prstGeom>
        </p:spPr>
      </p:pic>
      <p:sp>
        <p:nvSpPr>
          <p:cNvPr id="35" name="Freeform 159"/>
          <p:cNvSpPr/>
          <p:nvPr/>
        </p:nvSpPr>
        <p:spPr>
          <a:xfrm flipH="1">
            <a:off x="1699177" y="2076563"/>
            <a:ext cx="909482" cy="4754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sp>
        <p:nvSpPr>
          <p:cNvPr id="36" name="Freeform 159"/>
          <p:cNvSpPr/>
          <p:nvPr/>
        </p:nvSpPr>
        <p:spPr>
          <a:xfrm flipH="1">
            <a:off x="8446623" y="2076563"/>
            <a:ext cx="909482" cy="4754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ndParaRPr>
          </a:p>
        </p:txBody>
      </p:sp>
      <p:pic>
        <p:nvPicPr>
          <p:cNvPr id="37" name="图片 11" descr="开放网络-蓝.png"/>
          <p:cNvPicPr>
            <a:picLocks noChangeAspect="1"/>
          </p:cNvPicPr>
          <p:nvPr/>
        </p:nvPicPr>
        <p:blipFill>
          <a:blip r:embed="rId4" cstate="print"/>
          <a:stretch>
            <a:fillRect/>
          </a:stretch>
        </p:blipFill>
        <p:spPr>
          <a:xfrm>
            <a:off x="1884115" y="5562840"/>
            <a:ext cx="539607" cy="415381"/>
          </a:xfrm>
          <a:prstGeom prst="rect">
            <a:avLst/>
          </a:prstGeom>
        </p:spPr>
      </p:pic>
      <p:pic>
        <p:nvPicPr>
          <p:cNvPr id="38" name="图片 11" descr="开放网络-蓝.png"/>
          <p:cNvPicPr>
            <a:picLocks noChangeAspect="1"/>
          </p:cNvPicPr>
          <p:nvPr/>
        </p:nvPicPr>
        <p:blipFill>
          <a:blip r:embed="rId4" cstate="print"/>
          <a:stretch>
            <a:fillRect/>
          </a:stretch>
        </p:blipFill>
        <p:spPr>
          <a:xfrm>
            <a:off x="8637435" y="5562840"/>
            <a:ext cx="539607" cy="415381"/>
          </a:xfrm>
          <a:prstGeom prst="rect">
            <a:avLst/>
          </a:prstGeom>
        </p:spPr>
      </p:pic>
    </p:spTree>
    <p:extLst>
      <p:ext uri="{BB962C8B-B14F-4D97-AF65-F5344CB8AC3E}">
        <p14:creationId xmlns:p14="http://schemas.microsoft.com/office/powerpoint/2010/main" val="33585808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sz="2000" dirty="0"/>
              <a:t>Граничный порт располагается на краю коммутационной сети  и не соединен ни с одним коммутационным устройством.</a:t>
            </a:r>
          </a:p>
        </p:txBody>
      </p:sp>
      <p:sp>
        <p:nvSpPr>
          <p:cNvPr id="2" name="标题 1"/>
          <p:cNvSpPr>
            <a:spLocks noGrp="1"/>
          </p:cNvSpPr>
          <p:nvPr>
            <p:ph type="title"/>
          </p:nvPr>
        </p:nvSpPr>
        <p:spPr/>
        <p:txBody>
          <a:bodyPr/>
          <a:lstStyle/>
          <a:p>
            <a:r>
              <a:rPr lang="ru-RU" dirty="0"/>
              <a:t>Граничный порт</a:t>
            </a:r>
          </a:p>
        </p:txBody>
      </p:sp>
      <p:sp>
        <p:nvSpPr>
          <p:cNvPr id="50" name="矩形 49"/>
          <p:cNvSpPr/>
          <p:nvPr/>
        </p:nvSpPr>
        <p:spPr>
          <a:xfrm>
            <a:off x="861890" y="5759327"/>
            <a:ext cx="10560048" cy="584775"/>
          </a:xfrm>
          <a:prstGeom prst="rect">
            <a:avLst/>
          </a:prstGeom>
          <a:solidFill>
            <a:srgbClr val="F4FBFE"/>
          </a:solidFill>
          <a:ln>
            <a:solidFill>
              <a:srgbClr val="99DFF9"/>
            </a:solidFill>
          </a:ln>
        </p:spPr>
        <p:txBody>
          <a:bodyPr wrap="square">
            <a:spAutoFit/>
          </a:bodyPr>
          <a:lstStyle/>
          <a:p>
            <a:pPr fontAlgn="ctr">
              <a:spcBef>
                <a:spcPts val="0"/>
              </a:spcBef>
              <a:spcAft>
                <a:spcPts val="0"/>
              </a:spcAft>
            </a:pPr>
            <a:r>
              <a:rPr lang="ru-RU" sz="1600" dirty="0">
                <a:solidFill>
                  <a:prstClr val="black"/>
                </a:solidFill>
                <a:latin typeface="Huawei Sans" panose="020C0503030203020204" pitchFamily="34" charset="0"/>
              </a:rPr>
              <a:t>Как правило, граничный порт соединен напрямую с пользовательским терминалом. Граничный порт может переключаться между состояниями </a:t>
            </a:r>
            <a:r>
              <a:rPr lang="ru-RU" sz="1600" dirty="0" err="1">
                <a:solidFill>
                  <a:prstClr val="black"/>
                </a:solidFill>
                <a:latin typeface="Huawei Sans" panose="020C0503030203020204" pitchFamily="34" charset="0"/>
              </a:rPr>
              <a:t>Disabled</a:t>
            </a:r>
            <a:r>
              <a:rPr lang="ru-RU" sz="1600" dirty="0">
                <a:solidFill>
                  <a:prstClr val="black"/>
                </a:solidFill>
                <a:latin typeface="Huawei Sans" panose="020C0503030203020204" pitchFamily="34" charset="0"/>
              </a:rPr>
              <a:t> </a:t>
            </a:r>
            <a:r>
              <a:rPr lang="ru-RU" sz="1600" dirty="0">
                <a:latin typeface="Huawei Sans" panose="020C0503030203020204" pitchFamily="34" charset="0"/>
              </a:rPr>
              <a:t>и </a:t>
            </a:r>
            <a:r>
              <a:rPr lang="en-US" sz="1600" dirty="0">
                <a:latin typeface="Huawei Sans" panose="020C0503030203020204" pitchFamily="34" charset="0"/>
              </a:rPr>
              <a:t>Forwarding</a:t>
            </a:r>
            <a:r>
              <a:rPr lang="ru-RU" sz="1600" dirty="0">
                <a:solidFill>
                  <a:prstClr val="black"/>
                </a:solidFill>
                <a:latin typeface="Huawei Sans" panose="020C0503030203020204" pitchFamily="34" charset="0"/>
              </a:rPr>
              <a:t>.</a:t>
            </a:r>
          </a:p>
        </p:txBody>
      </p:sp>
      <p:sp>
        <p:nvSpPr>
          <p:cNvPr id="52" name="椭圆 51"/>
          <p:cNvSpPr>
            <a:spLocks noChangeAspect="1"/>
          </p:cNvSpPr>
          <p:nvPr/>
        </p:nvSpPr>
        <p:spPr>
          <a:xfrm>
            <a:off x="3290524" y="5008837"/>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53" name="文本框 52"/>
          <p:cNvSpPr txBox="1"/>
          <p:nvPr/>
        </p:nvSpPr>
        <p:spPr>
          <a:xfrm>
            <a:off x="3473442" y="4971189"/>
            <a:ext cx="1128741" cy="523220"/>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Корневой порт</a:t>
            </a:r>
          </a:p>
        </p:txBody>
      </p:sp>
      <p:sp>
        <p:nvSpPr>
          <p:cNvPr id="54" name="椭圆 53"/>
          <p:cNvSpPr>
            <a:spLocks noChangeAspect="1"/>
          </p:cNvSpPr>
          <p:nvPr/>
        </p:nvSpPr>
        <p:spPr>
          <a:xfrm>
            <a:off x="4718007" y="5008837"/>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55" name="文本框 54"/>
          <p:cNvSpPr txBox="1"/>
          <p:nvPr/>
        </p:nvSpPr>
        <p:spPr>
          <a:xfrm>
            <a:off x="4900926" y="4971189"/>
            <a:ext cx="1521060"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Назначенный порт</a:t>
            </a:r>
          </a:p>
        </p:txBody>
      </p:sp>
      <p:sp>
        <p:nvSpPr>
          <p:cNvPr id="56" name="椭圆 55"/>
          <p:cNvSpPr>
            <a:spLocks noChangeAspect="1"/>
          </p:cNvSpPr>
          <p:nvPr/>
        </p:nvSpPr>
        <p:spPr>
          <a:xfrm>
            <a:off x="6512410" y="5008837"/>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srgbClr val="EC7061"/>
                </a:solidFill>
                <a:latin typeface="Huawei Sans" panose="020C0503030203020204" pitchFamily="34" charset="0"/>
              </a:rPr>
              <a:t>E</a:t>
            </a:r>
          </a:p>
        </p:txBody>
      </p:sp>
      <p:sp>
        <p:nvSpPr>
          <p:cNvPr id="57" name="文本框 56"/>
          <p:cNvSpPr txBox="1"/>
          <p:nvPr/>
        </p:nvSpPr>
        <p:spPr>
          <a:xfrm>
            <a:off x="6720728" y="4971189"/>
            <a:ext cx="1299959"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Граничный порт</a:t>
            </a:r>
          </a:p>
        </p:txBody>
      </p:sp>
      <p:grpSp>
        <p:nvGrpSpPr>
          <p:cNvPr id="8" name="组合 7"/>
          <p:cNvGrpSpPr/>
          <p:nvPr/>
        </p:nvGrpSpPr>
        <p:grpSpPr>
          <a:xfrm>
            <a:off x="1914771" y="2060628"/>
            <a:ext cx="6080517" cy="2636504"/>
            <a:chOff x="1728032" y="2224624"/>
            <a:chExt cx="6080517" cy="2636504"/>
          </a:xfrm>
        </p:grpSpPr>
        <p:grpSp>
          <p:nvGrpSpPr>
            <p:cNvPr id="29" name="组合 28"/>
            <p:cNvGrpSpPr/>
            <p:nvPr/>
          </p:nvGrpSpPr>
          <p:grpSpPr>
            <a:xfrm>
              <a:off x="1728032" y="2224624"/>
              <a:ext cx="5452714" cy="2636504"/>
              <a:chOff x="1366059" y="2016295"/>
              <a:chExt cx="5003869" cy="2290162"/>
            </a:xfrm>
          </p:grpSpPr>
          <p:cxnSp>
            <p:nvCxnSpPr>
              <p:cNvPr id="30" name="直接连接符 29"/>
              <p:cNvCxnSpPr/>
              <p:nvPr/>
            </p:nvCxnSpPr>
            <p:spPr>
              <a:xfrm>
                <a:off x="5279735" y="3918384"/>
                <a:ext cx="10901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165"/>
              <p:cNvGrpSpPr/>
              <p:nvPr/>
            </p:nvGrpSpPr>
            <p:grpSpPr>
              <a:xfrm rot="10800000">
                <a:off x="2252518" y="2546860"/>
                <a:ext cx="2778130" cy="1350249"/>
                <a:chOff x="-1233037" y="914446"/>
                <a:chExt cx="1573823" cy="778776"/>
              </a:xfrm>
            </p:grpSpPr>
            <p:cxnSp>
              <p:nvCxnSpPr>
                <p:cNvPr id="46" name="Straight Connector 166"/>
                <p:cNvCxnSpPr/>
                <p:nvPr/>
              </p:nvCxnSpPr>
              <p:spPr>
                <a:xfrm flipH="1" flipV="1">
                  <a:off x="-1233037" y="914446"/>
                  <a:ext cx="786912" cy="778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167"/>
                <p:cNvCxnSpPr/>
                <p:nvPr/>
              </p:nvCxnSpPr>
              <p:spPr>
                <a:xfrm flipV="1">
                  <a:off x="-446125" y="914446"/>
                  <a:ext cx="786911" cy="77877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a:stCxn id="36" idx="1"/>
                <a:endCxn id="35" idx="3"/>
              </p:cNvCxnSpPr>
              <p:nvPr/>
            </p:nvCxnSpPr>
            <p:spPr>
              <a:xfrm flipH="1">
                <a:off x="2543431" y="3918384"/>
                <a:ext cx="2196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图片 76" descr="接入交换机.png"/>
              <p:cNvPicPr>
                <a:picLocks noChangeAspect="1"/>
              </p:cNvPicPr>
              <p:nvPr/>
            </p:nvPicPr>
            <p:blipFill>
              <a:blip r:embed="rId3" cstate="print"/>
              <a:stretch>
                <a:fillRect/>
              </a:stretch>
            </p:blipFill>
            <p:spPr>
              <a:xfrm>
                <a:off x="3371583" y="2413627"/>
                <a:ext cx="540000" cy="441818"/>
              </a:xfrm>
              <a:prstGeom prst="rect">
                <a:avLst/>
              </a:prstGeom>
            </p:spPr>
          </p:pic>
          <p:pic>
            <p:nvPicPr>
              <p:cNvPr id="35" name="图片 76" descr="接入交换机.png"/>
              <p:cNvPicPr>
                <a:picLocks noChangeAspect="1"/>
              </p:cNvPicPr>
              <p:nvPr/>
            </p:nvPicPr>
            <p:blipFill>
              <a:blip r:embed="rId3" cstate="print"/>
              <a:stretch>
                <a:fillRect/>
              </a:stretch>
            </p:blipFill>
            <p:spPr>
              <a:xfrm>
                <a:off x="2003431" y="3697475"/>
                <a:ext cx="540000" cy="441818"/>
              </a:xfrm>
              <a:prstGeom prst="rect">
                <a:avLst/>
              </a:prstGeom>
            </p:spPr>
          </p:pic>
          <p:pic>
            <p:nvPicPr>
              <p:cNvPr id="36" name="图片 76" descr="接入交换机.png"/>
              <p:cNvPicPr>
                <a:picLocks noChangeAspect="1"/>
              </p:cNvPicPr>
              <p:nvPr/>
            </p:nvPicPr>
            <p:blipFill>
              <a:blip r:embed="rId3" cstate="print"/>
              <a:stretch>
                <a:fillRect/>
              </a:stretch>
            </p:blipFill>
            <p:spPr>
              <a:xfrm>
                <a:off x="4739735" y="3697475"/>
                <a:ext cx="540000" cy="441818"/>
              </a:xfrm>
              <a:prstGeom prst="rect">
                <a:avLst/>
              </a:prstGeom>
            </p:spPr>
          </p:pic>
          <p:sp>
            <p:nvSpPr>
              <p:cNvPr id="37" name="文本框 36"/>
              <p:cNvSpPr txBox="1"/>
              <p:nvPr/>
            </p:nvSpPr>
            <p:spPr>
              <a:xfrm>
                <a:off x="2774249" y="2016295"/>
                <a:ext cx="1734663" cy="294080"/>
              </a:xfrm>
              <a:prstGeom prst="rect">
                <a:avLst/>
              </a:prstGeom>
              <a:noFill/>
            </p:spPr>
            <p:txBody>
              <a:bodyPr wrap="none" rtlCol="0">
                <a:spAutoFit/>
              </a:bodyPr>
              <a:lstStyle/>
              <a:p>
                <a:pPr algn="ctr" fontAlgn="ctr"/>
                <a:r>
                  <a:rPr lang="ru-RU" sz="1600" dirty="0">
                    <a:latin typeface="Huawei Sans" panose="020C0503030203020204" pitchFamily="34" charset="0"/>
                  </a:rPr>
                  <a:t>SW1 (корневой мост)</a:t>
                </a:r>
              </a:p>
            </p:txBody>
          </p:sp>
          <p:sp>
            <p:nvSpPr>
              <p:cNvPr id="38" name="文本框 37"/>
              <p:cNvSpPr txBox="1"/>
              <p:nvPr/>
            </p:nvSpPr>
            <p:spPr>
              <a:xfrm>
                <a:off x="1366059" y="3749107"/>
                <a:ext cx="576945" cy="294080"/>
              </a:xfrm>
              <a:prstGeom prst="rect">
                <a:avLst/>
              </a:prstGeom>
              <a:noFill/>
            </p:spPr>
            <p:txBody>
              <a:bodyPr wrap="none" rtlCol="0">
                <a:spAutoFit/>
              </a:bodyPr>
              <a:lstStyle/>
              <a:p>
                <a:pPr algn="ctr" fontAlgn="ctr"/>
                <a:r>
                  <a:rPr lang="ru-RU" sz="1600" dirty="0">
                    <a:latin typeface="Huawei Sans" panose="020C0503030203020204" pitchFamily="34" charset="0"/>
                  </a:rPr>
                  <a:t>SW2</a:t>
                </a:r>
              </a:p>
            </p:txBody>
          </p:sp>
          <p:sp>
            <p:nvSpPr>
              <p:cNvPr id="39" name="文本框 38"/>
              <p:cNvSpPr txBox="1"/>
              <p:nvPr/>
            </p:nvSpPr>
            <p:spPr>
              <a:xfrm>
                <a:off x="4174893" y="4012377"/>
                <a:ext cx="576945" cy="294080"/>
              </a:xfrm>
              <a:prstGeom prst="rect">
                <a:avLst/>
              </a:prstGeom>
              <a:noFill/>
            </p:spPr>
            <p:txBody>
              <a:bodyPr wrap="none" rtlCol="0">
                <a:spAutoFit/>
              </a:bodyPr>
              <a:lstStyle/>
              <a:p>
                <a:pPr algn="ctr" fontAlgn="ctr"/>
                <a:r>
                  <a:rPr lang="ru-RU" sz="1600" dirty="0">
                    <a:latin typeface="Huawei Sans" panose="020C0503030203020204" pitchFamily="34" charset="0"/>
                  </a:rPr>
                  <a:t>SW3</a:t>
                </a:r>
              </a:p>
            </p:txBody>
          </p:sp>
          <p:sp>
            <p:nvSpPr>
              <p:cNvPr id="40" name="椭圆 39"/>
              <p:cNvSpPr>
                <a:spLocks noChangeAspect="1"/>
              </p:cNvSpPr>
              <p:nvPr/>
            </p:nvSpPr>
            <p:spPr>
              <a:xfrm>
                <a:off x="3255340"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41" name="椭圆 40"/>
              <p:cNvSpPr>
                <a:spLocks noChangeAspect="1"/>
              </p:cNvSpPr>
              <p:nvPr/>
            </p:nvSpPr>
            <p:spPr>
              <a:xfrm>
                <a:off x="3757825" y="2731873"/>
                <a:ext cx="232480" cy="23248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D</a:t>
                </a:r>
              </a:p>
            </p:txBody>
          </p:sp>
          <p:sp>
            <p:nvSpPr>
              <p:cNvPr id="42" name="椭圆 41"/>
              <p:cNvSpPr>
                <a:spLocks noChangeAspect="1"/>
              </p:cNvSpPr>
              <p:nvPr/>
            </p:nvSpPr>
            <p:spPr>
              <a:xfrm>
                <a:off x="2369073"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sp>
            <p:nvSpPr>
              <p:cNvPr id="43" name="椭圆 42"/>
              <p:cNvSpPr>
                <a:spLocks noChangeAspect="1"/>
              </p:cNvSpPr>
              <p:nvPr/>
            </p:nvSpPr>
            <p:spPr>
              <a:xfrm>
                <a:off x="4681617" y="3601240"/>
                <a:ext cx="232480" cy="232480"/>
              </a:xfrm>
              <a:prstGeom prst="ellipse">
                <a:avLst/>
              </a:prstGeom>
              <a:solidFill>
                <a:srgbClr val="EC706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r>
                  <a:rPr lang="ru-RU" sz="1400" b="1" dirty="0">
                    <a:solidFill>
                      <a:prstClr val="white"/>
                    </a:solidFill>
                    <a:latin typeface="Huawei Sans" panose="020C0503030203020204" pitchFamily="34" charset="0"/>
                  </a:rPr>
                  <a:t>R</a:t>
                </a:r>
              </a:p>
            </p:txBody>
          </p:sp>
        </p:grpSp>
        <p:pic>
          <p:nvPicPr>
            <p:cNvPr id="48" name="图片 47" descr="PC.png"/>
            <p:cNvPicPr>
              <a:picLocks noChangeAspect="1"/>
            </p:cNvPicPr>
            <p:nvPr/>
          </p:nvPicPr>
          <p:blipFill>
            <a:blip r:embed="rId4" cstate="print"/>
            <a:stretch>
              <a:fillRect/>
            </a:stretch>
          </p:blipFill>
          <p:spPr>
            <a:xfrm>
              <a:off x="7180746" y="4160050"/>
              <a:ext cx="627803" cy="482152"/>
            </a:xfrm>
            <a:prstGeom prst="rect">
              <a:avLst/>
            </a:prstGeom>
          </p:spPr>
        </p:pic>
        <p:sp>
          <p:nvSpPr>
            <p:cNvPr id="60" name="椭圆 59"/>
            <p:cNvSpPr>
              <a:spLocks noChangeAspect="1"/>
            </p:cNvSpPr>
            <p:nvPr/>
          </p:nvSpPr>
          <p:spPr>
            <a:xfrm>
              <a:off x="6002767" y="4143565"/>
              <a:ext cx="232480" cy="232480"/>
            </a:xfrm>
            <a:prstGeom prst="ellipse">
              <a:avLst/>
            </a:prstGeom>
            <a:solidFill>
              <a:schemeClr val="bg1"/>
            </a:solid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rgbClr val="EC7061"/>
                  </a:solidFill>
                  <a:latin typeface="Huawei Sans" panose="020C0503030203020204" pitchFamily="34" charset="0"/>
                </a:rPr>
                <a:t>E</a:t>
              </a:r>
            </a:p>
          </p:txBody>
        </p:sp>
      </p:grpSp>
    </p:spTree>
    <p:extLst>
      <p:ext uri="{BB962C8B-B14F-4D97-AF65-F5344CB8AC3E}">
        <p14:creationId xmlns:p14="http://schemas.microsoft.com/office/powerpoint/2010/main" val="3842461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85531" y="1292186"/>
            <a:ext cx="11873948" cy="4680000"/>
          </a:xfrm>
        </p:spPr>
        <p:txBody>
          <a:bodyPr/>
          <a:lstStyle/>
          <a:p>
            <a:r>
              <a:rPr lang="ru-RU" sz="1500" dirty="0"/>
              <a:t>В RSTP были удалены два состояния портов, определенных в STP, что сократило количество состояний портов до трех.</a:t>
            </a:r>
          </a:p>
          <a:p>
            <a:pPr lvl="1"/>
            <a:r>
              <a:rPr lang="ru-RU" sz="1500" dirty="0"/>
              <a:t>Если порт не переадресует пользовательский трафик или не изучает MAC-адреса, он находится в состоянии Discarding.</a:t>
            </a:r>
          </a:p>
          <a:p>
            <a:pPr lvl="1"/>
            <a:r>
              <a:rPr lang="ru-RU" sz="1500" dirty="0"/>
              <a:t>Если порт не переадресует пользовательский трафик, но изучает MAC-адреса, он находится в состоянии Learning.</a:t>
            </a:r>
          </a:p>
          <a:p>
            <a:pPr lvl="1"/>
            <a:r>
              <a:rPr lang="ru-RU" sz="1500" dirty="0"/>
              <a:t>Если порт переадресует пользовательский трафик и изучает MAC-адреса, он находится в состоянии Forwarding.</a:t>
            </a:r>
          </a:p>
        </p:txBody>
      </p:sp>
      <p:sp>
        <p:nvSpPr>
          <p:cNvPr id="3" name="标题 2"/>
          <p:cNvSpPr>
            <a:spLocks noGrp="1"/>
          </p:cNvSpPr>
          <p:nvPr>
            <p:ph type="title"/>
          </p:nvPr>
        </p:nvSpPr>
        <p:spPr/>
        <p:txBody>
          <a:bodyPr/>
          <a:lstStyle/>
          <a:p>
            <a:r>
              <a:rPr lang="ru-RU" dirty="0"/>
              <a:t>Состояния портов в RSTP</a:t>
            </a:r>
          </a:p>
        </p:txBody>
      </p:sp>
      <p:graphicFrame>
        <p:nvGraphicFramePr>
          <p:cNvPr id="53" name="表格 52"/>
          <p:cNvGraphicFramePr>
            <a:graphicFrameLocks noGrp="1"/>
          </p:cNvGraphicFramePr>
          <p:nvPr>
            <p:extLst>
              <p:ext uri="{D42A27DB-BD31-4B8C-83A1-F6EECF244321}">
                <p14:modId xmlns:p14="http://schemas.microsoft.com/office/powerpoint/2010/main" val="1591668966"/>
              </p:ext>
            </p:extLst>
          </p:nvPr>
        </p:nvGraphicFramePr>
        <p:xfrm>
          <a:off x="1833562" y="3663056"/>
          <a:ext cx="8524875" cy="2202480"/>
        </p:xfrm>
        <a:graphic>
          <a:graphicData uri="http://schemas.openxmlformats.org/drawingml/2006/table">
            <a:tbl>
              <a:tblPr/>
              <a:tblGrid>
                <a:gridCol w="2223880">
                  <a:extLst>
                    <a:ext uri="{9D8B030D-6E8A-4147-A177-3AD203B41FA5}">
                      <a16:colId xmlns:a16="http://schemas.microsoft.com/office/drawing/2014/main" xmlns="" val="20000"/>
                    </a:ext>
                  </a:extLst>
                </a:gridCol>
                <a:gridCol w="2737085">
                  <a:extLst>
                    <a:ext uri="{9D8B030D-6E8A-4147-A177-3AD203B41FA5}">
                      <a16:colId xmlns:a16="http://schemas.microsoft.com/office/drawing/2014/main" xmlns="" val="20001"/>
                    </a:ext>
                  </a:extLst>
                </a:gridCol>
                <a:gridCol w="3563910">
                  <a:extLst>
                    <a:ext uri="{9D8B030D-6E8A-4147-A177-3AD203B41FA5}">
                      <a16:colId xmlns:a16="http://schemas.microsoft.com/office/drawing/2014/main" xmlns="" val="20002"/>
                    </a:ext>
                  </a:extLst>
                </a:gridCol>
              </a:tblGrid>
              <a:tr h="290880">
                <a:tc>
                  <a:txBody>
                    <a:bodyPr/>
                    <a:lstStyle/>
                    <a:p>
                      <a:pPr algn="l" fontAlgn="ctr"/>
                      <a:r>
                        <a:rPr lang="ru-RU" sz="1200" dirty="0">
                          <a:solidFill>
                            <a:schemeClr val="bg1"/>
                          </a:solidFill>
                          <a:latin typeface="Huawei Sans" panose="020C0503030203020204" pitchFamily="34" charset="0"/>
                        </a:rPr>
                        <a:t>Состояние порта STP</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ru-RU" sz="1200" dirty="0">
                          <a:solidFill>
                            <a:schemeClr val="bg1"/>
                          </a:solidFill>
                          <a:latin typeface="Huawei Sans" panose="020C0503030203020204" pitchFamily="34" charset="0"/>
                        </a:rPr>
                        <a:t>Состояние порта RSTP</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tc>
                  <a:txBody>
                    <a:bodyPr/>
                    <a:lstStyle/>
                    <a:p>
                      <a:pPr algn="l" fontAlgn="ctr"/>
                      <a:r>
                        <a:rPr lang="ru-RU" sz="1200" dirty="0">
                          <a:solidFill>
                            <a:schemeClr val="bg1"/>
                          </a:solidFill>
                          <a:latin typeface="Huawei Sans" panose="020C0503030203020204" pitchFamily="34" charset="0"/>
                        </a:rPr>
                        <a:t>Роль порта</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290880">
                <a:tc>
                  <a:txBody>
                    <a:bodyPr/>
                    <a:lstStyle/>
                    <a:p>
                      <a:pPr algn="l" fontAlgn="ctr">
                        <a:lnSpc>
                          <a:spcPct val="150000"/>
                        </a:lnSpc>
                      </a:pPr>
                      <a:r>
                        <a:rPr lang="ru-RU" sz="1200" dirty="0">
                          <a:latin typeface="Huawei Sans" panose="020C0503030203020204" pitchFamily="34" charset="0"/>
                        </a:rPr>
                        <a:t>Forwarding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Forwarding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Корневой или назначенный порт</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1"/>
                  </a:ext>
                </a:extLst>
              </a:tr>
              <a:tr h="290880">
                <a:tc>
                  <a:txBody>
                    <a:bodyPr/>
                    <a:lstStyle/>
                    <a:p>
                      <a:pPr algn="l" fontAlgn="ctr">
                        <a:lnSpc>
                          <a:spcPct val="150000"/>
                        </a:lnSpc>
                      </a:pPr>
                      <a:r>
                        <a:rPr lang="ru-RU" sz="1200" dirty="0">
                          <a:latin typeface="Huawei Sans" panose="020C0503030203020204" pitchFamily="34" charset="0"/>
                        </a:rPr>
                        <a:t>Learning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Learning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Корневой или назначенный порт</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2"/>
                  </a:ext>
                </a:extLst>
              </a:tr>
              <a:tr h="290880">
                <a:tc>
                  <a:txBody>
                    <a:bodyPr/>
                    <a:lstStyle/>
                    <a:p>
                      <a:pPr algn="l" fontAlgn="ctr">
                        <a:lnSpc>
                          <a:spcPct val="150000"/>
                        </a:lnSpc>
                      </a:pPr>
                      <a:r>
                        <a:rPr lang="ru-RU" sz="1200" dirty="0">
                          <a:latin typeface="Huawei Sans" panose="020C0503030203020204" pitchFamily="34" charset="0"/>
                        </a:rPr>
                        <a:t>Listening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Discarding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Корневой или назначенный порт</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3"/>
                  </a:ext>
                </a:extLst>
              </a:tr>
              <a:tr h="290880">
                <a:tc>
                  <a:txBody>
                    <a:bodyPr/>
                    <a:lstStyle/>
                    <a:p>
                      <a:pPr algn="l" fontAlgn="ctr">
                        <a:lnSpc>
                          <a:spcPct val="150000"/>
                        </a:lnSpc>
                      </a:pPr>
                      <a:r>
                        <a:rPr lang="ru-RU" sz="1200" dirty="0">
                          <a:latin typeface="Huawei Sans" panose="020C0503030203020204" pitchFamily="34" charset="0"/>
                        </a:rPr>
                        <a:t>Blocking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Discarding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Альтернативный или резервный порт</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4"/>
                  </a:ext>
                </a:extLst>
              </a:tr>
              <a:tr h="290880">
                <a:tc>
                  <a:txBody>
                    <a:bodyPr/>
                    <a:lstStyle/>
                    <a:p>
                      <a:pPr algn="l" fontAlgn="ctr">
                        <a:lnSpc>
                          <a:spcPct val="150000"/>
                        </a:lnSpc>
                      </a:pPr>
                      <a:r>
                        <a:rPr lang="ru-RU" sz="1200" dirty="0">
                          <a:latin typeface="Huawei Sans" panose="020C0503030203020204" pitchFamily="34" charset="0"/>
                        </a:rPr>
                        <a:t>Disabled</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latin typeface="Huawei Sans" panose="020C0503030203020204" pitchFamily="34" charset="0"/>
                        </a:rPr>
                        <a:t>Discarding</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tc>
                  <a:txBody>
                    <a:bodyPr/>
                    <a:lstStyle/>
                    <a:p>
                      <a:pPr algn="l" fontAlgn="ctr">
                        <a:lnSpc>
                          <a:spcPct val="150000"/>
                        </a:lnSpc>
                      </a:pPr>
                      <a:r>
                        <a:rPr lang="ru-RU" sz="1200" dirty="0">
                          <a:solidFill>
                            <a:schemeClr val="tx1"/>
                          </a:solidFill>
                          <a:latin typeface="Huawei Sans" panose="020C0503030203020204" pitchFamily="34" charset="0"/>
                        </a:rPr>
                        <a:t>Отключенный (</a:t>
                      </a:r>
                      <a:r>
                        <a:rPr lang="en-US" sz="1200" dirty="0">
                          <a:solidFill>
                            <a:schemeClr val="tx1"/>
                          </a:solidFill>
                          <a:latin typeface="Huawei Sans" panose="020C0503030203020204" pitchFamily="34" charset="0"/>
                        </a:rPr>
                        <a:t>disabled</a:t>
                      </a:r>
                      <a:r>
                        <a:rPr lang="ru-RU" sz="1200" dirty="0">
                          <a:solidFill>
                            <a:schemeClr val="tx1"/>
                          </a:solidFill>
                          <a:latin typeface="Huawei Sans" panose="020C0503030203020204" pitchFamily="34" charset="0"/>
                        </a:rPr>
                        <a:t>) </a:t>
                      </a:r>
                      <a:r>
                        <a:rPr lang="ru-RU" sz="1200" dirty="0">
                          <a:latin typeface="Huawei Sans" panose="020C0503030203020204" pitchFamily="34" charset="0"/>
                        </a:rPr>
                        <a:t>порт</a:t>
                      </a:r>
                    </a:p>
                  </a:txBody>
                  <a:tcPr marL="72000" marR="54000" marT="54000" marB="54000" anchor="ctr">
                    <a:lnL w="12700" cap="flat" cmpd="sng" algn="ctr">
                      <a:solidFill>
                        <a:srgbClr val="B4E6F6"/>
                      </a:solidFill>
                      <a:prstDash val="solid"/>
                      <a:round/>
                      <a:headEnd type="none" w="med" len="med"/>
                      <a:tailEnd type="none" w="med" len="med"/>
                    </a:lnL>
                    <a:lnR w="12700" cap="flat" cmpd="sng" algn="ctr">
                      <a:solidFill>
                        <a:srgbClr val="B4E6F6"/>
                      </a:solidFill>
                      <a:prstDash val="solid"/>
                      <a:round/>
                      <a:headEnd type="none" w="med" len="med"/>
                      <a:tailEnd type="none" w="med" len="med"/>
                    </a:lnR>
                    <a:lnT w="12700" cap="flat" cmpd="sng" algn="ctr">
                      <a:solidFill>
                        <a:srgbClr val="B4E6F6"/>
                      </a:solidFill>
                      <a:prstDash val="solid"/>
                      <a:round/>
                      <a:headEnd type="none" w="med" len="med"/>
                      <a:tailEnd type="none" w="med" len="med"/>
                    </a:lnT>
                    <a:lnB w="12700" cap="flat" cmpd="sng" algn="ctr">
                      <a:solidFill>
                        <a:srgbClr val="B4E6F6"/>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392926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solidFill>
                  <a:schemeClr val="bg1">
                    <a:lumMod val="50000"/>
                  </a:schemeClr>
                </a:solidFill>
              </a:rPr>
              <a:t>Обзор STP</a:t>
            </a:r>
          </a:p>
          <a:p>
            <a:r>
              <a:rPr lang="ru-RU" dirty="0">
                <a:solidFill>
                  <a:schemeClr val="bg1">
                    <a:lumMod val="50000"/>
                  </a:schemeClr>
                </a:solidFill>
              </a:rPr>
              <a:t>Основные концепции и механизм работы STP</a:t>
            </a:r>
          </a:p>
          <a:p>
            <a:r>
              <a:rPr lang="ru-RU" dirty="0">
                <a:solidFill>
                  <a:schemeClr val="bg1">
                    <a:lumMod val="50000"/>
                  </a:schemeClr>
                </a:solidFill>
              </a:rPr>
              <a:t>Базовые конфигурации STP</a:t>
            </a:r>
          </a:p>
          <a:p>
            <a:r>
              <a:rPr lang="ru-RU" dirty="0">
                <a:solidFill>
                  <a:schemeClr val="bg1">
                    <a:lumMod val="50000"/>
                  </a:schemeClr>
                </a:solidFill>
              </a:rPr>
              <a:t>Улучшения в работе RSTP</a:t>
            </a:r>
          </a:p>
          <a:p>
            <a:r>
              <a:rPr lang="ru-RU" b="1" dirty="0"/>
              <a:t>Усовершенствование STP</a:t>
            </a:r>
          </a:p>
        </p:txBody>
      </p:sp>
    </p:spTree>
    <p:extLst>
      <p:ext uri="{BB962C8B-B14F-4D97-AF65-F5344CB8AC3E}">
        <p14:creationId xmlns:p14="http://schemas.microsoft.com/office/powerpoint/2010/main" val="33725587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flipV="1">
            <a:off x="3606499" y="3482812"/>
            <a:ext cx="3293740" cy="1330959"/>
            <a:chOff x="107504" y="2348880"/>
            <a:chExt cx="2808312" cy="1944216"/>
          </a:xfrm>
        </p:grpSpPr>
        <p:cxnSp>
          <p:nvCxnSpPr>
            <p:cNvPr id="4" name="直接连接符 9"/>
            <p:cNvCxnSpPr/>
            <p:nvPr/>
          </p:nvCxnSpPr>
          <p:spPr bwMode="auto">
            <a:xfrm flipH="1">
              <a:off x="107504"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 name="直接连接符 10"/>
            <p:cNvCxnSpPr/>
            <p:nvPr/>
          </p:nvCxnSpPr>
          <p:spPr bwMode="auto">
            <a:xfrm flipH="1">
              <a:off x="107504" y="4293096"/>
              <a:ext cx="280831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直接连接符 13"/>
            <p:cNvCxnSpPr/>
            <p:nvPr/>
          </p:nvCxnSpPr>
          <p:spPr bwMode="auto">
            <a:xfrm flipH="1" flipV="1">
              <a:off x="1511660"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11" name="Straight Connector 18"/>
          <p:cNvCxnSpPr/>
          <p:nvPr/>
        </p:nvCxnSpPr>
        <p:spPr bwMode="auto">
          <a:xfrm>
            <a:off x="3681161" y="2918564"/>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20"/>
          <p:cNvCxnSpPr/>
          <p:nvPr/>
        </p:nvCxnSpPr>
        <p:spPr bwMode="auto">
          <a:xfrm>
            <a:off x="6842741" y="2918564"/>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7" name="图片 76" descr="接入交换机.png"/>
          <p:cNvPicPr>
            <a:picLocks noChangeAspect="1"/>
          </p:cNvPicPr>
          <p:nvPr/>
        </p:nvPicPr>
        <p:blipFill>
          <a:blip r:embed="rId3" cstate="print"/>
          <a:stretch>
            <a:fillRect/>
          </a:stretch>
        </p:blipFill>
        <p:spPr>
          <a:xfrm>
            <a:off x="3407155" y="3261551"/>
            <a:ext cx="534944" cy="462395"/>
          </a:xfrm>
          <a:prstGeom prst="rect">
            <a:avLst/>
          </a:prstGeom>
        </p:spPr>
      </p:pic>
      <p:pic>
        <p:nvPicPr>
          <p:cNvPr id="28" name="图片 76" descr="接入交换机.png"/>
          <p:cNvPicPr>
            <a:picLocks noChangeAspect="1"/>
          </p:cNvPicPr>
          <p:nvPr/>
        </p:nvPicPr>
        <p:blipFill>
          <a:blip r:embed="rId3" cstate="print"/>
          <a:stretch>
            <a:fillRect/>
          </a:stretch>
        </p:blipFill>
        <p:spPr>
          <a:xfrm>
            <a:off x="6594319" y="3261551"/>
            <a:ext cx="534944" cy="462395"/>
          </a:xfrm>
          <a:prstGeom prst="rect">
            <a:avLst/>
          </a:prstGeom>
        </p:spPr>
      </p:pic>
      <p:pic>
        <p:nvPicPr>
          <p:cNvPr id="29" name="图片 76" descr="接入交换机.png"/>
          <p:cNvPicPr>
            <a:picLocks noChangeAspect="1"/>
          </p:cNvPicPr>
          <p:nvPr/>
        </p:nvPicPr>
        <p:blipFill>
          <a:blip r:embed="rId3" cstate="print"/>
          <a:stretch>
            <a:fillRect/>
          </a:stretch>
        </p:blipFill>
        <p:spPr>
          <a:xfrm>
            <a:off x="5000737" y="4746569"/>
            <a:ext cx="534944" cy="462395"/>
          </a:xfrm>
          <a:prstGeom prst="rect">
            <a:avLst/>
          </a:prstGeom>
        </p:spPr>
      </p:pic>
      <p:sp>
        <p:nvSpPr>
          <p:cNvPr id="30" name="文本占位符 29"/>
          <p:cNvSpPr>
            <a:spLocks noGrp="1"/>
          </p:cNvSpPr>
          <p:nvPr>
            <p:ph type="body" sz="quarter" idx="10"/>
          </p:nvPr>
        </p:nvSpPr>
        <p:spPr/>
        <p:txBody>
          <a:bodyPr/>
          <a:lstStyle/>
          <a:p>
            <a:r>
              <a:rPr lang="ru-RU" sz="1400" dirty="0"/>
              <a:t>RSTP является усовершенствованием протокола STP и обеспечивает быструю конвергенцию топологии сети.</a:t>
            </a:r>
          </a:p>
          <a:p>
            <a:r>
              <a:rPr lang="ru-RU" sz="1400" dirty="0"/>
              <a:t>И STP, и RSTP имеют один недостаток: все VLAN в локальной сети используют одно связующее дерево. В результате балансировку нагрузки между VLAN выполнить невозможно, и блокированные каналы не могут передать какой-либо трафик, что может привести к сбоям передачи пакетов VLAN.</a:t>
            </a:r>
          </a:p>
        </p:txBody>
      </p:sp>
      <p:sp>
        <p:nvSpPr>
          <p:cNvPr id="2" name="标题 1"/>
          <p:cNvSpPr>
            <a:spLocks noGrp="1"/>
          </p:cNvSpPr>
          <p:nvPr>
            <p:ph type="title"/>
          </p:nvPr>
        </p:nvSpPr>
        <p:spPr/>
        <p:txBody>
          <a:bodyPr/>
          <a:lstStyle/>
          <a:p>
            <a:r>
              <a:rPr lang="ru-RU" dirty="0"/>
              <a:t>Недостатки STP/RSTP: все VLAN используют одно связующее дерево</a:t>
            </a:r>
          </a:p>
        </p:txBody>
      </p:sp>
      <p:sp>
        <p:nvSpPr>
          <p:cNvPr id="8" name="矩形 20"/>
          <p:cNvSpPr/>
          <p:nvPr/>
        </p:nvSpPr>
        <p:spPr>
          <a:xfrm>
            <a:off x="4953354" y="5234961"/>
            <a:ext cx="574196" cy="307777"/>
          </a:xfrm>
          <a:prstGeom prst="rect">
            <a:avLst/>
          </a:prstGeom>
        </p:spPr>
        <p:txBody>
          <a:bodyPr wrap="none">
            <a:spAutoFit/>
          </a:bodyPr>
          <a:lstStyle/>
          <a:p>
            <a:pPr fontAlgn="ctr"/>
            <a:r>
              <a:rPr lang="ru-RU" sz="1400" b="1" dirty="0">
                <a:latin typeface="Huawei Sans" panose="020C0503030203020204" pitchFamily="34" charset="0"/>
              </a:rPr>
              <a:t>SW3</a:t>
            </a:r>
          </a:p>
        </p:txBody>
      </p:sp>
      <p:sp>
        <p:nvSpPr>
          <p:cNvPr id="9" name="矩形 21"/>
          <p:cNvSpPr/>
          <p:nvPr/>
        </p:nvSpPr>
        <p:spPr>
          <a:xfrm>
            <a:off x="2750910" y="3338860"/>
            <a:ext cx="574196" cy="307777"/>
          </a:xfrm>
          <a:prstGeom prst="rect">
            <a:avLst/>
          </a:prstGeom>
        </p:spPr>
        <p:txBody>
          <a:bodyPr wrap="none">
            <a:spAutoFit/>
          </a:bodyPr>
          <a:lstStyle/>
          <a:p>
            <a:pPr fontAlgn="ctr"/>
            <a:r>
              <a:rPr lang="ru-RU" sz="1400" b="1" dirty="0">
                <a:latin typeface="Huawei Sans" panose="020C0503030203020204" pitchFamily="34" charset="0"/>
              </a:rPr>
              <a:t>SW1</a:t>
            </a:r>
          </a:p>
        </p:txBody>
      </p:sp>
      <p:sp>
        <p:nvSpPr>
          <p:cNvPr id="10" name="矩形 22"/>
          <p:cNvSpPr/>
          <p:nvPr/>
        </p:nvSpPr>
        <p:spPr>
          <a:xfrm>
            <a:off x="7125962" y="3338860"/>
            <a:ext cx="574196" cy="307777"/>
          </a:xfrm>
          <a:prstGeom prst="rect">
            <a:avLst/>
          </a:prstGeom>
        </p:spPr>
        <p:txBody>
          <a:bodyPr wrap="none">
            <a:spAutoFit/>
          </a:bodyPr>
          <a:lstStyle/>
          <a:p>
            <a:pPr fontAlgn="ctr"/>
            <a:r>
              <a:rPr lang="ru-RU" sz="1400" b="1" dirty="0">
                <a:latin typeface="Huawei Sans" panose="020C0503030203020204" pitchFamily="34" charset="0"/>
              </a:rPr>
              <a:t>SW2</a:t>
            </a:r>
          </a:p>
        </p:txBody>
      </p:sp>
      <p:grpSp>
        <p:nvGrpSpPr>
          <p:cNvPr id="15" name="组合 28"/>
          <p:cNvGrpSpPr/>
          <p:nvPr/>
        </p:nvGrpSpPr>
        <p:grpSpPr>
          <a:xfrm>
            <a:off x="5272439" y="4586103"/>
            <a:ext cx="297554" cy="297554"/>
            <a:chOff x="5076056" y="3356992"/>
            <a:chExt cx="436268" cy="436268"/>
          </a:xfrm>
        </p:grpSpPr>
        <p:sp>
          <p:nvSpPr>
            <p:cNvPr id="16"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17"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18" name="矩形 29"/>
          <p:cNvSpPr/>
          <p:nvPr/>
        </p:nvSpPr>
        <p:spPr>
          <a:xfrm>
            <a:off x="5541706" y="4578987"/>
            <a:ext cx="878767" cy="307777"/>
          </a:xfrm>
          <a:prstGeom prst="rect">
            <a:avLst/>
          </a:prstGeom>
        </p:spPr>
        <p:txBody>
          <a:bodyPr wrap="none">
            <a:spAutoFit/>
          </a:bodyPr>
          <a:lstStyle/>
          <a:p>
            <a:pPr fontAlgn="ctr"/>
            <a:r>
              <a:rPr lang="ru-RU" sz="1400" b="1" dirty="0">
                <a:solidFill>
                  <a:srgbClr val="EC7061"/>
                </a:solidFill>
                <a:latin typeface="Huawei Sans" panose="020C0503030203020204" pitchFamily="34" charset="0"/>
              </a:rPr>
              <a:t>GE0/0/2</a:t>
            </a:r>
          </a:p>
        </p:txBody>
      </p:sp>
      <p:sp>
        <p:nvSpPr>
          <p:cNvPr id="19" name="矩形 20"/>
          <p:cNvSpPr/>
          <p:nvPr/>
        </p:nvSpPr>
        <p:spPr>
          <a:xfrm>
            <a:off x="4553503" y="6122576"/>
            <a:ext cx="1399742" cy="307777"/>
          </a:xfrm>
          <a:prstGeom prst="rect">
            <a:avLst/>
          </a:prstGeom>
        </p:spPr>
        <p:txBody>
          <a:bodyPr wrap="none">
            <a:spAutoFit/>
          </a:bodyPr>
          <a:lstStyle/>
          <a:p>
            <a:pPr algn="ctr" fontAlgn="ctr"/>
            <a:r>
              <a:rPr lang="ru-RU" sz="1400" b="1" dirty="0">
                <a:latin typeface="Huawei Sans" panose="020C0503030203020204" pitchFamily="34" charset="0"/>
              </a:rPr>
              <a:t>VLAN 1, 2, 3…</a:t>
            </a:r>
          </a:p>
        </p:txBody>
      </p:sp>
      <p:sp>
        <p:nvSpPr>
          <p:cNvPr id="20" name="Freeform 27"/>
          <p:cNvSpPr/>
          <p:nvPr/>
        </p:nvSpPr>
        <p:spPr bwMode="auto">
          <a:xfrm>
            <a:off x="4145206" y="2941729"/>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EC7061"/>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sp>
        <p:nvSpPr>
          <p:cNvPr id="22" name="Line Callout 2 29"/>
          <p:cNvSpPr/>
          <p:nvPr/>
        </p:nvSpPr>
        <p:spPr bwMode="auto">
          <a:xfrm>
            <a:off x="7271802" y="3723947"/>
            <a:ext cx="4071507" cy="1647292"/>
          </a:xfrm>
          <a:prstGeom prst="borderCallout2">
            <a:avLst>
              <a:gd name="adj1" fmla="val 18536"/>
              <a:gd name="adj2" fmla="val -443"/>
              <a:gd name="adj3" fmla="val 18536"/>
              <a:gd name="adj4" fmla="val -11678"/>
              <a:gd name="adj5" fmla="val 60052"/>
              <a:gd name="adj6" fmla="val -29930"/>
            </a:avLst>
          </a:prstGeom>
          <a:solidFill>
            <a:srgbClr val="FFFFC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ts val="2200"/>
              </a:lnSpc>
            </a:pPr>
            <a:r>
              <a:rPr lang="ru-RU" sz="1400" dirty="0">
                <a:solidFill>
                  <a:schemeClr val="accent2"/>
                </a:solidFill>
                <a:latin typeface="Huawei Sans" panose="020C0503030203020204" pitchFamily="34" charset="0"/>
                <a:ea typeface="方正兰亭黑简体" panose="02000000000000000000" pitchFamily="2" charset="-122"/>
              </a:rPr>
              <a:t>GE0/0/2 SW3 блокируется STP. В результате трафик всех VLAN пересылается по левому каналу, а канал, подключенный к блокированному интерфейсу, не передает трафик, что ведет к расходованию ресурсов полосы пропускания канала.</a:t>
            </a:r>
            <a:r>
              <a:rPr lang="ru-RU" sz="1600" dirty="0">
                <a:solidFill>
                  <a:schemeClr val="accent2"/>
                </a:solidFill>
                <a:latin typeface="Huawei Sans" panose="020C0503030203020204" pitchFamily="34" charset="0"/>
                <a:ea typeface="方正兰亭黑简体" panose="02000000000000000000" pitchFamily="2" charset="-122"/>
              </a:rPr>
              <a:t> </a:t>
            </a:r>
          </a:p>
        </p:txBody>
      </p:sp>
      <p:pic>
        <p:nvPicPr>
          <p:cNvPr id="24" name="图片 23" descr="PC.png"/>
          <p:cNvPicPr>
            <a:picLocks noChangeAspect="1"/>
          </p:cNvPicPr>
          <p:nvPr/>
        </p:nvPicPr>
        <p:blipFill>
          <a:blip r:embed="rId4" cstate="print"/>
          <a:stretch>
            <a:fillRect/>
          </a:stretch>
        </p:blipFill>
        <p:spPr>
          <a:xfrm>
            <a:off x="4955086" y="5635186"/>
            <a:ext cx="570730" cy="438320"/>
          </a:xfrm>
          <a:prstGeom prst="rect">
            <a:avLst/>
          </a:prstGeom>
        </p:spPr>
      </p:pic>
      <p:grpSp>
        <p:nvGrpSpPr>
          <p:cNvPr id="26" name="组合 28"/>
          <p:cNvGrpSpPr/>
          <p:nvPr/>
        </p:nvGrpSpPr>
        <p:grpSpPr>
          <a:xfrm>
            <a:off x="2187976" y="5762956"/>
            <a:ext cx="223557" cy="223557"/>
            <a:chOff x="5076056" y="3356992"/>
            <a:chExt cx="436268" cy="436268"/>
          </a:xfrm>
        </p:grpSpPr>
        <p:sp>
          <p:nvSpPr>
            <p:cNvPr id="3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33"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35" name="矩形 20"/>
          <p:cNvSpPr/>
          <p:nvPr/>
        </p:nvSpPr>
        <p:spPr>
          <a:xfrm>
            <a:off x="2412972" y="5742848"/>
            <a:ext cx="994183" cy="261610"/>
          </a:xfrm>
          <a:prstGeom prst="rect">
            <a:avLst/>
          </a:prstGeom>
        </p:spPr>
        <p:txBody>
          <a:bodyPr wrap="none">
            <a:spAutoFit/>
          </a:bodyPr>
          <a:lstStyle/>
          <a:p>
            <a:pPr fontAlgn="ctr"/>
            <a:r>
              <a:rPr lang="ru-RU" sz="1100" dirty="0">
                <a:latin typeface="Huawei Sans" panose="020C0503030203020204" pitchFamily="34" charset="0"/>
              </a:rPr>
              <a:t>Заблокированный порт</a:t>
            </a:r>
          </a:p>
        </p:txBody>
      </p:sp>
      <p:cxnSp>
        <p:nvCxnSpPr>
          <p:cNvPr id="36" name="直接箭头连接符 35"/>
          <p:cNvCxnSpPr/>
          <p:nvPr/>
        </p:nvCxnSpPr>
        <p:spPr>
          <a:xfrm flipH="1">
            <a:off x="1847495" y="5533028"/>
            <a:ext cx="565477" cy="0"/>
          </a:xfrm>
          <a:prstGeom prst="straightConnector1">
            <a:avLst/>
          </a:prstGeom>
          <a:noFill/>
          <a:ln w="28575" cap="flat" cmpd="sng" algn="ctr">
            <a:solidFill>
              <a:srgbClr val="EC7061"/>
            </a:solidFill>
            <a:prstDash val="sysDot"/>
            <a:round/>
            <a:headEnd type="triangle" w="med" len="med"/>
            <a:tailEnd type="triangle" w="med" len="med"/>
          </a:ln>
          <a:effectLst/>
        </p:spPr>
      </p:cxnSp>
      <p:sp>
        <p:nvSpPr>
          <p:cNvPr id="37" name="矩形 20"/>
          <p:cNvSpPr/>
          <p:nvPr/>
        </p:nvSpPr>
        <p:spPr>
          <a:xfrm>
            <a:off x="2412972" y="5404114"/>
            <a:ext cx="1515158" cy="261610"/>
          </a:xfrm>
          <a:prstGeom prst="rect">
            <a:avLst/>
          </a:prstGeom>
        </p:spPr>
        <p:txBody>
          <a:bodyPr wrap="none">
            <a:spAutoFit/>
          </a:bodyPr>
          <a:lstStyle/>
          <a:p>
            <a:pPr fontAlgn="ctr"/>
            <a:r>
              <a:rPr lang="ru-RU" sz="1100" dirty="0">
                <a:latin typeface="Huawei Sans" panose="020C0503030203020204" pitchFamily="34" charset="0"/>
              </a:rPr>
              <a:t>Данные всех VLAN</a:t>
            </a:r>
          </a:p>
        </p:txBody>
      </p:sp>
    </p:spTree>
    <p:extLst>
      <p:ext uri="{BB962C8B-B14F-4D97-AF65-F5344CB8AC3E}">
        <p14:creationId xmlns:p14="http://schemas.microsoft.com/office/powerpoint/2010/main" val="1891817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flipV="1">
            <a:off x="3292434" y="3212466"/>
            <a:ext cx="3293740" cy="1330959"/>
            <a:chOff x="107504" y="2348880"/>
            <a:chExt cx="2808312" cy="1944216"/>
          </a:xfrm>
        </p:grpSpPr>
        <p:cxnSp>
          <p:nvCxnSpPr>
            <p:cNvPr id="4" name="直接连接符 9"/>
            <p:cNvCxnSpPr/>
            <p:nvPr/>
          </p:nvCxnSpPr>
          <p:spPr bwMode="auto">
            <a:xfrm flipH="1">
              <a:off x="107504"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 name="直接连接符 10"/>
            <p:cNvCxnSpPr/>
            <p:nvPr/>
          </p:nvCxnSpPr>
          <p:spPr bwMode="auto">
            <a:xfrm flipH="1">
              <a:off x="107504" y="4293096"/>
              <a:ext cx="280831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直接连接符 13"/>
            <p:cNvCxnSpPr/>
            <p:nvPr/>
          </p:nvCxnSpPr>
          <p:spPr bwMode="auto">
            <a:xfrm flipH="1" flipV="1">
              <a:off x="1511660"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11" name="Straight Connector 18"/>
          <p:cNvCxnSpPr/>
          <p:nvPr/>
        </p:nvCxnSpPr>
        <p:spPr bwMode="auto">
          <a:xfrm>
            <a:off x="336709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20"/>
          <p:cNvCxnSpPr/>
          <p:nvPr/>
        </p:nvCxnSpPr>
        <p:spPr bwMode="auto">
          <a:xfrm>
            <a:off x="652867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27" name="图片 76" descr="接入交换机.png"/>
          <p:cNvPicPr>
            <a:picLocks noChangeAspect="1"/>
          </p:cNvPicPr>
          <p:nvPr/>
        </p:nvPicPr>
        <p:blipFill>
          <a:blip r:embed="rId3" cstate="print"/>
          <a:stretch>
            <a:fillRect/>
          </a:stretch>
        </p:blipFill>
        <p:spPr>
          <a:xfrm>
            <a:off x="3093090" y="2991205"/>
            <a:ext cx="534944" cy="462395"/>
          </a:xfrm>
          <a:prstGeom prst="rect">
            <a:avLst/>
          </a:prstGeom>
        </p:spPr>
      </p:pic>
      <p:pic>
        <p:nvPicPr>
          <p:cNvPr id="28" name="图片 76" descr="接入交换机.png"/>
          <p:cNvPicPr>
            <a:picLocks noChangeAspect="1"/>
          </p:cNvPicPr>
          <p:nvPr/>
        </p:nvPicPr>
        <p:blipFill>
          <a:blip r:embed="rId3" cstate="print"/>
          <a:stretch>
            <a:fillRect/>
          </a:stretch>
        </p:blipFill>
        <p:spPr>
          <a:xfrm>
            <a:off x="6280254" y="2991205"/>
            <a:ext cx="534944" cy="462395"/>
          </a:xfrm>
          <a:prstGeom prst="rect">
            <a:avLst/>
          </a:prstGeom>
        </p:spPr>
      </p:pic>
      <p:pic>
        <p:nvPicPr>
          <p:cNvPr id="29" name="图片 76" descr="接入交换机.png"/>
          <p:cNvPicPr>
            <a:picLocks noChangeAspect="1"/>
          </p:cNvPicPr>
          <p:nvPr/>
        </p:nvPicPr>
        <p:blipFill>
          <a:blip r:embed="rId3" cstate="print"/>
          <a:stretch>
            <a:fillRect/>
          </a:stretch>
        </p:blipFill>
        <p:spPr>
          <a:xfrm>
            <a:off x="4686672" y="4476223"/>
            <a:ext cx="534944" cy="462395"/>
          </a:xfrm>
          <a:prstGeom prst="rect">
            <a:avLst/>
          </a:prstGeom>
        </p:spPr>
      </p:pic>
      <p:sp>
        <p:nvSpPr>
          <p:cNvPr id="30" name="文本占位符 29"/>
          <p:cNvSpPr>
            <a:spLocks noGrp="1"/>
          </p:cNvSpPr>
          <p:nvPr>
            <p:ph type="body" sz="quarter" idx="10"/>
          </p:nvPr>
        </p:nvSpPr>
        <p:spPr/>
        <p:txBody>
          <a:bodyPr/>
          <a:lstStyle/>
          <a:p>
            <a:r>
              <a:rPr lang="ru-RU" sz="2000" dirty="0"/>
              <a:t>Huawei предоставляет протокол связующего дерева на базе VLAN (</a:t>
            </a:r>
            <a:r>
              <a:rPr lang="en-US" altLang="zh-CN" sz="2000" dirty="0"/>
              <a:t>VLAN-based Spanning Tree, </a:t>
            </a:r>
            <a:r>
              <a:rPr lang="ru-RU" sz="2000" dirty="0"/>
              <a:t>VBST). VBST создает связующее дерево в каждой VLAN, чтобы трафик разных VLAN был сбалансирован по нагрузке по разным связующим деревьям.</a:t>
            </a:r>
          </a:p>
        </p:txBody>
      </p:sp>
      <p:sp>
        <p:nvSpPr>
          <p:cNvPr id="2" name="标题 1"/>
          <p:cNvSpPr>
            <a:spLocks noGrp="1"/>
          </p:cNvSpPr>
          <p:nvPr>
            <p:ph type="title"/>
          </p:nvPr>
        </p:nvSpPr>
        <p:spPr/>
        <p:txBody>
          <a:bodyPr/>
          <a:lstStyle/>
          <a:p>
            <a:r>
              <a:rPr lang="ru-RU" dirty="0"/>
              <a:t>VBST</a:t>
            </a:r>
          </a:p>
        </p:txBody>
      </p:sp>
      <p:sp>
        <p:nvSpPr>
          <p:cNvPr id="8" name="矩形 20"/>
          <p:cNvSpPr/>
          <p:nvPr/>
        </p:nvSpPr>
        <p:spPr>
          <a:xfrm>
            <a:off x="4639289" y="4964615"/>
            <a:ext cx="574196" cy="307777"/>
          </a:xfrm>
          <a:prstGeom prst="rect">
            <a:avLst/>
          </a:prstGeom>
        </p:spPr>
        <p:txBody>
          <a:bodyPr wrap="none">
            <a:spAutoFit/>
          </a:bodyPr>
          <a:lstStyle/>
          <a:p>
            <a:pPr fontAlgn="ctr"/>
            <a:r>
              <a:rPr lang="ru-RU" sz="1400" b="1" dirty="0">
                <a:latin typeface="Huawei Sans" panose="020C0503030203020204" pitchFamily="34" charset="0"/>
              </a:rPr>
              <a:t>SW3</a:t>
            </a:r>
          </a:p>
        </p:txBody>
      </p:sp>
      <p:sp>
        <p:nvSpPr>
          <p:cNvPr id="9" name="矩形 21"/>
          <p:cNvSpPr/>
          <p:nvPr/>
        </p:nvSpPr>
        <p:spPr>
          <a:xfrm>
            <a:off x="2436845" y="3068514"/>
            <a:ext cx="574196" cy="307777"/>
          </a:xfrm>
          <a:prstGeom prst="rect">
            <a:avLst/>
          </a:prstGeom>
        </p:spPr>
        <p:txBody>
          <a:bodyPr wrap="none">
            <a:spAutoFit/>
          </a:bodyPr>
          <a:lstStyle/>
          <a:p>
            <a:pPr fontAlgn="ctr"/>
            <a:r>
              <a:rPr lang="ru-RU" sz="1400" b="1" dirty="0">
                <a:latin typeface="Huawei Sans" panose="020C0503030203020204" pitchFamily="34" charset="0"/>
              </a:rPr>
              <a:t>SW1</a:t>
            </a:r>
          </a:p>
        </p:txBody>
      </p:sp>
      <p:sp>
        <p:nvSpPr>
          <p:cNvPr id="10" name="矩形 22"/>
          <p:cNvSpPr/>
          <p:nvPr/>
        </p:nvSpPr>
        <p:spPr>
          <a:xfrm>
            <a:off x="6811897" y="3068514"/>
            <a:ext cx="574196" cy="307777"/>
          </a:xfrm>
          <a:prstGeom prst="rect">
            <a:avLst/>
          </a:prstGeom>
        </p:spPr>
        <p:txBody>
          <a:bodyPr wrap="none">
            <a:spAutoFit/>
          </a:bodyPr>
          <a:lstStyle/>
          <a:p>
            <a:pPr fontAlgn="ctr"/>
            <a:r>
              <a:rPr lang="ru-RU" sz="1400" b="1" dirty="0">
                <a:latin typeface="Huawei Sans" panose="020C0503030203020204" pitchFamily="34" charset="0"/>
              </a:rPr>
              <a:t>SW2</a:t>
            </a:r>
          </a:p>
        </p:txBody>
      </p:sp>
      <p:grpSp>
        <p:nvGrpSpPr>
          <p:cNvPr id="15" name="组合 28"/>
          <p:cNvGrpSpPr/>
          <p:nvPr/>
        </p:nvGrpSpPr>
        <p:grpSpPr>
          <a:xfrm>
            <a:off x="4958374" y="4315757"/>
            <a:ext cx="297554" cy="297554"/>
            <a:chOff x="5076056" y="3356992"/>
            <a:chExt cx="436268" cy="436268"/>
          </a:xfrm>
        </p:grpSpPr>
        <p:sp>
          <p:nvSpPr>
            <p:cNvPr id="16"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17"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19" name="矩形 20"/>
          <p:cNvSpPr/>
          <p:nvPr/>
        </p:nvSpPr>
        <p:spPr>
          <a:xfrm>
            <a:off x="4246647" y="5940696"/>
            <a:ext cx="1385316" cy="307777"/>
          </a:xfrm>
          <a:prstGeom prst="rect">
            <a:avLst/>
          </a:prstGeom>
        </p:spPr>
        <p:txBody>
          <a:bodyPr wrap="none">
            <a:spAutoFit/>
          </a:bodyPr>
          <a:lstStyle/>
          <a:p>
            <a:pPr algn="ctr" fontAlgn="ctr"/>
            <a:r>
              <a:rPr lang="ru-RU" sz="1400" b="1" dirty="0">
                <a:latin typeface="Huawei Sans" panose="020C0503030203020204" pitchFamily="34" charset="0"/>
              </a:rPr>
              <a:t>VLAN 1, 2, 3…</a:t>
            </a:r>
          </a:p>
        </p:txBody>
      </p:sp>
      <p:sp>
        <p:nvSpPr>
          <p:cNvPr id="20" name="Freeform 27"/>
          <p:cNvSpPr/>
          <p:nvPr/>
        </p:nvSpPr>
        <p:spPr bwMode="auto">
          <a:xfrm>
            <a:off x="3831141"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EC7061"/>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pic>
        <p:nvPicPr>
          <p:cNvPr id="24" name="图片 23" descr="PC.png"/>
          <p:cNvPicPr>
            <a:picLocks noChangeAspect="1"/>
          </p:cNvPicPr>
          <p:nvPr/>
        </p:nvPicPr>
        <p:blipFill>
          <a:blip r:embed="rId4" cstate="print"/>
          <a:stretch>
            <a:fillRect/>
          </a:stretch>
        </p:blipFill>
        <p:spPr>
          <a:xfrm>
            <a:off x="4641021" y="5453306"/>
            <a:ext cx="570730" cy="438320"/>
          </a:xfrm>
          <a:prstGeom prst="rect">
            <a:avLst/>
          </a:prstGeom>
        </p:spPr>
      </p:pic>
      <p:cxnSp>
        <p:nvCxnSpPr>
          <p:cNvPr id="32" name="直接箭头连接符 31"/>
          <p:cNvCxnSpPr/>
          <p:nvPr/>
        </p:nvCxnSpPr>
        <p:spPr>
          <a:xfrm flipH="1">
            <a:off x="569879" y="5243482"/>
            <a:ext cx="565477" cy="0"/>
          </a:xfrm>
          <a:prstGeom prst="straightConnector1">
            <a:avLst/>
          </a:prstGeom>
          <a:noFill/>
          <a:ln w="28575" cap="flat" cmpd="sng" algn="ctr">
            <a:solidFill>
              <a:srgbClr val="FFD17D"/>
            </a:solidFill>
            <a:prstDash val="sysDot"/>
            <a:round/>
            <a:headEnd type="triangle" w="med" len="med"/>
            <a:tailEnd type="triangle" w="med" len="med"/>
          </a:ln>
          <a:effectLst/>
        </p:spPr>
      </p:cxnSp>
      <p:sp>
        <p:nvSpPr>
          <p:cNvPr id="34" name="矩形 20"/>
          <p:cNvSpPr/>
          <p:nvPr/>
        </p:nvSpPr>
        <p:spPr>
          <a:xfrm>
            <a:off x="1135356" y="5114568"/>
            <a:ext cx="2265364" cy="261610"/>
          </a:xfrm>
          <a:prstGeom prst="rect">
            <a:avLst/>
          </a:prstGeom>
        </p:spPr>
        <p:txBody>
          <a:bodyPr wrap="none">
            <a:spAutoFit/>
          </a:bodyPr>
          <a:lstStyle/>
          <a:p>
            <a:pPr fontAlgn="ctr"/>
            <a:r>
              <a:rPr lang="ru-RU" sz="1100" dirty="0">
                <a:latin typeface="Huawei Sans" panose="020C0503030203020204" pitchFamily="34" charset="0"/>
              </a:rPr>
              <a:t>Данные в нечетной VLAN</a:t>
            </a:r>
          </a:p>
        </p:txBody>
      </p:sp>
      <p:grpSp>
        <p:nvGrpSpPr>
          <p:cNvPr id="35" name="组合 28"/>
          <p:cNvGrpSpPr/>
          <p:nvPr/>
        </p:nvGrpSpPr>
        <p:grpSpPr>
          <a:xfrm>
            <a:off x="4633517" y="4315757"/>
            <a:ext cx="297554" cy="297554"/>
            <a:chOff x="5076056" y="3356992"/>
            <a:chExt cx="436268" cy="436268"/>
          </a:xfrm>
        </p:grpSpPr>
        <p:sp>
          <p:nvSpPr>
            <p:cNvPr id="36"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37"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39" name="组合 28"/>
          <p:cNvGrpSpPr/>
          <p:nvPr/>
        </p:nvGrpSpPr>
        <p:grpSpPr>
          <a:xfrm>
            <a:off x="910360" y="5473410"/>
            <a:ext cx="223557" cy="223557"/>
            <a:chOff x="5076056" y="3356992"/>
            <a:chExt cx="436268" cy="436268"/>
          </a:xfrm>
        </p:grpSpPr>
        <p:sp>
          <p:nvSpPr>
            <p:cNvPr id="40"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41"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42" name="组合 28"/>
          <p:cNvGrpSpPr/>
          <p:nvPr/>
        </p:nvGrpSpPr>
        <p:grpSpPr>
          <a:xfrm>
            <a:off x="908921" y="5829999"/>
            <a:ext cx="223557" cy="223557"/>
            <a:chOff x="5076056" y="3356992"/>
            <a:chExt cx="436268" cy="436268"/>
          </a:xfrm>
        </p:grpSpPr>
        <p:sp>
          <p:nvSpPr>
            <p:cNvPr id="43"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44"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45" name="矩形 20"/>
          <p:cNvSpPr/>
          <p:nvPr/>
        </p:nvSpPr>
        <p:spPr>
          <a:xfrm>
            <a:off x="1135356" y="5453302"/>
            <a:ext cx="2816797" cy="261610"/>
          </a:xfrm>
          <a:prstGeom prst="rect">
            <a:avLst/>
          </a:prstGeom>
        </p:spPr>
        <p:txBody>
          <a:bodyPr wrap="none">
            <a:spAutoFit/>
          </a:bodyPr>
          <a:lstStyle/>
          <a:p>
            <a:pPr fontAlgn="ctr"/>
            <a:r>
              <a:rPr lang="ru-RU" sz="1100" dirty="0">
                <a:latin typeface="Huawei Sans" panose="020C0503030203020204" pitchFamily="34" charset="0"/>
              </a:rPr>
              <a:t>Заблокированный порт в четной VLAN</a:t>
            </a:r>
          </a:p>
        </p:txBody>
      </p:sp>
      <p:sp>
        <p:nvSpPr>
          <p:cNvPr id="46" name="矩形 20"/>
          <p:cNvSpPr/>
          <p:nvPr/>
        </p:nvSpPr>
        <p:spPr>
          <a:xfrm>
            <a:off x="1135356" y="5809891"/>
            <a:ext cx="2763898" cy="261610"/>
          </a:xfrm>
          <a:prstGeom prst="rect">
            <a:avLst/>
          </a:prstGeom>
        </p:spPr>
        <p:txBody>
          <a:bodyPr wrap="none">
            <a:spAutoFit/>
          </a:bodyPr>
          <a:lstStyle/>
          <a:p>
            <a:pPr fontAlgn="ctr"/>
            <a:r>
              <a:rPr lang="ru-RU" sz="1100" dirty="0">
                <a:latin typeface="Huawei Sans" panose="020C0503030203020204" pitchFamily="34" charset="0"/>
              </a:rPr>
              <a:t>Заблокированный порт в нечетной VLAN</a:t>
            </a:r>
          </a:p>
        </p:txBody>
      </p:sp>
      <p:sp>
        <p:nvSpPr>
          <p:cNvPr id="48" name="Freeform 27"/>
          <p:cNvSpPr/>
          <p:nvPr/>
        </p:nvSpPr>
        <p:spPr bwMode="auto">
          <a:xfrm flipH="1">
            <a:off x="5341384"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FFD17D"/>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cxnSp>
        <p:nvCxnSpPr>
          <p:cNvPr id="49" name="直接箭头连接符 48"/>
          <p:cNvCxnSpPr/>
          <p:nvPr/>
        </p:nvCxnSpPr>
        <p:spPr>
          <a:xfrm flipH="1">
            <a:off x="569879" y="4908120"/>
            <a:ext cx="565477" cy="0"/>
          </a:xfrm>
          <a:prstGeom prst="straightConnector1">
            <a:avLst/>
          </a:prstGeom>
          <a:noFill/>
          <a:ln w="28575" cap="flat" cmpd="sng" algn="ctr">
            <a:solidFill>
              <a:srgbClr val="EC7061"/>
            </a:solidFill>
            <a:prstDash val="sysDot"/>
            <a:round/>
            <a:headEnd type="triangle" w="med" len="med"/>
            <a:tailEnd type="triangle" w="med" len="med"/>
          </a:ln>
          <a:effectLst/>
        </p:spPr>
      </p:cxnSp>
      <p:sp>
        <p:nvSpPr>
          <p:cNvPr id="50" name="矩形 20"/>
          <p:cNvSpPr/>
          <p:nvPr/>
        </p:nvSpPr>
        <p:spPr>
          <a:xfrm>
            <a:off x="1135356" y="4779206"/>
            <a:ext cx="2318263" cy="261610"/>
          </a:xfrm>
          <a:prstGeom prst="rect">
            <a:avLst/>
          </a:prstGeom>
        </p:spPr>
        <p:txBody>
          <a:bodyPr wrap="none">
            <a:spAutoFit/>
          </a:bodyPr>
          <a:lstStyle/>
          <a:p>
            <a:pPr fontAlgn="ctr"/>
            <a:r>
              <a:rPr lang="ru-RU" sz="1100" dirty="0">
                <a:latin typeface="Huawei Sans" panose="020C0503030203020204" pitchFamily="34" charset="0"/>
              </a:rPr>
              <a:t>Данные в четной VLAN</a:t>
            </a:r>
          </a:p>
        </p:txBody>
      </p:sp>
      <p:grpSp>
        <p:nvGrpSpPr>
          <p:cNvPr id="56" name="组合 16"/>
          <p:cNvGrpSpPr/>
          <p:nvPr/>
        </p:nvGrpSpPr>
        <p:grpSpPr>
          <a:xfrm flipV="1">
            <a:off x="7238943" y="4527032"/>
            <a:ext cx="637402" cy="335362"/>
            <a:chOff x="107504" y="2348880"/>
            <a:chExt cx="2808312" cy="1944216"/>
          </a:xfrm>
        </p:grpSpPr>
        <p:cxnSp>
          <p:nvCxnSpPr>
            <p:cNvPr id="58"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13"/>
            <p:cNvCxnSpPr/>
            <p:nvPr/>
          </p:nvCxnSpPr>
          <p:spPr bwMode="auto">
            <a:xfrm flipH="1" flipV="1">
              <a:off x="1511660"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55" name="椭圆 54"/>
          <p:cNvSpPr>
            <a:spLocks noChangeAspect="1"/>
          </p:cNvSpPr>
          <p:nvPr/>
        </p:nvSpPr>
        <p:spPr>
          <a:xfrm>
            <a:off x="7134810" y="4430335"/>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marL="0" marR="0" lvl="0" indent="0" algn="ctr" defTabSz="914478" eaLnBrk="1" fontAlgn="ctr" latinLnBrk="0" hangingPunct="1">
              <a:lnSpc>
                <a:spcPct val="100000"/>
              </a:lnSpc>
              <a:spcBef>
                <a:spcPts val="0"/>
              </a:spcBef>
              <a:spcAft>
                <a:spcPts val="0"/>
              </a:spcAft>
              <a:buClrTx/>
              <a:buSzTx/>
              <a:buFontTx/>
              <a:buNone/>
              <a:tabLst/>
              <a:defRPr/>
            </a:pPr>
            <a:r>
              <a:rPr kumimoji="0" lang="ru-RU" sz="600" i="0" u="none" strike="noStrike" cap="none" normalizeH="0" baseline="0" noProof="0" dirty="0">
                <a:ln>
                  <a:noFill/>
                </a:ln>
                <a:solidFill>
                  <a:prstClr val="white"/>
                </a:solidFill>
                <a:uLnTx/>
                <a:uFillTx/>
                <a:latin typeface="Huawei Sans" panose="020C0503030203020204" pitchFamily="34" charset="0"/>
                <a:ea typeface="方正兰亭黑简体" panose="02000000000000000000" pitchFamily="2" charset="-122"/>
                <a:cs typeface="+mn-cs"/>
                <a:sym typeface="Huawei Sans" panose="020C0503030203020204" pitchFamily="34" charset="0"/>
              </a:rPr>
              <a:t>Корень </a:t>
            </a:r>
          </a:p>
        </p:txBody>
      </p:sp>
      <p:sp>
        <p:nvSpPr>
          <p:cNvPr id="60" name="圆角矩形 59"/>
          <p:cNvSpPr/>
          <p:nvPr/>
        </p:nvSpPr>
        <p:spPr>
          <a:xfrm>
            <a:off x="6922443" y="3876130"/>
            <a:ext cx="1144402" cy="1053598"/>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62" name="文本框 61"/>
          <p:cNvSpPr txBox="1"/>
          <p:nvPr/>
        </p:nvSpPr>
        <p:spPr>
          <a:xfrm>
            <a:off x="6841961" y="4124338"/>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ru-RU" sz="1200" dirty="0">
                <a:solidFill>
                  <a:schemeClr val="bg1">
                    <a:lumMod val="50000"/>
                  </a:schemeClr>
                </a:solidFill>
                <a:latin typeface="Huawei Sans" panose="020C0503030203020204" pitchFamily="34" charset="0"/>
              </a:rPr>
              <a:t>Связующее дерево </a:t>
            </a:r>
          </a:p>
          <a:p>
            <a:pPr fontAlgn="ctr"/>
            <a:r>
              <a:rPr lang="ru-RU" sz="1200" dirty="0">
                <a:solidFill>
                  <a:schemeClr val="bg1">
                    <a:lumMod val="50000"/>
                  </a:schemeClr>
                </a:solidFill>
                <a:latin typeface="Huawei Sans" panose="020C0503030203020204" pitchFamily="34" charset="0"/>
              </a:rPr>
              <a:t>VLAN 1</a:t>
            </a:r>
          </a:p>
        </p:txBody>
      </p:sp>
      <p:grpSp>
        <p:nvGrpSpPr>
          <p:cNvPr id="64" name="组合 16"/>
          <p:cNvGrpSpPr/>
          <p:nvPr/>
        </p:nvGrpSpPr>
        <p:grpSpPr>
          <a:xfrm flipV="1">
            <a:off x="8554159" y="4527032"/>
            <a:ext cx="637402" cy="335362"/>
            <a:chOff x="107504" y="2348880"/>
            <a:chExt cx="2808312" cy="1944216"/>
          </a:xfrm>
        </p:grpSpPr>
        <p:cxnSp>
          <p:nvCxnSpPr>
            <p:cNvPr id="65" name="直接连接符 9"/>
            <p:cNvCxnSpPr/>
            <p:nvPr/>
          </p:nvCxnSpPr>
          <p:spPr bwMode="auto">
            <a:xfrm flipH="1">
              <a:off x="107504"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6"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68" name="椭圆 67"/>
          <p:cNvSpPr>
            <a:spLocks noChangeAspect="1"/>
          </p:cNvSpPr>
          <p:nvPr/>
        </p:nvSpPr>
        <p:spPr>
          <a:xfrm>
            <a:off x="9050668" y="4430335"/>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ru-RU"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Корень </a:t>
            </a:r>
          </a:p>
        </p:txBody>
      </p:sp>
      <p:sp>
        <p:nvSpPr>
          <p:cNvPr id="69" name="圆角矩形 68"/>
          <p:cNvSpPr/>
          <p:nvPr/>
        </p:nvSpPr>
        <p:spPr>
          <a:xfrm>
            <a:off x="8237659" y="3876130"/>
            <a:ext cx="1144402" cy="1053597"/>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70" name="文本框 69"/>
          <p:cNvSpPr txBox="1"/>
          <p:nvPr/>
        </p:nvSpPr>
        <p:spPr>
          <a:xfrm>
            <a:off x="8150704" y="4113642"/>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ru-RU" sz="1200" dirty="0">
                <a:solidFill>
                  <a:schemeClr val="bg1">
                    <a:lumMod val="50000"/>
                  </a:schemeClr>
                </a:solidFill>
                <a:latin typeface="Huawei Sans" panose="020C0503030203020204" pitchFamily="34" charset="0"/>
              </a:rPr>
              <a:t>Связующее дерево </a:t>
            </a:r>
          </a:p>
          <a:p>
            <a:pPr fontAlgn="ctr"/>
            <a:r>
              <a:rPr lang="ru-RU" sz="1200" dirty="0">
                <a:solidFill>
                  <a:schemeClr val="bg1">
                    <a:lumMod val="50000"/>
                  </a:schemeClr>
                </a:solidFill>
                <a:latin typeface="Huawei Sans" panose="020C0503030203020204" pitchFamily="34" charset="0"/>
              </a:rPr>
              <a:t>VLAN 2</a:t>
            </a:r>
          </a:p>
        </p:txBody>
      </p:sp>
      <p:grpSp>
        <p:nvGrpSpPr>
          <p:cNvPr id="71" name="组合 16"/>
          <p:cNvGrpSpPr/>
          <p:nvPr/>
        </p:nvGrpSpPr>
        <p:grpSpPr>
          <a:xfrm flipV="1">
            <a:off x="9853334" y="4527032"/>
            <a:ext cx="637402" cy="335362"/>
            <a:chOff x="107504" y="2348880"/>
            <a:chExt cx="2808312" cy="1944216"/>
          </a:xfrm>
        </p:grpSpPr>
        <p:cxnSp>
          <p:nvCxnSpPr>
            <p:cNvPr id="73"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4" name="直接连接符 13"/>
            <p:cNvCxnSpPr/>
            <p:nvPr/>
          </p:nvCxnSpPr>
          <p:spPr bwMode="auto">
            <a:xfrm flipH="1" flipV="1">
              <a:off x="1511660"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75" name="椭圆 74"/>
          <p:cNvSpPr>
            <a:spLocks noChangeAspect="1"/>
          </p:cNvSpPr>
          <p:nvPr/>
        </p:nvSpPr>
        <p:spPr>
          <a:xfrm>
            <a:off x="9749201" y="4430335"/>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ru-RU"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Корень</a:t>
            </a:r>
          </a:p>
        </p:txBody>
      </p:sp>
      <p:sp>
        <p:nvSpPr>
          <p:cNvPr id="76" name="圆角矩形 75"/>
          <p:cNvSpPr/>
          <p:nvPr/>
        </p:nvSpPr>
        <p:spPr>
          <a:xfrm>
            <a:off x="9536834" y="3876130"/>
            <a:ext cx="1144402" cy="1053597"/>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77" name="文本框 76"/>
          <p:cNvSpPr txBox="1"/>
          <p:nvPr/>
        </p:nvSpPr>
        <p:spPr>
          <a:xfrm>
            <a:off x="9449879" y="4113642"/>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ru-RU" sz="1200" dirty="0">
                <a:solidFill>
                  <a:schemeClr val="bg1">
                    <a:lumMod val="50000"/>
                  </a:schemeClr>
                </a:solidFill>
                <a:latin typeface="Huawei Sans" panose="020C0503030203020204" pitchFamily="34" charset="0"/>
              </a:rPr>
              <a:t>Связующее дерево </a:t>
            </a:r>
          </a:p>
          <a:p>
            <a:pPr fontAlgn="ctr"/>
            <a:r>
              <a:rPr lang="ru-RU" sz="1200" dirty="0">
                <a:solidFill>
                  <a:schemeClr val="bg1">
                    <a:lumMod val="50000"/>
                  </a:schemeClr>
                </a:solidFill>
                <a:latin typeface="Huawei Sans" panose="020C0503030203020204" pitchFamily="34" charset="0"/>
              </a:rPr>
              <a:t>VLAN 3</a:t>
            </a:r>
          </a:p>
        </p:txBody>
      </p:sp>
      <p:grpSp>
        <p:nvGrpSpPr>
          <p:cNvPr id="78" name="Group 3"/>
          <p:cNvGrpSpPr/>
          <p:nvPr/>
        </p:nvGrpSpPr>
        <p:grpSpPr>
          <a:xfrm>
            <a:off x="10824259" y="4503477"/>
            <a:ext cx="261965" cy="61979"/>
            <a:chOff x="559282" y="6488261"/>
            <a:chExt cx="261965" cy="61979"/>
          </a:xfrm>
          <a:solidFill>
            <a:schemeClr val="bg1">
              <a:lumMod val="50000"/>
            </a:schemeClr>
          </a:solidFill>
        </p:grpSpPr>
        <p:sp>
          <p:nvSpPr>
            <p:cNvPr id="79" name="Oval 1"/>
            <p:cNvSpPr>
              <a:spLocks noChangeAspect="1"/>
            </p:cNvSpPr>
            <p:nvPr/>
          </p:nvSpPr>
          <p:spPr>
            <a:xfrm>
              <a:off x="759268"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80" name="Oval 174"/>
            <p:cNvSpPr>
              <a:spLocks noChangeAspect="1"/>
            </p:cNvSpPr>
            <p:nvPr/>
          </p:nvSpPr>
          <p:spPr>
            <a:xfrm>
              <a:off x="559282"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81" name="Oval 175"/>
            <p:cNvSpPr>
              <a:spLocks noChangeAspect="1"/>
            </p:cNvSpPr>
            <p:nvPr/>
          </p:nvSpPr>
          <p:spPr>
            <a:xfrm>
              <a:off x="659275" y="6488261"/>
              <a:ext cx="61979" cy="61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sp>
        <p:nvSpPr>
          <p:cNvPr id="82" name="文本框 81"/>
          <p:cNvSpPr txBox="1"/>
          <p:nvPr/>
        </p:nvSpPr>
        <p:spPr>
          <a:xfrm>
            <a:off x="6922442" y="5026871"/>
            <a:ext cx="4268071" cy="426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algn="l" fontAlgn="ctr"/>
            <a:r>
              <a:rPr lang="ru-RU" sz="1200" dirty="0">
                <a:solidFill>
                  <a:schemeClr val="tx1"/>
                </a:solidFill>
                <a:latin typeface="Huawei Sans" panose="020C0503030203020204" pitchFamily="34" charset="0"/>
              </a:rPr>
              <a:t>Для разных VLAN формируются независимые связующие деревья.</a:t>
            </a:r>
          </a:p>
        </p:txBody>
      </p:sp>
    </p:spTree>
    <p:extLst>
      <p:ext uri="{BB962C8B-B14F-4D97-AF65-F5344CB8AC3E}">
        <p14:creationId xmlns:p14="http://schemas.microsoft.com/office/powerpoint/2010/main" val="256163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24896" y="1176307"/>
            <a:ext cx="11306175" cy="1758728"/>
          </a:xfrm>
        </p:spPr>
        <p:txBody>
          <a:bodyPr/>
          <a:lstStyle/>
          <a:p>
            <a:r>
              <a:rPr lang="ru-RU" sz="1600" dirty="0"/>
              <a:t>Чтобы исправить эти недостатки, в 2002 году IEEE выпустил стандарт 802.1s, определяющий протокол множественного связующего дерева (</a:t>
            </a:r>
            <a:r>
              <a:rPr lang="en-US" altLang="zh-CN" sz="1600" dirty="0"/>
              <a:t>Multiple Spanning Tree Instance, </a:t>
            </a:r>
            <a:r>
              <a:rPr lang="ru-RU" sz="1600" dirty="0"/>
              <a:t>MSTP).</a:t>
            </a:r>
          </a:p>
          <a:p>
            <a:r>
              <a:rPr lang="ru-RU" sz="1600" dirty="0"/>
              <a:t>MSTP совместим с STP и RSTP, позволяет быстро конвергировать трафик и предоставляет несколько путей для балансировки нагрузки трафика VLAN.</a:t>
            </a:r>
          </a:p>
        </p:txBody>
      </p:sp>
      <p:sp>
        <p:nvSpPr>
          <p:cNvPr id="2" name="标题 1"/>
          <p:cNvSpPr>
            <a:spLocks noGrp="1"/>
          </p:cNvSpPr>
          <p:nvPr>
            <p:ph type="title"/>
          </p:nvPr>
        </p:nvSpPr>
        <p:spPr/>
        <p:txBody>
          <a:bodyPr/>
          <a:lstStyle/>
          <a:p>
            <a:r>
              <a:rPr lang="ru-RU" dirty="0"/>
              <a:t>MSTP</a:t>
            </a:r>
          </a:p>
        </p:txBody>
      </p:sp>
      <p:grpSp>
        <p:nvGrpSpPr>
          <p:cNvPr id="4" name="组合 16"/>
          <p:cNvGrpSpPr/>
          <p:nvPr/>
        </p:nvGrpSpPr>
        <p:grpSpPr>
          <a:xfrm flipV="1">
            <a:off x="3292434" y="3212466"/>
            <a:ext cx="3293740" cy="1330959"/>
            <a:chOff x="107504" y="2348880"/>
            <a:chExt cx="2808312" cy="1944216"/>
          </a:xfrm>
        </p:grpSpPr>
        <p:cxnSp>
          <p:nvCxnSpPr>
            <p:cNvPr id="5" name="直接连接符 9"/>
            <p:cNvCxnSpPr/>
            <p:nvPr/>
          </p:nvCxnSpPr>
          <p:spPr bwMode="auto">
            <a:xfrm flipH="1">
              <a:off x="107504"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直接连接符 10"/>
            <p:cNvCxnSpPr/>
            <p:nvPr/>
          </p:nvCxnSpPr>
          <p:spPr bwMode="auto">
            <a:xfrm flipH="1">
              <a:off x="107504" y="4293096"/>
              <a:ext cx="280831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 name="直接连接符 13"/>
            <p:cNvCxnSpPr/>
            <p:nvPr/>
          </p:nvCxnSpPr>
          <p:spPr bwMode="auto">
            <a:xfrm flipH="1" flipV="1">
              <a:off x="1511660" y="2348880"/>
              <a:ext cx="1404156" cy="194421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8" name="Straight Connector 18"/>
          <p:cNvCxnSpPr/>
          <p:nvPr/>
        </p:nvCxnSpPr>
        <p:spPr bwMode="auto">
          <a:xfrm>
            <a:off x="336709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20"/>
          <p:cNvCxnSpPr/>
          <p:nvPr/>
        </p:nvCxnSpPr>
        <p:spPr bwMode="auto">
          <a:xfrm>
            <a:off x="6528676" y="2648218"/>
            <a:ext cx="0" cy="558812"/>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10" name="图片 76" descr="接入交换机.png"/>
          <p:cNvPicPr>
            <a:picLocks noChangeAspect="1"/>
          </p:cNvPicPr>
          <p:nvPr/>
        </p:nvPicPr>
        <p:blipFill>
          <a:blip r:embed="rId3" cstate="print"/>
          <a:stretch>
            <a:fillRect/>
          </a:stretch>
        </p:blipFill>
        <p:spPr>
          <a:xfrm>
            <a:off x="3093090" y="2991205"/>
            <a:ext cx="534944" cy="462395"/>
          </a:xfrm>
          <a:prstGeom prst="rect">
            <a:avLst/>
          </a:prstGeom>
        </p:spPr>
      </p:pic>
      <p:pic>
        <p:nvPicPr>
          <p:cNvPr id="11" name="图片 76" descr="接入交换机.png"/>
          <p:cNvPicPr>
            <a:picLocks noChangeAspect="1"/>
          </p:cNvPicPr>
          <p:nvPr/>
        </p:nvPicPr>
        <p:blipFill>
          <a:blip r:embed="rId3" cstate="print"/>
          <a:stretch>
            <a:fillRect/>
          </a:stretch>
        </p:blipFill>
        <p:spPr>
          <a:xfrm>
            <a:off x="6280254" y="2991205"/>
            <a:ext cx="534944" cy="462395"/>
          </a:xfrm>
          <a:prstGeom prst="rect">
            <a:avLst/>
          </a:prstGeom>
        </p:spPr>
      </p:pic>
      <p:pic>
        <p:nvPicPr>
          <p:cNvPr id="12" name="图片 76" descr="接入交换机.png"/>
          <p:cNvPicPr>
            <a:picLocks noChangeAspect="1"/>
          </p:cNvPicPr>
          <p:nvPr/>
        </p:nvPicPr>
        <p:blipFill>
          <a:blip r:embed="rId3" cstate="print"/>
          <a:stretch>
            <a:fillRect/>
          </a:stretch>
        </p:blipFill>
        <p:spPr>
          <a:xfrm>
            <a:off x="4686672" y="4476223"/>
            <a:ext cx="534944" cy="462395"/>
          </a:xfrm>
          <a:prstGeom prst="rect">
            <a:avLst/>
          </a:prstGeom>
        </p:spPr>
      </p:pic>
      <p:sp>
        <p:nvSpPr>
          <p:cNvPr id="13" name="矩形 20"/>
          <p:cNvSpPr/>
          <p:nvPr/>
        </p:nvSpPr>
        <p:spPr>
          <a:xfrm>
            <a:off x="4639289" y="4964615"/>
            <a:ext cx="574196" cy="307777"/>
          </a:xfrm>
          <a:prstGeom prst="rect">
            <a:avLst/>
          </a:prstGeom>
        </p:spPr>
        <p:txBody>
          <a:bodyPr wrap="none">
            <a:spAutoFit/>
          </a:bodyPr>
          <a:lstStyle/>
          <a:p>
            <a:pPr fontAlgn="ctr"/>
            <a:r>
              <a:rPr lang="ru-RU" sz="1400" b="1" dirty="0">
                <a:latin typeface="Huawei Sans" panose="020C0503030203020204" pitchFamily="34" charset="0"/>
              </a:rPr>
              <a:t>SW3</a:t>
            </a:r>
          </a:p>
        </p:txBody>
      </p:sp>
      <p:sp>
        <p:nvSpPr>
          <p:cNvPr id="14" name="矩形 21"/>
          <p:cNvSpPr/>
          <p:nvPr/>
        </p:nvSpPr>
        <p:spPr>
          <a:xfrm>
            <a:off x="2436845" y="3068514"/>
            <a:ext cx="574196" cy="307777"/>
          </a:xfrm>
          <a:prstGeom prst="rect">
            <a:avLst/>
          </a:prstGeom>
        </p:spPr>
        <p:txBody>
          <a:bodyPr wrap="none">
            <a:spAutoFit/>
          </a:bodyPr>
          <a:lstStyle/>
          <a:p>
            <a:pPr fontAlgn="ctr"/>
            <a:r>
              <a:rPr lang="ru-RU" sz="1400" b="1" dirty="0">
                <a:latin typeface="Huawei Sans" panose="020C0503030203020204" pitchFamily="34" charset="0"/>
              </a:rPr>
              <a:t>SW1</a:t>
            </a:r>
          </a:p>
        </p:txBody>
      </p:sp>
      <p:sp>
        <p:nvSpPr>
          <p:cNvPr id="15" name="矩形 22"/>
          <p:cNvSpPr/>
          <p:nvPr/>
        </p:nvSpPr>
        <p:spPr>
          <a:xfrm>
            <a:off x="6811897" y="3068514"/>
            <a:ext cx="574196" cy="307777"/>
          </a:xfrm>
          <a:prstGeom prst="rect">
            <a:avLst/>
          </a:prstGeom>
        </p:spPr>
        <p:txBody>
          <a:bodyPr wrap="none">
            <a:spAutoFit/>
          </a:bodyPr>
          <a:lstStyle/>
          <a:p>
            <a:pPr fontAlgn="ctr"/>
            <a:r>
              <a:rPr lang="ru-RU" sz="1400" b="1" dirty="0">
                <a:latin typeface="Huawei Sans" panose="020C0503030203020204" pitchFamily="34" charset="0"/>
              </a:rPr>
              <a:t>SW2</a:t>
            </a:r>
          </a:p>
        </p:txBody>
      </p:sp>
      <p:grpSp>
        <p:nvGrpSpPr>
          <p:cNvPr id="16" name="组合 28"/>
          <p:cNvGrpSpPr/>
          <p:nvPr/>
        </p:nvGrpSpPr>
        <p:grpSpPr>
          <a:xfrm>
            <a:off x="4958374" y="4315757"/>
            <a:ext cx="297554" cy="297554"/>
            <a:chOff x="5076056" y="3356992"/>
            <a:chExt cx="436268" cy="436268"/>
          </a:xfrm>
        </p:grpSpPr>
        <p:sp>
          <p:nvSpPr>
            <p:cNvPr id="17"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1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19" name="矩形 20"/>
          <p:cNvSpPr/>
          <p:nvPr/>
        </p:nvSpPr>
        <p:spPr>
          <a:xfrm>
            <a:off x="4246647" y="5940696"/>
            <a:ext cx="1385316" cy="307777"/>
          </a:xfrm>
          <a:prstGeom prst="rect">
            <a:avLst/>
          </a:prstGeom>
        </p:spPr>
        <p:txBody>
          <a:bodyPr wrap="none">
            <a:spAutoFit/>
          </a:bodyPr>
          <a:lstStyle/>
          <a:p>
            <a:pPr algn="ctr" fontAlgn="ctr"/>
            <a:r>
              <a:rPr lang="ru-RU" sz="1400" b="1" dirty="0">
                <a:latin typeface="Huawei Sans" panose="020C0503030203020204" pitchFamily="34" charset="0"/>
              </a:rPr>
              <a:t>VLAN 1, 2, 3…</a:t>
            </a:r>
          </a:p>
        </p:txBody>
      </p:sp>
      <p:sp>
        <p:nvSpPr>
          <p:cNvPr id="20" name="Freeform 27"/>
          <p:cNvSpPr/>
          <p:nvPr/>
        </p:nvSpPr>
        <p:spPr bwMode="auto">
          <a:xfrm>
            <a:off x="3831141"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EC7061"/>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pic>
        <p:nvPicPr>
          <p:cNvPr id="21" name="图片 20" descr="PC.png"/>
          <p:cNvPicPr>
            <a:picLocks noChangeAspect="1"/>
          </p:cNvPicPr>
          <p:nvPr/>
        </p:nvPicPr>
        <p:blipFill>
          <a:blip r:embed="rId4" cstate="print"/>
          <a:stretch>
            <a:fillRect/>
          </a:stretch>
        </p:blipFill>
        <p:spPr>
          <a:xfrm>
            <a:off x="4641021" y="5453306"/>
            <a:ext cx="570730" cy="438320"/>
          </a:xfrm>
          <a:prstGeom prst="rect">
            <a:avLst/>
          </a:prstGeom>
        </p:spPr>
      </p:pic>
      <p:cxnSp>
        <p:nvCxnSpPr>
          <p:cNvPr id="22" name="直接箭头连接符 21"/>
          <p:cNvCxnSpPr/>
          <p:nvPr/>
        </p:nvCxnSpPr>
        <p:spPr>
          <a:xfrm flipH="1">
            <a:off x="834056" y="5243482"/>
            <a:ext cx="565477" cy="0"/>
          </a:xfrm>
          <a:prstGeom prst="straightConnector1">
            <a:avLst/>
          </a:prstGeom>
          <a:noFill/>
          <a:ln w="28575" cap="flat" cmpd="sng" algn="ctr">
            <a:solidFill>
              <a:srgbClr val="FFD17D"/>
            </a:solidFill>
            <a:prstDash val="sysDot"/>
            <a:round/>
            <a:headEnd type="triangle" w="med" len="med"/>
            <a:tailEnd type="triangle" w="med" len="med"/>
          </a:ln>
          <a:effectLst/>
        </p:spPr>
      </p:cxnSp>
      <p:sp>
        <p:nvSpPr>
          <p:cNvPr id="23" name="矩形 20"/>
          <p:cNvSpPr/>
          <p:nvPr/>
        </p:nvSpPr>
        <p:spPr>
          <a:xfrm>
            <a:off x="1399533" y="5114568"/>
            <a:ext cx="2265364" cy="261610"/>
          </a:xfrm>
          <a:prstGeom prst="rect">
            <a:avLst/>
          </a:prstGeom>
        </p:spPr>
        <p:txBody>
          <a:bodyPr wrap="none">
            <a:spAutoFit/>
          </a:bodyPr>
          <a:lstStyle/>
          <a:p>
            <a:pPr fontAlgn="ctr"/>
            <a:r>
              <a:rPr lang="ru-RU" sz="1100" dirty="0">
                <a:latin typeface="Huawei Sans" panose="020C0503030203020204" pitchFamily="34" charset="0"/>
              </a:rPr>
              <a:t>Данные в нечетной VLAN</a:t>
            </a:r>
          </a:p>
        </p:txBody>
      </p:sp>
      <p:grpSp>
        <p:nvGrpSpPr>
          <p:cNvPr id="24" name="组合 28"/>
          <p:cNvGrpSpPr/>
          <p:nvPr/>
        </p:nvGrpSpPr>
        <p:grpSpPr>
          <a:xfrm>
            <a:off x="4633517" y="4315757"/>
            <a:ext cx="297554" cy="297554"/>
            <a:chOff x="5076056" y="3356992"/>
            <a:chExt cx="436268" cy="436268"/>
          </a:xfrm>
        </p:grpSpPr>
        <p:sp>
          <p:nvSpPr>
            <p:cNvPr id="25"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26"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27" name="组合 28"/>
          <p:cNvGrpSpPr/>
          <p:nvPr/>
        </p:nvGrpSpPr>
        <p:grpSpPr>
          <a:xfrm>
            <a:off x="1174537" y="5473410"/>
            <a:ext cx="223557" cy="223557"/>
            <a:chOff x="5076056" y="3356992"/>
            <a:chExt cx="436268" cy="436268"/>
          </a:xfrm>
        </p:grpSpPr>
        <p:sp>
          <p:nvSpPr>
            <p:cNvPr id="28"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29"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grpSp>
        <p:nvGrpSpPr>
          <p:cNvPr id="30" name="组合 28"/>
          <p:cNvGrpSpPr/>
          <p:nvPr/>
        </p:nvGrpSpPr>
        <p:grpSpPr>
          <a:xfrm>
            <a:off x="1173098" y="5829999"/>
            <a:ext cx="223557" cy="223557"/>
            <a:chOff x="5076056" y="3356992"/>
            <a:chExt cx="436268" cy="436268"/>
          </a:xfrm>
        </p:grpSpPr>
        <p:sp>
          <p:nvSpPr>
            <p:cNvPr id="3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ＭＳ Ｐゴシック" pitchFamily="34" charset="-128"/>
              </a:endParaRPr>
            </a:p>
          </p:txBody>
        </p:sp>
        <p:sp>
          <p:nvSpPr>
            <p:cNvPr id="32" name="禁止符 23"/>
            <p:cNvSpPr/>
            <p:nvPr/>
          </p:nvSpPr>
          <p:spPr>
            <a:xfrm>
              <a:off x="5076056" y="3356992"/>
              <a:ext cx="436268" cy="436268"/>
            </a:xfrm>
            <a:prstGeom prst="noSmoking">
              <a:avLst>
                <a:gd name="adj" fmla="val 15475"/>
              </a:avLst>
            </a:prstGeom>
            <a:solidFill>
              <a:srgbClr val="FFD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ndParaRPr>
            </a:p>
          </p:txBody>
        </p:sp>
      </p:grpSp>
      <p:sp>
        <p:nvSpPr>
          <p:cNvPr id="33" name="矩形 20"/>
          <p:cNvSpPr/>
          <p:nvPr/>
        </p:nvSpPr>
        <p:spPr>
          <a:xfrm>
            <a:off x="1399533" y="5453302"/>
            <a:ext cx="1646605" cy="261610"/>
          </a:xfrm>
          <a:prstGeom prst="rect">
            <a:avLst/>
          </a:prstGeom>
        </p:spPr>
        <p:txBody>
          <a:bodyPr wrap="none">
            <a:spAutoFit/>
          </a:bodyPr>
          <a:lstStyle/>
          <a:p>
            <a:pPr fontAlgn="ctr"/>
            <a:r>
              <a:rPr lang="ru-RU" sz="1100" dirty="0">
                <a:latin typeface="Huawei Sans" panose="020C0503030203020204" pitchFamily="34" charset="0"/>
              </a:rPr>
              <a:t>Заблокированный порт в MSTI 1</a:t>
            </a:r>
          </a:p>
        </p:txBody>
      </p:sp>
      <p:sp>
        <p:nvSpPr>
          <p:cNvPr id="34" name="矩形 20"/>
          <p:cNvSpPr/>
          <p:nvPr/>
        </p:nvSpPr>
        <p:spPr>
          <a:xfrm>
            <a:off x="1399533" y="5809891"/>
            <a:ext cx="1646605" cy="261610"/>
          </a:xfrm>
          <a:prstGeom prst="rect">
            <a:avLst/>
          </a:prstGeom>
        </p:spPr>
        <p:txBody>
          <a:bodyPr wrap="none">
            <a:spAutoFit/>
          </a:bodyPr>
          <a:lstStyle/>
          <a:p>
            <a:pPr fontAlgn="ctr"/>
            <a:r>
              <a:rPr lang="ru-RU" sz="1100" dirty="0">
                <a:latin typeface="Huawei Sans" panose="020C0503030203020204" pitchFamily="34" charset="0"/>
              </a:rPr>
              <a:t>Заблокированный порт в MSTI 2</a:t>
            </a:r>
          </a:p>
        </p:txBody>
      </p:sp>
      <p:sp>
        <p:nvSpPr>
          <p:cNvPr id="35" name="Freeform 27"/>
          <p:cNvSpPr/>
          <p:nvPr/>
        </p:nvSpPr>
        <p:spPr bwMode="auto">
          <a:xfrm flipH="1">
            <a:off x="5341384" y="2671383"/>
            <a:ext cx="736600" cy="2429510"/>
          </a:xfrm>
          <a:custGeom>
            <a:avLst/>
            <a:gdLst>
              <a:gd name="connsiteX0" fmla="*/ 736600 w 736600"/>
              <a:gd name="connsiteY0" fmla="*/ 2692400 h 2692400"/>
              <a:gd name="connsiteX1" fmla="*/ 736600 w 736600"/>
              <a:gd name="connsiteY1" fmla="*/ 1562100 h 2692400"/>
              <a:gd name="connsiteX2" fmla="*/ 0 w 736600"/>
              <a:gd name="connsiteY2" fmla="*/ 977900 h 2692400"/>
              <a:gd name="connsiteX3" fmla="*/ 0 w 736600"/>
              <a:gd name="connsiteY3" fmla="*/ 0 h 2692400"/>
              <a:gd name="connsiteX0" fmla="*/ 736600 w 736600"/>
              <a:gd name="connsiteY0" fmla="*/ 2378075 h 2378075"/>
              <a:gd name="connsiteX1" fmla="*/ 736600 w 736600"/>
              <a:gd name="connsiteY1" fmla="*/ 1247775 h 2378075"/>
              <a:gd name="connsiteX2" fmla="*/ 0 w 736600"/>
              <a:gd name="connsiteY2" fmla="*/ 663575 h 2378075"/>
              <a:gd name="connsiteX3" fmla="*/ 1905 w 736600"/>
              <a:gd name="connsiteY3" fmla="*/ 0 h 2378075"/>
              <a:gd name="connsiteX0" fmla="*/ 736600 w 736600"/>
              <a:gd name="connsiteY0" fmla="*/ 2429510 h 2429510"/>
              <a:gd name="connsiteX1" fmla="*/ 736600 w 736600"/>
              <a:gd name="connsiteY1" fmla="*/ 1299210 h 2429510"/>
              <a:gd name="connsiteX2" fmla="*/ 0 w 736600"/>
              <a:gd name="connsiteY2" fmla="*/ 715010 h 2429510"/>
              <a:gd name="connsiteX3" fmla="*/ 1905 w 736600"/>
              <a:gd name="connsiteY3" fmla="*/ 0 h 2429510"/>
            </a:gdLst>
            <a:ahLst/>
            <a:cxnLst>
              <a:cxn ang="0">
                <a:pos x="connsiteX0" y="connsiteY0"/>
              </a:cxn>
              <a:cxn ang="0">
                <a:pos x="connsiteX1" y="connsiteY1"/>
              </a:cxn>
              <a:cxn ang="0">
                <a:pos x="connsiteX2" y="connsiteY2"/>
              </a:cxn>
              <a:cxn ang="0">
                <a:pos x="connsiteX3" y="connsiteY3"/>
              </a:cxn>
            </a:cxnLst>
            <a:rect l="l" t="t" r="r" b="b"/>
            <a:pathLst>
              <a:path w="736600" h="2429510">
                <a:moveTo>
                  <a:pt x="736600" y="2429510"/>
                </a:moveTo>
                <a:lnTo>
                  <a:pt x="736600" y="1299210"/>
                </a:lnTo>
                <a:lnTo>
                  <a:pt x="0" y="715010"/>
                </a:lnTo>
                <a:cubicBezTo>
                  <a:pt x="0" y="389043"/>
                  <a:pt x="1905" y="325967"/>
                  <a:pt x="1905" y="0"/>
                </a:cubicBezTo>
              </a:path>
            </a:pathLst>
          </a:custGeom>
          <a:noFill/>
          <a:ln w="28575" cap="flat" cmpd="sng" algn="ctr">
            <a:solidFill>
              <a:srgbClr val="FFD17D"/>
            </a:solidFill>
            <a:prstDash val="sysDot"/>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784225" eaLnBrk="0" fontAlgn="ctr" hangingPunct="0">
              <a:spcBef>
                <a:spcPct val="0"/>
              </a:spcBef>
              <a:spcAft>
                <a:spcPct val="0"/>
              </a:spcAft>
            </a:pPr>
            <a:endParaRPr lang="en-US" altLang="zh-CN" sz="2100" dirty="0">
              <a:latin typeface="Huawei Sans" panose="020C0503030203020204" pitchFamily="34" charset="0"/>
              <a:ea typeface="ＭＳ Ｐゴシック" pitchFamily="34" charset="-128"/>
            </a:endParaRPr>
          </a:p>
        </p:txBody>
      </p:sp>
      <p:cxnSp>
        <p:nvCxnSpPr>
          <p:cNvPr id="36" name="直接箭头连接符 35"/>
          <p:cNvCxnSpPr/>
          <p:nvPr/>
        </p:nvCxnSpPr>
        <p:spPr>
          <a:xfrm flipH="1">
            <a:off x="834056" y="4908120"/>
            <a:ext cx="565477" cy="0"/>
          </a:xfrm>
          <a:prstGeom prst="straightConnector1">
            <a:avLst/>
          </a:prstGeom>
          <a:noFill/>
          <a:ln w="28575" cap="flat" cmpd="sng" algn="ctr">
            <a:solidFill>
              <a:srgbClr val="EC7061"/>
            </a:solidFill>
            <a:prstDash val="sysDot"/>
            <a:round/>
            <a:headEnd type="triangle" w="med" len="med"/>
            <a:tailEnd type="triangle" w="med" len="med"/>
          </a:ln>
          <a:effectLst/>
        </p:spPr>
      </p:cxnSp>
      <p:sp>
        <p:nvSpPr>
          <p:cNvPr id="37" name="矩形 20"/>
          <p:cNvSpPr/>
          <p:nvPr/>
        </p:nvSpPr>
        <p:spPr>
          <a:xfrm>
            <a:off x="1399533" y="4779206"/>
            <a:ext cx="2318263" cy="261610"/>
          </a:xfrm>
          <a:prstGeom prst="rect">
            <a:avLst/>
          </a:prstGeom>
        </p:spPr>
        <p:txBody>
          <a:bodyPr wrap="none">
            <a:spAutoFit/>
          </a:bodyPr>
          <a:lstStyle/>
          <a:p>
            <a:pPr fontAlgn="ctr"/>
            <a:r>
              <a:rPr lang="ru-RU" sz="1100" dirty="0">
                <a:latin typeface="Huawei Sans" panose="020C0503030203020204" pitchFamily="34" charset="0"/>
              </a:rPr>
              <a:t>Данные в четной VLAN</a:t>
            </a:r>
          </a:p>
        </p:txBody>
      </p:sp>
      <p:sp>
        <p:nvSpPr>
          <p:cNvPr id="60" name="文本框 59"/>
          <p:cNvSpPr txBox="1"/>
          <p:nvPr/>
        </p:nvSpPr>
        <p:spPr>
          <a:xfrm>
            <a:off x="6851627" y="4433065"/>
            <a:ext cx="4566517" cy="1288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lstStyle>
          <a:p>
            <a:pPr marL="171450" indent="-171450" algn="l" fontAlgn="ctr">
              <a:lnSpc>
                <a:spcPts val="2000"/>
              </a:lnSpc>
              <a:buFont typeface="Arial" panose="020B0604020202020204" pitchFamily="34" charset="0"/>
              <a:buChar char="•"/>
            </a:pPr>
            <a:r>
              <a:rPr lang="ru-RU" sz="1200" dirty="0">
                <a:solidFill>
                  <a:schemeClr val="tx1"/>
                </a:solidFill>
                <a:latin typeface="Huawei Sans" panose="020C0503030203020204" pitchFamily="34" charset="0"/>
              </a:rPr>
              <a:t>MSTP устанавливает соответствие VLAN и MSTI. Несколько сетей VLAN могут совместно использовать одно связующее дерево. Например:</a:t>
            </a:r>
          </a:p>
          <a:p>
            <a:pPr marL="628690" lvl="1" indent="-171450" fontAlgn="ctr">
              <a:lnSpc>
                <a:spcPts val="2000"/>
              </a:lnSpc>
              <a:buFont typeface="Arial" panose="020B0604020202020204" pitchFamily="34" charset="0"/>
              <a:buChar char="•"/>
            </a:pPr>
            <a:r>
              <a:rPr lang="ru-RU" sz="1200" dirty="0">
                <a:solidFill>
                  <a:schemeClr val="tx1"/>
                </a:solidFill>
                <a:latin typeface="Huawei Sans" panose="020C0503030203020204" pitchFamily="34" charset="0"/>
              </a:rPr>
              <a:t>Четные VLAN соответствуют MSTI 1.</a:t>
            </a:r>
          </a:p>
          <a:p>
            <a:pPr marL="628690" lvl="1" indent="-171450" fontAlgn="ctr">
              <a:lnSpc>
                <a:spcPts val="2000"/>
              </a:lnSpc>
              <a:buFont typeface="Arial" panose="020B0604020202020204" pitchFamily="34" charset="0"/>
              <a:buChar char="•"/>
            </a:pPr>
            <a:r>
              <a:rPr lang="ru-RU" sz="1200" dirty="0">
                <a:solidFill>
                  <a:schemeClr val="tx1"/>
                </a:solidFill>
                <a:latin typeface="Huawei Sans" panose="020C0503030203020204" pitchFamily="34" charset="0"/>
              </a:rPr>
              <a:t>Нечетные VLAN соответствуют MSTI 2.</a:t>
            </a:r>
          </a:p>
          <a:p>
            <a:pPr marL="171450" indent="-171450" algn="l" fontAlgn="ctr">
              <a:lnSpc>
                <a:spcPts val="2000"/>
              </a:lnSpc>
              <a:buFont typeface="Arial" panose="020B0604020202020204" pitchFamily="34" charset="0"/>
              <a:buChar char="•"/>
            </a:pPr>
            <a:r>
              <a:rPr lang="ru-RU" sz="1200" dirty="0">
                <a:solidFill>
                  <a:schemeClr val="tx1"/>
                </a:solidFill>
                <a:latin typeface="Huawei Sans" panose="020C0503030203020204" pitchFamily="34" charset="0"/>
              </a:rPr>
              <a:t>В сети поддерживаются только два связующих дерева.</a:t>
            </a:r>
          </a:p>
        </p:txBody>
      </p:sp>
      <p:grpSp>
        <p:nvGrpSpPr>
          <p:cNvPr id="51" name="组合 16"/>
          <p:cNvGrpSpPr/>
          <p:nvPr/>
        </p:nvGrpSpPr>
        <p:grpSpPr>
          <a:xfrm flipV="1">
            <a:off x="8015271" y="3644500"/>
            <a:ext cx="637402" cy="335362"/>
            <a:chOff x="107504" y="2348880"/>
            <a:chExt cx="2808312" cy="1944216"/>
          </a:xfrm>
        </p:grpSpPr>
        <p:cxnSp>
          <p:nvCxnSpPr>
            <p:cNvPr id="52" name="直接连接符 9"/>
            <p:cNvCxnSpPr/>
            <p:nvPr/>
          </p:nvCxnSpPr>
          <p:spPr bwMode="auto">
            <a:xfrm flipH="1">
              <a:off x="107504"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54" name="椭圆 53"/>
          <p:cNvSpPr>
            <a:spLocks noChangeAspect="1"/>
          </p:cNvSpPr>
          <p:nvPr/>
        </p:nvSpPr>
        <p:spPr>
          <a:xfrm>
            <a:off x="8511780" y="3547803"/>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ru-RU"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Корень</a:t>
            </a:r>
          </a:p>
        </p:txBody>
      </p:sp>
      <p:sp>
        <p:nvSpPr>
          <p:cNvPr id="55" name="圆角矩形 54"/>
          <p:cNvSpPr/>
          <p:nvPr/>
        </p:nvSpPr>
        <p:spPr>
          <a:xfrm>
            <a:off x="7698771" y="3189810"/>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56" name="文本框 55"/>
          <p:cNvSpPr txBox="1"/>
          <p:nvPr/>
        </p:nvSpPr>
        <p:spPr>
          <a:xfrm>
            <a:off x="7473048" y="3189810"/>
            <a:ext cx="1570311" cy="301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ru-RU" sz="900" dirty="0">
                <a:solidFill>
                  <a:schemeClr val="bg1">
                    <a:lumMod val="50000"/>
                  </a:schemeClr>
                </a:solidFill>
                <a:latin typeface="Huawei Sans" panose="020C0503030203020204" pitchFamily="34" charset="0"/>
              </a:rPr>
              <a:t>Связующее дерево </a:t>
            </a:r>
          </a:p>
          <a:p>
            <a:pPr fontAlgn="ctr"/>
            <a:r>
              <a:rPr lang="ru-RU" sz="900" dirty="0">
                <a:solidFill>
                  <a:schemeClr val="bg1">
                    <a:lumMod val="50000"/>
                  </a:schemeClr>
                </a:solidFill>
                <a:latin typeface="Huawei Sans" panose="020C0503030203020204" pitchFamily="34" charset="0"/>
              </a:rPr>
              <a:t>MSTI 1</a:t>
            </a:r>
          </a:p>
        </p:txBody>
      </p:sp>
      <p:grpSp>
        <p:nvGrpSpPr>
          <p:cNvPr id="57" name="组合 16"/>
          <p:cNvGrpSpPr/>
          <p:nvPr/>
        </p:nvGrpSpPr>
        <p:grpSpPr>
          <a:xfrm flipV="1">
            <a:off x="9314446" y="3644500"/>
            <a:ext cx="637402" cy="335362"/>
            <a:chOff x="107504" y="2348880"/>
            <a:chExt cx="2808312" cy="1944216"/>
          </a:xfrm>
        </p:grpSpPr>
        <p:cxnSp>
          <p:nvCxnSpPr>
            <p:cNvPr id="58" name="直接连接符 10"/>
            <p:cNvCxnSpPr/>
            <p:nvPr/>
          </p:nvCxnSpPr>
          <p:spPr bwMode="auto">
            <a:xfrm flipH="1">
              <a:off x="107504" y="4293096"/>
              <a:ext cx="280831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9" name="直接连接符 13"/>
            <p:cNvCxnSpPr/>
            <p:nvPr/>
          </p:nvCxnSpPr>
          <p:spPr bwMode="auto">
            <a:xfrm flipH="1" flipV="1">
              <a:off x="1511660" y="2348880"/>
              <a:ext cx="1404156" cy="194421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61" name="椭圆 60"/>
          <p:cNvSpPr>
            <a:spLocks noChangeAspect="1"/>
          </p:cNvSpPr>
          <p:nvPr/>
        </p:nvSpPr>
        <p:spPr>
          <a:xfrm>
            <a:off x="9210313" y="3547803"/>
            <a:ext cx="208265" cy="208265"/>
          </a:xfrm>
          <a:prstGeom prst="ellipse">
            <a:avLst/>
          </a:prstGeom>
          <a:solidFill>
            <a:schemeClr val="tx1"/>
          </a:solidFill>
          <a:ln w="19050" cap="flat" cmpd="sng" algn="ctr">
            <a:noFill/>
            <a:prstDash val="solid"/>
            <a:miter lim="800000"/>
          </a:ln>
          <a:effectLst/>
        </p:spPr>
        <p:txBody>
          <a:bodyPr wrap="none" lIns="0" tIns="0" rIns="0" bIns="0" rtlCol="0" anchor="ctr"/>
          <a:lstStyle/>
          <a:p>
            <a:pPr lvl="0" algn="ctr" fontAlgn="ctr">
              <a:defRPr/>
            </a:pPr>
            <a:r>
              <a:rPr lang="ru-RU" sz="6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rPr>
              <a:t>Корень</a:t>
            </a:r>
          </a:p>
        </p:txBody>
      </p:sp>
      <p:sp>
        <p:nvSpPr>
          <p:cNvPr id="62" name="圆角矩形 61"/>
          <p:cNvSpPr/>
          <p:nvPr/>
        </p:nvSpPr>
        <p:spPr>
          <a:xfrm>
            <a:off x="8997946" y="3189810"/>
            <a:ext cx="1144402" cy="857385"/>
          </a:xfrm>
          <a:prstGeom prst="roundRect">
            <a:avLst>
              <a:gd name="adj" fmla="val 55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63" name="文本框 62"/>
          <p:cNvSpPr txBox="1"/>
          <p:nvPr/>
        </p:nvSpPr>
        <p:spPr>
          <a:xfrm>
            <a:off x="8910991" y="3231110"/>
            <a:ext cx="1318312" cy="2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lstStyle>
          <a:p>
            <a:pPr fontAlgn="ctr"/>
            <a:r>
              <a:rPr lang="ru-RU" sz="900" dirty="0">
                <a:solidFill>
                  <a:schemeClr val="bg1">
                    <a:lumMod val="50000"/>
                  </a:schemeClr>
                </a:solidFill>
                <a:latin typeface="Huawei Sans" panose="020C0503030203020204" pitchFamily="34" charset="0"/>
              </a:rPr>
              <a:t>Связующее дерево </a:t>
            </a:r>
          </a:p>
          <a:p>
            <a:pPr fontAlgn="ctr"/>
            <a:r>
              <a:rPr lang="ru-RU" sz="900" dirty="0">
                <a:solidFill>
                  <a:schemeClr val="bg1">
                    <a:lumMod val="50000"/>
                  </a:schemeClr>
                </a:solidFill>
                <a:latin typeface="Huawei Sans" panose="020C0503030203020204" pitchFamily="34" charset="0"/>
              </a:rPr>
              <a:t>MSTI 2</a:t>
            </a:r>
          </a:p>
        </p:txBody>
      </p:sp>
    </p:spTree>
    <p:extLst>
      <p:ext uri="{BB962C8B-B14F-4D97-AF65-F5344CB8AC3E}">
        <p14:creationId xmlns:p14="http://schemas.microsoft.com/office/powerpoint/2010/main" val="783833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sz="1800" dirty="0"/>
              <a:t>MSTP делит коммутационную сеть на несколько регионов (region), каждый из которых имеет несколько независимых друг от друга связующих деревьев.</a:t>
            </a:r>
          </a:p>
          <a:p>
            <a:r>
              <a:rPr lang="ru-RU" sz="1800" dirty="0"/>
              <a:t>Каждое связующее дерево называется экземпляром множественного связующего дерева (MSTI).</a:t>
            </a:r>
          </a:p>
          <a:p>
            <a:r>
              <a:rPr lang="ru-RU" sz="1800" dirty="0"/>
              <a:t>MSTI — это связующее дерево, соответствующее группе VLAN.</a:t>
            </a:r>
          </a:p>
          <a:p>
            <a:r>
              <a:rPr lang="ru-RU" sz="1800" dirty="0"/>
              <a:t>Привязка нескольких VLAN к одному MSTI снижает затраты на связь и использование ресурсов.</a:t>
            </a:r>
          </a:p>
          <a:p>
            <a:r>
              <a:rPr lang="ru-RU" sz="1800" dirty="0"/>
              <a:t>Топология каждого MSTI вычисляется независимо, и трафик может быть сбалансирован между MSTI.</a:t>
            </a:r>
          </a:p>
          <a:p>
            <a:r>
              <a:rPr lang="ru-RU" sz="1800" dirty="0"/>
              <a:t>Несколько сетей VLAN с одинаковой топологией могут быть сопоставлены с одним MSTI. Состояние Forwarding VLAN для интерфейса определяется состоянием интерфейса в MSTI.</a:t>
            </a:r>
          </a:p>
        </p:txBody>
      </p:sp>
      <p:sp>
        <p:nvSpPr>
          <p:cNvPr id="2" name="标题 1"/>
          <p:cNvSpPr>
            <a:spLocks noGrp="1"/>
          </p:cNvSpPr>
          <p:nvPr>
            <p:ph type="title"/>
          </p:nvPr>
        </p:nvSpPr>
        <p:spPr/>
        <p:txBody>
          <a:bodyPr/>
          <a:lstStyle/>
          <a:p>
            <a:r>
              <a:rPr lang="ru-RU" dirty="0"/>
              <a:t>Обзор MSTP</a:t>
            </a:r>
          </a:p>
        </p:txBody>
      </p:sp>
    </p:spTree>
    <p:extLst>
      <p:ext uri="{BB962C8B-B14F-4D97-AF65-F5344CB8AC3E}">
        <p14:creationId xmlns:p14="http://schemas.microsoft.com/office/powerpoint/2010/main" val="2412187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ru-RU" sz="3200" dirty="0"/>
              <a:t>Стековая и древовидная сеть кампусных сетей</a:t>
            </a:r>
          </a:p>
        </p:txBody>
      </p:sp>
      <p:cxnSp>
        <p:nvCxnSpPr>
          <p:cNvPr id="80" name="直接连接符 79"/>
          <p:cNvCxnSpPr/>
          <p:nvPr/>
        </p:nvCxnSpPr>
        <p:spPr>
          <a:xfrm flipV="1">
            <a:off x="8770706" y="2736247"/>
            <a:ext cx="0" cy="1587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8838573" y="2736247"/>
            <a:ext cx="0" cy="1587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6567847" y="2506824"/>
            <a:ext cx="4600588" cy="1811692"/>
            <a:chOff x="6444045" y="2388746"/>
            <a:chExt cx="4812522" cy="1811692"/>
          </a:xfrm>
        </p:grpSpPr>
        <p:grpSp>
          <p:nvGrpSpPr>
            <p:cNvPr id="74" name="组合 73"/>
            <p:cNvGrpSpPr/>
            <p:nvPr/>
          </p:nvGrpSpPr>
          <p:grpSpPr>
            <a:xfrm>
              <a:off x="6562709" y="2388746"/>
              <a:ext cx="4693858" cy="1811687"/>
              <a:chOff x="6600056" y="4353447"/>
              <a:chExt cx="1296144" cy="833967"/>
            </a:xfrm>
          </p:grpSpPr>
          <p:cxnSp>
            <p:nvCxnSpPr>
              <p:cNvPr id="75" name="直接连接符 74"/>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6444045" y="2388748"/>
              <a:ext cx="4693855" cy="1811690"/>
              <a:chOff x="6600056" y="4353446"/>
              <a:chExt cx="1296143" cy="833968"/>
            </a:xfrm>
          </p:grpSpPr>
          <p:cxnSp>
            <p:nvCxnSpPr>
              <p:cNvPr id="78" name="直接连接符 77"/>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7248127" y="4353446"/>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 name="直接连接符 12"/>
          <p:cNvCxnSpPr/>
          <p:nvPr/>
        </p:nvCxnSpPr>
        <p:spPr>
          <a:xfrm>
            <a:off x="2479406" y="2610975"/>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67146" y="2610974"/>
            <a:ext cx="1312260" cy="170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4279606" y="2610974"/>
            <a:ext cx="1312260" cy="1707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79406" y="2632091"/>
            <a:ext cx="900100" cy="16864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3374178" y="2610974"/>
            <a:ext cx="905429" cy="17566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167145" y="2610972"/>
            <a:ext cx="3112460" cy="170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479405" y="2632091"/>
            <a:ext cx="3112461" cy="17354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rot="19480217">
            <a:off x="7635072" y="3246101"/>
            <a:ext cx="165560" cy="33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5" name="椭圆 84"/>
          <p:cNvSpPr/>
          <p:nvPr/>
        </p:nvSpPr>
        <p:spPr>
          <a:xfrm rot="16200000">
            <a:off x="8716226" y="3261780"/>
            <a:ext cx="165560" cy="33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6" name="椭圆 85"/>
          <p:cNvSpPr/>
          <p:nvPr/>
        </p:nvSpPr>
        <p:spPr>
          <a:xfrm rot="13415531">
            <a:off x="9989091" y="3261780"/>
            <a:ext cx="165560" cy="33313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7" name="圆角矩形 86"/>
          <p:cNvSpPr/>
          <p:nvPr/>
        </p:nvSpPr>
        <p:spPr>
          <a:xfrm>
            <a:off x="707318" y="1835390"/>
            <a:ext cx="5292218" cy="4473930"/>
          </a:xfrm>
          <a:prstGeom prst="roundRect">
            <a:avLst>
              <a:gd name="adj" fmla="val 1950"/>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88" name="圆角矩形 87"/>
          <p:cNvSpPr/>
          <p:nvPr/>
        </p:nvSpPr>
        <p:spPr>
          <a:xfrm>
            <a:off x="6192464" y="1835390"/>
            <a:ext cx="5292218" cy="4473930"/>
          </a:xfrm>
          <a:prstGeom prst="roundRect">
            <a:avLst>
              <a:gd name="adj" fmla="val 898"/>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91" name="文本框 90"/>
          <p:cNvSpPr txBox="1"/>
          <p:nvPr/>
        </p:nvSpPr>
        <p:spPr>
          <a:xfrm>
            <a:off x="707318" y="1412776"/>
            <a:ext cx="5292217" cy="3735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b="1">
                <a:solidFill>
                  <a:prstClr val="white"/>
                </a:solidFill>
                <a:latin typeface="Arial"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ru-RU" dirty="0">
                <a:latin typeface="Huawei Sans" panose="020C0503030203020204" pitchFamily="34" charset="0"/>
              </a:rPr>
              <a:t>Традиционная сеть STP</a:t>
            </a:r>
          </a:p>
        </p:txBody>
      </p:sp>
      <p:sp>
        <p:nvSpPr>
          <p:cNvPr id="92" name="文本框 91"/>
          <p:cNvSpPr txBox="1"/>
          <p:nvPr/>
        </p:nvSpPr>
        <p:spPr>
          <a:xfrm>
            <a:off x="6192465" y="1412776"/>
            <a:ext cx="5292217" cy="3735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b="1">
                <a:solidFill>
                  <a:prstClr val="white"/>
                </a:solidFill>
                <a:latin typeface="Arial" panose="020C0503030203020204" pitchFamily="34" charset="0"/>
                <a:ea typeface="方正兰亭黑简体" panose="02000000000000000000"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ru-RU" dirty="0">
                <a:latin typeface="Huawei Sans" panose="020C0503030203020204" pitchFamily="34" charset="0"/>
              </a:rPr>
              <a:t>Сеть iStack</a:t>
            </a:r>
          </a:p>
        </p:txBody>
      </p:sp>
      <p:sp>
        <p:nvSpPr>
          <p:cNvPr id="93" name="椭圆 92"/>
          <p:cNvSpPr/>
          <p:nvPr/>
        </p:nvSpPr>
        <p:spPr>
          <a:xfrm>
            <a:off x="1772476" y="2034910"/>
            <a:ext cx="3264612" cy="1080120"/>
          </a:xfrm>
          <a:prstGeom prst="ellipse">
            <a:avLst/>
          </a:prstGeom>
          <a:noFill/>
          <a:ln w="19050">
            <a:solidFill>
              <a:srgbClr val="EC70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94" name="文本框 93"/>
          <p:cNvSpPr txBox="1"/>
          <p:nvPr/>
        </p:nvSpPr>
        <p:spPr>
          <a:xfrm>
            <a:off x="4689913" y="1961849"/>
            <a:ext cx="673582" cy="307777"/>
          </a:xfrm>
          <a:prstGeom prst="rect">
            <a:avLst/>
          </a:prstGeom>
          <a:noFill/>
        </p:spPr>
        <p:txBody>
          <a:bodyPr wrap="none" rtlCol="0">
            <a:spAutoFit/>
          </a:bodyPr>
          <a:lstStyle/>
          <a:p>
            <a:pPr fontAlgn="ctr">
              <a:spcBef>
                <a:spcPts val="0"/>
              </a:spcBef>
              <a:spcAft>
                <a:spcPts val="0"/>
              </a:spcAft>
            </a:pPr>
            <a:r>
              <a:rPr lang="ru-RU" sz="1400" dirty="0">
                <a:solidFill>
                  <a:srgbClr val="EC7061"/>
                </a:solidFill>
                <a:latin typeface="Huawei Sans" panose="020C0503030203020204" pitchFamily="34" charset="0"/>
              </a:rPr>
              <a:t>iStack</a:t>
            </a:r>
          </a:p>
        </p:txBody>
      </p:sp>
      <p:sp>
        <p:nvSpPr>
          <p:cNvPr id="95" name="任意多边形 94"/>
          <p:cNvSpPr/>
          <p:nvPr/>
        </p:nvSpPr>
        <p:spPr>
          <a:xfrm rot="5400000">
            <a:off x="5883407" y="2149561"/>
            <a:ext cx="432053" cy="1091335"/>
          </a:xfrm>
          <a:custGeom>
            <a:avLst/>
            <a:gdLst>
              <a:gd name="connsiteX0" fmla="*/ 0 w 593766"/>
              <a:gd name="connsiteY0" fmla="*/ 1151907 h 1401289"/>
              <a:gd name="connsiteX1" fmla="*/ 356260 w 593766"/>
              <a:gd name="connsiteY1" fmla="*/ 213756 h 1401289"/>
              <a:gd name="connsiteX2" fmla="*/ 225631 w 593766"/>
              <a:gd name="connsiteY2" fmla="*/ 213756 h 1401289"/>
              <a:gd name="connsiteX3" fmla="*/ 522515 w 593766"/>
              <a:gd name="connsiteY3" fmla="*/ 0 h 1401289"/>
              <a:gd name="connsiteX4" fmla="*/ 593766 w 593766"/>
              <a:gd name="connsiteY4" fmla="*/ 320634 h 1401289"/>
              <a:gd name="connsiteX5" fmla="*/ 486889 w 593766"/>
              <a:gd name="connsiteY5" fmla="*/ 249382 h 1401289"/>
              <a:gd name="connsiteX6" fmla="*/ 273133 w 593766"/>
              <a:gd name="connsiteY6" fmla="*/ 1401289 h 1401289"/>
              <a:gd name="connsiteX0" fmla="*/ 0 w 638737"/>
              <a:gd name="connsiteY0" fmla="*/ 1256838 h 1401289"/>
              <a:gd name="connsiteX1" fmla="*/ 401231 w 638737"/>
              <a:gd name="connsiteY1" fmla="*/ 213756 h 1401289"/>
              <a:gd name="connsiteX2" fmla="*/ 270602 w 638737"/>
              <a:gd name="connsiteY2" fmla="*/ 213756 h 1401289"/>
              <a:gd name="connsiteX3" fmla="*/ 567486 w 638737"/>
              <a:gd name="connsiteY3" fmla="*/ 0 h 1401289"/>
              <a:gd name="connsiteX4" fmla="*/ 638737 w 638737"/>
              <a:gd name="connsiteY4" fmla="*/ 320634 h 1401289"/>
              <a:gd name="connsiteX5" fmla="*/ 531860 w 638737"/>
              <a:gd name="connsiteY5" fmla="*/ 249382 h 1401289"/>
              <a:gd name="connsiteX6" fmla="*/ 318104 w 638737"/>
              <a:gd name="connsiteY6" fmla="*/ 1401289 h 1401289"/>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482996 w 803629"/>
              <a:gd name="connsiteY6" fmla="*/ 1401289 h 1736523"/>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482996 w 803629"/>
              <a:gd name="connsiteY6" fmla="*/ 1401289 h 1736523"/>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482996 w 803629"/>
              <a:gd name="connsiteY6" fmla="*/ 1401289 h 1736523"/>
              <a:gd name="connsiteX0" fmla="*/ 0 w 803629"/>
              <a:gd name="connsiteY0" fmla="*/ 1736523 h 1736523"/>
              <a:gd name="connsiteX1" fmla="*/ 566123 w 803629"/>
              <a:gd name="connsiteY1" fmla="*/ 213756 h 1736523"/>
              <a:gd name="connsiteX2" fmla="*/ 435494 w 803629"/>
              <a:gd name="connsiteY2" fmla="*/ 213756 h 1736523"/>
              <a:gd name="connsiteX3" fmla="*/ 732378 w 803629"/>
              <a:gd name="connsiteY3" fmla="*/ 0 h 1736523"/>
              <a:gd name="connsiteX4" fmla="*/ 803629 w 803629"/>
              <a:gd name="connsiteY4" fmla="*/ 320634 h 1736523"/>
              <a:gd name="connsiteX5" fmla="*/ 696752 w 803629"/>
              <a:gd name="connsiteY5" fmla="*/ 249382 h 1736523"/>
              <a:gd name="connsiteX6" fmla="*/ 602917 w 803629"/>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82996 w 683708"/>
              <a:gd name="connsiteY6" fmla="*/ 140128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90140 w 683708"/>
              <a:gd name="connsiteY6" fmla="*/ 1420339 h 1736523"/>
              <a:gd name="connsiteX0" fmla="*/ 0 w 683708"/>
              <a:gd name="connsiteY0" fmla="*/ 1736523 h 1736523"/>
              <a:gd name="connsiteX1" fmla="*/ 446202 w 683708"/>
              <a:gd name="connsiteY1" fmla="*/ 213756 h 1736523"/>
              <a:gd name="connsiteX2" fmla="*/ 315573 w 683708"/>
              <a:gd name="connsiteY2" fmla="*/ 213756 h 1736523"/>
              <a:gd name="connsiteX3" fmla="*/ 612457 w 683708"/>
              <a:gd name="connsiteY3" fmla="*/ 0 h 1736523"/>
              <a:gd name="connsiteX4" fmla="*/ 683708 w 683708"/>
              <a:gd name="connsiteY4" fmla="*/ 320634 h 1736523"/>
              <a:gd name="connsiteX5" fmla="*/ 576831 w 683708"/>
              <a:gd name="connsiteY5" fmla="*/ 249382 h 1736523"/>
              <a:gd name="connsiteX6" fmla="*/ 490140 w 683708"/>
              <a:gd name="connsiteY6" fmla="*/ 1420339 h 1736523"/>
              <a:gd name="connsiteX0" fmla="*/ 0 w 683708"/>
              <a:gd name="connsiteY0" fmla="*/ 1726998 h 1726998"/>
              <a:gd name="connsiteX1" fmla="*/ 446202 w 683708"/>
              <a:gd name="connsiteY1" fmla="*/ 204231 h 1726998"/>
              <a:gd name="connsiteX2" fmla="*/ 315573 w 683708"/>
              <a:gd name="connsiteY2" fmla="*/ 204231 h 1726998"/>
              <a:gd name="connsiteX3" fmla="*/ 602932 w 683708"/>
              <a:gd name="connsiteY3" fmla="*/ 0 h 1726998"/>
              <a:gd name="connsiteX4" fmla="*/ 683708 w 683708"/>
              <a:gd name="connsiteY4" fmla="*/ 311109 h 1726998"/>
              <a:gd name="connsiteX5" fmla="*/ 576831 w 683708"/>
              <a:gd name="connsiteY5" fmla="*/ 239857 h 1726998"/>
              <a:gd name="connsiteX6" fmla="*/ 490140 w 683708"/>
              <a:gd name="connsiteY6" fmla="*/ 1410814 h 172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08" h="1726998">
                <a:moveTo>
                  <a:pt x="0" y="1726998"/>
                </a:moveTo>
                <a:cubicBezTo>
                  <a:pt x="68786" y="724734"/>
                  <a:pt x="252732" y="483220"/>
                  <a:pt x="446202" y="204231"/>
                </a:cubicBezTo>
                <a:lnTo>
                  <a:pt x="315573" y="204231"/>
                </a:lnTo>
                <a:lnTo>
                  <a:pt x="602932" y="0"/>
                </a:lnTo>
                <a:lnTo>
                  <a:pt x="683708" y="311109"/>
                </a:lnTo>
                <a:lnTo>
                  <a:pt x="576831" y="239857"/>
                </a:lnTo>
                <a:cubicBezTo>
                  <a:pt x="398423" y="673832"/>
                  <a:pt x="369487" y="897399"/>
                  <a:pt x="490140" y="1410814"/>
                </a:cubicBezTo>
              </a:path>
            </a:pathLst>
          </a:custGeom>
          <a:gradFill flip="none" rotWithShape="1">
            <a:gsLst>
              <a:gs pos="14000">
                <a:schemeClr val="bg1">
                  <a:alpha val="0"/>
                </a:schemeClr>
              </a:gs>
              <a:gs pos="64000">
                <a:srgbClr val="FFCC66"/>
              </a:gs>
            </a:gsLst>
            <a:lin ang="16200000" scaled="1"/>
            <a:tileRect/>
          </a:gradFill>
          <a:ln w="12700">
            <a:gradFill flip="none" rotWithShape="1">
              <a:gsLst>
                <a:gs pos="11000">
                  <a:schemeClr val="bg1">
                    <a:alpha val="0"/>
                  </a:schemeClr>
                </a:gs>
                <a:gs pos="81000">
                  <a:srgbClr val="FF6600"/>
                </a:gs>
              </a:gsLst>
              <a:lin ang="189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pic>
        <p:nvPicPr>
          <p:cNvPr id="42" name="图片 87" descr="汇聚交换机.png"/>
          <p:cNvPicPr>
            <a:picLocks noChangeAspect="1"/>
          </p:cNvPicPr>
          <p:nvPr/>
        </p:nvPicPr>
        <p:blipFill>
          <a:blip r:embed="rId3" cstate="print"/>
          <a:stretch>
            <a:fillRect/>
          </a:stretch>
        </p:blipFill>
        <p:spPr>
          <a:xfrm>
            <a:off x="2189049" y="2351264"/>
            <a:ext cx="540000" cy="441818"/>
          </a:xfrm>
          <a:prstGeom prst="rect">
            <a:avLst/>
          </a:prstGeom>
        </p:spPr>
      </p:pic>
      <p:pic>
        <p:nvPicPr>
          <p:cNvPr id="43" name="图片 87" descr="汇聚交换机.png"/>
          <p:cNvPicPr>
            <a:picLocks noChangeAspect="1"/>
          </p:cNvPicPr>
          <p:nvPr/>
        </p:nvPicPr>
        <p:blipFill>
          <a:blip r:embed="rId3" cstate="print"/>
          <a:stretch>
            <a:fillRect/>
          </a:stretch>
        </p:blipFill>
        <p:spPr>
          <a:xfrm>
            <a:off x="4018363" y="2351264"/>
            <a:ext cx="540000" cy="441818"/>
          </a:xfrm>
          <a:prstGeom prst="rect">
            <a:avLst/>
          </a:prstGeom>
        </p:spPr>
      </p:pic>
      <p:pic>
        <p:nvPicPr>
          <p:cNvPr id="47" name="图片 76" descr="接入交换机.png"/>
          <p:cNvPicPr>
            <a:picLocks noChangeAspect="1"/>
          </p:cNvPicPr>
          <p:nvPr/>
        </p:nvPicPr>
        <p:blipFill>
          <a:blip r:embed="rId4" cstate="print"/>
          <a:stretch>
            <a:fillRect/>
          </a:stretch>
        </p:blipFill>
        <p:spPr>
          <a:xfrm>
            <a:off x="951271" y="4064810"/>
            <a:ext cx="540000" cy="441818"/>
          </a:xfrm>
          <a:prstGeom prst="rect">
            <a:avLst/>
          </a:prstGeom>
        </p:spPr>
      </p:pic>
      <p:pic>
        <p:nvPicPr>
          <p:cNvPr id="48" name="图片 76" descr="接入交换机.png"/>
          <p:cNvPicPr>
            <a:picLocks noChangeAspect="1"/>
          </p:cNvPicPr>
          <p:nvPr/>
        </p:nvPicPr>
        <p:blipFill>
          <a:blip r:embed="rId4" cstate="print"/>
          <a:stretch>
            <a:fillRect/>
          </a:stretch>
        </p:blipFill>
        <p:spPr>
          <a:xfrm>
            <a:off x="3114444" y="4064810"/>
            <a:ext cx="540000" cy="441818"/>
          </a:xfrm>
          <a:prstGeom prst="rect">
            <a:avLst/>
          </a:prstGeom>
        </p:spPr>
      </p:pic>
      <p:pic>
        <p:nvPicPr>
          <p:cNvPr id="50" name="图片 76" descr="接入交换机.png"/>
          <p:cNvPicPr>
            <a:picLocks noChangeAspect="1"/>
          </p:cNvPicPr>
          <p:nvPr/>
        </p:nvPicPr>
        <p:blipFill>
          <a:blip r:embed="rId4" cstate="print"/>
          <a:stretch>
            <a:fillRect/>
          </a:stretch>
        </p:blipFill>
        <p:spPr>
          <a:xfrm>
            <a:off x="5277617" y="4064810"/>
            <a:ext cx="540000" cy="441818"/>
          </a:xfrm>
          <a:prstGeom prst="rect">
            <a:avLst/>
          </a:prstGeom>
        </p:spPr>
      </p:pic>
      <p:pic>
        <p:nvPicPr>
          <p:cNvPr id="60" name="图片 76" descr="接入交换机.png"/>
          <p:cNvPicPr>
            <a:picLocks noChangeAspect="1"/>
          </p:cNvPicPr>
          <p:nvPr/>
        </p:nvPicPr>
        <p:blipFill>
          <a:blip r:embed="rId4" cstate="print"/>
          <a:stretch>
            <a:fillRect/>
          </a:stretch>
        </p:blipFill>
        <p:spPr>
          <a:xfrm>
            <a:off x="6382656" y="4064810"/>
            <a:ext cx="540000" cy="441818"/>
          </a:xfrm>
          <a:prstGeom prst="rect">
            <a:avLst/>
          </a:prstGeom>
        </p:spPr>
      </p:pic>
      <p:pic>
        <p:nvPicPr>
          <p:cNvPr id="61" name="图片 76" descr="接入交换机.png"/>
          <p:cNvPicPr>
            <a:picLocks noChangeAspect="1"/>
          </p:cNvPicPr>
          <p:nvPr/>
        </p:nvPicPr>
        <p:blipFill>
          <a:blip r:embed="rId4" cstate="print"/>
          <a:stretch>
            <a:fillRect/>
          </a:stretch>
        </p:blipFill>
        <p:spPr>
          <a:xfrm>
            <a:off x="8545829" y="4064810"/>
            <a:ext cx="540000" cy="441818"/>
          </a:xfrm>
          <a:prstGeom prst="rect">
            <a:avLst/>
          </a:prstGeom>
        </p:spPr>
      </p:pic>
      <p:pic>
        <p:nvPicPr>
          <p:cNvPr id="62" name="图片 76" descr="接入交换机.png"/>
          <p:cNvPicPr>
            <a:picLocks noChangeAspect="1"/>
          </p:cNvPicPr>
          <p:nvPr/>
        </p:nvPicPr>
        <p:blipFill>
          <a:blip r:embed="rId4" cstate="print"/>
          <a:stretch>
            <a:fillRect/>
          </a:stretch>
        </p:blipFill>
        <p:spPr>
          <a:xfrm>
            <a:off x="10709002" y="4064810"/>
            <a:ext cx="540000" cy="441818"/>
          </a:xfrm>
          <a:prstGeom prst="rect">
            <a:avLst/>
          </a:prstGeom>
        </p:spPr>
      </p:pic>
      <p:pic>
        <p:nvPicPr>
          <p:cNvPr id="64" name="图片 100" descr="汇聚交换机.png"/>
          <p:cNvPicPr>
            <a:picLocks noChangeAspect="1"/>
          </p:cNvPicPr>
          <p:nvPr/>
        </p:nvPicPr>
        <p:blipFill>
          <a:blip r:embed="rId5" cstate="print"/>
          <a:stretch>
            <a:fillRect/>
          </a:stretch>
        </p:blipFill>
        <p:spPr>
          <a:xfrm>
            <a:off x="8534330" y="2351264"/>
            <a:ext cx="540000" cy="441818"/>
          </a:xfrm>
          <a:prstGeom prst="rect">
            <a:avLst/>
          </a:prstGeom>
        </p:spPr>
      </p:pic>
      <p:sp>
        <p:nvSpPr>
          <p:cNvPr id="65" name="文本框 64"/>
          <p:cNvSpPr txBox="1"/>
          <p:nvPr/>
        </p:nvSpPr>
        <p:spPr>
          <a:xfrm>
            <a:off x="707318" y="4868985"/>
            <a:ext cx="5110299" cy="1200329"/>
          </a:xfrm>
          <a:prstGeom prst="rect">
            <a:avLst/>
          </a:prstGeom>
          <a:noFill/>
        </p:spPr>
        <p:txBody>
          <a:bodyPr wrap="square" rtlCol="0">
            <a:spAutoFit/>
          </a:bodyPr>
          <a:lstStyle/>
          <a:p>
            <a:pPr fontAlgn="ctr">
              <a:lnSpc>
                <a:spcPct val="120000"/>
              </a:lnSpc>
              <a:spcBef>
                <a:spcPts val="0"/>
              </a:spcBef>
              <a:spcAft>
                <a:spcPts val="0"/>
              </a:spcAft>
            </a:pPr>
            <a:r>
              <a:rPr lang="ru-RU" sz="1200" dirty="0">
                <a:solidFill>
                  <a:prstClr val="black"/>
                </a:solidFill>
                <a:latin typeface="Huawei Sans" panose="020C0503030203020204" pitchFamily="34" charset="0"/>
              </a:rPr>
              <a:t>Два коммутатора агрегации образуют треугольную петлю уровня 2 с коммутаторами доступа, поэтому в сети необходимо развернуть протокол STP. Однако протокол STP блокирует порты в сети, что приводит к неспособности полностью использовать пропускную способность канала.</a:t>
            </a:r>
          </a:p>
        </p:txBody>
      </p:sp>
      <p:sp>
        <p:nvSpPr>
          <p:cNvPr id="98" name="文本框 97"/>
          <p:cNvSpPr txBox="1"/>
          <p:nvPr/>
        </p:nvSpPr>
        <p:spPr>
          <a:xfrm>
            <a:off x="941465" y="2323647"/>
            <a:ext cx="1371570" cy="523220"/>
          </a:xfrm>
          <a:prstGeom prst="rect">
            <a:avLst/>
          </a:prstGeom>
          <a:noFill/>
        </p:spPr>
        <p:txBody>
          <a:bodyPr wrap="square" rtlCol="0">
            <a:spAutoFit/>
          </a:bodyPr>
          <a:lstStyle/>
          <a:p>
            <a:pPr algn="ctr" fontAlgn="ctr">
              <a:spcBef>
                <a:spcPts val="0"/>
              </a:spcBef>
              <a:spcAft>
                <a:spcPts val="0"/>
              </a:spcAft>
            </a:pPr>
            <a:r>
              <a:rPr lang="ru-RU" sz="1400" dirty="0">
                <a:latin typeface="Huawei Sans" panose="020C0503030203020204" pitchFamily="34" charset="0"/>
              </a:rPr>
              <a:t>Коммутатор агрегации 1</a:t>
            </a:r>
          </a:p>
        </p:txBody>
      </p:sp>
      <p:sp>
        <p:nvSpPr>
          <p:cNvPr id="99" name="文本框 98"/>
          <p:cNvSpPr txBox="1"/>
          <p:nvPr/>
        </p:nvSpPr>
        <p:spPr>
          <a:xfrm>
            <a:off x="4523008" y="2425247"/>
            <a:ext cx="1669457" cy="523220"/>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Коммутатор агрегации 2</a:t>
            </a:r>
          </a:p>
        </p:txBody>
      </p:sp>
      <p:sp>
        <p:nvSpPr>
          <p:cNvPr id="100" name="文本框 99"/>
          <p:cNvSpPr txBox="1"/>
          <p:nvPr/>
        </p:nvSpPr>
        <p:spPr>
          <a:xfrm>
            <a:off x="1783116" y="4129331"/>
            <a:ext cx="1271502" cy="523220"/>
          </a:xfrm>
          <a:prstGeom prst="rect">
            <a:avLst/>
          </a:prstGeom>
          <a:noFill/>
        </p:spPr>
        <p:txBody>
          <a:bodyPr wrap="none" rtlCol="0">
            <a:spAutoFit/>
          </a:bodyPr>
          <a:lstStyle/>
          <a:p>
            <a:pPr fontAlgn="ctr">
              <a:spcBef>
                <a:spcPts val="0"/>
              </a:spcBef>
              <a:spcAft>
                <a:spcPts val="0"/>
              </a:spcAft>
            </a:pPr>
            <a:r>
              <a:rPr lang="ru-RU" sz="1400" dirty="0">
                <a:latin typeface="Huawei Sans" panose="020C0503030203020204" pitchFamily="34" charset="0"/>
              </a:rPr>
              <a:t>Коммутатор</a:t>
            </a:r>
          </a:p>
          <a:p>
            <a:pPr fontAlgn="ctr">
              <a:spcBef>
                <a:spcPts val="0"/>
              </a:spcBef>
              <a:spcAft>
                <a:spcPts val="0"/>
              </a:spcAft>
            </a:pPr>
            <a:r>
              <a:rPr lang="ru-RU" sz="1400" dirty="0">
                <a:latin typeface="Huawei Sans" panose="020C0503030203020204" pitchFamily="34" charset="0"/>
              </a:rPr>
              <a:t> доступа</a:t>
            </a:r>
          </a:p>
        </p:txBody>
      </p:sp>
      <p:sp>
        <p:nvSpPr>
          <p:cNvPr id="101" name="文本框 100"/>
          <p:cNvSpPr txBox="1"/>
          <p:nvPr/>
        </p:nvSpPr>
        <p:spPr>
          <a:xfrm>
            <a:off x="3908218" y="4129331"/>
            <a:ext cx="1271502" cy="523220"/>
          </a:xfrm>
          <a:prstGeom prst="rect">
            <a:avLst/>
          </a:prstGeom>
          <a:noFill/>
        </p:spPr>
        <p:txBody>
          <a:bodyPr wrap="none" rtlCol="0">
            <a:spAutoFit/>
          </a:bodyPr>
          <a:lstStyle/>
          <a:p>
            <a:pPr fontAlgn="ctr">
              <a:spcBef>
                <a:spcPts val="0"/>
              </a:spcBef>
              <a:spcAft>
                <a:spcPts val="0"/>
              </a:spcAft>
            </a:pPr>
            <a:r>
              <a:rPr lang="ru-RU" sz="1400" dirty="0">
                <a:latin typeface="Huawei Sans" panose="020C0503030203020204" pitchFamily="34" charset="0"/>
              </a:rPr>
              <a:t>Коммутатор</a:t>
            </a:r>
          </a:p>
          <a:p>
            <a:pPr fontAlgn="ctr">
              <a:spcBef>
                <a:spcPts val="0"/>
              </a:spcBef>
              <a:spcAft>
                <a:spcPts val="0"/>
              </a:spcAft>
            </a:pPr>
            <a:r>
              <a:rPr lang="ru-RU" sz="1400" dirty="0">
                <a:latin typeface="Huawei Sans" panose="020C0503030203020204" pitchFamily="34" charset="0"/>
              </a:rPr>
              <a:t> доступа</a:t>
            </a:r>
          </a:p>
        </p:txBody>
      </p:sp>
      <p:sp>
        <p:nvSpPr>
          <p:cNvPr id="102" name="文本框 101"/>
          <p:cNvSpPr txBox="1"/>
          <p:nvPr/>
        </p:nvSpPr>
        <p:spPr>
          <a:xfrm>
            <a:off x="7183550" y="4129331"/>
            <a:ext cx="1271502" cy="523220"/>
          </a:xfrm>
          <a:prstGeom prst="rect">
            <a:avLst/>
          </a:prstGeom>
          <a:noFill/>
        </p:spPr>
        <p:txBody>
          <a:bodyPr wrap="none" rtlCol="0">
            <a:spAutoFit/>
          </a:bodyPr>
          <a:lstStyle/>
          <a:p>
            <a:pPr fontAlgn="ctr">
              <a:spcBef>
                <a:spcPts val="0"/>
              </a:spcBef>
              <a:spcAft>
                <a:spcPts val="0"/>
              </a:spcAft>
            </a:pPr>
            <a:r>
              <a:rPr lang="ru-RU" sz="1400" dirty="0">
                <a:latin typeface="Huawei Sans" panose="020C0503030203020204" pitchFamily="34" charset="0"/>
              </a:rPr>
              <a:t>Коммутатор</a:t>
            </a:r>
          </a:p>
          <a:p>
            <a:pPr fontAlgn="ctr">
              <a:spcBef>
                <a:spcPts val="0"/>
              </a:spcBef>
              <a:spcAft>
                <a:spcPts val="0"/>
              </a:spcAft>
            </a:pPr>
            <a:r>
              <a:rPr lang="ru-RU" sz="1400" dirty="0">
                <a:latin typeface="Huawei Sans" panose="020C0503030203020204" pitchFamily="34" charset="0"/>
              </a:rPr>
              <a:t> доступа</a:t>
            </a:r>
          </a:p>
        </p:txBody>
      </p:sp>
      <p:sp>
        <p:nvSpPr>
          <p:cNvPr id="103" name="文本框 102"/>
          <p:cNvSpPr txBox="1"/>
          <p:nvPr/>
        </p:nvSpPr>
        <p:spPr>
          <a:xfrm>
            <a:off x="9308652" y="4129331"/>
            <a:ext cx="1271502" cy="523220"/>
          </a:xfrm>
          <a:prstGeom prst="rect">
            <a:avLst/>
          </a:prstGeom>
          <a:noFill/>
        </p:spPr>
        <p:txBody>
          <a:bodyPr wrap="none" rtlCol="0">
            <a:spAutoFit/>
          </a:bodyPr>
          <a:lstStyle/>
          <a:p>
            <a:pPr fontAlgn="ctr">
              <a:spcBef>
                <a:spcPts val="0"/>
              </a:spcBef>
              <a:spcAft>
                <a:spcPts val="0"/>
              </a:spcAft>
            </a:pPr>
            <a:r>
              <a:rPr lang="ru-RU" sz="1400" dirty="0">
                <a:latin typeface="Huawei Sans" panose="020C0503030203020204" pitchFamily="34" charset="0"/>
              </a:rPr>
              <a:t>Коммутатор</a:t>
            </a:r>
          </a:p>
          <a:p>
            <a:pPr fontAlgn="ctr">
              <a:spcBef>
                <a:spcPts val="0"/>
              </a:spcBef>
              <a:spcAft>
                <a:spcPts val="0"/>
              </a:spcAft>
            </a:pPr>
            <a:r>
              <a:rPr lang="ru-RU" sz="1400" dirty="0">
                <a:latin typeface="Huawei Sans" panose="020C0503030203020204" pitchFamily="34" charset="0"/>
              </a:rPr>
              <a:t> доступа</a:t>
            </a:r>
          </a:p>
        </p:txBody>
      </p:sp>
      <p:sp>
        <p:nvSpPr>
          <p:cNvPr id="104" name="文本框 103"/>
          <p:cNvSpPr txBox="1"/>
          <p:nvPr/>
        </p:nvSpPr>
        <p:spPr>
          <a:xfrm>
            <a:off x="9154761" y="1841653"/>
            <a:ext cx="2607009" cy="95410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Коммутаторы агрегации образуют систему iStack (логическое автономное устройство).</a:t>
            </a:r>
          </a:p>
        </p:txBody>
      </p:sp>
      <p:sp>
        <p:nvSpPr>
          <p:cNvPr id="105" name="文本框 104"/>
          <p:cNvSpPr txBox="1"/>
          <p:nvPr/>
        </p:nvSpPr>
        <p:spPr>
          <a:xfrm>
            <a:off x="6192465" y="4787517"/>
            <a:ext cx="5292217" cy="1421928"/>
          </a:xfrm>
          <a:prstGeom prst="rect">
            <a:avLst/>
          </a:prstGeom>
          <a:noFill/>
        </p:spPr>
        <p:txBody>
          <a:bodyPr wrap="square" rtlCol="0">
            <a:spAutoFit/>
          </a:bodyPr>
          <a:lstStyle/>
          <a:p>
            <a:pPr fontAlgn="ctr">
              <a:lnSpc>
                <a:spcPct val="120000"/>
              </a:lnSpc>
              <a:spcBef>
                <a:spcPts val="0"/>
              </a:spcBef>
              <a:spcAft>
                <a:spcPts val="0"/>
              </a:spcAft>
            </a:pPr>
            <a:r>
              <a:rPr lang="ru-RU" sz="1200" dirty="0">
                <a:solidFill>
                  <a:prstClr val="black"/>
                </a:solidFill>
                <a:latin typeface="Huawei Sans" panose="020C0503030203020204" pitchFamily="34" charset="0"/>
              </a:rPr>
              <a:t>Коммутаторы агрегации сгруппированы в единое логическое устройство, что упрощает топологию сети. Кроме того, между коммутаторами агрегации и коммутаторами доступа развертывается агрегация каналов, чтобы упростить топологию сети до древовидной топологии, исключить петли уровня 2 и улучшить использование полосы пропускания канала.</a:t>
            </a:r>
          </a:p>
        </p:txBody>
      </p:sp>
      <p:grpSp>
        <p:nvGrpSpPr>
          <p:cNvPr id="56" name="组合 28"/>
          <p:cNvGrpSpPr>
            <a:grpSpLocks noChangeAspect="1"/>
          </p:cNvGrpSpPr>
          <p:nvPr/>
        </p:nvGrpSpPr>
        <p:grpSpPr>
          <a:xfrm>
            <a:off x="1306455" y="3965033"/>
            <a:ext cx="288969" cy="288969"/>
            <a:chOff x="5076056" y="3356992"/>
            <a:chExt cx="436268" cy="436268"/>
          </a:xfrm>
        </p:grpSpPr>
        <p:sp>
          <p:nvSpPr>
            <p:cNvPr id="57"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9" name="组合 28"/>
          <p:cNvGrpSpPr>
            <a:grpSpLocks noChangeAspect="1"/>
          </p:cNvGrpSpPr>
          <p:nvPr/>
        </p:nvGrpSpPr>
        <p:grpSpPr>
          <a:xfrm>
            <a:off x="3356017" y="3934590"/>
            <a:ext cx="288969" cy="288969"/>
            <a:chOff x="5076056" y="3356992"/>
            <a:chExt cx="436268" cy="436268"/>
          </a:xfrm>
        </p:grpSpPr>
        <p:sp>
          <p:nvSpPr>
            <p:cNvPr id="63"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9" name="组合 28"/>
          <p:cNvGrpSpPr>
            <a:grpSpLocks noChangeAspect="1"/>
          </p:cNvGrpSpPr>
          <p:nvPr/>
        </p:nvGrpSpPr>
        <p:grpSpPr>
          <a:xfrm>
            <a:off x="5219853" y="3876195"/>
            <a:ext cx="288969" cy="288969"/>
            <a:chOff x="5076056" y="3356992"/>
            <a:chExt cx="436268" cy="436268"/>
          </a:xfrm>
        </p:grpSpPr>
        <p:sp>
          <p:nvSpPr>
            <p:cNvPr id="70"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7347953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9" name="Straight Connector 39"/>
          <p:cNvCxnSpPr/>
          <p:nvPr/>
        </p:nvCxnSpPr>
        <p:spPr bwMode="auto">
          <a:xfrm>
            <a:off x="2899988" y="4438291"/>
            <a:ext cx="0" cy="65241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标题 1"/>
          <p:cNvSpPr>
            <a:spLocks noGrp="1"/>
          </p:cNvSpPr>
          <p:nvPr>
            <p:ph type="title"/>
          </p:nvPr>
        </p:nvSpPr>
        <p:spPr/>
        <p:txBody>
          <a:bodyPr/>
          <a:lstStyle/>
          <a:p>
            <a:r>
              <a:rPr lang="ru-RU" dirty="0"/>
              <a:t>Smart Link</a:t>
            </a:r>
          </a:p>
        </p:txBody>
      </p:sp>
      <p:sp>
        <p:nvSpPr>
          <p:cNvPr id="66" name="内容占位符 2"/>
          <p:cNvSpPr txBox="1">
            <a:spLocks/>
          </p:cNvSpPr>
          <p:nvPr/>
        </p:nvSpPr>
        <p:spPr>
          <a:xfrm>
            <a:off x="5433693" y="1807385"/>
            <a:ext cx="6519768" cy="3761030"/>
          </a:xfrm>
          <a:prstGeom prst="rect">
            <a:avLst/>
          </a:prstGeom>
        </p:spPr>
        <p:txBody>
          <a:bodyPr vert="horz" wrap="square" lIns="91440" tIns="45720" rIns="91440" bIns="45720" rtlCol="0">
            <a:spAutoFit/>
          </a:bodyPr>
          <a:lstStyle>
            <a:lvl1pPr marL="2286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1pPr>
            <a:lvl2pPr marL="6858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2pPr>
            <a:lvl3pPr marL="11430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3pPr>
            <a:lvl4pPr marL="16002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ts val="2400"/>
              </a:lnSpc>
              <a:spcBef>
                <a:spcPts val="0"/>
              </a:spcBef>
              <a:spcAft>
                <a:spcPts val="600"/>
              </a:spcAft>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marL="0" marR="0" lvl="0" indent="0" algn="l" defTabSz="914400" rtl="0" eaLnBrk="1" fontAlgn="ctr" latinLnBrk="0" hangingPunct="1">
              <a:lnSpc>
                <a:spcPct val="120000"/>
              </a:lnSpc>
              <a:spcBef>
                <a:spcPts val="0"/>
              </a:spcBef>
              <a:spcAft>
                <a:spcPts val="600"/>
              </a:spcAft>
              <a:buClrTx/>
              <a:buSzTx/>
              <a:buNone/>
              <a:tabLst/>
              <a:defRPr/>
            </a:pPr>
            <a:r>
              <a:rPr lang="ru-RU" sz="1400" dirty="0">
                <a:solidFill>
                  <a:sysClr val="windowText" lastClr="000000"/>
                </a:solidFill>
                <a:latin typeface="Huawei Sans" panose="020C0503030203020204" pitchFamily="34" charset="0"/>
              </a:rPr>
              <a:t>Smart Link предназначен для организации сети с двумя восходящими каналами.</a:t>
            </a:r>
          </a:p>
          <a:p>
            <a:pPr marL="266700" marR="0" lvl="1" indent="-266700" algn="l" defTabSz="914400" rtl="0" eaLnBrk="1" fontAlgn="ctr" latinLnBrk="0" hangingPunct="1">
              <a:lnSpc>
                <a:spcPct val="120000"/>
              </a:lnSpc>
              <a:spcBef>
                <a:spcPts val="0"/>
              </a:spcBef>
              <a:spcAft>
                <a:spcPts val="600"/>
              </a:spcAft>
              <a:buClrTx/>
              <a:buSzTx/>
              <a:buFont typeface="Arial" panose="020B0604020202020204" pitchFamily="34" charset="0"/>
              <a:buChar char="•"/>
              <a:tabLst/>
              <a:defRPr/>
            </a:pPr>
            <a:r>
              <a:rPr lang="ru-RU" sz="1400" dirty="0">
                <a:solidFill>
                  <a:sysClr val="windowText" lastClr="000000"/>
                </a:solidFill>
                <a:latin typeface="Huawei Sans" panose="020C0503030203020204" pitchFamily="34" charset="0"/>
              </a:rPr>
              <a:t>Smart Link развертывается на двух коммутаторах, где хост имеет двойное соединение. Когда сеть находится в рабочем состоянии, один из двух восходящих каналов активен, а другой является резервным (не передает служебный трафик). Таким образом устраняется петля уровня 2.</a:t>
            </a:r>
          </a:p>
          <a:p>
            <a:pPr marL="266700" marR="0" lvl="1" indent="-266700" algn="l" defTabSz="914400" rtl="0" eaLnBrk="1" fontAlgn="ctr" latinLnBrk="0" hangingPunct="1">
              <a:lnSpc>
                <a:spcPct val="120000"/>
              </a:lnSpc>
              <a:spcBef>
                <a:spcPts val="0"/>
              </a:spcBef>
              <a:spcAft>
                <a:spcPts val="600"/>
              </a:spcAft>
              <a:buClrTx/>
              <a:buSzTx/>
              <a:buFont typeface="Arial" panose="020B0604020202020204" pitchFamily="34" charset="0"/>
              <a:buChar char="•"/>
              <a:tabLst/>
              <a:defRPr/>
            </a:pPr>
            <a:r>
              <a:rPr lang="ru-RU" sz="1400" dirty="0">
                <a:solidFill>
                  <a:sysClr val="windowText" lastClr="000000"/>
                </a:solidFill>
                <a:latin typeface="Huawei Sans" panose="020C0503030203020204" pitchFamily="34" charset="0"/>
              </a:rPr>
              <a:t>Когда активный канал неисправен, трафик переключается на резервный канал за миллисекунды. Это обеспечивает правильную пересылку данных.</a:t>
            </a:r>
          </a:p>
          <a:p>
            <a:pPr marL="266700" marR="0" lvl="1" indent="-266700" algn="l" defTabSz="914400" rtl="0" eaLnBrk="1" fontAlgn="ctr" latinLnBrk="0" hangingPunct="1">
              <a:lnSpc>
                <a:spcPct val="120000"/>
              </a:lnSpc>
              <a:spcBef>
                <a:spcPts val="0"/>
              </a:spcBef>
              <a:spcAft>
                <a:spcPts val="600"/>
              </a:spcAft>
              <a:buClrTx/>
              <a:buSzTx/>
              <a:buFont typeface="Arial" panose="020B0604020202020204" pitchFamily="34" charset="0"/>
              <a:buChar char="•"/>
              <a:tabLst/>
              <a:defRPr/>
            </a:pPr>
            <a:r>
              <a:rPr lang="ru-RU" sz="1400" dirty="0">
                <a:solidFill>
                  <a:sysClr val="windowText" lastClr="000000"/>
                </a:solidFill>
                <a:latin typeface="Huawei Sans" panose="020C0503030203020204" pitchFamily="34" charset="0"/>
              </a:rPr>
              <a:t>Smart Link легко настроить.</a:t>
            </a:r>
          </a:p>
          <a:p>
            <a:pPr marL="266700" lvl="1" indent="-266700" fontAlgn="ctr">
              <a:lnSpc>
                <a:spcPct val="120000"/>
              </a:lnSpc>
              <a:defRPr/>
            </a:pPr>
            <a:r>
              <a:rPr lang="ru-RU" sz="1400" dirty="0">
                <a:solidFill>
                  <a:sysClr val="windowText" lastClr="000000"/>
                </a:solidFill>
                <a:latin typeface="Huawei Sans" panose="020C0503030203020204" pitchFamily="34" charset="0"/>
              </a:rPr>
              <a:t>Smart Link не требует обмена пакетами протоколов, что значительно повышает скорость и надежность.</a:t>
            </a:r>
          </a:p>
        </p:txBody>
      </p:sp>
      <p:grpSp>
        <p:nvGrpSpPr>
          <p:cNvPr id="248" name="Group 34"/>
          <p:cNvGrpSpPr/>
          <p:nvPr/>
        </p:nvGrpSpPr>
        <p:grpSpPr>
          <a:xfrm>
            <a:off x="1509974" y="3119737"/>
            <a:ext cx="2832027" cy="1244363"/>
            <a:chOff x="3491880" y="3112525"/>
            <a:chExt cx="2520280" cy="1416564"/>
          </a:xfrm>
        </p:grpSpPr>
        <p:cxnSp>
          <p:nvCxnSpPr>
            <p:cNvPr id="249" name="直接连接符 487"/>
            <p:cNvCxnSpPr/>
            <p:nvPr/>
          </p:nvCxnSpPr>
          <p:spPr bwMode="auto">
            <a:xfrm>
              <a:off x="3491880" y="3112525"/>
              <a:ext cx="1260140" cy="141656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0" name="直接连接符 487"/>
            <p:cNvCxnSpPr/>
            <p:nvPr/>
          </p:nvCxnSpPr>
          <p:spPr bwMode="auto">
            <a:xfrm flipH="1">
              <a:off x="4752020" y="3112525"/>
              <a:ext cx="1260140" cy="1416564"/>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cxnSp>
        <p:nvCxnSpPr>
          <p:cNvPr id="252" name="Straight Connector 38"/>
          <p:cNvCxnSpPr/>
          <p:nvPr/>
        </p:nvCxnSpPr>
        <p:spPr bwMode="auto">
          <a:xfrm>
            <a:off x="1421621" y="1933430"/>
            <a:ext cx="0" cy="115579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53" name="Straight Connector 39"/>
          <p:cNvCxnSpPr/>
          <p:nvPr/>
        </p:nvCxnSpPr>
        <p:spPr bwMode="auto">
          <a:xfrm>
            <a:off x="4431575" y="1933430"/>
            <a:ext cx="0" cy="1155797"/>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54" name="TextBox 40"/>
          <p:cNvSpPr txBox="1"/>
          <p:nvPr/>
        </p:nvSpPr>
        <p:spPr>
          <a:xfrm>
            <a:off x="2066545" y="4594821"/>
            <a:ext cx="574196" cy="307777"/>
          </a:xfrm>
          <a:prstGeom prst="rect">
            <a:avLst/>
          </a:prstGeom>
          <a:noFill/>
        </p:spPr>
        <p:txBody>
          <a:bodyPr wrap="none" rtlCol="0">
            <a:spAutoFit/>
          </a:bodyPr>
          <a:lstStyle/>
          <a:p>
            <a:pPr fontAlgn="ctr"/>
            <a:r>
              <a:rPr lang="ru-RU" sz="1400" dirty="0">
                <a:latin typeface="Huawei Sans" panose="020C0503030203020204" pitchFamily="34" charset="0"/>
              </a:rPr>
              <a:t>SW3</a:t>
            </a:r>
          </a:p>
        </p:txBody>
      </p:sp>
      <p:cxnSp>
        <p:nvCxnSpPr>
          <p:cNvPr id="255" name="Straight Connector 41"/>
          <p:cNvCxnSpPr/>
          <p:nvPr/>
        </p:nvCxnSpPr>
        <p:spPr bwMode="auto">
          <a:xfrm flipH="1">
            <a:off x="1400324" y="1966564"/>
            <a:ext cx="3078741" cy="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256" name="TextBox 42"/>
          <p:cNvSpPr txBox="1"/>
          <p:nvPr/>
        </p:nvSpPr>
        <p:spPr>
          <a:xfrm>
            <a:off x="549149" y="1812676"/>
            <a:ext cx="617478" cy="338554"/>
          </a:xfrm>
          <a:prstGeom prst="rect">
            <a:avLst/>
          </a:prstGeom>
          <a:noFill/>
        </p:spPr>
        <p:txBody>
          <a:bodyPr wrap="none" rtlCol="0">
            <a:spAutoFit/>
          </a:bodyPr>
          <a:lstStyle/>
          <a:p>
            <a:pPr algn="r" fontAlgn="ctr"/>
            <a:r>
              <a:rPr lang="ru-RU" sz="1600" dirty="0">
                <a:latin typeface="Huawei Sans" panose="020C0503030203020204" pitchFamily="34" charset="0"/>
              </a:rPr>
              <a:t>FW1</a:t>
            </a:r>
          </a:p>
        </p:txBody>
      </p:sp>
      <p:sp>
        <p:nvSpPr>
          <p:cNvPr id="257" name="TextBox 43"/>
          <p:cNvSpPr txBox="1"/>
          <p:nvPr/>
        </p:nvSpPr>
        <p:spPr>
          <a:xfrm>
            <a:off x="4689833" y="1812676"/>
            <a:ext cx="617477" cy="338554"/>
          </a:xfrm>
          <a:prstGeom prst="rect">
            <a:avLst/>
          </a:prstGeom>
          <a:noFill/>
        </p:spPr>
        <p:txBody>
          <a:bodyPr wrap="none" rtlCol="0">
            <a:spAutoFit/>
          </a:bodyPr>
          <a:lstStyle/>
          <a:p>
            <a:pPr fontAlgn="ctr"/>
            <a:r>
              <a:rPr lang="ru-RU" sz="1600" dirty="0">
                <a:latin typeface="Huawei Sans" panose="020C0503030203020204" pitchFamily="34" charset="0"/>
              </a:rPr>
              <a:t>FW2</a:t>
            </a:r>
          </a:p>
        </p:txBody>
      </p:sp>
      <p:cxnSp>
        <p:nvCxnSpPr>
          <p:cNvPr id="412" name="Straight Connector 221"/>
          <p:cNvCxnSpPr/>
          <p:nvPr/>
        </p:nvCxnSpPr>
        <p:spPr bwMode="auto">
          <a:xfrm flipH="1">
            <a:off x="1413154" y="3089590"/>
            <a:ext cx="301842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3" name="TextBox 222"/>
          <p:cNvSpPr txBox="1"/>
          <p:nvPr/>
        </p:nvSpPr>
        <p:spPr>
          <a:xfrm>
            <a:off x="537929" y="2935702"/>
            <a:ext cx="628698" cy="338554"/>
          </a:xfrm>
          <a:prstGeom prst="rect">
            <a:avLst/>
          </a:prstGeom>
          <a:noFill/>
        </p:spPr>
        <p:txBody>
          <a:bodyPr wrap="none" rtlCol="0">
            <a:spAutoFit/>
          </a:bodyPr>
          <a:lstStyle/>
          <a:p>
            <a:pPr algn="r" fontAlgn="ctr"/>
            <a:r>
              <a:rPr lang="ru-RU" sz="1600" dirty="0">
                <a:latin typeface="Huawei Sans" panose="020C0503030203020204" pitchFamily="34" charset="0"/>
              </a:rPr>
              <a:t>SW1</a:t>
            </a:r>
          </a:p>
        </p:txBody>
      </p:sp>
      <p:sp>
        <p:nvSpPr>
          <p:cNvPr id="414" name="TextBox 223"/>
          <p:cNvSpPr txBox="1"/>
          <p:nvPr/>
        </p:nvSpPr>
        <p:spPr>
          <a:xfrm>
            <a:off x="4689833" y="2935702"/>
            <a:ext cx="628698" cy="338554"/>
          </a:xfrm>
          <a:prstGeom prst="rect">
            <a:avLst/>
          </a:prstGeom>
          <a:noFill/>
        </p:spPr>
        <p:txBody>
          <a:bodyPr wrap="none" rtlCol="0">
            <a:spAutoFit/>
          </a:bodyPr>
          <a:lstStyle/>
          <a:p>
            <a:pPr fontAlgn="ctr"/>
            <a:r>
              <a:rPr lang="ru-RU" sz="1600" dirty="0">
                <a:latin typeface="Huawei Sans" panose="020C0503030203020204" pitchFamily="34" charset="0"/>
              </a:rPr>
              <a:t>SW2</a:t>
            </a:r>
          </a:p>
        </p:txBody>
      </p:sp>
      <p:sp>
        <p:nvSpPr>
          <p:cNvPr id="417" name="矩形 46"/>
          <p:cNvSpPr/>
          <p:nvPr/>
        </p:nvSpPr>
        <p:spPr>
          <a:xfrm>
            <a:off x="2512092" y="3190387"/>
            <a:ext cx="862737" cy="323165"/>
          </a:xfrm>
          <a:prstGeom prst="rect">
            <a:avLst/>
          </a:prstGeom>
        </p:spPr>
        <p:txBody>
          <a:bodyPr wrap="none">
            <a:spAutoFit/>
          </a:bodyPr>
          <a:lstStyle/>
          <a:p>
            <a:pPr algn="ctr" fontAlgn="ctr"/>
            <a:r>
              <a:rPr lang="ru-RU" sz="1500" dirty="0">
                <a:solidFill>
                  <a:schemeClr val="bg1">
                    <a:lumMod val="50000"/>
                  </a:schemeClr>
                </a:solidFill>
                <a:latin typeface="Huawei Sans" panose="020C0503030203020204" pitchFamily="34" charset="0"/>
              </a:rPr>
              <a:t>NO STP</a:t>
            </a:r>
          </a:p>
        </p:txBody>
      </p:sp>
      <p:sp>
        <p:nvSpPr>
          <p:cNvPr id="418" name="Oval 227"/>
          <p:cNvSpPr/>
          <p:nvPr/>
        </p:nvSpPr>
        <p:spPr>
          <a:xfrm>
            <a:off x="1780404" y="3613064"/>
            <a:ext cx="2326112" cy="218185"/>
          </a:xfrm>
          <a:prstGeom prst="ellipse">
            <a:avLst/>
          </a:prstGeom>
          <a:no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420" name="矩形 46"/>
          <p:cNvSpPr/>
          <p:nvPr/>
        </p:nvSpPr>
        <p:spPr>
          <a:xfrm>
            <a:off x="1215032" y="3941207"/>
            <a:ext cx="1217001" cy="553998"/>
          </a:xfrm>
          <a:prstGeom prst="rect">
            <a:avLst/>
          </a:prstGeom>
        </p:spPr>
        <p:txBody>
          <a:bodyPr wrap="none">
            <a:spAutoFit/>
          </a:bodyPr>
          <a:lstStyle/>
          <a:p>
            <a:pPr algn="ctr" fontAlgn="ctr"/>
            <a:r>
              <a:rPr lang="ru-RU" sz="1500" b="1" dirty="0">
                <a:solidFill>
                  <a:srgbClr val="EC7061"/>
                </a:solidFill>
                <a:latin typeface="Huawei Sans" panose="020C0503030203020204" pitchFamily="34" charset="0"/>
              </a:rPr>
              <a:t>Порт1</a:t>
            </a:r>
          </a:p>
          <a:p>
            <a:pPr algn="ctr" fontAlgn="ctr"/>
            <a:r>
              <a:rPr lang="ru-RU" sz="1500" dirty="0">
                <a:solidFill>
                  <a:srgbClr val="EC7061"/>
                </a:solidFill>
                <a:latin typeface="Huawei Sans" panose="020C0503030203020204" pitchFamily="34" charset="0"/>
              </a:rPr>
              <a:t>Главный порт</a:t>
            </a:r>
          </a:p>
        </p:txBody>
      </p:sp>
      <p:sp>
        <p:nvSpPr>
          <p:cNvPr id="421" name="矩形 46"/>
          <p:cNvSpPr/>
          <p:nvPr/>
        </p:nvSpPr>
        <p:spPr>
          <a:xfrm>
            <a:off x="3350146" y="3941207"/>
            <a:ext cx="1217001" cy="553998"/>
          </a:xfrm>
          <a:prstGeom prst="rect">
            <a:avLst/>
          </a:prstGeom>
        </p:spPr>
        <p:txBody>
          <a:bodyPr wrap="none">
            <a:spAutoFit/>
          </a:bodyPr>
          <a:lstStyle/>
          <a:p>
            <a:pPr algn="ctr" fontAlgn="ctr"/>
            <a:r>
              <a:rPr lang="ru-RU" sz="1500" b="1" dirty="0">
                <a:solidFill>
                  <a:srgbClr val="EC7061"/>
                </a:solidFill>
                <a:latin typeface="Huawei Sans" panose="020C0503030203020204" pitchFamily="34" charset="0"/>
              </a:rPr>
              <a:t>Порт2</a:t>
            </a:r>
          </a:p>
          <a:p>
            <a:pPr algn="ctr" fontAlgn="ctr"/>
            <a:r>
              <a:rPr lang="ru-RU" sz="1500" dirty="0">
                <a:solidFill>
                  <a:srgbClr val="EC7061"/>
                </a:solidFill>
                <a:latin typeface="Huawei Sans" panose="020C0503030203020204" pitchFamily="34" charset="0"/>
              </a:rPr>
              <a:t>Главный порт</a:t>
            </a:r>
          </a:p>
        </p:txBody>
      </p:sp>
      <p:sp>
        <p:nvSpPr>
          <p:cNvPr id="422" name="矩形 46"/>
          <p:cNvSpPr/>
          <p:nvPr/>
        </p:nvSpPr>
        <p:spPr>
          <a:xfrm>
            <a:off x="1105136" y="5924309"/>
            <a:ext cx="1388522" cy="276999"/>
          </a:xfrm>
          <a:prstGeom prst="rect">
            <a:avLst/>
          </a:prstGeom>
        </p:spPr>
        <p:txBody>
          <a:bodyPr wrap="none">
            <a:spAutoFit/>
          </a:bodyPr>
          <a:lstStyle/>
          <a:p>
            <a:pPr fontAlgn="ctr"/>
            <a:r>
              <a:rPr lang="ru-RU" sz="1200" dirty="0">
                <a:latin typeface="Huawei Sans" panose="020C0503030203020204" pitchFamily="34" charset="0"/>
              </a:rPr>
              <a:t>Группа Smart Link</a:t>
            </a:r>
          </a:p>
        </p:txBody>
      </p:sp>
      <p:sp>
        <p:nvSpPr>
          <p:cNvPr id="423" name="Oval 230"/>
          <p:cNvSpPr/>
          <p:nvPr/>
        </p:nvSpPr>
        <p:spPr>
          <a:xfrm>
            <a:off x="778627" y="6007062"/>
            <a:ext cx="331199" cy="111492"/>
          </a:xfrm>
          <a:prstGeom prst="ellipse">
            <a:avLst/>
          </a:prstGeom>
          <a:noFill/>
          <a:ln w="19050">
            <a:solidFill>
              <a:srgbClr val="EC7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sp>
        <p:nvSpPr>
          <p:cNvPr id="424" name="Oval 235"/>
          <p:cNvSpPr>
            <a:spLocks noChangeAspect="1"/>
          </p:cNvSpPr>
          <p:nvPr/>
        </p:nvSpPr>
        <p:spPr>
          <a:xfrm>
            <a:off x="3990454" y="5999845"/>
            <a:ext cx="125926" cy="125926"/>
          </a:xfrm>
          <a:prstGeom prst="ellipse">
            <a:avLst/>
          </a:prstGeom>
          <a:solidFill>
            <a:srgbClr val="EC7061"/>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en-US" altLang="zh-CN" sz="1400" b="1" kern="0" dirty="0">
              <a:solidFill>
                <a:prstClr val="black"/>
              </a:solidFill>
              <a:latin typeface="Huawei Sans" panose="020C0503030203020204" pitchFamily="34" charset="0"/>
              <a:ea typeface="方正兰亭黑简体" panose="02000000000000000000" pitchFamily="2" charset="-122"/>
            </a:endParaRPr>
          </a:p>
        </p:txBody>
      </p:sp>
      <p:sp>
        <p:nvSpPr>
          <p:cNvPr id="425" name="矩形 46"/>
          <p:cNvSpPr/>
          <p:nvPr/>
        </p:nvSpPr>
        <p:spPr>
          <a:xfrm>
            <a:off x="4161575" y="5924309"/>
            <a:ext cx="1082348" cy="276999"/>
          </a:xfrm>
          <a:prstGeom prst="rect">
            <a:avLst/>
          </a:prstGeom>
        </p:spPr>
        <p:txBody>
          <a:bodyPr wrap="none">
            <a:spAutoFit/>
          </a:bodyPr>
          <a:lstStyle/>
          <a:p>
            <a:pPr fontAlgn="ctr"/>
            <a:r>
              <a:rPr lang="ru-RU" sz="1200" dirty="0">
                <a:latin typeface="Huawei Sans" panose="020C0503030203020204" pitchFamily="34" charset="0"/>
              </a:rPr>
              <a:t>Активное состояние</a:t>
            </a:r>
          </a:p>
        </p:txBody>
      </p:sp>
      <p:pic>
        <p:nvPicPr>
          <p:cNvPr id="43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18" y="1745655"/>
            <a:ext cx="540000" cy="441818"/>
          </a:xfrm>
          <a:prstGeom prst="rect">
            <a:avLst/>
          </a:prstGeom>
        </p:spPr>
      </p:pic>
      <p:pic>
        <p:nvPicPr>
          <p:cNvPr id="431"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1575" y="1745655"/>
            <a:ext cx="540000" cy="441818"/>
          </a:xfrm>
          <a:prstGeom prst="rect">
            <a:avLst/>
          </a:prstGeom>
        </p:spPr>
      </p:pic>
      <p:pic>
        <p:nvPicPr>
          <p:cNvPr id="432" name="图片 86" descr="核心交换机.png"/>
          <p:cNvPicPr>
            <a:picLocks noChangeAspect="1"/>
          </p:cNvPicPr>
          <p:nvPr/>
        </p:nvPicPr>
        <p:blipFill>
          <a:blip r:embed="rId4" cstate="print"/>
          <a:stretch>
            <a:fillRect/>
          </a:stretch>
        </p:blipFill>
        <p:spPr>
          <a:xfrm>
            <a:off x="1166627" y="2868681"/>
            <a:ext cx="540000" cy="441818"/>
          </a:xfrm>
          <a:prstGeom prst="rect">
            <a:avLst/>
          </a:prstGeom>
        </p:spPr>
      </p:pic>
      <p:pic>
        <p:nvPicPr>
          <p:cNvPr id="433" name="图片 86" descr="核心交换机.png"/>
          <p:cNvPicPr>
            <a:picLocks noChangeAspect="1"/>
          </p:cNvPicPr>
          <p:nvPr/>
        </p:nvPicPr>
        <p:blipFill>
          <a:blip r:embed="rId4" cstate="print"/>
          <a:stretch>
            <a:fillRect/>
          </a:stretch>
        </p:blipFill>
        <p:spPr>
          <a:xfrm>
            <a:off x="4161575" y="2868681"/>
            <a:ext cx="540000" cy="441818"/>
          </a:xfrm>
          <a:prstGeom prst="rect">
            <a:avLst/>
          </a:prstGeom>
        </p:spPr>
      </p:pic>
      <p:pic>
        <p:nvPicPr>
          <p:cNvPr id="434" name="图片 76" descr="接入交换机.png"/>
          <p:cNvPicPr>
            <a:picLocks noChangeAspect="1"/>
          </p:cNvPicPr>
          <p:nvPr/>
        </p:nvPicPr>
        <p:blipFill>
          <a:blip r:embed="rId5" cstate="print"/>
          <a:stretch>
            <a:fillRect/>
          </a:stretch>
        </p:blipFill>
        <p:spPr>
          <a:xfrm>
            <a:off x="2629988" y="4187428"/>
            <a:ext cx="540000" cy="441818"/>
          </a:xfrm>
          <a:prstGeom prst="rect">
            <a:avLst/>
          </a:prstGeom>
        </p:spPr>
      </p:pic>
      <p:pic>
        <p:nvPicPr>
          <p:cNvPr id="435" name="图片 11" descr="开放网络-蓝.png"/>
          <p:cNvPicPr>
            <a:picLocks noChangeAspect="1"/>
          </p:cNvPicPr>
          <p:nvPr/>
        </p:nvPicPr>
        <p:blipFill>
          <a:blip r:embed="rId6" cstate="print"/>
          <a:stretch>
            <a:fillRect/>
          </a:stretch>
        </p:blipFill>
        <p:spPr>
          <a:xfrm>
            <a:off x="2630381" y="5042234"/>
            <a:ext cx="539607" cy="415381"/>
          </a:xfrm>
          <a:prstGeom prst="rect">
            <a:avLst/>
          </a:prstGeom>
        </p:spPr>
      </p:pic>
      <p:sp>
        <p:nvSpPr>
          <p:cNvPr id="440" name="Oval 233"/>
          <p:cNvSpPr>
            <a:spLocks noChangeAspect="1"/>
          </p:cNvSpPr>
          <p:nvPr/>
        </p:nvSpPr>
        <p:spPr>
          <a:xfrm>
            <a:off x="2603707" y="4087812"/>
            <a:ext cx="223087" cy="223087"/>
          </a:xfrm>
          <a:prstGeom prst="ellipse">
            <a:avLst/>
          </a:prstGeom>
          <a:solidFill>
            <a:srgbClr val="EC7061"/>
          </a:solidFill>
          <a:ln w="12700" cap="flat" cmpd="sng" algn="ctr">
            <a:solidFill>
              <a:sysClr val="windowText" lastClr="000000"/>
            </a:solidFill>
            <a:prstDash val="solid"/>
            <a:miter lim="800000"/>
          </a:ln>
          <a:effectLst/>
        </p:spPr>
        <p:txBody>
          <a:bodyPr wrap="square" rtlCol="0" anchor="ctr">
            <a:noAutofit/>
          </a:bodyPr>
          <a:lstStyle/>
          <a:p>
            <a:pPr algn="ctr" defTabSz="914400" fontAlgn="ctr"/>
            <a:endParaRPr lang="en-US" altLang="zh-CN" sz="1400" b="1" kern="0" dirty="0">
              <a:solidFill>
                <a:prstClr val="black"/>
              </a:solidFill>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1396405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ru-RU" dirty="0"/>
              <a:t>(Единичный выбор) Какое утверждение о состоянии порта STP неверно? (    )</a:t>
            </a:r>
          </a:p>
          <a:p>
            <a:pPr lvl="1"/>
            <a:r>
              <a:rPr lang="ru-RU" dirty="0"/>
              <a:t>Заблокированный порт не прослушивает и не отправляет BPDU.</a:t>
            </a:r>
          </a:p>
          <a:p>
            <a:pPr lvl="1"/>
            <a:r>
              <a:rPr lang="ru-RU" dirty="0"/>
              <a:t>Порт в состоянии Learning изучает MAC-адреса, но не пересылает данные.</a:t>
            </a:r>
          </a:p>
          <a:p>
            <a:pPr lvl="1"/>
            <a:r>
              <a:rPr lang="ru-RU" dirty="0"/>
              <a:t>Порт в состоянии Listening продолжает прослушивать BPDU.</a:t>
            </a:r>
          </a:p>
          <a:p>
            <a:pPr lvl="1"/>
            <a:r>
              <a:rPr lang="ru-RU" dirty="0"/>
              <a:t>Если заблокированный порт не получает BPDU в течение указанного периода, порт автоматически переходит в состояние Listening.</a:t>
            </a:r>
          </a:p>
        </p:txBody>
      </p:sp>
    </p:spTree>
    <p:extLst>
      <p:ext uri="{BB962C8B-B14F-4D97-AF65-F5344CB8AC3E}">
        <p14:creationId xmlns:p14="http://schemas.microsoft.com/office/powerpoint/2010/main" val="3963961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flipV="1">
            <a:off x="9048328" y="2564904"/>
            <a:ext cx="0" cy="138411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462175" y="452604"/>
            <a:ext cx="10729825" cy="640800"/>
          </a:xfrm>
        </p:spPr>
        <p:txBody>
          <a:bodyPr/>
          <a:lstStyle/>
          <a:p>
            <a:r>
              <a:rPr lang="ru-RU" sz="3200" dirty="0"/>
              <a:t>Технические предпосылки: петли уровня 2, связанные с ошибочными действиями человека</a:t>
            </a:r>
          </a:p>
        </p:txBody>
      </p:sp>
      <p:sp>
        <p:nvSpPr>
          <p:cNvPr id="17" name="任意多边形 16"/>
          <p:cNvSpPr/>
          <p:nvPr/>
        </p:nvSpPr>
        <p:spPr>
          <a:xfrm>
            <a:off x="1686473" y="3850656"/>
            <a:ext cx="1318988" cy="256809"/>
          </a:xfrm>
          <a:custGeom>
            <a:avLst/>
            <a:gdLst>
              <a:gd name="connsiteX0" fmla="*/ 0 w 1028700"/>
              <a:gd name="connsiteY0" fmla="*/ 127000 h 370558"/>
              <a:gd name="connsiteX1" fmla="*/ 508000 w 1028700"/>
              <a:gd name="connsiteY1" fmla="*/ 368300 h 370558"/>
              <a:gd name="connsiteX2" fmla="*/ 1028700 w 1028700"/>
              <a:gd name="connsiteY2" fmla="*/ 0 h 370558"/>
              <a:gd name="connsiteX0" fmla="*/ 0 w 1028700"/>
              <a:gd name="connsiteY0" fmla="*/ 161036 h 404594"/>
              <a:gd name="connsiteX1" fmla="*/ 508000 w 1028700"/>
              <a:gd name="connsiteY1" fmla="*/ 402336 h 404594"/>
              <a:gd name="connsiteX2" fmla="*/ 1028700 w 1028700"/>
              <a:gd name="connsiteY2" fmla="*/ 34036 h 404594"/>
              <a:gd name="connsiteX0" fmla="*/ 0 w 1028700"/>
              <a:gd name="connsiteY0" fmla="*/ 163500 h 365068"/>
              <a:gd name="connsiteX1" fmla="*/ 369888 w 1028700"/>
              <a:gd name="connsiteY1" fmla="*/ 361938 h 365068"/>
              <a:gd name="connsiteX2" fmla="*/ 1028700 w 1028700"/>
              <a:gd name="connsiteY2" fmla="*/ 36500 h 365068"/>
              <a:gd name="connsiteX0" fmla="*/ 0 w 1028700"/>
              <a:gd name="connsiteY0" fmla="*/ 127000 h 127000"/>
              <a:gd name="connsiteX1" fmla="*/ 1028700 w 1028700"/>
              <a:gd name="connsiteY1" fmla="*/ 0 h 127000"/>
              <a:gd name="connsiteX0" fmla="*/ 0 w 1028700"/>
              <a:gd name="connsiteY0" fmla="*/ 127000 h 238705"/>
              <a:gd name="connsiteX1" fmla="*/ 1028700 w 1028700"/>
              <a:gd name="connsiteY1" fmla="*/ 0 h 238705"/>
              <a:gd name="connsiteX0" fmla="*/ 0 w 1028700"/>
              <a:gd name="connsiteY0" fmla="*/ 199981 h 272961"/>
              <a:gd name="connsiteX1" fmla="*/ 1028700 w 1028700"/>
              <a:gd name="connsiteY1" fmla="*/ 72981 h 272961"/>
              <a:gd name="connsiteX0" fmla="*/ 0 w 1016793"/>
              <a:gd name="connsiteY0" fmla="*/ 158706 h 235656"/>
              <a:gd name="connsiteX1" fmla="*/ 1016793 w 1016793"/>
              <a:gd name="connsiteY1" fmla="*/ 76950 h 235656"/>
              <a:gd name="connsiteX0" fmla="*/ 0 w 1016793"/>
              <a:gd name="connsiteY0" fmla="*/ 155367 h 247602"/>
              <a:gd name="connsiteX1" fmla="*/ 1016793 w 1016793"/>
              <a:gd name="connsiteY1" fmla="*/ 73611 h 247602"/>
            </a:gdLst>
            <a:ahLst/>
            <a:cxnLst>
              <a:cxn ang="0">
                <a:pos x="connsiteX0" y="connsiteY0"/>
              </a:cxn>
              <a:cxn ang="0">
                <a:pos x="connsiteX1" y="connsiteY1"/>
              </a:cxn>
            </a:cxnLst>
            <a:rect l="l" t="t" r="r" b="b"/>
            <a:pathLst>
              <a:path w="1016793" h="247602">
                <a:moveTo>
                  <a:pt x="0" y="155367"/>
                </a:moveTo>
                <a:cubicBezTo>
                  <a:pt x="557213" y="491652"/>
                  <a:pt x="378618" y="-222194"/>
                  <a:pt x="1016793" y="73611"/>
                </a:cubicBezTo>
              </a:path>
            </a:pathLst>
          </a:cu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cxnSp>
        <p:nvCxnSpPr>
          <p:cNvPr id="12" name="直接连接符 11"/>
          <p:cNvCxnSpPr/>
          <p:nvPr/>
        </p:nvCxnSpPr>
        <p:spPr>
          <a:xfrm flipV="1">
            <a:off x="3258431" y="2564904"/>
            <a:ext cx="0" cy="1384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462175" y="2564903"/>
            <a:ext cx="3592512" cy="1384118"/>
            <a:chOff x="6600056" y="4353447"/>
            <a:chExt cx="1296144" cy="833967"/>
          </a:xfrm>
        </p:grpSpPr>
        <p:cxnSp>
          <p:nvCxnSpPr>
            <p:cNvPr id="10" name="直接连接符 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圆角矩形 75"/>
          <p:cNvSpPr/>
          <p:nvPr/>
        </p:nvSpPr>
        <p:spPr>
          <a:xfrm>
            <a:off x="6134472"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Пример 2</a:t>
            </a:r>
          </a:p>
        </p:txBody>
      </p:sp>
      <p:sp>
        <p:nvSpPr>
          <p:cNvPr id="27" name="圆角矩形 75"/>
          <p:cNvSpPr/>
          <p:nvPr/>
        </p:nvSpPr>
        <p:spPr>
          <a:xfrm>
            <a:off x="524549" y="1435613"/>
            <a:ext cx="5532980" cy="394020"/>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Пример 1</a:t>
            </a:r>
          </a:p>
        </p:txBody>
      </p:sp>
      <p:pic>
        <p:nvPicPr>
          <p:cNvPr id="46" name="图片 76" descr="接入交换机.png"/>
          <p:cNvPicPr>
            <a:picLocks noChangeAspect="1"/>
          </p:cNvPicPr>
          <p:nvPr/>
        </p:nvPicPr>
        <p:blipFill>
          <a:blip r:embed="rId3" cstate="print"/>
          <a:stretch>
            <a:fillRect/>
          </a:stretch>
        </p:blipFill>
        <p:spPr>
          <a:xfrm>
            <a:off x="3012977" y="2313029"/>
            <a:ext cx="490909" cy="401653"/>
          </a:xfrm>
          <a:prstGeom prst="rect">
            <a:avLst/>
          </a:prstGeom>
        </p:spPr>
      </p:pic>
      <p:grpSp>
        <p:nvGrpSpPr>
          <p:cNvPr id="4" name="组合 3"/>
          <p:cNvGrpSpPr/>
          <p:nvPr/>
        </p:nvGrpSpPr>
        <p:grpSpPr>
          <a:xfrm>
            <a:off x="1209206" y="3814446"/>
            <a:ext cx="4098451" cy="401653"/>
            <a:chOff x="1113412" y="4144092"/>
            <a:chExt cx="4098451" cy="401653"/>
          </a:xfrm>
        </p:grpSpPr>
        <p:pic>
          <p:nvPicPr>
            <p:cNvPr id="47" name="图片 76" descr="接入交换机.png"/>
            <p:cNvPicPr>
              <a:picLocks noChangeAspect="1"/>
            </p:cNvPicPr>
            <p:nvPr/>
          </p:nvPicPr>
          <p:blipFill>
            <a:blip r:embed="rId3" cstate="print"/>
            <a:stretch>
              <a:fillRect/>
            </a:stretch>
          </p:blipFill>
          <p:spPr>
            <a:xfrm>
              <a:off x="2917183" y="4144092"/>
              <a:ext cx="490909" cy="401653"/>
            </a:xfrm>
            <a:prstGeom prst="rect">
              <a:avLst/>
            </a:prstGeom>
          </p:spPr>
        </p:pic>
        <p:pic>
          <p:nvPicPr>
            <p:cNvPr id="48" name="图片 76" descr="接入交换机.png"/>
            <p:cNvPicPr>
              <a:picLocks noChangeAspect="1"/>
            </p:cNvPicPr>
            <p:nvPr/>
          </p:nvPicPr>
          <p:blipFill>
            <a:blip r:embed="rId3" cstate="print"/>
            <a:stretch>
              <a:fillRect/>
            </a:stretch>
          </p:blipFill>
          <p:spPr>
            <a:xfrm>
              <a:off x="1113412" y="4144092"/>
              <a:ext cx="490909" cy="401653"/>
            </a:xfrm>
            <a:prstGeom prst="rect">
              <a:avLst/>
            </a:prstGeom>
          </p:spPr>
        </p:pic>
        <p:pic>
          <p:nvPicPr>
            <p:cNvPr id="49" name="图片 76" descr="接入交换机.png"/>
            <p:cNvPicPr>
              <a:picLocks noChangeAspect="1"/>
            </p:cNvPicPr>
            <p:nvPr/>
          </p:nvPicPr>
          <p:blipFill>
            <a:blip r:embed="rId3" cstate="print"/>
            <a:stretch>
              <a:fillRect/>
            </a:stretch>
          </p:blipFill>
          <p:spPr>
            <a:xfrm>
              <a:off x="4720954" y="4144092"/>
              <a:ext cx="490909" cy="401653"/>
            </a:xfrm>
            <a:prstGeom prst="rect">
              <a:avLst/>
            </a:prstGeom>
          </p:spPr>
        </p:pic>
      </p:grpSp>
      <p:cxnSp>
        <p:nvCxnSpPr>
          <p:cNvPr id="51" name="直接连接符 50"/>
          <p:cNvCxnSpPr/>
          <p:nvPr/>
        </p:nvCxnSpPr>
        <p:spPr>
          <a:xfrm flipV="1">
            <a:off x="8832304" y="2564904"/>
            <a:ext cx="0" cy="1384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7131842" y="2564903"/>
            <a:ext cx="3592512" cy="1384118"/>
            <a:chOff x="6600056" y="4353447"/>
            <a:chExt cx="1296144" cy="833967"/>
          </a:xfrm>
        </p:grpSpPr>
        <p:cxnSp>
          <p:nvCxnSpPr>
            <p:cNvPr id="53" name="直接连接符 5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5" name="图片 76" descr="接入交换机.png"/>
          <p:cNvPicPr>
            <a:picLocks noChangeAspect="1"/>
          </p:cNvPicPr>
          <p:nvPr/>
        </p:nvPicPr>
        <p:blipFill>
          <a:blip r:embed="rId3" cstate="print"/>
          <a:stretch>
            <a:fillRect/>
          </a:stretch>
        </p:blipFill>
        <p:spPr>
          <a:xfrm>
            <a:off x="8682644" y="2313029"/>
            <a:ext cx="490909" cy="401653"/>
          </a:xfrm>
          <a:prstGeom prst="rect">
            <a:avLst/>
          </a:prstGeom>
        </p:spPr>
      </p:pic>
      <p:grpSp>
        <p:nvGrpSpPr>
          <p:cNvPr id="56" name="组合 55"/>
          <p:cNvGrpSpPr/>
          <p:nvPr/>
        </p:nvGrpSpPr>
        <p:grpSpPr>
          <a:xfrm>
            <a:off x="6878873" y="3814446"/>
            <a:ext cx="4098451" cy="401653"/>
            <a:chOff x="1113412" y="4144092"/>
            <a:chExt cx="4098451" cy="401653"/>
          </a:xfrm>
        </p:grpSpPr>
        <p:pic>
          <p:nvPicPr>
            <p:cNvPr id="57" name="图片 76" descr="接入交换机.png"/>
            <p:cNvPicPr>
              <a:picLocks noChangeAspect="1"/>
            </p:cNvPicPr>
            <p:nvPr/>
          </p:nvPicPr>
          <p:blipFill>
            <a:blip r:embed="rId3" cstate="print"/>
            <a:stretch>
              <a:fillRect/>
            </a:stretch>
          </p:blipFill>
          <p:spPr>
            <a:xfrm>
              <a:off x="2917183" y="4144092"/>
              <a:ext cx="490909" cy="401653"/>
            </a:xfrm>
            <a:prstGeom prst="rect">
              <a:avLst/>
            </a:prstGeom>
          </p:spPr>
        </p:pic>
        <p:pic>
          <p:nvPicPr>
            <p:cNvPr id="58" name="图片 76" descr="接入交换机.png"/>
            <p:cNvPicPr>
              <a:picLocks noChangeAspect="1"/>
            </p:cNvPicPr>
            <p:nvPr/>
          </p:nvPicPr>
          <p:blipFill>
            <a:blip r:embed="rId3" cstate="print"/>
            <a:stretch>
              <a:fillRect/>
            </a:stretch>
          </p:blipFill>
          <p:spPr>
            <a:xfrm>
              <a:off x="1113412" y="4144092"/>
              <a:ext cx="490909" cy="401653"/>
            </a:xfrm>
            <a:prstGeom prst="rect">
              <a:avLst/>
            </a:prstGeom>
          </p:spPr>
        </p:pic>
        <p:pic>
          <p:nvPicPr>
            <p:cNvPr id="59" name="图片 76" descr="接入交换机.png"/>
            <p:cNvPicPr>
              <a:picLocks noChangeAspect="1"/>
            </p:cNvPicPr>
            <p:nvPr/>
          </p:nvPicPr>
          <p:blipFill>
            <a:blip r:embed="rId3" cstate="print"/>
            <a:stretch>
              <a:fillRect/>
            </a:stretch>
          </p:blipFill>
          <p:spPr>
            <a:xfrm>
              <a:off x="4720954" y="4144092"/>
              <a:ext cx="490909" cy="401653"/>
            </a:xfrm>
            <a:prstGeom prst="rect">
              <a:avLst/>
            </a:prstGeom>
          </p:spPr>
        </p:pic>
      </p:grpSp>
      <p:sp>
        <p:nvSpPr>
          <p:cNvPr id="61" name="弧形 60"/>
          <p:cNvSpPr/>
          <p:nvPr/>
        </p:nvSpPr>
        <p:spPr>
          <a:xfrm>
            <a:off x="2369036" y="3110417"/>
            <a:ext cx="728884" cy="666013"/>
          </a:xfrm>
          <a:prstGeom prst="arc">
            <a:avLst>
              <a:gd name="adj1" fmla="val 16200000"/>
              <a:gd name="adj2" fmla="val 13604142"/>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black"/>
              </a:solidFill>
              <a:latin typeface="Huawei Sans" panose="020C0503030203020204" pitchFamily="34" charset="0"/>
            </a:endParaRPr>
          </a:p>
        </p:txBody>
      </p:sp>
      <p:sp>
        <p:nvSpPr>
          <p:cNvPr id="62" name="TextBox 26"/>
          <p:cNvSpPr txBox="1"/>
          <p:nvPr/>
        </p:nvSpPr>
        <p:spPr>
          <a:xfrm>
            <a:off x="2350620" y="3192103"/>
            <a:ext cx="782587" cy="415498"/>
          </a:xfrm>
          <a:prstGeom prst="rect">
            <a:avLst/>
          </a:prstGeom>
          <a:noFill/>
        </p:spPr>
        <p:txBody>
          <a:bodyPr wrap="none" rtlCol="0">
            <a:spAutoFit/>
          </a:bodyPr>
          <a:lstStyle/>
          <a:p>
            <a:pPr algn="ctr" fontAlgn="ctr">
              <a:spcBef>
                <a:spcPts val="0"/>
              </a:spcBef>
              <a:spcAft>
                <a:spcPts val="0"/>
              </a:spcAft>
            </a:pPr>
            <a:r>
              <a:rPr lang="ru-RU" sz="1050" dirty="0">
                <a:solidFill>
                  <a:srgbClr val="EC7061"/>
                </a:solidFill>
                <a:latin typeface="Huawei Sans" panose="020C0503030203020204" pitchFamily="34" charset="0"/>
              </a:rPr>
              <a:t>Петля</a:t>
            </a:r>
          </a:p>
          <a:p>
            <a:pPr algn="ctr" fontAlgn="ctr">
              <a:spcBef>
                <a:spcPts val="0"/>
              </a:spcBef>
              <a:spcAft>
                <a:spcPts val="0"/>
              </a:spcAft>
            </a:pPr>
            <a:r>
              <a:rPr lang="ru-RU" sz="1050" dirty="0">
                <a:solidFill>
                  <a:srgbClr val="EC7061"/>
                </a:solidFill>
                <a:latin typeface="Huawei Sans" panose="020C0503030203020204" pitchFamily="34" charset="0"/>
              </a:rPr>
              <a:t>уровня 2</a:t>
            </a:r>
          </a:p>
        </p:txBody>
      </p:sp>
      <p:cxnSp>
        <p:nvCxnSpPr>
          <p:cNvPr id="15" name="直接箭头连接符 14"/>
          <p:cNvCxnSpPr/>
          <p:nvPr/>
        </p:nvCxnSpPr>
        <p:spPr bwMode="auto">
          <a:xfrm>
            <a:off x="7812268" y="2739443"/>
            <a:ext cx="1175945" cy="5910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弧形 64"/>
          <p:cNvSpPr/>
          <p:nvPr/>
        </p:nvSpPr>
        <p:spPr>
          <a:xfrm>
            <a:off x="7120696" y="2171842"/>
            <a:ext cx="691571" cy="719842"/>
          </a:xfrm>
          <a:prstGeom prst="arc">
            <a:avLst>
              <a:gd name="adj1" fmla="val 16200000"/>
              <a:gd name="adj2" fmla="val 13604142"/>
            </a:avLst>
          </a:prstGeom>
          <a:ln w="381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black"/>
              </a:solidFill>
              <a:latin typeface="Huawei Sans" panose="020C0503030203020204" pitchFamily="34" charset="0"/>
            </a:endParaRPr>
          </a:p>
        </p:txBody>
      </p:sp>
      <p:sp>
        <p:nvSpPr>
          <p:cNvPr id="66" name="TextBox 26"/>
          <p:cNvSpPr txBox="1"/>
          <p:nvPr/>
        </p:nvSpPr>
        <p:spPr>
          <a:xfrm>
            <a:off x="7098719" y="2276608"/>
            <a:ext cx="782586" cy="415498"/>
          </a:xfrm>
          <a:prstGeom prst="rect">
            <a:avLst/>
          </a:prstGeom>
          <a:noFill/>
        </p:spPr>
        <p:txBody>
          <a:bodyPr wrap="none" rtlCol="0">
            <a:spAutoFit/>
          </a:bodyPr>
          <a:lstStyle/>
          <a:p>
            <a:pPr algn="ctr" fontAlgn="ctr">
              <a:spcBef>
                <a:spcPts val="0"/>
              </a:spcBef>
              <a:spcAft>
                <a:spcPts val="0"/>
              </a:spcAft>
            </a:pPr>
            <a:r>
              <a:rPr lang="ru-RU" sz="1050" dirty="0">
                <a:solidFill>
                  <a:srgbClr val="EC7061"/>
                </a:solidFill>
                <a:latin typeface="Huawei Sans" panose="020C0503030203020204" pitchFamily="34" charset="0"/>
              </a:rPr>
              <a:t>Петля</a:t>
            </a:r>
          </a:p>
          <a:p>
            <a:pPr algn="ctr" fontAlgn="ctr">
              <a:spcBef>
                <a:spcPts val="0"/>
              </a:spcBef>
              <a:spcAft>
                <a:spcPts val="0"/>
              </a:spcAft>
            </a:pPr>
            <a:r>
              <a:rPr lang="ru-RU" sz="1050" dirty="0">
                <a:solidFill>
                  <a:srgbClr val="EC7061"/>
                </a:solidFill>
                <a:latin typeface="Huawei Sans" panose="020C0503030203020204" pitchFamily="34" charset="0"/>
              </a:rPr>
              <a:t>уровня 2</a:t>
            </a:r>
          </a:p>
        </p:txBody>
      </p:sp>
      <p:sp>
        <p:nvSpPr>
          <p:cNvPr id="67" name="文本框 66"/>
          <p:cNvSpPr txBox="1"/>
          <p:nvPr/>
        </p:nvSpPr>
        <p:spPr>
          <a:xfrm>
            <a:off x="573993" y="4811494"/>
            <a:ext cx="5293408" cy="830997"/>
          </a:xfrm>
          <a:prstGeom prst="rect">
            <a:avLst/>
          </a:prstGeom>
          <a:noFill/>
        </p:spPr>
        <p:txBody>
          <a:bodyPr wrap="square" rtlCol="0">
            <a:spAutoFit/>
          </a:bodyPr>
          <a:lstStyle/>
          <a:p>
            <a:pPr fontAlgn="ctr">
              <a:spcBef>
                <a:spcPts val="0"/>
              </a:spcBef>
              <a:spcAft>
                <a:spcPts val="0"/>
              </a:spcAft>
            </a:pPr>
            <a:r>
              <a:rPr lang="ru-RU" sz="1600" dirty="0">
                <a:solidFill>
                  <a:prstClr val="black"/>
                </a:solidFill>
                <a:latin typeface="Huawei Sans" panose="020C0503030203020204" pitchFamily="34" charset="0"/>
              </a:rPr>
              <a:t>Неправильные операции: например, неправильное подключение кабелей между устройствами.</a:t>
            </a:r>
          </a:p>
        </p:txBody>
      </p:sp>
      <p:sp>
        <p:nvSpPr>
          <p:cNvPr id="33" name="圆角矩形 75"/>
          <p:cNvSpPr/>
          <p:nvPr/>
        </p:nvSpPr>
        <p:spPr>
          <a:xfrm>
            <a:off x="6134472"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34" name="圆角矩形 75"/>
          <p:cNvSpPr/>
          <p:nvPr/>
        </p:nvSpPr>
        <p:spPr>
          <a:xfrm>
            <a:off x="524549" y="1874414"/>
            <a:ext cx="5532980" cy="421888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6296725" y="4664868"/>
            <a:ext cx="5370727" cy="1323439"/>
          </a:xfrm>
          <a:prstGeom prst="rect">
            <a:avLst/>
          </a:prstGeom>
          <a:noFill/>
        </p:spPr>
        <p:txBody>
          <a:bodyPr wrap="square" rtlCol="0">
            <a:spAutoFit/>
          </a:bodyPr>
          <a:lstStyle/>
          <a:p>
            <a:pPr fontAlgn="ctr">
              <a:spcBef>
                <a:spcPts val="0"/>
              </a:spcBef>
              <a:spcAft>
                <a:spcPts val="0"/>
              </a:spcAft>
            </a:pPr>
            <a:r>
              <a:rPr lang="ru-RU" sz="1600" dirty="0">
                <a:solidFill>
                  <a:prstClr val="black"/>
                </a:solidFill>
                <a:latin typeface="Huawei Sans" panose="020C0503030203020204" pitchFamily="34" charset="0"/>
              </a:rPr>
              <a:t>Неправильная </a:t>
            </a:r>
            <a:r>
              <a:rPr lang="ru-RU" sz="1600" dirty="0" smtClean="0">
                <a:solidFill>
                  <a:prstClr val="black"/>
                </a:solidFill>
                <a:latin typeface="Huawei Sans" panose="020C0503030203020204" pitchFamily="34" charset="0"/>
              </a:rPr>
              <a:t>настройка: </a:t>
            </a:r>
            <a:r>
              <a:rPr lang="ru-RU" sz="1600" dirty="0">
                <a:solidFill>
                  <a:prstClr val="black"/>
                </a:solidFill>
                <a:latin typeface="Huawei Sans" panose="020C0503030203020204" pitchFamily="34" charset="0"/>
              </a:rPr>
              <a:t>например, сетевой администратор </a:t>
            </a:r>
            <a:r>
              <a:rPr lang="ru-RU" sz="1600" dirty="0">
                <a:latin typeface="Huawei Sans" panose="020C0503030203020204" pitchFamily="34" charset="0"/>
              </a:rPr>
              <a:t>не объединяет каналы между коммутаторами SW1 и SW2 в один логический канал </a:t>
            </a:r>
            <a:r>
              <a:rPr lang="ru-RU" sz="1600" dirty="0">
                <a:solidFill>
                  <a:prstClr val="black"/>
                </a:solidFill>
                <a:latin typeface="Huawei Sans" panose="020C0503030203020204" pitchFamily="34" charset="0"/>
              </a:rPr>
              <a:t>(канал агрегации), что приводит к образованию петель уровня 2.</a:t>
            </a:r>
          </a:p>
        </p:txBody>
      </p:sp>
      <p:sp>
        <p:nvSpPr>
          <p:cNvPr id="37" name="文本框 36"/>
          <p:cNvSpPr txBox="1"/>
          <p:nvPr/>
        </p:nvSpPr>
        <p:spPr>
          <a:xfrm>
            <a:off x="9153816" y="2354844"/>
            <a:ext cx="628698" cy="338554"/>
          </a:xfrm>
          <a:prstGeom prst="rect">
            <a:avLst/>
          </a:prstGeom>
          <a:noFill/>
        </p:spPr>
        <p:txBody>
          <a:bodyPr wrap="none" rtlCol="0">
            <a:spAutoFit/>
          </a:bodyPr>
          <a:lstStyle/>
          <a:p>
            <a:pPr algn="ctr" fontAlgn="ctr">
              <a:spcBef>
                <a:spcPts val="0"/>
              </a:spcBef>
              <a:spcAft>
                <a:spcPts val="0"/>
              </a:spcAft>
            </a:pPr>
            <a:r>
              <a:rPr lang="ru-RU" sz="1600" dirty="0">
                <a:solidFill>
                  <a:prstClr val="black"/>
                </a:solidFill>
                <a:latin typeface="Huawei Sans" panose="020C0503030203020204" pitchFamily="34" charset="0"/>
              </a:rPr>
              <a:t>SW1</a:t>
            </a:r>
          </a:p>
        </p:txBody>
      </p:sp>
      <p:sp>
        <p:nvSpPr>
          <p:cNvPr id="38" name="文本框 37"/>
          <p:cNvSpPr txBox="1"/>
          <p:nvPr/>
        </p:nvSpPr>
        <p:spPr>
          <a:xfrm>
            <a:off x="9153816" y="3825171"/>
            <a:ext cx="628698" cy="338554"/>
          </a:xfrm>
          <a:prstGeom prst="rect">
            <a:avLst/>
          </a:prstGeom>
          <a:noFill/>
        </p:spPr>
        <p:txBody>
          <a:bodyPr wrap="none" rtlCol="0">
            <a:spAutoFit/>
          </a:bodyPr>
          <a:lstStyle/>
          <a:p>
            <a:pPr algn="ctr" fontAlgn="ctr">
              <a:spcBef>
                <a:spcPts val="0"/>
              </a:spcBef>
              <a:spcAft>
                <a:spcPts val="0"/>
              </a:spcAft>
            </a:pPr>
            <a:r>
              <a:rPr lang="ru-RU" sz="1600" dirty="0">
                <a:solidFill>
                  <a:prstClr val="black"/>
                </a:solidFill>
                <a:latin typeface="Huawei Sans" panose="020C0503030203020204" pitchFamily="34" charset="0"/>
              </a:rPr>
              <a:t>SW2</a:t>
            </a:r>
          </a:p>
        </p:txBody>
      </p:sp>
    </p:spTree>
    <p:extLst>
      <p:ext uri="{BB962C8B-B14F-4D97-AF65-F5344CB8AC3E}">
        <p14:creationId xmlns:p14="http://schemas.microsoft.com/office/powerpoint/2010/main" val="2613130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451879" y="1440503"/>
            <a:ext cx="11306174" cy="4680000"/>
          </a:xfrm>
        </p:spPr>
        <p:txBody>
          <a:bodyPr/>
          <a:lstStyle/>
          <a:p>
            <a:r>
              <a:rPr lang="ru-RU" sz="1600" dirty="0"/>
              <a:t>STP предотвращает образование петель в локальной сети. Устройства с запущенным протоколом STP обмениваются данными друг с другом для обнаружения петель в сети и блокируют некоторые порты для устранения петель. С увеличением размеров сетей LAN, STP стал важным протоколом для LAN.</a:t>
            </a:r>
          </a:p>
          <a:p>
            <a:r>
              <a:rPr lang="ru-RU" sz="1600" dirty="0"/>
              <a:t>После настройки STP в сети коммутации Ethernet протокол вычисляет сетевую топологию для реализации следующих функций:</a:t>
            </a:r>
          </a:p>
          <a:p>
            <a:pPr lvl="1"/>
            <a:r>
              <a:rPr lang="ru-RU" sz="1600" dirty="0"/>
              <a:t>Предотвращение петель. Протокол связующего дерева блокирует резервные каналы, чтобы предотвратить потенциальные петли в сети.</a:t>
            </a:r>
          </a:p>
          <a:p>
            <a:pPr lvl="1"/>
            <a:r>
              <a:rPr lang="ru-RU" sz="1600" dirty="0"/>
              <a:t>Резервирование каналов. В случае сбоя активного канала и наличия резервного канала, протокол связующего дерева активирует резервный канал для обеспечения</a:t>
            </a:r>
            <a:r>
              <a:rPr lang="ru-RU" sz="1600" dirty="0">
                <a:solidFill>
                  <a:srgbClr val="FF0000"/>
                </a:solidFill>
              </a:rPr>
              <a:t> </a:t>
            </a:r>
            <a:r>
              <a:rPr lang="ru-RU" sz="1600" dirty="0"/>
              <a:t>связности в сети.</a:t>
            </a:r>
          </a:p>
          <a:p>
            <a:r>
              <a:rPr lang="ru-RU" sz="1600" dirty="0"/>
              <a:t>STP не отвечает требованиям современных кампусных сетей. Однако понимание рабочего механизма STP помогает лучше понять рабочий механизм и процессы развертывания RSTP и MSTP.</a:t>
            </a:r>
          </a:p>
        </p:txBody>
      </p:sp>
    </p:spTree>
    <p:extLst>
      <p:ext uri="{BB962C8B-B14F-4D97-AF65-F5344CB8AC3E}">
        <p14:creationId xmlns:p14="http://schemas.microsoft.com/office/powerpoint/2010/main" val="2035555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937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接箭头连接符 56"/>
          <p:cNvCxnSpPr/>
          <p:nvPr/>
        </p:nvCxnSpPr>
        <p:spPr>
          <a:xfrm>
            <a:off x="1704440" y="2576613"/>
            <a:ext cx="499591" cy="528694"/>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496392" y="2215278"/>
            <a:ext cx="3625179" cy="1759759"/>
            <a:chOff x="1921265" y="2764442"/>
            <a:chExt cx="3013742" cy="1759759"/>
          </a:xfrm>
        </p:grpSpPr>
        <p:grpSp>
          <p:nvGrpSpPr>
            <p:cNvPr id="29" name="组合 28"/>
            <p:cNvGrpSpPr/>
            <p:nvPr/>
          </p:nvGrpSpPr>
          <p:grpSpPr>
            <a:xfrm flipV="1">
              <a:off x="2055321" y="2825128"/>
              <a:ext cx="2745630" cy="1699073"/>
              <a:chOff x="6600056" y="4353447"/>
              <a:chExt cx="1296144" cy="833967"/>
            </a:xfrm>
          </p:grpSpPr>
          <p:cxnSp>
            <p:nvCxnSpPr>
              <p:cNvPr id="30" name="直接连接符 2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flipH="1">
              <a:off x="1921265" y="2764442"/>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94800" y="452604"/>
            <a:ext cx="10432100" cy="640800"/>
          </a:xfrm>
        </p:spPr>
        <p:txBody>
          <a:bodyPr/>
          <a:lstStyle/>
          <a:p>
            <a:r>
              <a:rPr lang="ru-RU" dirty="0"/>
              <a:t>Проблемы, связанные с петлями уровня 2</a:t>
            </a:r>
          </a:p>
        </p:txBody>
      </p:sp>
      <p:cxnSp>
        <p:nvCxnSpPr>
          <p:cNvPr id="32" name="直接箭头连接符 31"/>
          <p:cNvCxnSpPr/>
          <p:nvPr/>
        </p:nvCxnSpPr>
        <p:spPr>
          <a:xfrm flipV="1">
            <a:off x="3337894" y="4154498"/>
            <a:ext cx="0" cy="572195"/>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297756" y="6271719"/>
            <a:ext cx="9399076" cy="276999"/>
          </a:xfrm>
          <a:prstGeom prst="rect">
            <a:avLst/>
          </a:prstGeom>
          <a:noFill/>
        </p:spPr>
        <p:txBody>
          <a:bodyPr wrap="square" rtlCol="0">
            <a:spAutoFit/>
          </a:bodyPr>
          <a:lstStyle/>
          <a:p>
            <a:pPr fontAlgn="ctr">
              <a:spcBef>
                <a:spcPts val="0"/>
              </a:spcBef>
              <a:spcAft>
                <a:spcPts val="0"/>
              </a:spcAft>
            </a:pPr>
            <a:r>
              <a:rPr lang="ru-RU" sz="1200" dirty="0">
                <a:latin typeface="Huawei Sans" panose="020C0503030203020204" pitchFamily="34" charset="0"/>
              </a:rPr>
              <a:t>Кадры BUM (</a:t>
            </a:r>
            <a:r>
              <a:rPr lang="en-US" sz="1200" dirty="0">
                <a:latin typeface="Huawei Sans" panose="020C0503030203020204" pitchFamily="34" charset="0"/>
              </a:rPr>
              <a:t>Broadcast, Unknown Unicast, Multicast</a:t>
            </a:r>
            <a:r>
              <a:rPr lang="ru-RU" sz="1200" dirty="0">
                <a:latin typeface="Huawei Sans" panose="020C0503030203020204" pitchFamily="34" charset="0"/>
              </a:rPr>
              <a:t>)</a:t>
            </a:r>
            <a:r>
              <a:rPr lang="ru-RU" sz="1200" dirty="0">
                <a:solidFill>
                  <a:srgbClr val="FF0000"/>
                </a:solidFill>
                <a:latin typeface="Huawei Sans" panose="020C0503030203020204" pitchFamily="34" charset="0"/>
              </a:rPr>
              <a:t>: </a:t>
            </a:r>
            <a:r>
              <a:rPr lang="ru-RU" sz="1200" dirty="0">
                <a:latin typeface="Huawei Sans" panose="020C0503030203020204" pitchFamily="34" charset="0"/>
              </a:rPr>
              <a:t>широковещательные, неизвестные одноадресные и многоадресные кадры</a:t>
            </a:r>
          </a:p>
        </p:txBody>
      </p:sp>
      <p:sp>
        <p:nvSpPr>
          <p:cNvPr id="36" name="文本框 35"/>
          <p:cNvSpPr txBox="1"/>
          <p:nvPr/>
        </p:nvSpPr>
        <p:spPr>
          <a:xfrm>
            <a:off x="3402250" y="4221181"/>
            <a:ext cx="1319808" cy="338554"/>
          </a:xfrm>
          <a:prstGeom prst="rect">
            <a:avLst/>
          </a:prstGeom>
          <a:noFill/>
        </p:spPr>
        <p:txBody>
          <a:bodyPr wrap="squar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Кадр BUM</a:t>
            </a:r>
          </a:p>
        </p:txBody>
      </p:sp>
      <p:cxnSp>
        <p:nvCxnSpPr>
          <p:cNvPr id="37" name="直接箭头连接符 36"/>
          <p:cNvCxnSpPr/>
          <p:nvPr/>
        </p:nvCxnSpPr>
        <p:spPr>
          <a:xfrm flipH="1" flipV="1">
            <a:off x="2578203" y="2987848"/>
            <a:ext cx="577900" cy="585536"/>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3531516" y="2915840"/>
            <a:ext cx="581902" cy="615649"/>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1942195" y="2030380"/>
            <a:ext cx="861042" cy="0"/>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3748301" y="2384353"/>
            <a:ext cx="855385" cy="0"/>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3244922" y="4548856"/>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1</a:t>
            </a:r>
          </a:p>
        </p:txBody>
      </p:sp>
      <p:sp>
        <p:nvSpPr>
          <p:cNvPr id="49" name="椭圆 48"/>
          <p:cNvSpPr>
            <a:spLocks noChangeAspect="1"/>
          </p:cNvSpPr>
          <p:nvPr/>
        </p:nvSpPr>
        <p:spPr>
          <a:xfrm>
            <a:off x="2991329" y="3396878"/>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2</a:t>
            </a:r>
          </a:p>
        </p:txBody>
      </p:sp>
      <p:sp>
        <p:nvSpPr>
          <p:cNvPr id="50" name="椭圆 49"/>
          <p:cNvSpPr>
            <a:spLocks noChangeAspect="1"/>
          </p:cNvSpPr>
          <p:nvPr/>
        </p:nvSpPr>
        <p:spPr>
          <a:xfrm>
            <a:off x="3445669" y="3396878"/>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2</a:t>
            </a:r>
          </a:p>
        </p:txBody>
      </p:sp>
      <p:sp>
        <p:nvSpPr>
          <p:cNvPr id="51" name="椭圆 50"/>
          <p:cNvSpPr>
            <a:spLocks noChangeAspect="1"/>
          </p:cNvSpPr>
          <p:nvPr/>
        </p:nvSpPr>
        <p:spPr>
          <a:xfrm>
            <a:off x="1852340" y="1914447"/>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3</a:t>
            </a:r>
          </a:p>
        </p:txBody>
      </p:sp>
      <p:sp>
        <p:nvSpPr>
          <p:cNvPr id="52" name="椭圆 51"/>
          <p:cNvSpPr>
            <a:spLocks noChangeAspect="1"/>
          </p:cNvSpPr>
          <p:nvPr/>
        </p:nvSpPr>
        <p:spPr>
          <a:xfrm>
            <a:off x="4447213" y="2278681"/>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3</a:t>
            </a:r>
          </a:p>
        </p:txBody>
      </p:sp>
      <p:cxnSp>
        <p:nvCxnSpPr>
          <p:cNvPr id="53" name="直接箭头连接符 52"/>
          <p:cNvCxnSpPr/>
          <p:nvPr/>
        </p:nvCxnSpPr>
        <p:spPr>
          <a:xfrm flipH="1">
            <a:off x="4381828" y="2588855"/>
            <a:ext cx="528425" cy="557336"/>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55" name="椭圆 54"/>
          <p:cNvSpPr>
            <a:spLocks noChangeAspect="1"/>
          </p:cNvSpPr>
          <p:nvPr/>
        </p:nvSpPr>
        <p:spPr>
          <a:xfrm>
            <a:off x="4781366" y="2520913"/>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4</a:t>
            </a:r>
          </a:p>
        </p:txBody>
      </p:sp>
      <p:sp>
        <p:nvSpPr>
          <p:cNvPr id="56" name="椭圆 55"/>
          <p:cNvSpPr>
            <a:spLocks noChangeAspect="1"/>
          </p:cNvSpPr>
          <p:nvPr/>
        </p:nvSpPr>
        <p:spPr>
          <a:xfrm>
            <a:off x="1590443" y="2483124"/>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4</a:t>
            </a:r>
          </a:p>
        </p:txBody>
      </p:sp>
      <p:sp>
        <p:nvSpPr>
          <p:cNvPr id="45" name="圆角矩形 75"/>
          <p:cNvSpPr/>
          <p:nvPr/>
        </p:nvSpPr>
        <p:spPr>
          <a:xfrm>
            <a:off x="6134472" y="1163070"/>
            <a:ext cx="5532980" cy="520813"/>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Проблема 2: </a:t>
            </a:r>
            <a:r>
              <a:rPr lang="ru-RU" b="1" dirty="0">
                <a:solidFill>
                  <a:prstClr val="white"/>
                </a:solidFill>
                <a:latin typeface="Huawei Sans" panose="020C0503030203020204" pitchFamily="34" charset="0"/>
              </a:rPr>
              <a:t>нестабильность таблицы МАС-адресов</a:t>
            </a:r>
          </a:p>
        </p:txBody>
      </p:sp>
      <p:sp>
        <p:nvSpPr>
          <p:cNvPr id="47" name="圆角矩形 75"/>
          <p:cNvSpPr/>
          <p:nvPr/>
        </p:nvSpPr>
        <p:spPr>
          <a:xfrm>
            <a:off x="524549" y="1160650"/>
            <a:ext cx="5532980" cy="525024"/>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b="1" dirty="0">
                <a:solidFill>
                  <a:prstClr val="white"/>
                </a:solidFill>
                <a:latin typeface="Huawei Sans" panose="020C0503030203020204" pitchFamily="34" charset="0"/>
              </a:rPr>
              <a:t>Проблема 1: широковещательный шторм</a:t>
            </a:r>
          </a:p>
        </p:txBody>
      </p:sp>
      <p:sp>
        <p:nvSpPr>
          <p:cNvPr id="54" name="圆角矩形 75"/>
          <p:cNvSpPr/>
          <p:nvPr/>
        </p:nvSpPr>
        <p:spPr>
          <a:xfrm>
            <a:off x="6134472" y="1729451"/>
            <a:ext cx="5532980" cy="447900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sp>
        <p:nvSpPr>
          <p:cNvPr id="58" name="圆角矩形 75"/>
          <p:cNvSpPr/>
          <p:nvPr/>
        </p:nvSpPr>
        <p:spPr>
          <a:xfrm>
            <a:off x="524549" y="1729451"/>
            <a:ext cx="5532980" cy="4479007"/>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sz="1600" b="1" dirty="0">
              <a:solidFill>
                <a:schemeClr val="tx1">
                  <a:lumMod val="75000"/>
                  <a:lumOff val="25000"/>
                </a:schemeClr>
              </a:solidFill>
              <a:latin typeface="Huawei Sans" panose="020C0503030203020204" pitchFamily="34" charset="0"/>
              <a:ea typeface="微软雅黑" panose="020B0503020204020204" pitchFamily="34" charset="-122"/>
              <a:cs typeface="Arial" panose="020B0604020202020204" pitchFamily="34" charset="0"/>
            </a:endParaRPr>
          </a:p>
        </p:txBody>
      </p:sp>
      <p:grpSp>
        <p:nvGrpSpPr>
          <p:cNvPr id="4" name="组合 3"/>
          <p:cNvGrpSpPr/>
          <p:nvPr/>
        </p:nvGrpSpPr>
        <p:grpSpPr>
          <a:xfrm>
            <a:off x="1297756" y="1985493"/>
            <a:ext cx="4022450" cy="2131812"/>
            <a:chOff x="1163953" y="2534657"/>
            <a:chExt cx="4022450" cy="2131812"/>
          </a:xfrm>
        </p:grpSpPr>
        <p:pic>
          <p:nvPicPr>
            <p:cNvPr id="59" name="图片 76" descr="接入交换机.png"/>
            <p:cNvPicPr>
              <a:picLocks noChangeAspect="1"/>
            </p:cNvPicPr>
            <p:nvPr/>
          </p:nvPicPr>
          <p:blipFill>
            <a:blip r:embed="rId3" cstate="print"/>
            <a:stretch>
              <a:fillRect/>
            </a:stretch>
          </p:blipFill>
          <p:spPr>
            <a:xfrm>
              <a:off x="1163953" y="2534657"/>
              <a:ext cx="490909" cy="401653"/>
            </a:xfrm>
            <a:prstGeom prst="rect">
              <a:avLst/>
            </a:prstGeom>
          </p:spPr>
        </p:pic>
        <p:pic>
          <p:nvPicPr>
            <p:cNvPr id="67" name="图片 76" descr="接入交换机.png"/>
            <p:cNvPicPr>
              <a:picLocks noChangeAspect="1"/>
            </p:cNvPicPr>
            <p:nvPr/>
          </p:nvPicPr>
          <p:blipFill>
            <a:blip r:embed="rId3" cstate="print"/>
            <a:stretch>
              <a:fillRect/>
            </a:stretch>
          </p:blipFill>
          <p:spPr>
            <a:xfrm>
              <a:off x="4695494" y="2534657"/>
              <a:ext cx="490909" cy="401653"/>
            </a:xfrm>
            <a:prstGeom prst="rect">
              <a:avLst/>
            </a:prstGeom>
          </p:spPr>
        </p:pic>
        <p:pic>
          <p:nvPicPr>
            <p:cNvPr id="68" name="图片 76" descr="接入交换机.png"/>
            <p:cNvPicPr>
              <a:picLocks noChangeAspect="1"/>
            </p:cNvPicPr>
            <p:nvPr/>
          </p:nvPicPr>
          <p:blipFill>
            <a:blip r:embed="rId3" cstate="print"/>
            <a:stretch>
              <a:fillRect/>
            </a:stretch>
          </p:blipFill>
          <p:spPr>
            <a:xfrm>
              <a:off x="2929723" y="4264816"/>
              <a:ext cx="490909" cy="401653"/>
            </a:xfrm>
            <a:prstGeom prst="rect">
              <a:avLst/>
            </a:prstGeom>
          </p:spPr>
        </p:pic>
      </p:grpSp>
      <p:sp>
        <p:nvSpPr>
          <p:cNvPr id="16" name="矩形 15"/>
          <p:cNvSpPr/>
          <p:nvPr/>
        </p:nvSpPr>
        <p:spPr>
          <a:xfrm>
            <a:off x="524549" y="4823463"/>
            <a:ext cx="5532980" cy="1126462"/>
          </a:xfrm>
          <a:prstGeom prst="rect">
            <a:avLst/>
          </a:prstGeom>
        </p:spPr>
        <p:txBody>
          <a:bodyPr wrap="square">
            <a:spAutoFit/>
          </a:bodyPr>
          <a:lstStyle/>
          <a:p>
            <a:pPr fontAlgn="ctr">
              <a:lnSpc>
                <a:spcPct val="120000"/>
              </a:lnSpc>
              <a:spcBef>
                <a:spcPts val="0"/>
              </a:spcBef>
              <a:spcAft>
                <a:spcPts val="0"/>
              </a:spcAft>
            </a:pPr>
            <a:r>
              <a:rPr lang="ru-RU" sz="1400" dirty="0">
                <a:solidFill>
                  <a:prstClr val="black"/>
                </a:solidFill>
                <a:latin typeface="Huawei Sans" panose="020C0503030203020204" pitchFamily="34" charset="0"/>
              </a:rPr>
              <a:t>SW3 получает кадры BUM, в результате происходит лавинная рассылка кадров. SW1 и SW2 принимают кадры BUM, после чего опять происходит лавинная рассылка. В результате, сетевые ресурсы </a:t>
            </a:r>
            <a:r>
              <a:rPr lang="ru-RU" sz="1400" dirty="0">
                <a:latin typeface="Huawei Sans" panose="020C0503030203020204" pitchFamily="34" charset="0"/>
              </a:rPr>
              <a:t>исчерпаются</a:t>
            </a:r>
            <a:r>
              <a:rPr lang="ru-RU" sz="1400" dirty="0">
                <a:solidFill>
                  <a:prstClr val="black"/>
                </a:solidFill>
                <a:latin typeface="Huawei Sans" panose="020C0503030203020204" pitchFamily="34" charset="0"/>
              </a:rPr>
              <a:t>, и сеть стан</a:t>
            </a:r>
            <a:r>
              <a:rPr lang="ru-RU" sz="1400" dirty="0">
                <a:latin typeface="Huawei Sans" panose="020C0503030203020204" pitchFamily="34" charset="0"/>
              </a:rPr>
              <a:t>ет</a:t>
            </a:r>
            <a:r>
              <a:rPr lang="ru-RU" sz="1400" dirty="0">
                <a:solidFill>
                  <a:prstClr val="black"/>
                </a:solidFill>
                <a:latin typeface="Huawei Sans" panose="020C0503030203020204" pitchFamily="34" charset="0"/>
              </a:rPr>
              <a:t> недоступной.</a:t>
            </a:r>
          </a:p>
        </p:txBody>
      </p:sp>
      <p:sp>
        <p:nvSpPr>
          <p:cNvPr id="69" name="文本框 68"/>
          <p:cNvSpPr txBox="1"/>
          <p:nvPr/>
        </p:nvSpPr>
        <p:spPr>
          <a:xfrm>
            <a:off x="682838" y="2000783"/>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70" name="文本框 69"/>
          <p:cNvSpPr txBox="1"/>
          <p:nvPr/>
        </p:nvSpPr>
        <p:spPr>
          <a:xfrm>
            <a:off x="5313629" y="2000783"/>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71" name="文本框 70"/>
          <p:cNvSpPr txBox="1"/>
          <p:nvPr/>
        </p:nvSpPr>
        <p:spPr>
          <a:xfrm>
            <a:off x="3561907" y="373039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grpSp>
        <p:nvGrpSpPr>
          <p:cNvPr id="73" name="组合 72"/>
          <p:cNvGrpSpPr/>
          <p:nvPr/>
        </p:nvGrpSpPr>
        <p:grpSpPr>
          <a:xfrm>
            <a:off x="7056497" y="2215278"/>
            <a:ext cx="3625179" cy="1759759"/>
            <a:chOff x="1921265" y="2764442"/>
            <a:chExt cx="3013742" cy="1759759"/>
          </a:xfrm>
        </p:grpSpPr>
        <p:grpSp>
          <p:nvGrpSpPr>
            <p:cNvPr id="74" name="组合 73"/>
            <p:cNvGrpSpPr/>
            <p:nvPr/>
          </p:nvGrpSpPr>
          <p:grpSpPr>
            <a:xfrm flipV="1">
              <a:off x="2055321" y="2825128"/>
              <a:ext cx="2745630" cy="1699073"/>
              <a:chOff x="6600056" y="4353447"/>
              <a:chExt cx="1296144" cy="833967"/>
            </a:xfrm>
          </p:grpSpPr>
          <p:cxnSp>
            <p:nvCxnSpPr>
              <p:cNvPr id="76" name="直接连接符 75"/>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直接连接符 74"/>
            <p:cNvCxnSpPr/>
            <p:nvPr/>
          </p:nvCxnSpPr>
          <p:spPr>
            <a:xfrm flipH="1">
              <a:off x="1921265" y="2764442"/>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直接箭头连接符 77"/>
          <p:cNvCxnSpPr/>
          <p:nvPr/>
        </p:nvCxnSpPr>
        <p:spPr>
          <a:xfrm flipV="1">
            <a:off x="8897999" y="4154498"/>
            <a:ext cx="0" cy="572195"/>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9053178" y="4068773"/>
            <a:ext cx="2633749" cy="830997"/>
          </a:xfrm>
          <a:prstGeom prst="rect">
            <a:avLst/>
          </a:prstGeom>
          <a:noFill/>
        </p:spPr>
        <p:txBody>
          <a:bodyPr wrap="square" rtlCol="0">
            <a:spAutoFit/>
          </a:bodyPr>
          <a:lstStyle/>
          <a:p>
            <a:pPr fontAlgn="ctr">
              <a:spcBef>
                <a:spcPts val="0"/>
              </a:spcBef>
              <a:spcAft>
                <a:spcPts val="0"/>
              </a:spcAft>
            </a:pPr>
            <a:r>
              <a:rPr lang="ru-RU" sz="1600" b="1" dirty="0">
                <a:solidFill>
                  <a:srgbClr val="EC7061"/>
                </a:solidFill>
                <a:latin typeface="Huawei Sans" panose="020C0503030203020204" pitchFamily="34" charset="0"/>
              </a:rPr>
              <a:t>Кадр BUM</a:t>
            </a:r>
          </a:p>
          <a:p>
            <a:pPr fontAlgn="ctr">
              <a:spcBef>
                <a:spcPts val="0"/>
              </a:spcBef>
              <a:spcAft>
                <a:spcPts val="0"/>
              </a:spcAft>
            </a:pPr>
            <a:r>
              <a:rPr lang="ru-RU" sz="1600" dirty="0">
                <a:solidFill>
                  <a:srgbClr val="EC7061"/>
                </a:solidFill>
                <a:latin typeface="Huawei Sans" panose="020C0503030203020204" pitchFamily="34" charset="0"/>
              </a:rPr>
              <a:t>Исходный MAC-адрес 5489-98EE-788A</a:t>
            </a:r>
          </a:p>
        </p:txBody>
      </p:sp>
      <p:sp>
        <p:nvSpPr>
          <p:cNvPr id="92" name="椭圆 91"/>
          <p:cNvSpPr>
            <a:spLocks noChangeAspect="1"/>
          </p:cNvSpPr>
          <p:nvPr/>
        </p:nvSpPr>
        <p:spPr>
          <a:xfrm>
            <a:off x="8805027" y="4548856"/>
            <a:ext cx="211345" cy="211345"/>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1</a:t>
            </a:r>
          </a:p>
        </p:txBody>
      </p:sp>
      <p:grpSp>
        <p:nvGrpSpPr>
          <p:cNvPr id="100" name="组合 99"/>
          <p:cNvGrpSpPr/>
          <p:nvPr/>
        </p:nvGrpSpPr>
        <p:grpSpPr>
          <a:xfrm>
            <a:off x="6857861" y="1985493"/>
            <a:ext cx="4022450" cy="2131812"/>
            <a:chOff x="1163953" y="2534657"/>
            <a:chExt cx="4022450" cy="2131812"/>
          </a:xfrm>
        </p:grpSpPr>
        <p:pic>
          <p:nvPicPr>
            <p:cNvPr id="101" name="图片 76" descr="接入交换机.png"/>
            <p:cNvPicPr>
              <a:picLocks noChangeAspect="1"/>
            </p:cNvPicPr>
            <p:nvPr/>
          </p:nvPicPr>
          <p:blipFill>
            <a:blip r:embed="rId3" cstate="print"/>
            <a:stretch>
              <a:fillRect/>
            </a:stretch>
          </p:blipFill>
          <p:spPr>
            <a:xfrm>
              <a:off x="1163953" y="2534657"/>
              <a:ext cx="490909" cy="401653"/>
            </a:xfrm>
            <a:prstGeom prst="rect">
              <a:avLst/>
            </a:prstGeom>
          </p:spPr>
        </p:pic>
        <p:pic>
          <p:nvPicPr>
            <p:cNvPr id="102" name="图片 76" descr="接入交换机.png"/>
            <p:cNvPicPr>
              <a:picLocks noChangeAspect="1"/>
            </p:cNvPicPr>
            <p:nvPr/>
          </p:nvPicPr>
          <p:blipFill>
            <a:blip r:embed="rId3" cstate="print"/>
            <a:stretch>
              <a:fillRect/>
            </a:stretch>
          </p:blipFill>
          <p:spPr>
            <a:xfrm>
              <a:off x="4695494" y="2534657"/>
              <a:ext cx="490909" cy="401653"/>
            </a:xfrm>
            <a:prstGeom prst="rect">
              <a:avLst/>
            </a:prstGeom>
          </p:spPr>
        </p:pic>
        <p:pic>
          <p:nvPicPr>
            <p:cNvPr id="103" name="图片 76" descr="接入交换机.png"/>
            <p:cNvPicPr>
              <a:picLocks noChangeAspect="1"/>
            </p:cNvPicPr>
            <p:nvPr/>
          </p:nvPicPr>
          <p:blipFill>
            <a:blip r:embed="rId3" cstate="print"/>
            <a:stretch>
              <a:fillRect/>
            </a:stretch>
          </p:blipFill>
          <p:spPr>
            <a:xfrm>
              <a:off x="2929723" y="4264816"/>
              <a:ext cx="490909" cy="401653"/>
            </a:xfrm>
            <a:prstGeom prst="rect">
              <a:avLst/>
            </a:prstGeom>
          </p:spPr>
        </p:pic>
      </p:grpSp>
      <p:sp>
        <p:nvSpPr>
          <p:cNvPr id="104" name="文本框 103"/>
          <p:cNvSpPr txBox="1"/>
          <p:nvPr/>
        </p:nvSpPr>
        <p:spPr>
          <a:xfrm>
            <a:off x="6217816" y="2000783"/>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105" name="文本框 104"/>
          <p:cNvSpPr txBox="1"/>
          <p:nvPr/>
        </p:nvSpPr>
        <p:spPr>
          <a:xfrm>
            <a:off x="10913049" y="2000783"/>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106" name="文本框 105"/>
          <p:cNvSpPr txBox="1"/>
          <p:nvPr/>
        </p:nvSpPr>
        <p:spPr>
          <a:xfrm>
            <a:off x="9122012" y="3730394"/>
            <a:ext cx="628698" cy="338554"/>
          </a:xfrm>
          <a:prstGeom prst="rect">
            <a:avLst/>
          </a:prstGeom>
          <a:noFill/>
        </p:spPr>
        <p:txBody>
          <a:bodyPr wrap="none" rtlCol="0">
            <a:spAutoFit/>
          </a:bodyPr>
          <a:lstStyle/>
          <a:p>
            <a:pP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107" name="任意多边形 106"/>
          <p:cNvSpPr/>
          <p:nvPr/>
        </p:nvSpPr>
        <p:spPr>
          <a:xfrm>
            <a:off x="8509199" y="2542341"/>
            <a:ext cx="1303020" cy="670560"/>
          </a:xfrm>
          <a:custGeom>
            <a:avLst/>
            <a:gdLst>
              <a:gd name="connsiteX0" fmla="*/ 746760 w 1303020"/>
              <a:gd name="connsiteY0" fmla="*/ 670560 h 670560"/>
              <a:gd name="connsiteX1" fmla="*/ 1303020 w 1303020"/>
              <a:gd name="connsiteY1" fmla="*/ 0 h 670560"/>
              <a:gd name="connsiteX2" fmla="*/ 0 w 1303020"/>
              <a:gd name="connsiteY2" fmla="*/ 0 h 670560"/>
              <a:gd name="connsiteX3" fmla="*/ 403860 w 1303020"/>
              <a:gd name="connsiteY3" fmla="*/ 525780 h 670560"/>
              <a:gd name="connsiteX0" fmla="*/ 746760 w 1303020"/>
              <a:gd name="connsiteY0" fmla="*/ 670560 h 670560"/>
              <a:gd name="connsiteX1" fmla="*/ 1303020 w 1303020"/>
              <a:gd name="connsiteY1" fmla="*/ 0 h 670560"/>
              <a:gd name="connsiteX2" fmla="*/ 0 w 1303020"/>
              <a:gd name="connsiteY2" fmla="*/ 0 h 670560"/>
            </a:gdLst>
            <a:ahLst/>
            <a:cxnLst>
              <a:cxn ang="0">
                <a:pos x="connsiteX0" y="connsiteY0"/>
              </a:cxn>
              <a:cxn ang="0">
                <a:pos x="connsiteX1" y="connsiteY1"/>
              </a:cxn>
              <a:cxn ang="0">
                <a:pos x="connsiteX2" y="connsiteY2"/>
              </a:cxn>
            </a:cxnLst>
            <a:rect l="l" t="t" r="r" b="b"/>
            <a:pathLst>
              <a:path w="1303020" h="670560">
                <a:moveTo>
                  <a:pt x="746760" y="670560"/>
                </a:moveTo>
                <a:lnTo>
                  <a:pt x="1303020" y="0"/>
                </a:lnTo>
                <a:lnTo>
                  <a:pt x="0" y="0"/>
                </a:lnTo>
              </a:path>
            </a:pathLst>
          </a:cu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ndParaRPr>
          </a:p>
        </p:txBody>
      </p:sp>
      <p:sp>
        <p:nvSpPr>
          <p:cNvPr id="108" name="文本框 107"/>
          <p:cNvSpPr txBox="1"/>
          <p:nvPr/>
        </p:nvSpPr>
        <p:spPr>
          <a:xfrm rot="2881122">
            <a:off x="6956583" y="2535567"/>
            <a:ext cx="851515" cy="307777"/>
          </a:xfrm>
          <a:prstGeom prst="rect">
            <a:avLst/>
          </a:prstGeom>
          <a:noFill/>
        </p:spPr>
        <p:txBody>
          <a:bodyPr wrap="none" rtlCol="0">
            <a:spAutoFit/>
          </a:bodyPr>
          <a:lstStyle/>
          <a:p>
            <a:pPr fontAlgn="ctr">
              <a:spcBef>
                <a:spcPts val="0"/>
              </a:spcBef>
              <a:spcAft>
                <a:spcPts val="0"/>
              </a:spcAft>
            </a:pPr>
            <a:r>
              <a:rPr lang="ru-RU" sz="1400" dirty="0">
                <a:solidFill>
                  <a:prstClr val="black"/>
                </a:solidFill>
                <a:latin typeface="Huawei Sans" panose="020C0503030203020204" pitchFamily="34" charset="0"/>
              </a:rPr>
              <a:t>GE0/0/1</a:t>
            </a:r>
          </a:p>
        </p:txBody>
      </p:sp>
      <p:sp>
        <p:nvSpPr>
          <p:cNvPr id="109" name="文本框 108"/>
          <p:cNvSpPr txBox="1"/>
          <p:nvPr/>
        </p:nvSpPr>
        <p:spPr>
          <a:xfrm>
            <a:off x="7359549" y="1932127"/>
            <a:ext cx="851515" cy="307777"/>
          </a:xfrm>
          <a:prstGeom prst="rect">
            <a:avLst/>
          </a:prstGeom>
          <a:noFill/>
        </p:spPr>
        <p:txBody>
          <a:bodyPr wrap="none" rtlCol="0">
            <a:spAutoFit/>
          </a:bodyPr>
          <a:lstStyle/>
          <a:p>
            <a:pPr fontAlgn="ctr">
              <a:spcBef>
                <a:spcPts val="0"/>
              </a:spcBef>
              <a:spcAft>
                <a:spcPts val="0"/>
              </a:spcAft>
            </a:pPr>
            <a:r>
              <a:rPr lang="ru-RU" sz="1400" dirty="0">
                <a:solidFill>
                  <a:prstClr val="black"/>
                </a:solidFill>
                <a:latin typeface="Huawei Sans" panose="020C0503030203020204" pitchFamily="34" charset="0"/>
              </a:rPr>
              <a:t>GE0/0/2</a:t>
            </a:r>
          </a:p>
        </p:txBody>
      </p:sp>
      <p:sp>
        <p:nvSpPr>
          <p:cNvPr id="110" name="矩形 109"/>
          <p:cNvSpPr/>
          <p:nvPr/>
        </p:nvSpPr>
        <p:spPr>
          <a:xfrm>
            <a:off x="6153947" y="4849098"/>
            <a:ext cx="5532980" cy="1384995"/>
          </a:xfrm>
          <a:prstGeom prst="rect">
            <a:avLst/>
          </a:prstGeom>
        </p:spPr>
        <p:txBody>
          <a:bodyPr wrap="square">
            <a:spAutoFit/>
          </a:bodyPr>
          <a:lstStyle/>
          <a:p>
            <a:pPr fontAlgn="ctr">
              <a:lnSpc>
                <a:spcPct val="120000"/>
              </a:lnSpc>
              <a:spcBef>
                <a:spcPts val="0"/>
              </a:spcBef>
              <a:spcAft>
                <a:spcPts val="0"/>
              </a:spcAft>
            </a:pPr>
            <a:r>
              <a:rPr lang="ru-RU" sz="1400" dirty="0">
                <a:solidFill>
                  <a:prstClr val="black"/>
                </a:solidFill>
                <a:latin typeface="Huawei Sans" panose="020C0503030203020204" pitchFamily="34" charset="0"/>
              </a:rPr>
              <a:t>SW1 используется в качестве примера. </a:t>
            </a:r>
            <a:br>
              <a:rPr lang="ru-RU" sz="1400" dirty="0">
                <a:solidFill>
                  <a:prstClr val="black"/>
                </a:solidFill>
                <a:latin typeface="Huawei Sans" panose="020C0503030203020204" pitchFamily="34" charset="0"/>
              </a:rPr>
            </a:br>
            <a:r>
              <a:rPr lang="ru-RU" sz="1400" dirty="0">
                <a:latin typeface="Huawei Sans" panose="020C0503030203020204" pitchFamily="34" charset="0"/>
              </a:rPr>
              <a:t>Запись в таблице </a:t>
            </a:r>
            <a:r>
              <a:rPr lang="en-US" sz="1400" dirty="0">
                <a:latin typeface="Huawei Sans" panose="020C0503030203020204" pitchFamily="34" charset="0"/>
              </a:rPr>
              <a:t>MAC-</a:t>
            </a:r>
            <a:r>
              <a:rPr lang="ru-RU" sz="1400" dirty="0">
                <a:latin typeface="Huawei Sans" panose="020C0503030203020204" pitchFamily="34" charset="0"/>
              </a:rPr>
              <a:t>адресов коммутатора </a:t>
            </a:r>
            <a:r>
              <a:rPr lang="en-US" sz="1400" dirty="0">
                <a:latin typeface="Huawei Sans" panose="020C0503030203020204" pitchFamily="34" charset="0"/>
              </a:rPr>
              <a:t>SW1 </a:t>
            </a:r>
            <a:r>
              <a:rPr lang="ru-RU" sz="1400" dirty="0">
                <a:latin typeface="Huawei Sans" panose="020C0503030203020204" pitchFamily="34" charset="0"/>
              </a:rPr>
              <a:t>о MAC-адресе 5489-98EE-788A часто переключается между GE0/0/1 и GE0/0/2, что приводит к нестабильности информации  о MAC-адресе.</a:t>
            </a:r>
          </a:p>
        </p:txBody>
      </p:sp>
      <p:cxnSp>
        <p:nvCxnSpPr>
          <p:cNvPr id="60" name="直接箭头连接符 59"/>
          <p:cNvCxnSpPr/>
          <p:nvPr/>
        </p:nvCxnSpPr>
        <p:spPr>
          <a:xfrm flipH="1" flipV="1">
            <a:off x="7722058" y="2542341"/>
            <a:ext cx="1023785" cy="1037313"/>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4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dirty="0"/>
              <a:t>Знакомство с STP</a:t>
            </a:r>
          </a:p>
        </p:txBody>
      </p:sp>
      <p:sp>
        <p:nvSpPr>
          <p:cNvPr id="19" name="TextBox 18"/>
          <p:cNvSpPr txBox="1"/>
          <p:nvPr/>
        </p:nvSpPr>
        <p:spPr>
          <a:xfrm>
            <a:off x="812801" y="5166768"/>
            <a:ext cx="10566400" cy="683264"/>
          </a:xfrm>
          <a:prstGeom prst="rect">
            <a:avLst/>
          </a:prstGeom>
          <a:noFill/>
        </p:spPr>
        <p:txBody>
          <a:bodyPr wrap="square" rtlCol="0">
            <a:spAutoFit/>
          </a:bodyPr>
          <a:lstStyle/>
          <a:p>
            <a:pPr fontAlgn="ctr">
              <a:lnSpc>
                <a:spcPct val="120000"/>
              </a:lnSpc>
              <a:spcBef>
                <a:spcPts val="0"/>
              </a:spcBef>
              <a:spcAft>
                <a:spcPts val="0"/>
              </a:spcAft>
            </a:pPr>
            <a:r>
              <a:rPr lang="ru-RU" sz="1600" dirty="0">
                <a:latin typeface="Huawei Sans" panose="020C0503030203020204" pitchFamily="34" charset="0"/>
              </a:rPr>
              <a:t>Когда в сети работает STP, коммутаторы обмениваются сообщениями BPDU и вычисляют топологию без петель. В конечном счете один или несколько портов в сети блокируются для устранения петель.</a:t>
            </a:r>
          </a:p>
        </p:txBody>
      </p:sp>
      <p:cxnSp>
        <p:nvCxnSpPr>
          <p:cNvPr id="30" name="直接箭头连接符 29"/>
          <p:cNvCxnSpPr/>
          <p:nvPr/>
        </p:nvCxnSpPr>
        <p:spPr>
          <a:xfrm>
            <a:off x="2275827" y="2807956"/>
            <a:ext cx="453933" cy="5885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flipV="1">
            <a:off x="2184917" y="2431418"/>
            <a:ext cx="2745630" cy="1699073"/>
            <a:chOff x="6600056" y="4353447"/>
            <a:chExt cx="1296144" cy="833967"/>
          </a:xfrm>
        </p:grpSpPr>
        <p:cxnSp>
          <p:nvCxnSpPr>
            <p:cNvPr id="33" name="直接连接符 32"/>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p:cNvCxnSpPr/>
          <p:nvPr/>
        </p:nvCxnSpPr>
        <p:spPr>
          <a:xfrm flipH="1">
            <a:off x="2061532" y="2370732"/>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flipV="1">
            <a:off x="2862790" y="2983239"/>
            <a:ext cx="494145" cy="60123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3770491" y="2950157"/>
            <a:ext cx="496323" cy="632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2614389" y="2182006"/>
            <a:ext cx="861042"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H="1">
            <a:off x="3729365" y="2521386"/>
            <a:ext cx="855385" cy="0"/>
          </a:xfrm>
          <a:prstGeom prst="straightConnector1">
            <a:avLst/>
          </a:prstGeom>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51" name="椭圆 50"/>
          <p:cNvSpPr>
            <a:spLocks noChangeAspect="1"/>
          </p:cNvSpPr>
          <p:nvPr/>
        </p:nvSpPr>
        <p:spPr>
          <a:xfrm>
            <a:off x="3226966" y="3444350"/>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2" name="椭圆 51"/>
          <p:cNvSpPr>
            <a:spLocks noChangeAspect="1"/>
          </p:cNvSpPr>
          <p:nvPr/>
        </p:nvSpPr>
        <p:spPr>
          <a:xfrm>
            <a:off x="3697376" y="3442894"/>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3" name="椭圆 52"/>
          <p:cNvSpPr>
            <a:spLocks noChangeAspect="1"/>
          </p:cNvSpPr>
          <p:nvPr/>
        </p:nvSpPr>
        <p:spPr>
          <a:xfrm>
            <a:off x="2524534" y="2066073"/>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4" name="椭圆 53"/>
          <p:cNvSpPr>
            <a:spLocks noChangeAspect="1"/>
          </p:cNvSpPr>
          <p:nvPr/>
        </p:nvSpPr>
        <p:spPr>
          <a:xfrm>
            <a:off x="4428277" y="2441247"/>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cxnSp>
        <p:nvCxnSpPr>
          <p:cNvPr id="55" name="直接箭头连接符 54"/>
          <p:cNvCxnSpPr/>
          <p:nvPr/>
        </p:nvCxnSpPr>
        <p:spPr>
          <a:xfrm flipH="1">
            <a:off x="4465117" y="2710506"/>
            <a:ext cx="464948" cy="5885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6" name="椭圆 55"/>
          <p:cNvSpPr>
            <a:spLocks noChangeAspect="1"/>
          </p:cNvSpPr>
          <p:nvPr/>
        </p:nvSpPr>
        <p:spPr>
          <a:xfrm>
            <a:off x="4787830" y="2676367"/>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57" name="椭圆 56"/>
          <p:cNvSpPr>
            <a:spLocks noChangeAspect="1"/>
          </p:cNvSpPr>
          <p:nvPr/>
        </p:nvSpPr>
        <p:spPr>
          <a:xfrm>
            <a:off x="2161830" y="2714467"/>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spcBef>
                <a:spcPts val="0"/>
              </a:spcBef>
              <a:spcAft>
                <a:spcPts val="0"/>
              </a:spcAft>
            </a:pPr>
            <a:endParaRPr lang="en-US" altLang="zh-CN" sz="1400" b="1" dirty="0">
              <a:solidFill>
                <a:prstClr val="black"/>
              </a:solidFill>
              <a:latin typeface="Huawei Sans" panose="020C0503030203020204" pitchFamily="34" charset="0"/>
            </a:endParaRPr>
          </a:p>
        </p:txBody>
      </p:sp>
      <p:sp>
        <p:nvSpPr>
          <p:cNvPr id="58" name="TextBox 18"/>
          <p:cNvSpPr txBox="1"/>
          <p:nvPr/>
        </p:nvSpPr>
        <p:spPr>
          <a:xfrm>
            <a:off x="1170000" y="1791681"/>
            <a:ext cx="1341834" cy="255015"/>
          </a:xfrm>
          <a:prstGeom prst="roundRect">
            <a:avLst>
              <a:gd name="adj" fmla="val 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FFFFFF"/>
                </a:solidFill>
                <a:latin typeface="Arial" panose="020C0503030203020204" pitchFamily="34" charset="0"/>
                <a:ea typeface="方正兰亭黑简体" panose="02000000000000000000" pitchFamily="2" charset="-122"/>
              </a:defRPr>
            </a:lvl1pPr>
          </a:lstStyle>
          <a:p>
            <a:pPr fontAlgn="ctr"/>
            <a:r>
              <a:rPr lang="ru-RU" dirty="0">
                <a:latin typeface="Huawei Sans" panose="020C0503030203020204" pitchFamily="34" charset="0"/>
              </a:rPr>
              <a:t>STP</a:t>
            </a:r>
          </a:p>
        </p:txBody>
      </p:sp>
      <p:sp>
        <p:nvSpPr>
          <p:cNvPr id="61" name="TextBox 18"/>
          <p:cNvSpPr txBox="1"/>
          <p:nvPr/>
        </p:nvSpPr>
        <p:spPr>
          <a:xfrm>
            <a:off x="4610150" y="1791681"/>
            <a:ext cx="1341834" cy="255015"/>
          </a:xfrm>
          <a:prstGeom prst="roundRect">
            <a:avLst>
              <a:gd name="adj" fmla="val 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400" kern="0">
                <a:solidFill>
                  <a:srgbClr val="FFFFFF"/>
                </a:solidFill>
                <a:latin typeface="Arial" panose="020C0503030203020204" pitchFamily="34" charset="0"/>
                <a:ea typeface="方正兰亭黑简体" panose="02000000000000000000" pitchFamily="2" charset="-122"/>
              </a:defRPr>
            </a:lvl1pPr>
          </a:lstStyle>
          <a:p>
            <a:pPr fontAlgn="ctr"/>
            <a:r>
              <a:rPr lang="ru-RU" dirty="0">
                <a:latin typeface="Huawei Sans" panose="020C0503030203020204" pitchFamily="34" charset="0"/>
              </a:rPr>
              <a:t>STP</a:t>
            </a:r>
          </a:p>
        </p:txBody>
      </p:sp>
      <p:sp>
        <p:nvSpPr>
          <p:cNvPr id="62" name="TextBox 18"/>
          <p:cNvSpPr txBox="1"/>
          <p:nvPr/>
        </p:nvSpPr>
        <p:spPr>
          <a:xfrm>
            <a:off x="2881659" y="4682312"/>
            <a:ext cx="1341834" cy="255015"/>
          </a:xfrm>
          <a:prstGeom prst="roundRect">
            <a:avLst>
              <a:gd name="adj" fmla="val 0"/>
            </a:avLst>
          </a:prstGeom>
          <a:solidFill>
            <a:srgbClr val="00B0F0"/>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sz="1600" kern="0">
                <a:solidFill>
                  <a:srgbClr val="FFFFFF"/>
                </a:solidFill>
                <a:latin typeface="Arial" panose="020C0503030203020204" pitchFamily="34" charset="0"/>
                <a:ea typeface="方正兰亭黑简体" panose="02000000000000000000" pitchFamily="2" charset="-122"/>
              </a:defRPr>
            </a:lvl1pPr>
          </a:lstStyle>
          <a:p>
            <a:pPr fontAlgn="ctr"/>
            <a:r>
              <a:rPr lang="ru-RU" sz="1400" dirty="0">
                <a:latin typeface="Huawei Sans" panose="020C0503030203020204" pitchFamily="34" charset="0"/>
              </a:rPr>
              <a:t>STP</a:t>
            </a:r>
          </a:p>
        </p:txBody>
      </p:sp>
      <p:sp>
        <p:nvSpPr>
          <p:cNvPr id="63" name="椭圆 62"/>
          <p:cNvSpPr>
            <a:spLocks noChangeAspect="1"/>
          </p:cNvSpPr>
          <p:nvPr/>
        </p:nvSpPr>
        <p:spPr>
          <a:xfrm>
            <a:off x="1170000" y="4118350"/>
            <a:ext cx="211345" cy="211345"/>
          </a:xfrm>
          <a:prstGeom prst="ellipse">
            <a:avLst/>
          </a:prstGeom>
          <a:solidFill>
            <a:schemeClr val="bg1"/>
          </a:solidFill>
          <a:ln w="38100">
            <a:solidFill>
              <a:srgbClr val="EC7061"/>
            </a:solidFill>
            <a:tailEnd type="triangle"/>
          </a:ln>
        </p:spPr>
        <p:style>
          <a:lnRef idx="1">
            <a:schemeClr val="accent1"/>
          </a:lnRef>
          <a:fillRef idx="0">
            <a:schemeClr val="accent1"/>
          </a:fillRef>
          <a:effectRef idx="0">
            <a:schemeClr val="accent1"/>
          </a:effectRef>
          <a:fontRef idx="minor">
            <a:schemeClr val="tx1"/>
          </a:fontRef>
        </p:style>
        <p:txBody>
          <a:bodyPr wrap="none" lIns="0" tIns="0" rIns="0" bIns="0" rtlCol="0" anchor="ctr"/>
          <a:lstStyle/>
          <a:p>
            <a:pPr algn="ctr" fontAlgn="ctr"/>
            <a:endParaRPr lang="en-US" altLang="zh-CN" sz="1400" b="1" dirty="0">
              <a:solidFill>
                <a:prstClr val="black"/>
              </a:solidFill>
              <a:latin typeface="Huawei Sans" panose="020C0503030203020204" pitchFamily="34" charset="0"/>
            </a:endParaRPr>
          </a:p>
        </p:txBody>
      </p:sp>
      <p:sp>
        <p:nvSpPr>
          <p:cNvPr id="64" name="文本框 63"/>
          <p:cNvSpPr txBox="1"/>
          <p:nvPr/>
        </p:nvSpPr>
        <p:spPr>
          <a:xfrm>
            <a:off x="1414779" y="4070134"/>
            <a:ext cx="1527860" cy="307777"/>
          </a:xfrm>
          <a:prstGeom prst="rect">
            <a:avLst/>
          </a:prstGeom>
          <a:noFill/>
        </p:spPr>
        <p:txBody>
          <a:bodyPr wrap="square" rtlCol="0">
            <a:spAutoFit/>
          </a:bodyPr>
          <a:lstStyle/>
          <a:p>
            <a:pPr fontAlgn="ctr">
              <a:spcBef>
                <a:spcPts val="0"/>
              </a:spcBef>
              <a:spcAft>
                <a:spcPts val="0"/>
              </a:spcAft>
            </a:pPr>
            <a:r>
              <a:rPr lang="ru-RU" sz="1400" dirty="0">
                <a:latin typeface="Huawei Sans" panose="020C0503030203020204" pitchFamily="34" charset="0"/>
              </a:rPr>
              <a:t>BPDU</a:t>
            </a:r>
          </a:p>
        </p:txBody>
      </p:sp>
      <p:sp>
        <p:nvSpPr>
          <p:cNvPr id="68" name="圆角矩形 67"/>
          <p:cNvSpPr/>
          <p:nvPr/>
        </p:nvSpPr>
        <p:spPr>
          <a:xfrm>
            <a:off x="6533630" y="2277418"/>
            <a:ext cx="1324909" cy="566710"/>
          </a:xfrm>
          <a:prstGeom prst="roundRect">
            <a:avLst>
              <a:gd name="adj" fmla="val 1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600" b="1" dirty="0">
                <a:solidFill>
                  <a:prstClr val="white"/>
                </a:solidFill>
                <a:latin typeface="Huawei Sans" panose="020C0503030203020204" pitchFamily="34" charset="0"/>
              </a:rPr>
              <a:t>SW1</a:t>
            </a:r>
          </a:p>
          <a:p>
            <a:pPr algn="ctr" fontAlgn="ctr"/>
            <a:r>
              <a:rPr lang="ru-RU" sz="1600" b="1" dirty="0">
                <a:solidFill>
                  <a:prstClr val="white"/>
                </a:solidFill>
                <a:latin typeface="Huawei Sans" panose="020C0503030203020204" pitchFamily="34" charset="0"/>
              </a:rPr>
              <a:t>(корневой)</a:t>
            </a:r>
          </a:p>
        </p:txBody>
      </p:sp>
      <p:sp>
        <p:nvSpPr>
          <p:cNvPr id="69" name="文本框 68"/>
          <p:cNvSpPr txBox="1"/>
          <p:nvPr/>
        </p:nvSpPr>
        <p:spPr>
          <a:xfrm>
            <a:off x="1220717" y="2202354"/>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70" name="文本框 69"/>
          <p:cNvSpPr txBox="1"/>
          <p:nvPr/>
        </p:nvSpPr>
        <p:spPr>
          <a:xfrm>
            <a:off x="5285199" y="2202354"/>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71" name="文本框 70"/>
          <p:cNvSpPr txBox="1"/>
          <p:nvPr/>
        </p:nvSpPr>
        <p:spPr>
          <a:xfrm>
            <a:off x="3247564" y="4318225"/>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SW3</a:t>
            </a:r>
          </a:p>
        </p:txBody>
      </p:sp>
      <p:sp>
        <p:nvSpPr>
          <p:cNvPr id="72" name="圆角矩形 71"/>
          <p:cNvSpPr/>
          <p:nvPr/>
        </p:nvSpPr>
        <p:spPr>
          <a:xfrm>
            <a:off x="9528279" y="2287893"/>
            <a:ext cx="936104" cy="556234"/>
          </a:xfrm>
          <a:prstGeom prst="roundRect">
            <a:avLst>
              <a:gd name="adj" fmla="val 1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600" b="1" dirty="0">
                <a:solidFill>
                  <a:prstClr val="white"/>
                </a:solidFill>
                <a:latin typeface="Huawei Sans" panose="020C0503030203020204" pitchFamily="34" charset="0"/>
              </a:rPr>
              <a:t>SW2</a:t>
            </a:r>
          </a:p>
        </p:txBody>
      </p:sp>
      <p:sp>
        <p:nvSpPr>
          <p:cNvPr id="73" name="圆角矩形 72"/>
          <p:cNvSpPr/>
          <p:nvPr/>
        </p:nvSpPr>
        <p:spPr>
          <a:xfrm>
            <a:off x="8225357" y="3821677"/>
            <a:ext cx="936104" cy="556234"/>
          </a:xfrm>
          <a:prstGeom prst="roundRect">
            <a:avLst>
              <a:gd name="adj" fmla="val 15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ru-RU" sz="1600" b="1" dirty="0">
                <a:solidFill>
                  <a:prstClr val="white"/>
                </a:solidFill>
                <a:latin typeface="Huawei Sans" panose="020C0503030203020204" pitchFamily="34" charset="0"/>
              </a:rPr>
              <a:t>SW3</a:t>
            </a:r>
          </a:p>
        </p:txBody>
      </p:sp>
      <p:cxnSp>
        <p:nvCxnSpPr>
          <p:cNvPr id="74" name="直接连接符 73"/>
          <p:cNvCxnSpPr>
            <a:stCxn id="72" idx="1"/>
            <a:endCxn id="68" idx="3"/>
          </p:cNvCxnSpPr>
          <p:nvPr/>
        </p:nvCxnSpPr>
        <p:spPr>
          <a:xfrm flipH="1" flipV="1">
            <a:off x="7858539" y="2560773"/>
            <a:ext cx="1669740" cy="52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3" idx="1"/>
            <a:endCxn id="68" idx="2"/>
          </p:cNvCxnSpPr>
          <p:nvPr/>
        </p:nvCxnSpPr>
        <p:spPr>
          <a:xfrm flipH="1" flipV="1">
            <a:off x="7196085" y="2844128"/>
            <a:ext cx="1029272" cy="1255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文本框 79"/>
          <p:cNvSpPr txBox="1"/>
          <p:nvPr/>
        </p:nvSpPr>
        <p:spPr>
          <a:xfrm rot="18440749">
            <a:off x="8966962" y="3209651"/>
            <a:ext cx="1688042" cy="523220"/>
          </a:xfrm>
          <a:prstGeom prst="rect">
            <a:avLst/>
          </a:prstGeom>
          <a:noFill/>
        </p:spPr>
        <p:txBody>
          <a:bodyPr wrap="square" rtlCol="0">
            <a:spAutoFit/>
          </a:bodyPr>
          <a:lstStyle/>
          <a:p>
            <a:pPr algn="ctr" fontAlgn="ctr">
              <a:spcBef>
                <a:spcPts val="0"/>
              </a:spcBef>
              <a:spcAft>
                <a:spcPts val="0"/>
              </a:spcAft>
            </a:pPr>
            <a:r>
              <a:rPr lang="ru-RU" sz="1400" b="1" dirty="0">
                <a:solidFill>
                  <a:srgbClr val="EC7061"/>
                </a:solidFill>
                <a:latin typeface="Huawei Sans" panose="020C0503030203020204" pitchFamily="34" charset="0"/>
              </a:rPr>
              <a:t>Устранение петли уровня 2</a:t>
            </a:r>
          </a:p>
        </p:txBody>
      </p:sp>
      <p:grpSp>
        <p:nvGrpSpPr>
          <p:cNvPr id="3" name="组合 2"/>
          <p:cNvGrpSpPr/>
          <p:nvPr/>
        </p:nvGrpSpPr>
        <p:grpSpPr>
          <a:xfrm>
            <a:off x="1817594" y="2185188"/>
            <a:ext cx="3480277" cy="2052008"/>
            <a:chOff x="1899738" y="1861522"/>
            <a:chExt cx="3480277" cy="2052008"/>
          </a:xfrm>
        </p:grpSpPr>
        <p:pic>
          <p:nvPicPr>
            <p:cNvPr id="41" name="图片 76" descr="接入交换机.png"/>
            <p:cNvPicPr>
              <a:picLocks noChangeAspect="1"/>
            </p:cNvPicPr>
            <p:nvPr/>
          </p:nvPicPr>
          <p:blipFill>
            <a:blip r:embed="rId3" cstate="print"/>
            <a:stretch>
              <a:fillRect/>
            </a:stretch>
          </p:blipFill>
          <p:spPr>
            <a:xfrm>
              <a:off x="1899738" y="1861522"/>
              <a:ext cx="490909" cy="401653"/>
            </a:xfrm>
            <a:prstGeom prst="rect">
              <a:avLst/>
            </a:prstGeom>
          </p:spPr>
        </p:pic>
        <p:pic>
          <p:nvPicPr>
            <p:cNvPr id="44" name="图片 76" descr="接入交换机.png"/>
            <p:cNvPicPr>
              <a:picLocks noChangeAspect="1"/>
            </p:cNvPicPr>
            <p:nvPr/>
          </p:nvPicPr>
          <p:blipFill>
            <a:blip r:embed="rId3" cstate="print"/>
            <a:stretch>
              <a:fillRect/>
            </a:stretch>
          </p:blipFill>
          <p:spPr>
            <a:xfrm>
              <a:off x="4889106" y="1861522"/>
              <a:ext cx="490909" cy="401653"/>
            </a:xfrm>
            <a:prstGeom prst="rect">
              <a:avLst/>
            </a:prstGeom>
          </p:spPr>
        </p:pic>
        <p:pic>
          <p:nvPicPr>
            <p:cNvPr id="45" name="图片 76" descr="接入交换机.png"/>
            <p:cNvPicPr>
              <a:picLocks noChangeAspect="1"/>
            </p:cNvPicPr>
            <p:nvPr/>
          </p:nvPicPr>
          <p:blipFill>
            <a:blip r:embed="rId3" cstate="print"/>
            <a:stretch>
              <a:fillRect/>
            </a:stretch>
          </p:blipFill>
          <p:spPr>
            <a:xfrm>
              <a:off x="3394422" y="3511877"/>
              <a:ext cx="490909" cy="401653"/>
            </a:xfrm>
            <a:prstGeom prst="rect">
              <a:avLst/>
            </a:prstGeom>
          </p:spPr>
        </p:pic>
      </p:grpSp>
      <p:sp>
        <p:nvSpPr>
          <p:cNvPr id="59" name="下箭头 63"/>
          <p:cNvSpPr/>
          <p:nvPr/>
        </p:nvSpPr>
        <p:spPr>
          <a:xfrm rot="5400000" flipV="1">
            <a:off x="5651468" y="2970288"/>
            <a:ext cx="974244" cy="866024"/>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D17D"/>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76" name="组合 28"/>
          <p:cNvGrpSpPr>
            <a:grpSpLocks noChangeAspect="1"/>
          </p:cNvGrpSpPr>
          <p:nvPr/>
        </p:nvGrpSpPr>
        <p:grpSpPr>
          <a:xfrm>
            <a:off x="3652785" y="3700491"/>
            <a:ext cx="288969" cy="288969"/>
            <a:chOff x="5076056" y="3356992"/>
            <a:chExt cx="436268" cy="436268"/>
          </a:xfrm>
        </p:grpSpPr>
        <p:sp>
          <p:nvSpPr>
            <p:cNvPr id="77"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2" name="文本框 41"/>
          <p:cNvSpPr txBox="1"/>
          <p:nvPr/>
        </p:nvSpPr>
        <p:spPr>
          <a:xfrm>
            <a:off x="3790434" y="3720066"/>
            <a:ext cx="1507437" cy="523220"/>
          </a:xfrm>
          <a:prstGeom prst="rect">
            <a:avLst/>
          </a:prstGeom>
          <a:noFill/>
        </p:spPr>
        <p:txBody>
          <a:bodyPr wrap="square" rtlCol="0">
            <a:spAutoFit/>
          </a:bodyPr>
          <a:lstStyle/>
          <a:p>
            <a:pPr algn="ctr" fontAlgn="ctr">
              <a:spcBef>
                <a:spcPts val="0"/>
              </a:spcBef>
              <a:spcAft>
                <a:spcPts val="0"/>
              </a:spcAft>
            </a:pPr>
            <a:r>
              <a:rPr lang="ru-RU" sz="1400" dirty="0">
                <a:solidFill>
                  <a:srgbClr val="C00000"/>
                </a:solidFill>
                <a:latin typeface="Huawei Sans" panose="020C0503030203020204" pitchFamily="34" charset="0"/>
              </a:rPr>
              <a:t>Порт заблокирован</a:t>
            </a:r>
          </a:p>
        </p:txBody>
      </p:sp>
    </p:spTree>
    <p:extLst>
      <p:ext uri="{BB962C8B-B14F-4D97-AF65-F5344CB8AC3E}">
        <p14:creationId xmlns:p14="http://schemas.microsoft.com/office/powerpoint/2010/main" val="171283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4800" y="452604"/>
            <a:ext cx="10597200" cy="640800"/>
          </a:xfrm>
        </p:spPr>
        <p:txBody>
          <a:bodyPr/>
          <a:lstStyle/>
          <a:p>
            <a:r>
              <a:rPr lang="ru-RU" sz="3200" dirty="0"/>
              <a:t>STP может динамически реагировать на изменения топологии сети и изменять состояние заблокированных портов</a:t>
            </a:r>
          </a:p>
        </p:txBody>
      </p:sp>
      <p:sp>
        <p:nvSpPr>
          <p:cNvPr id="124" name="TextBox 18"/>
          <p:cNvSpPr txBox="1"/>
          <p:nvPr/>
        </p:nvSpPr>
        <p:spPr>
          <a:xfrm>
            <a:off x="812801" y="4683986"/>
            <a:ext cx="10032999" cy="1274195"/>
          </a:xfrm>
          <a:prstGeom prst="rect">
            <a:avLst/>
          </a:prstGeom>
          <a:noFill/>
        </p:spPr>
        <p:txBody>
          <a:bodyPr wrap="square" rtlCol="0">
            <a:spAutoFit/>
          </a:bodyPr>
          <a:lstStyle/>
          <a:p>
            <a:pPr fontAlgn="ctr">
              <a:lnSpc>
                <a:spcPct val="120000"/>
              </a:lnSpc>
              <a:spcBef>
                <a:spcPts val="0"/>
              </a:spcBef>
              <a:spcAft>
                <a:spcPts val="0"/>
              </a:spcAft>
            </a:pPr>
            <a:r>
              <a:rPr lang="ru-RU" sz="1600" dirty="0">
                <a:solidFill>
                  <a:prstClr val="black"/>
                </a:solidFill>
                <a:latin typeface="Huawei Sans" panose="020C0503030203020204" pitchFamily="34" charset="0"/>
              </a:rPr>
              <a:t>STP на коммутаторе осуществляет постоянный контроль топологии сети. При изменении топологии сети STP может обнаружить </a:t>
            </a:r>
            <a:r>
              <a:rPr lang="ru-RU" sz="1600" dirty="0">
                <a:latin typeface="Huawei Sans" panose="020C0503030203020204" pitchFamily="34" charset="0"/>
              </a:rPr>
              <a:t>их</a:t>
            </a:r>
            <a:r>
              <a:rPr lang="ru-RU" sz="1600" dirty="0">
                <a:solidFill>
                  <a:srgbClr val="FF0000"/>
                </a:solidFill>
                <a:latin typeface="Huawei Sans" panose="020C0503030203020204" pitchFamily="34" charset="0"/>
              </a:rPr>
              <a:t> </a:t>
            </a:r>
            <a:r>
              <a:rPr lang="ru-RU" sz="1600" dirty="0">
                <a:solidFill>
                  <a:prstClr val="black"/>
                </a:solidFill>
                <a:latin typeface="Huawei Sans" panose="020C0503030203020204" pitchFamily="34" charset="0"/>
              </a:rPr>
              <a:t> и автоматически </a:t>
            </a:r>
            <a:r>
              <a:rPr lang="ru-RU" sz="1600" dirty="0">
                <a:latin typeface="Huawei Sans" panose="020C0503030203020204" pitchFamily="34" charset="0"/>
              </a:rPr>
              <a:t>перестроить </a:t>
            </a:r>
            <a:r>
              <a:rPr lang="ru-RU" sz="1600" dirty="0">
                <a:solidFill>
                  <a:prstClr val="black"/>
                </a:solidFill>
                <a:latin typeface="Huawei Sans" panose="020C0503030203020204" pitchFamily="34" charset="0"/>
              </a:rPr>
              <a:t>топологию сети.</a:t>
            </a:r>
          </a:p>
          <a:p>
            <a:pPr fontAlgn="ctr">
              <a:lnSpc>
                <a:spcPct val="120000"/>
              </a:lnSpc>
              <a:spcBef>
                <a:spcPts val="0"/>
              </a:spcBef>
              <a:spcAft>
                <a:spcPts val="0"/>
              </a:spcAft>
            </a:pPr>
            <a:r>
              <a:rPr lang="ru-RU" sz="1600" dirty="0">
                <a:solidFill>
                  <a:prstClr val="black"/>
                </a:solidFill>
                <a:latin typeface="Huawei Sans" panose="020C0503030203020204" pitchFamily="34" charset="0"/>
              </a:rPr>
              <a:t>Следовательно STP позволяет решить проблему </a:t>
            </a:r>
            <a:r>
              <a:rPr lang="ru-RU" sz="1600" dirty="0">
                <a:latin typeface="Huawei Sans" panose="020C0503030203020204" pitchFamily="34" charset="0"/>
              </a:rPr>
              <a:t>петель</a:t>
            </a:r>
            <a:r>
              <a:rPr lang="ru-RU" sz="1600" dirty="0">
                <a:solidFill>
                  <a:srgbClr val="FF0000"/>
                </a:solidFill>
                <a:latin typeface="Huawei Sans" panose="020C0503030203020204" pitchFamily="34" charset="0"/>
              </a:rPr>
              <a:t> </a:t>
            </a:r>
            <a:r>
              <a:rPr lang="ru-RU" sz="1600" dirty="0">
                <a:solidFill>
                  <a:prstClr val="black"/>
                </a:solidFill>
                <a:latin typeface="Huawei Sans" panose="020C0503030203020204" pitchFamily="34" charset="0"/>
              </a:rPr>
              <a:t>уровня 2 и предоставить решение для резервирования </a:t>
            </a:r>
            <a:r>
              <a:rPr lang="ru-RU" sz="1600" dirty="0">
                <a:latin typeface="Huawei Sans" panose="020C0503030203020204" pitchFamily="34" charset="0"/>
              </a:rPr>
              <a:t>соединений</a:t>
            </a:r>
            <a:r>
              <a:rPr lang="ru-RU" sz="1600" dirty="0">
                <a:solidFill>
                  <a:srgbClr val="FF0000"/>
                </a:solidFill>
                <a:latin typeface="Huawei Sans" panose="020C0503030203020204" pitchFamily="34" charset="0"/>
              </a:rPr>
              <a:t> </a:t>
            </a:r>
            <a:r>
              <a:rPr lang="ru-RU" sz="1600" dirty="0">
                <a:latin typeface="Huawei Sans" panose="020C0503030203020204" pitchFamily="34" charset="0"/>
              </a:rPr>
              <a:t>в</a:t>
            </a:r>
            <a:r>
              <a:rPr lang="ru-RU" sz="1600" dirty="0">
                <a:solidFill>
                  <a:prstClr val="black"/>
                </a:solidFill>
                <a:latin typeface="Huawei Sans" panose="020C0503030203020204" pitchFamily="34" charset="0"/>
              </a:rPr>
              <a:t> сети.</a:t>
            </a:r>
          </a:p>
        </p:txBody>
      </p:sp>
      <p:sp>
        <p:nvSpPr>
          <p:cNvPr id="103" name="文本框 102"/>
          <p:cNvSpPr txBox="1"/>
          <p:nvPr/>
        </p:nvSpPr>
        <p:spPr>
          <a:xfrm>
            <a:off x="3778251" y="3361450"/>
            <a:ext cx="1895211" cy="523220"/>
          </a:xfrm>
          <a:prstGeom prst="rect">
            <a:avLst/>
          </a:prstGeom>
          <a:noFill/>
        </p:spPr>
        <p:txBody>
          <a:bodyPr wrap="square" rtlCol="0">
            <a:spAutoFit/>
          </a:bodyPr>
          <a:lstStyle/>
          <a:p>
            <a:pPr algn="ctr" fontAlgn="ctr">
              <a:spcBef>
                <a:spcPts val="0"/>
              </a:spcBef>
              <a:spcAft>
                <a:spcPts val="0"/>
              </a:spcAft>
            </a:pPr>
            <a:r>
              <a:rPr lang="ru-RU" sz="1400" dirty="0">
                <a:latin typeface="Huawei Sans" panose="020C0503030203020204" pitchFamily="34" charset="0"/>
              </a:rPr>
              <a:t>Заблокированный порт</a:t>
            </a:r>
          </a:p>
        </p:txBody>
      </p:sp>
      <p:sp>
        <p:nvSpPr>
          <p:cNvPr id="122" name="文本框 121"/>
          <p:cNvSpPr txBox="1"/>
          <p:nvPr/>
        </p:nvSpPr>
        <p:spPr>
          <a:xfrm>
            <a:off x="6603718" y="2961240"/>
            <a:ext cx="1564541" cy="523220"/>
          </a:xfrm>
          <a:prstGeom prst="rect">
            <a:avLst/>
          </a:prstGeom>
          <a:noFill/>
        </p:spPr>
        <p:txBody>
          <a:bodyPr wrap="square" rtlCol="0">
            <a:spAutoFit/>
          </a:bodyPr>
          <a:lstStyle/>
          <a:p>
            <a:pPr algn="ctr" fontAlgn="ctr">
              <a:spcBef>
                <a:spcPts val="0"/>
              </a:spcBef>
              <a:spcAft>
                <a:spcPts val="0"/>
              </a:spcAft>
            </a:pPr>
            <a:r>
              <a:rPr lang="ru-RU" sz="1400" dirty="0">
                <a:latin typeface="Huawei Sans" panose="020C0503030203020204" pitchFamily="34" charset="0"/>
              </a:rPr>
              <a:t>Неисправность канала</a:t>
            </a:r>
          </a:p>
        </p:txBody>
      </p:sp>
      <p:grpSp>
        <p:nvGrpSpPr>
          <p:cNvPr id="74" name="组合 73"/>
          <p:cNvGrpSpPr/>
          <p:nvPr/>
        </p:nvGrpSpPr>
        <p:grpSpPr>
          <a:xfrm flipV="1">
            <a:off x="2093396" y="2075957"/>
            <a:ext cx="2745630" cy="1699073"/>
            <a:chOff x="6600056" y="4353447"/>
            <a:chExt cx="1296144" cy="833967"/>
          </a:xfrm>
        </p:grpSpPr>
        <p:cxnSp>
          <p:nvCxnSpPr>
            <p:cNvPr id="75" name="直接连接符 74"/>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flipH="1">
            <a:off x="1959340" y="201527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1120729" y="1854921"/>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95" name="文本框 94"/>
          <p:cNvSpPr txBox="1"/>
          <p:nvPr/>
        </p:nvSpPr>
        <p:spPr>
          <a:xfrm>
            <a:off x="5185211" y="1854921"/>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102" name="文本框 101"/>
          <p:cNvSpPr txBox="1"/>
          <p:nvPr/>
        </p:nvSpPr>
        <p:spPr>
          <a:xfrm>
            <a:off x="3156043" y="3915424"/>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SW3</a:t>
            </a:r>
          </a:p>
        </p:txBody>
      </p:sp>
      <p:grpSp>
        <p:nvGrpSpPr>
          <p:cNvPr id="114" name="组合 113"/>
          <p:cNvGrpSpPr/>
          <p:nvPr/>
        </p:nvGrpSpPr>
        <p:grpSpPr>
          <a:xfrm>
            <a:off x="1726073" y="1829727"/>
            <a:ext cx="3480277" cy="2052008"/>
            <a:chOff x="1899738" y="1861522"/>
            <a:chExt cx="3480277" cy="2052008"/>
          </a:xfrm>
        </p:grpSpPr>
        <p:pic>
          <p:nvPicPr>
            <p:cNvPr id="115" name="图片 76" descr="接入交换机.png"/>
            <p:cNvPicPr>
              <a:picLocks noChangeAspect="1"/>
            </p:cNvPicPr>
            <p:nvPr/>
          </p:nvPicPr>
          <p:blipFill>
            <a:blip r:embed="rId3" cstate="print"/>
            <a:stretch>
              <a:fillRect/>
            </a:stretch>
          </p:blipFill>
          <p:spPr>
            <a:xfrm>
              <a:off x="1899738" y="1861522"/>
              <a:ext cx="490909" cy="401653"/>
            </a:xfrm>
            <a:prstGeom prst="rect">
              <a:avLst/>
            </a:prstGeom>
          </p:spPr>
        </p:pic>
        <p:pic>
          <p:nvPicPr>
            <p:cNvPr id="116" name="图片 76" descr="接入交换机.png"/>
            <p:cNvPicPr>
              <a:picLocks noChangeAspect="1"/>
            </p:cNvPicPr>
            <p:nvPr/>
          </p:nvPicPr>
          <p:blipFill>
            <a:blip r:embed="rId3" cstate="print"/>
            <a:stretch>
              <a:fillRect/>
            </a:stretch>
          </p:blipFill>
          <p:spPr>
            <a:xfrm>
              <a:off x="4889106" y="1861522"/>
              <a:ext cx="490909" cy="401653"/>
            </a:xfrm>
            <a:prstGeom prst="rect">
              <a:avLst/>
            </a:prstGeom>
          </p:spPr>
        </p:pic>
        <p:pic>
          <p:nvPicPr>
            <p:cNvPr id="117" name="图片 76" descr="接入交换机.png"/>
            <p:cNvPicPr>
              <a:picLocks noChangeAspect="1"/>
            </p:cNvPicPr>
            <p:nvPr/>
          </p:nvPicPr>
          <p:blipFill>
            <a:blip r:embed="rId3" cstate="print"/>
            <a:stretch>
              <a:fillRect/>
            </a:stretch>
          </p:blipFill>
          <p:spPr>
            <a:xfrm>
              <a:off x="3394422" y="3511877"/>
              <a:ext cx="490909" cy="401653"/>
            </a:xfrm>
            <a:prstGeom prst="rect">
              <a:avLst/>
            </a:prstGeom>
          </p:spPr>
        </p:pic>
      </p:grpSp>
      <p:grpSp>
        <p:nvGrpSpPr>
          <p:cNvPr id="129" name="组合 128"/>
          <p:cNvGrpSpPr/>
          <p:nvPr/>
        </p:nvGrpSpPr>
        <p:grpSpPr>
          <a:xfrm flipV="1">
            <a:off x="7333824" y="2075957"/>
            <a:ext cx="2745630" cy="1699073"/>
            <a:chOff x="6600056" y="4353447"/>
            <a:chExt cx="1296144" cy="833967"/>
          </a:xfrm>
        </p:grpSpPr>
        <p:cxnSp>
          <p:nvCxnSpPr>
            <p:cNvPr id="130" name="直接连接符 129"/>
            <p:cNvCxnSpPr/>
            <p:nvPr/>
          </p:nvCxnSpPr>
          <p:spPr>
            <a:xfrm flipH="1">
              <a:off x="6600056"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7248128" y="4353447"/>
              <a:ext cx="648072" cy="833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2" name="直接连接符 131"/>
          <p:cNvCxnSpPr/>
          <p:nvPr/>
        </p:nvCxnSpPr>
        <p:spPr>
          <a:xfrm flipH="1">
            <a:off x="7199768" y="2015271"/>
            <a:ext cx="3013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文本框 132"/>
          <p:cNvSpPr txBox="1"/>
          <p:nvPr/>
        </p:nvSpPr>
        <p:spPr>
          <a:xfrm>
            <a:off x="6361157" y="1854921"/>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SW1</a:t>
            </a:r>
          </a:p>
        </p:txBody>
      </p:sp>
      <p:sp>
        <p:nvSpPr>
          <p:cNvPr id="134" name="文本框 133"/>
          <p:cNvSpPr txBox="1"/>
          <p:nvPr/>
        </p:nvSpPr>
        <p:spPr>
          <a:xfrm>
            <a:off x="10425639" y="1854921"/>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SW2</a:t>
            </a:r>
          </a:p>
        </p:txBody>
      </p:sp>
      <p:sp>
        <p:nvSpPr>
          <p:cNvPr id="135" name="文本框 134"/>
          <p:cNvSpPr txBox="1"/>
          <p:nvPr/>
        </p:nvSpPr>
        <p:spPr>
          <a:xfrm>
            <a:off x="8396471" y="3915424"/>
            <a:ext cx="628698" cy="338554"/>
          </a:xfrm>
          <a:prstGeom prst="rect">
            <a:avLst/>
          </a:prstGeom>
          <a:noFill/>
        </p:spPr>
        <p:txBody>
          <a:bodyPr wrap="none" rtlCol="0">
            <a:spAutoFit/>
          </a:bodyPr>
          <a:lstStyle/>
          <a:p>
            <a:pPr algn="ctr" fontAlgn="ctr">
              <a:spcBef>
                <a:spcPts val="0"/>
              </a:spcBef>
              <a:spcAft>
                <a:spcPts val="0"/>
              </a:spcAft>
            </a:pPr>
            <a:r>
              <a:rPr lang="ru-RU" sz="1600" b="1" dirty="0">
                <a:solidFill>
                  <a:prstClr val="black"/>
                </a:solidFill>
                <a:latin typeface="Huawei Sans" panose="020C0503030203020204" pitchFamily="34" charset="0"/>
              </a:rPr>
              <a:t>SW3</a:t>
            </a:r>
          </a:p>
        </p:txBody>
      </p:sp>
      <p:grpSp>
        <p:nvGrpSpPr>
          <p:cNvPr id="136" name="组合 135"/>
          <p:cNvGrpSpPr/>
          <p:nvPr/>
        </p:nvGrpSpPr>
        <p:grpSpPr>
          <a:xfrm>
            <a:off x="6966501" y="1829727"/>
            <a:ext cx="3480277" cy="2052008"/>
            <a:chOff x="1899738" y="1861522"/>
            <a:chExt cx="3480277" cy="2052008"/>
          </a:xfrm>
        </p:grpSpPr>
        <p:pic>
          <p:nvPicPr>
            <p:cNvPr id="137" name="图片 76" descr="接入交换机.png"/>
            <p:cNvPicPr>
              <a:picLocks noChangeAspect="1"/>
            </p:cNvPicPr>
            <p:nvPr/>
          </p:nvPicPr>
          <p:blipFill>
            <a:blip r:embed="rId3" cstate="print"/>
            <a:stretch>
              <a:fillRect/>
            </a:stretch>
          </p:blipFill>
          <p:spPr>
            <a:xfrm>
              <a:off x="1899738" y="1861522"/>
              <a:ext cx="490909" cy="401653"/>
            </a:xfrm>
            <a:prstGeom prst="rect">
              <a:avLst/>
            </a:prstGeom>
          </p:spPr>
        </p:pic>
        <p:pic>
          <p:nvPicPr>
            <p:cNvPr id="138" name="图片 76" descr="接入交换机.png"/>
            <p:cNvPicPr>
              <a:picLocks noChangeAspect="1"/>
            </p:cNvPicPr>
            <p:nvPr/>
          </p:nvPicPr>
          <p:blipFill>
            <a:blip r:embed="rId3" cstate="print"/>
            <a:stretch>
              <a:fillRect/>
            </a:stretch>
          </p:blipFill>
          <p:spPr>
            <a:xfrm>
              <a:off x="4889106" y="1861522"/>
              <a:ext cx="490909" cy="401653"/>
            </a:xfrm>
            <a:prstGeom prst="rect">
              <a:avLst/>
            </a:prstGeom>
          </p:spPr>
        </p:pic>
        <p:pic>
          <p:nvPicPr>
            <p:cNvPr id="139" name="图片 76" descr="接入交换机.png"/>
            <p:cNvPicPr>
              <a:picLocks noChangeAspect="1"/>
            </p:cNvPicPr>
            <p:nvPr/>
          </p:nvPicPr>
          <p:blipFill>
            <a:blip r:embed="rId3" cstate="print"/>
            <a:stretch>
              <a:fillRect/>
            </a:stretch>
          </p:blipFill>
          <p:spPr>
            <a:xfrm>
              <a:off x="3394422" y="3511877"/>
              <a:ext cx="490909" cy="401653"/>
            </a:xfrm>
            <a:prstGeom prst="rect">
              <a:avLst/>
            </a:prstGeom>
          </p:spPr>
        </p:pic>
      </p:grpSp>
      <p:sp>
        <p:nvSpPr>
          <p:cNvPr id="146" name="文本框 145"/>
          <p:cNvSpPr txBox="1"/>
          <p:nvPr/>
        </p:nvSpPr>
        <p:spPr>
          <a:xfrm>
            <a:off x="9323617" y="3430241"/>
            <a:ext cx="1877820" cy="523220"/>
          </a:xfrm>
          <a:prstGeom prst="rect">
            <a:avLst/>
          </a:prstGeom>
          <a:noFill/>
        </p:spPr>
        <p:txBody>
          <a:bodyPr wrap="square" rtlCol="0">
            <a:spAutoFit/>
          </a:bodyPr>
          <a:lstStyle/>
          <a:p>
            <a:pPr algn="ctr" fontAlgn="ctr">
              <a:spcBef>
                <a:spcPts val="0"/>
              </a:spcBef>
              <a:spcAft>
                <a:spcPts val="0"/>
              </a:spcAft>
            </a:pPr>
            <a:r>
              <a:rPr lang="ru-RU" sz="1400" dirty="0">
                <a:latin typeface="Huawei Sans" panose="020C0503030203020204" pitchFamily="34" charset="0"/>
              </a:rPr>
              <a:t>Восстановленный порт</a:t>
            </a:r>
          </a:p>
        </p:txBody>
      </p:sp>
      <p:sp>
        <p:nvSpPr>
          <p:cNvPr id="147" name="Oval 4"/>
          <p:cNvSpPr>
            <a:spLocks noChangeAspect="1"/>
          </p:cNvSpPr>
          <p:nvPr/>
        </p:nvSpPr>
        <p:spPr>
          <a:xfrm>
            <a:off x="4078034" y="3115067"/>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1</a:t>
            </a:r>
          </a:p>
        </p:txBody>
      </p:sp>
      <p:sp>
        <p:nvSpPr>
          <p:cNvPr id="148" name="Oval 4"/>
          <p:cNvSpPr>
            <a:spLocks noChangeAspect="1"/>
          </p:cNvSpPr>
          <p:nvPr/>
        </p:nvSpPr>
        <p:spPr>
          <a:xfrm>
            <a:off x="7391633" y="2749263"/>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2</a:t>
            </a:r>
          </a:p>
        </p:txBody>
      </p:sp>
      <p:sp>
        <p:nvSpPr>
          <p:cNvPr id="149" name="Oval 4"/>
          <p:cNvSpPr>
            <a:spLocks noChangeAspect="1"/>
          </p:cNvSpPr>
          <p:nvPr/>
        </p:nvSpPr>
        <p:spPr>
          <a:xfrm>
            <a:off x="9387653" y="3155639"/>
            <a:ext cx="211977" cy="211977"/>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ru-RU" sz="1400" b="1" dirty="0">
                <a:solidFill>
                  <a:schemeClr val="bg1"/>
                </a:solidFill>
                <a:latin typeface="Huawei Sans" panose="020C0503030203020204" pitchFamily="34" charset="0"/>
              </a:rPr>
              <a:t>3</a:t>
            </a:r>
          </a:p>
        </p:txBody>
      </p:sp>
      <p:grpSp>
        <p:nvGrpSpPr>
          <p:cNvPr id="40" name="组合 28"/>
          <p:cNvGrpSpPr>
            <a:grpSpLocks noChangeAspect="1"/>
          </p:cNvGrpSpPr>
          <p:nvPr/>
        </p:nvGrpSpPr>
        <p:grpSpPr>
          <a:xfrm>
            <a:off x="3538840" y="3339386"/>
            <a:ext cx="288969" cy="288969"/>
            <a:chOff x="5076056" y="3356992"/>
            <a:chExt cx="436268" cy="436268"/>
          </a:xfrm>
        </p:grpSpPr>
        <p:sp>
          <p:nvSpPr>
            <p:cNvPr id="41" name="椭圆 27"/>
            <p:cNvSpPr/>
            <p:nvPr/>
          </p:nvSpPr>
          <p:spPr bwMode="auto">
            <a:xfrm>
              <a:off x="5076056" y="3356992"/>
              <a:ext cx="432048" cy="43204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ctr" latinLnBrk="0" hangingPunct="0">
                <a:lnSpc>
                  <a:spcPct val="100000"/>
                </a:lnSpc>
                <a:spcBef>
                  <a:spcPct val="0"/>
                </a:spcBef>
                <a:spcAft>
                  <a:spcPct val="0"/>
                </a:spcAft>
                <a:buClrTx/>
                <a:buSzTx/>
                <a:buFontTx/>
                <a:buNone/>
                <a:tabLst/>
              </a:pPr>
              <a:endParaRPr kumimoji="0" lang="en-US" altLang="zh-CN" sz="21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禁止符 23"/>
            <p:cNvSpPr/>
            <p:nvPr/>
          </p:nvSpPr>
          <p:spPr>
            <a:xfrm>
              <a:off x="5076056" y="3356992"/>
              <a:ext cx="436268" cy="436268"/>
            </a:xfrm>
            <a:prstGeom prst="noSmoking">
              <a:avLst>
                <a:gd name="adj" fmla="val 15475"/>
              </a:avLst>
            </a:prstGeom>
            <a:solidFill>
              <a:srgbClr val="EC7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accent2"/>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45" name="组合 44"/>
          <p:cNvGrpSpPr/>
          <p:nvPr/>
        </p:nvGrpSpPr>
        <p:grpSpPr>
          <a:xfrm>
            <a:off x="9050608" y="3450017"/>
            <a:ext cx="288001" cy="288001"/>
            <a:chOff x="10467178" y="5640414"/>
            <a:chExt cx="213540" cy="213540"/>
          </a:xfrm>
        </p:grpSpPr>
        <p:sp>
          <p:nvSpPr>
            <p:cNvPr id="46" name="椭圆 45"/>
            <p:cNvSpPr>
              <a:spLocks noChangeAspect="1"/>
            </p:cNvSpPr>
            <p:nvPr/>
          </p:nvSpPr>
          <p:spPr>
            <a:xfrm>
              <a:off x="10467178" y="5640414"/>
              <a:ext cx="213540" cy="21354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spcBef>
                  <a:spcPts val="0"/>
                </a:spcBef>
                <a:spcAft>
                  <a:spcPts val="0"/>
                </a:spcAft>
              </a:pPr>
              <a:endParaRPr lang="en-US" altLang="zh-CN" sz="1500" b="1" dirty="0">
                <a:solidFill>
                  <a:prstClr val="black"/>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任意多边形 46"/>
            <p:cNvSpPr/>
            <p:nvPr/>
          </p:nvSpPr>
          <p:spPr>
            <a:xfrm>
              <a:off x="10506830" y="5719982"/>
              <a:ext cx="138959" cy="73584"/>
            </a:xfrm>
            <a:custGeom>
              <a:avLst/>
              <a:gdLst>
                <a:gd name="connsiteX0" fmla="*/ 0 w 221456"/>
                <a:gd name="connsiteY0" fmla="*/ 47625 h 126206"/>
                <a:gd name="connsiteX1" fmla="*/ 83344 w 221456"/>
                <a:gd name="connsiteY1" fmla="*/ 126206 h 126206"/>
                <a:gd name="connsiteX2" fmla="*/ 221456 w 221456"/>
                <a:gd name="connsiteY2" fmla="*/ 0 h 126206"/>
                <a:gd name="connsiteX0" fmla="*/ 0 w 250659"/>
                <a:gd name="connsiteY0" fmla="*/ 33024 h 126206"/>
                <a:gd name="connsiteX1" fmla="*/ 112547 w 250659"/>
                <a:gd name="connsiteY1" fmla="*/ 126206 h 126206"/>
                <a:gd name="connsiteX2" fmla="*/ 250659 w 250659"/>
                <a:gd name="connsiteY2" fmla="*/ 0 h 126206"/>
                <a:gd name="connsiteX0" fmla="*/ 0 w 259419"/>
                <a:gd name="connsiteY0" fmla="*/ 35944 h 126206"/>
                <a:gd name="connsiteX1" fmla="*/ 121307 w 259419"/>
                <a:gd name="connsiteY1" fmla="*/ 126206 h 126206"/>
                <a:gd name="connsiteX2" fmla="*/ 259419 w 259419"/>
                <a:gd name="connsiteY2" fmla="*/ 0 h 126206"/>
                <a:gd name="connsiteX0" fmla="*/ 0 w 259419"/>
                <a:gd name="connsiteY0" fmla="*/ 35944 h 126206"/>
                <a:gd name="connsiteX1" fmla="*/ 106706 w 259419"/>
                <a:gd name="connsiteY1" fmla="*/ 126206 h 126206"/>
                <a:gd name="connsiteX2" fmla="*/ 259419 w 259419"/>
                <a:gd name="connsiteY2" fmla="*/ 0 h 126206"/>
                <a:gd name="connsiteX0" fmla="*/ 0 w 279861"/>
                <a:gd name="connsiteY0" fmla="*/ 35944 h 126206"/>
                <a:gd name="connsiteX1" fmla="*/ 106706 w 279861"/>
                <a:gd name="connsiteY1" fmla="*/ 126206 h 126206"/>
                <a:gd name="connsiteX2" fmla="*/ 279861 w 279861"/>
                <a:gd name="connsiteY2" fmla="*/ 0 h 126206"/>
                <a:gd name="connsiteX0" fmla="*/ 0 w 276940"/>
                <a:gd name="connsiteY0" fmla="*/ 56386 h 146648"/>
                <a:gd name="connsiteX1" fmla="*/ 106706 w 276940"/>
                <a:gd name="connsiteY1" fmla="*/ 146648 h 146648"/>
                <a:gd name="connsiteX2" fmla="*/ 276940 w 276940"/>
                <a:gd name="connsiteY2" fmla="*/ 0 h 146648"/>
                <a:gd name="connsiteX0" fmla="*/ 0 w 276940"/>
                <a:gd name="connsiteY0" fmla="*/ 56386 h 146648"/>
                <a:gd name="connsiteX1" fmla="*/ 121308 w 276940"/>
                <a:gd name="connsiteY1" fmla="*/ 146648 h 146648"/>
                <a:gd name="connsiteX2" fmla="*/ 276940 w 276940"/>
                <a:gd name="connsiteY2" fmla="*/ 0 h 146648"/>
              </a:gdLst>
              <a:ahLst/>
              <a:cxnLst>
                <a:cxn ang="0">
                  <a:pos x="connsiteX0" y="connsiteY0"/>
                </a:cxn>
                <a:cxn ang="0">
                  <a:pos x="connsiteX1" y="connsiteY1"/>
                </a:cxn>
                <a:cxn ang="0">
                  <a:pos x="connsiteX2" y="connsiteY2"/>
                </a:cxn>
              </a:cxnLst>
              <a:rect l="l" t="t" r="r" b="b"/>
              <a:pathLst>
                <a:path w="276940" h="146648">
                  <a:moveTo>
                    <a:pt x="0" y="56386"/>
                  </a:moveTo>
                  <a:lnTo>
                    <a:pt x="121308" y="146648"/>
                  </a:lnTo>
                  <a:lnTo>
                    <a:pt x="276940" y="0"/>
                  </a:lnTo>
                </a:path>
              </a:pathLst>
            </a:custGeom>
            <a:noFill/>
            <a:ln w="38100" cap="rnd" cmpd="sng">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8" name="下箭头 63"/>
          <p:cNvSpPr/>
          <p:nvPr/>
        </p:nvSpPr>
        <p:spPr>
          <a:xfrm rot="5400000" flipV="1">
            <a:off x="5651468" y="2970288"/>
            <a:ext cx="974244" cy="866024"/>
          </a:xfrm>
          <a:custGeom>
            <a:avLst/>
            <a:gdLst>
              <a:gd name="connsiteX0" fmla="*/ 0 w 1035535"/>
              <a:gd name="connsiteY0" fmla="*/ 468495 h 794114"/>
              <a:gd name="connsiteX1" fmla="*/ 258884 w 1035535"/>
              <a:gd name="connsiteY1" fmla="*/ 468495 h 794114"/>
              <a:gd name="connsiteX2" fmla="*/ 258884 w 1035535"/>
              <a:gd name="connsiteY2" fmla="*/ 0 h 794114"/>
              <a:gd name="connsiteX3" fmla="*/ 776651 w 1035535"/>
              <a:gd name="connsiteY3" fmla="*/ 0 h 794114"/>
              <a:gd name="connsiteX4" fmla="*/ 776651 w 1035535"/>
              <a:gd name="connsiteY4" fmla="*/ 468495 h 794114"/>
              <a:gd name="connsiteX5" fmla="*/ 1035535 w 1035535"/>
              <a:gd name="connsiteY5" fmla="*/ 468495 h 794114"/>
              <a:gd name="connsiteX6" fmla="*/ 517768 w 1035535"/>
              <a:gd name="connsiteY6" fmla="*/ 794114 h 794114"/>
              <a:gd name="connsiteX7" fmla="*/ 0 w 1035535"/>
              <a:gd name="connsiteY7" fmla="*/ 468495 h 794114"/>
              <a:gd name="connsiteX0" fmla="*/ 258884 w 1035535"/>
              <a:gd name="connsiteY0" fmla="*/ 0 h 794114"/>
              <a:gd name="connsiteX1" fmla="*/ 776651 w 1035535"/>
              <a:gd name="connsiteY1" fmla="*/ 0 h 794114"/>
              <a:gd name="connsiteX2" fmla="*/ 776651 w 1035535"/>
              <a:gd name="connsiteY2" fmla="*/ 468495 h 794114"/>
              <a:gd name="connsiteX3" fmla="*/ 1035535 w 1035535"/>
              <a:gd name="connsiteY3" fmla="*/ 468495 h 794114"/>
              <a:gd name="connsiteX4" fmla="*/ 517768 w 1035535"/>
              <a:gd name="connsiteY4" fmla="*/ 794114 h 794114"/>
              <a:gd name="connsiteX5" fmla="*/ 0 w 1035535"/>
              <a:gd name="connsiteY5" fmla="*/ 468495 h 794114"/>
              <a:gd name="connsiteX6" fmla="*/ 258884 w 1035535"/>
              <a:gd name="connsiteY6" fmla="*/ 468495 h 794114"/>
              <a:gd name="connsiteX7" fmla="*/ 350324 w 1035535"/>
              <a:gd name="connsiteY7" fmla="*/ 91440 h 794114"/>
              <a:gd name="connsiteX0" fmla="*/ 258884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6121 w 1035535"/>
              <a:gd name="connsiteY0" fmla="*/ 0 h 794114"/>
              <a:gd name="connsiteX1" fmla="*/ 776651 w 1035535"/>
              <a:gd name="connsiteY1" fmla="*/ 468495 h 794114"/>
              <a:gd name="connsiteX2" fmla="*/ 1035535 w 1035535"/>
              <a:gd name="connsiteY2" fmla="*/ 468495 h 794114"/>
              <a:gd name="connsiteX3" fmla="*/ 517768 w 1035535"/>
              <a:gd name="connsiteY3" fmla="*/ 794114 h 794114"/>
              <a:gd name="connsiteX4" fmla="*/ 0 w 1035535"/>
              <a:gd name="connsiteY4" fmla="*/ 468495 h 794114"/>
              <a:gd name="connsiteX5" fmla="*/ 258884 w 1035535"/>
              <a:gd name="connsiteY5" fmla="*/ 468495 h 794114"/>
              <a:gd name="connsiteX6" fmla="*/ 350324 w 1035535"/>
              <a:gd name="connsiteY6" fmla="*/ 91440 h 794114"/>
              <a:gd name="connsiteX0" fmla="*/ 1018222 w 1037636"/>
              <a:gd name="connsiteY0" fmla="*/ 0 h 794114"/>
              <a:gd name="connsiteX1" fmla="*/ 778752 w 1037636"/>
              <a:gd name="connsiteY1" fmla="*/ 468495 h 794114"/>
              <a:gd name="connsiteX2" fmla="*/ 1037636 w 1037636"/>
              <a:gd name="connsiteY2" fmla="*/ 468495 h 794114"/>
              <a:gd name="connsiteX3" fmla="*/ 519869 w 1037636"/>
              <a:gd name="connsiteY3" fmla="*/ 794114 h 794114"/>
              <a:gd name="connsiteX4" fmla="*/ 2101 w 1037636"/>
              <a:gd name="connsiteY4" fmla="*/ 468495 h 794114"/>
              <a:gd name="connsiteX5" fmla="*/ 260985 w 1037636"/>
              <a:gd name="connsiteY5" fmla="*/ 468495 h 794114"/>
              <a:gd name="connsiteX6" fmla="*/ 0 w 1037636"/>
              <a:gd name="connsiteY6" fmla="*/ 86678 h 794114"/>
              <a:gd name="connsiteX0" fmla="*/ 1027747 w 1047161"/>
              <a:gd name="connsiteY0" fmla="*/ 0 h 794114"/>
              <a:gd name="connsiteX1" fmla="*/ 788277 w 1047161"/>
              <a:gd name="connsiteY1" fmla="*/ 468495 h 794114"/>
              <a:gd name="connsiteX2" fmla="*/ 1047161 w 1047161"/>
              <a:gd name="connsiteY2" fmla="*/ 468495 h 794114"/>
              <a:gd name="connsiteX3" fmla="*/ 529394 w 1047161"/>
              <a:gd name="connsiteY3" fmla="*/ 794114 h 794114"/>
              <a:gd name="connsiteX4" fmla="*/ 11626 w 1047161"/>
              <a:gd name="connsiteY4" fmla="*/ 468495 h 794114"/>
              <a:gd name="connsiteX5" fmla="*/ 270510 w 1047161"/>
              <a:gd name="connsiteY5" fmla="*/ 468495 h 794114"/>
              <a:gd name="connsiteX6" fmla="*/ 0 w 1047161"/>
              <a:gd name="connsiteY6" fmla="*/ 10478 h 794114"/>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258884 w 1035535"/>
              <a:gd name="connsiteY5" fmla="*/ 481830 h 807449"/>
              <a:gd name="connsiteX6" fmla="*/ 12187 w 1035535"/>
              <a:gd name="connsiteY6" fmla="*/ 0 h 807449"/>
              <a:gd name="connsiteX0" fmla="*/ 1016121 w 1035535"/>
              <a:gd name="connsiteY0" fmla="*/ 13335 h 807449"/>
              <a:gd name="connsiteX1" fmla="*/ 776651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16121 w 1035535"/>
              <a:gd name="connsiteY0" fmla="*/ 13335 h 807449"/>
              <a:gd name="connsiteX1" fmla="*/ 619488 w 1035535"/>
              <a:gd name="connsiteY1" fmla="*/ 481830 h 807449"/>
              <a:gd name="connsiteX2" fmla="*/ 1035535 w 1035535"/>
              <a:gd name="connsiteY2" fmla="*/ 481830 h 807449"/>
              <a:gd name="connsiteX3" fmla="*/ 517768 w 1035535"/>
              <a:gd name="connsiteY3" fmla="*/ 807449 h 807449"/>
              <a:gd name="connsiteX4" fmla="*/ 0 w 1035535"/>
              <a:gd name="connsiteY4" fmla="*/ 481830 h 807449"/>
              <a:gd name="connsiteX5" fmla="*/ 392234 w 1035535"/>
              <a:gd name="connsiteY5" fmla="*/ 486592 h 807449"/>
              <a:gd name="connsiteX6" fmla="*/ 12187 w 1035535"/>
              <a:gd name="connsiteY6" fmla="*/ 0 h 807449"/>
              <a:gd name="connsiteX0" fmla="*/ 1044696 w 1044696"/>
              <a:gd name="connsiteY0" fmla="*/ 0 h 832214"/>
              <a:gd name="connsiteX1" fmla="*/ 619488 w 1044696"/>
              <a:gd name="connsiteY1" fmla="*/ 506595 h 832214"/>
              <a:gd name="connsiteX2" fmla="*/ 1035535 w 1044696"/>
              <a:gd name="connsiteY2" fmla="*/ 506595 h 832214"/>
              <a:gd name="connsiteX3" fmla="*/ 517768 w 1044696"/>
              <a:gd name="connsiteY3" fmla="*/ 832214 h 832214"/>
              <a:gd name="connsiteX4" fmla="*/ 0 w 1044696"/>
              <a:gd name="connsiteY4" fmla="*/ 506595 h 832214"/>
              <a:gd name="connsiteX5" fmla="*/ 392234 w 1044696"/>
              <a:gd name="connsiteY5" fmla="*/ 511357 h 832214"/>
              <a:gd name="connsiteX6" fmla="*/ 12187 w 1044696"/>
              <a:gd name="connsiteY6" fmla="*/ 24765 h 832214"/>
              <a:gd name="connsiteX0" fmla="*/ 1032509 w 1032509"/>
              <a:gd name="connsiteY0" fmla="*/ 0 h 832214"/>
              <a:gd name="connsiteX1" fmla="*/ 607301 w 1032509"/>
              <a:gd name="connsiteY1" fmla="*/ 506595 h 832214"/>
              <a:gd name="connsiteX2" fmla="*/ 1023348 w 1032509"/>
              <a:gd name="connsiteY2" fmla="*/ 506595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832214"/>
              <a:gd name="connsiteX1" fmla="*/ 607301 w 1032509"/>
              <a:gd name="connsiteY1" fmla="*/ 506595 h 832214"/>
              <a:gd name="connsiteX2" fmla="*/ 804276 w 1032509"/>
              <a:gd name="connsiteY2" fmla="*/ 513741 h 832214"/>
              <a:gd name="connsiteX3" fmla="*/ 505581 w 1032509"/>
              <a:gd name="connsiteY3" fmla="*/ 832214 h 832214"/>
              <a:gd name="connsiteX4" fmla="*/ 237844 w 1032509"/>
              <a:gd name="connsiteY4" fmla="*/ 508976 h 832214"/>
              <a:gd name="connsiteX5" fmla="*/ 380047 w 1032509"/>
              <a:gd name="connsiteY5" fmla="*/ 511357 h 832214"/>
              <a:gd name="connsiteX6" fmla="*/ 0 w 1032509"/>
              <a:gd name="connsiteY6" fmla="*/ 24765 h 832214"/>
              <a:gd name="connsiteX0" fmla="*/ 1032509 w 1032509"/>
              <a:gd name="connsiteY0" fmla="*/ 0 h 722679"/>
              <a:gd name="connsiteX1" fmla="*/ 607301 w 1032509"/>
              <a:gd name="connsiteY1" fmla="*/ 506595 h 722679"/>
              <a:gd name="connsiteX2" fmla="*/ 804276 w 1032509"/>
              <a:gd name="connsiteY2" fmla="*/ 513741 h 722679"/>
              <a:gd name="connsiteX3" fmla="*/ 507965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804276 w 1032509"/>
              <a:gd name="connsiteY2" fmla="*/ 513741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2679"/>
              <a:gd name="connsiteX1" fmla="*/ 607301 w 1032509"/>
              <a:gd name="connsiteY1" fmla="*/ 506595 h 722679"/>
              <a:gd name="connsiteX2" fmla="*/ 792369 w 1032509"/>
              <a:gd name="connsiteY2" fmla="*/ 515732 h 722679"/>
              <a:gd name="connsiteX3" fmla="*/ 498440 w 1032509"/>
              <a:gd name="connsiteY3" fmla="*/ 722679 h 722679"/>
              <a:gd name="connsiteX4" fmla="*/ 237844 w 1032509"/>
              <a:gd name="connsiteY4" fmla="*/ 508976 h 722679"/>
              <a:gd name="connsiteX5" fmla="*/ 380047 w 1032509"/>
              <a:gd name="connsiteY5" fmla="*/ 511357 h 722679"/>
              <a:gd name="connsiteX6" fmla="*/ 0 w 1032509"/>
              <a:gd name="connsiteY6" fmla="*/ 24765 h 722679"/>
              <a:gd name="connsiteX0" fmla="*/ 1032509 w 1032509"/>
              <a:gd name="connsiteY0" fmla="*/ 0 h 720688"/>
              <a:gd name="connsiteX1" fmla="*/ 607301 w 1032509"/>
              <a:gd name="connsiteY1" fmla="*/ 506595 h 720688"/>
              <a:gd name="connsiteX2" fmla="*/ 792369 w 1032509"/>
              <a:gd name="connsiteY2" fmla="*/ 515732 h 720688"/>
              <a:gd name="connsiteX3" fmla="*/ 503202 w 1032509"/>
              <a:gd name="connsiteY3" fmla="*/ 720688 h 720688"/>
              <a:gd name="connsiteX4" fmla="*/ 237844 w 1032509"/>
              <a:gd name="connsiteY4" fmla="*/ 508976 h 720688"/>
              <a:gd name="connsiteX5" fmla="*/ 380047 w 1032509"/>
              <a:gd name="connsiteY5" fmla="*/ 511357 h 720688"/>
              <a:gd name="connsiteX6" fmla="*/ 0 w 1032509"/>
              <a:gd name="connsiteY6" fmla="*/ 24765 h 720688"/>
              <a:gd name="connsiteX0" fmla="*/ 1044414 w 1044414"/>
              <a:gd name="connsiteY0" fmla="*/ 0 h 720688"/>
              <a:gd name="connsiteX1" fmla="*/ 619206 w 1044414"/>
              <a:gd name="connsiteY1" fmla="*/ 506595 h 720688"/>
              <a:gd name="connsiteX2" fmla="*/ 804274 w 1044414"/>
              <a:gd name="connsiteY2" fmla="*/ 515732 h 720688"/>
              <a:gd name="connsiteX3" fmla="*/ 515107 w 1044414"/>
              <a:gd name="connsiteY3" fmla="*/ 720688 h 720688"/>
              <a:gd name="connsiteX4" fmla="*/ 249749 w 1044414"/>
              <a:gd name="connsiteY4" fmla="*/ 508976 h 720688"/>
              <a:gd name="connsiteX5" fmla="*/ 391952 w 1044414"/>
              <a:gd name="connsiteY5" fmla="*/ 511357 h 720688"/>
              <a:gd name="connsiteX6" fmla="*/ 0 w 1044414"/>
              <a:gd name="connsiteY6" fmla="*/ 4852 h 720688"/>
              <a:gd name="connsiteX0" fmla="*/ 1082514 w 1082514"/>
              <a:gd name="connsiteY0" fmla="*/ 0 h 722679"/>
              <a:gd name="connsiteX1" fmla="*/ 619206 w 1082514"/>
              <a:gd name="connsiteY1" fmla="*/ 508586 h 722679"/>
              <a:gd name="connsiteX2" fmla="*/ 804274 w 1082514"/>
              <a:gd name="connsiteY2" fmla="*/ 517723 h 722679"/>
              <a:gd name="connsiteX3" fmla="*/ 515107 w 1082514"/>
              <a:gd name="connsiteY3" fmla="*/ 722679 h 722679"/>
              <a:gd name="connsiteX4" fmla="*/ 249749 w 1082514"/>
              <a:gd name="connsiteY4" fmla="*/ 510967 h 722679"/>
              <a:gd name="connsiteX5" fmla="*/ 391952 w 1082514"/>
              <a:gd name="connsiteY5" fmla="*/ 513348 h 722679"/>
              <a:gd name="connsiteX6" fmla="*/ 0 w 1082514"/>
              <a:gd name="connsiteY6" fmla="*/ 6843 h 722679"/>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91952 w 1082514"/>
              <a:gd name="connsiteY5" fmla="*/ 513348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49749 w 1082514"/>
              <a:gd name="connsiteY4" fmla="*/ 510967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3080 w 1082514"/>
              <a:gd name="connsiteY4" fmla="*/ 526899 h 724672"/>
              <a:gd name="connsiteX5" fmla="*/ 380046 w 1082514"/>
              <a:gd name="connsiteY5" fmla="*/ 533263 h 724672"/>
              <a:gd name="connsiteX6" fmla="*/ 0 w 1082514"/>
              <a:gd name="connsiteY6" fmla="*/ 6843 h 724672"/>
              <a:gd name="connsiteX0" fmla="*/ 1082514 w 1082514"/>
              <a:gd name="connsiteY0" fmla="*/ 0 h 724672"/>
              <a:gd name="connsiteX1" fmla="*/ 619206 w 1082514"/>
              <a:gd name="connsiteY1" fmla="*/ 508586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04274 w 1082514"/>
              <a:gd name="connsiteY2" fmla="*/ 517723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380046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37842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830468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90644 w 1082514"/>
              <a:gd name="connsiteY1" fmla="*/ 532484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 name="connsiteX0" fmla="*/ 1082514 w 1082514"/>
              <a:gd name="connsiteY0" fmla="*/ 0 h 724672"/>
              <a:gd name="connsiteX1" fmla="*/ 638256 w 1082514"/>
              <a:gd name="connsiteY1" fmla="*/ 534476 h 724672"/>
              <a:gd name="connsiteX2" fmla="*/ 768555 w 1082514"/>
              <a:gd name="connsiteY2" fmla="*/ 531664 h 724672"/>
              <a:gd name="connsiteX3" fmla="*/ 534160 w 1082514"/>
              <a:gd name="connsiteY3" fmla="*/ 724672 h 724672"/>
              <a:gd name="connsiteX4" fmla="*/ 297373 w 1082514"/>
              <a:gd name="connsiteY4" fmla="*/ 532873 h 724672"/>
              <a:gd name="connsiteX5" fmla="*/ 434815 w 1082514"/>
              <a:gd name="connsiteY5" fmla="*/ 533263 h 724672"/>
              <a:gd name="connsiteX6" fmla="*/ 0 w 1082514"/>
              <a:gd name="connsiteY6" fmla="*/ 6843 h 7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4" h="724672">
                <a:moveTo>
                  <a:pt x="1082514" y="0"/>
                </a:moveTo>
                <a:cubicBezTo>
                  <a:pt x="788378" y="227602"/>
                  <a:pt x="727605" y="349736"/>
                  <a:pt x="638256" y="534476"/>
                </a:cubicBezTo>
                <a:lnTo>
                  <a:pt x="768555" y="531664"/>
                </a:lnTo>
                <a:lnTo>
                  <a:pt x="534160" y="724672"/>
                </a:lnTo>
                <a:lnTo>
                  <a:pt x="297373" y="532873"/>
                </a:lnTo>
                <a:lnTo>
                  <a:pt x="434815" y="533263"/>
                </a:lnTo>
                <a:cubicBezTo>
                  <a:pt x="434815" y="377098"/>
                  <a:pt x="0" y="6843"/>
                  <a:pt x="0" y="6843"/>
                </a:cubicBezTo>
              </a:path>
            </a:pathLst>
          </a:custGeom>
          <a:gradFill flip="none" rotWithShape="1">
            <a:gsLst>
              <a:gs pos="15000">
                <a:srgbClr val="FFD17D"/>
              </a:gs>
              <a:gs pos="100000">
                <a:schemeClr val="bg1">
                  <a:alpha val="0"/>
                </a:schemeClr>
              </a:gs>
            </a:gsLst>
            <a:lin ang="16200000" scaled="1"/>
            <a:tileRect/>
          </a:gradFill>
          <a:ln w="19050">
            <a:gradFill flip="none" rotWithShape="1">
              <a:gsLst>
                <a:gs pos="100000">
                  <a:schemeClr val="bg1">
                    <a:lumMod val="100000"/>
                    <a:alpha val="0"/>
                  </a:schemeClr>
                </a:gs>
                <a:gs pos="31000">
                  <a:srgbClr val="FF9933"/>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ts val="0"/>
              </a:spcBef>
              <a:spcAft>
                <a:spcPts val="0"/>
              </a:spcAft>
            </a:pPr>
            <a:endParaRPr lang="en-US" altLang="zh-CN" sz="1800" dirty="0">
              <a:solidFill>
                <a:prstClr val="white"/>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9" name="组合 48"/>
          <p:cNvGrpSpPr/>
          <p:nvPr/>
        </p:nvGrpSpPr>
        <p:grpSpPr>
          <a:xfrm>
            <a:off x="7800417" y="2627151"/>
            <a:ext cx="288000" cy="288000"/>
            <a:chOff x="856677" y="2615810"/>
            <a:chExt cx="288000" cy="288000"/>
          </a:xfrm>
        </p:grpSpPr>
        <p:sp>
          <p:nvSpPr>
            <p:cNvPr id="50" name="椭圆 49"/>
            <p:cNvSpPr/>
            <p:nvPr/>
          </p:nvSpPr>
          <p:spPr>
            <a:xfrm>
              <a:off x="856677" y="2615810"/>
              <a:ext cx="288000" cy="288000"/>
            </a:xfrm>
            <a:prstGeom prst="ellipse">
              <a:avLst/>
            </a:prstGeom>
            <a:solidFill>
              <a:srgbClr val="EC7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endParaRPr lang="en-US" altLang="zh-CN" dirty="0">
                <a:latin typeface="Huawei Sans" panose="020C0503030203020204" pitchFamily="34" charset="0"/>
              </a:endParaRPr>
            </a:p>
          </p:txBody>
        </p:sp>
        <p:grpSp>
          <p:nvGrpSpPr>
            <p:cNvPr id="51" name="组合 50"/>
            <p:cNvGrpSpPr/>
            <p:nvPr/>
          </p:nvGrpSpPr>
          <p:grpSpPr>
            <a:xfrm>
              <a:off x="923444" y="2692169"/>
              <a:ext cx="144001" cy="144002"/>
              <a:chOff x="898853" y="2657982"/>
              <a:chExt cx="203649" cy="203652"/>
            </a:xfrm>
          </p:grpSpPr>
          <p:cxnSp>
            <p:nvCxnSpPr>
              <p:cNvPr id="52" name="直接连接符 51"/>
              <p:cNvCxnSpPr>
                <a:stCxn id="50" idx="3"/>
                <a:endCxn id="50" idx="7"/>
              </p:cNvCxnSpPr>
              <p:nvPr/>
            </p:nvCxnSpPr>
            <p:spPr>
              <a:xfrm flipV="1">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53" name="直接连接符 52"/>
              <p:cNvCxnSpPr>
                <a:stCxn id="50" idx="1"/>
                <a:endCxn id="50" idx="5"/>
              </p:cNvCxnSpPr>
              <p:nvPr/>
            </p:nvCxnSpPr>
            <p:spPr>
              <a:xfrm>
                <a:off x="898853" y="2657986"/>
                <a:ext cx="203648" cy="203648"/>
              </a:xfrm>
              <a:prstGeom prst="line">
                <a:avLst/>
              </a:prstGeom>
              <a:solidFill>
                <a:srgbClr val="EC7061"/>
              </a:solidFill>
              <a:ln w="38100" cap="rnd">
                <a:solidFill>
                  <a:schemeClr val="bg1"/>
                </a:solidFill>
                <a:round/>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1039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09438-449B-4954-B359-51B8C5B627E0}">
  <ds:schemaRefs>
    <ds:schemaRef ds:uri="http://schemas.microsoft.com/sharepoint/v3/contenttype/forms"/>
  </ds:schemaRefs>
</ds:datastoreItem>
</file>

<file path=customXml/itemProps2.xml><?xml version="1.0" encoding="utf-8"?>
<ds:datastoreItem xmlns:ds="http://schemas.openxmlformats.org/officeDocument/2006/customXml" ds:itemID="{6DD37EE6-54DA-49F2-A42F-971AD7D4F137}">
  <ds:schemaRefs>
    <ds:schemaRef ds:uri="http://schemas.microsoft.com/office/infopath/2007/PartnerControls"/>
    <ds:schemaRef ds:uri="http://purl.org/dc/elements/1.1/"/>
    <ds:schemaRef ds:uri="http://schemas.openxmlformats.org/package/2006/metadata/core-properties"/>
    <ds:schemaRef ds:uri="http://purl.org/dc/dcmitype/"/>
    <ds:schemaRef ds:uri="475f1e55-3009-46d8-9566-5d569a2b3a98"/>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CCAC8EE-FECA-4352-A6BD-9CBCC8EAE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5180</TotalTime>
  <Words>9283</Words>
  <Application>Microsoft Office PowerPoint</Application>
  <PresentationFormat>Widescreen</PresentationFormat>
  <Paragraphs>1129</Paragraphs>
  <Slides>61</Slides>
  <Notes>61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方正兰亭黑简体</vt:lpstr>
      <vt:lpstr>MS PGothic</vt:lpstr>
      <vt:lpstr>Courier New</vt:lpstr>
      <vt:lpstr>Huawei Sans</vt:lpstr>
      <vt:lpstr>Wingdings</vt:lpstr>
      <vt:lpstr>Arial</vt:lpstr>
      <vt:lpstr>微软雅黑</vt:lpstr>
      <vt:lpstr>宋体</vt:lpstr>
      <vt:lpstr>MS PGothic</vt:lpstr>
      <vt:lpstr>1_自定义设计方案</vt:lpstr>
      <vt:lpstr>Принципы и конфигурация STP</vt:lpstr>
      <vt:lpstr>PowerPoint Presentation</vt:lpstr>
      <vt:lpstr>PowerPoint Presentation</vt:lpstr>
      <vt:lpstr>PowerPoint Presentation</vt:lpstr>
      <vt:lpstr>Технические предпосылки: избыточность и петли в сети коммутации уровня 2</vt:lpstr>
      <vt:lpstr>Технические предпосылки: петли уровня 2, связанные с ошибочными действиями человека</vt:lpstr>
      <vt:lpstr>Проблемы, связанные с петлями уровня 2</vt:lpstr>
      <vt:lpstr>Знакомство с STP</vt:lpstr>
      <vt:lpstr>STP может динамически реагировать на изменения топологии сети и изменять состояние заблокированных портов</vt:lpstr>
      <vt:lpstr>Петли уровня 2 и уровня 3</vt:lpstr>
      <vt:lpstr>Применение STP в кампусной сети</vt:lpstr>
      <vt:lpstr>Обзор STP</vt:lpstr>
      <vt:lpstr>PowerPoint Presentation</vt:lpstr>
      <vt:lpstr>Основные концепции STP: BID</vt:lpstr>
      <vt:lpstr>Основные концепции STP: корневой мост</vt:lpstr>
      <vt:lpstr>Основные концепции STP: стоимость</vt:lpstr>
      <vt:lpstr>Основные концепции STP: методы расчета стоимости</vt:lpstr>
      <vt:lpstr>Основные концепции STP: RPC</vt:lpstr>
      <vt:lpstr>Основные концепции STP: PID</vt:lpstr>
      <vt:lpstr>Основные концепции STP: BPDU</vt:lpstr>
      <vt:lpstr>Формат конфигурационных BPDU</vt:lpstr>
      <vt:lpstr>Правила сравнения BPDU</vt:lpstr>
      <vt:lpstr>Процесс передачи конфигурационного BPDU</vt:lpstr>
      <vt:lpstr>Расчет STP (1)</vt:lpstr>
      <vt:lpstr>Расчет STP (2)</vt:lpstr>
      <vt:lpstr>PowerPoint Presentation</vt:lpstr>
      <vt:lpstr>Расчет STP (3)</vt:lpstr>
      <vt:lpstr>Расчет STP (4)</vt:lpstr>
      <vt:lpstr>Тест 1: определите корневой мост и роли портов</vt:lpstr>
      <vt:lpstr>Тест 2: определите корневой мост и роли портов в следующей топологии</vt:lpstr>
      <vt:lpstr>Тест 3: определите корневой мост и роли портов в следующей топологии</vt:lpstr>
      <vt:lpstr>Состояния порта STP</vt:lpstr>
      <vt:lpstr>Изменение состояний порта STP</vt:lpstr>
      <vt:lpstr>Изменение топологии: неисправность корневого моста</vt:lpstr>
      <vt:lpstr>Изменение топологии: неисправность прямого канала</vt:lpstr>
      <vt:lpstr>Изменение топологии: неисправность непрямого канала</vt:lpstr>
      <vt:lpstr>Некорректная таблица MAC-адресов из-за изменения топологии</vt:lpstr>
      <vt:lpstr>Некорректная таблица MAC-адресов из-за изменения топологии</vt:lpstr>
      <vt:lpstr>PowerPoint Presentation</vt:lpstr>
      <vt:lpstr>Основные команды для настройки STP (1)</vt:lpstr>
      <vt:lpstr>Основные команды для настройки STP (2)</vt:lpstr>
      <vt:lpstr>Основные команды для настройки STP (3)</vt:lpstr>
      <vt:lpstr>Пример 1: базовые конфигурации STP</vt:lpstr>
      <vt:lpstr>Пример 1: базовые конфигурации STP</vt:lpstr>
      <vt:lpstr>PowerPoint Presentation</vt:lpstr>
      <vt:lpstr>Недостатки STP</vt:lpstr>
      <vt:lpstr>Обзор RSTP</vt:lpstr>
      <vt:lpstr>Улучшения в работе RSTP</vt:lpstr>
      <vt:lpstr>Роли портов в RSTP</vt:lpstr>
      <vt:lpstr>Граничный порт</vt:lpstr>
      <vt:lpstr>Состояния портов в RSTP</vt:lpstr>
      <vt:lpstr>PowerPoint Presentation</vt:lpstr>
      <vt:lpstr>Недостатки STP/RSTP: все VLAN используют одно связующее дерево</vt:lpstr>
      <vt:lpstr>VBST</vt:lpstr>
      <vt:lpstr>MSTP</vt:lpstr>
      <vt:lpstr>Обзор MSTP</vt:lpstr>
      <vt:lpstr>Стековая и древовидная сеть кампусных сетей</vt:lpstr>
      <vt:lpstr>Smart Link</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Bulinov Angrik</cp:lastModifiedBy>
  <cp:revision>184</cp:revision>
  <dcterms:created xsi:type="dcterms:W3CDTF">2018-11-29T10:16:29Z</dcterms:created>
  <dcterms:modified xsi:type="dcterms:W3CDTF">2021-05-27T10:03:58Z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(3)2S+MWYMwpkoE363y2O6y8ZMe4Nbp8a5x04UuBmTQQgmVrqumbVTZcPkXKrR4YH92/sO1eV/y
VdO8NT04ozmJ+aULCmD7bznz9sdYL49B/2xxWowAK/aLDTAAHnqzIQph3Qoj+ueoywd50yMi
YWAjmkGVDE9a8F1PYKp8HUT+9AxdLUJZb4h3yHu/bcZfAy7hU3ujOBO1uOrs87WcDHxzvgKM
xL3iSMVhLVUnt8e1UC</vt:lpwstr>
  </property>
  <property fmtid="{D5CDD505-2E9C-101B-9397-08002B2CF9AE}" pid="3" name="_2015_ms_pID_7253431">
    <vt:lpwstr>ljukxvqY9DC00PK5T4LpXAbd2qHzsve5oM/bEGQeRxLp1RSPSPmpKF
3QMNc9qFEgH/RlmDulGjEaFIZ4JUdDUgvjkk/Kcd80G3cXGFs6+bBjUAi7MTfJITtpJRUuvm
v1qYThmuVvcw/ZbS8jDbY5eGx5mHiJ6vk5ileaYgNwxGQVBAkfSuVbGBmd/YUkO5owAdd3Zm
H1+5W1L9Yk52dEo15GvKiXfSgR9ua3fhwZmG</vt:lpwstr>
  </property>
  <property fmtid="{D5CDD505-2E9C-101B-9397-08002B2CF9AE}" pid="4" name="_2015_ms_pID_7253432">
    <vt:lpwstr>3w==</vt:lpwstr>
  </property>
  <property fmtid="{D5CDD505-2E9C-101B-9397-08002B2CF9AE}" pid="5" name="ContentTypeId">
    <vt:lpwstr>0x01010002C5B4B712841F4C8A7AAEE2CD191271</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1621838473</vt:lpwstr>
  </property>
</Properties>
</file>