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797675" cy="9926638"/>
  <p:embeddedFontLst>
    <p:embeddedFont>
      <p:font typeface="微软雅黑" panose="020B0503020204020204" pitchFamily="34" charset="-122"/>
      <p:regular r:id="rId42"/>
      <p:bold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方正兰亭黑简体" panose="02010600030101010101" charset="-122"/>
      <p:regular r:id="rId46"/>
    </p:embeddedFont>
  </p:embeddedFont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61"/>
    <a:srgbClr val="00B0F0"/>
    <a:srgbClr val="F4FBFE"/>
    <a:srgbClr val="C00000"/>
    <a:srgbClr val="1993BF"/>
    <a:srgbClr val="1993C0"/>
    <a:srgbClr val="0070C0"/>
    <a:srgbClr val="D2E8F5"/>
    <a:srgbClr val="FFD17D"/>
    <a:srgbClr val="99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567" autoAdjust="0"/>
  </p:normalViewPr>
  <p:slideViewPr>
    <p:cSldViewPr snapToGrid="0" snapToObjects="1">
      <p:cViewPr varScale="1">
        <p:scale>
          <a:sx n="73" d="100"/>
          <a:sy n="73" d="100"/>
        </p:scale>
        <p:origin x="107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02" y="38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3/16/2021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93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зависимости от уровня компьютерные языки также могут быть разделены на машинные языки, языки сборки и языки высокого уровня. Машинные языки состоят из бинарных инструкций, содержащие 0 и 1, которые могут быть напрямую идентифицированы машиной. Поскольку машинные языки сложно понять, аппаратные бинарные инструкции </a:t>
            </a:r>
            <a:r>
              <a:rPr lang="ru-RU" sz="900" dirty="0" err="1"/>
              <a:t>инкапсуляются</a:t>
            </a:r>
            <a:r>
              <a:rPr lang="ru-RU" sz="900" dirty="0"/>
              <a:t> для облегчения идентификации и запоминания (например, MOV и ADD), что составляет язык сборки. Данные два языка являются языками низкого уровня, а языками высокого уровня являются такие языки, как C, C++, </a:t>
            </a:r>
            <a:r>
              <a:rPr lang="ru-RU" sz="900" dirty="0" err="1"/>
              <a:t>Java</a:t>
            </a:r>
            <a:r>
              <a:rPr lang="ru-RU" sz="900" dirty="0"/>
              <a:t>, </a:t>
            </a:r>
            <a:r>
              <a:rPr lang="ru-RU" sz="900" dirty="0" err="1"/>
              <a:t>Python</a:t>
            </a:r>
            <a:r>
              <a:rPr lang="ru-RU" sz="900" dirty="0"/>
              <a:t>, </a:t>
            </a:r>
            <a:r>
              <a:rPr lang="ru-RU" sz="900" dirty="0" err="1"/>
              <a:t>Pascal</a:t>
            </a:r>
            <a:r>
              <a:rPr lang="ru-RU" sz="900" dirty="0"/>
              <a:t>, </a:t>
            </a:r>
            <a:r>
              <a:rPr lang="ru-RU" sz="900" dirty="0" err="1"/>
              <a:t>Lisp</a:t>
            </a:r>
            <a:r>
              <a:rPr lang="ru-RU" sz="900" dirty="0"/>
              <a:t>, </a:t>
            </a:r>
            <a:r>
              <a:rPr lang="ru-RU" sz="900" dirty="0" err="1"/>
              <a:t>Prolog</a:t>
            </a:r>
            <a:r>
              <a:rPr lang="ru-RU" sz="900" dirty="0"/>
              <a:t>, </a:t>
            </a:r>
            <a:r>
              <a:rPr lang="ru-RU" sz="900" dirty="0" err="1"/>
              <a:t>FoxPro</a:t>
            </a:r>
            <a:r>
              <a:rPr lang="ru-RU" sz="900" dirty="0"/>
              <a:t> и </a:t>
            </a:r>
            <a:r>
              <a:rPr lang="ru-RU" sz="900" dirty="0" err="1"/>
              <a:t>Fortran</a:t>
            </a:r>
            <a:r>
              <a:rPr lang="ru-RU" sz="900" dirty="0"/>
              <a:t>. Программы, написанные на языках высокого уровня, не могут быть идентифицированы компьютерами напрямую. Перед выполнением программ необходимо преобразовать данные языки в машинные.</a:t>
            </a:r>
          </a:p>
          <a:p>
            <a:endParaRPr lang="zh-CN" altLang="en-US" dirty="0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2289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Процесс выполнения технологического стека и программ компьютера. Слева изображен стек вычислительных технологий. Из нижнего слоя аппаратного обеспечения физические материалы и транзисторы используются для реализации цепей и регистрации, а затем формируется микроархитектура ЦПУ. Набор команд ЦПУ представляет собой интерфейс между аппаратным и программным обеспечением. Приложение «руководит» аппаратным обеспечением для выполнения вычислений с использованием инструкций, определенных в наборе команд.</a:t>
            </a:r>
          </a:p>
          <a:p>
            <a:r>
              <a:rPr lang="ru-RU" sz="900" dirty="0"/>
              <a:t>Приложения используют определенные алгоритмы программного обеспечения для реализации сервисных функций. Программы обычно разрабатываются на таких языках высокого уровня, таких как C, C++, </a:t>
            </a:r>
            <a:r>
              <a:rPr lang="ru-RU" sz="900" dirty="0" err="1"/>
              <a:t>Java</a:t>
            </a:r>
            <a:r>
              <a:rPr lang="ru-RU" sz="900" dirty="0"/>
              <a:t>, </a:t>
            </a:r>
            <a:r>
              <a:rPr lang="ru-RU" sz="900" dirty="0" err="1"/>
              <a:t>Go</a:t>
            </a:r>
            <a:r>
              <a:rPr lang="ru-RU" sz="900" dirty="0"/>
              <a:t> и </a:t>
            </a:r>
            <a:r>
              <a:rPr lang="ru-RU" sz="900" dirty="0" err="1"/>
              <a:t>Python</a:t>
            </a:r>
            <a:r>
              <a:rPr lang="ru-RU" sz="900" dirty="0"/>
              <a:t>. Язык высокого уровня необходимо компилировать в язык сборки, а затем сборщик преобразует язык сборки в машинный бинарный код на основе набора команд ЦПУ.</a:t>
            </a:r>
          </a:p>
          <a:p>
            <a:r>
              <a:rPr lang="ru-RU" sz="900" dirty="0"/>
              <a:t>Программа на диске представляет собой бинарный машинный код, состоящий из множества инструкций и данных, т.е. бинарный файл.</a:t>
            </a:r>
          </a:p>
          <a:p>
            <a:endParaRPr lang="zh-CN" altLang="en-US" dirty="0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64863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Компилируемые языки компилируются в таких форматах, как .</a:t>
            </a:r>
            <a:r>
              <a:rPr lang="ru-RU" sz="900" dirty="0" err="1"/>
              <a:t>exe</a:t>
            </a:r>
            <a:r>
              <a:rPr lang="ru-RU" sz="900" dirty="0"/>
              <a:t>, .</a:t>
            </a:r>
            <a:r>
              <a:rPr lang="ru-RU" sz="900" dirty="0" err="1"/>
              <a:t>dll</a:t>
            </a:r>
            <a:r>
              <a:rPr lang="ru-RU" sz="900" dirty="0"/>
              <a:t> и .</a:t>
            </a:r>
            <a:r>
              <a:rPr lang="ru-RU" sz="900" dirty="0" err="1"/>
              <a:t>ocx</a:t>
            </a:r>
            <a:r>
              <a:rPr lang="ru-RU" sz="900" dirty="0"/>
              <a:t>, которые могут выполняться машинами. Компиляция и выполнение разделены и не могут быть выполнены между платформами. Например, программы для архитектуры x86 не могут работать на серверах ARM.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80740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JVM — виртуальная машина </a:t>
            </a:r>
            <a:r>
              <a:rPr lang="ru-RU" sz="900" dirty="0" err="1"/>
              <a:t>Java</a:t>
            </a:r>
            <a:endParaRPr lang="ru-RU" sz="900" dirty="0"/>
          </a:p>
          <a:p>
            <a:r>
              <a:rPr lang="ru-RU" sz="900" dirty="0"/>
              <a:t>PVM — виртуальная машина </a:t>
            </a:r>
            <a:r>
              <a:rPr lang="ru-RU" sz="900" dirty="0" err="1"/>
              <a:t>Python</a:t>
            </a:r>
            <a:endParaRPr lang="ru-RU" sz="900" dirty="0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5979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Python</a:t>
            </a:r>
            <a:r>
              <a:rPr lang="ru-RU" sz="900" dirty="0"/>
              <a:t> также отличается динамической типизацией. Язык с динамической типизацией автоматически определяет тип переменной во время выполнения программы. Тип переменной указывать не нужно.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198272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Исходный код </a:t>
            </a:r>
            <a:r>
              <a:rPr lang="ru-RU" sz="900" dirty="0" err="1"/>
              <a:t>Python</a:t>
            </a:r>
            <a:r>
              <a:rPr lang="ru-RU" sz="900" dirty="0"/>
              <a:t> не нужно компилировать в двоичный код. </a:t>
            </a:r>
            <a:r>
              <a:rPr lang="ru-RU" sz="900" dirty="0" err="1"/>
              <a:t>Python</a:t>
            </a:r>
            <a:r>
              <a:rPr lang="ru-RU" sz="900" dirty="0"/>
              <a:t> может запускать программы непосредственно из исходного кода. Когда запущен код </a:t>
            </a:r>
            <a:r>
              <a:rPr lang="ru-RU" sz="900" dirty="0" err="1"/>
              <a:t>Python</a:t>
            </a:r>
            <a:r>
              <a:rPr lang="ru-RU" sz="900" dirty="0"/>
              <a:t>, интерпретатор </a:t>
            </a:r>
            <a:r>
              <a:rPr lang="ru-RU" sz="900" dirty="0" err="1"/>
              <a:t>Python</a:t>
            </a:r>
            <a:r>
              <a:rPr lang="ru-RU" sz="900" dirty="0"/>
              <a:t> сначала преобразует исходный код в байт-код, а затем виртуальная машина </a:t>
            </a:r>
            <a:r>
              <a:rPr lang="ru-RU" sz="900" dirty="0" err="1"/>
              <a:t>Python</a:t>
            </a:r>
            <a:r>
              <a:rPr lang="ru-RU" sz="900" dirty="0"/>
              <a:t> выполняет байт-код.</a:t>
            </a:r>
          </a:p>
          <a:p>
            <a:r>
              <a:rPr lang="ru-RU" sz="900" dirty="0"/>
              <a:t>Виртуальная машина </a:t>
            </a:r>
            <a:r>
              <a:rPr lang="ru-RU" sz="900" dirty="0" err="1"/>
              <a:t>Python</a:t>
            </a:r>
            <a:r>
              <a:rPr lang="ru-RU" sz="900" dirty="0"/>
              <a:t> (PVM) не является независимой программой, ее не требуется устанавливать отдельно.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563808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86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549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81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Основные типы данных </a:t>
            </a:r>
            <a:r>
              <a:rPr lang="ru-RU" sz="900" dirty="0" err="1"/>
              <a:t>Python</a:t>
            </a:r>
            <a:r>
              <a:rPr lang="ru-RU" sz="900" dirty="0"/>
              <a:t>: </a:t>
            </a:r>
            <a:r>
              <a:rPr lang="ru-RU" sz="900" dirty="0" err="1"/>
              <a:t>булеановы</a:t>
            </a:r>
            <a:r>
              <a:rPr lang="ru-RU" sz="900" dirty="0"/>
              <a:t> (</a:t>
            </a:r>
            <a:r>
              <a:rPr lang="ru-RU" sz="900" dirty="0" err="1"/>
              <a:t>True</a:t>
            </a:r>
            <a:r>
              <a:rPr lang="ru-RU" sz="900" dirty="0"/>
              <a:t>/</a:t>
            </a:r>
            <a:r>
              <a:rPr lang="ru-RU" sz="900" dirty="0" err="1"/>
              <a:t>False</a:t>
            </a:r>
            <a:r>
              <a:rPr lang="ru-RU" sz="900" dirty="0"/>
              <a:t>), целые числа, плавающая точка и строка. Все данные (</a:t>
            </a:r>
            <a:r>
              <a:rPr lang="ru-RU" sz="900" dirty="0" err="1"/>
              <a:t>булеановы</a:t>
            </a:r>
            <a:r>
              <a:rPr lang="ru-RU" sz="900" dirty="0"/>
              <a:t> значения, целые числа, плавающие точки, строки и даже большие структуры данных, функции и программы) в </a:t>
            </a:r>
            <a:r>
              <a:rPr lang="ru-RU" sz="900" dirty="0" err="1"/>
              <a:t>Python</a:t>
            </a:r>
            <a:r>
              <a:rPr lang="ru-RU" sz="900" dirty="0"/>
              <a:t> существует в виде объектов. Это делает язык </a:t>
            </a:r>
            <a:r>
              <a:rPr lang="ru-RU" sz="900" dirty="0" err="1"/>
              <a:t>Python</a:t>
            </a:r>
            <a:r>
              <a:rPr lang="ru-RU" sz="900" dirty="0"/>
              <a:t> унифицированным.</a:t>
            </a:r>
          </a:p>
          <a:p>
            <a:r>
              <a:rPr lang="ru-RU" sz="900" dirty="0"/>
              <a:t>Результаты выполнения: 10, 20, </a:t>
            </a:r>
            <a:r>
              <a:rPr lang="ru-RU" sz="900" dirty="0" err="1"/>
              <a:t>Richard</a:t>
            </a:r>
            <a:r>
              <a:rPr lang="ru-RU" sz="900" dirty="0"/>
              <a:t>, 2 и </a:t>
            </a:r>
            <a:r>
              <a:rPr lang="ru-RU" sz="900" dirty="0" err="1"/>
              <a:t>SyntaxError</a:t>
            </a:r>
            <a:r>
              <a:rPr lang="ru-RU" sz="900" dirty="0"/>
              <a:t>, соответственно.</a:t>
            </a:r>
          </a:p>
          <a:p>
            <a:r>
              <a:rPr lang="ru-RU" sz="900" dirty="0"/>
              <a:t>Эта презентация не описывает синтаксис </a:t>
            </a:r>
            <a:r>
              <a:rPr lang="ru-RU" sz="900" dirty="0" err="1"/>
              <a:t>Python</a:t>
            </a:r>
            <a:r>
              <a:rPr lang="ru-RU" sz="900" dirty="0"/>
              <a:t>. </a:t>
            </a:r>
            <a:r>
              <a:rPr lang="ru-RU" sz="900" dirty="0" smtClean="0"/>
              <a:t>Подробнее о синтаксисе </a:t>
            </a:r>
            <a:r>
              <a:rPr lang="ru-RU" sz="900" dirty="0" err="1" smtClean="0"/>
              <a:t>Python</a:t>
            </a:r>
            <a:r>
              <a:rPr lang="ru-RU" sz="900" dirty="0" smtClean="0"/>
              <a:t> см. курс HCIP.</a:t>
            </a:r>
            <a:endParaRPr lang="ru-RU" sz="900" dirty="0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10664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47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if</a:t>
            </a:r>
            <a:r>
              <a:rPr lang="ru-RU" sz="900" dirty="0"/>
              <a:t>...</a:t>
            </a:r>
            <a:r>
              <a:rPr lang="ru-RU" sz="900" dirty="0" err="1"/>
              <a:t>else</a:t>
            </a:r>
            <a:r>
              <a:rPr lang="ru-RU" sz="900" dirty="0"/>
              <a:t>... — полный </a:t>
            </a:r>
            <a:r>
              <a:rPr lang="ru-RU" sz="900" dirty="0" smtClean="0"/>
              <a:t>блок </a:t>
            </a:r>
            <a:r>
              <a:rPr lang="ru-RU" sz="900" dirty="0"/>
              <a:t>кода с тем же отступами.</a:t>
            </a:r>
          </a:p>
          <a:p>
            <a:r>
              <a:rPr lang="ru-RU" sz="900" dirty="0" err="1"/>
              <a:t>print</a:t>
            </a:r>
            <a:r>
              <a:rPr lang="ru-RU" sz="900" dirty="0"/>
              <a:t>(a) вызывает параметр a, который находится в одном блоке кода с пунктом </a:t>
            </a:r>
            <a:r>
              <a:rPr lang="ru-RU" sz="900" dirty="0" err="1"/>
              <a:t>if</a:t>
            </a:r>
            <a:r>
              <a:rPr lang="ru-RU" sz="900" dirty="0"/>
              <a:t>...</a:t>
            </a:r>
            <a:r>
              <a:rPr lang="ru-RU" sz="900" dirty="0" err="1"/>
              <a:t>else</a:t>
            </a:r>
            <a:r>
              <a:rPr lang="ru-RU" sz="900" dirty="0"/>
              <a:t>....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706031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77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Декларация интерпретатора используется для указания пути компилятора, который выполняет этот файл (компилятор установлен в пути не по умолчанию либо используется один из компиляторов </a:t>
            </a:r>
            <a:r>
              <a:rPr lang="ru-RU" sz="900" dirty="0" err="1"/>
              <a:t>Python</a:t>
            </a:r>
            <a:r>
              <a:rPr lang="ru-RU" sz="900" dirty="0"/>
              <a:t>). В </a:t>
            </a:r>
            <a:r>
              <a:rPr lang="ru-RU" sz="900" dirty="0" err="1"/>
              <a:t>Windows</a:t>
            </a:r>
            <a:r>
              <a:rPr lang="ru-RU" sz="900" dirty="0"/>
              <a:t> можно опустить первую строку декларации интерпретатора, указанную в примере выше.</a:t>
            </a:r>
          </a:p>
          <a:p>
            <a:r>
              <a:rPr lang="ru-RU" sz="900" dirty="0"/>
              <a:t>Декларация формата шифрования используется для указания типа шифрования, используемого программой для чтения исходного кода. По умолчанию </a:t>
            </a:r>
            <a:r>
              <a:rPr lang="ru-RU" sz="900" dirty="0" err="1"/>
              <a:t>Python</a:t>
            </a:r>
            <a:r>
              <a:rPr lang="ru-RU" sz="900" dirty="0"/>
              <a:t> 2 использует код ASCII (китайский не поддерживается), а </a:t>
            </a:r>
            <a:r>
              <a:rPr lang="ru-RU" sz="900" dirty="0" err="1"/>
              <a:t>Python</a:t>
            </a:r>
            <a:r>
              <a:rPr lang="ru-RU" sz="900" dirty="0"/>
              <a:t> 3 поддерживает код UTF-8 (поддерживается китайский).</a:t>
            </a:r>
          </a:p>
          <a:p>
            <a:r>
              <a:rPr lang="ru-RU" sz="900" dirty="0" err="1"/>
              <a:t>docstring</a:t>
            </a:r>
            <a:r>
              <a:rPr lang="ru-RU" sz="900" dirty="0"/>
              <a:t> используется для описания функций программы.</a:t>
            </a:r>
          </a:p>
          <a:p>
            <a:r>
              <a:rPr lang="ru-RU" sz="900" dirty="0" err="1"/>
              <a:t>time</a:t>
            </a:r>
            <a:r>
              <a:rPr lang="ru-RU" sz="900" dirty="0"/>
              <a:t> — встроенный модуль </a:t>
            </a:r>
            <a:r>
              <a:rPr lang="ru-RU" sz="900" dirty="0" err="1"/>
              <a:t>Python</a:t>
            </a:r>
            <a:r>
              <a:rPr lang="ru-RU" sz="900" dirty="0"/>
              <a:t>, который предоставляет функции, связанные </a:t>
            </a:r>
            <a:r>
              <a:rPr lang="ru-RU" sz="900" dirty="0" smtClean="0"/>
              <a:t>со </a:t>
            </a:r>
            <a:r>
              <a:rPr lang="ru-RU" sz="900" dirty="0"/>
              <a:t>временем обработки.</a:t>
            </a:r>
          </a:p>
          <a:p>
            <a:endParaRPr lang="en-US" altLang="zh-CN" dirty="0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041250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93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Официальные определения функций и методов.</a:t>
            </a:r>
          </a:p>
          <a:p>
            <a:r>
              <a:rPr lang="ru-RU" sz="900" dirty="0"/>
              <a:t>  Серия операторов, которые возвращают некоторое значение вызывающему. Также могут быть переданы ноль или несколько аргументов, которые могут быть использованы при выполнении основной части.</a:t>
            </a:r>
          </a:p>
          <a:p>
            <a:r>
              <a:rPr lang="ru-RU" sz="900" dirty="0"/>
              <a:t>  Функция определяется внутри основной части класса.  При вызове в качестве атрибута экземпляра данного класса метод получает объект экземпляра в качестве первого аргумента (который обычно называется </a:t>
            </a:r>
            <a:r>
              <a:rPr lang="ru-RU" sz="900" dirty="0" err="1"/>
              <a:t>self</a:t>
            </a:r>
            <a:r>
              <a:rPr lang="ru-RU" sz="900" dirty="0"/>
              <a:t>).</a:t>
            </a:r>
          </a:p>
          <a:p>
            <a:r>
              <a:rPr lang="ru-RU" sz="900" dirty="0" smtClean="0"/>
              <a:t>Подробнее о </a:t>
            </a:r>
            <a:r>
              <a:rPr lang="ru-RU" sz="900" dirty="0"/>
              <a:t>классах </a:t>
            </a:r>
            <a:r>
              <a:rPr lang="ru-RU" sz="900" dirty="0" smtClean="0"/>
              <a:t>см. </a:t>
            </a:r>
            <a:r>
              <a:rPr lang="ru-RU" sz="900" dirty="0"/>
              <a:t>https://docs.python.org/3/tutorial/classes.html.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728662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Telnet определяет сетевой виртуальный терминал (NVT). Он описывает стандартное представление данных и последовательностей команд, передаваемых по Интернету, чтобы нивелировать различия между платформами и операционными системами. Например, на разных платформах используются разные команды перевода строки.</a:t>
            </a:r>
          </a:p>
          <a:p>
            <a:r>
              <a:rPr lang="ru-RU" sz="900" dirty="0"/>
              <a:t>Связь Telnet использует режим внутренней сигнализации. То есть команды Telnet передаются в потоках данных. Чтобы отличать команды Telnet от общих данных, Telnet использует управляющие последовательности для вывода. Управляющая последовательность для вывода состоит из 2 байт. Первый байт (0xFF) </a:t>
            </a:r>
            <a:r>
              <a:rPr lang="ru-RU" sz="900" dirty="0" smtClean="0"/>
              <a:t>называется </a:t>
            </a:r>
            <a:r>
              <a:rPr lang="ru-RU" sz="900" dirty="0"/>
              <a:t>IAC (</a:t>
            </a:r>
            <a:r>
              <a:rPr lang="ru-RU" sz="900" dirty="0" err="1"/>
              <a:t>Interpret</a:t>
            </a:r>
            <a:r>
              <a:rPr lang="ru-RU" sz="900" dirty="0"/>
              <a:t> </a:t>
            </a:r>
            <a:r>
              <a:rPr lang="ru-RU" sz="900" dirty="0" err="1"/>
              <a:t>As</a:t>
            </a:r>
            <a:r>
              <a:rPr lang="ru-RU" sz="900" dirty="0"/>
              <a:t> </a:t>
            </a:r>
            <a:r>
              <a:rPr lang="ru-RU" sz="900" dirty="0" err="1"/>
              <a:t>Command</a:t>
            </a:r>
            <a:r>
              <a:rPr lang="ru-RU" sz="900" dirty="0"/>
              <a:t>), что обозначает, что вторым байтом является команда. EOF также является командой Telnet. Ее десятичный код — 236.</a:t>
            </a:r>
          </a:p>
          <a:p>
            <a:r>
              <a:rPr lang="ru-RU" sz="900" dirty="0"/>
              <a:t>Сокет — это абстрактный слой. Приложения обычно отправляют запросы или отвечают на сетевые запросы через сокеты.</a:t>
            </a:r>
          </a:p>
          <a:p>
            <a:r>
              <a:rPr lang="ru-RU" sz="900" dirty="0" err="1" smtClean="0"/>
              <a:t>ПОдробнее</a:t>
            </a:r>
            <a:r>
              <a:rPr lang="ru-RU" sz="900" dirty="0" smtClean="0"/>
              <a:t> </a:t>
            </a:r>
            <a:r>
              <a:rPr lang="ru-RU" sz="900" dirty="0"/>
              <a:t>см. https://docs.python.org/3/library/telnetlib.html.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510449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23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7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37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данном случае в качестве примера используется ОС </a:t>
            </a:r>
            <a:r>
              <a:rPr lang="ru-RU" sz="900" dirty="0" err="1"/>
              <a:t>Windows</a:t>
            </a:r>
            <a:r>
              <a:rPr lang="ru-RU" sz="900" dirty="0"/>
              <a:t>. Выполните команду </a:t>
            </a:r>
            <a:r>
              <a:rPr lang="ru-RU" sz="900" dirty="0" err="1"/>
              <a:t>telnet</a:t>
            </a:r>
            <a:r>
              <a:rPr lang="ru-RU" sz="900" dirty="0"/>
              <a:t> 192.168.10.10. В указанном выше шаге пароль входа Telnet уже настроен. Команда дает следующий результат: </a:t>
            </a:r>
          </a:p>
          <a:p>
            <a:r>
              <a:rPr lang="ru-RU" sz="900" dirty="0"/>
              <a:t>Password:</a:t>
            </a:r>
          </a:p>
          <a:p>
            <a:r>
              <a:rPr lang="ru-RU" sz="900" dirty="0" err="1"/>
              <a:t>Enter</a:t>
            </a:r>
            <a:r>
              <a:rPr lang="ru-RU" sz="900" dirty="0"/>
              <a:t> the password Huawei@123 for authentication. The </a:t>
            </a:r>
            <a:r>
              <a:rPr lang="ru-RU" sz="900" dirty="0" err="1"/>
              <a:t>login</a:t>
            </a:r>
            <a:r>
              <a:rPr lang="ru-RU" sz="900" dirty="0"/>
              <a:t> is </a:t>
            </a:r>
            <a:r>
              <a:rPr lang="ru-RU" sz="900" dirty="0" err="1"/>
              <a:t>successful</a:t>
            </a:r>
            <a:r>
              <a:rPr lang="ru-RU" sz="900" dirty="0"/>
              <a:t>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9582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53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</a:t>
            </a:r>
            <a:r>
              <a:rPr lang="ru-RU" sz="900" dirty="0" err="1"/>
              <a:t>Python</a:t>
            </a:r>
            <a:r>
              <a:rPr lang="ru-RU" sz="900" dirty="0"/>
              <a:t> функции </a:t>
            </a:r>
            <a:r>
              <a:rPr lang="ru-RU" sz="900" dirty="0" err="1"/>
              <a:t>encode</a:t>
            </a:r>
            <a:r>
              <a:rPr lang="ru-RU" sz="900" dirty="0"/>
              <a:t>() и </a:t>
            </a:r>
            <a:r>
              <a:rPr lang="ru-RU" sz="900" dirty="0" err="1"/>
              <a:t>decode</a:t>
            </a:r>
            <a:r>
              <a:rPr lang="ru-RU" sz="900" dirty="0"/>
              <a:t>() используются для шифрования и дешифрования строк в определенном формате соответственно. В этом примере </a:t>
            </a:r>
            <a:r>
              <a:rPr lang="ru-RU" sz="900" dirty="0" err="1"/>
              <a:t>password.encode</a:t>
            </a:r>
            <a:r>
              <a:rPr lang="ru-RU" sz="900" dirty="0"/>
              <a:t>('</a:t>
            </a:r>
            <a:r>
              <a:rPr lang="ru-RU" sz="900" dirty="0" err="1"/>
              <a:t>ascii</a:t>
            </a:r>
            <a:r>
              <a:rPr lang="ru-RU" sz="900" dirty="0"/>
              <a:t>') преобразует строку Huawei@123 в формат ASCII. Формат шифрования соответствует официальным требованиям модуля </a:t>
            </a:r>
            <a:r>
              <a:rPr lang="ru-RU" sz="900" dirty="0" err="1"/>
              <a:t>telnetlib</a:t>
            </a:r>
            <a:r>
              <a:rPr lang="ru-RU" sz="900" dirty="0"/>
              <a:t>.</a:t>
            </a:r>
          </a:p>
          <a:p>
            <a:pPr lvl="0"/>
            <a:r>
              <a:rPr lang="ru-RU" sz="900" dirty="0"/>
              <a:t>Добавьте строку b, </a:t>
            </a:r>
            <a:r>
              <a:rPr lang="ru-RU" sz="900" dirty="0" err="1"/>
              <a:t>b'str</a:t>
            </a:r>
            <a:r>
              <a:rPr lang="ru-RU" sz="900" dirty="0"/>
              <a:t>', указывающую, что строка является объектом байтов. В этом примере </a:t>
            </a:r>
            <a:r>
              <a:rPr lang="ru-RU" sz="900" dirty="0" err="1"/>
              <a:t>b'Password</a:t>
            </a:r>
            <a:r>
              <a:rPr lang="ru-RU" sz="900" dirty="0"/>
              <a:t>:' означает, что строка Password:' преобразуется в строку типа байтов. Формат шифрования соответствует официальным требованиям модуля </a:t>
            </a:r>
            <a:r>
              <a:rPr lang="ru-RU" sz="900" dirty="0" err="1"/>
              <a:t>telnetlib</a:t>
            </a:r>
            <a:r>
              <a:rPr lang="ru-RU" sz="900" dirty="0"/>
              <a:t>.</a:t>
            </a:r>
          </a:p>
          <a:p>
            <a:pPr lvl="0"/>
            <a:r>
              <a:rPr lang="ru-RU" sz="900" dirty="0"/>
              <a:t>Для получения подробных сведений об объектах </a:t>
            </a:r>
            <a:r>
              <a:rPr lang="ru-RU" sz="900" dirty="0" err="1"/>
              <a:t>Python</a:t>
            </a:r>
            <a:r>
              <a:rPr lang="ru-RU" sz="900" dirty="0"/>
              <a:t> см. https://docs.python.org/3/reference/datamodel.html#objects-values-and-types.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029027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1800" y="7794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24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900" dirty="0"/>
              <a:t>B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Вы можете использовать метод </a:t>
            </a:r>
            <a:r>
              <a:rPr lang="ru-RU" sz="900" dirty="0" err="1"/>
              <a:t>telnetlib.write</a:t>
            </a:r>
            <a:r>
              <a:rPr lang="ru-RU" sz="900" dirty="0"/>
              <a:t>(). После входа в устройство выполните команду </a:t>
            </a:r>
            <a:r>
              <a:rPr lang="ru-RU" sz="900" dirty="0" err="1"/>
              <a:t>system-view</a:t>
            </a:r>
            <a:r>
              <a:rPr lang="ru-RU" sz="900" dirty="0"/>
              <a:t> для доступа к просмотру системы, затем выполните команду </a:t>
            </a:r>
            <a:r>
              <a:rPr lang="ru-RU" sz="900" dirty="0" err="1"/>
              <a:t>vlan</a:t>
            </a:r>
            <a:r>
              <a:rPr lang="ru-RU" sz="900" dirty="0"/>
              <a:t> 10 для создания VLAN. (Для устройств, работающих с VRPv8, для доступа к просмотру системы выполните команду </a:t>
            </a:r>
            <a:r>
              <a:rPr lang="ru-RU" sz="900" dirty="0" err="1"/>
              <a:t>system-view</a:t>
            </a:r>
            <a:r>
              <a:rPr lang="ru-RU" sz="900" dirty="0"/>
              <a:t> </a:t>
            </a:r>
            <a:r>
              <a:rPr lang="ru-RU" sz="900" dirty="0" err="1"/>
              <a:t>immediately</a:t>
            </a:r>
            <a:r>
              <a:rPr lang="ru-RU" sz="900" dirty="0"/>
              <a:t>.)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731894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30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77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79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88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9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26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1219304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•"/>
              <a:tabLst/>
              <a:defRPr/>
            </a:pPr>
            <a:r>
              <a:rPr lang="ru-RU" sz="900" dirty="0"/>
              <a:t>Многие инструменты для автоматизации сети обладают открытым исходным кодом, например </a:t>
            </a:r>
            <a:r>
              <a:rPr lang="ru-RU" sz="900" dirty="0" err="1"/>
              <a:t>Ansible</a:t>
            </a:r>
            <a:r>
              <a:rPr lang="ru-RU" sz="900" dirty="0"/>
              <a:t>, </a:t>
            </a:r>
            <a:r>
              <a:rPr lang="ru-RU" sz="900" dirty="0" err="1"/>
              <a:t>SaltStack</a:t>
            </a:r>
            <a:r>
              <a:rPr lang="ru-RU" sz="900" dirty="0"/>
              <a:t>, </a:t>
            </a:r>
            <a:r>
              <a:rPr lang="ru-RU" sz="900" dirty="0" err="1"/>
              <a:t>Puppet</a:t>
            </a:r>
            <a:r>
              <a:rPr lang="ru-RU" sz="900" dirty="0"/>
              <a:t> и </a:t>
            </a:r>
            <a:r>
              <a:rPr lang="ru-RU" sz="900" dirty="0" err="1"/>
              <a:t>Chef</a:t>
            </a:r>
            <a:r>
              <a:rPr lang="ru-RU" sz="900" dirty="0"/>
              <a:t>. Сетевым инженерам рекомендуется обучиться программированию.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75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5025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60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Revision Record</a:t>
            </a:r>
            <a:endParaRPr lang="zh-CN" altLang="en-US" sz="3500" b="1" baseline="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zh-CN" sz="2800" kern="1200" baseline="0" dirty="0" smtClean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Do Not Print this Page</a:t>
            </a:r>
            <a:endParaRPr lang="zh-CN" altLang="en-US" sz="2800" kern="1200" baseline="0" dirty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1216563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Code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 Version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Version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93528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Author/ID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Date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Reviewer/ID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New</a:t>
                      </a:r>
                      <a:r>
                        <a:rPr kumimoji="1" lang="zh-CN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Update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Course Code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Product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/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394286" y="408779"/>
            <a:ext cx="2591787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auto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5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>
            <a:spLocks/>
          </p:cNvSpPr>
          <p:nvPr userDrawn="1"/>
        </p:nvSpPr>
        <p:spPr bwMode="auto">
          <a:xfrm>
            <a:off x="3657600" y="296368"/>
            <a:ext cx="852292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>
            <a:spLocks/>
          </p:cNvSpPr>
          <p:nvPr userDrawn="1"/>
        </p:nvSpPr>
        <p:spPr bwMode="auto">
          <a:xfrm>
            <a:off x="3563335" y="31166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36711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More information for trainees</a:t>
            </a:r>
            <a:endParaRPr lang="zh-CN" alt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71667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Дополнительная информация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2339208" y="2637135"/>
            <a:ext cx="7513595" cy="1598831"/>
            <a:chOff x="2492519" y="2345035"/>
            <a:chExt cx="7516530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2492519" y="2345035"/>
              <a:ext cx="7516530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Спасибо за внимание!</a:t>
              </a:r>
              <a:endParaRPr lang="en-US" altLang="zh-CN" sz="5398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29371969"/>
              </p:ext>
            </p:extLst>
          </p:nvPr>
        </p:nvGraphicFramePr>
        <p:xfrm>
          <a:off x="1007140" y="1254490"/>
          <a:ext cx="10427214" cy="1082675"/>
        </p:xfrm>
        <a:graphic>
          <a:graphicData uri="http://schemas.openxmlformats.org/drawingml/2006/table">
            <a:tbl>
              <a:tblPr/>
              <a:tblGrid>
                <a:gridCol w="311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6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3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Код курса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Продукт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Версия продукта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Версия курса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6413452"/>
              </p:ext>
            </p:extLst>
          </p:nvPr>
        </p:nvGraphicFramePr>
        <p:xfrm>
          <a:off x="1007140" y="2776902"/>
          <a:ext cx="10460714" cy="3038475"/>
        </p:xfrm>
        <a:graphic>
          <a:graphicData uri="http://schemas.openxmlformats.org/drawingml/2006/table">
            <a:tbl>
              <a:tblPr/>
              <a:tblGrid>
                <a:gridCol w="311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1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Составлено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/ID</a:t>
                      </a: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 сотрудника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Дата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Проверено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/ID</a:t>
                      </a: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 сотрудника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awei Sans" panose="020C0503030203020204" pitchFamily="34" charset="0"/>
                          <a:ea typeface="+mn-ea"/>
                        </a:rPr>
                        <a:t>Новый/обновление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awei Sans" panose="020C0503030203020204" pitchFamily="34" charset="0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37386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lang="en-US" altLang="zh-CN" b="0" i="0" smtClean="0">
                <a:effectLst/>
              </a:defRPr>
            </a:lvl1pPr>
          </a:lstStyle>
          <a:p>
            <a:pPr lvl="0"/>
            <a:r>
              <a:rPr lang="en-US" altLang="zh-CN" dirty="0"/>
              <a:t>Wan </a:t>
            </a:r>
            <a:r>
              <a:rPr lang="en-US" altLang="zh-CN" dirty="0" err="1"/>
              <a:t>Changli</a:t>
            </a:r>
            <a:r>
              <a:rPr lang="en-US" altLang="zh-CN" dirty="0"/>
              <a:t>, WX408647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37386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lang="en-US" altLang="zh-CN" sz="1050" smtClean="0">
                <a:effectLst/>
              </a:defRPr>
            </a:lvl1pPr>
          </a:lstStyle>
          <a:p>
            <a:pPr lvl="0"/>
            <a:r>
              <a:rPr lang="ru-RU" altLang="zh-CN" sz="1050" dirty="0" smtClean="0">
                <a:effectLst/>
                <a:latin typeface="Tahoma" panose="020B0604030504040204" pitchFamily="34" charset="0"/>
              </a:rPr>
              <a:t>13 февраля</a:t>
            </a:r>
            <a:r>
              <a:rPr lang="en-US" altLang="zh-CN" sz="1050" dirty="0" smtClean="0">
                <a:effectLst/>
                <a:latin typeface="Tahoma" panose="020B0604030504040204" pitchFamily="34" charset="0"/>
              </a:rPr>
              <a:t> 2020</a:t>
            </a:r>
            <a:r>
              <a:rPr lang="ru-RU" altLang="zh-CN" sz="1050" dirty="0" smtClean="0">
                <a:effectLst/>
                <a:latin typeface="Tahoma" panose="020B0604030504040204" pitchFamily="34" charset="0"/>
              </a:rPr>
              <a:t> г.</a:t>
            </a:r>
            <a:endParaRPr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29" y="368661"/>
            <a:ext cx="501366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27" tIns="39112" rIns="78227" bIns="39112" anchor="ctr"/>
          <a:lstStyle/>
          <a:p>
            <a:pPr algn="l" defTabSz="1001223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499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+mn-ea"/>
                <a:cs typeface="Arial" panose="020B0604020202020204" pitchFamily="34" charset="0"/>
              </a:rPr>
              <a:t>История изменений</a:t>
            </a:r>
            <a:endParaRPr lang="zh-CN" altLang="en-US" sz="3499" b="1" kern="120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58"/>
          <p:cNvSpPr txBox="1">
            <a:spLocks noChangeArrowheads="1"/>
          </p:cNvSpPr>
          <p:nvPr userDrawn="1"/>
        </p:nvSpPr>
        <p:spPr bwMode="auto">
          <a:xfrm>
            <a:off x="6516211" y="368660"/>
            <a:ext cx="49680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400" kern="1200" baseline="0" dirty="0" smtClean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400" kern="1200" baseline="0" dirty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3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to Edit Title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Click to Edit Title</a:t>
            </a:r>
            <a:endParaRPr lang="zh-CN" altLang="en-US" dirty="0" smtClean="0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93578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Technologies Co.,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Ltd. </a:t>
            </a: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  <a:endParaRPr lang="en-US" altLang="zh-CN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/>
          </a:p>
        </p:txBody>
      </p: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440213" y="408779"/>
            <a:ext cx="3735636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</a:t>
            </a:r>
            <a:endParaRPr lang="zh-CN" altLang="en-US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>
            <a:spLocks/>
          </p:cNvSpPr>
          <p:nvPr userDrawn="1"/>
        </p:nvSpPr>
        <p:spPr bwMode="auto">
          <a:xfrm>
            <a:off x="5106838" y="296368"/>
            <a:ext cx="7072998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>
            <a:spLocks/>
          </p:cNvSpPr>
          <p:nvPr userDrawn="1"/>
        </p:nvSpPr>
        <p:spPr bwMode="auto">
          <a:xfrm>
            <a:off x="4773400" y="29327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149687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</a:t>
            </a:r>
            <a:endParaRPr lang="zh-CN" altLang="en-US" dirty="0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</a:t>
            </a:r>
            <a:r>
              <a:rPr lang="zh-CN" altLang="en-US" dirty="0" smtClean="0"/>
              <a:t>级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0" y="6497280"/>
            <a:ext cx="687551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1178247" y="6491852"/>
            <a:ext cx="5937387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Co., 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Ltd. </a:t>
            </a: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100000"/>
        <a:buFont typeface="Huawei Sans" panose="020C0503030203020204" pitchFamily="34" charset="0"/>
        <a:buChar char="▫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占位符 73"/>
          <p:cNvSpPr>
            <a:spLocks noGrp="1"/>
          </p:cNvSpPr>
          <p:nvPr>
            <p:ph type="body" sz="quarter" idx="13"/>
          </p:nvPr>
        </p:nvSpPr>
        <p:spPr>
          <a:xfrm>
            <a:off x="1007042" y="3349431"/>
            <a:ext cx="3119128" cy="468052"/>
          </a:xfrm>
        </p:spPr>
        <p:txBody>
          <a:bodyPr wrap="square">
            <a:noAutofit/>
          </a:bodyPr>
          <a:lstStyle/>
          <a:p>
            <a:r>
              <a:rPr lang="ru-RU" sz="1600" dirty="0" smtClean="0"/>
              <a:t>Вань </a:t>
            </a:r>
            <a:r>
              <a:rPr lang="ru-RU" sz="1600" dirty="0" err="1" smtClean="0"/>
              <a:t>Чанли</a:t>
            </a:r>
            <a:r>
              <a:rPr lang="en-US" sz="1600" dirty="0" smtClean="0"/>
              <a:t> (</a:t>
            </a:r>
            <a:r>
              <a:rPr lang="en-US" altLang="zh-CN" sz="1600" dirty="0"/>
              <a:t>Wan </a:t>
            </a:r>
            <a:r>
              <a:rPr lang="en-US" altLang="zh-CN" sz="1600" dirty="0" err="1" smtClean="0"/>
              <a:t>Changli</a:t>
            </a:r>
            <a:r>
              <a:rPr lang="en-US" altLang="zh-CN" sz="1600" dirty="0" smtClean="0"/>
              <a:t>)</a:t>
            </a:r>
            <a:r>
              <a:rPr lang="en-US" sz="1600" dirty="0" smtClean="0">
                <a:latin typeface="Huawei Sans" panose="020C0503030203020204" pitchFamily="34" charset="0"/>
              </a:rPr>
              <a:t>, WX408647</a:t>
            </a:r>
            <a:endParaRPr lang="en-US" sz="1600" dirty="0">
              <a:latin typeface="Huawei Sans" panose="020C0503030203020204" pitchFamily="34" charset="0"/>
            </a:endParaRPr>
          </a:p>
        </p:txBody>
      </p:sp>
      <p:sp>
        <p:nvSpPr>
          <p:cNvPr id="75" name="文本占位符 74"/>
          <p:cNvSpPr>
            <a:spLocks noGrp="1"/>
          </p:cNvSpPr>
          <p:nvPr>
            <p:ph type="body" sz="quarter" idx="14"/>
          </p:nvPr>
        </p:nvSpPr>
        <p:spPr>
          <a:xfrm>
            <a:off x="4016988" y="3376238"/>
            <a:ext cx="2247334" cy="468052"/>
          </a:xfrm>
        </p:spPr>
        <p:txBody>
          <a:bodyPr wrap="square">
            <a:noAutofit/>
          </a:bodyPr>
          <a:lstStyle/>
          <a:p>
            <a:pPr fontAlgn="ctr"/>
            <a:r>
              <a:rPr lang="ru-RU" sz="1600" dirty="0" smtClean="0">
                <a:latin typeface="Huawei Sans" panose="020C0503030203020204" pitchFamily="34" charset="0"/>
              </a:rPr>
              <a:t>13 февраля</a:t>
            </a:r>
            <a:r>
              <a:rPr lang="en-US" sz="1600" dirty="0" smtClean="0">
                <a:latin typeface="Huawei Sans" panose="020C0503030203020204" pitchFamily="34" charset="0"/>
              </a:rPr>
              <a:t> 2020</a:t>
            </a:r>
            <a:r>
              <a:rPr lang="ru-RU" sz="1600" dirty="0" smtClean="0">
                <a:latin typeface="Huawei Sans" panose="020C0503030203020204" pitchFamily="34" charset="0"/>
              </a:rPr>
              <a:t> г.</a:t>
            </a:r>
            <a:endParaRPr lang="en-US" sz="1600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/>
              <a:t>Язык программирования используется для написания компьютерной программы и управления поведением компьютера.</a:t>
            </a:r>
          </a:p>
          <a:p>
            <a:r>
              <a:rPr lang="ru-RU" sz="1600"/>
              <a:t>В зависимости от того, требуется ли компиляция перед выполнением кода, языки программирования могут быть классифицированы на компилируемые и интерпретируемые (не нуждающиеся в компиляции).</a:t>
            </a:r>
          </a:p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671B40-9EE1-47FF-B56D-61E5C76B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Языки программирования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748C6C3-9E02-4F2F-B2C4-74E655981961}"/>
              </a:ext>
            </a:extLst>
          </p:cNvPr>
          <p:cNvGrpSpPr/>
          <p:nvPr/>
        </p:nvGrpSpPr>
        <p:grpSpPr>
          <a:xfrm>
            <a:off x="2538664" y="2837000"/>
            <a:ext cx="6821905" cy="3491247"/>
            <a:chOff x="3362649" y="2808989"/>
            <a:chExt cx="4977418" cy="3249067"/>
          </a:xfrm>
        </p:grpSpPr>
        <p:sp>
          <p:nvSpPr>
            <p:cNvPr id="19" name="圆角矩形 5">
              <a:extLst>
                <a:ext uri="{FF2B5EF4-FFF2-40B4-BE49-F238E27FC236}">
                  <a16:creationId xmlns:a16="http://schemas.microsoft.com/office/drawing/2014/main" xmlns="" id="{EC3FBC57-24C7-45EE-A4D7-7AECA81506D2}"/>
                </a:ext>
              </a:extLst>
            </p:cNvPr>
            <p:cNvSpPr/>
            <p:nvPr/>
          </p:nvSpPr>
          <p:spPr>
            <a:xfrm>
              <a:off x="3362650" y="2808989"/>
              <a:ext cx="1474046" cy="62589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8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Компилируемый язык</a:t>
              </a:r>
            </a:p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(исходный код)</a:t>
              </a:r>
            </a:p>
          </p:txBody>
        </p:sp>
        <p:sp>
          <p:nvSpPr>
            <p:cNvPr id="21" name="圆角矩形 5">
              <a:extLst>
                <a:ext uri="{FF2B5EF4-FFF2-40B4-BE49-F238E27FC236}">
                  <a16:creationId xmlns:a16="http://schemas.microsoft.com/office/drawing/2014/main" xmlns="" id="{3563AA2B-A73D-4E10-95FF-F52D8F8EE42A}"/>
                </a:ext>
              </a:extLst>
            </p:cNvPr>
            <p:cNvSpPr/>
            <p:nvPr/>
          </p:nvSpPr>
          <p:spPr>
            <a:xfrm>
              <a:off x="6866021" y="2808989"/>
              <a:ext cx="1474046" cy="62589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8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Интерпретируемый язык</a:t>
              </a:r>
            </a:p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(исходный код)</a:t>
              </a:r>
            </a:p>
          </p:txBody>
        </p:sp>
        <p:sp>
          <p:nvSpPr>
            <p:cNvPr id="22" name="圆角矩形 5">
              <a:extLst>
                <a:ext uri="{FF2B5EF4-FFF2-40B4-BE49-F238E27FC236}">
                  <a16:creationId xmlns:a16="http://schemas.microsoft.com/office/drawing/2014/main" xmlns="" id="{D0156882-CC5E-43D5-9690-E43E5ED99B0D}"/>
                </a:ext>
              </a:extLst>
            </p:cNvPr>
            <p:cNvSpPr/>
            <p:nvPr/>
          </p:nvSpPr>
          <p:spPr>
            <a:xfrm>
              <a:off x="3362650" y="3737127"/>
              <a:ext cx="1474046" cy="36236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8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Компилятор</a:t>
              </a:r>
            </a:p>
          </p:txBody>
        </p:sp>
        <p:sp>
          <p:nvSpPr>
            <p:cNvPr id="25" name="圆角矩形 5">
              <a:extLst>
                <a:ext uri="{FF2B5EF4-FFF2-40B4-BE49-F238E27FC236}">
                  <a16:creationId xmlns:a16="http://schemas.microsoft.com/office/drawing/2014/main" xmlns="" id="{79D82E76-2F25-4C66-8BE9-5EE31B92D678}"/>
                </a:ext>
              </a:extLst>
            </p:cNvPr>
            <p:cNvSpPr/>
            <p:nvPr/>
          </p:nvSpPr>
          <p:spPr>
            <a:xfrm>
              <a:off x="3362650" y="4377676"/>
              <a:ext cx="1474046" cy="397284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8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Исполняемый файл</a:t>
              </a:r>
            </a:p>
          </p:txBody>
        </p:sp>
        <p:sp>
          <p:nvSpPr>
            <p:cNvPr id="26" name="圆角矩形 5">
              <a:extLst>
                <a:ext uri="{FF2B5EF4-FFF2-40B4-BE49-F238E27FC236}">
                  <a16:creationId xmlns:a16="http://schemas.microsoft.com/office/drawing/2014/main" xmlns="" id="{1159E307-E5EE-4FE5-93F6-B6275DF134F8}"/>
                </a:ext>
              </a:extLst>
            </p:cNvPr>
            <p:cNvSpPr/>
            <p:nvPr/>
          </p:nvSpPr>
          <p:spPr>
            <a:xfrm>
              <a:off x="6866021" y="3729424"/>
              <a:ext cx="1474046" cy="1045536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8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Интерпретатор интерпретирует строки исходного кода по очереди.</a:t>
              </a:r>
            </a:p>
          </p:txBody>
        </p:sp>
        <p:sp>
          <p:nvSpPr>
            <p:cNvPr id="27" name="圆角矩形 5">
              <a:extLst>
                <a:ext uri="{FF2B5EF4-FFF2-40B4-BE49-F238E27FC236}">
                  <a16:creationId xmlns:a16="http://schemas.microsoft.com/office/drawing/2014/main" xmlns="" id="{F4556C55-FFB0-456C-AD1B-4649733F81C5}"/>
                </a:ext>
              </a:extLst>
            </p:cNvPr>
            <p:cNvSpPr/>
            <p:nvPr/>
          </p:nvSpPr>
          <p:spPr>
            <a:xfrm>
              <a:off x="3362649" y="5065174"/>
              <a:ext cx="4977417" cy="36236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8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Операционная система (Windows/Linux/Mac OS)</a:t>
              </a:r>
            </a:p>
          </p:txBody>
        </p:sp>
        <p:sp>
          <p:nvSpPr>
            <p:cNvPr id="28" name="圆角矩形 5">
              <a:extLst>
                <a:ext uri="{FF2B5EF4-FFF2-40B4-BE49-F238E27FC236}">
                  <a16:creationId xmlns:a16="http://schemas.microsoft.com/office/drawing/2014/main" xmlns="" id="{A0F81133-5717-4C40-9CE6-74A61ADC4929}"/>
                </a:ext>
              </a:extLst>
            </p:cNvPr>
            <p:cNvSpPr/>
            <p:nvPr/>
          </p:nvSpPr>
          <p:spPr>
            <a:xfrm>
              <a:off x="3362649" y="5695689"/>
              <a:ext cx="4977417" cy="362367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8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rgbClr val="0082B4"/>
                  </a:solidFill>
                  <a:latin typeface="Huawei Sans" panose="020C0503030203020204" pitchFamily="34" charset="0"/>
                </a:rPr>
                <a:t>Центральный процессор (архитектура x86/ARM)</a:t>
              </a: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xmlns="" id="{A2826E98-3FA4-4CE8-B622-0A3ED2604662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>
              <a:off x="4099673" y="3434881"/>
              <a:ext cx="0" cy="3022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xmlns="" id="{90C4FD04-7544-40B5-9FF8-4F764F6C2B47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7603044" y="3434881"/>
              <a:ext cx="0" cy="3186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xmlns="" id="{E3D2DFA9-D576-4A86-A84A-B03374E4DD71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>
              <a:off x="4099673" y="4099494"/>
              <a:ext cx="0" cy="27818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xmlns="" id="{5F05082D-B80A-4892-B099-FF4EC9B24E74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4099673" y="4774960"/>
              <a:ext cx="0" cy="3142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xmlns="" id="{245F3965-2735-4E35-A203-0752AD2CB7B3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7603044" y="4774960"/>
              <a:ext cx="0" cy="2902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xmlns="" id="{BE95831A-1C98-4314-89AB-C7C22680D004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5851358" y="5427541"/>
              <a:ext cx="0" cy="2681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3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DC8D6B-B318-4BF2-87E0-DDBCBF64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Стек вычислительных технологий и процесс выполнения программы</a:t>
            </a:r>
          </a:p>
        </p:txBody>
      </p:sp>
      <p:sp>
        <p:nvSpPr>
          <p:cNvPr id="48" name="圆角矩形 96">
            <a:extLst>
              <a:ext uri="{FF2B5EF4-FFF2-40B4-BE49-F238E27FC236}">
                <a16:creationId xmlns:a16="http://schemas.microsoft.com/office/drawing/2014/main" xmlns="" id="{0D83BCDD-8A59-425B-B40C-C13217477344}"/>
              </a:ext>
            </a:extLst>
          </p:cNvPr>
          <p:cNvSpPr/>
          <p:nvPr/>
        </p:nvSpPr>
        <p:spPr>
          <a:xfrm>
            <a:off x="2042369" y="5546279"/>
            <a:ext cx="3738285" cy="42508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rgbClr val="FFFFFF"/>
                </a:solidFill>
                <a:latin typeface="Huawei Sans" panose="020C0503030203020204" pitchFamily="34" charset="0"/>
              </a:rPr>
              <a:t>Физика</a:t>
            </a:r>
          </a:p>
        </p:txBody>
      </p:sp>
      <p:sp>
        <p:nvSpPr>
          <p:cNvPr id="49" name="圆角矩形 97">
            <a:extLst>
              <a:ext uri="{FF2B5EF4-FFF2-40B4-BE49-F238E27FC236}">
                <a16:creationId xmlns:a16="http://schemas.microsoft.com/office/drawing/2014/main" xmlns="" id="{1B2C6AFD-504F-48A1-841E-6F4BD0A2F863}"/>
              </a:ext>
            </a:extLst>
          </p:cNvPr>
          <p:cNvSpPr/>
          <p:nvPr/>
        </p:nvSpPr>
        <p:spPr>
          <a:xfrm>
            <a:off x="2042369" y="5121193"/>
            <a:ext cx="3738285" cy="42508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rgbClr val="FFFFFF"/>
                </a:solidFill>
                <a:latin typeface="Huawei Sans" panose="020C0503030203020204" pitchFamily="34" charset="0"/>
              </a:rPr>
              <a:t>Транзисторы</a:t>
            </a:r>
          </a:p>
        </p:txBody>
      </p:sp>
      <p:sp>
        <p:nvSpPr>
          <p:cNvPr id="50" name="圆角矩形 98">
            <a:extLst>
              <a:ext uri="{FF2B5EF4-FFF2-40B4-BE49-F238E27FC236}">
                <a16:creationId xmlns:a16="http://schemas.microsoft.com/office/drawing/2014/main" xmlns="" id="{D00C5F02-4FE2-4181-AD51-C76A121DF444}"/>
              </a:ext>
            </a:extLst>
          </p:cNvPr>
          <p:cNvSpPr/>
          <p:nvPr/>
        </p:nvSpPr>
        <p:spPr>
          <a:xfrm>
            <a:off x="2042369" y="4696108"/>
            <a:ext cx="3738285" cy="42508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 dirty="0" smtClean="0">
                <a:solidFill>
                  <a:srgbClr val="FFFFFF"/>
                </a:solidFill>
                <a:latin typeface="Huawei Sans" panose="020C0503030203020204" pitchFamily="34" charset="0"/>
              </a:rPr>
              <a:t>Коммутаторы/регистраторы</a:t>
            </a:r>
            <a:endParaRPr lang="ru-RU" sz="140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51" name="圆角矩形 99">
            <a:extLst>
              <a:ext uri="{FF2B5EF4-FFF2-40B4-BE49-F238E27FC236}">
                <a16:creationId xmlns:a16="http://schemas.microsoft.com/office/drawing/2014/main" xmlns="" id="{234FAFAC-5468-442D-A8BA-A732D8020731}"/>
              </a:ext>
            </a:extLst>
          </p:cNvPr>
          <p:cNvSpPr/>
          <p:nvPr/>
        </p:nvSpPr>
        <p:spPr>
          <a:xfrm>
            <a:off x="2042369" y="4271024"/>
            <a:ext cx="3738285" cy="42508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rgbClr val="FFFFFF"/>
                </a:solidFill>
                <a:latin typeface="Huawei Sans" panose="020C0503030203020204" pitchFamily="34" charset="0"/>
              </a:rPr>
              <a:t>Микроархитектура</a:t>
            </a:r>
          </a:p>
        </p:txBody>
      </p:sp>
      <p:sp>
        <p:nvSpPr>
          <p:cNvPr id="52" name="圆角矩形 100">
            <a:extLst>
              <a:ext uri="{FF2B5EF4-FFF2-40B4-BE49-F238E27FC236}">
                <a16:creationId xmlns:a16="http://schemas.microsoft.com/office/drawing/2014/main" xmlns="" id="{76577657-32C8-40B7-A521-53ACFD4F2803}"/>
              </a:ext>
            </a:extLst>
          </p:cNvPr>
          <p:cNvSpPr/>
          <p:nvPr/>
        </p:nvSpPr>
        <p:spPr>
          <a:xfrm>
            <a:off x="2042369" y="2995770"/>
            <a:ext cx="3738285" cy="425085"/>
          </a:xfrm>
          <a:prstGeom prst="roundRect">
            <a:avLst/>
          </a:prstGeom>
          <a:solidFill>
            <a:srgbClr val="FFE3B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chemeClr val="tx1"/>
                </a:solidFill>
                <a:latin typeface="Huawei Sans" panose="020C0503030203020204" pitchFamily="34" charset="0"/>
              </a:rPr>
              <a:t>Язык сборки</a:t>
            </a:r>
          </a:p>
        </p:txBody>
      </p:sp>
      <p:sp>
        <p:nvSpPr>
          <p:cNvPr id="53" name="圆角矩形 101">
            <a:extLst>
              <a:ext uri="{FF2B5EF4-FFF2-40B4-BE49-F238E27FC236}">
                <a16:creationId xmlns:a16="http://schemas.microsoft.com/office/drawing/2014/main" xmlns="" id="{31B52CF8-FA50-4D97-AC6C-6E10028C4019}"/>
              </a:ext>
            </a:extLst>
          </p:cNvPr>
          <p:cNvSpPr/>
          <p:nvPr/>
        </p:nvSpPr>
        <p:spPr>
          <a:xfrm>
            <a:off x="2042369" y="2570685"/>
            <a:ext cx="3738285" cy="425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chemeClr val="tx1"/>
                </a:solidFill>
                <a:latin typeface="Huawei Sans" panose="020C0503030203020204" pitchFamily="34" charset="0"/>
              </a:rPr>
              <a:t>Язык высокого уровня</a:t>
            </a:r>
          </a:p>
        </p:txBody>
      </p:sp>
      <p:sp>
        <p:nvSpPr>
          <p:cNvPr id="54" name="圆角矩形 102">
            <a:extLst>
              <a:ext uri="{FF2B5EF4-FFF2-40B4-BE49-F238E27FC236}">
                <a16:creationId xmlns:a16="http://schemas.microsoft.com/office/drawing/2014/main" xmlns="" id="{DD557F0D-934D-4E7A-8509-439C2C2DDE4C}"/>
              </a:ext>
            </a:extLst>
          </p:cNvPr>
          <p:cNvSpPr/>
          <p:nvPr/>
        </p:nvSpPr>
        <p:spPr>
          <a:xfrm>
            <a:off x="2042369" y="2141513"/>
            <a:ext cx="3738285" cy="425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chemeClr val="tx1"/>
                </a:solidFill>
                <a:latin typeface="Huawei Sans" panose="020C0503030203020204" pitchFamily="34" charset="0"/>
              </a:rPr>
              <a:t>Алгоритм</a:t>
            </a:r>
          </a:p>
        </p:txBody>
      </p:sp>
      <p:sp>
        <p:nvSpPr>
          <p:cNvPr id="55" name="圆角矩形 103">
            <a:extLst>
              <a:ext uri="{FF2B5EF4-FFF2-40B4-BE49-F238E27FC236}">
                <a16:creationId xmlns:a16="http://schemas.microsoft.com/office/drawing/2014/main" xmlns="" id="{038C2F27-A4B4-484C-B191-BC642245502B}"/>
              </a:ext>
            </a:extLst>
          </p:cNvPr>
          <p:cNvSpPr/>
          <p:nvPr/>
        </p:nvSpPr>
        <p:spPr>
          <a:xfrm>
            <a:off x="2042369" y="1724483"/>
            <a:ext cx="3738285" cy="425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chemeClr val="tx1"/>
                </a:solidFill>
                <a:latin typeface="Huawei Sans" panose="020C0503030203020204" pitchFamily="34" charset="0"/>
              </a:rPr>
              <a:t>Приложение</a:t>
            </a:r>
          </a:p>
        </p:txBody>
      </p:sp>
      <p:sp>
        <p:nvSpPr>
          <p:cNvPr id="56" name="圆角矩形 104">
            <a:extLst>
              <a:ext uri="{FF2B5EF4-FFF2-40B4-BE49-F238E27FC236}">
                <a16:creationId xmlns:a16="http://schemas.microsoft.com/office/drawing/2014/main" xmlns="" id="{47F5A6DF-6891-4D46-84B2-9C90085844AF}"/>
              </a:ext>
            </a:extLst>
          </p:cNvPr>
          <p:cNvSpPr/>
          <p:nvPr/>
        </p:nvSpPr>
        <p:spPr>
          <a:xfrm>
            <a:off x="2042369" y="3420856"/>
            <a:ext cx="3738285" cy="425085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chemeClr val="tx1"/>
                </a:solidFill>
                <a:latin typeface="Huawei Sans" panose="020C0503030203020204" pitchFamily="34" charset="0"/>
              </a:rPr>
              <a:t>Машинный код</a:t>
            </a:r>
          </a:p>
        </p:txBody>
      </p:sp>
      <p:sp>
        <p:nvSpPr>
          <p:cNvPr id="57" name="圆角矩形 105">
            <a:extLst>
              <a:ext uri="{FF2B5EF4-FFF2-40B4-BE49-F238E27FC236}">
                <a16:creationId xmlns:a16="http://schemas.microsoft.com/office/drawing/2014/main" xmlns="" id="{CCB87A53-6AF7-4FF4-BDA7-F3AD13FE8527}"/>
              </a:ext>
            </a:extLst>
          </p:cNvPr>
          <p:cNvSpPr/>
          <p:nvPr/>
        </p:nvSpPr>
        <p:spPr>
          <a:xfrm>
            <a:off x="2042369" y="3845940"/>
            <a:ext cx="3738285" cy="42508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400" b="1">
                <a:solidFill>
                  <a:srgbClr val="FFFFFF"/>
                </a:solidFill>
                <a:latin typeface="Huawei Sans" panose="020C0503030203020204" pitchFamily="34" charset="0"/>
              </a:rPr>
              <a:t>Архитектура набора команд</a:t>
            </a: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xmlns="" id="{26C6FC07-4E97-4F81-B844-ABD57FB9DB05}"/>
              </a:ext>
            </a:extLst>
          </p:cNvPr>
          <p:cNvCxnSpPr/>
          <p:nvPr/>
        </p:nvCxnSpPr>
        <p:spPr>
          <a:xfrm flipV="1">
            <a:off x="1746535" y="1724483"/>
            <a:ext cx="0" cy="4197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xmlns="" id="{085EF865-0BFC-4819-92BF-A77AD05F440C}"/>
              </a:ext>
            </a:extLst>
          </p:cNvPr>
          <p:cNvCxnSpPr/>
          <p:nvPr/>
        </p:nvCxnSpPr>
        <p:spPr>
          <a:xfrm flipV="1">
            <a:off x="1181759" y="1724483"/>
            <a:ext cx="0" cy="419771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34">
            <a:extLst>
              <a:ext uri="{FF2B5EF4-FFF2-40B4-BE49-F238E27FC236}">
                <a16:creationId xmlns:a16="http://schemas.microsoft.com/office/drawing/2014/main" xmlns="" id="{0278E49F-5032-4D6F-BF0B-7D28EEA53402}"/>
              </a:ext>
            </a:extLst>
          </p:cNvPr>
          <p:cNvSpPr txBox="1"/>
          <p:nvPr/>
        </p:nvSpPr>
        <p:spPr>
          <a:xfrm rot="16200000">
            <a:off x="-736298" y="3704555"/>
            <a:ext cx="3352023" cy="24204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400" b="1" dirty="0">
                <a:solidFill>
                  <a:srgbClr val="1D1D1A"/>
                </a:solidFill>
                <a:latin typeface="Huawei Sans" panose="020C0503030203020204" pitchFamily="34" charset="0"/>
              </a:rPr>
              <a:t>Повышение порядка сложности</a:t>
            </a:r>
          </a:p>
        </p:txBody>
      </p:sp>
      <p:sp>
        <p:nvSpPr>
          <p:cNvPr id="61" name="文本框 39">
            <a:extLst>
              <a:ext uri="{FF2B5EF4-FFF2-40B4-BE49-F238E27FC236}">
                <a16:creationId xmlns:a16="http://schemas.microsoft.com/office/drawing/2014/main" xmlns="" id="{A9EC585C-C7BF-4801-9845-C0CA5E05D93F}"/>
              </a:ext>
            </a:extLst>
          </p:cNvPr>
          <p:cNvSpPr txBox="1"/>
          <p:nvPr/>
        </p:nvSpPr>
        <p:spPr>
          <a:xfrm rot="16200000">
            <a:off x="-347662" y="3622840"/>
            <a:ext cx="3754106" cy="382476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400" b="1" dirty="0">
                <a:solidFill>
                  <a:srgbClr val="1D1D1A"/>
                </a:solidFill>
                <a:latin typeface="Huawei Sans" panose="020C0503030203020204" pitchFamily="34" charset="0"/>
              </a:rPr>
              <a:t>Повышение порядка абстрактности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xmlns="" id="{131491C8-D707-4A48-9DC9-F7A37B155D72}"/>
              </a:ext>
            </a:extLst>
          </p:cNvPr>
          <p:cNvCxnSpPr/>
          <p:nvPr/>
        </p:nvCxnSpPr>
        <p:spPr>
          <a:xfrm flipV="1">
            <a:off x="5856855" y="4058482"/>
            <a:ext cx="504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xmlns="" id="{C0EDEF89-6896-4757-BA01-602CCDC1AA9F}"/>
              </a:ext>
            </a:extLst>
          </p:cNvPr>
          <p:cNvCxnSpPr/>
          <p:nvPr/>
        </p:nvCxnSpPr>
        <p:spPr>
          <a:xfrm flipV="1">
            <a:off x="6112347" y="1724483"/>
            <a:ext cx="0" cy="233399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42">
            <a:extLst>
              <a:ext uri="{FF2B5EF4-FFF2-40B4-BE49-F238E27FC236}">
                <a16:creationId xmlns:a16="http://schemas.microsoft.com/office/drawing/2014/main" xmlns="" id="{B0B49DC5-B662-4D88-A42F-B40F04B67D8A}"/>
              </a:ext>
            </a:extLst>
          </p:cNvPr>
          <p:cNvSpPr txBox="1"/>
          <p:nvPr/>
        </p:nvSpPr>
        <p:spPr>
          <a:xfrm rot="16200000">
            <a:off x="5250840" y="2569445"/>
            <a:ext cx="1531539" cy="3460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400" b="1" dirty="0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</a:rPr>
              <a:t>Программное обеспечение</a:t>
            </a: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xmlns="" id="{9EAAA183-6DB2-4755-BDFD-ECEAF7399DF8}"/>
              </a:ext>
            </a:extLst>
          </p:cNvPr>
          <p:cNvCxnSpPr/>
          <p:nvPr/>
        </p:nvCxnSpPr>
        <p:spPr>
          <a:xfrm flipV="1">
            <a:off x="6112347" y="4058482"/>
            <a:ext cx="0" cy="191288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48">
            <a:extLst>
              <a:ext uri="{FF2B5EF4-FFF2-40B4-BE49-F238E27FC236}">
                <a16:creationId xmlns:a16="http://schemas.microsoft.com/office/drawing/2014/main" xmlns="" id="{0E13F2CE-7254-4B54-A5A1-9BDE37E29F4D}"/>
              </a:ext>
            </a:extLst>
          </p:cNvPr>
          <p:cNvSpPr txBox="1"/>
          <p:nvPr/>
        </p:nvSpPr>
        <p:spPr>
          <a:xfrm rot="16200000">
            <a:off x="5314511" y="4569671"/>
            <a:ext cx="1490222" cy="42241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400" b="1" dirty="0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</a:rPr>
              <a:t>Аппаратное обеспечение</a:t>
            </a:r>
          </a:p>
        </p:txBody>
      </p:sp>
      <p:sp>
        <p:nvSpPr>
          <p:cNvPr id="67" name="文本框 47">
            <a:extLst>
              <a:ext uri="{FF2B5EF4-FFF2-40B4-BE49-F238E27FC236}">
                <a16:creationId xmlns:a16="http://schemas.microsoft.com/office/drawing/2014/main" xmlns="" id="{61A240BD-BD70-4CD6-8959-1396D3EA9A0C}"/>
              </a:ext>
            </a:extLst>
          </p:cNvPr>
          <p:cNvSpPr txBox="1"/>
          <p:nvPr/>
        </p:nvSpPr>
        <p:spPr>
          <a:xfrm>
            <a:off x="6297968" y="2138685"/>
            <a:ext cx="2011509" cy="32395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400" b="1" dirty="0">
                <a:solidFill>
                  <a:srgbClr val="1D1D1A"/>
                </a:solidFill>
                <a:latin typeface="Huawei Sans" panose="020C0503030203020204" pitchFamily="34" charset="0"/>
              </a:rPr>
              <a:t>Язык </a:t>
            </a:r>
            <a:r>
              <a:rPr lang="ru-RU" sz="1300" b="1" dirty="0">
                <a:solidFill>
                  <a:srgbClr val="1D1D1A"/>
                </a:solidFill>
                <a:latin typeface="Huawei Sans" panose="020C0503030203020204" pitchFamily="34" charset="0"/>
              </a:rPr>
              <a:t>программирования</a:t>
            </a:r>
            <a:r>
              <a:rPr lang="ru-RU" sz="1400" b="1" dirty="0">
                <a:solidFill>
                  <a:srgbClr val="1D1D1A"/>
                </a:solidFill>
                <a:latin typeface="Huawei Sans" panose="020C0503030203020204" pitchFamily="34" charset="0"/>
              </a:rPr>
              <a:t> высокого уровня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21BAEF25-9DFD-4FCD-B230-9EDB4546B760}"/>
              </a:ext>
            </a:extLst>
          </p:cNvPr>
          <p:cNvGrpSpPr/>
          <p:nvPr/>
        </p:nvGrpSpPr>
        <p:grpSpPr>
          <a:xfrm>
            <a:off x="8221227" y="1976691"/>
            <a:ext cx="3065592" cy="665567"/>
            <a:chOff x="8196132" y="1918447"/>
            <a:chExt cx="2767745" cy="665567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xmlns="" id="{334E4716-5120-4648-B065-193498DD8A56}"/>
                </a:ext>
              </a:extLst>
            </p:cNvPr>
            <p:cNvSpPr/>
            <p:nvPr/>
          </p:nvSpPr>
          <p:spPr>
            <a:xfrm>
              <a:off x="8196132" y="1918447"/>
              <a:ext cx="1296000" cy="665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rIns="3600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ctr"/>
              <a:r>
                <a:rPr lang="ru-RU" sz="1400" b="1">
                  <a:solidFill>
                    <a:srgbClr val="1D1D1A"/>
                  </a:solidFill>
                  <a:latin typeface="Huawei Sans" panose="020C0503030203020204" pitchFamily="34" charset="0"/>
                </a:rPr>
                <a:t>temp = v [k];</a:t>
              </a:r>
            </a:p>
            <a:p>
              <a:pPr defTabSz="914112" fontAlgn="ctr"/>
              <a:r>
                <a:rPr lang="ru-RU" sz="1400" b="1">
                  <a:solidFill>
                    <a:srgbClr val="1D1D1A"/>
                  </a:solidFill>
                  <a:latin typeface="Huawei Sans" panose="020C0503030203020204" pitchFamily="34" charset="0"/>
                </a:rPr>
                <a:t>v[k] = v[k+1];</a:t>
              </a:r>
            </a:p>
            <a:p>
              <a:pPr defTabSz="914112" fontAlgn="ctr"/>
              <a:r>
                <a:rPr lang="ru-RU" sz="1400" b="1">
                  <a:solidFill>
                    <a:srgbClr val="1D1D1A"/>
                  </a:solidFill>
                  <a:latin typeface="Huawei Sans" panose="020C0503030203020204" pitchFamily="34" charset="0"/>
                </a:rPr>
                <a:t>v[k+1] = temp;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1F09B127-46A1-408C-A118-B46A2B281A20}"/>
                </a:ext>
              </a:extLst>
            </p:cNvPr>
            <p:cNvSpPr/>
            <p:nvPr/>
          </p:nvSpPr>
          <p:spPr>
            <a:xfrm>
              <a:off x="9667877" y="1918447"/>
              <a:ext cx="1296000" cy="665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rIns="3600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 fontAlgn="ctr"/>
              <a:r>
                <a:rPr lang="ru-RU" sz="1400" b="1">
                  <a:solidFill>
                    <a:srgbClr val="1D1D1A"/>
                  </a:solidFill>
                  <a:latin typeface="Huawei Sans" panose="020C0503030203020204" pitchFamily="34" charset="0"/>
                </a:rPr>
                <a:t>TEMP = V[K]</a:t>
              </a:r>
            </a:p>
            <a:p>
              <a:pPr defTabSz="914112" fontAlgn="ctr"/>
              <a:r>
                <a:rPr lang="ru-RU" sz="1400" b="1">
                  <a:solidFill>
                    <a:srgbClr val="1D1D1A"/>
                  </a:solidFill>
                  <a:latin typeface="Huawei Sans" panose="020C0503030203020204" pitchFamily="34" charset="0"/>
                </a:rPr>
                <a:t>V[K] = V[K+1]</a:t>
              </a:r>
            </a:p>
            <a:p>
              <a:pPr defTabSz="914112" fontAlgn="ctr"/>
              <a:r>
                <a:rPr lang="ru-RU" sz="1400" b="1">
                  <a:solidFill>
                    <a:srgbClr val="1D1D1A"/>
                  </a:solidFill>
                  <a:latin typeface="Huawei Sans" panose="020C0503030203020204" pitchFamily="34" charset="0"/>
                </a:rPr>
                <a:t>V[K+1] = TEMP</a:t>
              </a: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CFCECCFC-0552-4B8D-AAE9-590FFE5A4102}"/>
              </a:ext>
            </a:extLst>
          </p:cNvPr>
          <p:cNvSpPr/>
          <p:nvPr/>
        </p:nvSpPr>
        <p:spPr>
          <a:xfrm>
            <a:off x="8936418" y="3222789"/>
            <a:ext cx="1556682" cy="7709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lw $t0, 0($2)</a:t>
            </a:r>
          </a:p>
          <a:p>
            <a:pPr algn="ctr" defTabSz="914112" fontAlgn="ctr"/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lw $t1, 4($2)</a:t>
            </a:r>
          </a:p>
          <a:p>
            <a:pPr algn="ctr" defTabSz="914112" fontAlgn="ctr"/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sw $t1, 0($2)</a:t>
            </a:r>
          </a:p>
          <a:p>
            <a:pPr algn="ctr" defTabSz="914112" fontAlgn="ctr"/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sw $t0, 4($2)</a:t>
            </a:r>
          </a:p>
        </p:txBody>
      </p:sp>
      <p:sp>
        <p:nvSpPr>
          <p:cNvPr id="72" name="文本框 56">
            <a:extLst>
              <a:ext uri="{FF2B5EF4-FFF2-40B4-BE49-F238E27FC236}">
                <a16:creationId xmlns:a16="http://schemas.microsoft.com/office/drawing/2014/main" xmlns="" id="{1073DE08-61FA-4732-B849-6CB821932846}"/>
              </a:ext>
            </a:extLst>
          </p:cNvPr>
          <p:cNvSpPr txBox="1"/>
          <p:nvPr/>
        </p:nvSpPr>
        <p:spPr>
          <a:xfrm>
            <a:off x="6498771" y="3449716"/>
            <a:ext cx="1524609" cy="432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b="1">
                <a:solidFill>
                  <a:srgbClr val="1D1D1A"/>
                </a:solidFill>
                <a:latin typeface="Huawei Sans" panose="020C0503030203020204" pitchFamily="34" charset="0"/>
              </a:rPr>
              <a:t>Язык сборки</a:t>
            </a:r>
          </a:p>
        </p:txBody>
      </p:sp>
      <p:sp>
        <p:nvSpPr>
          <p:cNvPr id="73" name="文本框 57">
            <a:extLst>
              <a:ext uri="{FF2B5EF4-FFF2-40B4-BE49-F238E27FC236}">
                <a16:creationId xmlns:a16="http://schemas.microsoft.com/office/drawing/2014/main" xmlns="" id="{D0BA5BAC-73F9-47A8-A5F8-970DA0D7ABAF}"/>
              </a:ext>
            </a:extLst>
          </p:cNvPr>
          <p:cNvSpPr txBox="1"/>
          <p:nvPr/>
        </p:nvSpPr>
        <p:spPr>
          <a:xfrm>
            <a:off x="6585604" y="4746621"/>
            <a:ext cx="1423352" cy="432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b="1" dirty="0">
                <a:solidFill>
                  <a:srgbClr val="1D1D1A"/>
                </a:solidFill>
                <a:latin typeface="Huawei Sans" panose="020C0503030203020204" pitchFamily="34" charset="0"/>
              </a:rPr>
              <a:t>Машинный код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E5FE108A-DEAE-480F-B079-458A230B7EF6}"/>
              </a:ext>
            </a:extLst>
          </p:cNvPr>
          <p:cNvSpPr/>
          <p:nvPr/>
        </p:nvSpPr>
        <p:spPr>
          <a:xfrm>
            <a:off x="8221225" y="4505145"/>
            <a:ext cx="3065591" cy="805819"/>
          </a:xfrm>
          <a:prstGeom prst="rect">
            <a:avLst/>
          </a:prstGeom>
          <a:solidFill>
            <a:srgbClr val="92C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3600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r>
              <a:rPr lang="ru-RU" sz="1050" b="1">
                <a:solidFill>
                  <a:srgbClr val="FFFFFF"/>
                </a:solidFill>
                <a:latin typeface="Huawei Sans" panose="020C0503030203020204" pitchFamily="34" charset="0"/>
              </a:rPr>
              <a:t>0000 1001 1100 0110 1010 1111 0101 1000</a:t>
            </a:r>
          </a:p>
          <a:p>
            <a:pPr algn="ctr" defTabSz="914112" fontAlgn="ctr"/>
            <a:r>
              <a:rPr lang="ru-RU" sz="1050" b="1">
                <a:solidFill>
                  <a:srgbClr val="FFFFFF"/>
                </a:solidFill>
                <a:latin typeface="Huawei Sans" panose="020C0503030203020204" pitchFamily="34" charset="0"/>
              </a:rPr>
              <a:t>1010 1111 0101 1000 0000 1001 1100 0110</a:t>
            </a:r>
          </a:p>
          <a:p>
            <a:pPr algn="ctr" defTabSz="914112" fontAlgn="ctr"/>
            <a:r>
              <a:rPr lang="ru-RU" sz="1050" b="1">
                <a:solidFill>
                  <a:srgbClr val="FFFFFF"/>
                </a:solidFill>
                <a:latin typeface="Huawei Sans" panose="020C0503030203020204" pitchFamily="34" charset="0"/>
              </a:rPr>
              <a:t>1100 0110 1010 1111 0101 1000 0000 1001</a:t>
            </a:r>
          </a:p>
          <a:p>
            <a:pPr algn="ctr" defTabSz="914112" fontAlgn="ctr"/>
            <a:r>
              <a:rPr lang="ru-RU" sz="1050" b="1">
                <a:solidFill>
                  <a:srgbClr val="FFFFFF"/>
                </a:solidFill>
                <a:latin typeface="Huawei Sans" panose="020C0503030203020204" pitchFamily="34" charset="0"/>
              </a:rPr>
              <a:t>0101 1000 0000 1001 1100 0110 1010 1111</a:t>
            </a:r>
          </a:p>
        </p:txBody>
      </p:sp>
      <p:sp>
        <p:nvSpPr>
          <p:cNvPr id="75" name="下箭头 121">
            <a:extLst>
              <a:ext uri="{FF2B5EF4-FFF2-40B4-BE49-F238E27FC236}">
                <a16:creationId xmlns:a16="http://schemas.microsoft.com/office/drawing/2014/main" xmlns="" id="{C125A235-BF5C-4296-8DEF-18F734EF4B35}"/>
              </a:ext>
            </a:extLst>
          </p:cNvPr>
          <p:cNvSpPr/>
          <p:nvPr/>
        </p:nvSpPr>
        <p:spPr>
          <a:xfrm>
            <a:off x="9333540" y="2693058"/>
            <a:ext cx="216000" cy="468000"/>
          </a:xfrm>
          <a:prstGeom prst="downArrow">
            <a:avLst/>
          </a:prstGeom>
          <a:solidFill>
            <a:srgbClr val="FFE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endParaRPr lang="zh-CN" altLang="en-US" sz="105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76" name="下箭头 122">
            <a:extLst>
              <a:ext uri="{FF2B5EF4-FFF2-40B4-BE49-F238E27FC236}">
                <a16:creationId xmlns:a16="http://schemas.microsoft.com/office/drawing/2014/main" xmlns="" id="{CAC08E4D-0645-4C7B-973E-DC66AC082D5C}"/>
              </a:ext>
            </a:extLst>
          </p:cNvPr>
          <p:cNvSpPr/>
          <p:nvPr/>
        </p:nvSpPr>
        <p:spPr>
          <a:xfrm>
            <a:off x="10096860" y="2693058"/>
            <a:ext cx="216000" cy="468000"/>
          </a:xfrm>
          <a:prstGeom prst="downArrow">
            <a:avLst/>
          </a:prstGeom>
          <a:solidFill>
            <a:srgbClr val="FFE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endParaRPr lang="zh-CN" altLang="en-US" sz="105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77" name="下箭头 123">
            <a:extLst>
              <a:ext uri="{FF2B5EF4-FFF2-40B4-BE49-F238E27FC236}">
                <a16:creationId xmlns:a16="http://schemas.microsoft.com/office/drawing/2014/main" xmlns="" id="{5ACA9F40-4EF4-4DB8-8DBA-4879C8654165}"/>
              </a:ext>
            </a:extLst>
          </p:cNvPr>
          <p:cNvSpPr/>
          <p:nvPr/>
        </p:nvSpPr>
        <p:spPr>
          <a:xfrm>
            <a:off x="8417820" y="2693058"/>
            <a:ext cx="216000" cy="1764000"/>
          </a:xfrm>
          <a:prstGeom prst="downArrow">
            <a:avLst/>
          </a:prstGeom>
          <a:solidFill>
            <a:srgbClr val="92C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endParaRPr lang="zh-CN" altLang="en-US" sz="105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78" name="下箭头 124">
            <a:extLst>
              <a:ext uri="{FF2B5EF4-FFF2-40B4-BE49-F238E27FC236}">
                <a16:creationId xmlns:a16="http://schemas.microsoft.com/office/drawing/2014/main" xmlns="" id="{CC4D0D7C-B9DE-455A-84C3-C5645440B188}"/>
              </a:ext>
            </a:extLst>
          </p:cNvPr>
          <p:cNvSpPr/>
          <p:nvPr/>
        </p:nvSpPr>
        <p:spPr>
          <a:xfrm>
            <a:off x="10856220" y="2693058"/>
            <a:ext cx="216000" cy="1764000"/>
          </a:xfrm>
          <a:prstGeom prst="downArrow">
            <a:avLst/>
          </a:prstGeom>
          <a:solidFill>
            <a:srgbClr val="92C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endParaRPr lang="zh-CN" altLang="en-US" sz="105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79" name="文本框 52">
            <a:extLst>
              <a:ext uri="{FF2B5EF4-FFF2-40B4-BE49-F238E27FC236}">
                <a16:creationId xmlns:a16="http://schemas.microsoft.com/office/drawing/2014/main" xmlns="" id="{67176AE5-6F00-4B50-AFAC-9AADB14C9D7C}"/>
              </a:ext>
            </a:extLst>
          </p:cNvPr>
          <p:cNvSpPr txBox="1"/>
          <p:nvPr/>
        </p:nvSpPr>
        <p:spPr>
          <a:xfrm>
            <a:off x="8412025" y="2693197"/>
            <a:ext cx="1137515" cy="54122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100" b="1" dirty="0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</a:rPr>
              <a:t>C/C++</a:t>
            </a:r>
          </a:p>
          <a:p>
            <a:pPr algn="ctr" fontAlgn="ctr"/>
            <a:r>
              <a:rPr lang="ru-RU" sz="1100" b="1" dirty="0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</a:rPr>
              <a:t>Компилятор</a:t>
            </a:r>
          </a:p>
        </p:txBody>
      </p:sp>
      <p:sp>
        <p:nvSpPr>
          <p:cNvPr id="80" name="文本框 67">
            <a:extLst>
              <a:ext uri="{FF2B5EF4-FFF2-40B4-BE49-F238E27FC236}">
                <a16:creationId xmlns:a16="http://schemas.microsoft.com/office/drawing/2014/main" xmlns="" id="{3236B2B5-A962-4551-8568-A6043F642DAA}"/>
              </a:ext>
            </a:extLst>
          </p:cNvPr>
          <p:cNvSpPr txBox="1"/>
          <p:nvPr/>
        </p:nvSpPr>
        <p:spPr>
          <a:xfrm>
            <a:off x="10052154" y="2662934"/>
            <a:ext cx="1123702" cy="47297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100" b="1" dirty="0" err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</a:rPr>
              <a:t>Fortran</a:t>
            </a:r>
            <a:endParaRPr lang="ru-RU" sz="1100" b="1" dirty="0">
              <a:solidFill>
                <a:srgbClr val="1D1D1A"/>
              </a:solidFill>
              <a:latin typeface="Huawei Sans" panose="020C0503030203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100" b="1" dirty="0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</a:rPr>
              <a:t>Компилятор</a:t>
            </a:r>
          </a:p>
        </p:txBody>
      </p:sp>
      <p:sp>
        <p:nvSpPr>
          <p:cNvPr id="81" name="下箭头 127">
            <a:extLst>
              <a:ext uri="{FF2B5EF4-FFF2-40B4-BE49-F238E27FC236}">
                <a16:creationId xmlns:a16="http://schemas.microsoft.com/office/drawing/2014/main" xmlns="" id="{68F2256E-A5CB-4329-9455-8D95ED57C47E}"/>
              </a:ext>
            </a:extLst>
          </p:cNvPr>
          <p:cNvSpPr/>
          <p:nvPr/>
        </p:nvSpPr>
        <p:spPr>
          <a:xfrm>
            <a:off x="9637020" y="4035769"/>
            <a:ext cx="216000" cy="468000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endParaRPr lang="zh-CN" altLang="en-US" sz="105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sp>
        <p:nvSpPr>
          <p:cNvPr id="82" name="文本框 69">
            <a:extLst>
              <a:ext uri="{FF2B5EF4-FFF2-40B4-BE49-F238E27FC236}">
                <a16:creationId xmlns:a16="http://schemas.microsoft.com/office/drawing/2014/main" xmlns="" id="{6E2C9B12-876A-47E7-B47B-A61EC3A1476E}"/>
              </a:ext>
            </a:extLst>
          </p:cNvPr>
          <p:cNvSpPr txBox="1"/>
          <p:nvPr/>
        </p:nvSpPr>
        <p:spPr>
          <a:xfrm>
            <a:off x="9285340" y="4095353"/>
            <a:ext cx="1027520" cy="28686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1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</a:rPr>
              <a:t>Сборщик</a:t>
            </a:r>
          </a:p>
        </p:txBody>
      </p:sp>
      <p:sp>
        <p:nvSpPr>
          <p:cNvPr id="83" name="文本框 59">
            <a:extLst>
              <a:ext uri="{FF2B5EF4-FFF2-40B4-BE49-F238E27FC236}">
                <a16:creationId xmlns:a16="http://schemas.microsoft.com/office/drawing/2014/main" xmlns="" id="{FBECE676-4A68-42CA-80EF-7574165D4C4F}"/>
              </a:ext>
            </a:extLst>
          </p:cNvPr>
          <p:cNvSpPr txBox="1"/>
          <p:nvPr/>
        </p:nvSpPr>
        <p:spPr>
          <a:xfrm>
            <a:off x="2057047" y="1179028"/>
            <a:ext cx="3786547" cy="2936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b="1" dirty="0">
                <a:solidFill>
                  <a:srgbClr val="0070C0"/>
                </a:solidFill>
                <a:latin typeface="Huawei Sans" panose="020C0503030203020204" pitchFamily="34" charset="0"/>
              </a:rPr>
              <a:t>Стек вычислительных технологий</a:t>
            </a:r>
          </a:p>
        </p:txBody>
      </p:sp>
      <p:sp>
        <p:nvSpPr>
          <p:cNvPr id="84" name="文本框 72">
            <a:extLst>
              <a:ext uri="{FF2B5EF4-FFF2-40B4-BE49-F238E27FC236}">
                <a16:creationId xmlns:a16="http://schemas.microsoft.com/office/drawing/2014/main" xmlns="" id="{34C3AD88-1D25-4BAB-97E0-8070C2B2B4C0}"/>
              </a:ext>
            </a:extLst>
          </p:cNvPr>
          <p:cNvSpPr txBox="1"/>
          <p:nvPr/>
        </p:nvSpPr>
        <p:spPr>
          <a:xfrm>
            <a:off x="7819782" y="1296056"/>
            <a:ext cx="3494475" cy="2936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b="1" dirty="0">
                <a:solidFill>
                  <a:srgbClr val="0070C0"/>
                </a:solidFill>
                <a:latin typeface="Huawei Sans" panose="020C0503030203020204" pitchFamily="34" charset="0"/>
              </a:rPr>
              <a:t>Процесс выполнения программы</a:t>
            </a:r>
          </a:p>
        </p:txBody>
      </p:sp>
      <p:sp>
        <p:nvSpPr>
          <p:cNvPr id="85" name="文本框 73">
            <a:extLst>
              <a:ext uri="{FF2B5EF4-FFF2-40B4-BE49-F238E27FC236}">
                <a16:creationId xmlns:a16="http://schemas.microsoft.com/office/drawing/2014/main" xmlns="" id="{80AB566C-F518-45BD-AA75-D34884264E2B}"/>
              </a:ext>
            </a:extLst>
          </p:cNvPr>
          <p:cNvSpPr txBox="1"/>
          <p:nvPr/>
        </p:nvSpPr>
        <p:spPr>
          <a:xfrm>
            <a:off x="6639338" y="5500382"/>
            <a:ext cx="1369618" cy="4320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b="1">
                <a:solidFill>
                  <a:srgbClr val="1D1D1A"/>
                </a:solidFill>
                <a:latin typeface="Huawei Sans" panose="020C0503030203020204" pitchFamily="34" charset="0"/>
              </a:rPr>
              <a:t>Набор команд</a:t>
            </a:r>
          </a:p>
        </p:txBody>
      </p:sp>
      <p:sp>
        <p:nvSpPr>
          <p:cNvPr id="86" name="圆角矩形 132">
            <a:extLst>
              <a:ext uri="{FF2B5EF4-FFF2-40B4-BE49-F238E27FC236}">
                <a16:creationId xmlns:a16="http://schemas.microsoft.com/office/drawing/2014/main" xmlns="" id="{8B800C91-3676-4183-96EA-0F3F3A7C8009}"/>
              </a:ext>
            </a:extLst>
          </p:cNvPr>
          <p:cNvSpPr/>
          <p:nvPr/>
        </p:nvSpPr>
        <p:spPr>
          <a:xfrm>
            <a:off x="8377618" y="4599342"/>
            <a:ext cx="2808000" cy="1440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endParaRPr lang="zh-CN" altLang="en-US" sz="105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xmlns="" id="{D1B22125-0332-430E-9FD3-A92D35F71DCF}"/>
              </a:ext>
            </a:extLst>
          </p:cNvPr>
          <p:cNvCxnSpPr/>
          <p:nvPr/>
        </p:nvCxnSpPr>
        <p:spPr>
          <a:xfrm>
            <a:off x="8705901" y="4736602"/>
            <a:ext cx="0" cy="864000"/>
          </a:xfrm>
          <a:prstGeom prst="straightConnector1">
            <a:avLst/>
          </a:prstGeom>
          <a:ln w="2857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7174">
            <a:extLst>
              <a:ext uri="{FF2B5EF4-FFF2-40B4-BE49-F238E27FC236}">
                <a16:creationId xmlns:a16="http://schemas.microsoft.com/office/drawing/2014/main" xmlns="" id="{BE2BBDF9-1CEE-494C-976E-A2D5F4B9A5C1}"/>
              </a:ext>
            </a:extLst>
          </p:cNvPr>
          <p:cNvSpPr txBox="1"/>
          <p:nvPr/>
        </p:nvSpPr>
        <p:spPr>
          <a:xfrm>
            <a:off x="8012592" y="5593332"/>
            <a:ext cx="1435515" cy="2540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600" b="1">
                <a:solidFill>
                  <a:srgbClr val="EC7061"/>
                </a:solidFill>
                <a:latin typeface="Huawei Sans" panose="020C0503030203020204" pitchFamily="34" charset="0"/>
              </a:rPr>
              <a:t>Команда 1</a:t>
            </a:r>
          </a:p>
        </p:txBody>
      </p:sp>
      <p:sp>
        <p:nvSpPr>
          <p:cNvPr id="89" name="圆角矩形 135">
            <a:extLst>
              <a:ext uri="{FF2B5EF4-FFF2-40B4-BE49-F238E27FC236}">
                <a16:creationId xmlns:a16="http://schemas.microsoft.com/office/drawing/2014/main" xmlns="" id="{0AA6859F-E439-4DD2-AD9F-0DF23EB420A9}"/>
              </a:ext>
            </a:extLst>
          </p:cNvPr>
          <p:cNvSpPr/>
          <p:nvPr/>
        </p:nvSpPr>
        <p:spPr>
          <a:xfrm>
            <a:off x="8377618" y="4907984"/>
            <a:ext cx="2808000" cy="144000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12" fontAlgn="ctr"/>
            <a:endParaRPr lang="zh-CN" altLang="en-US" sz="1050" b="1" dirty="0">
              <a:solidFill>
                <a:srgbClr val="FFFFFF"/>
              </a:solidFill>
              <a:latin typeface="Huawei Sans" panose="020C0503030203020204" pitchFamily="34" charset="0"/>
            </a:endParaRP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xmlns="" id="{8BBE034B-CE24-4A37-A75E-B8615831DCC6}"/>
              </a:ext>
            </a:extLst>
          </p:cNvPr>
          <p:cNvCxnSpPr>
            <a:endCxn id="91" idx="0"/>
          </p:cNvCxnSpPr>
          <p:nvPr/>
        </p:nvCxnSpPr>
        <p:spPr>
          <a:xfrm>
            <a:off x="10341523" y="5051984"/>
            <a:ext cx="287325" cy="54134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89">
            <a:extLst>
              <a:ext uri="{FF2B5EF4-FFF2-40B4-BE49-F238E27FC236}">
                <a16:creationId xmlns:a16="http://schemas.microsoft.com/office/drawing/2014/main" xmlns="" id="{5C9B0038-DDBF-4EC8-B227-4D43CE8FBA0D}"/>
              </a:ext>
            </a:extLst>
          </p:cNvPr>
          <p:cNvSpPr txBox="1"/>
          <p:nvPr/>
        </p:nvSpPr>
        <p:spPr>
          <a:xfrm>
            <a:off x="9618690" y="5593332"/>
            <a:ext cx="2020315" cy="229024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600" b="1" dirty="0">
                <a:solidFill>
                  <a:srgbClr val="0070C0"/>
                </a:solidFill>
                <a:latin typeface="Huawei Sans" panose="020C0503030203020204" pitchFamily="34" charset="0"/>
              </a:rPr>
              <a:t>Набор данных 1</a:t>
            </a:r>
          </a:p>
        </p:txBody>
      </p:sp>
    </p:spTree>
    <p:extLst>
      <p:ext uri="{BB962C8B-B14F-4D97-AF65-F5344CB8AC3E}">
        <p14:creationId xmlns:p14="http://schemas.microsoft.com/office/powerpoint/2010/main" val="4308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/>
              <a:t>Компилируемый язык. Перед выполнением программы на компилируемом языке выполняется процесс компиляции программы в файл машинного языка. Результат компиляции может быть использован напрямую без повторного перевода во время работы. Типичные языки включают C/C++ и Go.</a:t>
            </a:r>
          </a:p>
          <a:p>
            <a:r>
              <a:rPr lang="ru-RU" sz="1600"/>
              <a:t>Из исходного кода в программу. Исходный код должен быть переведен компилятором и сборщиком в машинные инструкции, а затем линкер использует функцию библиотеки связей для генерирования программы на машинном языке. Машинный язык должен соответствовать набору команд ЦПУ, который загружается в память загрузчиком во время работы и выполняется процессором.</a:t>
            </a:r>
          </a:p>
          <a:p>
            <a:endParaRPr lang="zh-CN" altLang="en-US" sz="16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DC1E6DC-A4E2-42CE-AB38-4B2D54BF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414320" cy="640800"/>
          </a:xfrm>
        </p:spPr>
        <p:txBody>
          <a:bodyPr/>
          <a:lstStyle/>
          <a:p>
            <a:r>
              <a:rPr lang="ru-RU"/>
              <a:t>Языки программирования высокого уровня. Компилируемые языки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1D3E952-746B-4092-8D19-E32C3969A5B9}"/>
              </a:ext>
            </a:extLst>
          </p:cNvPr>
          <p:cNvSpPr txBox="1"/>
          <p:nvPr/>
        </p:nvSpPr>
        <p:spPr>
          <a:xfrm>
            <a:off x="1878341" y="3916460"/>
            <a:ext cx="883813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 err="1" smtClean="0">
                <a:latin typeface="Huawei Sans" panose="020C0503030203020204" pitchFamily="34" charset="0"/>
              </a:rPr>
              <a:t>Компи</a:t>
            </a:r>
            <a:r>
              <a:rPr lang="ru-RU" sz="1200" dirty="0" smtClean="0">
                <a:latin typeface="Huawei Sans" panose="020C0503030203020204" pitchFamily="34" charset="0"/>
              </a:rPr>
              <a:t>-</a:t>
            </a:r>
            <a:br>
              <a:rPr lang="ru-RU" sz="1200" dirty="0" smtClean="0">
                <a:latin typeface="Huawei Sans" panose="020C0503030203020204" pitchFamily="34" charset="0"/>
              </a:rPr>
            </a:br>
            <a:r>
              <a:rPr lang="ru-RU" sz="1200" dirty="0" err="1" smtClean="0">
                <a:latin typeface="Huawei Sans" panose="020C0503030203020204" pitchFamily="34" charset="0"/>
              </a:rPr>
              <a:t>лятор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5F8C60B-B6BC-4520-B0F1-C58985748851}"/>
              </a:ext>
            </a:extLst>
          </p:cNvPr>
          <p:cNvSpPr txBox="1"/>
          <p:nvPr/>
        </p:nvSpPr>
        <p:spPr>
          <a:xfrm>
            <a:off x="6980269" y="3916460"/>
            <a:ext cx="856272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Линкер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000A521-E13D-4377-93C8-976CEC9CA585}"/>
              </a:ext>
            </a:extLst>
          </p:cNvPr>
          <p:cNvSpPr txBox="1"/>
          <p:nvPr/>
        </p:nvSpPr>
        <p:spPr>
          <a:xfrm>
            <a:off x="8062536" y="3916460"/>
            <a:ext cx="1481877" cy="846480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Выполняемый код: программа машинного </a:t>
            </a:r>
            <a:r>
              <a:rPr lang="ru-RU" dirty="0" smtClean="0"/>
              <a:t>языка</a:t>
            </a:r>
            <a:endParaRPr lang="ru-RU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5F9AE77-4914-487F-863D-556A26F4EB5C}"/>
              </a:ext>
            </a:extLst>
          </p:cNvPr>
          <p:cNvSpPr txBox="1"/>
          <p:nvPr/>
        </p:nvSpPr>
        <p:spPr>
          <a:xfrm>
            <a:off x="9716506" y="3916460"/>
            <a:ext cx="968911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Загрузчик</a:t>
            </a:r>
          </a:p>
        </p:txBody>
      </p:sp>
      <p:cxnSp>
        <p:nvCxnSpPr>
          <p:cNvPr id="8" name="直接箭头连接符 35">
            <a:extLst>
              <a:ext uri="{FF2B5EF4-FFF2-40B4-BE49-F238E27FC236}">
                <a16:creationId xmlns:a16="http://schemas.microsoft.com/office/drawing/2014/main" xmlns="" id="{D9A33F0A-739F-4744-8968-5F2764ECE06D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5100304" y="4337009"/>
            <a:ext cx="225995" cy="269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63F89F56-7212-4783-850A-B719AD53C24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836541" y="4339700"/>
            <a:ext cx="225995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2CEBB657-3C02-4B21-B057-9CEE5E6A3D4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9544413" y="4339700"/>
            <a:ext cx="172093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B8C1B12-E18E-4A21-A825-5872CD6452C4}"/>
              </a:ext>
            </a:extLst>
          </p:cNvPr>
          <p:cNvSpPr txBox="1"/>
          <p:nvPr/>
        </p:nvSpPr>
        <p:spPr>
          <a:xfrm>
            <a:off x="471560" y="3916460"/>
            <a:ext cx="1180787" cy="846480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/>
              <a:t>Исходный код на C/C++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C1EAA4CE-DC3C-4F6F-A641-38A39C911603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>
            <a:off x="1652347" y="4339700"/>
            <a:ext cx="225994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CBEBEAF-16EA-4432-84B9-FFBA7EE263DF}"/>
              </a:ext>
            </a:extLst>
          </p:cNvPr>
          <p:cNvSpPr txBox="1"/>
          <p:nvPr/>
        </p:nvSpPr>
        <p:spPr>
          <a:xfrm>
            <a:off x="5326299" y="3916460"/>
            <a:ext cx="1427975" cy="841097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Объектный модуль: модуль машинного </a:t>
            </a:r>
            <a:r>
              <a:rPr lang="ru-RU" dirty="0" smtClean="0"/>
              <a:t>языка</a:t>
            </a:r>
            <a:endParaRPr lang="ru-RU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8061305-7D20-44BA-BD9B-2BF68F29B5C1}"/>
              </a:ext>
            </a:extLst>
          </p:cNvPr>
          <p:cNvSpPr txBox="1"/>
          <p:nvPr/>
        </p:nvSpPr>
        <p:spPr>
          <a:xfrm>
            <a:off x="4814751" y="5178106"/>
            <a:ext cx="1953148" cy="903061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Целевая библиотека: функция библиотеки (язык машин)</a:t>
            </a:r>
          </a:p>
        </p:txBody>
      </p:sp>
      <p:cxnSp>
        <p:nvCxnSpPr>
          <p:cNvPr id="15" name="直接箭头连接符 60">
            <a:extLst>
              <a:ext uri="{FF2B5EF4-FFF2-40B4-BE49-F238E27FC236}">
                <a16:creationId xmlns:a16="http://schemas.microsoft.com/office/drawing/2014/main" xmlns="" id="{79F3982E-D37F-4569-982E-8E0693F2A45D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>
            <a:off x="6754274" y="4337009"/>
            <a:ext cx="225995" cy="269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直接箭头连接符 63">
            <a:extLst>
              <a:ext uri="{FF2B5EF4-FFF2-40B4-BE49-F238E27FC236}">
                <a16:creationId xmlns:a16="http://schemas.microsoft.com/office/drawing/2014/main" xmlns="" id="{F09A5958-CA7B-47AC-9EF6-3B4DD9929E44}"/>
              </a:ext>
            </a:extLst>
          </p:cNvPr>
          <p:cNvCxnSpPr>
            <a:cxnSpLocks/>
            <a:stCxn id="14" idx="3"/>
            <a:endCxn id="5" idx="2"/>
          </p:cNvCxnSpPr>
          <p:nvPr/>
        </p:nvCxnSpPr>
        <p:spPr>
          <a:xfrm flipV="1">
            <a:off x="6767899" y="4762940"/>
            <a:ext cx="640506" cy="866697"/>
          </a:xfrm>
          <a:prstGeom prst="bentConnector2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A5D64E0-4BC0-40A8-8619-39FEBEBF6ECD}"/>
              </a:ext>
            </a:extLst>
          </p:cNvPr>
          <p:cNvSpPr txBox="1"/>
          <p:nvPr/>
        </p:nvSpPr>
        <p:spPr>
          <a:xfrm>
            <a:off x="2960609" y="3916460"/>
            <a:ext cx="1057428" cy="846480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Программа языка сборки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D1B891A-DC88-45FA-A467-3482E686BD02}"/>
              </a:ext>
            </a:extLst>
          </p:cNvPr>
          <p:cNvSpPr txBox="1"/>
          <p:nvPr/>
        </p:nvSpPr>
        <p:spPr>
          <a:xfrm>
            <a:off x="4244032" y="3916460"/>
            <a:ext cx="856272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050" tIns="19050" rIns="19050" bIns="19050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Сборщик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EC6038A4-2D99-44DE-BE52-FE0616ED854F}"/>
              </a:ext>
            </a:extLst>
          </p:cNvPr>
          <p:cNvSpPr txBox="1"/>
          <p:nvPr/>
        </p:nvSpPr>
        <p:spPr>
          <a:xfrm>
            <a:off x="10852674" y="3916460"/>
            <a:ext cx="856271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Память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FD7C0B20-74E0-4708-8B19-868DFDBF1D3F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2762154" y="4339700"/>
            <a:ext cx="198455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3E31A92E-E095-48ED-A6C6-594910DFEAD0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4018037" y="4339700"/>
            <a:ext cx="225995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090A56A9-3331-49EF-99C7-1DC4D1BD728B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>
            <a:off x="10685417" y="4339700"/>
            <a:ext cx="167257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847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/>
              <a:t>Интерпретируемый язык. Перед запуском программы интерпретируемого языка не нужно компилировать. Во время их работы строчки переводятся поочередно. Типичными интерпретируемыми языками являются Java и Python.</a:t>
            </a:r>
          </a:p>
          <a:p>
            <a:r>
              <a:rPr lang="ru-RU" sz="1400"/>
              <a:t>Процесс преобразования исходного кода в программы. Исходный код интерпретируемого языка генерируется компилятором, а затем интерпретируется и выполняется виртуальной машиной (VM) (например, JVM/PVM). Виртуальная машина нивелирует последствия различия между наборами команд ЦПУ. Поэтому возможность портирования интерпретируемого языка относительно высока.</a:t>
            </a:r>
          </a:p>
          <a:p>
            <a:endParaRPr lang="zh-CN" altLang="en-US" sz="1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04193D-F99F-4A43-8A6A-60DB773C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Языки программирования высокого уровня. Интерпретируемые языки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167E30B-AE00-4F92-ACE8-D61612DA8CD5}"/>
              </a:ext>
            </a:extLst>
          </p:cNvPr>
          <p:cNvSpPr txBox="1"/>
          <p:nvPr/>
        </p:nvSpPr>
        <p:spPr>
          <a:xfrm>
            <a:off x="2026868" y="5912279"/>
            <a:ext cx="897027" cy="401344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JVM</a:t>
            </a:r>
          </a:p>
        </p:txBody>
      </p:sp>
      <p:cxnSp>
        <p:nvCxnSpPr>
          <p:cNvPr id="5" name="直接箭头连接符 35">
            <a:extLst>
              <a:ext uri="{FF2B5EF4-FFF2-40B4-BE49-F238E27FC236}">
                <a16:creationId xmlns:a16="http://schemas.microsoft.com/office/drawing/2014/main" xmlns="" id="{46A89064-4915-4183-8E2F-E88A82D039E4}"/>
              </a:ext>
            </a:extLst>
          </p:cNvPr>
          <p:cNvCxnSpPr>
            <a:stCxn id="11" idx="2"/>
            <a:endCxn id="6" idx="0"/>
          </p:cNvCxnSpPr>
          <p:nvPr/>
        </p:nvCxnSpPr>
        <p:spPr>
          <a:xfrm>
            <a:off x="2475384" y="4745334"/>
            <a:ext cx="0" cy="303268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9BDE9D3-0A2F-4BA4-BBFD-7B82D89D4618}"/>
              </a:ext>
            </a:extLst>
          </p:cNvPr>
          <p:cNvSpPr txBox="1"/>
          <p:nvPr/>
        </p:nvSpPr>
        <p:spPr>
          <a:xfrm>
            <a:off x="1594177" y="5048602"/>
            <a:ext cx="1762414" cy="570583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Файл класса </a:t>
            </a:r>
            <a:r>
              <a:rPr lang="ru-RU" sz="1200" dirty="0" smtClean="0">
                <a:latin typeface="Huawei Sans" panose="020C0503030203020204" pitchFamily="34" charset="0"/>
              </a:rPr>
              <a:t/>
            </a:r>
            <a:br>
              <a:rPr lang="ru-RU" sz="1200" dirty="0" smtClean="0">
                <a:latin typeface="Huawei Sans" panose="020C0503030203020204" pitchFamily="34" charset="0"/>
              </a:rPr>
            </a:br>
            <a:r>
              <a:rPr lang="ru-RU" sz="1200" dirty="0" smtClean="0">
                <a:latin typeface="Huawei Sans" panose="020C0503030203020204" pitchFamily="34" charset="0"/>
              </a:rPr>
              <a:t>(</a:t>
            </a:r>
            <a:r>
              <a:rPr lang="ru-RU" sz="1200" dirty="0">
                <a:latin typeface="Huawei Sans" panose="020C0503030203020204" pitchFamily="34" charset="0"/>
              </a:rPr>
              <a:t>байт-код</a:t>
            </a:r>
            <a:r>
              <a:rPr lang="ru-RU" sz="1200" dirty="0" smtClean="0">
                <a:latin typeface="Huawei Sans" panose="020C0503030203020204" pitchFamily="34" charset="0"/>
              </a:rPr>
              <a:t>)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1DF8348-1D6A-40C8-AE8B-DBDC41FD9CA1}"/>
              </a:ext>
            </a:extLst>
          </p:cNvPr>
          <p:cNvSpPr txBox="1"/>
          <p:nvPr/>
        </p:nvSpPr>
        <p:spPr>
          <a:xfrm>
            <a:off x="3579849" y="5048602"/>
            <a:ext cx="1739450" cy="570583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Функция библиотеки </a:t>
            </a:r>
            <a:r>
              <a:rPr lang="ru-RU" sz="1200" dirty="0" err="1">
                <a:latin typeface="Huawei Sans" panose="020C0503030203020204" pitchFamily="34" charset="0"/>
              </a:rPr>
              <a:t>Java</a:t>
            </a:r>
            <a:r>
              <a:rPr lang="ru-RU" sz="1200" dirty="0">
                <a:latin typeface="Huawei Sans" panose="020C0503030203020204" pitchFamily="34" charset="0"/>
              </a:rPr>
              <a:t> (машинный язык</a:t>
            </a:r>
            <a:r>
              <a:rPr lang="ru-RU" sz="1200" dirty="0" smtClean="0">
                <a:latin typeface="Huawei Sans" panose="020C0503030203020204" pitchFamily="34" charset="0"/>
              </a:rPr>
              <a:t>)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cxnSp>
        <p:nvCxnSpPr>
          <p:cNvPr id="8" name="直接箭头连接符 60">
            <a:extLst>
              <a:ext uri="{FF2B5EF4-FFF2-40B4-BE49-F238E27FC236}">
                <a16:creationId xmlns:a16="http://schemas.microsoft.com/office/drawing/2014/main" xmlns="" id="{628712AA-85E6-4122-ADB7-834AFB20DB83}"/>
              </a:ext>
            </a:extLst>
          </p:cNvPr>
          <p:cNvCxnSpPr>
            <a:stCxn id="6" idx="2"/>
            <a:endCxn id="4" idx="0"/>
          </p:cNvCxnSpPr>
          <p:nvPr/>
        </p:nvCxnSpPr>
        <p:spPr>
          <a:xfrm flipH="1">
            <a:off x="2475382" y="5619185"/>
            <a:ext cx="2" cy="293094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接箭头连接符 63">
            <a:extLst>
              <a:ext uri="{FF2B5EF4-FFF2-40B4-BE49-F238E27FC236}">
                <a16:creationId xmlns:a16="http://schemas.microsoft.com/office/drawing/2014/main" xmlns="" id="{0F7CAD24-A153-4535-B893-20DE560E7D2E}"/>
              </a:ext>
            </a:extLst>
          </p:cNvPr>
          <p:cNvCxnSpPr>
            <a:stCxn id="7" idx="2"/>
            <a:endCxn id="4" idx="0"/>
          </p:cNvCxnSpPr>
          <p:nvPr/>
        </p:nvCxnSpPr>
        <p:spPr>
          <a:xfrm rot="5400000">
            <a:off x="3315931" y="4778636"/>
            <a:ext cx="293094" cy="197419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8C5E7EB-E66D-442F-93DD-E942B3042D08}"/>
              </a:ext>
            </a:extLst>
          </p:cNvPr>
          <p:cNvSpPr txBox="1"/>
          <p:nvPr/>
        </p:nvSpPr>
        <p:spPr>
          <a:xfrm>
            <a:off x="1594177" y="3313944"/>
            <a:ext cx="1762414" cy="574235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Программа на языке Java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DE48B79-EE29-455E-AD7B-7DB74EA91985}"/>
              </a:ext>
            </a:extLst>
          </p:cNvPr>
          <p:cNvSpPr txBox="1"/>
          <p:nvPr/>
        </p:nvSpPr>
        <p:spPr>
          <a:xfrm>
            <a:off x="1854470" y="4181273"/>
            <a:ext cx="1241827" cy="564061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Компилятор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2244F763-962B-4935-B367-27693D603169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2475384" y="3888179"/>
            <a:ext cx="0" cy="293094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6EFB153-4BC1-44A3-9701-7DB1500D59DB}"/>
              </a:ext>
            </a:extLst>
          </p:cNvPr>
          <p:cNvSpPr txBox="1"/>
          <p:nvPr/>
        </p:nvSpPr>
        <p:spPr>
          <a:xfrm>
            <a:off x="9135966" y="5933073"/>
            <a:ext cx="915272" cy="404556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PVM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1BAC35B5-417A-426C-BE6B-9ADA5C9644DA}"/>
              </a:ext>
            </a:extLst>
          </p:cNvPr>
          <p:cNvCxnSpPr>
            <a:stCxn id="21" idx="2"/>
            <a:endCxn id="16" idx="0"/>
          </p:cNvCxnSpPr>
          <p:nvPr/>
        </p:nvCxnSpPr>
        <p:spPr>
          <a:xfrm>
            <a:off x="9589137" y="4767045"/>
            <a:ext cx="4467" cy="29544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DCAB7F6-D034-4FD3-8612-A7F4ADDDBB66}"/>
              </a:ext>
            </a:extLst>
          </p:cNvPr>
          <p:cNvSpPr txBox="1"/>
          <p:nvPr/>
        </p:nvSpPr>
        <p:spPr>
          <a:xfrm>
            <a:off x="8710220" y="5062485"/>
            <a:ext cx="1766767" cy="575149"/>
          </a:xfrm>
          <a:prstGeom prst="rect">
            <a:avLst/>
          </a:prstGeom>
          <a:solidFill>
            <a:srgbClr val="FFE3B1"/>
          </a:solidFill>
          <a:ln w="12700" cap="flat" cmpd="sng" algn="ctr">
            <a:solidFill>
              <a:srgbClr val="FFAF1E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Huawei Sans"/>
                <a:ea typeface="方正兰亭黑简体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Файл .pyc</a:t>
            </a:r>
          </a:p>
          <a:p>
            <a:pPr fontAlgn="ctr"/>
            <a:r>
              <a:rPr lang="ru-RU" sz="1200">
                <a:latin typeface="Huawei Sans" panose="020C0503030203020204" pitchFamily="34" charset="0"/>
              </a:rPr>
              <a:t>(байт-код)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6CA0407-1021-4BF3-A07A-D8FDA92CA897}"/>
              </a:ext>
            </a:extLst>
          </p:cNvPr>
          <p:cNvSpPr txBox="1"/>
          <p:nvPr/>
        </p:nvSpPr>
        <p:spPr>
          <a:xfrm>
            <a:off x="6747512" y="5060049"/>
            <a:ext cx="1733889" cy="590561"/>
          </a:xfrm>
          <a:prstGeom prst="rect">
            <a:avLst/>
          </a:prstGeom>
          <a:solidFill>
            <a:srgbClr val="FFE3B1"/>
          </a:solidFill>
          <a:ln w="12700" cap="flat" cmpd="sng" algn="ctr">
            <a:solidFill>
              <a:srgbClr val="FFAF1E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Huawei Sans"/>
                <a:ea typeface="方正兰亭黑简体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Функции библиотеки Python (машинный язык)</a:t>
            </a:r>
          </a:p>
        </p:txBody>
      </p:sp>
      <p:cxnSp>
        <p:nvCxnSpPr>
          <p:cNvPr id="18" name="直接箭头连接符 60">
            <a:extLst>
              <a:ext uri="{FF2B5EF4-FFF2-40B4-BE49-F238E27FC236}">
                <a16:creationId xmlns:a16="http://schemas.microsoft.com/office/drawing/2014/main" xmlns="" id="{4C8B6596-DF6C-49B8-B01B-2BB9A22EEC2C}"/>
              </a:ext>
            </a:extLst>
          </p:cNvPr>
          <p:cNvCxnSpPr>
            <a:stCxn id="16" idx="2"/>
            <a:endCxn id="14" idx="0"/>
          </p:cNvCxnSpPr>
          <p:nvPr/>
        </p:nvCxnSpPr>
        <p:spPr>
          <a:xfrm rot="5400000">
            <a:off x="9445884" y="5785352"/>
            <a:ext cx="295439" cy="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直接箭头连接符 63">
            <a:extLst>
              <a:ext uri="{FF2B5EF4-FFF2-40B4-BE49-F238E27FC236}">
                <a16:creationId xmlns:a16="http://schemas.microsoft.com/office/drawing/2014/main" xmlns="" id="{EA7CBE00-2C1A-4CB2-8207-A4BFDFF2B8CE}"/>
              </a:ext>
            </a:extLst>
          </p:cNvPr>
          <p:cNvCxnSpPr>
            <a:stCxn id="17" idx="2"/>
            <a:endCxn id="14" idx="0"/>
          </p:cNvCxnSpPr>
          <p:nvPr/>
        </p:nvCxnSpPr>
        <p:spPr>
          <a:xfrm rot="16200000" flipH="1">
            <a:off x="8462798" y="4802268"/>
            <a:ext cx="282463" cy="197914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80E35FCE-99F6-430D-B939-35818543E0C5}"/>
              </a:ext>
            </a:extLst>
          </p:cNvPr>
          <p:cNvSpPr txBox="1"/>
          <p:nvPr/>
        </p:nvSpPr>
        <p:spPr>
          <a:xfrm>
            <a:off x="8710220" y="3313945"/>
            <a:ext cx="1766767" cy="578830"/>
          </a:xfrm>
          <a:prstGeom prst="rect">
            <a:avLst/>
          </a:prstGeom>
          <a:solidFill>
            <a:srgbClr val="FFE3B1"/>
          </a:solidFill>
          <a:ln w="12700" cap="flat" cmpd="sng" algn="ctr">
            <a:solidFill>
              <a:srgbClr val="FFAF1E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/>
                <a:ea typeface="方正兰亭黑简体"/>
              </a:defRPr>
            </a:lvl1pPr>
          </a:lstStyle>
          <a:p>
            <a:pPr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Программа на языке Python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7D273CB1-E5C9-447F-9CB9-F8E14EAA28AF}"/>
              </a:ext>
            </a:extLst>
          </p:cNvPr>
          <p:cNvSpPr txBox="1"/>
          <p:nvPr/>
        </p:nvSpPr>
        <p:spPr>
          <a:xfrm>
            <a:off x="8989247" y="4188215"/>
            <a:ext cx="1199779" cy="57883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Компилятор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343AED6A-E751-48D6-BD05-12857918B8B6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9589137" y="3892775"/>
            <a:ext cx="4467" cy="29544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880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 err="1"/>
              <a:t>Python</a:t>
            </a:r>
            <a:r>
              <a:rPr lang="ru-RU" sz="1800" dirty="0"/>
              <a:t> — язык программирования высокого уровня с открытым исходным кодом. Его автор — Гвидо Ван </a:t>
            </a:r>
            <a:r>
              <a:rPr lang="ru-RU" sz="1800" dirty="0" err="1"/>
              <a:t>Россум</a:t>
            </a:r>
            <a:r>
              <a:rPr lang="ru-RU" sz="1800" dirty="0"/>
              <a:t>.</a:t>
            </a: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0C0EEA-60D1-431E-AB5E-60377156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Python?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05C4DA47-B0FD-46F1-85EF-74FFD5D01135}"/>
              </a:ext>
            </a:extLst>
          </p:cNvPr>
          <p:cNvSpPr txBox="1">
            <a:spLocks/>
          </p:cNvSpPr>
          <p:nvPr/>
        </p:nvSpPr>
        <p:spPr>
          <a:xfrm>
            <a:off x="528225" y="4674961"/>
            <a:ext cx="11156366" cy="12884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ru-RU" sz="1800" dirty="0">
                <a:latin typeface="Huawei Sans" panose="020C0503030203020204" pitchFamily="34" charset="0"/>
              </a:rPr>
              <a:t>Благодаря поддержке </a:t>
            </a:r>
            <a:r>
              <a:rPr lang="ru-RU" sz="1800" dirty="0" smtClean="0">
                <a:latin typeface="Huawei Sans" panose="020C0503030203020204" pitchFamily="34" charset="0"/>
              </a:rPr>
              <a:t>множества сторонних </a:t>
            </a:r>
            <a:r>
              <a:rPr lang="ru-RU" sz="1800" dirty="0">
                <a:latin typeface="Huawei Sans" panose="020C0503030203020204" pitchFamily="34" charset="0"/>
              </a:rPr>
              <a:t>библиотек </a:t>
            </a:r>
            <a:r>
              <a:rPr lang="ru-RU" sz="1800" dirty="0" smtClean="0">
                <a:latin typeface="Huawei Sans" panose="020C0503030203020204" pitchFamily="34" charset="0"/>
              </a:rPr>
              <a:t>и </a:t>
            </a:r>
            <a:r>
              <a:rPr lang="ru-RU" sz="1800" dirty="0">
                <a:latin typeface="Huawei Sans" panose="020C0503030203020204" pitchFamily="34" charset="0"/>
              </a:rPr>
              <a:t>своим преимуществам язык </a:t>
            </a:r>
            <a:r>
              <a:rPr lang="ru-RU" sz="1800" dirty="0" err="1">
                <a:latin typeface="Huawei Sans" panose="020C0503030203020204" pitchFamily="34" charset="0"/>
              </a:rPr>
              <a:t>Python</a:t>
            </a:r>
            <a:r>
              <a:rPr lang="ru-RU" sz="1800" dirty="0">
                <a:latin typeface="Huawei Sans" panose="020C0503030203020204" pitchFamily="34" charset="0"/>
              </a:rPr>
              <a:t> может использоваться во многих областях, например, для искусственного интеллекта, </a:t>
            </a:r>
            <a:r>
              <a:rPr lang="ru-RU" sz="1800" dirty="0" smtClean="0">
                <a:latin typeface="Huawei Sans" panose="020C0503030203020204" pitchFamily="34" charset="0"/>
              </a:rPr>
              <a:t>анализа и обработки данных, разработки приложений </a:t>
            </a:r>
            <a:r>
              <a:rPr lang="ru-RU" sz="1800" dirty="0">
                <a:latin typeface="Huawei Sans" panose="020C0503030203020204" pitchFamily="34" charset="0"/>
              </a:rPr>
              <a:t>и скриптов для автоматизации эксплуатации и обслуживания.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68CACA5-7529-4A80-8EF4-2C0AB634FD08}"/>
              </a:ext>
            </a:extLst>
          </p:cNvPr>
          <p:cNvSpPr txBox="1"/>
          <p:nvPr/>
        </p:nvSpPr>
        <p:spPr>
          <a:xfrm>
            <a:off x="589547" y="2062856"/>
            <a:ext cx="6470876" cy="2653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fontAlgn="ctr">
              <a:lnSpc>
                <a:spcPct val="130000"/>
              </a:lnSpc>
            </a:pPr>
            <a:r>
              <a:rPr lang="ru-RU" sz="1400" dirty="0">
                <a:latin typeface="Huawei Sans" panose="020C0503030203020204" pitchFamily="34" charset="0"/>
              </a:rPr>
              <a:t>Преимущества </a:t>
            </a:r>
            <a:r>
              <a:rPr lang="ru-RU" sz="1400" dirty="0" err="1">
                <a:latin typeface="Huawei Sans" panose="020C0503030203020204" pitchFamily="34" charset="0"/>
              </a:rPr>
              <a:t>Python</a:t>
            </a:r>
            <a:endParaRPr lang="ru-RU" sz="1400" dirty="0">
              <a:latin typeface="Huawei Sans" panose="020C0503030203020204" pitchFamily="34" charset="0"/>
            </a:endParaRP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Это интерпретированный язык динамического типа с элегантным синтаксисом. Он позволяет обучающимся сосредоточиться на логике программ, а не на деталях синтаксиса.</a:t>
            </a: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Поддержка программирования как процессов, так и объектов.</a:t>
            </a: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Обширные библиотеки сторонних производителей.</a:t>
            </a: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Язык, который может вызывать код, написанный на других языках.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C98E1B5-3218-44DD-A3A0-88267A26423B}"/>
              </a:ext>
            </a:extLst>
          </p:cNvPr>
          <p:cNvSpPr txBox="1"/>
          <p:nvPr/>
        </p:nvSpPr>
        <p:spPr>
          <a:xfrm>
            <a:off x="7430085" y="2062856"/>
            <a:ext cx="4172368" cy="2653034"/>
          </a:xfrm>
          <a:prstGeom prst="rect">
            <a:avLst/>
          </a:prstGeom>
          <a:solidFill>
            <a:srgbClr val="FFF6E5"/>
          </a:solidFill>
        </p:spPr>
        <p:txBody>
          <a:bodyPr wrap="square" rtlCol="0">
            <a:noAutofit/>
          </a:bodyPr>
          <a:lstStyle/>
          <a:p>
            <a:pPr fontAlgn="ctr">
              <a:lnSpc>
                <a:spcPct val="130000"/>
              </a:lnSpc>
            </a:pPr>
            <a:r>
              <a:rPr lang="ru-RU" sz="1400" dirty="0">
                <a:latin typeface="Huawei Sans" panose="020C0503030203020204" pitchFamily="34" charset="0"/>
              </a:rPr>
              <a:t>Недостатки </a:t>
            </a:r>
            <a:r>
              <a:rPr lang="ru-RU" sz="1400" dirty="0" err="1">
                <a:latin typeface="Huawei Sans" panose="020C0503030203020204" pitchFamily="34" charset="0"/>
              </a:rPr>
              <a:t>Python</a:t>
            </a:r>
            <a:endParaRPr lang="ru-RU" sz="1400" dirty="0">
              <a:latin typeface="Huawei Sans" panose="020C0503030203020204" pitchFamily="34" charset="0"/>
            </a:endParaRP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Медленная работа. Это интерпретируемый язык, который работает без компиляции. Код во время выполнения переводится по одной строке в машинный код, который может понять ЦПУ, что занимает много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8233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C8DFA3-DA9D-496E-9B84-5283AAD7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Процесс выполнения кода Python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BC35B71-2ADE-49AA-91D8-A4BEE5237C3C}"/>
              </a:ext>
            </a:extLst>
          </p:cNvPr>
          <p:cNvSpPr txBox="1"/>
          <p:nvPr/>
        </p:nvSpPr>
        <p:spPr>
          <a:xfrm>
            <a:off x="1793736" y="1582462"/>
            <a:ext cx="3240000" cy="574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lvl="0" algn="ctr">
              <a:defRPr b="1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2000" b="0">
                <a:solidFill>
                  <a:schemeClr val="tx1"/>
                </a:solidFill>
                <a:latin typeface="Huawei Sans" panose="020C0503030203020204" pitchFamily="34" charset="0"/>
              </a:rPr>
              <a:t>Процесс компиляции и запуска программы Python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87FB4D-B972-4902-97FB-1B75BD65D60E}"/>
              </a:ext>
            </a:extLst>
          </p:cNvPr>
          <p:cNvSpPr txBox="1"/>
          <p:nvPr/>
        </p:nvSpPr>
        <p:spPr>
          <a:xfrm>
            <a:off x="6871277" y="1647117"/>
            <a:ext cx="3240000" cy="574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lvl="0" algn="ctr">
              <a:defRPr b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2000" dirty="0" smtClean="0">
                <a:latin typeface="Huawei Sans" panose="020C0503030203020204" pitchFamily="34" charset="0"/>
              </a:rPr>
              <a:t>Порядок действий</a:t>
            </a:r>
            <a:endParaRPr lang="ru-RU" sz="2000" dirty="0">
              <a:latin typeface="Huawei Sans" panose="020C0503030203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C506405-71D7-4653-966A-1063D27C029D}"/>
              </a:ext>
            </a:extLst>
          </p:cNvPr>
          <p:cNvSpPr/>
          <p:nvPr/>
        </p:nvSpPr>
        <p:spPr>
          <a:xfrm>
            <a:off x="6263163" y="2433648"/>
            <a:ext cx="4846114" cy="3157788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1. Установите </a:t>
            </a:r>
            <a:r>
              <a:rPr lang="ru-RU" sz="1400" dirty="0" err="1">
                <a:solidFill>
                  <a:srgbClr val="1D1D1A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 и рабочую среду в операционной системе.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2. Скомпилируйте исходный код </a:t>
            </a:r>
            <a:r>
              <a:rPr lang="ru-RU" sz="1400" dirty="0" err="1">
                <a:solidFill>
                  <a:srgbClr val="1D1D1A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3. Компилятор запускает исходный код 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 и генерирует файл .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</a:rPr>
              <a:t>pyc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 (байт-код).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4. Виртуальная машина 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 (PVM) преобразует байт-код в машинный язык.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5. Аппаратное обеспечение выполняет язык машин.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6488BC-C8C0-41CD-9FD8-9F06B1508A4C}"/>
              </a:ext>
            </a:extLst>
          </p:cNvPr>
          <p:cNvSpPr txBox="1"/>
          <p:nvPr/>
        </p:nvSpPr>
        <p:spPr>
          <a:xfrm>
            <a:off x="2335147" y="3320938"/>
            <a:ext cx="2127669" cy="531262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8956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fontAlgn="ctr"/>
            <a:r>
              <a:rPr lang="ru-RU" sz="1600">
                <a:latin typeface="Huawei Sans" panose="020C0503030203020204" pitchFamily="34" charset="0"/>
              </a:rPr>
              <a:t>Компилятор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CF8447A-68BC-4B5C-B21F-04FBEAF39AAE}"/>
              </a:ext>
            </a:extLst>
          </p:cNvPr>
          <p:cNvSpPr txBox="1"/>
          <p:nvPr/>
        </p:nvSpPr>
        <p:spPr>
          <a:xfrm>
            <a:off x="2335147" y="4188581"/>
            <a:ext cx="2127668" cy="531262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8956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fontAlgn="ctr"/>
            <a:r>
              <a:rPr lang="ru-RU" sz="1600">
                <a:latin typeface="Huawei Sans" panose="020C0503030203020204" pitchFamily="34" charset="0"/>
              </a:rPr>
              <a:t>Файл .pyc (байт-код)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8DD11BC-60AA-47B5-A204-E461C29E3423}"/>
              </a:ext>
            </a:extLst>
          </p:cNvPr>
          <p:cNvSpPr txBox="1"/>
          <p:nvPr/>
        </p:nvSpPr>
        <p:spPr>
          <a:xfrm>
            <a:off x="2335147" y="5056224"/>
            <a:ext cx="2127667" cy="53126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>
                <a:solidFill>
                  <a:schemeClr val="tx1"/>
                </a:solidFill>
                <a:latin typeface="Huawei Sans" panose="020C0503030203020204" pitchFamily="34" charset="0"/>
              </a:rPr>
              <a:t>Работа PVM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6932C568-EEEF-4BF9-8286-F6F5AD23F140}"/>
              </a:ext>
            </a:extLst>
          </p:cNvPr>
          <p:cNvCxnSpPr>
            <a:stCxn id="12" idx="2"/>
            <a:endCxn id="6" idx="0"/>
          </p:cNvCxnSpPr>
          <p:nvPr/>
        </p:nvCxnSpPr>
        <p:spPr>
          <a:xfrm flipH="1">
            <a:off x="3398982" y="2984557"/>
            <a:ext cx="1" cy="33638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2A5BBA43-0DCF-47B9-87F7-B2B10288B467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3398981" y="3852200"/>
            <a:ext cx="1" cy="33638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98CD955F-D7B5-4B3E-9424-DDC9FD4A3A99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3398981" y="4719843"/>
            <a:ext cx="0" cy="33638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B916B55-32CD-4784-8406-C78DE2BB71A3}"/>
              </a:ext>
            </a:extLst>
          </p:cNvPr>
          <p:cNvSpPr txBox="1"/>
          <p:nvPr/>
        </p:nvSpPr>
        <p:spPr>
          <a:xfrm>
            <a:off x="2335148" y="2453295"/>
            <a:ext cx="2127670" cy="531262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8956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fontAlgn="ctr"/>
            <a:r>
              <a:rPr lang="ru-RU" sz="1600">
                <a:latin typeface="Huawei Sans" panose="020C0503030203020204" pitchFamily="34" charset="0"/>
              </a:rPr>
              <a:t>Исходный код Python</a:t>
            </a:r>
          </a:p>
        </p:txBody>
      </p:sp>
    </p:spTree>
    <p:extLst>
      <p:ext uri="{BB962C8B-B14F-4D97-AF65-F5344CB8AC3E}">
        <p14:creationId xmlns:p14="http://schemas.microsoft.com/office/powerpoint/2010/main" val="34284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/>
              <a:t>Python работает в интерактивном режиме или в режиме скрипта.</a:t>
            </a:r>
          </a:p>
          <a:p>
            <a:r>
              <a:rPr lang="ru-RU" sz="1800"/>
              <a:t>Интерактивное программирование не требует создания файлов скриптов, а код написан в интерактивном режиме интерпретатора Python. 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C88A59-E274-4ED3-97F7-91D41448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Начало работы с кодом Python. Интерактивная работа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7975EB5-8BB6-4E75-8231-4FA154A8D95E}"/>
              </a:ext>
            </a:extLst>
          </p:cNvPr>
          <p:cNvSpPr txBox="1"/>
          <p:nvPr/>
        </p:nvSpPr>
        <p:spPr>
          <a:xfrm>
            <a:off x="2226918" y="2673803"/>
            <a:ext cx="8807846" cy="313932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latin typeface="Huawei Sans" panose="020C0503030203020204" pitchFamily="34" charset="0"/>
              </a:rPr>
              <a:t>C:\Users\Richard&gt;python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Python 3.7.4 (default, Aug  9 2019, 18:34:13) [MSC v.1915 64 bit (AMD64)] :: Anaconda, Inc. on win32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Type "help", "copyright", "credits" or "license" for more information.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print ("hello world")</a:t>
            </a:r>
          </a:p>
          <a:p>
            <a:pPr fontAlgn="ctr"/>
            <a:r>
              <a:rPr lang="ru-RU">
                <a:solidFill>
                  <a:srgbClr val="EC7061"/>
                </a:solidFill>
                <a:latin typeface="Huawei Sans" panose="020C0503030203020204" pitchFamily="34" charset="0"/>
              </a:rPr>
              <a:t>hello world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a = 1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b = 2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print ( a + b )</a:t>
            </a:r>
          </a:p>
          <a:p>
            <a:pPr fontAlgn="ctr"/>
            <a:r>
              <a:rPr lang="ru-RU">
                <a:solidFill>
                  <a:srgbClr val="EC7061"/>
                </a:solidFill>
                <a:latin typeface="Huawei Sans" panose="020C0503030203020204" pitchFamily="34" charset="0"/>
              </a:rPr>
              <a:t>3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0E0080B-B796-4A4D-90DB-76D59AE1FB6C}"/>
              </a:ext>
            </a:extLst>
          </p:cNvPr>
          <p:cNvSpPr txBox="1"/>
          <p:nvPr/>
        </p:nvSpPr>
        <p:spPr>
          <a:xfrm>
            <a:off x="755369" y="3755809"/>
            <a:ext cx="1579125" cy="203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1.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2. Вывод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3.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4.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5.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6. Вывод --</a:t>
            </a:r>
          </a:p>
          <a:p>
            <a:pPr fontAlgn="ctr"/>
            <a:endParaRPr lang="zh-CN" altLang="en-US" dirty="0">
              <a:solidFill>
                <a:srgbClr val="0070C0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/>
              <a:t>Код в режиме скрипта может работать с различными компиляторами Python или в интегрированных средах разработки. Например, могут использоваться IDLE, Atom, Visual Studio, Pycharm и Anaconda, предоставляемые Python.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C88A59-E274-4ED3-97F7-91D41448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 с кодом </a:t>
            </a:r>
            <a:r>
              <a:rPr lang="ru-RU" dirty="0" err="1"/>
              <a:t>Python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</a:t>
            </a:r>
            <a:r>
              <a:rPr lang="ru-RU" dirty="0"/>
              <a:t>на базе скриптов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903EE30E-738C-4DD7-9A9D-DE1DA8E6B63A}"/>
              </a:ext>
            </a:extLst>
          </p:cNvPr>
          <p:cNvGrpSpPr/>
          <p:nvPr/>
        </p:nvGrpSpPr>
        <p:grpSpPr>
          <a:xfrm>
            <a:off x="1806486" y="2843121"/>
            <a:ext cx="2688670" cy="1970928"/>
            <a:chOff x="1838810" y="2964144"/>
            <a:chExt cx="2688670" cy="197092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BB5FABFD-DE15-4BF2-B8E6-929477621B9F}"/>
                </a:ext>
              </a:extLst>
            </p:cNvPr>
            <p:cNvSpPr/>
            <p:nvPr/>
          </p:nvSpPr>
          <p:spPr>
            <a:xfrm>
              <a:off x="1838810" y="2964144"/>
              <a:ext cx="2688670" cy="197092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3B5D2C08-26FA-4DEB-AFBA-E0F13B002FEC}"/>
                </a:ext>
              </a:extLst>
            </p:cNvPr>
            <p:cNvSpPr txBox="1"/>
            <p:nvPr/>
          </p:nvSpPr>
          <p:spPr>
            <a:xfrm>
              <a:off x="1852257" y="2978503"/>
              <a:ext cx="179991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demo.py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9DDFEE15-C6E4-4109-9F3F-A5E42ADFC7D6}"/>
                </a:ext>
              </a:extLst>
            </p:cNvPr>
            <p:cNvSpPr txBox="1"/>
            <p:nvPr/>
          </p:nvSpPr>
          <p:spPr>
            <a:xfrm>
              <a:off x="1967850" y="3502517"/>
              <a:ext cx="2411766" cy="12003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print ("hello world")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a = 1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b = 2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print ( a + b )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3357D44-AA1D-4470-B5F8-31A8ABC89D44}"/>
              </a:ext>
            </a:extLst>
          </p:cNvPr>
          <p:cNvSpPr txBox="1"/>
          <p:nvPr/>
        </p:nvSpPr>
        <p:spPr>
          <a:xfrm>
            <a:off x="6965253" y="3479652"/>
            <a:ext cx="4100628" cy="923330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C:\Users\Richard&gt;python </a:t>
            </a:r>
            <a:r>
              <a:rPr lang="ru-RU" b="1">
                <a:solidFill>
                  <a:srgbClr val="EC7061"/>
                </a:solidFill>
                <a:latin typeface="Huawei Sans" panose="020C0503030203020204" pitchFamily="34" charset="0"/>
              </a:rPr>
              <a:t>demo.py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hello world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675646E5-B724-4C2B-9580-0AECB6FD5DBE}"/>
              </a:ext>
            </a:extLst>
          </p:cNvPr>
          <p:cNvSpPr txBox="1"/>
          <p:nvPr/>
        </p:nvSpPr>
        <p:spPr>
          <a:xfrm>
            <a:off x="1806486" y="5167756"/>
            <a:ext cx="44305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latin typeface="Huawei Sans" panose="020C0503030203020204" pitchFamily="34" charset="0"/>
              </a:rPr>
              <a:t>Напишите файл скрипта </a:t>
            </a:r>
            <a:r>
              <a:rPr lang="ru-RU" dirty="0" err="1">
                <a:latin typeface="Huawei Sans" panose="020C0503030203020204" pitchFamily="34" charset="0"/>
              </a:rPr>
              <a:t>Python</a:t>
            </a:r>
            <a:r>
              <a:rPr lang="ru-RU" dirty="0">
                <a:latin typeface="Huawei Sans" panose="020C0503030203020204" pitchFamily="34" charset="0"/>
              </a:rPr>
              <a:t> (.</a:t>
            </a:r>
            <a:r>
              <a:rPr lang="ru-RU" dirty="0" err="1">
                <a:latin typeface="Huawei Sans" panose="020C0503030203020204" pitchFamily="34" charset="0"/>
              </a:rPr>
              <a:t>py</a:t>
            </a:r>
            <a:r>
              <a:rPr lang="ru-RU" dirty="0">
                <a:latin typeface="Huawei Sans" panose="020C0503030203020204" pitchFamily="34" charset="0"/>
              </a:rPr>
              <a:t>).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2E336402-3D0E-44DB-86C5-AFA0C1413061}"/>
              </a:ext>
            </a:extLst>
          </p:cNvPr>
          <p:cNvSpPr txBox="1"/>
          <p:nvPr/>
        </p:nvSpPr>
        <p:spPr>
          <a:xfrm>
            <a:off x="7355217" y="5167756"/>
            <a:ext cx="315085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latin typeface="Huawei Sans" panose="020C0503030203020204" pitchFamily="34" charset="0"/>
              </a:rPr>
              <a:t>Выполните файл скрипта.</a:t>
            </a: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xmlns="" id="{B6E2183D-9C70-45AC-A91D-A2F6268D31C7}"/>
              </a:ext>
            </a:extLst>
          </p:cNvPr>
          <p:cNvSpPr>
            <a:spLocks noChangeAspect="1"/>
          </p:cNvSpPr>
          <p:nvPr/>
        </p:nvSpPr>
        <p:spPr>
          <a:xfrm>
            <a:off x="1553573" y="5204238"/>
            <a:ext cx="282142" cy="28214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1</a:t>
            </a: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xmlns="" id="{B5E891DA-BDE6-47A7-98BF-0FCD68F19384}"/>
              </a:ext>
            </a:extLst>
          </p:cNvPr>
          <p:cNvSpPr>
            <a:spLocks noChangeAspect="1"/>
          </p:cNvSpPr>
          <p:nvPr/>
        </p:nvSpPr>
        <p:spPr>
          <a:xfrm>
            <a:off x="7013265" y="5204238"/>
            <a:ext cx="282142" cy="28214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2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0760122D-A89E-4B5E-AAAB-36BE391D0072}"/>
              </a:ext>
            </a:extLst>
          </p:cNvPr>
          <p:cNvSpPr txBox="1"/>
          <p:nvPr/>
        </p:nvSpPr>
        <p:spPr>
          <a:xfrm>
            <a:off x="5493704" y="3493099"/>
            <a:ext cx="1579125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1.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2. Вывод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3. Вывод --</a:t>
            </a:r>
          </a:p>
        </p:txBody>
      </p:sp>
    </p:spTree>
    <p:extLst>
      <p:ext uri="{BB962C8B-B14F-4D97-AF65-F5344CB8AC3E}">
        <p14:creationId xmlns:p14="http://schemas.microsoft.com/office/powerpoint/2010/main" val="40281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Правила стилистики кода — это правила имен, </a:t>
            </a:r>
            <a:r>
              <a:rPr lang="ru-RU" sz="1400" dirty="0" smtClean="0"/>
              <a:t>отступов </a:t>
            </a:r>
            <a:r>
              <a:rPr lang="ru-RU" sz="1400" dirty="0"/>
              <a:t>кода, </a:t>
            </a:r>
            <a:r>
              <a:rPr lang="ru-RU" sz="1400" dirty="0" smtClean="0"/>
              <a:t>режимов </a:t>
            </a:r>
            <a:r>
              <a:rPr lang="ru-RU" sz="1400" dirty="0"/>
              <a:t>сегментации кода и операторов, которые необходимо соблюдать при создании кода на </a:t>
            </a:r>
            <a:r>
              <a:rPr lang="ru-RU" sz="1400" dirty="0" err="1"/>
              <a:t>Python</a:t>
            </a:r>
            <a:r>
              <a:rPr lang="ru-RU" sz="1400" dirty="0"/>
              <a:t>. Соблюдение правил стилистики помогает повысить читаемость кода, облегчают обслуживание и модификацию кода.</a:t>
            </a:r>
          </a:p>
          <a:p>
            <a:r>
              <a:rPr lang="ru-RU" sz="1400" dirty="0"/>
              <a:t>Например, рекомендуется соблюдать нижеследующие правила использования точек с запятыми (;), скобок, пустых строк и пробелов.</a:t>
            </a:r>
          </a:p>
          <a:p>
            <a:endParaRPr lang="zh-CN" altLang="en-US" sz="1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F15E5A5-0DD0-4F1D-85D6-14DF73E1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Стилистика кода для </a:t>
            </a:r>
            <a:r>
              <a:rPr lang="ru-RU" dirty="0" err="1"/>
              <a:t>Python</a:t>
            </a:r>
            <a:endParaRPr lang="ru-RU" dirty="0"/>
          </a:p>
        </p:txBody>
      </p:sp>
      <p:sp>
        <p:nvSpPr>
          <p:cNvPr id="5" name="圆角矩形 75">
            <a:extLst>
              <a:ext uri="{FF2B5EF4-FFF2-40B4-BE49-F238E27FC236}">
                <a16:creationId xmlns:a16="http://schemas.microsoft.com/office/drawing/2014/main" xmlns="" id="{CA3D0986-DDBE-422D-BE9B-61BFCC00FE3F}"/>
              </a:ext>
            </a:extLst>
          </p:cNvPr>
          <p:cNvSpPr/>
          <p:nvPr/>
        </p:nvSpPr>
        <p:spPr>
          <a:xfrm>
            <a:off x="1983968" y="2992761"/>
            <a:ext cx="382516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Точка с запятой</a:t>
            </a:r>
          </a:p>
        </p:txBody>
      </p:sp>
      <p:sp>
        <p:nvSpPr>
          <p:cNvPr id="6" name="圆角矩形 75">
            <a:extLst>
              <a:ext uri="{FF2B5EF4-FFF2-40B4-BE49-F238E27FC236}">
                <a16:creationId xmlns:a16="http://schemas.microsoft.com/office/drawing/2014/main" xmlns="" id="{AFC585A0-39C8-4053-BD24-C73C1284EB3E}"/>
              </a:ext>
            </a:extLst>
          </p:cNvPr>
          <p:cNvSpPr/>
          <p:nvPr/>
        </p:nvSpPr>
        <p:spPr>
          <a:xfrm>
            <a:off x="1983968" y="3424265"/>
            <a:ext cx="3825161" cy="1247601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</a:rPr>
              <a:t>В конце строки в Python можно добавить точку с запятой (;), но не рекомендуется разделять ими операторы.</a:t>
            </a:r>
          </a:p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</a:rPr>
              <a:t>Рекомендуется начинать каждое предложение в отдельной строке.</a:t>
            </a:r>
          </a:p>
        </p:txBody>
      </p:sp>
      <p:sp>
        <p:nvSpPr>
          <p:cNvPr id="7" name="圆角矩形 75">
            <a:extLst>
              <a:ext uri="{FF2B5EF4-FFF2-40B4-BE49-F238E27FC236}">
                <a16:creationId xmlns:a16="http://schemas.microsoft.com/office/drawing/2014/main" xmlns="" id="{38219BE6-01F4-4322-B47E-389C8C053B71}"/>
              </a:ext>
            </a:extLst>
          </p:cNvPr>
          <p:cNvSpPr/>
          <p:nvPr/>
        </p:nvSpPr>
        <p:spPr>
          <a:xfrm>
            <a:off x="1983968" y="4801075"/>
            <a:ext cx="382516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Скобки</a:t>
            </a:r>
          </a:p>
        </p:txBody>
      </p:sp>
      <p:sp>
        <p:nvSpPr>
          <p:cNvPr id="8" name="圆角矩形 75">
            <a:extLst>
              <a:ext uri="{FF2B5EF4-FFF2-40B4-BE49-F238E27FC236}">
                <a16:creationId xmlns:a16="http://schemas.microsoft.com/office/drawing/2014/main" xmlns="" id="{0755ECBB-1802-441F-8D52-6FA2ECA52DBC}"/>
              </a:ext>
            </a:extLst>
          </p:cNvPr>
          <p:cNvSpPr/>
          <p:nvPr/>
        </p:nvSpPr>
        <p:spPr>
          <a:xfrm>
            <a:off x="1983968" y="5232581"/>
            <a:ext cx="3825161" cy="100444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Скобки можно использовать для продолжения длинных операторов. Избегайте ненужных скобок.</a:t>
            </a:r>
          </a:p>
        </p:txBody>
      </p:sp>
      <p:sp>
        <p:nvSpPr>
          <p:cNvPr id="9" name="圆角矩形 75">
            <a:extLst>
              <a:ext uri="{FF2B5EF4-FFF2-40B4-BE49-F238E27FC236}">
                <a16:creationId xmlns:a16="http://schemas.microsoft.com/office/drawing/2014/main" xmlns="" id="{1ADC9CF1-ED8E-41BB-A934-57200B705FB3}"/>
              </a:ext>
            </a:extLst>
          </p:cNvPr>
          <p:cNvSpPr/>
          <p:nvPr/>
        </p:nvSpPr>
        <p:spPr>
          <a:xfrm>
            <a:off x="6252882" y="2992761"/>
            <a:ext cx="395515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Пустая строка</a:t>
            </a:r>
          </a:p>
        </p:txBody>
      </p:sp>
      <p:sp>
        <p:nvSpPr>
          <p:cNvPr id="10" name="圆角矩形 75">
            <a:extLst>
              <a:ext uri="{FF2B5EF4-FFF2-40B4-BE49-F238E27FC236}">
                <a16:creationId xmlns:a16="http://schemas.microsoft.com/office/drawing/2014/main" xmlns="" id="{88B75438-B833-4999-BADE-EC70D56CA0B6}"/>
              </a:ext>
            </a:extLst>
          </p:cNvPr>
          <p:cNvSpPr/>
          <p:nvPr/>
        </p:nvSpPr>
        <p:spPr>
          <a:xfrm>
            <a:off x="6252882" y="3424265"/>
            <a:ext cx="3955151" cy="1247601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</a:rPr>
              <a:t>Различные функции или блоки операторов могут быть отделены пустыми строками. Пустая строка помогает различать два сегмента кода, повышая возможность чтения кода.</a:t>
            </a:r>
          </a:p>
        </p:txBody>
      </p:sp>
      <p:sp>
        <p:nvSpPr>
          <p:cNvPr id="11" name="圆角矩形 75">
            <a:extLst>
              <a:ext uri="{FF2B5EF4-FFF2-40B4-BE49-F238E27FC236}">
                <a16:creationId xmlns:a16="http://schemas.microsoft.com/office/drawing/2014/main" xmlns="" id="{CCC6747C-FA8B-4BF4-9656-B780831A3A16}"/>
              </a:ext>
            </a:extLst>
          </p:cNvPr>
          <p:cNvSpPr/>
          <p:nvPr/>
        </p:nvSpPr>
        <p:spPr>
          <a:xfrm>
            <a:off x="6252883" y="4801075"/>
            <a:ext cx="3955150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Пробел</a:t>
            </a:r>
          </a:p>
        </p:txBody>
      </p:sp>
      <p:sp>
        <p:nvSpPr>
          <p:cNvPr id="12" name="圆角矩形 75">
            <a:extLst>
              <a:ext uri="{FF2B5EF4-FFF2-40B4-BE49-F238E27FC236}">
                <a16:creationId xmlns:a16="http://schemas.microsoft.com/office/drawing/2014/main" xmlns="" id="{9638D66E-DDE2-4563-86E4-109BEDD221C8}"/>
              </a:ext>
            </a:extLst>
          </p:cNvPr>
          <p:cNvSpPr/>
          <p:nvPr/>
        </p:nvSpPr>
        <p:spPr>
          <a:xfrm>
            <a:off x="6252883" y="5232581"/>
            <a:ext cx="3955150" cy="100444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Пробелы не рекомендуется использовать в скобках.</a:t>
            </a:r>
          </a:p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Вы можете определить, следует ли добавлять пробелы с обеих сторон от оператора.</a:t>
            </a:r>
          </a:p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557EE0-FC96-466E-850C-EBBAD22A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200"/>
              <a:t>Стилистика кода для Python. Именование идентификаторов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B7BFE358-B38B-4A20-A1B2-F55914D97A3E}"/>
              </a:ext>
            </a:extLst>
          </p:cNvPr>
          <p:cNvSpPr txBox="1">
            <a:spLocks/>
          </p:cNvSpPr>
          <p:nvPr/>
        </p:nvSpPr>
        <p:spPr>
          <a:xfrm>
            <a:off x="459535" y="1258217"/>
            <a:ext cx="11286378" cy="12884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600" dirty="0">
                <a:latin typeface="Huawei Sans" panose="020C0503030203020204" pitchFamily="34" charset="0"/>
              </a:rPr>
              <a:t>Идентификатор </a:t>
            </a:r>
            <a:r>
              <a:rPr lang="ru-RU" sz="1600" dirty="0" err="1">
                <a:latin typeface="Huawei Sans" panose="020C0503030203020204" pitchFamily="34" charset="0"/>
              </a:rPr>
              <a:t>Python</a:t>
            </a:r>
            <a:r>
              <a:rPr lang="ru-RU" sz="1600" dirty="0">
                <a:latin typeface="Huawei Sans" panose="020C0503030203020204" pitchFamily="34" charset="0"/>
              </a:rPr>
              <a:t> — имя константы, переменной, функции или другого объекта.</a:t>
            </a:r>
          </a:p>
          <a:p>
            <a:pPr fontAlgn="ctr"/>
            <a:r>
              <a:rPr lang="ru-RU" sz="1600" dirty="0">
                <a:latin typeface="Huawei Sans" panose="020C0503030203020204" pitchFamily="34" charset="0"/>
              </a:rPr>
              <a:t>Идентификатор обычно состоит из букв, цифр и подчеркиваний, но не может начинаться с цифры. </a:t>
            </a:r>
            <a:r>
              <a:rPr lang="ru-RU" sz="1600" dirty="0" smtClean="0">
                <a:latin typeface="Huawei Sans" panose="020C0503030203020204" pitchFamily="34" charset="0"/>
              </a:rPr>
              <a:t>Идентификаторы чувствительны к регистру и </a:t>
            </a:r>
            <a:r>
              <a:rPr lang="ru-RU" sz="1600" dirty="0">
                <a:latin typeface="Huawei Sans" panose="020C0503030203020204" pitchFamily="34" charset="0"/>
              </a:rPr>
              <a:t>должны быть уникальными. Если идентификатор не соответствует правилам, компилятор выдает сообщение </a:t>
            </a:r>
            <a:r>
              <a:rPr lang="ru-RU" sz="1600" dirty="0" err="1">
                <a:latin typeface="Huawei Sans" panose="020C0503030203020204" pitchFamily="34" charset="0"/>
              </a:rPr>
              <a:t>SyntaxError</a:t>
            </a:r>
            <a:r>
              <a:rPr lang="ru-RU" sz="1600" dirty="0">
                <a:latin typeface="Huawei Sans" panose="020C0503030203020204" pitchFamily="34" charset="0"/>
              </a:rPr>
              <a:t> при запуске кода.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6A39778-5A31-4D1B-99DA-445D284B1367}"/>
              </a:ext>
            </a:extLst>
          </p:cNvPr>
          <p:cNvSpPr txBox="1"/>
          <p:nvPr/>
        </p:nvSpPr>
        <p:spPr>
          <a:xfrm>
            <a:off x="4001190" y="2981183"/>
            <a:ext cx="3031611" cy="1477328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User_ID = 10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user_id = 20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User_Name = ‘Richard’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Count = 1 + 1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4_passwd = "Huawei"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8B17F90-2BF2-478D-BE73-DC6B2FC2FDB1}"/>
              </a:ext>
            </a:extLst>
          </p:cNvPr>
          <p:cNvSpPr txBox="1"/>
          <p:nvPr/>
        </p:nvSpPr>
        <p:spPr>
          <a:xfrm>
            <a:off x="7443645" y="2981183"/>
            <a:ext cx="2870247" cy="1477328"/>
          </a:xfrm>
          <a:prstGeom prst="rect">
            <a:avLst/>
          </a:prstGeom>
          <a:solidFill>
            <a:srgbClr val="FFFFCC"/>
          </a:solidFill>
          <a:ln>
            <a:solidFill>
              <a:srgbClr val="FFD17D"/>
            </a:solidFill>
          </a:ln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latin typeface="Huawei Sans" panose="020C0503030203020204" pitchFamily="34" charset="0"/>
              </a:rPr>
              <a:t>print ( User_ID )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print ( user_id ) 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print ( User_Name )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print ( Count )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print ( 4_passwd 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A34C8138-31FB-4881-B7D7-C4D40E11432A}"/>
              </a:ext>
            </a:extLst>
          </p:cNvPr>
          <p:cNvSpPr txBox="1"/>
          <p:nvPr/>
        </p:nvSpPr>
        <p:spPr>
          <a:xfrm>
            <a:off x="2819096" y="4840032"/>
            <a:ext cx="804739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 err="1">
                <a:latin typeface="Huawei Sans" panose="020C0503030203020204" pitchFamily="34" charset="0"/>
              </a:rPr>
              <a:t>print</a:t>
            </a:r>
            <a:r>
              <a:rPr lang="ru-RU" sz="1600" dirty="0">
                <a:latin typeface="Huawei Sans" panose="020C0503030203020204" pitchFamily="34" charset="0"/>
              </a:rPr>
              <a:t>() — это встроенная функция </a:t>
            </a:r>
            <a:r>
              <a:rPr lang="ru-RU" sz="1600" dirty="0" err="1">
                <a:latin typeface="Huawei Sans" panose="020C0503030203020204" pitchFamily="34" charset="0"/>
              </a:rPr>
              <a:t>Python</a:t>
            </a:r>
            <a:r>
              <a:rPr lang="ru-RU" sz="1600" dirty="0">
                <a:latin typeface="Huawei Sans" panose="020C0503030203020204" pitchFamily="34" charset="0"/>
              </a:rPr>
              <a:t>, </a:t>
            </a:r>
            <a:r>
              <a:rPr lang="ru-RU" sz="1600" dirty="0" smtClean="0">
                <a:latin typeface="Huawei Sans" panose="020C0503030203020204" pitchFamily="34" charset="0"/>
              </a:rPr>
              <a:t>которая </a:t>
            </a:r>
            <a:r>
              <a:rPr lang="ru-RU" sz="1600" dirty="0">
                <a:latin typeface="Huawei Sans" panose="020C0503030203020204" pitchFamily="34" charset="0"/>
              </a:rPr>
              <a:t>используется для вывода содержимого скобок.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0F526B4-2B5C-4FF8-98CC-97620D169E6A}"/>
              </a:ext>
            </a:extLst>
          </p:cNvPr>
          <p:cNvSpPr txBox="1"/>
          <p:nvPr/>
        </p:nvSpPr>
        <p:spPr>
          <a:xfrm>
            <a:off x="3915180" y="5566581"/>
            <a:ext cx="6951311" cy="338554"/>
          </a:xfrm>
          <a:prstGeom prst="rect">
            <a:avLst/>
          </a:prstGeom>
          <a:solidFill>
            <a:srgbClr val="A6D2FF"/>
          </a:solidFill>
          <a:ln w="19050"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Вопрос. </a:t>
            </a:r>
            <a:r>
              <a:rPr lang="ru-RU" sz="1600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>Каковы результаты выполнения </a:t>
            </a:r>
            <a:r>
              <a:rPr lang="ru-RU" sz="1600" dirty="0">
                <a:solidFill>
                  <a:prstClr val="black"/>
                </a:solidFill>
                <a:latin typeface="Huawei Sans" panose="020C0503030203020204" pitchFamily="34" charset="0"/>
              </a:rPr>
              <a:t>команды печати справа?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A0FEBAD-528C-4DC2-B161-C6725244CF2F}"/>
              </a:ext>
            </a:extLst>
          </p:cNvPr>
          <p:cNvSpPr txBox="1"/>
          <p:nvPr/>
        </p:nvSpPr>
        <p:spPr>
          <a:xfrm>
            <a:off x="149385" y="3001585"/>
            <a:ext cx="382137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>
                <a:solidFill>
                  <a:srgbClr val="0070C0"/>
                </a:solidFill>
                <a:latin typeface="Huawei Sans" panose="020C0503030203020204" pitchFamily="34" charset="0"/>
              </a:rPr>
              <a:t>1. Назначение значения	         --</a:t>
            </a:r>
          </a:p>
          <a:p>
            <a:pPr fontAlgn="ctr"/>
            <a:r>
              <a:rPr lang="ru-RU" sz="1600">
                <a:solidFill>
                  <a:srgbClr val="0070C0"/>
                </a:solidFill>
                <a:latin typeface="Huawei Sans" panose="020C0503030203020204" pitchFamily="34" charset="0"/>
              </a:rPr>
              <a:t>2. Назначение значения	         --</a:t>
            </a:r>
          </a:p>
          <a:p>
            <a:pPr fontAlgn="ctr"/>
            <a:r>
              <a:rPr lang="ru-RU" sz="1600">
                <a:solidFill>
                  <a:srgbClr val="0070C0"/>
                </a:solidFill>
                <a:latin typeface="Huawei Sans" panose="020C0503030203020204" pitchFamily="34" charset="0"/>
              </a:rPr>
              <a:t>3. Назначение строки	         --</a:t>
            </a:r>
          </a:p>
          <a:p>
            <a:pPr fontAlgn="ctr"/>
            <a:r>
              <a:rPr lang="ru-RU" sz="1600">
                <a:solidFill>
                  <a:srgbClr val="0070C0"/>
                </a:solidFill>
                <a:latin typeface="Huawei Sans" panose="020C0503030203020204" pitchFamily="34" charset="0"/>
              </a:rPr>
              <a:t>4. Назначение значения	         --</a:t>
            </a:r>
          </a:p>
          <a:p>
            <a:pPr fontAlgn="ctr"/>
            <a:r>
              <a:rPr lang="ru-RU" sz="1600">
                <a:solidFill>
                  <a:srgbClr val="0070C0"/>
                </a:solidFill>
                <a:latin typeface="Huawei Sans" panose="020C0503030203020204" pitchFamily="34" charset="0"/>
              </a:rPr>
              <a:t>5. Некорректный идентификатор    --</a:t>
            </a:r>
          </a:p>
        </p:txBody>
      </p:sp>
    </p:spTree>
    <p:extLst>
      <p:ext uri="{BB962C8B-B14F-4D97-AF65-F5344CB8AC3E}">
        <p14:creationId xmlns:p14="http://schemas.microsoft.com/office/powerpoint/2010/main" val="21705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sz="quarter"/>
          </p:nvPr>
        </p:nvSpPr>
        <p:spPr>
          <a:xfrm>
            <a:off x="1031295" y="5140036"/>
            <a:ext cx="10411768" cy="831600"/>
          </a:xfrm>
        </p:spPr>
        <p:txBody>
          <a:bodyPr/>
          <a:lstStyle/>
          <a:p>
            <a:r>
              <a:rPr lang="ru-RU" dirty="0"/>
              <a:t>Программируемость и автоматизация сети</a:t>
            </a:r>
          </a:p>
        </p:txBody>
      </p:sp>
    </p:spTree>
    <p:extLst>
      <p:ext uri="{BB962C8B-B14F-4D97-AF65-F5344CB8AC3E}">
        <p14:creationId xmlns:p14="http://schemas.microsoft.com/office/powerpoint/2010/main" val="9037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700" dirty="0"/>
              <a:t>В программах </a:t>
            </a:r>
            <a:r>
              <a:rPr lang="ru-RU" sz="1700" dirty="0" err="1"/>
              <a:t>Python</a:t>
            </a:r>
            <a:r>
              <a:rPr lang="ru-RU" sz="1700" dirty="0"/>
              <a:t> отступ в коде представляет область блока кода. Если блок кода содержит два или более операторов, эти операторы должны иметь одинаковые отступы. Для </a:t>
            </a:r>
            <a:r>
              <a:rPr lang="ru-RU" sz="1700" dirty="0" err="1"/>
              <a:t>Python</a:t>
            </a:r>
            <a:r>
              <a:rPr lang="ru-RU" sz="1700" dirty="0"/>
              <a:t> отступ кода является правилом синтаксиса, при котором в коде используются отступы и двоеточия для различения слоев кода.</a:t>
            </a:r>
          </a:p>
          <a:p>
            <a:r>
              <a:rPr lang="ru-RU" sz="1700" dirty="0"/>
              <a:t>При написании кода рекомендуется использовать четыре пробела для отступов. Если в программном коде используется неправильный отступ, во время выполнения кода отображается сообщение об ошибке </a:t>
            </a:r>
            <a:r>
              <a:rPr lang="ru-RU" sz="1700" dirty="0" err="1"/>
              <a:t>IndentationError</a:t>
            </a:r>
            <a:r>
              <a:rPr lang="ru-RU" sz="1700" dirty="0"/>
              <a:t>.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11E6A8-31C9-4F65-BF15-5108361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200"/>
              <a:t>Стилистика кода для Python. Отступы в коде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ABB1F275-56E7-495A-98AD-B7FD6D777355}"/>
              </a:ext>
            </a:extLst>
          </p:cNvPr>
          <p:cNvGrpSpPr/>
          <p:nvPr/>
        </p:nvGrpSpPr>
        <p:grpSpPr>
          <a:xfrm>
            <a:off x="2784143" y="3970110"/>
            <a:ext cx="6383813" cy="2031325"/>
            <a:chOff x="3037572" y="3868689"/>
            <a:chExt cx="3974944" cy="203132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0EAE5AB-1912-48CF-BF86-4251B898308B}"/>
                </a:ext>
              </a:extLst>
            </p:cNvPr>
            <p:cNvSpPr txBox="1"/>
            <p:nvPr/>
          </p:nvSpPr>
          <p:spPr>
            <a:xfrm>
              <a:off x="4942483" y="3868689"/>
              <a:ext cx="2070033" cy="2031325"/>
            </a:xfrm>
            <a:prstGeom prst="rect">
              <a:avLst/>
            </a:prstGeom>
            <a:solidFill>
              <a:srgbClr val="F4FBFE"/>
            </a:solidFill>
            <a:ln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</a:lstStyle>
            <a:p>
              <a:pPr fontAlgn="ctr"/>
              <a:r>
                <a:rPr lang="ru-RU">
                  <a:latin typeface="Huawei Sans" panose="020C0503030203020204" pitchFamily="34" charset="0"/>
                </a:rPr>
                <a:t>if True: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    print ("Hello")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else: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    print (0)</a:t>
              </a:r>
            </a:p>
            <a:p>
              <a:pPr fontAlgn="ctr"/>
              <a:endParaRPr lang="en-US" altLang="zh-CN" dirty="0">
                <a:latin typeface="Huawei Sans" panose="020C0503030203020204" pitchFamily="34" charset="0"/>
              </a:endParaRP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a = “Python”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    print (a)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16750747-10DF-4CB6-8505-7EFAF932C21E}"/>
                </a:ext>
              </a:extLst>
            </p:cNvPr>
            <p:cNvSpPr txBox="1"/>
            <p:nvPr/>
          </p:nvSpPr>
          <p:spPr>
            <a:xfrm>
              <a:off x="3037572" y="3868689"/>
              <a:ext cx="1924394" cy="20313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endParaRPr lang="en-US" altLang="zh-CN" dirty="0">
                <a:solidFill>
                  <a:schemeClr val="accent5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dirty="0">
                  <a:solidFill>
                    <a:srgbClr val="0070C0"/>
                  </a:solidFill>
                  <a:latin typeface="Huawei Sans" panose="020C0503030203020204" pitchFamily="34" charset="0"/>
                </a:rPr>
                <a:t>Корректный отступ   -- </a:t>
              </a:r>
            </a:p>
            <a:p>
              <a:pPr fontAlgn="ctr"/>
              <a:endParaRPr lang="en-US" altLang="zh-CN" dirty="0">
                <a:solidFill>
                  <a:srgbClr val="0070C0"/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dirty="0">
                  <a:solidFill>
                    <a:srgbClr val="0070C0"/>
                  </a:solidFill>
                  <a:latin typeface="Huawei Sans" panose="020C0503030203020204" pitchFamily="34" charset="0"/>
                </a:rPr>
                <a:t>Корректный отступ   --</a:t>
              </a:r>
            </a:p>
            <a:p>
              <a:pPr fontAlgn="ctr"/>
              <a:endParaRPr lang="en-US" altLang="zh-CN" dirty="0">
                <a:solidFill>
                  <a:schemeClr val="accent5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fontAlgn="ctr"/>
              <a:endParaRPr lang="en-US" altLang="zh-CN" dirty="0">
                <a:solidFill>
                  <a:schemeClr val="accent5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dirty="0">
                  <a:solidFill>
                    <a:srgbClr val="EC7061"/>
                  </a:solidFill>
                  <a:latin typeface="Huawei Sans" panose="020C0503030203020204" pitchFamily="34" charset="0"/>
                </a:rPr>
                <a:t>Некорректный отступ  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1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/>
              <a:t>Комментарии — это объяснения, добавленные в программы, чтобы повысить ее читаемость. В </a:t>
            </a:r>
            <a:r>
              <a:rPr lang="ru-RU" sz="1800" dirty="0" err="1"/>
              <a:t>Python</a:t>
            </a:r>
            <a:r>
              <a:rPr lang="ru-RU" sz="1800" dirty="0"/>
              <a:t> комментарии делятся на однострочные и многострочные.</a:t>
            </a:r>
          </a:p>
          <a:p>
            <a:r>
              <a:rPr lang="ru-RU" sz="1800" dirty="0"/>
              <a:t>Однострочный комментарий начинается </a:t>
            </a:r>
            <a:r>
              <a:rPr lang="ru-RU" sz="1800" dirty="0" smtClean="0"/>
              <a:t>со </a:t>
            </a:r>
            <a:r>
              <a:rPr lang="ru-RU" sz="1800" dirty="0"/>
              <a:t>знака решетки (#).</a:t>
            </a:r>
          </a:p>
          <a:p>
            <a:r>
              <a:rPr lang="ru-RU" sz="1800" dirty="0"/>
              <a:t>Многострочный комментарий может содержать несколько строк, которые обрамляются парами трех кавычек (''...''' или '''''' ...'''''’).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DCF363-EFF1-4901-9C8F-DF7A328E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200"/>
              <a:t>Стилистика кода для Python. Комментарии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E819250-D65F-4944-B6A4-467A7519FA40}"/>
              </a:ext>
            </a:extLst>
          </p:cNvPr>
          <p:cNvSpPr txBox="1"/>
          <p:nvPr/>
        </p:nvSpPr>
        <p:spPr>
          <a:xfrm>
            <a:off x="5545644" y="3716338"/>
            <a:ext cx="3031611" cy="2031325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# Assign a string to a.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a = “Python”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print (a) </a:t>
            </a:r>
          </a:p>
          <a:p>
            <a:pPr fontAlgn="ctr"/>
            <a:endParaRPr lang="en-US" altLang="zh-CN" dirty="0">
              <a:latin typeface="Huawei Sans" panose="020C0503030203020204" pitchFamily="34" charset="0"/>
            </a:endParaRPr>
          </a:p>
          <a:p>
            <a:pPr fontAlgn="ctr"/>
            <a:r>
              <a:rPr lang="ru-RU">
                <a:latin typeface="Huawei Sans" panose="020C0503030203020204" pitchFamily="34" charset="0"/>
              </a:rPr>
              <a:t>“””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The output is Python.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“””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CBC1D13-9DA2-44A7-80C6-76B3D6D4D364}"/>
              </a:ext>
            </a:extLst>
          </p:cNvPr>
          <p:cNvSpPr txBox="1"/>
          <p:nvPr/>
        </p:nvSpPr>
        <p:spPr>
          <a:xfrm>
            <a:off x="1433015" y="3716339"/>
            <a:ext cx="4112629" cy="203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Однострочный комментарий   -- </a:t>
            </a:r>
          </a:p>
          <a:p>
            <a:pPr fontAlgn="ctr"/>
            <a:endParaRPr lang="en-US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Многострочный комментарий    -- </a:t>
            </a:r>
          </a:p>
          <a:p>
            <a:pPr fontAlgn="ctr"/>
            <a:endParaRPr lang="en-US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/>
              <a:t>Полный файл исходного кода </a:t>
            </a:r>
            <a:r>
              <a:rPr lang="ru-RU" sz="1600" dirty="0" err="1"/>
              <a:t>Python</a:t>
            </a:r>
            <a:r>
              <a:rPr lang="ru-RU" sz="1600" dirty="0"/>
              <a:t>, как правило, состоит из декларации формата интерпретатора, декларации формата кодирования, строки документа, импорта модуля и выполняемого кода.</a:t>
            </a:r>
          </a:p>
          <a:p>
            <a:r>
              <a:rPr lang="ru-RU" sz="1600" dirty="0"/>
              <a:t>Если необходимо вызвать класс стандартной библиотеки или сторонней библиотеки в программе, используйте команды «</a:t>
            </a:r>
            <a:r>
              <a:rPr lang="ru-RU" sz="1600" dirty="0" err="1"/>
              <a:t>import</a:t>
            </a:r>
            <a:r>
              <a:rPr lang="ru-RU" sz="1600" dirty="0"/>
              <a:t>» или «</a:t>
            </a:r>
            <a:r>
              <a:rPr lang="ru-RU" sz="1600" dirty="0" err="1"/>
              <a:t>from</a:t>
            </a:r>
            <a:r>
              <a:rPr lang="ru-RU" sz="1600" dirty="0"/>
              <a:t>... </a:t>
            </a:r>
            <a:r>
              <a:rPr lang="ru-RU" sz="1600" dirty="0" err="1"/>
              <a:t>import</a:t>
            </a:r>
            <a:r>
              <a:rPr lang="ru-RU" sz="1600" dirty="0"/>
              <a:t>» для импорта связанных модулей. Команда импорта всегда находится после комментария модуля или строки документа (</a:t>
            </a:r>
            <a:r>
              <a:rPr lang="ru-RU" sz="1600" dirty="0" err="1"/>
              <a:t>docstring</a:t>
            </a:r>
            <a:r>
              <a:rPr lang="ru-RU" sz="1600" dirty="0"/>
              <a:t>) в верхней части файла.</a:t>
            </a:r>
          </a:p>
          <a:p>
            <a:endParaRPr lang="zh-CN" altLang="en-US" sz="16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AF1815-3574-4617-BF0F-7B45A247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Стилистика кода для Python. Структура файла исходного кода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F4528A8-31F0-47B5-ADFE-DC22D1F8F674}"/>
              </a:ext>
            </a:extLst>
          </p:cNvPr>
          <p:cNvSpPr txBox="1"/>
          <p:nvPr/>
        </p:nvSpPr>
        <p:spPr>
          <a:xfrm>
            <a:off x="6106664" y="3437682"/>
            <a:ext cx="4291164" cy="2862322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#!/usr/bin/env python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#-*- coding:utf-8 -*-</a:t>
            </a:r>
          </a:p>
          <a:p>
            <a:pPr fontAlgn="ctr"/>
            <a:endParaRPr lang="en-US" altLang="zh-CN" dirty="0">
              <a:latin typeface="Huawei Sans" panose="020C0503030203020204" pitchFamily="34" charset="0"/>
            </a:endParaRPr>
          </a:p>
          <a:p>
            <a:pPr fontAlgn="ctr"/>
            <a:r>
              <a:rPr lang="ru-RU">
                <a:latin typeface="Huawei Sans" panose="020C0503030203020204" pitchFamily="34" charset="0"/>
              </a:rPr>
              <a:t>Description of a document (docstring)</a:t>
            </a:r>
          </a:p>
          <a:p>
            <a:pPr fontAlgn="ctr"/>
            <a:endParaRPr lang="en-US" altLang="zh-CN" dirty="0">
              <a:latin typeface="Huawei Sans" panose="020C0503030203020204" pitchFamily="34" charset="0"/>
            </a:endParaRPr>
          </a:p>
          <a:p>
            <a:pPr fontAlgn="ctr"/>
            <a:r>
              <a:rPr lang="ru-RU">
                <a:latin typeface="Huawei Sans" panose="020C0503030203020204" pitchFamily="34" charset="0"/>
              </a:rPr>
              <a:t>This document is intended for...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“””</a:t>
            </a:r>
          </a:p>
          <a:p>
            <a:pPr fontAlgn="ctr"/>
            <a:endParaRPr lang="en-US" altLang="zh-CN" dirty="0">
              <a:latin typeface="Huawei Sans" panose="020C0503030203020204" pitchFamily="34" charset="0"/>
            </a:endParaRPr>
          </a:p>
          <a:p>
            <a:pPr fontAlgn="ctr"/>
            <a:r>
              <a:rPr lang="ru-RU">
                <a:latin typeface="Huawei Sans" panose="020C0503030203020204" pitchFamily="34" charset="0"/>
              </a:rPr>
              <a:t>import time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DBAF73E-1F32-4087-AB40-9EF8B8BE157C}"/>
              </a:ext>
            </a:extLst>
          </p:cNvPr>
          <p:cNvSpPr txBox="1"/>
          <p:nvPr/>
        </p:nvSpPr>
        <p:spPr>
          <a:xfrm>
            <a:off x="1" y="3437682"/>
            <a:ext cx="6061752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                Декларация интерпретатора   --</a:t>
            </a:r>
          </a:p>
          <a:p>
            <a:pPr algn="r"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             Декларация формата кодирования   --</a:t>
            </a:r>
          </a:p>
          <a:p>
            <a:pPr algn="r"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algn="r"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Комментарий модуля или строка документа   --</a:t>
            </a:r>
          </a:p>
          <a:p>
            <a:pPr algn="r"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algn="r"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algn="r"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algn="r"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algn="r"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            Время импорта модуля   --</a:t>
            </a:r>
          </a:p>
          <a:p>
            <a:pPr algn="r"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             Выполнение кода   --</a:t>
            </a:r>
          </a:p>
          <a:p>
            <a:pPr algn="r"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94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300" dirty="0"/>
              <a:t>Функция — блок организованного повторно используемого кода, который используется для выполнения единого связанного действия. Она может повысить модульность программы и использование кода. Функция определяется с помощью ключевого слова </a:t>
            </a:r>
            <a:r>
              <a:rPr lang="ru-RU" sz="1300" dirty="0" err="1"/>
              <a:t>def</a:t>
            </a:r>
            <a:r>
              <a:rPr lang="ru-RU" sz="1300" dirty="0"/>
              <a:t>.</a:t>
            </a:r>
          </a:p>
          <a:p>
            <a:r>
              <a:rPr lang="ru-RU" sz="1300" dirty="0"/>
              <a:t>Модуль является сохраненным файлом </a:t>
            </a:r>
            <a:r>
              <a:rPr lang="ru-RU" sz="1300" dirty="0" err="1"/>
              <a:t>Python</a:t>
            </a:r>
            <a:r>
              <a:rPr lang="ru-RU" sz="1300" dirty="0"/>
              <a:t>. Модули могут содержать определения функций, классы и переменные, которые затем могут быть использованы в других программах </a:t>
            </a:r>
            <a:r>
              <a:rPr lang="ru-RU" sz="1300" dirty="0" err="1"/>
              <a:t>Python</a:t>
            </a:r>
            <a:r>
              <a:rPr lang="ru-RU" sz="1300" dirty="0"/>
              <a:t>. Разница между модулем и обычной программой </a:t>
            </a:r>
            <a:r>
              <a:rPr lang="ru-RU" sz="1300" dirty="0" err="1"/>
              <a:t>Python</a:t>
            </a:r>
            <a:r>
              <a:rPr lang="ru-RU" sz="1300" dirty="0"/>
              <a:t> заключается в том, что модуль используется для импорта другими программами. Поэтому модуль обычно не имеет основной функции.</a:t>
            </a:r>
          </a:p>
          <a:p>
            <a:endParaRPr lang="zh-CN" altLang="en-US" sz="13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390984-11AF-4BF0-A819-7FF6211B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Функции и модули Python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C6C897B5-B6B5-4AE7-8FB7-1BDE536DD7EE}"/>
              </a:ext>
            </a:extLst>
          </p:cNvPr>
          <p:cNvGrpSpPr/>
          <p:nvPr/>
        </p:nvGrpSpPr>
        <p:grpSpPr>
          <a:xfrm>
            <a:off x="2322466" y="5870477"/>
            <a:ext cx="3969477" cy="369332"/>
            <a:chOff x="1703146" y="5657674"/>
            <a:chExt cx="3579985" cy="36933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2B0AAEE5-F8D7-402A-8218-C7742BA4DDE7}"/>
                </a:ext>
              </a:extLst>
            </p:cNvPr>
            <p:cNvSpPr txBox="1"/>
            <p:nvPr/>
          </p:nvSpPr>
          <p:spPr>
            <a:xfrm>
              <a:off x="2025879" y="5657674"/>
              <a:ext cx="325725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latin typeface="Huawei Sans" panose="020C0503030203020204" pitchFamily="34" charset="0"/>
                </a:rPr>
                <a:t>Напишите файл </a:t>
              </a:r>
              <a:r>
                <a:rPr lang="ru-RU" dirty="0" err="1">
                  <a:latin typeface="Huawei Sans" panose="020C0503030203020204" pitchFamily="34" charset="0"/>
                </a:rPr>
                <a:t>Python</a:t>
              </a:r>
              <a:r>
                <a:rPr lang="ru-RU" dirty="0">
                  <a:latin typeface="Huawei Sans" panose="020C0503030203020204" pitchFamily="34" charset="0"/>
                </a:rPr>
                <a:t> (.</a:t>
              </a:r>
              <a:r>
                <a:rPr lang="ru-RU" dirty="0" err="1">
                  <a:latin typeface="Huawei Sans" panose="020C0503030203020204" pitchFamily="34" charset="0"/>
                </a:rPr>
                <a:t>py</a:t>
              </a:r>
              <a:r>
                <a:rPr lang="ru-RU" dirty="0">
                  <a:latin typeface="Huawei Sans" panose="020C0503030203020204" pitchFamily="34" charset="0"/>
                </a:rPr>
                <a:t>).</a:t>
              </a:r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xmlns="" id="{F534CE0A-3DAD-4A0E-9C73-DFDDBA567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3146" y="5694156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1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4B5D14D1-4CDF-4B84-9240-A6A9FF35B3D0}"/>
              </a:ext>
            </a:extLst>
          </p:cNvPr>
          <p:cNvGrpSpPr/>
          <p:nvPr/>
        </p:nvGrpSpPr>
        <p:grpSpPr>
          <a:xfrm>
            <a:off x="6961959" y="3316567"/>
            <a:ext cx="3831226" cy="1234900"/>
            <a:chOff x="1838809" y="2964144"/>
            <a:chExt cx="4031836" cy="12349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64CF6EE1-EF3F-4C9A-A2E6-38E4DF928FC2}"/>
                </a:ext>
              </a:extLst>
            </p:cNvPr>
            <p:cNvSpPr/>
            <p:nvPr/>
          </p:nvSpPr>
          <p:spPr>
            <a:xfrm>
              <a:off x="1838809" y="2964144"/>
              <a:ext cx="3413228" cy="12349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680D5674-1B4B-4668-B47F-7D2712E24DC8}"/>
                </a:ext>
              </a:extLst>
            </p:cNvPr>
            <p:cNvSpPr txBox="1"/>
            <p:nvPr/>
          </p:nvSpPr>
          <p:spPr>
            <a:xfrm>
              <a:off x="1852257" y="2978503"/>
              <a:ext cx="179991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test.py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445D080-3E57-42CC-8715-7E2D410DD19F}"/>
                </a:ext>
              </a:extLst>
            </p:cNvPr>
            <p:cNvSpPr txBox="1"/>
            <p:nvPr/>
          </p:nvSpPr>
          <p:spPr>
            <a:xfrm>
              <a:off x="1863185" y="3368047"/>
              <a:ext cx="4007460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600">
                  <a:latin typeface="Huawei Sans" panose="020C0503030203020204" pitchFamily="34" charset="0"/>
                </a:rPr>
                <a:t>import </a:t>
              </a:r>
              <a:r>
                <a:rPr lang="ru-RU" sz="1600">
                  <a:solidFill>
                    <a:srgbClr val="0070C0"/>
                  </a:solidFill>
                  <a:latin typeface="Huawei Sans" panose="020C0503030203020204" pitchFamily="34" charset="0"/>
                </a:rPr>
                <a:t>demo #Import a module.</a:t>
              </a:r>
            </a:p>
            <a:p>
              <a:pPr fontAlgn="ctr"/>
              <a:endParaRPr lang="en-US" altLang="zh-CN" sz="1600" dirty="0">
                <a:latin typeface="Huawei Sans" panose="020C0503030203020204" pitchFamily="34" charset="0"/>
              </a:endParaRPr>
            </a:p>
            <a:p>
              <a:pPr fontAlgn="ctr"/>
              <a:r>
                <a:rPr lang="ru-RU" sz="1600">
                  <a:solidFill>
                    <a:srgbClr val="C00000"/>
                  </a:solidFill>
                  <a:latin typeface="Huawei Sans" panose="020C0503030203020204" pitchFamily="34" charset="0"/>
                </a:rPr>
                <a:t>demo.sit()     #Call a function.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75BEC2E4-F0CB-4A8E-ABDA-92B26D35FD9A}"/>
              </a:ext>
            </a:extLst>
          </p:cNvPr>
          <p:cNvGrpSpPr/>
          <p:nvPr/>
        </p:nvGrpSpPr>
        <p:grpSpPr>
          <a:xfrm>
            <a:off x="7013350" y="5893484"/>
            <a:ext cx="3331653" cy="318624"/>
            <a:chOff x="8778752" y="5921773"/>
            <a:chExt cx="3331653" cy="31862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719FB892-44CD-4872-8E84-4BD7A7DFCDA8}"/>
                </a:ext>
              </a:extLst>
            </p:cNvPr>
            <p:cNvSpPr txBox="1"/>
            <p:nvPr/>
          </p:nvSpPr>
          <p:spPr>
            <a:xfrm>
              <a:off x="9101485" y="5921773"/>
              <a:ext cx="3008920" cy="3186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latin typeface="Huawei Sans" panose="020C0503030203020204" pitchFamily="34" charset="0"/>
                </a:rPr>
                <a:t>Импортируйте модуль.</a:t>
              </a:r>
            </a:p>
          </p:txBody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xmlns="" id="{4FD8C827-91AD-41C2-A9BE-FC7CE9E1C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8752" y="5958255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2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49233722-49DF-4053-9F11-C7B822C8FC0D}"/>
              </a:ext>
            </a:extLst>
          </p:cNvPr>
          <p:cNvSpPr txBox="1"/>
          <p:nvPr/>
        </p:nvSpPr>
        <p:spPr>
          <a:xfrm>
            <a:off x="6931841" y="4686889"/>
            <a:ext cx="291972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solidFill>
                  <a:srgbClr val="00B0F0"/>
                </a:solidFill>
                <a:latin typeface="Huawei Sans" panose="020C0503030203020204" pitchFamily="34" charset="0"/>
              </a:rPr>
              <a:t>Результат выполнения: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1CFA8698-F007-4137-BAD5-1A82C963661A}"/>
              </a:ext>
            </a:extLst>
          </p:cNvPr>
          <p:cNvSpPr txBox="1"/>
          <p:nvPr/>
        </p:nvSpPr>
        <p:spPr>
          <a:xfrm>
            <a:off x="7013350" y="5120110"/>
            <a:ext cx="2178472" cy="584775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A dog is now sitting.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A dog is now sitting.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B94CCFD9-1DA1-4E0B-B181-3E5F0A17E4F7}"/>
              </a:ext>
            </a:extLst>
          </p:cNvPr>
          <p:cNvGrpSpPr/>
          <p:nvPr/>
        </p:nvGrpSpPr>
        <p:grpSpPr>
          <a:xfrm>
            <a:off x="2158259" y="3311876"/>
            <a:ext cx="3911919" cy="2338926"/>
            <a:chOff x="1491759" y="2852739"/>
            <a:chExt cx="3911919" cy="233892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08A4D89E-B942-43BB-BE8A-AD568CCCE7FF}"/>
                </a:ext>
              </a:extLst>
            </p:cNvPr>
            <p:cNvGrpSpPr/>
            <p:nvPr/>
          </p:nvGrpSpPr>
          <p:grpSpPr>
            <a:xfrm>
              <a:off x="1577445" y="2852739"/>
              <a:ext cx="3826233" cy="2338926"/>
              <a:chOff x="523635" y="3627099"/>
              <a:chExt cx="3826233" cy="2338926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xmlns="" id="{62EC8F17-3A5E-4264-BC08-8FF423854EA6}"/>
                  </a:ext>
                </a:extLst>
              </p:cNvPr>
              <p:cNvGrpSpPr/>
              <p:nvPr/>
            </p:nvGrpSpPr>
            <p:grpSpPr>
              <a:xfrm>
                <a:off x="523635" y="3627099"/>
                <a:ext cx="3826233" cy="1478636"/>
                <a:chOff x="1838811" y="2964145"/>
                <a:chExt cx="3659454" cy="1478636"/>
              </a:xfrm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xmlns="" id="{2C855C2D-6F25-4FBF-A944-0072B425D3F3}"/>
                    </a:ext>
                  </a:extLst>
                </p:cNvPr>
                <p:cNvSpPr/>
                <p:nvPr/>
              </p:nvSpPr>
              <p:spPr>
                <a:xfrm>
                  <a:off x="1838811" y="2964145"/>
                  <a:ext cx="2926032" cy="1459343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fontAlgn="ctr"/>
                  <a:endParaRPr lang="zh-CN" altLang="en-US"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xmlns="" id="{3278740E-A9D4-43F5-B73F-C936DDD8EE87}"/>
                    </a:ext>
                  </a:extLst>
                </p:cNvPr>
                <p:cNvSpPr txBox="1"/>
                <p:nvPr/>
              </p:nvSpPr>
              <p:spPr>
                <a:xfrm>
                  <a:off x="1852257" y="2978503"/>
                  <a:ext cx="1799912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noAutofit/>
                </a:bodyPr>
                <a:lstStyle/>
                <a:p>
                  <a:pPr fontAlgn="ctr"/>
                  <a:r>
                    <a:rPr lang="ru-RU">
                      <a:solidFill>
                        <a:srgbClr val="0070C0"/>
                      </a:solidFill>
                      <a:latin typeface="Huawei Sans" panose="020C0503030203020204" pitchFamily="34" charset="0"/>
                    </a:rPr>
                    <a:t>demo</a:t>
                  </a:r>
                  <a:r>
                    <a:rPr lang="ru-RU">
                      <a:latin typeface="Huawei Sans" panose="020C0503030203020204" pitchFamily="34" charset="0"/>
                    </a:rPr>
                    <a:t>.py</a:t>
                  </a:r>
                </a:p>
              </p:txBody>
            </p:sp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xmlns="" id="{6C51859B-012E-4072-BE20-A2F22ED58541}"/>
                    </a:ext>
                  </a:extLst>
                </p:cNvPr>
                <p:cNvSpPr txBox="1"/>
                <p:nvPr/>
              </p:nvSpPr>
              <p:spPr>
                <a:xfrm>
                  <a:off x="1860266" y="3365563"/>
                  <a:ext cx="3637999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fontAlgn="ctr"/>
                  <a:r>
                    <a:rPr lang="ru-RU" sz="1600">
                      <a:solidFill>
                        <a:srgbClr val="C00000"/>
                      </a:solidFill>
                      <a:latin typeface="Huawei Sans" panose="020C0503030203020204" pitchFamily="34" charset="0"/>
                    </a:rPr>
                    <a:t>def sit(): #Define a function.</a:t>
                  </a:r>
                </a:p>
                <a:p>
                  <a:pPr fontAlgn="ctr"/>
                  <a:r>
                    <a:rPr lang="ru-RU" sz="1600">
                      <a:solidFill>
                        <a:srgbClr val="C00000"/>
                      </a:solidFill>
                      <a:latin typeface="Huawei Sans" panose="020C0503030203020204" pitchFamily="34" charset="0"/>
                    </a:rPr>
                    <a:t>    </a:t>
                  </a:r>
                  <a:r>
                    <a:rPr lang="ru-RU" sz="1600">
                      <a:latin typeface="Huawei Sans" panose="020C0503030203020204" pitchFamily="34" charset="0"/>
                    </a:rPr>
                    <a:t>print ('A dog is now sitting’)</a:t>
                  </a:r>
                </a:p>
                <a:p>
                  <a:pPr fontAlgn="ctr"/>
                  <a:endParaRPr lang="en-US" altLang="zh-CN" sz="1600" dirty="0">
                    <a:latin typeface="Huawei Sans" panose="020C0503030203020204" pitchFamily="34" charset="0"/>
                  </a:endParaRPr>
                </a:p>
                <a:p>
                  <a:pPr fontAlgn="ctr"/>
                  <a:r>
                    <a:rPr lang="ru-RU" sz="1600">
                      <a:latin typeface="Huawei Sans" panose="020C0503030203020204" pitchFamily="34" charset="0"/>
                    </a:rPr>
                    <a:t>sit() #Call a function.</a:t>
                  </a:r>
                </a:p>
              </p:txBody>
            </p:sp>
          </p:grp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C92D53E2-E0EE-43C7-BA36-8454A0EC8A08}"/>
                  </a:ext>
                </a:extLst>
              </p:cNvPr>
              <p:cNvSpPr txBox="1"/>
              <p:nvPr/>
            </p:nvSpPr>
            <p:spPr>
              <a:xfrm>
                <a:off x="537694" y="5627471"/>
                <a:ext cx="2313996" cy="338554"/>
              </a:xfrm>
              <a:prstGeom prst="rect">
                <a:avLst/>
              </a:prstGeom>
              <a:solidFill>
                <a:srgbClr val="F4FBFE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</a:lstStyle>
              <a:p>
                <a:pPr fontAlgn="ctr"/>
                <a:r>
                  <a:rPr lang="ru-RU" sz="1600">
                    <a:latin typeface="Huawei Sans" panose="020C0503030203020204" pitchFamily="34" charset="0"/>
                  </a:rPr>
                  <a:t>A dog is now sitting.</a:t>
                </a: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F59881D1-0997-46B1-984E-70C6E7AB623E}"/>
                </a:ext>
              </a:extLst>
            </p:cNvPr>
            <p:cNvSpPr txBox="1"/>
            <p:nvPr/>
          </p:nvSpPr>
          <p:spPr>
            <a:xfrm>
              <a:off x="1491759" y="4382101"/>
              <a:ext cx="2946004" cy="3313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solidFill>
                    <a:srgbClr val="00B0F0"/>
                  </a:solidFill>
                  <a:latin typeface="Huawei Sans" panose="020C0503030203020204" pitchFamily="34" charset="0"/>
                </a:rPr>
                <a:t>Результат выполнения: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6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/>
              <a:t>Класс — это сборник одинаковых свойств и методов. Для определения класса используется ключевое слово.</a:t>
            </a:r>
          </a:p>
          <a:p>
            <a:r>
              <a:rPr lang="ru-RU" sz="1800"/>
              <a:t>Функция инстанциированного класса называется методом. При определении метода класс должен включать ключевое слово </a:t>
            </a:r>
            <a:r>
              <a:rPr lang="ru-RU" sz="1800" b="1"/>
              <a:t>self</a:t>
            </a:r>
            <a:r>
              <a:rPr lang="ru-RU" sz="1800"/>
              <a:t>, которое указывает экземпляр класса.</a:t>
            </a:r>
          </a:p>
          <a:p>
            <a:endParaRPr lang="zh-CN" altLang="en-US" sz="1800" dirty="0" smtClean="0"/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390984-11AF-4BF0-A819-7FF6211B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Классы и методы Python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DA21463-C64D-4BE7-A9E6-DB45CEA24C72}"/>
              </a:ext>
            </a:extLst>
          </p:cNvPr>
          <p:cNvGrpSpPr/>
          <p:nvPr/>
        </p:nvGrpSpPr>
        <p:grpSpPr>
          <a:xfrm>
            <a:off x="1387933" y="2962596"/>
            <a:ext cx="5045528" cy="2203232"/>
            <a:chOff x="1838809" y="2964145"/>
            <a:chExt cx="4653575" cy="2203232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DDD8CD4B-67B0-4E80-9FA6-06FE4F996370}"/>
                </a:ext>
              </a:extLst>
            </p:cNvPr>
            <p:cNvSpPr/>
            <p:nvPr/>
          </p:nvSpPr>
          <p:spPr>
            <a:xfrm>
              <a:off x="1838809" y="2964145"/>
              <a:ext cx="4305596" cy="22032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200">
                <a:latin typeface="Huawei Sans" panose="020C0503030203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342D9BF8-3340-4FF3-B045-AEAE43FD6E68}"/>
                </a:ext>
              </a:extLst>
            </p:cNvPr>
            <p:cNvSpPr txBox="1"/>
            <p:nvPr/>
          </p:nvSpPr>
          <p:spPr>
            <a:xfrm>
              <a:off x="1852257" y="2978503"/>
              <a:ext cx="1799912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demo.py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2E1EE8A2-DB4F-48F4-A00F-E4E9D6A0AD00}"/>
                </a:ext>
              </a:extLst>
            </p:cNvPr>
            <p:cNvSpPr txBox="1"/>
            <p:nvPr/>
          </p:nvSpPr>
          <p:spPr>
            <a:xfrm>
              <a:off x="1838809" y="3351495"/>
              <a:ext cx="4653575" cy="15696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solidFill>
                    <a:srgbClr val="C00000"/>
                  </a:solidFill>
                  <a:latin typeface="Huawei Sans" panose="020C0503030203020204" pitchFamily="34" charset="0"/>
                </a:rPr>
                <a:t>class Dog(): #Define a class.</a:t>
              </a:r>
            </a:p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    </a:t>
              </a:r>
              <a:r>
                <a:rPr lang="ru-RU" sz="1200">
                  <a:solidFill>
                    <a:srgbClr val="00B050"/>
                  </a:solidFill>
                  <a:latin typeface="Huawei Sans" panose="020C0503030203020204" pitchFamily="34" charset="0"/>
                </a:rPr>
                <a:t>def sit(self):  #Define a method.</a:t>
              </a:r>
            </a:p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        print(“A dog is now sitting.")</a:t>
              </a:r>
            </a:p>
            <a:p>
              <a:pPr fontAlgn="ctr"/>
              <a:endParaRPr lang="en-US" altLang="zh-CN" sz="1200" dirty="0">
                <a:latin typeface="Huawei Sans" panose="020C0503030203020204" pitchFamily="34" charset="0"/>
              </a:endParaRPr>
            </a:p>
            <a:p>
              <a:pPr fontAlgn="ctr"/>
              <a:r>
                <a:rPr lang="ru-RU" sz="1200">
                  <a:solidFill>
                    <a:srgbClr val="0070C0"/>
                  </a:solidFill>
                  <a:latin typeface="Huawei Sans" panose="020C0503030203020204" pitchFamily="34" charset="0"/>
                </a:rPr>
                <a:t>Richard</a:t>
              </a:r>
              <a:r>
                <a:rPr lang="ru-RU" sz="1200">
                  <a:latin typeface="Huawei Sans" panose="020C0503030203020204" pitchFamily="34" charset="0"/>
                </a:rPr>
                <a:t> = Dog() #The class is instantiated.</a:t>
              </a:r>
            </a:p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print (type(</a:t>
              </a:r>
              <a:r>
                <a:rPr lang="ru-RU" sz="1200">
                  <a:solidFill>
                    <a:srgbClr val="0070C0"/>
                  </a:solidFill>
                  <a:latin typeface="Huawei Sans" panose="020C0503030203020204" pitchFamily="34" charset="0"/>
                </a:rPr>
                <a:t>Richard</a:t>
              </a:r>
              <a:r>
                <a:rPr lang="ru-RU" sz="1200">
                  <a:latin typeface="Huawei Sans" panose="020C0503030203020204" pitchFamily="34" charset="0"/>
                </a:rPr>
                <a:t>.</a:t>
              </a:r>
              <a:r>
                <a:rPr lang="ru-RU" sz="1200">
                  <a:solidFill>
                    <a:srgbClr val="2FBC6F"/>
                  </a:solidFill>
                  <a:latin typeface="Huawei Sans" panose="020C0503030203020204" pitchFamily="34" charset="0"/>
                </a:rPr>
                <a:t>sit</a:t>
              </a:r>
              <a:r>
                <a:rPr lang="ru-RU" sz="1200">
                  <a:latin typeface="Huawei Sans" panose="020C0503030203020204" pitchFamily="34" charset="0"/>
                </a:rPr>
                <a:t>)) #The function of an instantiated type is called a method.</a:t>
              </a:r>
            </a:p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print (type(</a:t>
              </a:r>
              <a:r>
                <a:rPr lang="ru-RU" sz="1200">
                  <a:solidFill>
                    <a:srgbClr val="C00000"/>
                  </a:solidFill>
                  <a:latin typeface="Huawei Sans" panose="020C0503030203020204" pitchFamily="34" charset="0"/>
                </a:rPr>
                <a:t>Dog</a:t>
              </a:r>
              <a:r>
                <a:rPr lang="ru-RU" sz="1200">
                  <a:latin typeface="Huawei Sans" panose="020C0503030203020204" pitchFamily="34" charset="0"/>
                </a:rPr>
                <a:t>.</a:t>
              </a:r>
              <a:r>
                <a:rPr lang="ru-RU" sz="1200">
                  <a:solidFill>
                    <a:srgbClr val="2FBC6F"/>
                  </a:solidFill>
                  <a:latin typeface="Huawei Sans" panose="020C0503030203020204" pitchFamily="34" charset="0"/>
                </a:rPr>
                <a:t>sit</a:t>
              </a:r>
              <a:r>
                <a:rPr lang="ru-RU" sz="1200">
                  <a:latin typeface="Huawei Sans" panose="020C0503030203020204" pitchFamily="34" charset="0"/>
                </a:rPr>
                <a:t>)) #The type is function.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DE9D5AF-C2B6-4130-BDD4-D5A9F72BACD2}"/>
              </a:ext>
            </a:extLst>
          </p:cNvPr>
          <p:cNvGrpSpPr/>
          <p:nvPr/>
        </p:nvGrpSpPr>
        <p:grpSpPr>
          <a:xfrm>
            <a:off x="1402731" y="6047807"/>
            <a:ext cx="3824362" cy="369332"/>
            <a:chOff x="1703146" y="5657674"/>
            <a:chExt cx="3824362" cy="36933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63A457C3-6637-46E0-BE11-7AD7107069E6}"/>
                </a:ext>
              </a:extLst>
            </p:cNvPr>
            <p:cNvSpPr txBox="1"/>
            <p:nvPr/>
          </p:nvSpPr>
          <p:spPr>
            <a:xfrm>
              <a:off x="2025879" y="5657674"/>
              <a:ext cx="350162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latin typeface="Huawei Sans" panose="020C0503030203020204" pitchFamily="34" charset="0"/>
                </a:rPr>
                <a:t>Напишите файл </a:t>
              </a:r>
              <a:r>
                <a:rPr lang="ru-RU" dirty="0" err="1">
                  <a:latin typeface="Huawei Sans" panose="020C0503030203020204" pitchFamily="34" charset="0"/>
                </a:rPr>
                <a:t>Python</a:t>
              </a:r>
              <a:r>
                <a:rPr lang="ru-RU" dirty="0">
                  <a:latin typeface="Huawei Sans" panose="020C0503030203020204" pitchFamily="34" charset="0"/>
                </a:rPr>
                <a:t> (.</a:t>
              </a:r>
              <a:r>
                <a:rPr lang="ru-RU" dirty="0" err="1">
                  <a:latin typeface="Huawei Sans" panose="020C0503030203020204" pitchFamily="34" charset="0"/>
                </a:rPr>
                <a:t>py</a:t>
              </a:r>
              <a:r>
                <a:rPr lang="ru-RU" dirty="0">
                  <a:latin typeface="Huawei Sans" panose="020C0503030203020204" pitchFamily="34" charset="0"/>
                </a:rPr>
                <a:t>).</a:t>
              </a:r>
            </a:p>
          </p:txBody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xmlns="" id="{EE3C6416-CBF1-4DB4-A6B4-B8BB42762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3146" y="5694156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1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8E331FBE-794E-4418-85E1-5F8908747221}"/>
              </a:ext>
            </a:extLst>
          </p:cNvPr>
          <p:cNvGrpSpPr/>
          <p:nvPr/>
        </p:nvGrpSpPr>
        <p:grpSpPr>
          <a:xfrm>
            <a:off x="6782011" y="3289179"/>
            <a:ext cx="2970522" cy="1234900"/>
            <a:chOff x="1838809" y="2964144"/>
            <a:chExt cx="3126064" cy="12349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A4ADC6E5-DE6B-48CF-BDA9-3BD2DA825336}"/>
                </a:ext>
              </a:extLst>
            </p:cNvPr>
            <p:cNvSpPr/>
            <p:nvPr/>
          </p:nvSpPr>
          <p:spPr>
            <a:xfrm>
              <a:off x="1838809" y="2964144"/>
              <a:ext cx="2882007" cy="12349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200">
                <a:latin typeface="Huawei Sans" panose="020C0503030203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D67F986A-476E-4FF8-B75E-CFF865074679}"/>
                </a:ext>
              </a:extLst>
            </p:cNvPr>
            <p:cNvSpPr txBox="1"/>
            <p:nvPr/>
          </p:nvSpPr>
          <p:spPr>
            <a:xfrm>
              <a:off x="1852257" y="2978503"/>
              <a:ext cx="1799912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test.py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D02C3B03-D1D2-406B-9F51-DCD61AC90ECE}"/>
                </a:ext>
              </a:extLst>
            </p:cNvPr>
            <p:cNvSpPr txBox="1"/>
            <p:nvPr/>
          </p:nvSpPr>
          <p:spPr>
            <a:xfrm>
              <a:off x="1863186" y="3368047"/>
              <a:ext cx="3101687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import </a:t>
              </a:r>
              <a:r>
                <a:rPr lang="ru-RU" sz="1200">
                  <a:solidFill>
                    <a:srgbClr val="0070C0"/>
                  </a:solidFill>
                  <a:latin typeface="Huawei Sans" panose="020C0503030203020204" pitchFamily="34" charset="0"/>
                </a:rPr>
                <a:t>demo</a:t>
              </a:r>
            </a:p>
            <a:p>
              <a:pPr fontAlgn="ctr"/>
              <a:endParaRPr lang="en-US" altLang="zh-CN" sz="1200" dirty="0">
                <a:latin typeface="Huawei Sans" panose="020C0503030203020204" pitchFamily="34" charset="0"/>
              </a:endParaRPr>
            </a:p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demo.Dog.sit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CE12D28-1980-4C53-B157-0026C900A954}"/>
              </a:ext>
            </a:extLst>
          </p:cNvPr>
          <p:cNvSpPr txBox="1"/>
          <p:nvPr/>
        </p:nvSpPr>
        <p:spPr>
          <a:xfrm>
            <a:off x="1389642" y="5476768"/>
            <a:ext cx="1893037" cy="461665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&lt;class </a:t>
            </a:r>
            <a:r>
              <a:rPr lang="ru-RU" sz="1200">
                <a:solidFill>
                  <a:srgbClr val="C00000"/>
                </a:solidFill>
                <a:latin typeface="Huawei Sans" panose="020C0503030203020204" pitchFamily="34" charset="0"/>
              </a:rPr>
              <a:t>'method'</a:t>
            </a:r>
            <a:r>
              <a:rPr lang="ru-RU" sz="1200">
                <a:latin typeface="Huawei Sans" panose="020C0503030203020204" pitchFamily="34" charset="0"/>
              </a:rPr>
              <a:t>&gt;</a:t>
            </a:r>
          </a:p>
          <a:p>
            <a:pPr fontAlgn="ctr"/>
            <a:r>
              <a:rPr lang="ru-RU" sz="1200">
                <a:latin typeface="Huawei Sans" panose="020C0503030203020204" pitchFamily="34" charset="0"/>
              </a:rPr>
              <a:t>&lt;class </a:t>
            </a:r>
            <a:r>
              <a:rPr lang="ru-RU" sz="1200">
                <a:solidFill>
                  <a:srgbClr val="2FBC6F"/>
                </a:solidFill>
                <a:latin typeface="Huawei Sans" panose="020C0503030203020204" pitchFamily="34" charset="0"/>
              </a:rPr>
              <a:t>'function'</a:t>
            </a:r>
            <a:r>
              <a:rPr lang="ru-RU" sz="1200">
                <a:latin typeface="Huawei Sans" panose="020C0503030203020204" pitchFamily="34" charset="0"/>
              </a:rPr>
              <a:t>&gt;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2498C69-3A91-4F38-838F-0CD730673E96}"/>
              </a:ext>
            </a:extLst>
          </p:cNvPr>
          <p:cNvGrpSpPr/>
          <p:nvPr/>
        </p:nvGrpSpPr>
        <p:grpSpPr>
          <a:xfrm>
            <a:off x="6810978" y="6026569"/>
            <a:ext cx="3465785" cy="339862"/>
            <a:chOff x="8778752" y="5921773"/>
            <a:chExt cx="3465785" cy="33986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477C30C8-EFA7-4C84-8C10-D8125198116B}"/>
                </a:ext>
              </a:extLst>
            </p:cNvPr>
            <p:cNvSpPr txBox="1"/>
            <p:nvPr/>
          </p:nvSpPr>
          <p:spPr>
            <a:xfrm>
              <a:off x="9101484" y="5921773"/>
              <a:ext cx="3143053" cy="3398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latin typeface="Huawei Sans" panose="020C0503030203020204" pitchFamily="34" charset="0"/>
                </a:rPr>
                <a:t>Импортируйте модуль.</a:t>
              </a:r>
            </a:p>
          </p:txBody>
        </p:sp>
        <p:sp>
          <p:nvSpPr>
            <p:cNvPr id="37" name="Oval 4">
              <a:extLst>
                <a:ext uri="{FF2B5EF4-FFF2-40B4-BE49-F238E27FC236}">
                  <a16:creationId xmlns:a16="http://schemas.microsoft.com/office/drawing/2014/main" xmlns="" id="{AB63EF50-246D-4407-A48B-D816D36DC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8752" y="5958255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2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C6CE9CC0-7F7B-4122-BACB-EFC29F64A6A6}"/>
              </a:ext>
            </a:extLst>
          </p:cNvPr>
          <p:cNvSpPr txBox="1"/>
          <p:nvPr/>
        </p:nvSpPr>
        <p:spPr>
          <a:xfrm>
            <a:off x="1302387" y="5194664"/>
            <a:ext cx="2834187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>
                <a:solidFill>
                  <a:srgbClr val="00B0F0"/>
                </a:solidFill>
                <a:latin typeface="Huawei Sans" panose="020C0503030203020204" pitchFamily="34" charset="0"/>
              </a:rPr>
              <a:t>Результат выполнения: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F3C9AF17-0C5C-461F-A8B7-B8F6DE7E5382}"/>
              </a:ext>
            </a:extLst>
          </p:cNvPr>
          <p:cNvSpPr txBox="1"/>
          <p:nvPr/>
        </p:nvSpPr>
        <p:spPr>
          <a:xfrm>
            <a:off x="6807968" y="5131359"/>
            <a:ext cx="2178472" cy="646331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A dog is now sitting.</a:t>
            </a:r>
          </a:p>
          <a:p>
            <a:pPr fontAlgn="ctr"/>
            <a:r>
              <a:rPr lang="ru-RU" sz="1200">
                <a:latin typeface="Huawei Sans" panose="020C0503030203020204" pitchFamily="34" charset="0"/>
              </a:rPr>
              <a:t>&lt;class </a:t>
            </a:r>
            <a:r>
              <a:rPr lang="ru-RU" sz="1200">
                <a:solidFill>
                  <a:srgbClr val="C00000"/>
                </a:solidFill>
                <a:latin typeface="Huawei Sans" panose="020C0503030203020204" pitchFamily="34" charset="0"/>
              </a:rPr>
              <a:t>'method'</a:t>
            </a:r>
            <a:r>
              <a:rPr lang="ru-RU" sz="1200">
                <a:latin typeface="Huawei Sans" panose="020C0503030203020204" pitchFamily="34" charset="0"/>
              </a:rPr>
              <a:t>&gt;</a:t>
            </a:r>
          </a:p>
          <a:p>
            <a:pPr fontAlgn="ctr"/>
            <a:r>
              <a:rPr lang="ru-RU" sz="1200">
                <a:latin typeface="Huawei Sans" panose="020C0503030203020204" pitchFamily="34" charset="0"/>
              </a:rPr>
              <a:t>&lt;class </a:t>
            </a:r>
            <a:r>
              <a:rPr lang="ru-RU" sz="1200">
                <a:solidFill>
                  <a:srgbClr val="2FBC6F"/>
                </a:solidFill>
                <a:latin typeface="Huawei Sans" panose="020C0503030203020204" pitchFamily="34" charset="0"/>
              </a:rPr>
              <a:t>'function'&gt;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E6F9045D-29DD-4A53-898B-5F66C42C6CCE}"/>
              </a:ext>
            </a:extLst>
          </p:cNvPr>
          <p:cNvSpPr txBox="1"/>
          <p:nvPr/>
        </p:nvSpPr>
        <p:spPr>
          <a:xfrm>
            <a:off x="6696681" y="4849683"/>
            <a:ext cx="2125017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>
                <a:solidFill>
                  <a:srgbClr val="00B0F0"/>
                </a:solidFill>
                <a:latin typeface="Huawei Sans" panose="020C0503030203020204" pitchFamily="34" charset="0"/>
              </a:rPr>
              <a:t>Результат выполнения:</a:t>
            </a:r>
          </a:p>
        </p:txBody>
      </p:sp>
    </p:spTree>
    <p:extLst>
      <p:ext uri="{BB962C8B-B14F-4D97-AF65-F5344CB8AC3E}">
        <p14:creationId xmlns:p14="http://schemas.microsoft.com/office/powerpoint/2010/main" val="30462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/>
              <a:t>telnetlib — это модуль в стандартной библиотеке Python. Он предоставляет класс telnetlib.Telnet для реализации функции Telnet.</a:t>
            </a:r>
          </a:p>
          <a:p>
            <a:r>
              <a:rPr lang="ru-RU" sz="1600"/>
              <a:t>Для реализации различных функций вызываются различные методы класса telnetlib.Telnet.</a:t>
            </a:r>
          </a:p>
          <a:p>
            <a:endParaRPr lang="zh-CN" altLang="en-US" sz="16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FC12CA-11E8-48C6-9676-F6E78663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Сведения о telnetlib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9387562-BBB4-4B4D-B3CF-C5337D4F1D5C}"/>
              </a:ext>
            </a:extLst>
          </p:cNvPr>
          <p:cNvSpPr txBox="1"/>
          <p:nvPr/>
        </p:nvSpPr>
        <p:spPr>
          <a:xfrm>
            <a:off x="5802895" y="2475872"/>
            <a:ext cx="4888583" cy="129266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ru-RU" sz="1600">
                <a:latin typeface="Huawei Sans" panose="020C0503030203020204" pitchFamily="34" charset="0"/>
              </a:rPr>
              <a:t>from telnetlib import Telnet</a:t>
            </a:r>
          </a:p>
          <a:p>
            <a:pPr fontAlgn="ctr">
              <a:lnSpc>
                <a:spcPct val="120000"/>
              </a:lnSpc>
            </a:pPr>
            <a:r>
              <a:rPr lang="ru-RU" sz="1600">
                <a:latin typeface="Huawei Sans" panose="020C0503030203020204" pitchFamily="34" charset="0"/>
              </a:rPr>
              <a:t>tn = Telnet(host=None, port=0[, timeout])</a:t>
            </a:r>
          </a:p>
          <a:p>
            <a:pPr fontAlgn="ctr">
              <a:lnSpc>
                <a:spcPct val="120000"/>
              </a:lnSpc>
            </a:pPr>
            <a:r>
              <a:rPr lang="ru-RU" sz="1600">
                <a:latin typeface="Huawei Sans" panose="020C0503030203020204" pitchFamily="34" charset="0"/>
              </a:rPr>
              <a:t>tn.read_all()</a:t>
            </a:r>
          </a:p>
          <a:p>
            <a:pPr fontAlgn="ctr">
              <a:lnSpc>
                <a:spcPct val="120000"/>
              </a:lnSpc>
            </a:pPr>
            <a:r>
              <a:rPr lang="ru-RU" sz="1600">
                <a:latin typeface="Huawei Sans" panose="020C0503030203020204" pitchFamily="34" charset="0"/>
              </a:rPr>
              <a:t>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7DE4525-38BC-494E-8AF8-3D9028216419}"/>
              </a:ext>
            </a:extLst>
          </p:cNvPr>
          <p:cNvSpPr txBox="1"/>
          <p:nvPr/>
        </p:nvSpPr>
        <p:spPr>
          <a:xfrm>
            <a:off x="0" y="2494527"/>
            <a:ext cx="5725233" cy="978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fontAlgn="ctr">
              <a:lnSpc>
                <a:spcPct val="120000"/>
              </a:lnSpc>
            </a:pPr>
            <a:r>
              <a:rPr lang="ru-RU" sz="1600" dirty="0">
                <a:solidFill>
                  <a:srgbClr val="0070C0"/>
                </a:solidFill>
                <a:latin typeface="Huawei Sans" panose="020C0503030203020204" pitchFamily="34" charset="0"/>
              </a:rPr>
              <a:t>Импорт класса </a:t>
            </a:r>
            <a:r>
              <a:rPr lang="ru-RU" sz="1600" dirty="0" err="1">
                <a:solidFill>
                  <a:srgbClr val="0070C0"/>
                </a:solidFill>
                <a:latin typeface="Huawei Sans" panose="020C0503030203020204" pitchFamily="34" charset="0"/>
              </a:rPr>
              <a:t>Telnet</a:t>
            </a:r>
            <a:r>
              <a:rPr lang="ru-RU" sz="1600" dirty="0">
                <a:solidFill>
                  <a:srgbClr val="0070C0"/>
                </a:solidFill>
                <a:latin typeface="Huawei Sans" panose="020C0503030203020204" pitchFamily="34" charset="0"/>
              </a:rPr>
              <a:t> модуля </a:t>
            </a:r>
            <a:r>
              <a:rPr lang="ru-RU" sz="1600" dirty="0" err="1">
                <a:solidFill>
                  <a:srgbClr val="0070C0"/>
                </a:solidFill>
                <a:latin typeface="Huawei Sans" panose="020C0503030203020204" pitchFamily="34" charset="0"/>
              </a:rPr>
              <a:t>telnetlib</a:t>
            </a:r>
            <a:r>
              <a:rPr lang="ru-RU" sz="1600" dirty="0">
                <a:solidFill>
                  <a:srgbClr val="0070C0"/>
                </a:solidFill>
                <a:latin typeface="Huawei Sans" panose="020C0503030203020204" pitchFamily="34" charset="0"/>
              </a:rPr>
              <a:t>.   --</a:t>
            </a:r>
          </a:p>
          <a:p>
            <a:pPr algn="r" fontAlgn="ctr">
              <a:lnSpc>
                <a:spcPct val="120000"/>
              </a:lnSpc>
            </a:pPr>
            <a:r>
              <a:rPr lang="ru-RU" sz="1600" dirty="0">
                <a:solidFill>
                  <a:srgbClr val="0070C0"/>
                </a:solidFill>
                <a:latin typeface="Huawei Sans" panose="020C0503030203020204" pitchFamily="34" charset="0"/>
              </a:rPr>
              <a:t>Создание соединения </a:t>
            </a:r>
            <a:r>
              <a:rPr lang="ru-RU" sz="1600" dirty="0" err="1">
                <a:solidFill>
                  <a:srgbClr val="0070C0"/>
                </a:solidFill>
                <a:latin typeface="Huawei Sans" panose="020C0503030203020204" pitchFamily="34" charset="0"/>
              </a:rPr>
              <a:t>Telnet</a:t>
            </a:r>
            <a:r>
              <a:rPr lang="ru-RU" sz="1600" dirty="0">
                <a:solidFill>
                  <a:srgbClr val="0070C0"/>
                </a:solidFill>
                <a:latin typeface="Huawei Sans" panose="020C0503030203020204" pitchFamily="34" charset="0"/>
              </a:rPr>
              <a:t> с указанным сервером.  --</a:t>
            </a:r>
          </a:p>
          <a:p>
            <a:pPr algn="r" fontAlgn="ctr">
              <a:lnSpc>
                <a:spcPct val="120000"/>
              </a:lnSpc>
            </a:pPr>
            <a:r>
              <a:rPr lang="ru-RU" sz="1600" dirty="0">
                <a:solidFill>
                  <a:srgbClr val="0070C0"/>
                </a:solidFill>
                <a:latin typeface="Huawei Sans" panose="020C0503030203020204" pitchFamily="34" charset="0"/>
              </a:rPr>
              <a:t>           Вызов метода </a:t>
            </a:r>
            <a:r>
              <a:rPr lang="ru-RU" sz="1600" dirty="0" err="1">
                <a:solidFill>
                  <a:srgbClr val="0070C0"/>
                </a:solidFill>
                <a:latin typeface="Huawei Sans" panose="020C0503030203020204" pitchFamily="34" charset="0"/>
              </a:rPr>
              <a:t>read_all</a:t>
            </a:r>
            <a:r>
              <a:rPr lang="ru-RU" sz="1600" dirty="0">
                <a:solidFill>
                  <a:srgbClr val="0070C0"/>
                </a:solidFill>
                <a:latin typeface="Huawei Sans" panose="020C0503030203020204" pitchFamily="34" charset="0"/>
              </a:rPr>
              <a:t>().  --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F519A085-E072-4FC0-9DB2-DF62A37F5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07646"/>
              </p:ext>
            </p:extLst>
          </p:nvPr>
        </p:nvGraphicFramePr>
        <p:xfrm>
          <a:off x="885826" y="3879464"/>
          <a:ext cx="10344150" cy="2411030"/>
        </p:xfrm>
        <a:graphic>
          <a:graphicData uri="http://schemas.openxmlformats.org/drawingml/2006/table">
            <a:tbl>
              <a:tblPr/>
              <a:tblGrid>
                <a:gridCol w="3422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+mn-ea"/>
                        </a:rPr>
                        <a:t>Метод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  <a:ea typeface="+mn-ea"/>
                        </a:rPr>
                        <a:t>Функция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Telnet.read_until (expected, timeout=None)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Чтение данные до тех пор, пока не обнаружится данная строка байтов, </a:t>
                      </a:r>
                      <a:r>
                        <a:rPr lang="ru-RU" sz="1200" i="1">
                          <a:latin typeface="Huawei Sans" panose="020C0503030203020204" pitchFamily="34" charset="0"/>
                          <a:ea typeface="+mn-ea"/>
                        </a:rPr>
                        <a:t>expected</a:t>
                      </a:r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, или до тех пор, пока не пройдет </a:t>
                      </a:r>
                      <a:r>
                        <a:rPr lang="ru-RU" sz="1200" i="1">
                          <a:latin typeface="Huawei Sans" panose="020C0503030203020204" pitchFamily="34" charset="0"/>
                          <a:ea typeface="+mn-ea"/>
                        </a:rPr>
                        <a:t>timeout</a:t>
                      </a:r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 секунд.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Telnet.read_all ()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latin typeface="Huawei Sans" panose="020C0503030203020204" pitchFamily="34" charset="0"/>
                          <a:ea typeface="+mn-ea"/>
                        </a:rPr>
                        <a:t>Ч</a:t>
                      </a:r>
                      <a:r>
                        <a:rPr lang="ru-RU" sz="1200" dirty="0" smtClean="0">
                          <a:latin typeface="Huawei Sans" panose="020C0503030203020204" pitchFamily="34" charset="0"/>
                          <a:ea typeface="+mn-ea"/>
                        </a:rPr>
                        <a:t>тение </a:t>
                      </a:r>
                      <a:r>
                        <a:rPr lang="ru-RU" sz="1200" dirty="0">
                          <a:latin typeface="Huawei Sans" panose="020C0503030203020204" pitchFamily="34" charset="0"/>
                          <a:ea typeface="+mn-ea"/>
                        </a:rPr>
                        <a:t>данных до EOF как байтов; блокирование до закрытия соединения.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 err="1">
                          <a:latin typeface="Huawei Sans" panose="020C0503030203020204" pitchFamily="34" charset="0"/>
                          <a:ea typeface="+mn-ea"/>
                        </a:rPr>
                        <a:t>Telnet.read_very_eager</a:t>
                      </a:r>
                      <a:r>
                        <a:rPr lang="ru-RU" sz="1200" dirty="0">
                          <a:latin typeface="Huawei Sans" panose="020C0503030203020204" pitchFamily="34" charset="0"/>
                          <a:ea typeface="+mn-ea"/>
                        </a:rPr>
                        <a:t>()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latin typeface="Huawei Sans" panose="020C0503030203020204" pitchFamily="34" charset="0"/>
                          <a:ea typeface="+mn-ea"/>
                        </a:rPr>
                        <a:t>Чтение всего без блокирования ввода-вывода (вне зависимости от других факторов). Отправка </a:t>
                      </a:r>
                      <a:r>
                        <a:rPr lang="ru-RU" sz="1200" dirty="0" err="1">
                          <a:latin typeface="Huawei Sans" panose="020C0503030203020204" pitchFamily="34" charset="0"/>
                          <a:ea typeface="+mn-ea"/>
                        </a:rPr>
                        <a:t>EOFError</a:t>
                      </a:r>
                      <a:r>
                        <a:rPr lang="ru-RU" sz="1200" dirty="0">
                          <a:latin typeface="Huawei Sans" panose="020C0503030203020204" pitchFamily="34" charset="0"/>
                          <a:ea typeface="+mn-ea"/>
                        </a:rPr>
                        <a:t> при закрытии соединения и без доступных приготовленных данных. Если приготовленные данные не </a:t>
                      </a:r>
                      <a:r>
                        <a:rPr lang="ru-RU" sz="1200" dirty="0" smtClean="0">
                          <a:latin typeface="Huawei Sans" panose="020C0503030203020204" pitchFamily="34" charset="0"/>
                          <a:ea typeface="+mn-ea"/>
                        </a:rPr>
                        <a:t>доступны в противном случае, </a:t>
                      </a:r>
                      <a:r>
                        <a:rPr lang="ru-RU" sz="1200" dirty="0">
                          <a:latin typeface="Huawei Sans" panose="020C0503030203020204" pitchFamily="34" charset="0"/>
                          <a:ea typeface="+mn-ea"/>
                        </a:rPr>
                        <a:t>возвращается b''. Не рекомендуется блокировать не в середине последовательности IAC.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66343"/>
                  </a:ext>
                </a:extLst>
              </a:tr>
              <a:tr h="393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Telnet.write(buffer)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Запись строки байтов в сокет, удваивание любых символов IAC.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>
                          <a:latin typeface="Huawei Sans" panose="020C0503030203020204" pitchFamily="34" charset="0"/>
                          <a:ea typeface="+mn-ea"/>
                        </a:rPr>
                        <a:t>Telnet.close()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>
                          <a:latin typeface="Huawei Sans" panose="020C0503030203020204" pitchFamily="34" charset="0"/>
                          <a:ea typeface="+mn-ea"/>
                        </a:rPr>
                        <a:t>Закрытие соединения</a:t>
                      </a:r>
                    </a:p>
                  </a:txBody>
                  <a:tcPr marL="180000" marR="72000" marT="36000" marB="36000" anchor="ctr">
                    <a:lnL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2794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3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Программируемость 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автоматизация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сети. Введение</a:t>
            </a: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Обзор языков программирования. Язык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Python</a:t>
            </a:r>
            <a:endParaRPr lang="ru-RU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</a:endParaRPr>
          </a:p>
          <a:p>
            <a:pPr fontAlgn="ctr"/>
            <a:r>
              <a:rPr lang="ru-RU" b="1" dirty="0">
                <a:latin typeface="Huawei Sans" panose="020C0503030203020204" pitchFamily="34" charset="0"/>
              </a:rPr>
              <a:t>Примеры</a:t>
            </a:r>
          </a:p>
        </p:txBody>
      </p:sp>
    </p:spTree>
    <p:extLst>
      <p:ext uri="{BB962C8B-B14F-4D97-AF65-F5344CB8AC3E}">
        <p14:creationId xmlns:p14="http://schemas.microsoft.com/office/powerpoint/2010/main" val="9915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/>
              <a:t>Описание.</a:t>
            </a:r>
          </a:p>
          <a:p>
            <a:r>
              <a:rPr lang="ru-RU" sz="1600" dirty="0"/>
              <a:t>Сетевое устройство функционирует как сервер </a:t>
            </a:r>
            <a:r>
              <a:rPr lang="ru-RU" sz="1600" dirty="0" err="1"/>
              <a:t>Telnet</a:t>
            </a:r>
            <a:r>
              <a:rPr lang="ru-RU" sz="1600" dirty="0"/>
              <a:t>, а </a:t>
            </a:r>
            <a:r>
              <a:rPr lang="ru-RU" sz="1600" dirty="0" err="1"/>
              <a:t>Python</a:t>
            </a:r>
            <a:r>
              <a:rPr lang="ru-RU" sz="1600" dirty="0"/>
              <a:t> </a:t>
            </a:r>
            <a:r>
              <a:rPr lang="ru-RU" sz="1600" dirty="0" err="1"/>
              <a:t>telnetlib</a:t>
            </a:r>
            <a:r>
              <a:rPr lang="ru-RU" sz="1600" dirty="0"/>
              <a:t> должен использоваться в качестве клиента </a:t>
            </a:r>
            <a:r>
              <a:rPr lang="ru-RU" sz="1600" dirty="0" err="1"/>
              <a:t>Telnet</a:t>
            </a:r>
            <a:r>
              <a:rPr lang="ru-RU" sz="1600" dirty="0"/>
              <a:t> для выполнения входа на устройстве.</a:t>
            </a:r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ru-RU" sz="1600" dirty="0"/>
              <a:t>Процесс реализации описан ниже.</a:t>
            </a:r>
          </a:p>
          <a:p>
            <a:r>
              <a:rPr lang="ru-RU" sz="1600" dirty="0"/>
              <a:t>Настройте службу </a:t>
            </a:r>
            <a:r>
              <a:rPr lang="ru-RU" sz="1600" dirty="0" err="1"/>
              <a:t>Telnet</a:t>
            </a:r>
            <a:r>
              <a:rPr lang="ru-RU" sz="1600" dirty="0"/>
              <a:t>.</a:t>
            </a:r>
          </a:p>
          <a:p>
            <a:r>
              <a:rPr lang="ru-RU" sz="1600" dirty="0"/>
              <a:t>Проверьте и посмотрите процедуру входа </a:t>
            </a:r>
            <a:r>
              <a:rPr lang="ru-RU" sz="1600" dirty="0" err="1"/>
              <a:t>Telnet</a:t>
            </a:r>
            <a:r>
              <a:rPr lang="ru-RU" sz="1600" dirty="0"/>
              <a:t> вручную в качестве примера реализации кода.</a:t>
            </a:r>
          </a:p>
          <a:p>
            <a:r>
              <a:rPr lang="ru-RU" sz="1600" dirty="0"/>
              <a:t>Скомпилируйте и выполните код </a:t>
            </a:r>
            <a:r>
              <a:rPr lang="ru-RU" sz="1600" dirty="0" err="1"/>
              <a:t>Python</a:t>
            </a:r>
            <a:r>
              <a:rPr lang="ru-RU" sz="1600" dirty="0"/>
              <a:t>.</a:t>
            </a:r>
          </a:p>
          <a:p>
            <a:r>
              <a:rPr lang="ru-RU" sz="1600" dirty="0"/>
              <a:t>Проверьте результат.</a:t>
            </a:r>
          </a:p>
          <a:p>
            <a:endParaRPr lang="zh-CN" altLang="en-US" sz="16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xmlns="" id="{8D19C945-FB7C-43B3-9617-D7EAE256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Пример. Выполнение входа на </a:t>
            </a:r>
            <a:r>
              <a:rPr lang="ru-RU" dirty="0" smtClean="0"/>
              <a:t>устройство </a:t>
            </a:r>
            <a:r>
              <a:rPr lang="ru-RU" dirty="0"/>
              <a:t>при помощи </a:t>
            </a:r>
            <a:r>
              <a:rPr lang="ru-RU" dirty="0" err="1"/>
              <a:t>telnetlib</a:t>
            </a:r>
            <a:endParaRPr lang="ru-RU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D3C8CF5-5A8D-4753-9D94-EEA573CC72CB}"/>
              </a:ext>
            </a:extLst>
          </p:cNvPr>
          <p:cNvGrpSpPr/>
          <p:nvPr/>
        </p:nvGrpSpPr>
        <p:grpSpPr>
          <a:xfrm>
            <a:off x="2041140" y="2968220"/>
            <a:ext cx="7463118" cy="1210928"/>
            <a:chOff x="1990165" y="1344713"/>
            <a:chExt cx="7463118" cy="121092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FCA78E05-2E38-43E2-B379-4EC2C561C5AA}"/>
                </a:ext>
              </a:extLst>
            </p:cNvPr>
            <p:cNvSpPr/>
            <p:nvPr/>
          </p:nvSpPr>
          <p:spPr>
            <a:xfrm>
              <a:off x="1990165" y="1344713"/>
              <a:ext cx="7463118" cy="121092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200">
                <a:latin typeface="Huawei Sans" panose="020C0503030203020204" pitchFamily="34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65642D9-F5C4-4F05-AB6D-EC41C4249A54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279" y="1877723"/>
              <a:ext cx="540000" cy="442800"/>
            </a:xfrm>
            <a:prstGeom prst="rect">
              <a:avLst/>
            </a:prstGeom>
          </p:spPr>
        </p:pic>
        <p:pic>
          <p:nvPicPr>
            <p:cNvPr id="7" name="图片 6" descr="PC.png">
              <a:extLst>
                <a:ext uri="{FF2B5EF4-FFF2-40B4-BE49-F238E27FC236}">
                  <a16:creationId xmlns:a16="http://schemas.microsoft.com/office/drawing/2014/main" xmlns="" id="{FAF8B3F2-9812-44D2-88D0-3D714BD62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5207" y="1888868"/>
              <a:ext cx="539063" cy="414000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4E6C53B9-8234-4E7F-B6A4-301B84C20E21}"/>
                </a:ext>
              </a:extLst>
            </p:cNvPr>
            <p:cNvCxnSpPr>
              <a:cxnSpLocks/>
              <a:stCxn id="7" idx="1"/>
              <a:endCxn id="6" idx="3"/>
            </p:cNvCxnSpPr>
            <p:nvPr/>
          </p:nvCxnSpPr>
          <p:spPr>
            <a:xfrm flipH="1">
              <a:off x="4185279" y="2095868"/>
              <a:ext cx="2929928" cy="3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B9781689-051C-471B-87F8-A16330B40AE4}"/>
                </a:ext>
              </a:extLst>
            </p:cNvPr>
            <p:cNvSpPr txBox="1"/>
            <p:nvPr/>
          </p:nvSpPr>
          <p:spPr>
            <a:xfrm>
              <a:off x="4360803" y="1721532"/>
              <a:ext cx="1096391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GE1/0/10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DEB4104-2868-4CDC-B074-9C4E6F60E61A}"/>
                </a:ext>
              </a:extLst>
            </p:cNvPr>
            <p:cNvSpPr txBox="1"/>
            <p:nvPr/>
          </p:nvSpPr>
          <p:spPr>
            <a:xfrm>
              <a:off x="6806697" y="1410100"/>
              <a:ext cx="1358557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192.168.10.20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D9C5971-1048-41C8-9BC0-07A2BCA40623}"/>
                </a:ext>
              </a:extLst>
            </p:cNvPr>
            <p:cNvSpPr txBox="1"/>
            <p:nvPr/>
          </p:nvSpPr>
          <p:spPr>
            <a:xfrm>
              <a:off x="4057054" y="1410101"/>
              <a:ext cx="1400141" cy="2292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192.168.10.10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77A4502C-F66C-4C6A-81AF-DBD4FF816CA0}"/>
                </a:ext>
              </a:extLst>
            </p:cNvPr>
            <p:cNvSpPr txBox="1"/>
            <p:nvPr/>
          </p:nvSpPr>
          <p:spPr>
            <a:xfrm>
              <a:off x="2261260" y="1950177"/>
              <a:ext cx="1090363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Сервер Telnet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B885BED1-0EC0-435F-AECC-01CB43FD768C}"/>
                </a:ext>
              </a:extLst>
            </p:cNvPr>
            <p:cNvSpPr txBox="1"/>
            <p:nvPr/>
          </p:nvSpPr>
          <p:spPr>
            <a:xfrm>
              <a:off x="7962804" y="1950177"/>
              <a:ext cx="1048684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Клиент Telnet</a:t>
              </a:r>
            </a:p>
          </p:txBody>
        </p:sp>
      </p:grpSp>
      <p:sp>
        <p:nvSpPr>
          <p:cNvPr id="36" name="圆角矩形 11">
            <a:extLst>
              <a:ext uri="{FF2B5EF4-FFF2-40B4-BE49-F238E27FC236}">
                <a16:creationId xmlns:a16="http://schemas.microsoft.com/office/drawing/2014/main" xmlns="" id="{701E0E72-A8AF-4A06-B6EF-16D484D4FF4A}"/>
              </a:ext>
            </a:extLst>
          </p:cNvPr>
          <p:cNvSpPr/>
          <p:nvPr/>
        </p:nvSpPr>
        <p:spPr>
          <a:xfrm>
            <a:off x="1955917" y="2481729"/>
            <a:ext cx="1594475" cy="417574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Настройка </a:t>
            </a:r>
            <a:r>
              <a:rPr lang="ru-RU" sz="1200" dirty="0" err="1">
                <a:solidFill>
                  <a:schemeClr val="tx1"/>
                </a:solidFill>
                <a:latin typeface="Huawei Sans" panose="020C0503030203020204" pitchFamily="34" charset="0"/>
              </a:rPr>
              <a:t>Telnet</a:t>
            </a: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.</a:t>
            </a:r>
          </a:p>
        </p:txBody>
      </p:sp>
      <p:sp>
        <p:nvSpPr>
          <p:cNvPr id="37" name="圆角矩形 12">
            <a:extLst>
              <a:ext uri="{FF2B5EF4-FFF2-40B4-BE49-F238E27FC236}">
                <a16:creationId xmlns:a16="http://schemas.microsoft.com/office/drawing/2014/main" xmlns="" id="{DCC733EC-FD62-433C-8378-DBCBA400813F}"/>
              </a:ext>
            </a:extLst>
          </p:cNvPr>
          <p:cNvSpPr/>
          <p:nvPr/>
        </p:nvSpPr>
        <p:spPr>
          <a:xfrm>
            <a:off x="4031137" y="2480119"/>
            <a:ext cx="2004844" cy="417574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Проверка процедуры </a:t>
            </a: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входа </a:t>
            </a:r>
            <a:r>
              <a:rPr lang="ru-RU" sz="1200" dirty="0" err="1">
                <a:solidFill>
                  <a:schemeClr val="tx1"/>
                </a:solidFill>
                <a:latin typeface="Huawei Sans" panose="020C0503030203020204" pitchFamily="34" charset="0"/>
              </a:rPr>
              <a:t>Telnet</a:t>
            </a: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.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3CFE8EF6-4A40-43DC-899F-D487587DEED2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 bwMode="auto">
          <a:xfrm flipV="1">
            <a:off x="3550392" y="2688906"/>
            <a:ext cx="480745" cy="16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圆角矩形 12">
            <a:extLst>
              <a:ext uri="{FF2B5EF4-FFF2-40B4-BE49-F238E27FC236}">
                <a16:creationId xmlns:a16="http://schemas.microsoft.com/office/drawing/2014/main" xmlns="" id="{7E1C0CD0-705F-43E8-93C5-8AA73F3C40FD}"/>
              </a:ext>
            </a:extLst>
          </p:cNvPr>
          <p:cNvSpPr/>
          <p:nvPr/>
        </p:nvSpPr>
        <p:spPr>
          <a:xfrm>
            <a:off x="6516726" y="2480119"/>
            <a:ext cx="1699504" cy="417574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Написание кода </a:t>
            </a:r>
            <a:r>
              <a:rPr lang="ru-RU" sz="1200" dirty="0" err="1">
                <a:solidFill>
                  <a:schemeClr val="tx1"/>
                </a:solidFill>
                <a:latin typeface="Huawei Sans" panose="020C0503030203020204" pitchFamily="34" charset="0"/>
              </a:rPr>
              <a:t>Python</a:t>
            </a: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.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123AA511-BE26-485F-AC84-C8225487E8EA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 bwMode="auto">
          <a:xfrm>
            <a:off x="6035981" y="2688906"/>
            <a:ext cx="48074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圆角矩形 12">
            <a:extLst>
              <a:ext uri="{FF2B5EF4-FFF2-40B4-BE49-F238E27FC236}">
                <a16:creationId xmlns:a16="http://schemas.microsoft.com/office/drawing/2014/main" xmlns="" id="{605A06C5-BF3A-417C-B6E3-668468C81F0A}"/>
              </a:ext>
            </a:extLst>
          </p:cNvPr>
          <p:cNvSpPr/>
          <p:nvPr/>
        </p:nvSpPr>
        <p:spPr>
          <a:xfrm>
            <a:off x="8696976" y="2480119"/>
            <a:ext cx="1211299" cy="419184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Проверка результата.</a:t>
            </a:r>
            <a:endParaRPr lang="ru-RU" sz="1200" dirty="0">
              <a:solidFill>
                <a:schemeClr val="tx1"/>
              </a:solidFill>
              <a:latin typeface="Huawei Sans" panose="020C0503030203020204" pitchFamily="34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xmlns="" id="{53F6B5AE-2427-46C9-B73B-35CD6F80D624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 bwMode="auto">
          <a:xfrm>
            <a:off x="8216230" y="2688906"/>
            <a:ext cx="480746" cy="80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22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8D19C945-FB7C-43B3-9617-D7EAE256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Пример. Выполнение входа </a:t>
            </a:r>
            <a:r>
              <a:rPr lang="ru-RU" dirty="0" smtClean="0"/>
              <a:t>на устройство </a:t>
            </a:r>
            <a:r>
              <a:rPr lang="ru-RU" dirty="0"/>
              <a:t>при помощи </a:t>
            </a:r>
            <a:r>
              <a:rPr lang="ru-RU" dirty="0" err="1"/>
              <a:t>telnetlib</a:t>
            </a:r>
            <a:endParaRPr lang="ru-RU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4E30EB8-DE34-4595-BCF8-67A3852D8F2A}"/>
              </a:ext>
            </a:extLst>
          </p:cNvPr>
          <p:cNvSpPr txBox="1"/>
          <p:nvPr/>
        </p:nvSpPr>
        <p:spPr>
          <a:xfrm>
            <a:off x="5702728" y="3881327"/>
            <a:ext cx="5815285" cy="2246769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cs typeface="Courier New" panose="02070309020205020404" pitchFamily="49" charset="0"/>
              </a:defRPr>
            </a:lvl1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[Huawei] user-interface vty 0 4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[Huawei-ui-vty0-4] authentication-mode password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[Huawei-ui-vty0-4] set authentication password simple Huawei@123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[Huawei-ui-vty0-4] protocol inbound telnet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[Huawei-ui-vty0-4] user privilege level 15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[Huawei-ui-vty0-4] quit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[Huawei] telnet server enable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773D837C-8D89-4B32-AD1E-4199EF71F59D}"/>
              </a:ext>
            </a:extLst>
          </p:cNvPr>
          <p:cNvSpPr txBox="1"/>
          <p:nvPr/>
        </p:nvSpPr>
        <p:spPr>
          <a:xfrm>
            <a:off x="1043724" y="3908914"/>
            <a:ext cx="3847532" cy="1015663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[Huawei] interface GE 1/0/0</a:t>
            </a:r>
          </a:p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[Huawei -GE1/0/0] ip add 192.168.10.10 24</a:t>
            </a:r>
          </a:p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[Huawei -GE1/0/0] quit 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D3C8CF5-5A8D-4753-9D94-EEA573CC72CB}"/>
              </a:ext>
            </a:extLst>
          </p:cNvPr>
          <p:cNvGrpSpPr/>
          <p:nvPr/>
        </p:nvGrpSpPr>
        <p:grpSpPr>
          <a:xfrm>
            <a:off x="2199909" y="1991801"/>
            <a:ext cx="7463118" cy="1210928"/>
            <a:chOff x="1990165" y="1344713"/>
            <a:chExt cx="7463118" cy="121092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FCA78E05-2E38-43E2-B379-4EC2C561C5AA}"/>
                </a:ext>
              </a:extLst>
            </p:cNvPr>
            <p:cNvSpPr/>
            <p:nvPr/>
          </p:nvSpPr>
          <p:spPr>
            <a:xfrm>
              <a:off x="1990165" y="1344713"/>
              <a:ext cx="7463118" cy="121092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200">
                <a:latin typeface="Huawei Sans" panose="020C0503030203020204" pitchFamily="34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65642D9-F5C4-4F05-AB6D-EC41C4249A54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279" y="1877723"/>
              <a:ext cx="540000" cy="442800"/>
            </a:xfrm>
            <a:prstGeom prst="rect">
              <a:avLst/>
            </a:prstGeom>
          </p:spPr>
        </p:pic>
        <p:pic>
          <p:nvPicPr>
            <p:cNvPr id="7" name="图片 6" descr="PC.png">
              <a:extLst>
                <a:ext uri="{FF2B5EF4-FFF2-40B4-BE49-F238E27FC236}">
                  <a16:creationId xmlns:a16="http://schemas.microsoft.com/office/drawing/2014/main" xmlns="" id="{FAF8B3F2-9812-44D2-88D0-3D714BD62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5207" y="1888868"/>
              <a:ext cx="539063" cy="414000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4E6C53B9-8234-4E7F-B6A4-301B84C20E21}"/>
                </a:ext>
              </a:extLst>
            </p:cNvPr>
            <p:cNvCxnSpPr>
              <a:cxnSpLocks/>
              <a:stCxn id="7" idx="1"/>
              <a:endCxn id="6" idx="3"/>
            </p:cNvCxnSpPr>
            <p:nvPr/>
          </p:nvCxnSpPr>
          <p:spPr>
            <a:xfrm flipH="1">
              <a:off x="4185279" y="2095868"/>
              <a:ext cx="2929928" cy="3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B9781689-051C-471B-87F8-A16330B40AE4}"/>
                </a:ext>
              </a:extLst>
            </p:cNvPr>
            <p:cNvSpPr txBox="1"/>
            <p:nvPr/>
          </p:nvSpPr>
          <p:spPr>
            <a:xfrm>
              <a:off x="4360804" y="1748426"/>
              <a:ext cx="843500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GE1/0/10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DEB4104-2868-4CDC-B074-9C4E6F60E61A}"/>
                </a:ext>
              </a:extLst>
            </p:cNvPr>
            <p:cNvSpPr txBox="1"/>
            <p:nvPr/>
          </p:nvSpPr>
          <p:spPr>
            <a:xfrm>
              <a:off x="6806698" y="1410100"/>
              <a:ext cx="1156086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192.168.10.20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D9C5971-1048-41C8-9BC0-07A2BCA40623}"/>
                </a:ext>
              </a:extLst>
            </p:cNvPr>
            <p:cNvSpPr txBox="1"/>
            <p:nvPr/>
          </p:nvSpPr>
          <p:spPr>
            <a:xfrm>
              <a:off x="4057055" y="1410100"/>
              <a:ext cx="1156086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192.168.10.10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77A4502C-F66C-4C6A-81AF-DBD4FF816CA0}"/>
                </a:ext>
              </a:extLst>
            </p:cNvPr>
            <p:cNvSpPr txBox="1"/>
            <p:nvPr/>
          </p:nvSpPr>
          <p:spPr>
            <a:xfrm>
              <a:off x="2261259" y="1950177"/>
              <a:ext cx="1090363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Сервер Telnet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B885BED1-0EC0-435F-AECC-01CB43FD768C}"/>
                </a:ext>
              </a:extLst>
            </p:cNvPr>
            <p:cNvSpPr txBox="1"/>
            <p:nvPr/>
          </p:nvSpPr>
          <p:spPr>
            <a:xfrm>
              <a:off x="7962803" y="1950177"/>
              <a:ext cx="1048684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Клиент Telnet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B82A52F0-FDB4-49CF-B970-91419F31B39C}"/>
              </a:ext>
            </a:extLst>
          </p:cNvPr>
          <p:cNvSpPr txBox="1"/>
          <p:nvPr/>
        </p:nvSpPr>
        <p:spPr>
          <a:xfrm>
            <a:off x="1043724" y="3312821"/>
            <a:ext cx="352682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600" b="1">
                <a:solidFill>
                  <a:prstClr val="black"/>
                </a:solidFill>
                <a:latin typeface="Huawei Sans" panose="020C0503030203020204" pitchFamily="34" charset="0"/>
                <a:ea typeface="微软雅黑"/>
              </a:rPr>
              <a:t>Настройка IP-адреса интерфейса на устройстве: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50CA8988-C183-4031-B45F-0A2BC2952FCA}"/>
              </a:ext>
            </a:extLst>
          </p:cNvPr>
          <p:cNvSpPr txBox="1"/>
          <p:nvPr/>
        </p:nvSpPr>
        <p:spPr>
          <a:xfrm>
            <a:off x="5646125" y="3472727"/>
            <a:ext cx="559453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600" b="1">
                <a:solidFill>
                  <a:prstClr val="black"/>
                </a:solidFill>
                <a:latin typeface="Huawei Sans" panose="020C0503030203020204" pitchFamily="34" charset="0"/>
                <a:ea typeface="微软雅黑"/>
              </a:rPr>
              <a:t>Настройка сервиса Telnet:</a:t>
            </a:r>
          </a:p>
        </p:txBody>
      </p:sp>
      <p:sp>
        <p:nvSpPr>
          <p:cNvPr id="22" name="圆角矩形 11">
            <a:extLst>
              <a:ext uri="{FF2B5EF4-FFF2-40B4-BE49-F238E27FC236}">
                <a16:creationId xmlns:a16="http://schemas.microsoft.com/office/drawing/2014/main" xmlns="" id="{51120C32-C986-46E5-AF2C-2CA6C4749606}"/>
              </a:ext>
            </a:extLst>
          </p:cNvPr>
          <p:cNvSpPr/>
          <p:nvPr/>
        </p:nvSpPr>
        <p:spPr>
          <a:xfrm>
            <a:off x="2115571" y="1365462"/>
            <a:ext cx="1475084" cy="413399"/>
          </a:xfrm>
          <a:prstGeom prst="roundRect">
            <a:avLst>
              <a:gd name="adj" fmla="val 4298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fontAlgn="ctr"/>
            <a:r>
              <a:rPr lang="ru-RU" sz="1200" b="1" dirty="0" smtClean="0">
                <a:solidFill>
                  <a:schemeClr val="bg1"/>
                </a:solidFill>
                <a:latin typeface="Huawei Sans" panose="020C0503030203020204" pitchFamily="34" charset="0"/>
                <a:ea typeface="微软雅黑"/>
              </a:rPr>
              <a:t>Настройка </a:t>
            </a:r>
            <a:r>
              <a:rPr lang="ru-RU" sz="1200" b="1" dirty="0" err="1">
                <a:solidFill>
                  <a:schemeClr val="bg1"/>
                </a:solidFill>
                <a:latin typeface="Huawei Sans" panose="020C0503030203020204" pitchFamily="34" charset="0"/>
                <a:ea typeface="微软雅黑"/>
              </a:rPr>
              <a:t>Telnet</a:t>
            </a:r>
            <a:r>
              <a:rPr lang="ru-RU" sz="1200" b="1" dirty="0">
                <a:solidFill>
                  <a:schemeClr val="bg1"/>
                </a:solidFill>
                <a:latin typeface="Huawei Sans" panose="020C0503030203020204" pitchFamily="34" charset="0"/>
                <a:ea typeface="微软雅黑"/>
              </a:rPr>
              <a:t>.</a:t>
            </a:r>
          </a:p>
        </p:txBody>
      </p:sp>
      <p:sp>
        <p:nvSpPr>
          <p:cNvPr id="23" name="圆角矩形 12">
            <a:extLst>
              <a:ext uri="{FF2B5EF4-FFF2-40B4-BE49-F238E27FC236}">
                <a16:creationId xmlns:a16="http://schemas.microsoft.com/office/drawing/2014/main" xmlns="" id="{CF6E1A93-9A9A-4496-9F20-AA6D8EA8216D}"/>
              </a:ext>
            </a:extLst>
          </p:cNvPr>
          <p:cNvSpPr/>
          <p:nvPr/>
        </p:nvSpPr>
        <p:spPr>
          <a:xfrm>
            <a:off x="4190791" y="1393137"/>
            <a:ext cx="2004844" cy="417574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Проверка процедуры </a:t>
            </a: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входа </a:t>
            </a:r>
            <a:r>
              <a:rPr lang="ru-RU" sz="1200" dirty="0" err="1">
                <a:solidFill>
                  <a:schemeClr val="tx1"/>
                </a:solidFill>
                <a:latin typeface="Huawei Sans" panose="020C0503030203020204" pitchFamily="34" charset="0"/>
              </a:rPr>
              <a:t>Telnet</a:t>
            </a: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.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xmlns="" id="{09C27B73-1660-4A96-BDE3-74129DC57105}"/>
              </a:ext>
            </a:extLst>
          </p:cNvPr>
          <p:cNvCxnSpPr>
            <a:cxnSpLocks/>
          </p:cNvCxnSpPr>
          <p:nvPr/>
        </p:nvCxnSpPr>
        <p:spPr bwMode="auto">
          <a:xfrm>
            <a:off x="3590655" y="1590633"/>
            <a:ext cx="60013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圆角矩形 12">
            <a:extLst>
              <a:ext uri="{FF2B5EF4-FFF2-40B4-BE49-F238E27FC236}">
                <a16:creationId xmlns:a16="http://schemas.microsoft.com/office/drawing/2014/main" xmlns="" id="{C9696BC7-7C71-4CF7-91E6-E60CE21D0E45}"/>
              </a:ext>
            </a:extLst>
          </p:cNvPr>
          <p:cNvSpPr/>
          <p:nvPr/>
        </p:nvSpPr>
        <p:spPr>
          <a:xfrm>
            <a:off x="6676380" y="1393137"/>
            <a:ext cx="1699504" cy="417574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Написание кода </a:t>
            </a:r>
            <a:r>
              <a:rPr lang="ru-RU" sz="1200" dirty="0" err="1">
                <a:solidFill>
                  <a:schemeClr val="tx1"/>
                </a:solidFill>
                <a:latin typeface="Huawei Sans" panose="020C0503030203020204" pitchFamily="34" charset="0"/>
              </a:rPr>
              <a:t>Python</a:t>
            </a: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.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359DC91C-D670-4EC0-B095-C7A1FED37273}"/>
              </a:ext>
            </a:extLst>
          </p:cNvPr>
          <p:cNvCxnSpPr>
            <a:cxnSpLocks/>
            <a:stCxn id="23" idx="3"/>
            <a:endCxn id="35" idx="1"/>
          </p:cNvCxnSpPr>
          <p:nvPr/>
        </p:nvCxnSpPr>
        <p:spPr bwMode="auto">
          <a:xfrm>
            <a:off x="6195635" y="1601924"/>
            <a:ext cx="48074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圆角矩形 12">
            <a:extLst>
              <a:ext uri="{FF2B5EF4-FFF2-40B4-BE49-F238E27FC236}">
                <a16:creationId xmlns:a16="http://schemas.microsoft.com/office/drawing/2014/main" xmlns="" id="{61C99BED-944B-4AAE-8E58-7041913E3BB7}"/>
              </a:ext>
            </a:extLst>
          </p:cNvPr>
          <p:cNvSpPr/>
          <p:nvPr/>
        </p:nvSpPr>
        <p:spPr>
          <a:xfrm>
            <a:off x="8856630" y="1393137"/>
            <a:ext cx="1005403" cy="417574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Проверка результата.</a:t>
            </a:r>
            <a:endParaRPr lang="ru-RU" sz="1200" dirty="0">
              <a:solidFill>
                <a:schemeClr val="tx1"/>
              </a:solidFill>
              <a:latin typeface="Huawei Sans" panose="020C050303020302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A44FF4B3-36B1-4C2C-A6C4-ED8BEB5B9EAF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 bwMode="auto">
          <a:xfrm>
            <a:off x="8375884" y="1601924"/>
            <a:ext cx="48074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59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8D19C945-FB7C-43B3-9617-D7EAE256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Пример. Выполнение входа на </a:t>
            </a:r>
            <a:r>
              <a:rPr lang="ru-RU" dirty="0" smtClean="0"/>
              <a:t>устройство </a:t>
            </a:r>
            <a:r>
              <a:rPr lang="ru-RU" dirty="0"/>
              <a:t>при помощи </a:t>
            </a:r>
            <a:r>
              <a:rPr lang="ru-RU" dirty="0" err="1"/>
              <a:t>telnetlib</a:t>
            </a:r>
            <a:endParaRPr lang="ru-RU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4E30EB8-DE34-4595-BCF8-67A3852D8F2A}"/>
              </a:ext>
            </a:extLst>
          </p:cNvPr>
          <p:cNvSpPr txBox="1"/>
          <p:nvPr/>
        </p:nvSpPr>
        <p:spPr>
          <a:xfrm>
            <a:off x="2783544" y="3905311"/>
            <a:ext cx="8538883" cy="2246769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cs typeface="Courier New" panose="02070309020205020404" pitchFamily="49" charset="0"/>
              </a:defRPr>
            </a:lvl1pPr>
          </a:lstStyle>
          <a:p>
            <a:pPr fontAlgn="ctr"/>
            <a:r>
              <a:rPr lang="ru-RU" sz="1500">
                <a:latin typeface="Huawei Sans" panose="020C0503030203020204" pitchFamily="34" charset="0"/>
              </a:rPr>
              <a:t>C:\Users\Richard&gt;telnet 192.168.10.10</a:t>
            </a:r>
          </a:p>
          <a:p>
            <a:pPr fontAlgn="ctr"/>
            <a:r>
              <a:rPr lang="ru-RU" sz="1500">
                <a:latin typeface="Huawei Sans" panose="020C0503030203020204" pitchFamily="34" charset="0"/>
              </a:rPr>
              <a:t>Login authentication  </a:t>
            </a:r>
          </a:p>
          <a:p>
            <a:pPr fontAlgn="ctr"/>
            <a:r>
              <a:rPr lang="ru-RU" sz="1500">
                <a:latin typeface="Huawei Sans" panose="020C0503030203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Password:                                                                       </a:t>
            </a:r>
          </a:p>
          <a:p>
            <a:pPr fontAlgn="ctr"/>
            <a:r>
              <a:rPr lang="ru-RU" sz="1500">
                <a:latin typeface="Huawei Sans" panose="020C0503030203020204" pitchFamily="34" charset="0"/>
              </a:rPr>
              <a:t>Info: The max number of VTY users is 5, and the number of current VTY users on line is 1.                                              The current login time is 2020-01-15 21:12:57.                            </a:t>
            </a:r>
          </a:p>
          <a:p>
            <a:pPr fontAlgn="ctr"/>
            <a:r>
              <a:rPr lang="ru-RU" sz="1500">
                <a:latin typeface="Huawei Sans" panose="020C0503030203020204" pitchFamily="34" charset="0"/>
              </a:rPr>
              <a:t>&lt;Huawei&gt;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D3C8CF5-5A8D-4753-9D94-EEA573CC72CB}"/>
              </a:ext>
            </a:extLst>
          </p:cNvPr>
          <p:cNvGrpSpPr/>
          <p:nvPr/>
        </p:nvGrpSpPr>
        <p:grpSpPr>
          <a:xfrm>
            <a:off x="2199909" y="1991801"/>
            <a:ext cx="7463118" cy="1210928"/>
            <a:chOff x="1990165" y="1344713"/>
            <a:chExt cx="7463118" cy="121092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FCA78E05-2E38-43E2-B379-4EC2C561C5AA}"/>
                </a:ext>
              </a:extLst>
            </p:cNvPr>
            <p:cNvSpPr/>
            <p:nvPr/>
          </p:nvSpPr>
          <p:spPr>
            <a:xfrm>
              <a:off x="1990165" y="1344713"/>
              <a:ext cx="7463118" cy="121092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200">
                <a:latin typeface="Huawei Sans" panose="020C0503030203020204" pitchFamily="34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65642D9-F5C4-4F05-AB6D-EC41C4249A54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279" y="1877723"/>
              <a:ext cx="540000" cy="442800"/>
            </a:xfrm>
            <a:prstGeom prst="rect">
              <a:avLst/>
            </a:prstGeom>
          </p:spPr>
        </p:pic>
        <p:pic>
          <p:nvPicPr>
            <p:cNvPr id="7" name="图片 6" descr="PC.png">
              <a:extLst>
                <a:ext uri="{FF2B5EF4-FFF2-40B4-BE49-F238E27FC236}">
                  <a16:creationId xmlns:a16="http://schemas.microsoft.com/office/drawing/2014/main" xmlns="" id="{FAF8B3F2-9812-44D2-88D0-3D714BD62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5207" y="1888868"/>
              <a:ext cx="539063" cy="414000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4E6C53B9-8234-4E7F-B6A4-301B84C20E21}"/>
                </a:ext>
              </a:extLst>
            </p:cNvPr>
            <p:cNvCxnSpPr>
              <a:cxnSpLocks/>
              <a:stCxn id="7" idx="1"/>
              <a:endCxn id="6" idx="3"/>
            </p:cNvCxnSpPr>
            <p:nvPr/>
          </p:nvCxnSpPr>
          <p:spPr>
            <a:xfrm flipH="1">
              <a:off x="4185279" y="2095868"/>
              <a:ext cx="2929928" cy="3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B9781689-051C-471B-87F8-A16330B40AE4}"/>
                </a:ext>
              </a:extLst>
            </p:cNvPr>
            <p:cNvSpPr txBox="1"/>
            <p:nvPr/>
          </p:nvSpPr>
          <p:spPr>
            <a:xfrm>
              <a:off x="4360804" y="1748427"/>
              <a:ext cx="955390" cy="27198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GE1/0/10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DEB4104-2868-4CDC-B074-9C4E6F60E61A}"/>
                </a:ext>
              </a:extLst>
            </p:cNvPr>
            <p:cNvSpPr txBox="1"/>
            <p:nvPr/>
          </p:nvSpPr>
          <p:spPr>
            <a:xfrm>
              <a:off x="6806697" y="1410100"/>
              <a:ext cx="1332901" cy="275023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192.168.10.20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D9C5971-1048-41C8-9BC0-07A2BCA40623}"/>
                </a:ext>
              </a:extLst>
            </p:cNvPr>
            <p:cNvSpPr txBox="1"/>
            <p:nvPr/>
          </p:nvSpPr>
          <p:spPr>
            <a:xfrm>
              <a:off x="4057055" y="1410101"/>
              <a:ext cx="1393772" cy="263878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192.168.10.10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77A4502C-F66C-4C6A-81AF-DBD4FF816CA0}"/>
                </a:ext>
              </a:extLst>
            </p:cNvPr>
            <p:cNvSpPr txBox="1"/>
            <p:nvPr/>
          </p:nvSpPr>
          <p:spPr>
            <a:xfrm>
              <a:off x="2261259" y="1950177"/>
              <a:ext cx="1090363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Сервер Telnet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B885BED1-0EC0-435F-AECC-01CB43FD768C}"/>
                </a:ext>
              </a:extLst>
            </p:cNvPr>
            <p:cNvSpPr txBox="1"/>
            <p:nvPr/>
          </p:nvSpPr>
          <p:spPr>
            <a:xfrm>
              <a:off x="7962803" y="1950177"/>
              <a:ext cx="1048684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Клиент Telnet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B82A52F0-FDB4-49CF-B970-91419F31B39C}"/>
              </a:ext>
            </a:extLst>
          </p:cNvPr>
          <p:cNvSpPr txBox="1"/>
          <p:nvPr/>
        </p:nvSpPr>
        <p:spPr>
          <a:xfrm>
            <a:off x="849734" y="3384624"/>
            <a:ext cx="143180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600" b="1">
                <a:solidFill>
                  <a:prstClr val="black"/>
                </a:solidFill>
                <a:latin typeface="Huawei Sans" panose="020C0503030203020204" pitchFamily="34" charset="0"/>
                <a:ea typeface="微软雅黑"/>
              </a:rPr>
              <a:t>Вход Telnet: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76555FBF-27B5-43BA-BEF8-5D6B48E01858}"/>
              </a:ext>
            </a:extLst>
          </p:cNvPr>
          <p:cNvSpPr txBox="1"/>
          <p:nvPr/>
        </p:nvSpPr>
        <p:spPr>
          <a:xfrm>
            <a:off x="1290942" y="3997677"/>
            <a:ext cx="1601500" cy="163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Запустите команду входа.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Вывод команды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solidFill>
                <a:prstClr val="black"/>
              </a:solidFill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solidFill>
                <a:prstClr val="black"/>
              </a:solidFill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Введите пароль.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Вывод команды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xmlns="" id="{357CA3F0-F9D2-4BFA-9BC7-F83FEDCDD496}"/>
              </a:ext>
            </a:extLst>
          </p:cNvPr>
          <p:cNvSpPr>
            <a:spLocks noChangeAspect="1"/>
          </p:cNvSpPr>
          <p:nvPr/>
        </p:nvSpPr>
        <p:spPr>
          <a:xfrm>
            <a:off x="1009616" y="4035299"/>
            <a:ext cx="282142" cy="28214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1</a:t>
            </a:r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xmlns="" id="{54C78E1F-4F54-474F-8FCD-F0F779702D28}"/>
              </a:ext>
            </a:extLst>
          </p:cNvPr>
          <p:cNvSpPr>
            <a:spLocks noChangeAspect="1"/>
          </p:cNvSpPr>
          <p:nvPr/>
        </p:nvSpPr>
        <p:spPr>
          <a:xfrm>
            <a:off x="1009616" y="4950648"/>
            <a:ext cx="282142" cy="28214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2</a:t>
            </a:r>
          </a:p>
        </p:txBody>
      </p:sp>
      <p:sp>
        <p:nvSpPr>
          <p:cNvPr id="36" name="圆角矩形 11">
            <a:extLst>
              <a:ext uri="{FF2B5EF4-FFF2-40B4-BE49-F238E27FC236}">
                <a16:creationId xmlns:a16="http://schemas.microsoft.com/office/drawing/2014/main" xmlns="" id="{3A186D63-897C-4E9E-9B12-3EB5F6737269}"/>
              </a:ext>
            </a:extLst>
          </p:cNvPr>
          <p:cNvSpPr/>
          <p:nvPr/>
        </p:nvSpPr>
        <p:spPr>
          <a:xfrm>
            <a:off x="2115571" y="1429373"/>
            <a:ext cx="1594475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Настройка Telnet.</a:t>
            </a:r>
          </a:p>
        </p:txBody>
      </p:sp>
      <p:sp>
        <p:nvSpPr>
          <p:cNvPr id="37" name="圆角矩形 12">
            <a:extLst>
              <a:ext uri="{FF2B5EF4-FFF2-40B4-BE49-F238E27FC236}">
                <a16:creationId xmlns:a16="http://schemas.microsoft.com/office/drawing/2014/main" xmlns="" id="{366AE902-5112-4F87-AA81-79A8145BF9EA}"/>
              </a:ext>
            </a:extLst>
          </p:cNvPr>
          <p:cNvSpPr/>
          <p:nvPr/>
        </p:nvSpPr>
        <p:spPr>
          <a:xfrm>
            <a:off x="4190791" y="1429373"/>
            <a:ext cx="2701381" cy="432000"/>
          </a:xfrm>
          <a:prstGeom prst="roundRect">
            <a:avLst>
              <a:gd name="adj" fmla="val 4298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fontAlgn="ctr"/>
            <a:r>
              <a:rPr lang="ru-RU" sz="1200" b="1">
                <a:solidFill>
                  <a:schemeClr val="bg1"/>
                </a:solidFill>
                <a:latin typeface="Huawei Sans" panose="020C0503030203020204" pitchFamily="34" charset="0"/>
                <a:ea typeface="微软雅黑"/>
              </a:rPr>
              <a:t>Проверка процедуры входа Telnet.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47204DBB-953E-437C-910F-9C04325C10D0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 bwMode="auto">
          <a:xfrm>
            <a:off x="3710046" y="1645373"/>
            <a:ext cx="48074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圆角矩形 12">
            <a:extLst>
              <a:ext uri="{FF2B5EF4-FFF2-40B4-BE49-F238E27FC236}">
                <a16:creationId xmlns:a16="http://schemas.microsoft.com/office/drawing/2014/main" xmlns="" id="{2078E05E-99D8-4EEB-8874-EFC9704A0A75}"/>
              </a:ext>
            </a:extLst>
          </p:cNvPr>
          <p:cNvSpPr/>
          <p:nvPr/>
        </p:nvSpPr>
        <p:spPr>
          <a:xfrm>
            <a:off x="7228830" y="1429373"/>
            <a:ext cx="1699504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Написание кода Python.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8A2A4EEE-6A37-4E3C-8ED1-C6B4D0B26EB9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 bwMode="auto">
          <a:xfrm>
            <a:off x="6892172" y="1645373"/>
            <a:ext cx="33665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圆角矩形 12">
            <a:extLst>
              <a:ext uri="{FF2B5EF4-FFF2-40B4-BE49-F238E27FC236}">
                <a16:creationId xmlns:a16="http://schemas.microsoft.com/office/drawing/2014/main" xmlns="" id="{8C7EAEB6-404E-4C62-98EB-225B21487BA4}"/>
              </a:ext>
            </a:extLst>
          </p:cNvPr>
          <p:cNvSpPr/>
          <p:nvPr/>
        </p:nvSpPr>
        <p:spPr>
          <a:xfrm>
            <a:off x="9409080" y="1429373"/>
            <a:ext cx="1678020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Проверка результата.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xmlns="" id="{978D3B7C-FB0B-47A2-AB57-7D58A06E855F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 bwMode="auto">
          <a:xfrm>
            <a:off x="8928334" y="1645373"/>
            <a:ext cx="480746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111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900" dirty="0"/>
              <a:t>В отрасли сетевой инженерии появляются новые протоколы, технологии, режимы доставки, эксплуатации и обслуживания. Сети, созданные при помощи традиционных методов, </a:t>
            </a:r>
            <a:r>
              <a:rPr lang="ru-RU" sz="1900" dirty="0" smtClean="0"/>
              <a:t>с трудом соответствуют </a:t>
            </a:r>
            <a:r>
              <a:rPr lang="ru-RU" sz="1900" dirty="0"/>
              <a:t>новым требованиям к соединению, таким как требования к облачным вычислениям и искусственному интеллекту (ИИ). Компании также стремятся к гибкости, расширяемости и эластичности сервисов. В этом контексте автоматизация сети приобретает все большее значение.</a:t>
            </a:r>
          </a:p>
          <a:p>
            <a:r>
              <a:rPr lang="ru-RU" sz="1900" dirty="0"/>
              <a:t>Программируемость и автоматизация сети призваны упростить </a:t>
            </a:r>
            <a:r>
              <a:rPr lang="ru-RU" sz="1900" dirty="0" smtClean="0"/>
              <a:t>конфигурирование, </a:t>
            </a:r>
            <a:r>
              <a:rPr lang="ru-RU" sz="1900" dirty="0"/>
              <a:t>управление, мониторинг и работу в сети для инженеров, а также повысить эффективность развертывания, эксплуатации и обслуживания. Данный курс призван помочь инженерам сети понять программирование </a:t>
            </a:r>
            <a:r>
              <a:rPr lang="ru-RU" sz="1900" dirty="0" err="1"/>
              <a:t>Python</a:t>
            </a:r>
            <a:r>
              <a:rPr lang="ru-RU" sz="1900" dirty="0"/>
              <a:t> и реализовывать автоматизацию сети.</a:t>
            </a:r>
          </a:p>
        </p:txBody>
      </p:sp>
    </p:spTree>
    <p:extLst>
      <p:ext uri="{BB962C8B-B14F-4D97-AF65-F5344CB8AC3E}">
        <p14:creationId xmlns:p14="http://schemas.microsoft.com/office/powerpoint/2010/main" val="24014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8D19C945-FB7C-43B3-9617-D7EAE256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Пример. Выполнение входа на </a:t>
            </a:r>
            <a:r>
              <a:rPr lang="ru-RU" dirty="0" smtClean="0"/>
              <a:t>устройство </a:t>
            </a:r>
            <a:r>
              <a:rPr lang="ru-RU" dirty="0"/>
              <a:t>при помощи </a:t>
            </a:r>
            <a:r>
              <a:rPr lang="ru-RU" dirty="0" err="1"/>
              <a:t>telnetlib</a:t>
            </a:r>
            <a:endParaRPr lang="ru-RU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4E30EB8-DE34-4595-BCF8-67A3852D8F2A}"/>
              </a:ext>
            </a:extLst>
          </p:cNvPr>
          <p:cNvSpPr txBox="1"/>
          <p:nvPr/>
        </p:nvSpPr>
        <p:spPr>
          <a:xfrm>
            <a:off x="5936332" y="3451471"/>
            <a:ext cx="5306918" cy="2862322"/>
          </a:xfrm>
          <a:prstGeom prst="rect">
            <a:avLst/>
          </a:prstGeom>
          <a:solidFill>
            <a:srgbClr val="F3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defRPr>
            </a:lvl1pPr>
          </a:lstStyle>
          <a:p>
            <a:r>
              <a:rPr lang="ru-RU"/>
              <a:t>import telnetlib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>
                <a:solidFill>
                  <a:srgbClr val="0070C0"/>
                </a:solidFill>
              </a:rPr>
              <a:t>host</a:t>
            </a:r>
            <a:r>
              <a:rPr lang="ru-RU">
                <a:solidFill>
                  <a:srgbClr val="0070C0"/>
                </a:solidFill>
              </a:rPr>
              <a:t> = '192.168.10.10'</a:t>
            </a:r>
          </a:p>
          <a:p>
            <a:r>
              <a:rPr lang="ru-RU" b="1">
                <a:solidFill>
                  <a:srgbClr val="1993BF"/>
                </a:solidFill>
              </a:rPr>
              <a:t>password</a:t>
            </a:r>
            <a:r>
              <a:rPr lang="ru-RU">
                <a:solidFill>
                  <a:srgbClr val="1993BF"/>
                </a:solidFill>
              </a:rPr>
              <a:t> = 'Huawei@123'</a:t>
            </a:r>
          </a:p>
          <a:p>
            <a:endParaRPr lang="en-US" altLang="zh-CN" dirty="0"/>
          </a:p>
          <a:p>
            <a:r>
              <a:rPr lang="ru-RU"/>
              <a:t>tn = telnetlib.Telnet(</a:t>
            </a:r>
            <a:r>
              <a:rPr lang="ru-RU" b="1">
                <a:solidFill>
                  <a:srgbClr val="0070C0"/>
                </a:solidFill>
              </a:rPr>
              <a:t>host</a:t>
            </a:r>
            <a:r>
              <a:rPr lang="ru-RU"/>
              <a:t>)</a:t>
            </a:r>
          </a:p>
          <a:p>
            <a:r>
              <a:rPr lang="ru-RU">
                <a:solidFill>
                  <a:srgbClr val="C00000"/>
                </a:solidFill>
              </a:rPr>
              <a:t>tn.read_until</a:t>
            </a:r>
            <a:r>
              <a:rPr lang="ru-RU"/>
              <a:t>(b'Password:')</a:t>
            </a:r>
          </a:p>
          <a:p>
            <a:r>
              <a:rPr lang="ru-RU">
                <a:solidFill>
                  <a:srgbClr val="C00000"/>
                </a:solidFill>
              </a:rPr>
              <a:t>tn.write</a:t>
            </a:r>
            <a:r>
              <a:rPr lang="ru-RU"/>
              <a:t>(</a:t>
            </a:r>
            <a:r>
              <a:rPr lang="ru-RU" b="1">
                <a:solidFill>
                  <a:srgbClr val="1993BF"/>
                </a:solidFill>
              </a:rPr>
              <a:t>password</a:t>
            </a:r>
            <a:r>
              <a:rPr lang="ru-RU"/>
              <a:t>.encode('ascii') + b"\n")</a:t>
            </a:r>
          </a:p>
          <a:p>
            <a:r>
              <a:rPr lang="ru-RU"/>
              <a:t>print (</a:t>
            </a:r>
            <a:r>
              <a:rPr lang="ru-RU">
                <a:solidFill>
                  <a:srgbClr val="C00000"/>
                </a:solidFill>
              </a:rPr>
              <a:t>tn.read_until</a:t>
            </a:r>
            <a:r>
              <a:rPr lang="ru-RU"/>
              <a:t>(b'&lt;Huawei&gt;').decode('ascii’))</a:t>
            </a:r>
          </a:p>
          <a:p>
            <a:r>
              <a:rPr lang="ru-RU">
                <a:solidFill>
                  <a:srgbClr val="C00000"/>
                </a:solidFill>
              </a:rPr>
              <a:t>tn.close</a:t>
            </a:r>
            <a:r>
              <a:rPr lang="ru-RU"/>
              <a:t>()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D3C8CF5-5A8D-4753-9D94-EEA573CC72CB}"/>
              </a:ext>
            </a:extLst>
          </p:cNvPr>
          <p:cNvGrpSpPr/>
          <p:nvPr/>
        </p:nvGrpSpPr>
        <p:grpSpPr>
          <a:xfrm>
            <a:off x="2199909" y="1991801"/>
            <a:ext cx="7463118" cy="1210928"/>
            <a:chOff x="1990165" y="1344713"/>
            <a:chExt cx="7463118" cy="121092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FCA78E05-2E38-43E2-B379-4EC2C561C5AA}"/>
                </a:ext>
              </a:extLst>
            </p:cNvPr>
            <p:cNvSpPr/>
            <p:nvPr/>
          </p:nvSpPr>
          <p:spPr>
            <a:xfrm>
              <a:off x="1990165" y="1344713"/>
              <a:ext cx="7463118" cy="121092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 sz="1200">
                <a:latin typeface="Huawei Sans" panose="020C0503030203020204" pitchFamily="34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65642D9-F5C4-4F05-AB6D-EC41C4249A54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279" y="1877723"/>
              <a:ext cx="540000" cy="442800"/>
            </a:xfrm>
            <a:prstGeom prst="rect">
              <a:avLst/>
            </a:prstGeom>
          </p:spPr>
        </p:pic>
        <p:pic>
          <p:nvPicPr>
            <p:cNvPr id="7" name="图片 6" descr="PC.png">
              <a:extLst>
                <a:ext uri="{FF2B5EF4-FFF2-40B4-BE49-F238E27FC236}">
                  <a16:creationId xmlns:a16="http://schemas.microsoft.com/office/drawing/2014/main" xmlns="" id="{FAF8B3F2-9812-44D2-88D0-3D714BD62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5207" y="1888868"/>
              <a:ext cx="539063" cy="414000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4E6C53B9-8234-4E7F-B6A4-301B84C20E21}"/>
                </a:ext>
              </a:extLst>
            </p:cNvPr>
            <p:cNvCxnSpPr>
              <a:cxnSpLocks/>
              <a:stCxn id="7" idx="1"/>
              <a:endCxn id="6" idx="3"/>
            </p:cNvCxnSpPr>
            <p:nvPr/>
          </p:nvCxnSpPr>
          <p:spPr>
            <a:xfrm flipH="1">
              <a:off x="4185279" y="2095868"/>
              <a:ext cx="2929928" cy="3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B9781689-051C-471B-87F8-A16330B40AE4}"/>
                </a:ext>
              </a:extLst>
            </p:cNvPr>
            <p:cNvSpPr txBox="1"/>
            <p:nvPr/>
          </p:nvSpPr>
          <p:spPr>
            <a:xfrm>
              <a:off x="4360803" y="1748426"/>
              <a:ext cx="1111795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GE1/0/10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DEB4104-2868-4CDC-B074-9C4E6F60E61A}"/>
                </a:ext>
              </a:extLst>
            </p:cNvPr>
            <p:cNvSpPr txBox="1"/>
            <p:nvPr/>
          </p:nvSpPr>
          <p:spPr>
            <a:xfrm>
              <a:off x="6806697" y="1410100"/>
              <a:ext cx="1454019" cy="359372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192.168.10.20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D9C5971-1048-41C8-9BC0-07A2BCA40623}"/>
                </a:ext>
              </a:extLst>
            </p:cNvPr>
            <p:cNvSpPr txBox="1"/>
            <p:nvPr/>
          </p:nvSpPr>
          <p:spPr>
            <a:xfrm>
              <a:off x="4057054" y="1410100"/>
              <a:ext cx="1565031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192.168.10.10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77A4502C-F66C-4C6A-81AF-DBD4FF816CA0}"/>
                </a:ext>
              </a:extLst>
            </p:cNvPr>
            <p:cNvSpPr txBox="1"/>
            <p:nvPr/>
          </p:nvSpPr>
          <p:spPr>
            <a:xfrm>
              <a:off x="2261259" y="1950177"/>
              <a:ext cx="1090363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Сервер Telnet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B885BED1-0EC0-435F-AECC-01CB43FD768C}"/>
                </a:ext>
              </a:extLst>
            </p:cNvPr>
            <p:cNvSpPr txBox="1"/>
            <p:nvPr/>
          </p:nvSpPr>
          <p:spPr>
            <a:xfrm>
              <a:off x="7962803" y="1950177"/>
              <a:ext cx="1048684" cy="276999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Клиент Telnet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76555FBF-27B5-43BA-BEF8-5D6B48E01858}"/>
              </a:ext>
            </a:extLst>
          </p:cNvPr>
          <p:cNvSpPr txBox="1"/>
          <p:nvPr/>
        </p:nvSpPr>
        <p:spPr>
          <a:xfrm>
            <a:off x="489525" y="3462405"/>
            <a:ext cx="5352864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Импорт модуля.           </a:t>
            </a:r>
          </a:p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Настройка IP-адреса хоста.</a:t>
            </a:r>
          </a:p>
          <a:p>
            <a:pPr algn="ctr" fontAlgn="ctr">
              <a:lnSpc>
                <a:spcPts val="2400"/>
              </a:lnSpc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Настройка пароля для входа на </a:t>
            </a:r>
            <a:r>
              <a:rPr lang="ru-RU" sz="1400" dirty="0" smtClean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устройство.</a:t>
            </a:r>
            <a:endParaRPr lang="ru-RU" sz="1400" dirty="0">
              <a:solidFill>
                <a:prstClr val="black"/>
              </a:solidFill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solidFill>
                <a:prstClr val="black"/>
              </a:solidFill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Вход в хост при помощи 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Telnet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.  </a:t>
            </a:r>
          </a:p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Печать данных до отображения </a:t>
            </a:r>
            <a:r>
              <a:rPr lang="ru-RU" sz="1400" b="1" dirty="0" err="1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Password</a:t>
            </a:r>
            <a:r>
              <a:rPr lang="ru-RU" sz="1400" b="1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: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. </a:t>
            </a:r>
          </a:p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Настройка пароля ASCII и начало новой строки. </a:t>
            </a:r>
          </a:p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Печать данных до отображения </a:t>
            </a:r>
            <a:r>
              <a:rPr lang="ru-RU" sz="1400" b="1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&lt;Huawei&gt;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.</a:t>
            </a:r>
          </a:p>
          <a:p>
            <a:pPr algn="ct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Закрытие подключения 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Telnet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27" name="圆角矩形 11">
            <a:extLst>
              <a:ext uri="{FF2B5EF4-FFF2-40B4-BE49-F238E27FC236}">
                <a16:creationId xmlns:a16="http://schemas.microsoft.com/office/drawing/2014/main" xmlns="" id="{34BE800B-C69F-4FD8-A35D-B44101B0A612}"/>
              </a:ext>
            </a:extLst>
          </p:cNvPr>
          <p:cNvSpPr/>
          <p:nvPr/>
        </p:nvSpPr>
        <p:spPr>
          <a:xfrm>
            <a:off x="2115571" y="1430982"/>
            <a:ext cx="1594475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Настройка Telnet.</a:t>
            </a:r>
          </a:p>
        </p:txBody>
      </p:sp>
      <p:sp>
        <p:nvSpPr>
          <p:cNvPr id="33" name="圆角矩形 12">
            <a:extLst>
              <a:ext uri="{FF2B5EF4-FFF2-40B4-BE49-F238E27FC236}">
                <a16:creationId xmlns:a16="http://schemas.microsoft.com/office/drawing/2014/main" xmlns="" id="{B79060D2-7BDC-493D-A2D1-1B604082F5D4}"/>
              </a:ext>
            </a:extLst>
          </p:cNvPr>
          <p:cNvSpPr/>
          <p:nvPr/>
        </p:nvSpPr>
        <p:spPr>
          <a:xfrm>
            <a:off x="4190791" y="1430982"/>
            <a:ext cx="2004844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Проверка процедуры входа Telnet.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0E4601C8-BF48-4E8F-B97A-96F0A6B7EAFB}"/>
              </a:ext>
            </a:extLst>
          </p:cNvPr>
          <p:cNvCxnSpPr>
            <a:cxnSpLocks/>
          </p:cNvCxnSpPr>
          <p:nvPr/>
        </p:nvCxnSpPr>
        <p:spPr bwMode="auto">
          <a:xfrm>
            <a:off x="3710046" y="1603534"/>
            <a:ext cx="48074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圆角矩形 12">
            <a:extLst>
              <a:ext uri="{FF2B5EF4-FFF2-40B4-BE49-F238E27FC236}">
                <a16:creationId xmlns:a16="http://schemas.microsoft.com/office/drawing/2014/main" xmlns="" id="{4AA24A7A-A1AD-4CBB-8F1D-C7FB9429CA56}"/>
              </a:ext>
            </a:extLst>
          </p:cNvPr>
          <p:cNvSpPr/>
          <p:nvPr/>
        </p:nvSpPr>
        <p:spPr>
          <a:xfrm>
            <a:off x="6676380" y="1430982"/>
            <a:ext cx="1794081" cy="432000"/>
          </a:xfrm>
          <a:prstGeom prst="roundRect">
            <a:avLst>
              <a:gd name="adj" fmla="val 4298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fontAlgn="ctr"/>
            <a:r>
              <a:rPr lang="ru-RU" sz="1200" b="1">
                <a:solidFill>
                  <a:schemeClr val="bg1"/>
                </a:solidFill>
                <a:latin typeface="Huawei Sans" panose="020C0503030203020204" pitchFamily="34" charset="0"/>
                <a:ea typeface="微软雅黑"/>
              </a:rPr>
              <a:t>Написание кода Python.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B7462ACA-327C-412B-9F99-0A8589CF6950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 bwMode="auto">
          <a:xfrm>
            <a:off x="6195635" y="1646982"/>
            <a:ext cx="48074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圆角矩形 12">
            <a:extLst>
              <a:ext uri="{FF2B5EF4-FFF2-40B4-BE49-F238E27FC236}">
                <a16:creationId xmlns:a16="http://schemas.microsoft.com/office/drawing/2014/main" xmlns="" id="{DFE9B7B6-41B9-4572-BC1F-0F201F7DF295}"/>
              </a:ext>
            </a:extLst>
          </p:cNvPr>
          <p:cNvSpPr/>
          <p:nvPr/>
        </p:nvSpPr>
        <p:spPr>
          <a:xfrm>
            <a:off x="8856630" y="1430982"/>
            <a:ext cx="1707956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Проверка результата.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7DF8BD78-5726-4FC0-97A2-7BA0515DEECE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 bwMode="auto">
          <a:xfrm>
            <a:off x="8470461" y="1646982"/>
            <a:ext cx="386169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2054DF83-260B-4E69-B8A9-C0910F849C57}"/>
              </a:ext>
            </a:extLst>
          </p:cNvPr>
          <p:cNvSpPr txBox="1"/>
          <p:nvPr/>
        </p:nvSpPr>
        <p:spPr>
          <a:xfrm>
            <a:off x="4707400" y="3462405"/>
            <a:ext cx="1124430" cy="2839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              </a:t>
            </a:r>
          </a:p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</a:t>
            </a:r>
          </a:p>
          <a:p>
            <a:pPr algn="r" fontAlgn="ctr">
              <a:lnSpc>
                <a:spcPts val="2400"/>
              </a:lnSpc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</a:t>
            </a:r>
          </a:p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600">
              <a:solidFill>
                <a:prstClr val="black"/>
              </a:solidFill>
              <a:latin typeface="Huawei Sans" panose="020C0503030203020204" pitchFamily="34" charset="0"/>
              <a:cs typeface="Courier New" panose="02070309020205020404" pitchFamily="49" charset="0"/>
            </a:endParaRPr>
          </a:p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</a:t>
            </a:r>
          </a:p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</a:t>
            </a:r>
          </a:p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</a:t>
            </a:r>
          </a:p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</a:t>
            </a:r>
          </a:p>
          <a:p>
            <a:pPr algn="r"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32502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8D19C945-FB7C-43B3-9617-D7EAE256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Пример. Сравнение результатов выполнения кода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4E30EB8-DE34-4595-BCF8-67A3852D8F2A}"/>
              </a:ext>
            </a:extLst>
          </p:cNvPr>
          <p:cNvSpPr txBox="1"/>
          <p:nvPr/>
        </p:nvSpPr>
        <p:spPr>
          <a:xfrm>
            <a:off x="3104273" y="4507505"/>
            <a:ext cx="8548915" cy="1631216"/>
          </a:xfrm>
          <a:prstGeom prst="rect">
            <a:avLst/>
          </a:prstGeom>
          <a:solidFill>
            <a:srgbClr val="F3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/>
                </a:solidFill>
                <a:cs typeface="Courier New" panose="02070309020205020404" pitchFamily="49" charset="0"/>
              </a:defRPr>
            </a:lvl1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#Run Python code in the compiler.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Info: The max number of VTY users is 5, and the number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      of current VTY users on line is 1.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      The current login time is 2020-01-15 22:12:57.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&lt;Huawei&gt;</a:t>
            </a:r>
          </a:p>
        </p:txBody>
      </p:sp>
      <p:sp>
        <p:nvSpPr>
          <p:cNvPr id="14" name="圆角矩形 11">
            <a:extLst>
              <a:ext uri="{FF2B5EF4-FFF2-40B4-BE49-F238E27FC236}">
                <a16:creationId xmlns:a16="http://schemas.microsoft.com/office/drawing/2014/main" xmlns="" id="{7DA0492B-3A98-474B-83C8-56315D8F4C9C}"/>
              </a:ext>
            </a:extLst>
          </p:cNvPr>
          <p:cNvSpPr/>
          <p:nvPr/>
        </p:nvSpPr>
        <p:spPr>
          <a:xfrm>
            <a:off x="2188141" y="1429372"/>
            <a:ext cx="1594475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Настройка Telnet.</a:t>
            </a:r>
          </a:p>
        </p:txBody>
      </p:sp>
      <p:sp>
        <p:nvSpPr>
          <p:cNvPr id="15" name="圆角矩形 12">
            <a:extLst>
              <a:ext uri="{FF2B5EF4-FFF2-40B4-BE49-F238E27FC236}">
                <a16:creationId xmlns:a16="http://schemas.microsoft.com/office/drawing/2014/main" xmlns="" id="{E56A2362-62B5-49C4-9DD8-B2811A73F46A}"/>
              </a:ext>
            </a:extLst>
          </p:cNvPr>
          <p:cNvSpPr/>
          <p:nvPr/>
        </p:nvSpPr>
        <p:spPr>
          <a:xfrm>
            <a:off x="4263361" y="1429372"/>
            <a:ext cx="2004844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Проверка процедуры входа Telnet.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CD541542-993B-49D7-89F0-B3C661A11A90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 bwMode="auto">
          <a:xfrm>
            <a:off x="3782616" y="1645372"/>
            <a:ext cx="48074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圆角矩形 12">
            <a:extLst>
              <a:ext uri="{FF2B5EF4-FFF2-40B4-BE49-F238E27FC236}">
                <a16:creationId xmlns:a16="http://schemas.microsoft.com/office/drawing/2014/main" xmlns="" id="{6475F392-DC9B-43DC-8DC0-0E054DC473EC}"/>
              </a:ext>
            </a:extLst>
          </p:cNvPr>
          <p:cNvSpPr/>
          <p:nvPr/>
        </p:nvSpPr>
        <p:spPr>
          <a:xfrm>
            <a:off x="6748950" y="1429372"/>
            <a:ext cx="1699504" cy="432000"/>
          </a:xfrm>
          <a:prstGeom prst="roundRect">
            <a:avLst>
              <a:gd name="adj" fmla="val 4298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Написание кода Python.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A869BBD1-C153-42AE-9EE0-957D024D88B9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 bwMode="auto">
          <a:xfrm>
            <a:off x="6268205" y="1645372"/>
            <a:ext cx="48074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B82A52F0-FDB4-49CF-B970-91419F31B39C}"/>
              </a:ext>
            </a:extLst>
          </p:cNvPr>
          <p:cNvSpPr txBox="1"/>
          <p:nvPr/>
        </p:nvSpPr>
        <p:spPr>
          <a:xfrm>
            <a:off x="473529" y="2818570"/>
            <a:ext cx="2509094" cy="3539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700">
                <a:solidFill>
                  <a:srgbClr val="0082B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>
                <a:solidFill>
                  <a:schemeClr val="tx1"/>
                </a:solidFill>
                <a:latin typeface="Huawei Sans" panose="020C0503030203020204" pitchFamily="34" charset="0"/>
              </a:rPr>
              <a:t>Результат выполнения входа Telnet вручную: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A25DAA25-8A1E-4033-BEEE-3FFB7B8176B1}"/>
              </a:ext>
            </a:extLst>
          </p:cNvPr>
          <p:cNvSpPr txBox="1"/>
          <p:nvPr/>
        </p:nvSpPr>
        <p:spPr>
          <a:xfrm>
            <a:off x="3106056" y="2051051"/>
            <a:ext cx="8548915" cy="2246769"/>
          </a:xfrm>
          <a:prstGeom prst="rect">
            <a:avLst/>
          </a:prstGeom>
          <a:solidFill>
            <a:srgbClr val="F3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C:\Users\Richard&gt;telnet 192.168.10.10</a:t>
            </a:r>
          </a:p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Login authentication  </a:t>
            </a:r>
          </a:p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                                                                                    Password:                                                                       </a:t>
            </a:r>
          </a:p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Info: The max number of VTY users is 5, and the number of current VTY users on line is 1.</a:t>
            </a:r>
            <a:r>
              <a:rPr lang="ru-RU" sz="1600">
                <a:solidFill>
                  <a:srgbClr val="EC7061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 </a:t>
            </a: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The current login time is 2020-01-15 21:12:57.                            </a:t>
            </a:r>
          </a:p>
          <a:p>
            <a:pPr font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prstClr val="black"/>
                </a:solidFill>
                <a:latin typeface="Huawei Sans" panose="020C0503030203020204" pitchFamily="34" charset="0"/>
                <a:cs typeface="Courier New" panose="02070309020205020404" pitchFamily="49" charset="0"/>
              </a:rPr>
              <a:t>&lt;Huawei&gt;</a:t>
            </a:r>
          </a:p>
        </p:txBody>
      </p:sp>
      <p:sp>
        <p:nvSpPr>
          <p:cNvPr id="33" name="圆角矩形 12">
            <a:extLst>
              <a:ext uri="{FF2B5EF4-FFF2-40B4-BE49-F238E27FC236}">
                <a16:creationId xmlns:a16="http://schemas.microsoft.com/office/drawing/2014/main" xmlns="" id="{C60CA081-3C52-4DF4-81FA-101E88AFD229}"/>
              </a:ext>
            </a:extLst>
          </p:cNvPr>
          <p:cNvSpPr/>
          <p:nvPr/>
        </p:nvSpPr>
        <p:spPr>
          <a:xfrm>
            <a:off x="8929201" y="1429372"/>
            <a:ext cx="1476930" cy="432000"/>
          </a:xfrm>
          <a:prstGeom prst="roundRect">
            <a:avLst>
              <a:gd name="adj" fmla="val 4298"/>
            </a:avLst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fontAlgn="ctr"/>
            <a:r>
              <a:rPr lang="ru-RU" sz="1200" b="1">
                <a:solidFill>
                  <a:schemeClr val="bg1"/>
                </a:solidFill>
                <a:latin typeface="Huawei Sans" panose="020C0503030203020204" pitchFamily="34" charset="0"/>
                <a:ea typeface="微软雅黑"/>
              </a:rPr>
              <a:t>Проверка результата.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B73D8B97-99DD-41CC-9CE8-4B3694DA56F3}"/>
              </a:ext>
            </a:extLst>
          </p:cNvPr>
          <p:cNvCxnSpPr>
            <a:cxnSpLocks/>
            <a:stCxn id="19" idx="3"/>
            <a:endCxn id="33" idx="1"/>
          </p:cNvCxnSpPr>
          <p:nvPr/>
        </p:nvCxnSpPr>
        <p:spPr bwMode="auto">
          <a:xfrm>
            <a:off x="8448454" y="1645372"/>
            <a:ext cx="480747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8188E7D7-5763-4B8C-9D74-D44C69F788DD}"/>
              </a:ext>
            </a:extLst>
          </p:cNvPr>
          <p:cNvSpPr txBox="1"/>
          <p:nvPr/>
        </p:nvSpPr>
        <p:spPr>
          <a:xfrm>
            <a:off x="648940" y="4930212"/>
            <a:ext cx="2333684" cy="3539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7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Результат выполнения кода Python:</a:t>
            </a:r>
          </a:p>
        </p:txBody>
      </p:sp>
    </p:spTree>
    <p:extLst>
      <p:ext uri="{BB962C8B-B14F-4D97-AF65-F5344CB8AC3E}">
        <p14:creationId xmlns:p14="http://schemas.microsoft.com/office/powerpoint/2010/main" val="13692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Python</a:t>
            </a:r>
            <a:r>
              <a:rPr lang="ru-RU" dirty="0"/>
              <a:t> — компилируемый язык. (     )</a:t>
            </a:r>
          </a:p>
          <a:p>
            <a:pPr lvl="1"/>
            <a:r>
              <a:rPr lang="ru-RU" dirty="0"/>
              <a:t>Да</a:t>
            </a:r>
          </a:p>
          <a:p>
            <a:pPr lvl="1"/>
            <a:r>
              <a:rPr lang="ru-RU" dirty="0"/>
              <a:t>Нет</a:t>
            </a:r>
          </a:p>
          <a:p>
            <a:r>
              <a:rPr lang="ru-RU" dirty="0"/>
              <a:t>Как создать VLAN 10 при помощи </a:t>
            </a:r>
            <a:r>
              <a:rPr lang="ru-RU" dirty="0" err="1"/>
              <a:t>telnetlib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74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sz="2000" dirty="0"/>
              <a:t>Для автоматизации сети используются инструменты для реализации автоматизированного развертывания сети, работы в ней, ее обслуживания и эксплуатации, что постепенно снижает зависимость от людей. Для реализации автоматизации сети можно использовать языки программирования или соответствующие инструменты.</a:t>
            </a:r>
          </a:p>
          <a:p>
            <a:r>
              <a:rPr lang="ru-RU" sz="2000" dirty="0" err="1"/>
              <a:t>Python</a:t>
            </a:r>
            <a:r>
              <a:rPr lang="ru-RU" sz="2000" dirty="0"/>
              <a:t> — язык программирования высокого уровня с открытым исходным кодом, простым синтаксисом, который легко изучать. Этот язык имеет богатые стандартные и сторонние библиотеки, которые применимы к сфере сетевой инженерии.</a:t>
            </a:r>
          </a:p>
          <a:p>
            <a:r>
              <a:rPr lang="ru-RU" sz="2000" dirty="0"/>
              <a:t>Модуль </a:t>
            </a:r>
            <a:r>
              <a:rPr lang="ru-RU" sz="2000" dirty="0" err="1"/>
              <a:t>telnetlib</a:t>
            </a:r>
            <a:r>
              <a:rPr lang="ru-RU" sz="2000" dirty="0"/>
              <a:t> </a:t>
            </a:r>
            <a:r>
              <a:rPr lang="ru-RU" sz="2000" dirty="0" err="1"/>
              <a:t>Python</a:t>
            </a:r>
            <a:r>
              <a:rPr lang="ru-RU" sz="2000" dirty="0"/>
              <a:t> предоставляет класс </a:t>
            </a:r>
            <a:r>
              <a:rPr lang="ru-RU" sz="2000" dirty="0" err="1"/>
              <a:t>telnetlib.Telnet</a:t>
            </a:r>
            <a:r>
              <a:rPr lang="ru-RU" sz="2000" dirty="0"/>
              <a:t> для реализации функции </a:t>
            </a:r>
            <a:r>
              <a:rPr lang="ru-RU" sz="2000" dirty="0" err="1"/>
              <a:t>Telnet</a:t>
            </a:r>
            <a:r>
              <a:rPr lang="ru-RU" sz="2000" dirty="0"/>
              <a:t>. Он помогает вам войти в мир программируемости и автоматизации.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8465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8" y="1699652"/>
            <a:ext cx="11306175" cy="4680000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smtClean="0"/>
              <a:t>получения дополнительной </a:t>
            </a:r>
            <a:r>
              <a:rPr lang="ru-RU" dirty="0"/>
              <a:t>информации о языке </a:t>
            </a:r>
            <a:r>
              <a:rPr lang="ru-RU" dirty="0" err="1"/>
              <a:t>Python</a:t>
            </a:r>
            <a:r>
              <a:rPr lang="ru-RU" dirty="0"/>
              <a:t> перейдите </a:t>
            </a:r>
            <a:r>
              <a:rPr lang="ru-RU" dirty="0" smtClean="0"/>
              <a:t>на страницу </a:t>
            </a:r>
            <a:r>
              <a:rPr lang="ru-RU" dirty="0"/>
              <a:t>https://www.python.org/.</a:t>
            </a:r>
          </a:p>
        </p:txBody>
      </p:sp>
    </p:spTree>
    <p:extLst>
      <p:ext uri="{BB962C8B-B14F-4D97-AF65-F5344CB8AC3E}">
        <p14:creationId xmlns:p14="http://schemas.microsoft.com/office/powerpoint/2010/main" val="7479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/>
              <a:t>По завершении данного курсы вы сможете:</a:t>
            </a:r>
          </a:p>
          <a:p>
            <a:pPr lvl="1"/>
            <a:r>
              <a:rPr lang="ru-RU"/>
              <a:t>Описать трудности эксплуатации и обслуживания традиционных сетей.</a:t>
            </a:r>
          </a:p>
          <a:p>
            <a:pPr lvl="1"/>
            <a:r>
              <a:rPr lang="ru-RU"/>
              <a:t>Понять порядок реализации автоматизации сети.</a:t>
            </a:r>
          </a:p>
          <a:p>
            <a:pPr lvl="1"/>
            <a:r>
              <a:rPr lang="ru-RU"/>
              <a:t>Узнать классификацию языков программирования.</a:t>
            </a:r>
          </a:p>
          <a:p>
            <a:pPr lvl="1"/>
            <a:r>
              <a:rPr lang="ru-RU"/>
              <a:t>Описать стиль кодирования на Python.</a:t>
            </a:r>
          </a:p>
          <a:p>
            <a:pPr lvl="1"/>
            <a:r>
              <a:rPr lang="ru-RU"/>
              <a:t>Перечислить основные принципы использования модуль telnetlib для Python.</a:t>
            </a:r>
          </a:p>
        </p:txBody>
      </p:sp>
    </p:spTree>
    <p:extLst>
      <p:ext uri="{BB962C8B-B14F-4D97-AF65-F5344CB8AC3E}">
        <p14:creationId xmlns:p14="http://schemas.microsoft.com/office/powerpoint/2010/main" val="41701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/>
            <a:r>
              <a:rPr lang="ru-RU" b="1" dirty="0">
                <a:latin typeface="Huawei Sans" panose="020C0503030203020204" pitchFamily="34" charset="0"/>
              </a:rPr>
              <a:t>Программируемость и </a:t>
            </a:r>
            <a:r>
              <a:rPr lang="ru-RU" b="1" dirty="0" smtClean="0">
                <a:latin typeface="Huawei Sans" panose="020C0503030203020204" pitchFamily="34" charset="0"/>
              </a:rPr>
              <a:t>автоматизация </a:t>
            </a:r>
            <a:r>
              <a:rPr lang="ru-RU" b="1" dirty="0">
                <a:latin typeface="Huawei Sans" panose="020C0503030203020204" pitchFamily="34" charset="0"/>
              </a:rPr>
              <a:t>сети. Введение</a:t>
            </a: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Обзор языков программирования. Язык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Python</a:t>
            </a:r>
            <a:endParaRPr lang="ru-RU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</a:endParaRP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Примеры</a:t>
            </a:r>
          </a:p>
          <a:p>
            <a:pPr fontAlgn="ctr"/>
            <a:endParaRPr lang="zh-CN" alt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Для эксплуатации и обслуживания традиционных сетей сетевым инженерам необходимо вручную выполнять вход на сетевых устройствах, запрашивать и выполнять команды </a:t>
            </a:r>
            <a:r>
              <a:rPr lang="ru-RU" sz="1400" dirty="0" smtClean="0"/>
              <a:t>конфигурирования, </a:t>
            </a:r>
            <a:r>
              <a:rPr lang="ru-RU" sz="1400" dirty="0"/>
              <a:t>а также фильтровать вывод команд. Этот режим работы в значительной степени зависит от человека, занимает много времени, является неэффективным и сложным для проверки.</a:t>
            </a:r>
          </a:p>
          <a:p>
            <a:endParaRPr lang="zh-CN" altLang="en-US" sz="20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7BB777-3E2C-495E-B372-C5FF77A0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000" dirty="0" smtClean="0"/>
              <a:t>Трудности </a:t>
            </a:r>
            <a:r>
              <a:rPr lang="ru-RU" sz="3000" dirty="0"/>
              <a:t>эксплуатации и обслуживания традиционных сетей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820408C-3ED9-4A38-BFF3-68E44EC3FC0E}"/>
              </a:ext>
            </a:extLst>
          </p:cNvPr>
          <p:cNvSpPr txBox="1"/>
          <p:nvPr/>
        </p:nvSpPr>
        <p:spPr>
          <a:xfrm>
            <a:off x="5907334" y="2662955"/>
            <a:ext cx="5696766" cy="3531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>
              <a:lnSpc>
                <a:spcPct val="120000"/>
              </a:lnSpc>
            </a:pPr>
            <a:r>
              <a:rPr lang="ru-RU" sz="1700" dirty="0">
                <a:latin typeface="Huawei Sans" panose="020C0503030203020204" pitchFamily="34" charset="0"/>
              </a:rPr>
              <a:t>Вам знакомы следующие сценарии работы?</a:t>
            </a:r>
          </a:p>
          <a:p>
            <a:pPr marL="342900" indent="-342900" fontAlgn="ctr">
              <a:lnSpc>
                <a:spcPct val="120000"/>
              </a:lnSpc>
              <a:buFont typeface="+mj-lt"/>
              <a:buAutoNum type="arabicPeriod"/>
            </a:pPr>
            <a:r>
              <a:rPr lang="ru-RU" sz="1200" dirty="0">
                <a:latin typeface="Huawei Sans" panose="020C0503030203020204" pitchFamily="34" charset="0"/>
              </a:rPr>
              <a:t>Обновление устройств. Тысячи сетевых устройств находятся в сети онлайн. Необходимо периодически обновлять устройства в группах.</a:t>
            </a:r>
          </a:p>
          <a:p>
            <a:pPr marL="342900" indent="-342900" fontAlgn="ctr">
              <a:lnSpc>
                <a:spcPct val="120000"/>
              </a:lnSpc>
              <a:buFont typeface="+mj-lt"/>
              <a:buAutoNum type="arabicPeriod"/>
            </a:pPr>
            <a:r>
              <a:rPr lang="ru-RU" sz="1200" dirty="0">
                <a:latin typeface="Huawei Sans" panose="020C0503030203020204" pitchFamily="34" charset="0"/>
              </a:rPr>
              <a:t>Проверка конфигурации. Компании необходимо ежегодно проверять конфигурацию устройств. Например, если компании нужно включить </a:t>
            </a:r>
            <a:r>
              <a:rPr lang="ru-RU" sz="1200" dirty="0" err="1">
                <a:latin typeface="Huawei Sans" panose="020C0503030203020204" pitchFamily="34" charset="0"/>
              </a:rPr>
              <a:t>STelnet</a:t>
            </a:r>
            <a:r>
              <a:rPr lang="ru-RU" sz="1200" dirty="0">
                <a:latin typeface="Huawei Sans" panose="020C0503030203020204" pitchFamily="34" charset="0"/>
              </a:rPr>
              <a:t> на всех устройствах, а на коммутаторах Ethernet настроить безопасность связующего </a:t>
            </a:r>
            <a:r>
              <a:rPr lang="ru-RU" sz="1200" dirty="0" smtClean="0">
                <a:latin typeface="Huawei Sans" panose="020C0503030203020204" pitchFamily="34" charset="0"/>
              </a:rPr>
              <a:t>дерева, то в </a:t>
            </a:r>
            <a:r>
              <a:rPr lang="ru-RU" sz="1200" dirty="0">
                <a:latin typeface="Huawei Sans" panose="020C0503030203020204" pitchFamily="34" charset="0"/>
              </a:rPr>
              <a:t>этом случае необходимо быстро выявить устройства, которые не отвечают требованиям.</a:t>
            </a:r>
          </a:p>
          <a:p>
            <a:pPr marL="342900" indent="-342900" fontAlgn="ctr">
              <a:lnSpc>
                <a:spcPct val="120000"/>
              </a:lnSpc>
              <a:buFont typeface="+mj-lt"/>
              <a:buAutoNum type="arabicPeriod"/>
            </a:pPr>
            <a:r>
              <a:rPr lang="ru-RU" sz="1200" dirty="0">
                <a:latin typeface="Huawei Sans" panose="020C0503030203020204" pitchFamily="34" charset="0"/>
              </a:rPr>
              <a:t>Изменение конфигурации. Для выполнения требований безопасности сети учетные записи и пароли устройств должны меняться каждые три месяца. Необходимо удалять исходные учетные записи и создавать учетные записи на тысячах сетевых устройств.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524F36D-B708-4CAA-B893-F95CF978CAF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07" y="2962403"/>
            <a:ext cx="985956" cy="82240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806CB8B7-E269-4FDF-81EB-01D54AFB94FF}"/>
              </a:ext>
            </a:extLst>
          </p:cNvPr>
          <p:cNvGrpSpPr/>
          <p:nvPr/>
        </p:nvGrpSpPr>
        <p:grpSpPr>
          <a:xfrm>
            <a:off x="840164" y="4164167"/>
            <a:ext cx="4600281" cy="1634630"/>
            <a:chOff x="787088" y="4495394"/>
            <a:chExt cx="4600281" cy="163463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CE1F84BB-D31F-4887-B7D8-D7133AA9DFCF}"/>
                </a:ext>
              </a:extLst>
            </p:cNvPr>
            <p:cNvGrpSpPr/>
            <p:nvPr/>
          </p:nvGrpSpPr>
          <p:grpSpPr>
            <a:xfrm>
              <a:off x="787088" y="4495394"/>
              <a:ext cx="4600281" cy="1412961"/>
              <a:chOff x="1370052" y="4824267"/>
              <a:chExt cx="3529545" cy="1084088"/>
            </a:xfrm>
          </p:grpSpPr>
          <p:pic>
            <p:nvPicPr>
              <p:cNvPr id="8" name="图片 265">
                <a:extLst>
                  <a:ext uri="{FF2B5EF4-FFF2-40B4-BE49-F238E27FC236}">
                    <a16:creationId xmlns:a16="http://schemas.microsoft.com/office/drawing/2014/main" xmlns="" id="{5E653679-CA0E-42D5-9CE4-28B683F59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6894" y="4824267"/>
                <a:ext cx="287785" cy="252863"/>
              </a:xfrm>
              <a:prstGeom prst="rect">
                <a:avLst/>
              </a:prstGeom>
            </p:spPr>
          </p:pic>
          <p:pic>
            <p:nvPicPr>
              <p:cNvPr id="9" name="图片 265">
                <a:extLst>
                  <a:ext uri="{FF2B5EF4-FFF2-40B4-BE49-F238E27FC236}">
                    <a16:creationId xmlns:a16="http://schemas.microsoft.com/office/drawing/2014/main" xmlns="" id="{B942C909-D297-4ABC-9AA3-214206405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0460" y="4824267"/>
                <a:ext cx="287785" cy="252863"/>
              </a:xfrm>
              <a:prstGeom prst="rect">
                <a:avLst/>
              </a:prstGeom>
            </p:spPr>
          </p:pic>
          <p:cxnSp>
            <p:nvCxnSpPr>
              <p:cNvPr id="10" name="Straight Connector 4">
                <a:extLst>
                  <a:ext uri="{FF2B5EF4-FFF2-40B4-BE49-F238E27FC236}">
                    <a16:creationId xmlns:a16="http://schemas.microsoft.com/office/drawing/2014/main" xmlns="" id="{80441B4C-DDE7-405C-A7D9-73835E013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679" y="5045014"/>
                <a:ext cx="60578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11" name="图片 265">
                <a:extLst>
                  <a:ext uri="{FF2B5EF4-FFF2-40B4-BE49-F238E27FC236}">
                    <a16:creationId xmlns:a16="http://schemas.microsoft.com/office/drawing/2014/main" xmlns="" id="{DBD051D3-C205-4C0D-A011-2369EC7AB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0052" y="5324860"/>
                <a:ext cx="287785" cy="252863"/>
              </a:xfrm>
              <a:prstGeom prst="rect">
                <a:avLst/>
              </a:prstGeom>
            </p:spPr>
          </p:pic>
          <p:pic>
            <p:nvPicPr>
              <p:cNvPr id="12" name="图片 265">
                <a:extLst>
                  <a:ext uri="{FF2B5EF4-FFF2-40B4-BE49-F238E27FC236}">
                    <a16:creationId xmlns:a16="http://schemas.microsoft.com/office/drawing/2014/main" xmlns="" id="{CEB227CE-CC6D-48EB-AC34-E3182FE60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3135" y="5655492"/>
                <a:ext cx="287785" cy="252863"/>
              </a:xfrm>
              <a:prstGeom prst="rect">
                <a:avLst/>
              </a:prstGeom>
            </p:spPr>
          </p:pic>
          <p:cxnSp>
            <p:nvCxnSpPr>
              <p:cNvPr id="13" name="Straight Connector 9">
                <a:extLst>
                  <a:ext uri="{FF2B5EF4-FFF2-40B4-BE49-F238E27FC236}">
                    <a16:creationId xmlns:a16="http://schemas.microsoft.com/office/drawing/2014/main" xmlns="" id="{33F168E9-685B-4077-9C92-0A61E83C750A}"/>
                  </a:ext>
                </a:extLst>
              </p:cNvPr>
              <p:cNvCxnSpPr>
                <a:stCxn id="11" idx="3"/>
                <a:endCxn id="12" idx="0"/>
              </p:cNvCxnSpPr>
              <p:nvPr/>
            </p:nvCxnSpPr>
            <p:spPr>
              <a:xfrm>
                <a:off x="1657838" y="5451291"/>
                <a:ext cx="319190" cy="204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15">
                <a:extLst>
                  <a:ext uri="{FF2B5EF4-FFF2-40B4-BE49-F238E27FC236}">
                    <a16:creationId xmlns:a16="http://schemas.microsoft.com/office/drawing/2014/main" xmlns="" id="{EDD55343-502C-44D6-8051-40F367E8DCDC}"/>
                  </a:ext>
                </a:extLst>
              </p:cNvPr>
              <p:cNvCxnSpPr>
                <a:stCxn id="11" idx="3"/>
                <a:endCxn id="8" idx="2"/>
              </p:cNvCxnSpPr>
              <p:nvPr/>
            </p:nvCxnSpPr>
            <p:spPr>
              <a:xfrm flipV="1">
                <a:off x="1657838" y="5077131"/>
                <a:ext cx="1022949" cy="3741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15" name="图片 265">
                <a:extLst>
                  <a:ext uri="{FF2B5EF4-FFF2-40B4-BE49-F238E27FC236}">
                    <a16:creationId xmlns:a16="http://schemas.microsoft.com/office/drawing/2014/main" xmlns="" id="{BDBD333F-DF4A-47C2-BF84-721AB6F68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460" y="5655492"/>
                <a:ext cx="287785" cy="252863"/>
              </a:xfrm>
              <a:prstGeom prst="rect">
                <a:avLst/>
              </a:prstGeom>
            </p:spPr>
          </p:pic>
          <p:cxnSp>
            <p:nvCxnSpPr>
              <p:cNvPr id="16" name="Straight Connector 67">
                <a:extLst>
                  <a:ext uri="{FF2B5EF4-FFF2-40B4-BE49-F238E27FC236}">
                    <a16:creationId xmlns:a16="http://schemas.microsoft.com/office/drawing/2014/main" xmlns="" id="{212E352D-0D1D-4D4F-A7AD-F0B3442D734E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 flipH="1" flipV="1">
                <a:off x="3574353" y="5077131"/>
                <a:ext cx="1037459" cy="3741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70">
                <a:extLst>
                  <a:ext uri="{FF2B5EF4-FFF2-40B4-BE49-F238E27FC236}">
                    <a16:creationId xmlns:a16="http://schemas.microsoft.com/office/drawing/2014/main" xmlns="" id="{3F62EB34-C8A5-453E-BF98-39C40C698F67}"/>
                  </a:ext>
                </a:extLst>
              </p:cNvPr>
              <p:cNvCxnSpPr>
                <a:endCxn id="15" idx="0"/>
              </p:cNvCxnSpPr>
              <p:nvPr/>
            </p:nvCxnSpPr>
            <p:spPr>
              <a:xfrm flipH="1">
                <a:off x="4285353" y="5451291"/>
                <a:ext cx="326459" cy="204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18" name="图片 265">
                <a:extLst>
                  <a:ext uri="{FF2B5EF4-FFF2-40B4-BE49-F238E27FC236}">
                    <a16:creationId xmlns:a16="http://schemas.microsoft.com/office/drawing/2014/main" xmlns="" id="{089BDE6B-88AC-4CC8-9448-C947297F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812" y="5324860"/>
                <a:ext cx="287785" cy="252863"/>
              </a:xfrm>
              <a:prstGeom prst="rect">
                <a:avLst/>
              </a:prstGeom>
            </p:spPr>
          </p:pic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EEE34EB0-1FA3-4BD0-8C89-E2816B4ADA24}"/>
                  </a:ext>
                </a:extLst>
              </p:cNvPr>
              <p:cNvCxnSpPr>
                <a:stCxn id="12" idx="3"/>
                <a:endCxn id="15" idx="1"/>
              </p:cNvCxnSpPr>
              <p:nvPr/>
            </p:nvCxnSpPr>
            <p:spPr>
              <a:xfrm>
                <a:off x="2120920" y="5781923"/>
                <a:ext cx="202054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5">
                <a:extLst>
                  <a:ext uri="{FF2B5EF4-FFF2-40B4-BE49-F238E27FC236}">
                    <a16:creationId xmlns:a16="http://schemas.microsoft.com/office/drawing/2014/main" xmlns="" id="{C5E689A2-A84F-491B-9BAE-16E25251232C}"/>
                  </a:ext>
                </a:extLst>
              </p:cNvPr>
              <p:cNvCxnSpPr>
                <a:stCxn id="15" idx="0"/>
                <a:endCxn id="8" idx="2"/>
              </p:cNvCxnSpPr>
              <p:nvPr/>
            </p:nvCxnSpPr>
            <p:spPr>
              <a:xfrm flipH="1" flipV="1">
                <a:off x="2680786" y="5077131"/>
                <a:ext cx="1604566" cy="57836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15">
                <a:extLst>
                  <a:ext uri="{FF2B5EF4-FFF2-40B4-BE49-F238E27FC236}">
                    <a16:creationId xmlns:a16="http://schemas.microsoft.com/office/drawing/2014/main" xmlns="" id="{DF9018E3-BA23-4185-84E2-13B266F25750}"/>
                  </a:ext>
                </a:extLst>
              </p:cNvPr>
              <p:cNvCxnSpPr>
                <a:stCxn id="12" idx="0"/>
                <a:endCxn id="9" idx="2"/>
              </p:cNvCxnSpPr>
              <p:nvPr/>
            </p:nvCxnSpPr>
            <p:spPr>
              <a:xfrm flipV="1">
                <a:off x="1977027" y="5077131"/>
                <a:ext cx="1597325" cy="57836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Straight Connector 15">
                <a:extLst>
                  <a:ext uri="{FF2B5EF4-FFF2-40B4-BE49-F238E27FC236}">
                    <a16:creationId xmlns:a16="http://schemas.microsoft.com/office/drawing/2014/main" xmlns="" id="{6600ABFE-9FEE-4C44-B22F-8DB1DFC957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>
                <a:off x="1657838" y="5451291"/>
                <a:ext cx="2483622" cy="33063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Connector 15">
                <a:extLst>
                  <a:ext uri="{FF2B5EF4-FFF2-40B4-BE49-F238E27FC236}">
                    <a16:creationId xmlns:a16="http://schemas.microsoft.com/office/drawing/2014/main" xmlns="" id="{06181B7B-1541-4678-AD34-8AA0C83CAF63}"/>
                  </a:ext>
                </a:extLst>
              </p:cNvPr>
              <p:cNvCxnSpPr>
                <a:stCxn id="12" idx="3"/>
                <a:endCxn id="18" idx="1"/>
              </p:cNvCxnSpPr>
              <p:nvPr/>
            </p:nvCxnSpPr>
            <p:spPr>
              <a:xfrm flipV="1">
                <a:off x="2120920" y="5451291"/>
                <a:ext cx="2490892" cy="33063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4" name="文本框 57">
              <a:extLst>
                <a:ext uri="{FF2B5EF4-FFF2-40B4-BE49-F238E27FC236}">
                  <a16:creationId xmlns:a16="http://schemas.microsoft.com/office/drawing/2014/main" xmlns="" id="{8A87021A-D3F0-4D67-B0C1-23028E6A300B}"/>
                </a:ext>
              </a:extLst>
            </p:cNvPr>
            <p:cNvSpPr txBox="1"/>
            <p:nvPr/>
          </p:nvSpPr>
          <p:spPr>
            <a:xfrm>
              <a:off x="2380707" y="5883803"/>
              <a:ext cx="158662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309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>
                  <a:ln>
                    <a:noFill/>
                  </a:ln>
                  <a:uLnTx/>
                  <a:uFillTx/>
                  <a:latin typeface="Huawei Sans" panose="020C0503030203020204" pitchFamily="34" charset="0"/>
                </a:rPr>
                <a:t>Сетевое устройство</a:t>
              </a:r>
            </a:p>
          </p:txBody>
        </p:sp>
      </p:grpSp>
      <p:sp>
        <p:nvSpPr>
          <p:cNvPr id="26" name="圆角矩形 75">
            <a:extLst>
              <a:ext uri="{FF2B5EF4-FFF2-40B4-BE49-F238E27FC236}">
                <a16:creationId xmlns:a16="http://schemas.microsoft.com/office/drawing/2014/main" xmlns="" id="{FBF89DDE-30D0-47AC-BE8F-1C880814848A}"/>
              </a:ext>
            </a:extLst>
          </p:cNvPr>
          <p:cNvSpPr/>
          <p:nvPr/>
        </p:nvSpPr>
        <p:spPr>
          <a:xfrm>
            <a:off x="5880439" y="2236544"/>
            <a:ext cx="5688727" cy="362388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500" b="1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Стандартные сценарии эксплуатации и обслуживания</a:t>
            </a:r>
          </a:p>
        </p:txBody>
      </p:sp>
      <p:sp>
        <p:nvSpPr>
          <p:cNvPr id="27" name="圆角矩形 75">
            <a:extLst>
              <a:ext uri="{FF2B5EF4-FFF2-40B4-BE49-F238E27FC236}">
                <a16:creationId xmlns:a16="http://schemas.microsoft.com/office/drawing/2014/main" xmlns="" id="{0DAD2C53-3B87-40EC-908D-B2FEDBC1888A}"/>
              </a:ext>
            </a:extLst>
          </p:cNvPr>
          <p:cNvSpPr/>
          <p:nvPr/>
        </p:nvSpPr>
        <p:spPr>
          <a:xfrm>
            <a:off x="5888479" y="2644527"/>
            <a:ext cx="5688727" cy="3549444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  <p:sp>
        <p:nvSpPr>
          <p:cNvPr id="30" name="文本框 57">
            <a:extLst>
              <a:ext uri="{FF2B5EF4-FFF2-40B4-BE49-F238E27FC236}">
                <a16:creationId xmlns:a16="http://schemas.microsoft.com/office/drawing/2014/main" xmlns="" id="{C22C5030-CF69-4F97-A2B8-9B80795BF90F}"/>
              </a:ext>
            </a:extLst>
          </p:cNvPr>
          <p:cNvSpPr txBox="1"/>
          <p:nvPr/>
        </p:nvSpPr>
        <p:spPr>
          <a:xfrm>
            <a:off x="693646" y="2775728"/>
            <a:ext cx="2042427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309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Huawei Sans" panose="020C0503030203020204" pitchFamily="34" charset="0"/>
              </a:rPr>
              <a:t>Множество устройств</a:t>
            </a:r>
          </a:p>
          <a:p>
            <a:pPr marL="0" marR="0" lvl="0" indent="0" defTabSz="914309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Huawei Sans" panose="020C0503030203020204" pitchFamily="34" charset="0"/>
              </a:rPr>
              <a:t>Сложность операций</a:t>
            </a:r>
            <a:endParaRPr lang="ru-RU" sz="1400" dirty="0">
              <a:latin typeface="Huawei Sans" panose="020C0503030203020204" pitchFamily="34" charset="0"/>
            </a:endParaRPr>
          </a:p>
          <a:p>
            <a:pPr marL="0" marR="0" lvl="0" indent="0" defTabSz="914309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Huawei Sans" panose="020C0503030203020204" pitchFamily="34" charset="0"/>
              </a:rPr>
              <a:t>Низкая производительность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040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093911"/>
            <a:ext cx="11306175" cy="4680000"/>
          </a:xfrm>
        </p:spPr>
        <p:txBody>
          <a:bodyPr/>
          <a:lstStyle/>
          <a:p>
            <a:r>
              <a:rPr lang="ru-RU" sz="1600" dirty="0"/>
              <a:t>Автоматизация сети. Инструменты используются для реализации автоматизированного развертывания сети, операций, эксплуатации и </a:t>
            </a:r>
            <a:r>
              <a:rPr lang="ru-RU" sz="1600" dirty="0" smtClean="0"/>
              <a:t>техобслуживания</a:t>
            </a:r>
            <a:r>
              <a:rPr lang="ru-RU" sz="1600" dirty="0"/>
              <a:t>, постепенно снижая зависимость от человека. Это решает проблемы эксплуатации и обслуживания традиционной сети.</a:t>
            </a:r>
          </a:p>
          <a:p>
            <a:r>
              <a:rPr lang="ru-RU" sz="1600" dirty="0"/>
              <a:t>Многие инструменты с открытыми исходными кодами, такие как </a:t>
            </a:r>
            <a:r>
              <a:rPr lang="ru-RU" sz="1600" dirty="0" err="1"/>
              <a:t>Ansible</a:t>
            </a:r>
            <a:r>
              <a:rPr lang="ru-RU" sz="1600" dirty="0"/>
              <a:t>, </a:t>
            </a:r>
            <a:r>
              <a:rPr lang="ru-RU" sz="1600" dirty="0" err="1"/>
              <a:t>SaltStack</a:t>
            </a:r>
            <a:r>
              <a:rPr lang="ru-RU" sz="1600" dirty="0"/>
              <a:t>, </a:t>
            </a:r>
            <a:r>
              <a:rPr lang="ru-RU" sz="1600" dirty="0" err="1"/>
              <a:t>Puppet</a:t>
            </a:r>
            <a:r>
              <a:rPr lang="ru-RU" sz="1600" dirty="0"/>
              <a:t> и </a:t>
            </a:r>
            <a:r>
              <a:rPr lang="ru-RU" sz="1600" dirty="0" err="1"/>
              <a:t>Chef</a:t>
            </a:r>
            <a:r>
              <a:rPr lang="ru-RU" sz="1600" dirty="0"/>
              <a:t>, доступны для автоматизации сети. С точки зрения создания возможностей сетевой инженерии рекомендуется, чтобы инженеры приобрели возможности программирования кода.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82D193-A620-41C6-9BF6-AF5506F8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Автоматизация сети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4D32BCCD-13C3-4E40-8DB1-6737A4EA4323}"/>
              </a:ext>
            </a:extLst>
          </p:cNvPr>
          <p:cNvGrpSpPr/>
          <p:nvPr/>
        </p:nvGrpSpPr>
        <p:grpSpPr>
          <a:xfrm>
            <a:off x="2202632" y="3291636"/>
            <a:ext cx="8138797" cy="3116485"/>
            <a:chOff x="1934895" y="3024543"/>
            <a:chExt cx="8138797" cy="311648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90D5D07A-6DD8-44E0-9EF1-3EFD99C0B2B1}"/>
                </a:ext>
              </a:extLst>
            </p:cNvPr>
            <p:cNvSpPr/>
            <p:nvPr/>
          </p:nvSpPr>
          <p:spPr bwMode="auto">
            <a:xfrm>
              <a:off x="5455341" y="4256695"/>
              <a:ext cx="1944180" cy="1791311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Python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D2565BEA-4F5A-464B-A333-1D4B9C1C2C60}"/>
                </a:ext>
              </a:extLst>
            </p:cNvPr>
            <p:cNvSpPr/>
            <p:nvPr/>
          </p:nvSpPr>
          <p:spPr bwMode="auto">
            <a:xfrm>
              <a:off x="3044602" y="3164352"/>
              <a:ext cx="1044610" cy="104461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Chef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358DF962-3A6F-479F-836C-6D19DD943960}"/>
                </a:ext>
              </a:extLst>
            </p:cNvPr>
            <p:cNvSpPr/>
            <p:nvPr/>
          </p:nvSpPr>
          <p:spPr bwMode="auto">
            <a:xfrm>
              <a:off x="1934895" y="4392352"/>
              <a:ext cx="1632012" cy="155906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Ansible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4B8B9E33-98B3-4733-90F9-A91FF1F5FDC4}"/>
                </a:ext>
              </a:extLst>
            </p:cNvPr>
            <p:cNvSpPr/>
            <p:nvPr/>
          </p:nvSpPr>
          <p:spPr bwMode="auto">
            <a:xfrm>
              <a:off x="4028811" y="4043937"/>
              <a:ext cx="1245583" cy="1202509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dirty="0" err="1" smtClean="0">
                  <a:solidFill>
                    <a:schemeClr val="bg1"/>
                  </a:solidFill>
                  <a:latin typeface="Huawei Sans" panose="020C0503030203020204" pitchFamily="34" charset="0"/>
                </a:rPr>
                <a:t>Инстру</a:t>
              </a:r>
              <a:r>
                <a:rPr lang="ru-RU" sz="1400" dirty="0" smtClean="0">
                  <a:solidFill>
                    <a:schemeClr val="bg1"/>
                  </a:solidFill>
                  <a:latin typeface="Huawei Sans" panose="020C0503030203020204" pitchFamily="34" charset="0"/>
                </a:rPr>
                <a:t>-</a:t>
              </a:r>
              <a:br>
                <a:rPr lang="ru-RU" sz="1400" dirty="0" smtClean="0">
                  <a:solidFill>
                    <a:schemeClr val="bg1"/>
                  </a:solidFill>
                  <a:latin typeface="Huawei Sans" panose="020C0503030203020204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Huawei Sans" panose="020C0503030203020204" pitchFamily="34" charset="0"/>
                </a:rPr>
                <a:t>мент </a:t>
              </a:r>
              <a:r>
                <a:rPr lang="ru-RU" sz="1400" dirty="0">
                  <a:solidFill>
                    <a:schemeClr val="bg1"/>
                  </a:solidFill>
                  <a:latin typeface="Huawei Sans" panose="020C0503030203020204" pitchFamily="34" charset="0"/>
                </a:rPr>
                <a:t>NMS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7E2BBB26-FC8A-4EA5-AA4E-A6A5B616EAD7}"/>
                </a:ext>
              </a:extLst>
            </p:cNvPr>
            <p:cNvSpPr/>
            <p:nvPr/>
          </p:nvSpPr>
          <p:spPr bwMode="auto">
            <a:xfrm>
              <a:off x="7711782" y="4728050"/>
              <a:ext cx="1196012" cy="1223368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Скрипты </a:t>
              </a:r>
              <a:r>
                <a:rPr kumimoji="0" lang="ru-RU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автомати</a:t>
              </a:r>
              <a: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-</a:t>
              </a:r>
              <a:br>
                <a:rPr kumimoji="0" lang="ru-RU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</a:br>
              <a:r>
                <a:rPr kumimoji="0" lang="ru-RU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зации</a:t>
              </a:r>
              <a:endParaRPr kumimoji="0" lang="ru-RU" sz="12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35C56D0A-5A51-4E83-BC5A-539F68B77BE8}"/>
                </a:ext>
              </a:extLst>
            </p:cNvPr>
            <p:cNvSpPr/>
            <p:nvPr/>
          </p:nvSpPr>
          <p:spPr bwMode="auto">
            <a:xfrm>
              <a:off x="7062998" y="3024543"/>
              <a:ext cx="1488120" cy="1421606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latin typeface="Huawei Sans" panose="020C0503030203020204" pitchFamily="34" charset="0"/>
                </a:rPr>
                <a:t>SaltStack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74AC1A39-734E-4E48-B1A6-72C3233C7AF0}"/>
                </a:ext>
              </a:extLst>
            </p:cNvPr>
            <p:cNvSpPr/>
            <p:nvPr/>
          </p:nvSpPr>
          <p:spPr bwMode="auto">
            <a:xfrm>
              <a:off x="9062098" y="5164878"/>
              <a:ext cx="1011594" cy="97615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 err="1" smtClean="0">
                  <a:solidFill>
                    <a:schemeClr val="bg1"/>
                  </a:solidFill>
                  <a:latin typeface="Huawei Sans" panose="020C0503030203020204" pitchFamily="34" charset="0"/>
                </a:rPr>
                <a:t>Оболоч</a:t>
              </a:r>
              <a:r>
                <a:rPr lang="ru-RU" sz="1200" dirty="0" smtClean="0">
                  <a:solidFill>
                    <a:schemeClr val="bg1"/>
                  </a:solidFill>
                  <a:latin typeface="Huawei Sans" panose="020C0503030203020204" pitchFamily="34" charset="0"/>
                </a:rPr>
                <a:t>-</a:t>
              </a:r>
              <a:br>
                <a:rPr lang="ru-RU" sz="1200" dirty="0" smtClean="0">
                  <a:solidFill>
                    <a:schemeClr val="bg1"/>
                  </a:solidFill>
                  <a:latin typeface="Huawei Sans" panose="020C0503030203020204" pitchFamily="34" charset="0"/>
                </a:rPr>
              </a:br>
              <a:r>
                <a:rPr lang="ru-RU" sz="1200" dirty="0" smtClean="0">
                  <a:solidFill>
                    <a:schemeClr val="bg1"/>
                  </a:solidFill>
                  <a:latin typeface="Huawei Sans" panose="020C0503030203020204" pitchFamily="34" charset="0"/>
                </a:rPr>
                <a:t>ка</a:t>
              </a:r>
              <a:endParaRPr lang="ru-RU" sz="1200" dirty="0">
                <a:solidFill>
                  <a:schemeClr val="bg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C2FC6A76-E0F5-4847-B9B9-049440395AD0}"/>
                </a:ext>
              </a:extLst>
            </p:cNvPr>
            <p:cNvSpPr/>
            <p:nvPr/>
          </p:nvSpPr>
          <p:spPr bwMode="auto">
            <a:xfrm>
              <a:off x="4184624" y="3359551"/>
              <a:ext cx="2746017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latin typeface="Huawei Sans" panose="020C0503030203020204" pitchFamily="34" charset="0"/>
                </a:rPr>
                <a:t>Ключевые слова автоматизации сети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51877" y="1123142"/>
            <a:ext cx="11306175" cy="4680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1600" dirty="0"/>
              <a:t>В последние годы с появлением технологий автоматизации сети навык программирования на </a:t>
            </a:r>
            <a:r>
              <a:rPr lang="ru-RU" sz="1600" dirty="0" smtClean="0"/>
              <a:t>языке </a:t>
            </a:r>
            <a:r>
              <a:rPr lang="ru-RU" sz="1600" dirty="0" err="1" smtClean="0"/>
              <a:t>Python</a:t>
            </a:r>
            <a:r>
              <a:rPr lang="ru-RU" sz="1600" dirty="0" smtClean="0"/>
              <a:t> </a:t>
            </a:r>
            <a:r>
              <a:rPr lang="ru-RU" sz="1600" dirty="0"/>
              <a:t>стал новым требованием для сетевых инженеров.</a:t>
            </a:r>
          </a:p>
          <a:p>
            <a:pPr>
              <a:lnSpc>
                <a:spcPct val="130000"/>
              </a:lnSpc>
            </a:pPr>
            <a:r>
              <a:rPr lang="ru-RU" sz="1600" dirty="0"/>
              <a:t>Скрипт автоматизации, написанный </a:t>
            </a:r>
            <a:r>
              <a:rPr lang="ru-RU" sz="1600" dirty="0" smtClean="0"/>
              <a:t>на языке </a:t>
            </a:r>
            <a:r>
              <a:rPr lang="ru-RU" sz="1600" dirty="0" err="1"/>
              <a:t>Python</a:t>
            </a:r>
            <a:r>
              <a:rPr lang="ru-RU" sz="1600" dirty="0"/>
              <a:t>, может выполнять повторяющиеся, требующие много времени действия, а также операции на базе правил.</a:t>
            </a:r>
          </a:p>
          <a:p>
            <a:endParaRPr lang="zh-CN" altLang="en-US" sz="20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AD609B-87D5-446B-B19C-B13EC27A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сети </a:t>
            </a:r>
            <a:r>
              <a:rPr lang="ru-RU" dirty="0" smtClean="0"/>
              <a:t>с помощью </a:t>
            </a:r>
            <a:r>
              <a:rPr lang="ru-RU" dirty="0"/>
              <a:t>программирования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9F8D9D1-4180-472D-B4D0-F45904DB9B9F}"/>
              </a:ext>
            </a:extLst>
          </p:cNvPr>
          <p:cNvSpPr txBox="1"/>
          <p:nvPr/>
        </p:nvSpPr>
        <p:spPr>
          <a:xfrm>
            <a:off x="6020848" y="2975899"/>
            <a:ext cx="5550503" cy="3379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lvl1pPr>
          </a:lstStyle>
          <a:p>
            <a:pPr fontAlgn="ctr">
              <a:lnSpc>
                <a:spcPct val="140000"/>
              </a:lnSpc>
            </a:pPr>
            <a:r>
              <a:rPr lang="ru-RU" sz="1300" dirty="0">
                <a:latin typeface="Huawei Sans" panose="020C0503030203020204" pitchFamily="34" charset="0"/>
              </a:rPr>
              <a:t>Что может сделать автоматизация сети? Самым очевидным примером автоматизации сети является автоматизированная настройка устройств. Этот процесс может быть разделен на два этапа: написание файла конфигурации и написание кода </a:t>
            </a:r>
            <a:r>
              <a:rPr lang="ru-RU" sz="1300" dirty="0" err="1">
                <a:latin typeface="Huawei Sans" panose="020C0503030203020204" pitchFamily="34" charset="0"/>
              </a:rPr>
              <a:t>Python</a:t>
            </a:r>
            <a:r>
              <a:rPr lang="ru-RU" sz="1300" dirty="0">
                <a:latin typeface="Huawei Sans" panose="020C0503030203020204" pitchFamily="34" charset="0"/>
              </a:rPr>
              <a:t> для перемещения файла конфигурации на устройство.</a:t>
            </a:r>
          </a:p>
          <a:p>
            <a:pPr fontAlgn="ctr">
              <a:lnSpc>
                <a:spcPct val="140000"/>
              </a:lnSpc>
            </a:pPr>
            <a:r>
              <a:rPr lang="ru-RU" sz="1300" dirty="0">
                <a:latin typeface="Huawei Sans" panose="020C0503030203020204" pitchFamily="34" charset="0"/>
              </a:rPr>
              <a:t>Напишите скрипт конфигурации в режиме интерфейса командной строки (CLI) и выгрузите скрипт на устройство с помощью </a:t>
            </a:r>
            <a:r>
              <a:rPr lang="ru-RU" sz="1300" dirty="0" err="1">
                <a:latin typeface="Huawei Sans" panose="020C0503030203020204" pitchFamily="34" charset="0"/>
              </a:rPr>
              <a:t>Telnet</a:t>
            </a:r>
            <a:r>
              <a:rPr lang="ru-RU" sz="1300" dirty="0">
                <a:latin typeface="Huawei Sans" panose="020C0503030203020204" pitchFamily="34" charset="0"/>
              </a:rPr>
              <a:t>/SSH. Этот метод легко понять для сетевых инженеров, которые начинают изучать программируемость и автоматизацию сети. В данной презентации описывается, как реализовать автоматизацию сети.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B8E0779-12BD-418A-A5A6-4E01E8013BC9}"/>
              </a:ext>
            </a:extLst>
          </p:cNvPr>
          <p:cNvSpPr txBox="1"/>
          <p:nvPr/>
        </p:nvSpPr>
        <p:spPr>
          <a:xfrm>
            <a:off x="4519749" y="4526603"/>
            <a:ext cx="1373051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600" dirty="0">
                <a:latin typeface="Huawei Sans" panose="020C0503030203020204" pitchFamily="34" charset="0"/>
              </a:rPr>
              <a:t>Сетевое устройство</a:t>
            </a:r>
          </a:p>
        </p:txBody>
      </p:sp>
      <p:sp>
        <p:nvSpPr>
          <p:cNvPr id="19" name="圆角矩形 75">
            <a:extLst>
              <a:ext uri="{FF2B5EF4-FFF2-40B4-BE49-F238E27FC236}">
                <a16:creationId xmlns:a16="http://schemas.microsoft.com/office/drawing/2014/main" xmlns="" id="{28C4F4FE-A9FD-41EE-91C7-5DA90BB1C6AF}"/>
              </a:ext>
            </a:extLst>
          </p:cNvPr>
          <p:cNvSpPr/>
          <p:nvPr/>
        </p:nvSpPr>
        <p:spPr>
          <a:xfrm>
            <a:off x="5964645" y="2524723"/>
            <a:ext cx="5649913" cy="46800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Пример. Реализация автоматической настройки устройств при помощи </a:t>
            </a:r>
            <a:r>
              <a:rPr lang="ru-RU" sz="1200" b="1" dirty="0" err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Python</a:t>
            </a:r>
            <a:r>
              <a:rPr lang="ru-RU" sz="1200" b="1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 </a:t>
            </a:r>
          </a:p>
        </p:txBody>
      </p:sp>
      <p:sp>
        <p:nvSpPr>
          <p:cNvPr id="20" name="圆角矩形 75">
            <a:extLst>
              <a:ext uri="{FF2B5EF4-FFF2-40B4-BE49-F238E27FC236}">
                <a16:creationId xmlns:a16="http://schemas.microsoft.com/office/drawing/2014/main" xmlns="" id="{447D335D-1B2A-413F-B7C1-08FFEFCD860E}"/>
              </a:ext>
            </a:extLst>
          </p:cNvPr>
          <p:cNvSpPr/>
          <p:nvPr/>
        </p:nvSpPr>
        <p:spPr>
          <a:xfrm>
            <a:off x="5964646" y="3046006"/>
            <a:ext cx="5650695" cy="3335744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FA0D1D4-67DE-4AE5-B1D3-F676AB2818E3}"/>
              </a:ext>
            </a:extLst>
          </p:cNvPr>
          <p:cNvSpPr/>
          <p:nvPr/>
        </p:nvSpPr>
        <p:spPr>
          <a:xfrm>
            <a:off x="666067" y="2592786"/>
            <a:ext cx="2688670" cy="2928343"/>
          </a:xfrm>
          <a:prstGeom prst="rect">
            <a:avLst/>
          </a:prstGeom>
          <a:solidFill>
            <a:srgbClr val="FFF2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Huawei Sans" panose="020C0503030203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5AE151B-D9DF-46D3-B77C-5D2B71A50BF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45" y="3999864"/>
            <a:ext cx="540000" cy="4428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2AB62CD5-7263-42B8-9734-6BD7FAC7DCB7}"/>
              </a:ext>
            </a:extLst>
          </p:cNvPr>
          <p:cNvGrpSpPr/>
          <p:nvPr/>
        </p:nvGrpSpPr>
        <p:grpSpPr>
          <a:xfrm>
            <a:off x="882048" y="3072598"/>
            <a:ext cx="2127176" cy="2357944"/>
            <a:chOff x="2562150" y="3203123"/>
            <a:chExt cx="1283057" cy="122907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0ACAF58F-DBF2-4C8E-AA47-B5BF88537D22}"/>
                </a:ext>
              </a:extLst>
            </p:cNvPr>
            <p:cNvSpPr/>
            <p:nvPr/>
          </p:nvSpPr>
          <p:spPr>
            <a:xfrm>
              <a:off x="2600695" y="3338537"/>
              <a:ext cx="1230188" cy="1093662"/>
            </a:xfrm>
            <a:prstGeom prst="rect">
              <a:avLst/>
            </a:prstGeom>
            <a:solidFill>
              <a:srgbClr val="A6D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endParaRPr lang="en-US" altLang="zh-CN" sz="16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 Sysname SW1</a:t>
              </a:r>
            </a:p>
            <a:p>
              <a:pPr fontAlgn="ctr"/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 VLAN 10</a:t>
              </a:r>
            </a:p>
            <a:p>
              <a:pPr fontAlgn="ctr"/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     Описание A </a:t>
              </a:r>
            </a:p>
            <a:p>
              <a:pPr fontAlgn="ctr"/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 Vlan20</a:t>
              </a:r>
            </a:p>
            <a:p>
              <a:pPr fontAlgn="ctr"/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     Описание B</a:t>
              </a:r>
            </a:p>
            <a:p>
              <a:pPr fontAlgn="ctr"/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 VLAN 30</a:t>
              </a:r>
            </a:p>
            <a:p>
              <a:pPr fontAlgn="ctr"/>
              <a:r>
                <a:rPr lang="ru-RU" sz="1600">
                  <a:solidFill>
                    <a:schemeClr val="tx1"/>
                  </a:solidFill>
                  <a:latin typeface="Huawei Sans" panose="020C0503030203020204" pitchFamily="34" charset="0"/>
                </a:rPr>
                <a:t>     Описание C  </a:t>
              </a:r>
            </a:p>
            <a:p>
              <a:pPr fontAlgn="ctr"/>
              <a:endParaRPr lang="en-US" altLang="zh-CN" sz="1600" dirty="0">
                <a:solidFill>
                  <a:schemeClr val="tx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30" name="Can 225">
              <a:extLst>
                <a:ext uri="{FF2B5EF4-FFF2-40B4-BE49-F238E27FC236}">
                  <a16:creationId xmlns:a16="http://schemas.microsoft.com/office/drawing/2014/main" xmlns="" id="{37AF9066-CC50-49CB-99FD-B37E20B03E89}"/>
                </a:ext>
              </a:extLst>
            </p:cNvPr>
            <p:cNvSpPr/>
            <p:nvPr/>
          </p:nvSpPr>
          <p:spPr>
            <a:xfrm rot="5400000">
              <a:off x="3133662" y="2631611"/>
              <a:ext cx="140034" cy="1283057"/>
            </a:xfrm>
            <a:prstGeom prst="can">
              <a:avLst/>
            </a:prstGeom>
            <a:gradFill flip="none" rotWithShape="1">
              <a:gsLst>
                <a:gs pos="0">
                  <a:srgbClr val="66CCFF"/>
                </a:gs>
                <a:gs pos="61000">
                  <a:srgbClr val="0066CC"/>
                </a:gs>
                <a:gs pos="100000">
                  <a:srgbClr val="33CCFF"/>
                </a:gs>
              </a:gsLst>
              <a:lin ang="0" scaled="1"/>
              <a:tileRect/>
            </a:gradFill>
            <a:ln w="9525"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CB78DD79-3C70-4BAF-BC8F-C734E37E3558}"/>
              </a:ext>
            </a:extLst>
          </p:cNvPr>
          <p:cNvSpPr txBox="1"/>
          <p:nvPr/>
        </p:nvSpPr>
        <p:spPr bwMode="ltGray">
          <a:xfrm>
            <a:off x="945952" y="3046006"/>
            <a:ext cx="206327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 b="1" dirty="0">
                <a:solidFill>
                  <a:schemeClr val="bg1"/>
                </a:solidFill>
                <a:latin typeface="Huawei Sans" panose="020C0503030203020204" pitchFamily="34" charset="0"/>
              </a:rPr>
              <a:t>Файл конфигурации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EC96678-96B9-4442-A987-4D452B666549}"/>
              </a:ext>
            </a:extLst>
          </p:cNvPr>
          <p:cNvSpPr txBox="1"/>
          <p:nvPr/>
        </p:nvSpPr>
        <p:spPr>
          <a:xfrm>
            <a:off x="3520839" y="3523850"/>
            <a:ext cx="138887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>
                <a:latin typeface="Huawei Sans" panose="020C0503030203020204" pitchFamily="34" charset="0"/>
              </a:rPr>
              <a:t>SSH/Telnet</a:t>
            </a:r>
          </a:p>
        </p:txBody>
      </p:sp>
      <p:pic>
        <p:nvPicPr>
          <p:cNvPr id="26" name="图片 25" descr="PC.png">
            <a:extLst>
              <a:ext uri="{FF2B5EF4-FFF2-40B4-BE49-F238E27FC236}">
                <a16:creationId xmlns:a16="http://schemas.microsoft.com/office/drawing/2014/main" xmlns="" id="{09604D9C-D446-474C-8F41-B8AA21E1EC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0181" y="5239116"/>
            <a:ext cx="734410" cy="56402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A5AEC878-5A19-490E-A16D-8775050122C8}"/>
              </a:ext>
            </a:extLst>
          </p:cNvPr>
          <p:cNvSpPr txBox="1"/>
          <p:nvPr/>
        </p:nvSpPr>
        <p:spPr>
          <a:xfrm>
            <a:off x="768213" y="2631829"/>
            <a:ext cx="2097817" cy="323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Huawei Sans" panose="020C0503030203020204" pitchFamily="34" charset="0"/>
              </a:rPr>
              <a:t>Файл </a:t>
            </a:r>
            <a:r>
              <a:rPr lang="ru-RU" sz="1600" dirty="0" err="1">
                <a:latin typeface="Huawei Sans" panose="020C0503030203020204" pitchFamily="34" charset="0"/>
              </a:rPr>
              <a:t>Python</a:t>
            </a:r>
            <a:endParaRPr lang="ru-RU" sz="1600" dirty="0">
              <a:latin typeface="Huawei Sans" panose="020C0503030203020204" pitchFamily="34" charset="0"/>
            </a:endParaRPr>
          </a:p>
        </p:txBody>
      </p:sp>
      <p:sp>
        <p:nvSpPr>
          <p:cNvPr id="31" name="Right Arrow 157">
            <a:extLst>
              <a:ext uri="{FF2B5EF4-FFF2-40B4-BE49-F238E27FC236}">
                <a16:creationId xmlns:a16="http://schemas.microsoft.com/office/drawing/2014/main" xmlns="" id="{684E91EA-140B-45B9-BF7F-1CCCF5A4DAFF}"/>
              </a:ext>
            </a:extLst>
          </p:cNvPr>
          <p:cNvSpPr/>
          <p:nvPr/>
        </p:nvSpPr>
        <p:spPr>
          <a:xfrm>
            <a:off x="3829352" y="3939250"/>
            <a:ext cx="866820" cy="564025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Программируемость 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автоматизация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сети. Введение</a:t>
            </a:r>
          </a:p>
          <a:p>
            <a:pPr fontAlgn="ctr"/>
            <a:r>
              <a:rPr lang="ru-RU" b="1" dirty="0">
                <a:latin typeface="Huawei Sans" panose="020C0503030203020204" pitchFamily="34" charset="0"/>
              </a:rPr>
              <a:t>Обзор языков программирования. Язык </a:t>
            </a:r>
            <a:r>
              <a:rPr lang="ru-RU" b="1" dirty="0" err="1">
                <a:latin typeface="Huawei Sans" panose="020C0503030203020204" pitchFamily="34" charset="0"/>
              </a:rPr>
              <a:t>Python</a:t>
            </a:r>
            <a:endParaRPr lang="ru-RU" b="1" dirty="0">
              <a:latin typeface="Huawei Sans" panose="020C0503030203020204" pitchFamily="34" charset="0"/>
            </a:endParaRPr>
          </a:p>
          <a:p>
            <a:pPr font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Примеры</a:t>
            </a:r>
          </a:p>
          <a:p>
            <a:pPr fontAlgn="ctr"/>
            <a:endParaRPr lang="zh-CN" alt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A2EAE6-198B-4FA2-8F09-A97423FFC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C5C941-6AE4-46FA-BE00-CF968FFD030D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475f1e55-3009-46d8-9566-5d569a2b3a9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5D921E-67BA-48E9-970D-F6B0DCE6C2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4346</Words>
  <Application>Microsoft Office PowerPoint</Application>
  <PresentationFormat>Widescreen</PresentationFormat>
  <Paragraphs>528</Paragraphs>
  <Slides>35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微软雅黑</vt:lpstr>
      <vt:lpstr>Tahoma</vt:lpstr>
      <vt:lpstr>Huawei Sans</vt:lpstr>
      <vt:lpstr>Courier New</vt:lpstr>
      <vt:lpstr>方正兰亭黑简体</vt:lpstr>
      <vt:lpstr>Wingdings</vt:lpstr>
      <vt:lpstr>1_自定义设计方案</vt:lpstr>
      <vt:lpstr>PowerPoint Presentation</vt:lpstr>
      <vt:lpstr>Программируемость и автоматизация сети</vt:lpstr>
      <vt:lpstr>PowerPoint Presentation</vt:lpstr>
      <vt:lpstr>PowerPoint Presentation</vt:lpstr>
      <vt:lpstr>PowerPoint Presentation</vt:lpstr>
      <vt:lpstr>Трудности эксплуатации и обслуживания традиционных сетей</vt:lpstr>
      <vt:lpstr>Автоматизация сети</vt:lpstr>
      <vt:lpstr>Автоматизация сети с помощью программирования</vt:lpstr>
      <vt:lpstr>PowerPoint Presentation</vt:lpstr>
      <vt:lpstr>Языки программирования</vt:lpstr>
      <vt:lpstr>Стек вычислительных технологий и процесс выполнения программы</vt:lpstr>
      <vt:lpstr>Языки программирования высокого уровня. Компилируемые языки</vt:lpstr>
      <vt:lpstr>Языки программирования высокого уровня. Интерпретируемые языки</vt:lpstr>
      <vt:lpstr>Что такое Python?</vt:lpstr>
      <vt:lpstr>Процесс выполнения кода Python</vt:lpstr>
      <vt:lpstr>Начало работы с кодом Python. Интерактивная работа</vt:lpstr>
      <vt:lpstr>Начало работы с кодом Python.  Работа на базе скриптов</vt:lpstr>
      <vt:lpstr>Стилистика кода для Python</vt:lpstr>
      <vt:lpstr>Стилистика кода для Python. Именование идентификаторов</vt:lpstr>
      <vt:lpstr>Стилистика кода для Python. Отступы в коде</vt:lpstr>
      <vt:lpstr>Стилистика кода для Python. Комментарии</vt:lpstr>
      <vt:lpstr>Стилистика кода для Python. Структура файла исходного кода</vt:lpstr>
      <vt:lpstr>Функции и модули Python</vt:lpstr>
      <vt:lpstr>Классы и методы Python</vt:lpstr>
      <vt:lpstr>Сведения о telnetlib</vt:lpstr>
      <vt:lpstr>PowerPoint Presentation</vt:lpstr>
      <vt:lpstr>Пример. Выполнение входа на устройство при помощи telnetlib</vt:lpstr>
      <vt:lpstr>Пример. Выполнение входа на устройство при помощи telnetlib</vt:lpstr>
      <vt:lpstr>Пример. Выполнение входа на устройство при помощи telnetlib</vt:lpstr>
      <vt:lpstr>Пример. Выполнение входа на устройство при помощи telnetlib</vt:lpstr>
      <vt:lpstr>Пример. Сравнение результатов выполнения кода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Diana Talypova</cp:lastModifiedBy>
  <cp:revision>149</cp:revision>
  <dcterms:created xsi:type="dcterms:W3CDTF">2018-11-29T10:16:29Z</dcterms:created>
  <dcterms:modified xsi:type="dcterms:W3CDTF">2021-03-16T06:16:40Z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(3)W/UBIgfH/le7tis7D1N7IWyePgocVzyvyzEczgJn0F6uFLvh0NepYxfWE6aY/wvTujYjCl9I
SiegRroWh9TWG/bK7oJIosz1kcT3WgPVguFSaaX4LbWlqnpoZ3zUtnNoYRuPy7oFpUbvs7D1
o0kzvkHzfvcU4ASfYMFi1FZG4CN9FzGrfBReeXnCUikN6101cua6HxIc8ciK4YY74RprVBHD
xjy6Gw6mi7vt244GNh</vt:lpwstr>
  </property>
  <property fmtid="{D5CDD505-2E9C-101B-9397-08002B2CF9AE}" pid="3" name="_2015_ms_pID_7253431">
    <vt:lpwstr>snyEq3Rml7Yh6ELNocSUf/KZ7mKNJ2DVmZlQJ5fvHSCUs3apgfiiy2
KEZ+YC7JQJL9/L5M/A0YVmZQOpCPPI0GjHdNZ9ukCyvV0FGqzEtypBAKGN6l7ZNgGmDWzt0J
SQKqGAFNKRagf9uMpF+G8qUaZ00R6q/sqBCJf/ry5ssu8Nsth01x1ApLqpKYu5F8Zybw0D0s
9QrsmMVe5RIVH6v2fgqWSAb4VWb+nzDpDOvl</vt:lpwstr>
  </property>
  <property fmtid="{D5CDD505-2E9C-101B-9397-08002B2CF9AE}" pid="4" name="_2015_ms_pID_7253432">
    <vt:lpwstr>YQ==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1614918855</vt:lpwstr>
  </property>
</Properties>
</file>