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841" r:id="rId4"/>
  </p:sldMasterIdLst>
  <p:notesMasterIdLst>
    <p:notesMasterId r:id="rId48"/>
  </p:notesMasterIdLst>
  <p:handoutMasterIdLst>
    <p:handoutMasterId r:id="rId49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12192000" cy="6858000"/>
  <p:notesSz cx="6797675" cy="9926638"/>
  <p:embeddedFontLst>
    <p:embeddedFont>
      <p:font typeface="方正兰亭黑简体" panose="02010600030101010101" charset="-122"/>
      <p:regular r:id="rId50"/>
    </p:embeddedFont>
    <p:embeddedFont>
      <p:font typeface="MS PGothic" panose="020B0600070205080204" pitchFamily="34" charset="-128"/>
      <p:regular r:id="rId51"/>
    </p:embeddedFont>
    <p:embeddedFont>
      <p:font typeface="Huawei Sans" panose="020B0604020202020204" charset="0"/>
      <p:regular r:id="rId52"/>
      <p:bold r:id="rId53"/>
    </p:embeddedFont>
    <p:embeddedFont>
      <p:font typeface="微软雅黑" panose="020B0503020204020204" pitchFamily="34" charset="-122"/>
      <p:regular r:id="rId54"/>
      <p:bold r:id="rId55"/>
    </p:embeddedFont>
    <p:embeddedFont>
      <p:font typeface="宋体" panose="02010600030101010101" pitchFamily="2" charset="-122"/>
      <p:regular r:id="rId56"/>
    </p:embeddedFont>
  </p:embeddedFontLst>
  <p:custDataLst>
    <p:tags r:id="rId57"/>
  </p:custDataLst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15"/>
    <a:srgbClr val="C7000B"/>
    <a:srgbClr val="575756"/>
    <a:srgbClr val="FFFFFF"/>
    <a:srgbClr val="DD4654"/>
    <a:srgbClr val="F3D2D5"/>
    <a:srgbClr val="E6A8AD"/>
    <a:srgbClr val="E57B84"/>
    <a:srgbClr val="E57984"/>
    <a:srgbClr val="BF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759" autoAdjust="0"/>
  </p:normalViewPr>
  <p:slideViewPr>
    <p:cSldViewPr snapToGrid="0" snapToObjects="1">
      <p:cViewPr varScale="1">
        <p:scale>
          <a:sx n="50" d="100"/>
          <a:sy n="50" d="100"/>
        </p:scale>
        <p:origin x="1284" y="40"/>
      </p:cViewPr>
      <p:guideLst/>
    </p:cSldViewPr>
  </p:slideViewPr>
  <p:outlineViewPr>
    <p:cViewPr>
      <p:scale>
        <a:sx n="33" d="100"/>
        <a:sy n="33" d="100"/>
      </p:scale>
      <p:origin x="0" y="-11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748" y="52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57" Type="http://schemas.openxmlformats.org/officeDocument/2006/relationships/tags" Target="tags/tag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5/27/2021</a:t>
            </a:fld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2" orient="horz" pos="2886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orient="horz" pos="2591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4021" userDrawn="1">
          <p15:clr>
            <a:srgbClr val="F26B43"/>
          </p15:clr>
        </p15:guide>
        <p15:guide id="7" pos="279" userDrawn="1">
          <p15:clr>
            <a:srgbClr val="F26B43"/>
          </p15:clr>
        </p15:guide>
        <p15:guide id="8" pos="213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01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– это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единица данных, передаваемая между сетевыми узлами в сети Ethernet. Кадры Ethernet представлены в двух форматах, а именно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Ethernet_II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IEEE 802.3, как показано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 этом слайде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 Ethernet II: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DMAC: 6 байт, MAC-адрес назначения. Это поле определяет, какой MAC-адрес должен получить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SMAC: 6 байт, MAC-адрес источника. Это поле определяет, какой MAC-адрес должен отправить кадр.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2 байта, тип протокола.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Типовые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значения являются следующими: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0x0800: 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версии 4 (IPv4)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0x0806: протокол определения адреса (ARP)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 Ethernet IEEE 802.3 LLC: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логическим каналом (LLC) состоит из точки доступа к сервису назначения (DSAP), точки доступа к сервису источника (SSAP) и поля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DSAP: 1 байт, точка доступа к сервису назначения. Если последующий тип – IP, значение устанавливается на 0x06. Функция точки доступа к сервису аналогична полю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кадре Ethernet II или номеру порта в TCP/UDP.</a:t>
            </a:r>
          </a:p>
          <a:p>
            <a:pPr lvl="2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SSAP: 1 байт, точка доступа к сервису источника. Если последующий тип – IP, значение устанавливается на 0x06.</a:t>
            </a:r>
          </a:p>
          <a:p>
            <a:pPr lvl="2">
              <a:lnSpc>
                <a:spcPct val="10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1 байт. Это поле обычно имеет значение 0x03, указывающее ненумерованную информацию IEEE 802.2 сервиса без соединения.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217705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54896" y="765175"/>
            <a:ext cx="5932800" cy="8946233"/>
          </a:xfrm>
        </p:spPr>
        <p:txBody>
          <a:bodyPr/>
          <a:lstStyle/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 SNAP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доступа к подсети) состоит из поля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 Code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поля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три байта поля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 Code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являются 0.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работает так же, как в кадрах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Ethernet_II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Общая длина кадра данных варьируется от 64 до 1518 байт. Почему такая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длина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(Кроме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того, </a:t>
            </a:r>
            <a:r>
              <a:rPr lang="en-US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MTU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интерфейса Ethernet составляет 1500 байт.)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сети Ethernet минимальная длина кадра составляет 64 байта, которая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значение определено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максимальным расстоянием передачи и механизмом CSMA/CD.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минимальной длины кадра может предотвратить следующую ситуацию: станция А завершает отправку последнего бита, но первый бит не прибывает на станцию B, которая находится далеко от станции A. Станция B считает, что линия свободна и начинает отправлять данные, что приводит к коллизии.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верхнего уровня должен гарантировать, что поле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содержит как минимум 46 байт. Таким образом, 14-байтный заголовок кадра Ethernet и 4-байтный код проверки в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концевике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кадра могут соответствовать минимальной длине кадра 64 байта. Если фактические данные меньше 46 байт, протокол верхнего уровня должен дополнить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содержимое необходимым объемом данных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достижения компромисса между эффективностью и надежностью передачи максимальная длина кадра Ethernet составляет 1518 байт, а соответствующий пакет данных IP – 1500 байт.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Большая длина кадров повышает эффективность передачи данных. Однако если кадр данных слишком длинный, передача по общему каналу занимает много времени, что значительно влияет на работу приложений, чувствительных к задержкам.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используется компромиссная длина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кадра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данных 1518 байт, которая соответствует длине пакета данных IP 1500 байт. Вот откуда возникла концепция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максимального объема данных (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Maximum Transfer Unit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MTU).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0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MAC-адрес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согласно стандарту  IEEE 802 определяет местоположение сетевого устройства.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сетевые карты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отвечающие стандарту IEEE 802, должны иметь MAC-адрес. MAC-адрес зависит от используемой карты.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443951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каждого устройства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есть уникальный MAC-адрес при выходе с завода. Тогда зачем каждому хосту присваивается IP-адрес? Или если каждому хосту присваивается уникальный IP-адрес, почему во время производства необходимо встраивать уникальный MAC-адрес в сетевое устройство (например, сетевую карту)?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причины: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IP-адреса присваиваются на основе сетевой топологии, а MAC-адреса назначаются на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Если выбор маршрута основывается на производителе, это решение не подходит.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Двухуровневая адресация обеспечивает гибкость и простоту в обслуживании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zh-CN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Например, если сетевая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карта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Ethernet неисправна, вы можете заменить ее без изменения IP-адреса. Если IP-хост перемещается из одной сети в другую, IP-хосту может быть назначен новый IP-адрес без необходимости замены сетевой карты на новую.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Заключение: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IP-адрес идентифицирует сетевой узел. 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Обмен данными между различными сегментами сети происходит по IP-адресам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MAC-адрес идентифицирует сетевую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карту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Обмен данными в пределах одного сегмента сети осуществляется с помощью MAC-адресов.</a:t>
            </a:r>
            <a:endParaRPr lang="ru-RU" altLang="zh-CN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718978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MAC-адрес длиной 48 бит (6 байт) является 12-значным шестнадцатеричным числом.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705643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Производитель должен зарегистрироваться в IEEE, чтобы получить 24-битный (3-байтный) код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поставщика,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который также называется OUI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u="none" dirty="0">
                <a:latin typeface="Huawei Sans" panose="020C0503030203020204" pitchFamily="34" charset="0"/>
              </a:rPr>
              <a:t>Organizationally unique identifier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производством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сетевой карты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Последние 24 бита назначаются поставщиком и идентифицируют 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сетевую карту,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произведенную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вендором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Существуют следующие типы MAC-адресов: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Одноадресный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адрес, также называется физическим MAC-адресом. Одноадресный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 идентифицирует терминал в сети Ethernet и является глобально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уникальным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аппаратным адресом.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Одноадресный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 идентифицирует один узел на канале.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с одноадресным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MAC-адресом назначения отправляется на один узел.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Одноадресный MAC-адрес может использоваться как источник, так и как адрес назначения.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внимание, что одноадресные MAC-адреса являются уникальными в глобальном масштабе. При подключении двух терминалов с одинаковым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MAC-адресом к сети 2 уровня (например, из-за неправильных операций), возникает сбой связи (например, два терминала не могут взаимодействовать друг с другом). В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соединении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 двумя терминалами и другими устройствами также может возникнуть сбой.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47215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54896" y="765175"/>
            <a:ext cx="5932800" cy="8946233"/>
          </a:xfrm>
        </p:spPr>
        <p:txBody>
          <a:bodyPr/>
          <a:lstStyle/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Широковещательный</a:t>
            </a:r>
            <a:r>
              <a:rPr lang="ru-RU" altLang="zh-CN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МАС-адрес: MAC-адрес со всеми единицами (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FF-FF-FF-FF-FF-FF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), который обозначает все терминалы в LAN.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Широковещательный МАС-адрес может рассматриваться как специальный многоадресный MAC-адрес.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Формат широковещательного MAC-адреса: FFFF-FFFF-FFFF.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Кадр с широковещательным MAC-адресом отправляется на все узлы канала.</a:t>
            </a:r>
          </a:p>
          <a:p>
            <a:pPr lvl="1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Многоадресный MAC-адрес указывает на группу терминалов в LAN. За исключением широковещательных MAC-адресов, все MAC-адреса со значением 1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в восьмом бите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являются многоадресными MAC-адресами (например, 01-00-00-00-00-00).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Многоадресный MAC-адрес идентифицирует группу узлов на канале.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Кадр с многоадресным MAC-адресом отправляется группе узлов.</a:t>
            </a:r>
          </a:p>
          <a:p>
            <a:pPr lvl="2"/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Многоадресный MAC-адрес может использоваться только в качестве адреса назначения, но не адреса источника.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89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Кадры в LAN могут отправляться в трех режимах передачи: одноадресном, широковещательном и многоадресном.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одноадресном режиме кадры отправляются от одного источника в один адрес назначения.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Каждый интерфейс хоста идентифицирован MAC-адресом. В OUI MAC-адреса восьмой бит первого байта указывает на тип адреса. Для MAC-адреса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отдельного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хоста этот бит фиксируется на 0. Это означает, что все кадры с этим MAC-адресом в качестве MAC-адреса назначения отправляются на уникальный адрес назначения.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238390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широковещательном режиме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кадры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отправляются из одного источника на все хосты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общей сети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Ethernet.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 широковещательного кадра представляет собой шестнадцатеричный адрес в формате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FF-FF-FF-FF-FF-FF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Все хосты, получающие широковещательный кадр, должны принимать и обрабатывать его.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широковещательном режиме генерируется большое количество трафика, что снижает использование полосы пропускания и влияет на производительность всей сети.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Режим широковещания обычно используется, когда всем хостам сети необходимо получать и обрабатывать одинаковую информацию.</a:t>
            </a:r>
          </a:p>
          <a:p>
            <a:pPr lvl="1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789148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Режим многоадресной передачи более эффективный, чем режим широковещания.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Многоадресная пересылка может рассматриваться как избирательная широковещательная пересылка. В частности, хост прослушивает конкретный адрес многоадресной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рассылки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принимает и обрабатывает кадры с многоадресным MAC-адресом.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Многоадресный МАС-адрес и одноадресный MAC-адрес отличаются восьмым битом в первом байте. Восьмой бит многоадресного MAC-адреса равен 1.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Режим многоадресной передачи используется, когда группа хостов (но не все хосты) в сети должны получить одну информации.</a:t>
            </a:r>
          </a:p>
          <a:p>
            <a:pPr lvl="1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57294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7" name="备注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697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59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Типичная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кампусная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сеть состоит из различных устройств, таких как маршрутизаторы, коммутаторы и межсетевые экраны. Как правило,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кампусная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сеть имеет многоуровневую архитектуру, которая включает уровень доступа, уровень агрегации, уровень ядра и граничный уровень.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524918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-коммутатор уровня 2: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кампусной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сети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коммутатор находится ближе всего к конечным пользователям и используется для подключения терминалов 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кампусной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сети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Коммутаторы на уровне доступа, как правило, являются коммутаторами уровня 2.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Коммутатор уровня 2 работает на втором уровне модели TCP/IP, который является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канальным уровнем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пересылает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пакеты данных на основе MAC-адресов.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-коммутатор уровня 3: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Маршрутизаторы необходимы для реализации сетевой связи между различными LAN. По мере расширения сетей передачи данных и появления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новых сервисов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сетях между сетями требуется отправлять все больше трафика. Маршрутизаторы не могут адаптироваться к этой тенденции развития из-за высоких затрат, низких рабочих характеристик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пересылки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небольшого количества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интерфейсов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Требуются новые устройства, способные к высокоскоростной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пересылки на 3-м уровне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Такими устройствами являются коммутаторы уровня 3.</a:t>
            </a:r>
            <a:endParaRPr lang="ru-RU" altLang="zh-CN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внимание, что под коммутаторами в этом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разделе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подразумеваются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-коммутаторы уровня 2.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03962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Коммутаторы уровня 2 работают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канальном уровне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пересылают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основе MAC-адресов. Интерфейсы коммутатора, используемые для отправки и получения данных, независимы друг от друга. Интерфейсы принадлежат разным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доменам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коллизий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за счет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чего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коллизионные домены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эффективно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изолированы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сети.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Коммутаторы уровня 2 поддерживают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 соответствии MAC-адресов и интерфейсов путем изучения MAC-адреса отправителя в кадрах 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Таблица, которая хранит соответствие между MAC-адресами и интерфейсами, называется таблицей MAC-адресов. Коммутаторы уровня 2 просматривают таблицу MAC-адресов, чтобы определить интерфейс,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 которого надо передать кадр,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основе MAC-адреса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назначения в кадре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083846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Коммутатор записывает полученную информацию о соответствии MAC-адресов устройств и интерфейсов коммутатора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При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пересылке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кадра коммутатор просматривает таблицу MAC-адресов, 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осуществляя поиск нужной записи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основе MAC-адреса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назначения в кадре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Если таблица MAC-адресов содержит запись, соответствующую MAC-адресу назначения кадра, кадр напрямую пересылается через исходящий интерфейс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, указанный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записи. Если таблица MAC-адресов не содержит запись, соответствующую MAC-адресу назначения кадра, коммутатор выполняет лавинную передачу кадра на все интерфейсы, кроме интерфейса, получившего кадр.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485677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Коммутатор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пересылает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каждый кадр, поступающий на интерфейс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из среды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передачи. Основная функция коммутатора заключается в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пересылке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кадров.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Коммутатор обрабатывает кадры тремя способами: лавинная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передача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пересылка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отбрасывание.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Лавинная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передача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коммутатор передает кадры, полученные от интерфейса, на все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остальные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интерфейсы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Пересылка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коммутатор переадресует кадры, полученные от интерфейса, на другой интерфейс.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Отбрасывание: коммутатор отбрасывает кадры, полученные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 интерфейс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dirty="0"/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425346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одноадресный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 поступает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интерфейс коммутатора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из среды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передачи, коммутатор выполняет поиск в таблице MAC-адресов, чтобы найти MAC-адрес назначения. Если MAC-адрес не найден, коммутатор выполняет лавинную передачу одноадресного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кадра. 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широковещательный кадр поступает на интерфейс коммутатора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из среды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передачи, коммутатор напрямую выполняет лавинную передачу широковещательного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кадра без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поиска MAC-адреса назначения в таблице MAC-адресов.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рисунке показаны следующие сценарии.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Сценарий 1: хост 1 хочет получить доступ к хосту 2 и отправляет коммутатору одноадресный кадр. После получения одноадресного кадра коммутатор выполняет поиск MAC-адреса назначения в таблице MAC-адресов. Если MAC-адреса назначения нет в таблице, коммутатор выполняет лавинную передачу кадра.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Сценарий 2: хост 1 хочет получить доступ к хосту 2, но не знает MAC-адрес хоста 2. Хост 1 отправляет коммутатору ARP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запрос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который является широковещательным кадром. Затем коммутатор выполняет лавинную передачу широковещательного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504495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одноадресный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поступает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интерфейс коммутатора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из  среды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передачи, коммутатор выполняет поиск MAC-адреса назначения в таблице MAC-адресов. Если соответствующая запись найдена в таблице MAC-адресов, коммутатор проверяет, является ли номер интерфейса, соответствующий MAC-адресу назначения, номером интерфейса,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 который пришел кадр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Если нет, коммутатор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пересылает кадр на интерфейс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соответствующий MAC-адресу назначения кадра в таблице MAC-адресов. Затем кадр отправляется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этого интерфейса.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рисунке показано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следующее: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хост 1 пытается получить доступ к хосту 2 и отправляет к коммутатору одноадресный кадр. После получения одноадресного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коммутатор находит соответствующую запись в таблице MAC-адресов и пересылает кадр в режиме точка-точка.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862352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одноадресный кадр поступает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интерфейс коммутатора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из среды передачи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коммутатор ищет MAC-адрес назначения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таблице MAC-адресов. Если соответствующая запись найдена,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коммутатор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проверяет, является ли номер интерфейса, соответствующий MAC-адресу назначения в таблице MAC-адресов, номером интерфейса,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 который поступил кадр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Если да, коммутатор отбрасывает кадр.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рисунке показано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следующее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Хост 1 пытается получить доступ к хосту 2 и отправляет одноадресный кадр коммутатору 1. После получения одноадресного кадра коммутатор 1 ищет MAC-адрес назначения кадра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таблице MAC-адресов. Если MAC-адреса назначения нет в таблице, коммутатор 1 выполняет лавинную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передачу кадра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кадра коммутатор 2 обнаруживает, что интерфейс, соответствующий MAC-адресу назначения, является интерфейсом, получившим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этом случае коммутатор 2 отбрасывает кадр.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159022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Изначально коммутатор не знает MAC-адреса подключенных хостов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Поэтому таблица MAC-адресов пустая.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28516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442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хост 1 пытается отправить данные хосту 2 (предположим, что хост 1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знает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IP-адрес и MAC-адрес хоста 2), хост 1 инкапсулирует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данные 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 своим собственным IP-адресом и MAC-адресом источника.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кадра коммутатор выполняет поиск 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MAC-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адреса назначения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своей таблице MAC-адресов. Если в таблице не найдена соответствующая запись, коммутатор считает кадр неизвестным одноадресным кадром.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230851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Коммутатор выполняет лавинную передачу полученного кадра, поскольку он является неизвестным одноадресным кадром.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Кроме того, коммутатор записывает MAC-адрес источника и номер интерфейса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, на который пришел кадр, в таблицу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MAC-адресов.</a:t>
            </a:r>
          </a:p>
          <a:p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внимание, что динамически полученные записи в таблице MAC-адресов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имеют ограниченное время действия, продолжительность жизни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. Если запись не обновляется в течение этого </a:t>
            </a:r>
            <a:r>
              <a:rPr lang="ru-RU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, она будет удалена. Эта продолжительность жизни называется временем старения. Например, время старения на коммутаторах </a:t>
            </a:r>
            <a:r>
              <a:rPr lang="ru-RU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Huawei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u="none" dirty="0"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серии по умолчанию – 300 с.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062586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При лавинной передаче все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хосты широковещательной сети получают кадр, но обрабатывает его только хост 2, так как MAC-адрес назначения кадра является MAC-адресом хоста 2.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Хост 2 отправляет на хост 1 кадр ответа, который также является одноадресным кадром данных.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731085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одноадресного кадра коммутатор проверяет таблицу MAC-адресов. Если коммутатор находит соответствующую запись, он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пересылает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кадр через соответствующий интерфейс.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Кроме того, коммутатор записывает MAC-адрес источника и номер интерфейса полученного кадра в таблице MAC-адресов.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6208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41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09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отправкой пакета хосту 1 необходимо инкапсулировать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данные, указав в том числе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IP-адреса источника и назначения, а также MAC-адреса источника и назначения.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226766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инкапсулировать пакет, хост 1 выполняет поиск в локальной таблице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ARP-кэш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Изначально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таблица ARP-кэш хоста 1 пустая.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первом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включении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коммутатора таблица MAC-адресов также пуста.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3037597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Хост 1 отправляет пакет запроса ARP для запроса MAC-адреса назначения.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кадра коммутатор выполняет поиск в таблице MAC-адресов. Если в таблице не найдена соответствующая запись, коммутатор выполнит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лавинную передачу кадра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другие интерфейсы, кроме интерфейса, получившего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кадр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При этом, если кадр широковещательный, то коммутатор напрямую выполняет лавинную передачу без поиска MAC-адреса назначения в таблице MAC-адресов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8141717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Коммутатор записывает MAC-адрес источника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и номер интерфейса, на который был получен кадр, в таблицу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MAC-адресов.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54011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495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Получив пакет запроса ARP, хост 2 обрабатывает его и отправляет пакет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ответа ARP хосту 1.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кадра коммутатор выполняет поиск в таблице MAC-адресов. Если он находит соответствующую запись в таблице,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то пересылает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 на соответствующий интерфейс и записывает MAC-адрес источника и номер интерфейса,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на который пришел кадр,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 таблицу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MAC-адресов.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пакета ответа ARP от хоста 2 хост 1 записывает соответствующий IP-адрес и MAC-адрес в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таблицу ARP-кэш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инкапсулирует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данные для</a:t>
            </a:r>
            <a:r>
              <a:rPr lang="ru-RU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 доставки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хосту 2.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2935951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9805297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7608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3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версии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Сети Ethernet представляют собой широковещательные сети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, принцип работы которых основывается на механизме CSMA/CD. Первые появившиеся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-устройства, такие как концентраторы, работают на физическом уровне и не могут ограничивать коллизии в пределах определенной области. Это снижает производительность сети </a:t>
            </a: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zh-CN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Коммутация: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Работая на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канальном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уровне, коммутаторы могут ограничивать коллизии в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пределах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определенной области. Коммутаторы помогают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повышать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сетей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заменили концентраторы, став основными устройствами в сетях 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Однако коммутаторы не ограничивают широковещательный трафик, </a:t>
            </a:r>
            <a:r>
              <a:rPr lang="ru-RU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влияет на производительность </a:t>
            </a:r>
            <a:r>
              <a:rPr lang="ru-RU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сетей </a:t>
            </a:r>
            <a:r>
              <a:rPr lang="en-US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18405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Для предотвращения коллизий в  сетях </a:t>
            </a:r>
            <a:r>
              <a:rPr lang="ru-RU" u="none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 используется технология CSMA/CD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Процесс CSMA/CD заключается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следующем:</a:t>
            </a:r>
          </a:p>
          <a:p>
            <a:pPr lvl="1"/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Оконечное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непрерывно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проверяет, свободен ли общий канал передачи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канал свободен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оконечное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устройство отправляет данные.</a:t>
            </a:r>
          </a:p>
          <a:p>
            <a:pPr lvl="2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канал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используется,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оконечное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устройство ожидает, когда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он освободится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два терминала отправляют данные одновременно,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 канале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возникает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коллизия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сигналы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в канале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становятся нестабильными.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обнаружения нестабильности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терминал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немедленно прекращает отправку данных.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Терминал отправляет серию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аварийных сигналов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Через некоторое время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оконечное устройство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возобновляет передачу данных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. Устройств отправляет аварийные сигналы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чтобы информировать другие устройства, особенно устройство, которое одновременно с ним отправляет данные, о произошедшей коллизии на линии.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 работы CSMA/CD можно кратко описать следующим образом: прослушивание перед отправкой, прослушивание во время отправки, прекращение отправки из-за коллизии и повторная отправка после случайной задержки.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34947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MAC-адрес 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состоящий из всех единиц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FF-FF-FF-FF-FF-FF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является широковещательным адресом. Все узлы обрабатывают кадры данных с адресом назначения, являющимся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широковещательным адресом</a:t>
            </a:r>
            <a:r>
              <a:rPr lang="ru-RU" u="none" dirty="0">
                <a:latin typeface="Arial" panose="020B0604020202020204" pitchFamily="34" charset="0"/>
                <a:cs typeface="Arial" panose="020B0604020202020204" pitchFamily="34" charset="0"/>
              </a:rPr>
              <a:t>. Вся область рассылки широковещательных кадров называется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широковещательным доменом уровня 2, который также называется широковещательным доменом.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внимание, что MAC-адрес идентифицирует сетевую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карту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(NIC). Для каждого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сетевого адаптера требуется уникальный MAC-адрес.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58167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Существует множество типов сетевых карт. В этом документе все упомянутые сетевые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карты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относятся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Коммутаторы, упомянутые в этом документе, являются коммутаторами Ethernet. Сетевые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карты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используемые каждым сетевым портом на коммутаторе, являются сетевыми картами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7829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97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4207395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500" b="1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Revision Record</a:t>
            </a:r>
            <a:endParaRPr lang="zh-CN" altLang="en-US" sz="3500" b="1" baseline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en-US" altLang="zh-CN" sz="2800" kern="1200" baseline="0">
                <a:solidFill>
                  <a:srgbClr val="4D4D4D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Do Not Print this Page</a:t>
            </a:r>
            <a:endParaRPr lang="zh-CN" altLang="en-US" sz="2800" kern="1200" baseline="0">
              <a:solidFill>
                <a:srgbClr val="4D4D4D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1216563"/>
              </p:ext>
            </p:extLst>
          </p:nvPr>
        </p:nvGraphicFramePr>
        <p:xfrm>
          <a:off x="1007534" y="1232756"/>
          <a:ext cx="10464802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6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Course Code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Product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Product Version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Course Version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293528"/>
              </p:ext>
            </p:extLst>
          </p:nvPr>
        </p:nvGraphicFramePr>
        <p:xfrm>
          <a:off x="1007533" y="2529867"/>
          <a:ext cx="1046480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09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Author/ID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Date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Reviewer/ID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New</a:t>
                      </a:r>
                      <a:r>
                        <a:rPr kumimoji="1" lang="zh-CN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/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 Update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803960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Course Code</a:t>
            </a:r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803960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Product</a:t>
            </a:r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803960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2" y="1803960"/>
            <a:ext cx="2388001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08902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Author/ID</a:t>
            </a:r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08902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08902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Reviewer/ID</a:t>
            </a:r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089025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Type</a:t>
            </a:r>
            <a:endParaRPr lang="zh-CN" altLang="en-US"/>
          </a:p>
        </p:txBody>
      </p:sp>
      <p:sp>
        <p:nvSpPr>
          <p:cNvPr id="43" name="文本占位符 7">
            <a:extLst>
              <a:ext uri="{FF2B5EF4-FFF2-40B4-BE49-F238E27FC236}">
                <a16:creationId xmlns="" xmlns:a16="http://schemas.microsoft.com/office/drawing/2014/main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60818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Author/ID</a:t>
            </a:r>
          </a:p>
        </p:txBody>
      </p:sp>
      <p:sp>
        <p:nvSpPr>
          <p:cNvPr id="44" name="文本占位符 7">
            <a:extLst>
              <a:ext uri="{FF2B5EF4-FFF2-40B4-BE49-F238E27FC236}">
                <a16:creationId xmlns="" xmlns:a16="http://schemas.microsoft.com/office/drawing/2014/main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608189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45" name="文本占位符 7">
            <a:extLst>
              <a:ext uri="{FF2B5EF4-FFF2-40B4-BE49-F238E27FC236}">
                <a16:creationId xmlns="" xmlns:a16="http://schemas.microsoft.com/office/drawing/2014/main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60818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Reviewer/ID</a:t>
            </a:r>
          </a:p>
        </p:txBody>
      </p:sp>
      <p:sp>
        <p:nvSpPr>
          <p:cNvPr id="46" name="文本占位符 7">
            <a:extLst>
              <a:ext uri="{FF2B5EF4-FFF2-40B4-BE49-F238E27FC236}">
                <a16:creationId xmlns="" xmlns:a16="http://schemas.microsoft.com/office/drawing/2014/main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608189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Type</a:t>
            </a:r>
            <a:endParaRPr lang="zh-CN" altLang="en-US"/>
          </a:p>
        </p:txBody>
      </p:sp>
      <p:sp>
        <p:nvSpPr>
          <p:cNvPr id="47" name="文本占位符 7">
            <a:extLst>
              <a:ext uri="{FF2B5EF4-FFF2-40B4-BE49-F238E27FC236}">
                <a16:creationId xmlns="" xmlns:a16="http://schemas.microsoft.com/office/drawing/2014/main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077072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Author/ID</a:t>
            </a:r>
          </a:p>
        </p:txBody>
      </p:sp>
      <p:sp>
        <p:nvSpPr>
          <p:cNvPr id="48" name="文本占位符 7">
            <a:extLst>
              <a:ext uri="{FF2B5EF4-FFF2-40B4-BE49-F238E27FC236}">
                <a16:creationId xmlns="" xmlns:a16="http://schemas.microsoft.com/office/drawing/2014/main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077072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49" name="文本占位符 7">
            <a:extLst>
              <a:ext uri="{FF2B5EF4-FFF2-40B4-BE49-F238E27FC236}">
                <a16:creationId xmlns="" xmlns:a16="http://schemas.microsoft.com/office/drawing/2014/main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077072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Reviewer/ID</a:t>
            </a:r>
          </a:p>
        </p:txBody>
      </p:sp>
      <p:sp>
        <p:nvSpPr>
          <p:cNvPr id="50" name="文本占位符 7">
            <a:extLst>
              <a:ext uri="{FF2B5EF4-FFF2-40B4-BE49-F238E27FC236}">
                <a16:creationId xmlns="" xmlns:a16="http://schemas.microsoft.com/office/drawing/2014/main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077072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Type</a:t>
            </a:r>
            <a:endParaRPr lang="zh-CN" altLang="en-US"/>
          </a:p>
        </p:txBody>
      </p:sp>
      <p:sp>
        <p:nvSpPr>
          <p:cNvPr id="51" name="文本占位符 7">
            <a:extLst>
              <a:ext uri="{FF2B5EF4-FFF2-40B4-BE49-F238E27FC236}">
                <a16:creationId xmlns="" xmlns:a16="http://schemas.microsoft.com/office/drawing/2014/main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58112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Author/ID</a:t>
            </a:r>
          </a:p>
        </p:txBody>
      </p:sp>
      <p:sp>
        <p:nvSpPr>
          <p:cNvPr id="52" name="文本占位符 7">
            <a:extLst>
              <a:ext uri="{FF2B5EF4-FFF2-40B4-BE49-F238E27FC236}">
                <a16:creationId xmlns="" xmlns:a16="http://schemas.microsoft.com/office/drawing/2014/main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58112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53" name="文本占位符 7">
            <a:extLst>
              <a:ext uri="{FF2B5EF4-FFF2-40B4-BE49-F238E27FC236}">
                <a16:creationId xmlns="" xmlns:a16="http://schemas.microsoft.com/office/drawing/2014/main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58112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Reviewer/ID</a:t>
            </a:r>
          </a:p>
        </p:txBody>
      </p:sp>
      <p:sp>
        <p:nvSpPr>
          <p:cNvPr id="54" name="文本占位符 7">
            <a:extLst>
              <a:ext uri="{FF2B5EF4-FFF2-40B4-BE49-F238E27FC236}">
                <a16:creationId xmlns="" xmlns:a16="http://schemas.microsoft.com/office/drawing/2014/main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581128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Type</a:t>
            </a:r>
            <a:endParaRPr lang="zh-CN" altLang="en-US"/>
          </a:p>
        </p:txBody>
      </p:sp>
      <p:sp>
        <p:nvSpPr>
          <p:cNvPr id="55" name="文本占位符 7">
            <a:extLst>
              <a:ext uri="{FF2B5EF4-FFF2-40B4-BE49-F238E27FC236}">
                <a16:creationId xmlns="" xmlns:a16="http://schemas.microsoft.com/office/drawing/2014/main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049180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Author/ID</a:t>
            </a:r>
          </a:p>
        </p:txBody>
      </p:sp>
      <p:sp>
        <p:nvSpPr>
          <p:cNvPr id="56" name="文本占位符 7">
            <a:extLst>
              <a:ext uri="{FF2B5EF4-FFF2-40B4-BE49-F238E27FC236}">
                <a16:creationId xmlns="" xmlns:a16="http://schemas.microsoft.com/office/drawing/2014/main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049180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57" name="文本占位符 7">
            <a:extLst>
              <a:ext uri="{FF2B5EF4-FFF2-40B4-BE49-F238E27FC236}">
                <a16:creationId xmlns="" xmlns:a16="http://schemas.microsoft.com/office/drawing/2014/main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049180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Reviewer/ID</a:t>
            </a:r>
          </a:p>
        </p:txBody>
      </p:sp>
      <p:sp>
        <p:nvSpPr>
          <p:cNvPr id="58" name="文本占位符 7">
            <a:extLst>
              <a:ext uri="{FF2B5EF4-FFF2-40B4-BE49-F238E27FC236}">
                <a16:creationId xmlns="" xmlns:a16="http://schemas.microsoft.com/office/drawing/2014/main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049180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Type</a:t>
            </a:r>
            <a:endParaRPr lang="zh-CN" altLang="en-US"/>
          </a:p>
        </p:txBody>
      </p:sp>
      <p:sp>
        <p:nvSpPr>
          <p:cNvPr id="59" name="文本占位符 7">
            <a:extLst>
              <a:ext uri="{FF2B5EF4-FFF2-40B4-BE49-F238E27FC236}">
                <a16:creationId xmlns="" xmlns:a16="http://schemas.microsoft.com/office/drawing/2014/main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553236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Author/ID</a:t>
            </a:r>
          </a:p>
        </p:txBody>
      </p:sp>
      <p:sp>
        <p:nvSpPr>
          <p:cNvPr id="60" name="文本占位符 7">
            <a:extLst>
              <a:ext uri="{FF2B5EF4-FFF2-40B4-BE49-F238E27FC236}">
                <a16:creationId xmlns="" xmlns:a16="http://schemas.microsoft.com/office/drawing/2014/main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553236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2015.01.25</a:t>
            </a:r>
            <a:endParaRPr lang="zh-CN" altLang="en-US"/>
          </a:p>
        </p:txBody>
      </p:sp>
      <p:sp>
        <p:nvSpPr>
          <p:cNvPr id="61" name="文本占位符 7">
            <a:extLst>
              <a:ext uri="{FF2B5EF4-FFF2-40B4-BE49-F238E27FC236}">
                <a16:creationId xmlns="" xmlns:a16="http://schemas.microsoft.com/office/drawing/2014/main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553236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Reviewer/ID</a:t>
            </a:r>
          </a:p>
        </p:txBody>
      </p:sp>
      <p:sp>
        <p:nvSpPr>
          <p:cNvPr id="62" name="文本占位符 7">
            <a:extLst>
              <a:ext uri="{FF2B5EF4-FFF2-40B4-BE49-F238E27FC236}">
                <a16:creationId xmlns="" xmlns:a16="http://schemas.microsoft.com/office/drawing/2014/main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553236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/>
              <a:t>Type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4146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auto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auto">
              <a:buSzTx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en-US" altLang="zh-CN"/>
              <a:t>Question description.</a:t>
            </a:r>
          </a:p>
          <a:p>
            <a:pPr lvl="1"/>
            <a:endParaRPr lang="en-US" altLang="zh-CN"/>
          </a:p>
        </p:txBody>
      </p:sp>
      <p:sp>
        <p:nvSpPr>
          <p:cNvPr id="24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auto"/>
            <a:r>
              <a:rPr lang="ru-RU" altLang="zh-CN" baseline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Тест</a:t>
            </a:r>
            <a:endParaRPr lang="en-US" altLang="zh-CN" baseline="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28" name="Freeform 30"/>
            <p:cNvSpPr/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1" name="Freeform 6"/>
          <p:cNvSpPr/>
          <p:nvPr userDrawn="1"/>
        </p:nvSpPr>
        <p:spPr bwMode="auto">
          <a:xfrm>
            <a:off x="3288528" y="296368"/>
            <a:ext cx="8892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2" name="Freeform 11"/>
          <p:cNvSpPr/>
          <p:nvPr userDrawn="1"/>
        </p:nvSpPr>
        <p:spPr bwMode="auto">
          <a:xfrm>
            <a:off x="3180516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1546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/>
              <a:t>Click here to edit summary</a:t>
            </a:r>
            <a:endParaRPr lang="zh-CN" altLang="en-US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424847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en-US" altLang="zh-CN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Section Summary</a:t>
            </a:r>
          </a:p>
        </p:txBody>
      </p:sp>
      <p:sp>
        <p:nvSpPr>
          <p:cNvPr id="13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4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6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6709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3424735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Краткий</a:t>
            </a:r>
            <a:r>
              <a:rPr lang="ru-RU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ru-RU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обзор</a:t>
            </a:r>
            <a:endParaRPr lang="en-US" altLang="zh-CN" sz="3500" b="1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4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879" y="1241721"/>
            <a:ext cx="11306174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auto">
              <a:defRPr baseline="0">
                <a:latin typeface="Huawei Sans" panose="020C0503030203020204" pitchFamily="34" charset="0"/>
              </a:defRPr>
            </a:lvl2pPr>
            <a:lvl3pPr fontAlgn="auto">
              <a:defRPr baseline="0">
                <a:latin typeface="Huawei Sans" panose="020C0503030203020204" pitchFamily="34" charset="0"/>
              </a:defRPr>
            </a:lvl3pPr>
            <a:lvl4pPr fontAlgn="auto">
              <a:defRPr baseline="0">
                <a:latin typeface="Huawei Sans" panose="020C0503030203020204" pitchFamily="34" charset="0"/>
              </a:defRPr>
            </a:lvl4pPr>
            <a:lvl5pPr fontAlgn="auto">
              <a:buNone/>
              <a:defRPr baseline="0">
                <a:latin typeface="Huawei Sans" panose="020C0503030203020204" pitchFamily="34" charset="0"/>
              </a:defRPr>
            </a:lvl5pPr>
          </a:lstStyle>
          <a:p>
            <a:pPr lvl="0"/>
            <a:r>
              <a:rPr lang="en-US" altLang="zh-CN"/>
              <a:t>Click to edit</a:t>
            </a:r>
            <a:endParaRPr lang="zh-CN" altLang="en-US"/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73614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/>
              <a:t>More information for trainees</a:t>
            </a:r>
            <a:endParaRPr lang="zh-CN" altLang="en-US"/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More Information</a:t>
            </a:r>
          </a:p>
        </p:txBody>
      </p:sp>
      <p:sp>
        <p:nvSpPr>
          <p:cNvPr id="14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0062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Recommendations</a:t>
            </a:r>
          </a:p>
        </p:txBody>
      </p:sp>
      <p:sp>
        <p:nvSpPr>
          <p:cNvPr id="16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7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9" name="Freeform 6"/>
            <p:cNvSpPr/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7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6767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96" b="10658"/>
          <a:stretch>
            <a:fillRect/>
          </a:stretch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034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148952" y="2637135"/>
            <a:ext cx="3894096" cy="1598831"/>
            <a:chOff x="4302972" y="2345035"/>
            <a:chExt cx="3895617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4675054" y="2345035"/>
              <a:ext cx="3151451" cy="9230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ru-RU" altLang="zh-CN" sz="5398" b="0" cap="none" spc="0" baseline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Спасибо!</a:t>
              </a:r>
              <a:endParaRPr lang="en-US" altLang="zh-CN" sz="5398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599" b="0" cap="none" spc="0" baseline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599" b="0" cap="none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50141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>
            <a:fillRect/>
          </a:stretch>
        </p:blipFill>
        <p:spPr bwMode="auto">
          <a:xfrm>
            <a:off x="1" y="85"/>
            <a:ext cx="12192000" cy="6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31295" y="4957156"/>
            <a:ext cx="10441567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688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/>
              <a:t>Click to Edit Title</a:t>
            </a:r>
            <a:endParaRPr lang="zh-CN" altLang="en-US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0" hasCustomPrompt="1"/>
          </p:nvPr>
        </p:nvSpPr>
        <p:spPr>
          <a:xfrm>
            <a:off x="1031295" y="5816120"/>
            <a:ext cx="6912000" cy="493200"/>
          </a:xfrm>
          <a:prstGeom prst="rect">
            <a:avLst/>
          </a:prstGeom>
        </p:spPr>
        <p:txBody>
          <a:bodyPr/>
          <a:lstStyle>
            <a:lvl1pPr marL="0" indent="0" algn="l" defTabSz="801688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/>
              <a:t>Click to Edit Title</a:t>
            </a:r>
            <a:endParaRPr lang="zh-CN" altLang="en-US"/>
          </a:p>
        </p:txBody>
      </p:sp>
      <p:sp>
        <p:nvSpPr>
          <p:cNvPr id="20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5480658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Copyright © 2020 Huawei Technologies Co., Ltd. </a:t>
            </a:r>
            <a:r>
              <a:rPr lang="ru-RU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057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3"/>
            <a:ext cx="11306175" cy="4679788"/>
          </a:xfrm>
          <a:prstGeom prst="rect">
            <a:avLst/>
          </a:prstGeom>
        </p:spPr>
        <p:txBody>
          <a:bodyPr/>
          <a:lstStyle>
            <a:lvl1pPr algn="just" eaLnBrk="1" hangingPunct="1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en-US" altLang="zh-CN"/>
              <a:t>The chapter describes ...</a:t>
            </a:r>
            <a:endParaRPr lang="zh-CN" altLang="en-US"/>
          </a:p>
        </p:txBody>
      </p:sp>
      <p:sp>
        <p:nvSpPr>
          <p:cNvPr id="2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376264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ru-RU" altLang="zh-CN" baseline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Введение</a:t>
            </a:r>
            <a:endParaRPr lang="zh-CN" altLang="en-US" baseline="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6" name="Freeform 6"/>
          <p:cNvSpPr/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7" name="Freeform 11"/>
          <p:cNvSpPr/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5951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592288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ru-RU" altLang="zh-CN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Цели</a:t>
            </a:r>
            <a:endParaRPr lang="en-US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21" name="Freeform 6"/>
            <p:cNvSpPr/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7" name="Freeform 6"/>
          <p:cNvSpPr/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/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0" name="内容占位符 6"/>
          <p:cNvSpPr>
            <a:spLocks noGrp="1"/>
          </p:cNvSpPr>
          <p:nvPr>
            <p:ph sz="quarter" idx="11" hasCustomPrompt="1"/>
          </p:nvPr>
        </p:nvSpPr>
        <p:spPr>
          <a:xfrm>
            <a:off x="451202" y="1233276"/>
            <a:ext cx="11306175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 kumimoji="0" lang="en-US" altLang="zh-CN" sz="2200" b="0" i="0" u="none" strike="noStrike" kern="0" cap="none" spc="0" normalizeH="0" baseline="0" noProof="0"/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marL="301625" marR="0" lvl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zh-CN" altLang="en-US"/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07277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3024336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fontAlgn="ctr" hangingPunct="0"/>
            <a:r>
              <a:rPr lang="ru-RU" altLang="zh-CN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Содержание</a:t>
            </a:r>
            <a:endParaRPr lang="en-US" altLang="zh-CN" sz="3500" b="1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7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7" name="Freeform 6"/>
          <p:cNvSpPr/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8" name="Freeform 11"/>
          <p:cNvSpPr/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816" y="1233487"/>
            <a:ext cx="11307600" cy="4680000"/>
          </a:xfr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>
                <a:latin typeface="+mn-lt"/>
                <a:ea typeface="+mn-ea"/>
                <a:cs typeface="Arial" panose="020B0604020202020204" pitchFamily="34" charset="0"/>
              </a:defRPr>
            </a:lvl1pPr>
            <a:lvl2pPr fontAlgn="ctr">
              <a:buClrTx/>
              <a:buSzTx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一级目录一</a:t>
            </a:r>
            <a:endParaRPr lang="en-US" altLang="zh-CN"/>
          </a:p>
          <a:p>
            <a:pPr marL="653788" lvl="1" indent="-457017">
              <a:buSzTx/>
              <a:buFont typeface="+mj-lt"/>
              <a:buAutoNum type="arabicPeriod"/>
            </a:pPr>
            <a:endParaRPr lang="en-US" altLang="zh-CN"/>
          </a:p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一级目录二</a:t>
            </a:r>
            <a:endParaRPr lang="en-US" altLang="zh-CN"/>
          </a:p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一级目录三</a:t>
            </a:r>
            <a:endParaRPr lang="en-US" altLang="zh-CN"/>
          </a:p>
          <a:p>
            <a:pPr marL="457200" indent="-457200">
              <a:buSzTx/>
              <a:buFont typeface="+mj-lt"/>
              <a:buAutoNum type="arabicPeriod"/>
            </a:pPr>
            <a:r>
              <a:rPr lang="zh-CN" altLang="en-US"/>
              <a:t>一级目录四</a:t>
            </a:r>
            <a:endParaRPr lang="en-US" altLang="zh-CN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0270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lvl="0" fontAlgn="ctr"/>
            <a:r>
              <a:rPr lang="en-US" altLang="zh-CN"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</a:p>
        </p:txBody>
      </p:sp>
      <p:sp>
        <p:nvSpPr>
          <p:cNvPr id="12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3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7353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7" y="1242453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/>
              <a:t>Click here to edit</a:t>
            </a:r>
            <a:endParaRPr lang="zh-CN" altLang="en-US"/>
          </a:p>
        </p:txBody>
      </p:sp>
      <p:sp>
        <p:nvSpPr>
          <p:cNvPr id="11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/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6949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6" h="492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方正兰亭黑简体" panose="02000000000000000000" pitchFamily="2" charset="-122"/>
            </a:endParaRPr>
          </a:p>
        </p:txBody>
      </p:sp>
      <p:sp>
        <p:nvSpPr>
          <p:cNvPr id="8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2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方正兰亭黑简体" panose="02000000000000000000" pitchFamily="2" charset="-122"/>
            </a:endParaRPr>
          </a:p>
        </p:txBody>
      </p:sp>
      <p:sp>
        <p:nvSpPr>
          <p:cNvPr id="9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/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3934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32AEB80E-D574-4C1A-9EB9-3369A2BB96C5}"/>
                </a:ext>
              </a:extLst>
            </p:cNvPr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94F5345-F49B-42D0-B35C-CA4FB19A3DA6}"/>
                </a:ext>
              </a:extLst>
            </p:cNvPr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BA62EB75-581F-4CD2-92A6-87BDFE3BDBC3}"/>
                </a:ext>
              </a:extLst>
            </p:cNvPr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BE8A406D-0F03-42D8-9159-77B9DE9EB30E}"/>
                </a:ext>
              </a:extLst>
            </p:cNvPr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表格边框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导航灰底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文字底色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DA49D1AE-05B4-4A19-9F6F-8B89D09C41DD}"/>
                </a:ext>
              </a:extLst>
            </p:cNvPr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>
                  <a:latin typeface="+mn-lt"/>
                  <a:ea typeface="+mn-ea"/>
                </a:rPr>
                <a:t>文字边框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6839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</a:t>
            </a:r>
            <a:endParaRPr lang="zh-CN" altLang="en-US"/>
          </a:p>
        </p:txBody>
      </p:sp>
      <p:sp>
        <p:nvSpPr>
          <p:cNvPr id="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8290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r>
              <a:rPr lang="en-US" altLang="zh-CN" dirty="0"/>
              <a:t>0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  <p:sp>
        <p:nvSpPr>
          <p:cNvPr id="25" name="Rectangle 69"/>
          <p:cNvSpPr>
            <a:spLocks noChangeArrowheads="1"/>
          </p:cNvSpPr>
          <p:nvPr userDrawn="1"/>
        </p:nvSpPr>
        <p:spPr bwMode="auto">
          <a:xfrm>
            <a:off x="119336" y="6500581"/>
            <a:ext cx="716405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Стр. 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defTabSz="801668" eaLnBrk="0" fontAlgn="base" hangingPunct="0">
                <a:defRPr/>
              </a:pPr>
              <a:t>‹#›</a:t>
            </a:fld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6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5398906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Copyright © 2020 Huawei Technologies Co., Ltd. </a:t>
            </a:r>
            <a:r>
              <a:rPr lang="ru-RU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162526" y="3916624"/>
            <a:ext cx="1088654" cy="2144829"/>
            <a:chOff x="12162526" y="3916624"/>
            <a:chExt cx="1088654" cy="2144829"/>
          </a:xfrm>
        </p:grpSpPr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32AEB80E-D574-4C1A-9EB9-3369A2BB96C5}"/>
                </a:ext>
              </a:extLst>
            </p:cNvPr>
            <p:cNvSpPr/>
            <p:nvPr userDrawn="1"/>
          </p:nvSpPr>
          <p:spPr>
            <a:xfrm>
              <a:off x="12246898" y="3916624"/>
              <a:ext cx="919908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6="http://schemas.microsoft.com/office/drawing/2014/main" id="{E94F5345-F49B-42D0-B35C-CA4FB19A3DA6}"/>
                </a:ext>
              </a:extLst>
            </p:cNvPr>
            <p:cNvSpPr/>
            <p:nvPr userDrawn="1"/>
          </p:nvSpPr>
          <p:spPr>
            <a:xfrm>
              <a:off x="12246898" y="4205452"/>
              <a:ext cx="919908" cy="288000"/>
            </a:xfrm>
            <a:prstGeom prst="rect">
              <a:avLst/>
            </a:prstGeom>
            <a:solidFill>
              <a:srgbClr val="99DFF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="" xmlns:a16="http://schemas.microsoft.com/office/drawing/2014/main" id="{BA62EB75-581F-4CD2-92A6-87BDFE3BDBC3}"/>
                </a:ext>
              </a:extLst>
            </p:cNvPr>
            <p:cNvSpPr/>
            <p:nvPr userDrawn="1"/>
          </p:nvSpPr>
          <p:spPr>
            <a:xfrm>
              <a:off x="12246898" y="4493554"/>
              <a:ext cx="919908" cy="288000"/>
            </a:xfrm>
            <a:prstGeom prst="rect">
              <a:avLst/>
            </a:prstGeom>
            <a:solidFill>
              <a:srgbClr val="D9D9D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=""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4781656"/>
              <a:ext cx="919908" cy="288000"/>
            </a:xfrm>
            <a:prstGeom prst="rect">
              <a:avLst/>
            </a:prstGeom>
            <a:solidFill>
              <a:srgbClr val="EC7061">
                <a:lumMod val="100000"/>
              </a:srgbClr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069758"/>
              <a:ext cx="919908" cy="288000"/>
            </a:xfrm>
            <a:prstGeom prst="rect">
              <a:avLst/>
            </a:prstGeom>
            <a:solidFill>
              <a:srgbClr val="F4FBFE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="" xmlns:a16="http://schemas.microsoft.com/office/drawing/2014/main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9" y="3947408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表格表头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="" xmlns:a16="http://schemas.microsoft.com/office/drawing/2014/main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249538" y="4235890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文字边框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6" y="4523977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导航灰底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=""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457445" y="4812094"/>
              <a:ext cx="498816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红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249538" y="5100196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文字底色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485453"/>
              <a:ext cx="461833" cy="288000"/>
            </a:xfrm>
            <a:prstGeom prst="rect">
              <a:avLst/>
            </a:prstGeom>
            <a:solidFill>
              <a:srgbClr val="FFF2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708730" y="5485453"/>
              <a:ext cx="458075" cy="288000"/>
            </a:xfrm>
            <a:prstGeom prst="rect">
              <a:avLst/>
            </a:prstGeom>
            <a:solidFill>
              <a:srgbClr val="FFD17D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=""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502813" y="5515891"/>
              <a:ext cx="408083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备用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5773453"/>
              <a:ext cx="919908" cy="288000"/>
            </a:xfrm>
            <a:prstGeom prst="rect">
              <a:avLst/>
            </a:prstGeom>
            <a:solidFill>
              <a:srgbClr val="8BC9A0"/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=""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560520" y="5813738"/>
              <a:ext cx="292666" cy="2271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9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ransition/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sz="34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4020">
          <p15:clr>
            <a:srgbClr val="F26B43"/>
          </p15:clr>
        </p15:guide>
        <p15:guide id="5" orient="horz" pos="777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Основы коммутации Ethernet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00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梯形 4"/>
          <p:cNvSpPr/>
          <p:nvPr/>
        </p:nvSpPr>
        <p:spPr bwMode="auto">
          <a:xfrm flipH="1">
            <a:off x="6658330" y="4576470"/>
            <a:ext cx="1627846" cy="329789"/>
          </a:xfrm>
          <a:custGeom>
            <a:avLst/>
            <a:gdLst>
              <a:gd name="connsiteX0" fmla="*/ 0 w 5108633"/>
              <a:gd name="connsiteY0" fmla="*/ 862528 h 862528"/>
              <a:gd name="connsiteX1" fmla="*/ 324437 w 5108633"/>
              <a:gd name="connsiteY1" fmla="*/ 0 h 862528"/>
              <a:gd name="connsiteX2" fmla="*/ 3516924 w 5108633"/>
              <a:gd name="connsiteY2" fmla="*/ 0 h 862528"/>
              <a:gd name="connsiteX3" fmla="*/ 5108633 w 5108633"/>
              <a:gd name="connsiteY3" fmla="*/ 861325 h 862528"/>
              <a:gd name="connsiteX4" fmla="*/ 0 w 5108633"/>
              <a:gd name="connsiteY4" fmla="*/ 862528 h 86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8633" h="862527">
                <a:moveTo>
                  <a:pt x="0" y="862528"/>
                </a:moveTo>
                <a:lnTo>
                  <a:pt x="324437" y="0"/>
                </a:lnTo>
                <a:lnTo>
                  <a:pt x="3516924" y="0"/>
                </a:lnTo>
                <a:lnTo>
                  <a:pt x="5108633" y="861325"/>
                </a:lnTo>
                <a:lnTo>
                  <a:pt x="0" y="862528"/>
                </a:lnTo>
                <a:close/>
              </a:path>
            </a:pathLst>
          </a:custGeom>
          <a:gradFill>
            <a:gsLst>
              <a:gs pos="100000">
                <a:srgbClr val="F4FBFE"/>
              </a:gs>
              <a:gs pos="0">
                <a:srgbClr val="99DF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Кадры, используемые в технологии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называют кадрами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Кадры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представлены в двух форматах: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Ethernet_II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IEEE 802.3.</a:t>
            </a:r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Формат кадра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791009" y="3464314"/>
            <a:ext cx="1761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Формат </a:t>
            </a:r>
            <a:r>
              <a:rPr lang="ru-RU" sz="1400" dirty="0" err="1">
                <a:cs typeface="Arial" panose="020B0604020202020204" pitchFamily="34" charset="0"/>
              </a:rPr>
              <a:t>Ethernet_II</a:t>
            </a:r>
            <a:endParaRPr lang="ru-RU" altLang="zh-CN" sz="1400" dirty="0"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03014"/>
              </p:ext>
            </p:extLst>
          </p:nvPr>
        </p:nvGraphicFramePr>
        <p:xfrm>
          <a:off x="2508864" y="3453690"/>
          <a:ext cx="8244000" cy="3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9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D.MAC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S.MAC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data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378736"/>
              </p:ext>
            </p:extLst>
          </p:nvPr>
        </p:nvGraphicFramePr>
        <p:xfrm>
          <a:off x="2508863" y="4257218"/>
          <a:ext cx="82440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7992">
                <a:tc>
                  <a:txBody>
                    <a:bodyPr/>
                    <a:lstStyle/>
                    <a:p>
                      <a:pPr algn="ctr"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D.MAC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S.MAC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LLC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SNAP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data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FCS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791009" y="4264927"/>
            <a:ext cx="1761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algn="ctr" defTabSz="784225" fontAlgn="base">
              <a:defRPr sz="1400">
                <a:latin typeface="Arial" panose="020B0604020202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2950" indent="-285750" algn="ctr" defTabSz="784225"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dirty="0">
                <a:cs typeface="Arial" panose="020B0604020202020204" pitchFamily="34" charset="0"/>
              </a:rPr>
              <a:t>Формат IEEE 802.3</a:t>
            </a:r>
            <a:endParaRPr lang="ru-RU" altLang="zh-CN" dirty="0">
              <a:cs typeface="Arial" panose="020B0604020202020204" pitchFamily="34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80417"/>
              </p:ext>
            </p:extLst>
          </p:nvPr>
        </p:nvGraphicFramePr>
        <p:xfrm>
          <a:off x="6636060" y="4922058"/>
          <a:ext cx="1646896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 Code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6698780" y="4598022"/>
            <a:ext cx="504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3В</a:t>
            </a: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7562876" y="4598022"/>
            <a:ext cx="504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2В</a:t>
            </a: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2492080" y="3107754"/>
            <a:ext cx="1456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6В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932240" y="3107754"/>
            <a:ext cx="1456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6В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5516416" y="3107754"/>
            <a:ext cx="504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2В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104112" y="3107754"/>
            <a:ext cx="1584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46-1500B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9984432" y="3107754"/>
            <a:ext cx="504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4В</a:t>
            </a: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2492080" y="3949950"/>
            <a:ext cx="1456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6В</a:t>
            </a: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3932240" y="3949950"/>
            <a:ext cx="1456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6В</a:t>
            </a: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5516416" y="3949950"/>
            <a:ext cx="504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2В</a:t>
            </a: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8148228" y="3949950"/>
            <a:ext cx="1584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38-1492B</a:t>
            </a: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9948428" y="3949950"/>
            <a:ext cx="504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4В</a:t>
            </a: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6452520" y="3949950"/>
            <a:ext cx="504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3В</a:t>
            </a:r>
          </a:p>
        </p:txBody>
      </p: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7424628" y="3949950"/>
            <a:ext cx="504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400" dirty="0">
                <a:cs typeface="Arial" panose="020B0604020202020204" pitchFamily="34" charset="0"/>
              </a:rPr>
              <a:t>5В</a:t>
            </a:r>
          </a:p>
        </p:txBody>
      </p:sp>
      <p:sp>
        <p:nvSpPr>
          <p:cNvPr id="4" name="右大括号 3"/>
          <p:cNvSpPr/>
          <p:nvPr/>
        </p:nvSpPr>
        <p:spPr bwMode="auto">
          <a:xfrm rot="16200000">
            <a:off x="6492044" y="-1148514"/>
            <a:ext cx="288032" cy="8208912"/>
          </a:xfrm>
          <a:prstGeom prst="rightBrace">
            <a:avLst>
              <a:gd name="adj1" fmla="val 356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4287916" y="2496625"/>
            <a:ext cx="46962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7842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784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ctr"/>
            <a:r>
              <a:rPr lang="ru-RU" sz="1600" dirty="0">
                <a:cs typeface="Arial" panose="020B0604020202020204" pitchFamily="34" charset="0"/>
              </a:rPr>
              <a:t>Общая длина кадра данных: 64–1518 байт</a:t>
            </a:r>
            <a:endParaRPr lang="ru-RU" altLang="zh-CN" sz="1600" dirty="0"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17517" y="121216"/>
            <a:ext cx="4957810" cy="212400"/>
            <a:chOff x="6925793" y="165460"/>
            <a:chExt cx="4957810" cy="212400"/>
          </a:xfrm>
        </p:grpSpPr>
        <p:sp>
          <p:nvSpPr>
            <p:cNvPr id="26" name="燕尾形 25"/>
            <p:cNvSpPr/>
            <p:nvPr/>
          </p:nvSpPr>
          <p:spPr bwMode="auto">
            <a:xfrm>
              <a:off x="8732658" y="165460"/>
              <a:ext cx="1330893" cy="212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MAC-адрес</a:t>
              </a:r>
            </a:p>
          </p:txBody>
        </p:sp>
        <p:sp>
          <p:nvSpPr>
            <p:cNvPr id="29" name="燕尾形 28"/>
            <p:cNvSpPr/>
            <p:nvPr/>
          </p:nvSpPr>
          <p:spPr bwMode="auto">
            <a:xfrm>
              <a:off x="9984432" y="165460"/>
              <a:ext cx="1899171" cy="212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Тип кадра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五边形 29"/>
            <p:cNvSpPr/>
            <p:nvPr/>
          </p:nvSpPr>
          <p:spPr bwMode="auto">
            <a:xfrm>
              <a:off x="6925793" y="165460"/>
              <a:ext cx="1885983" cy="212400"/>
            </a:xfrm>
            <a:prstGeom prst="homePlat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Формат кадра </a:t>
              </a:r>
              <a:r>
                <a:rPr lang="ru-RU" sz="12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altLang="zh-CN" sz="1200" b="1" kern="0" dirty="0">
                <a:solidFill>
                  <a:srgbClr val="FFFFFF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146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440111" y="2960948"/>
            <a:ext cx="5339965" cy="295232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  <a:alpha val="3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MAC-адрес идентифицирует сетевую карту в сети. У каждой сетевой карты должен быть глобальный уникальный MAC-адрес.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такое MAC-адрес?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dult-man-with-moustache_57083"/>
          <p:cNvSpPr>
            <a:spLocks noChangeAspect="1"/>
          </p:cNvSpPr>
          <p:nvPr/>
        </p:nvSpPr>
        <p:spPr bwMode="auto">
          <a:xfrm>
            <a:off x="2747588" y="4692294"/>
            <a:ext cx="576064" cy="752930"/>
          </a:xfrm>
          <a:custGeom>
            <a:avLst/>
            <a:gdLst>
              <a:gd name="connsiteX0" fmla="*/ 231454 w 464038"/>
              <a:gd name="connsiteY0" fmla="*/ 522255 h 606510"/>
              <a:gd name="connsiteX1" fmla="*/ 248813 w 464038"/>
              <a:gd name="connsiteY1" fmla="*/ 539544 h 606510"/>
              <a:gd name="connsiteX2" fmla="*/ 231454 w 464038"/>
              <a:gd name="connsiteY2" fmla="*/ 556833 h 606510"/>
              <a:gd name="connsiteX3" fmla="*/ 214095 w 464038"/>
              <a:gd name="connsiteY3" fmla="*/ 539544 h 606510"/>
              <a:gd name="connsiteX4" fmla="*/ 231454 w 464038"/>
              <a:gd name="connsiteY4" fmla="*/ 522255 h 606510"/>
              <a:gd name="connsiteX5" fmla="*/ 103999 w 464038"/>
              <a:gd name="connsiteY5" fmla="*/ 443759 h 606510"/>
              <a:gd name="connsiteX6" fmla="*/ 29674 w 464038"/>
              <a:gd name="connsiteY6" fmla="*/ 514504 h 606510"/>
              <a:gd name="connsiteX7" fmla="*/ 29674 w 464038"/>
              <a:gd name="connsiteY7" fmla="*/ 576782 h 606510"/>
              <a:gd name="connsiteX8" fmla="*/ 231642 w 464038"/>
              <a:gd name="connsiteY8" fmla="*/ 576782 h 606510"/>
              <a:gd name="connsiteX9" fmla="*/ 232019 w 464038"/>
              <a:gd name="connsiteY9" fmla="*/ 576782 h 606510"/>
              <a:gd name="connsiteX10" fmla="*/ 232396 w 464038"/>
              <a:gd name="connsiteY10" fmla="*/ 576782 h 606510"/>
              <a:gd name="connsiteX11" fmla="*/ 434270 w 464038"/>
              <a:gd name="connsiteY11" fmla="*/ 576782 h 606510"/>
              <a:gd name="connsiteX12" fmla="*/ 434270 w 464038"/>
              <a:gd name="connsiteY12" fmla="*/ 514504 h 606510"/>
              <a:gd name="connsiteX13" fmla="*/ 360039 w 464038"/>
              <a:gd name="connsiteY13" fmla="*/ 443759 h 606510"/>
              <a:gd name="connsiteX14" fmla="*/ 349866 w 464038"/>
              <a:gd name="connsiteY14" fmla="*/ 447804 h 606510"/>
              <a:gd name="connsiteX15" fmla="*/ 232773 w 464038"/>
              <a:gd name="connsiteY15" fmla="*/ 497100 h 606510"/>
              <a:gd name="connsiteX16" fmla="*/ 232584 w 464038"/>
              <a:gd name="connsiteY16" fmla="*/ 497100 h 606510"/>
              <a:gd name="connsiteX17" fmla="*/ 232396 w 464038"/>
              <a:gd name="connsiteY17" fmla="*/ 497100 h 606510"/>
              <a:gd name="connsiteX18" fmla="*/ 232019 w 464038"/>
              <a:gd name="connsiteY18" fmla="*/ 497100 h 606510"/>
              <a:gd name="connsiteX19" fmla="*/ 231642 w 464038"/>
              <a:gd name="connsiteY19" fmla="*/ 497100 h 606510"/>
              <a:gd name="connsiteX20" fmla="*/ 231454 w 464038"/>
              <a:gd name="connsiteY20" fmla="*/ 497100 h 606510"/>
              <a:gd name="connsiteX21" fmla="*/ 231171 w 464038"/>
              <a:gd name="connsiteY21" fmla="*/ 497100 h 606510"/>
              <a:gd name="connsiteX22" fmla="*/ 114173 w 464038"/>
              <a:gd name="connsiteY22" fmla="*/ 447804 h 606510"/>
              <a:gd name="connsiteX23" fmla="*/ 103999 w 464038"/>
              <a:gd name="connsiteY23" fmla="*/ 443759 h 606510"/>
              <a:gd name="connsiteX24" fmla="*/ 112100 w 464038"/>
              <a:gd name="connsiteY24" fmla="*/ 413090 h 606510"/>
              <a:gd name="connsiteX25" fmla="*/ 116999 w 464038"/>
              <a:gd name="connsiteY25" fmla="*/ 413184 h 606510"/>
              <a:gd name="connsiteX26" fmla="*/ 117187 w 464038"/>
              <a:gd name="connsiteY26" fmla="*/ 413184 h 606510"/>
              <a:gd name="connsiteX27" fmla="*/ 117564 w 464038"/>
              <a:gd name="connsiteY27" fmla="*/ 413184 h 606510"/>
              <a:gd name="connsiteX28" fmla="*/ 118129 w 464038"/>
              <a:gd name="connsiteY28" fmla="*/ 413184 h 606510"/>
              <a:gd name="connsiteX29" fmla="*/ 118223 w 464038"/>
              <a:gd name="connsiteY29" fmla="*/ 413184 h 606510"/>
              <a:gd name="connsiteX30" fmla="*/ 132731 w 464038"/>
              <a:gd name="connsiteY30" fmla="*/ 422309 h 606510"/>
              <a:gd name="connsiteX31" fmla="*/ 231454 w 464038"/>
              <a:gd name="connsiteY31" fmla="*/ 467372 h 606510"/>
              <a:gd name="connsiteX32" fmla="*/ 232019 w 464038"/>
              <a:gd name="connsiteY32" fmla="*/ 467372 h 606510"/>
              <a:gd name="connsiteX33" fmla="*/ 232584 w 464038"/>
              <a:gd name="connsiteY33" fmla="*/ 467372 h 606510"/>
              <a:gd name="connsiteX34" fmla="*/ 331308 w 464038"/>
              <a:gd name="connsiteY34" fmla="*/ 422309 h 606510"/>
              <a:gd name="connsiteX35" fmla="*/ 345815 w 464038"/>
              <a:gd name="connsiteY35" fmla="*/ 413184 h 606510"/>
              <a:gd name="connsiteX36" fmla="*/ 346380 w 464038"/>
              <a:gd name="connsiteY36" fmla="*/ 413184 h 606510"/>
              <a:gd name="connsiteX37" fmla="*/ 346757 w 464038"/>
              <a:gd name="connsiteY37" fmla="*/ 413184 h 606510"/>
              <a:gd name="connsiteX38" fmla="*/ 347040 w 464038"/>
              <a:gd name="connsiteY38" fmla="*/ 413184 h 606510"/>
              <a:gd name="connsiteX39" fmla="*/ 351938 w 464038"/>
              <a:gd name="connsiteY39" fmla="*/ 413090 h 606510"/>
              <a:gd name="connsiteX40" fmla="*/ 464038 w 464038"/>
              <a:gd name="connsiteY40" fmla="*/ 514504 h 606510"/>
              <a:gd name="connsiteX41" fmla="*/ 464038 w 464038"/>
              <a:gd name="connsiteY41" fmla="*/ 606510 h 606510"/>
              <a:gd name="connsiteX42" fmla="*/ 232773 w 464038"/>
              <a:gd name="connsiteY42" fmla="*/ 606510 h 606510"/>
              <a:gd name="connsiteX43" fmla="*/ 232019 w 464038"/>
              <a:gd name="connsiteY43" fmla="*/ 606510 h 606510"/>
              <a:gd name="connsiteX44" fmla="*/ 231171 w 464038"/>
              <a:gd name="connsiteY44" fmla="*/ 606510 h 606510"/>
              <a:gd name="connsiteX45" fmla="*/ 0 w 464038"/>
              <a:gd name="connsiteY45" fmla="*/ 606510 h 606510"/>
              <a:gd name="connsiteX46" fmla="*/ 0 w 464038"/>
              <a:gd name="connsiteY46" fmla="*/ 514504 h 606510"/>
              <a:gd name="connsiteX47" fmla="*/ 112100 w 464038"/>
              <a:gd name="connsiteY47" fmla="*/ 413090 h 606510"/>
              <a:gd name="connsiteX48" fmla="*/ 230383 w 464038"/>
              <a:gd name="connsiteY48" fmla="*/ 287342 h 606510"/>
              <a:gd name="connsiteX49" fmla="*/ 230477 w 464038"/>
              <a:gd name="connsiteY49" fmla="*/ 287342 h 606510"/>
              <a:gd name="connsiteX50" fmla="*/ 230571 w 464038"/>
              <a:gd name="connsiteY50" fmla="*/ 287342 h 606510"/>
              <a:gd name="connsiteX51" fmla="*/ 231419 w 464038"/>
              <a:gd name="connsiteY51" fmla="*/ 287342 h 606510"/>
              <a:gd name="connsiteX52" fmla="*/ 232267 w 464038"/>
              <a:gd name="connsiteY52" fmla="*/ 287342 h 606510"/>
              <a:gd name="connsiteX53" fmla="*/ 232361 w 464038"/>
              <a:gd name="connsiteY53" fmla="*/ 287342 h 606510"/>
              <a:gd name="connsiteX54" fmla="*/ 232455 w 464038"/>
              <a:gd name="connsiteY54" fmla="*/ 287342 h 606510"/>
              <a:gd name="connsiteX55" fmla="*/ 313471 w 464038"/>
              <a:gd name="connsiteY55" fmla="*/ 312290 h 606510"/>
              <a:gd name="connsiteX56" fmla="*/ 317050 w 464038"/>
              <a:gd name="connsiteY56" fmla="*/ 318974 h 606510"/>
              <a:gd name="connsiteX57" fmla="*/ 309043 w 464038"/>
              <a:gd name="connsiteY57" fmla="*/ 326976 h 606510"/>
              <a:gd name="connsiteX58" fmla="*/ 308855 w 464038"/>
              <a:gd name="connsiteY58" fmla="*/ 326976 h 606510"/>
              <a:gd name="connsiteX59" fmla="*/ 232361 w 464038"/>
              <a:gd name="connsiteY59" fmla="*/ 322175 h 606510"/>
              <a:gd name="connsiteX60" fmla="*/ 231419 w 464038"/>
              <a:gd name="connsiteY60" fmla="*/ 322175 h 606510"/>
              <a:gd name="connsiteX61" fmla="*/ 230477 w 464038"/>
              <a:gd name="connsiteY61" fmla="*/ 322175 h 606510"/>
              <a:gd name="connsiteX62" fmla="*/ 153984 w 464038"/>
              <a:gd name="connsiteY62" fmla="*/ 326976 h 606510"/>
              <a:gd name="connsiteX63" fmla="*/ 153796 w 464038"/>
              <a:gd name="connsiteY63" fmla="*/ 326976 h 606510"/>
              <a:gd name="connsiteX64" fmla="*/ 145788 w 464038"/>
              <a:gd name="connsiteY64" fmla="*/ 318974 h 606510"/>
              <a:gd name="connsiteX65" fmla="*/ 149368 w 464038"/>
              <a:gd name="connsiteY65" fmla="*/ 312290 h 606510"/>
              <a:gd name="connsiteX66" fmla="*/ 230383 w 464038"/>
              <a:gd name="connsiteY66" fmla="*/ 287342 h 606510"/>
              <a:gd name="connsiteX67" fmla="*/ 293148 w 464038"/>
              <a:gd name="connsiteY67" fmla="*/ 219442 h 606510"/>
              <a:gd name="connsiteX68" fmla="*/ 277800 w 464038"/>
              <a:gd name="connsiteY68" fmla="*/ 234690 h 606510"/>
              <a:gd name="connsiteX69" fmla="*/ 293148 w 464038"/>
              <a:gd name="connsiteY69" fmla="*/ 250033 h 606510"/>
              <a:gd name="connsiteX70" fmla="*/ 308496 w 464038"/>
              <a:gd name="connsiteY70" fmla="*/ 234690 h 606510"/>
              <a:gd name="connsiteX71" fmla="*/ 293148 w 464038"/>
              <a:gd name="connsiteY71" fmla="*/ 219442 h 606510"/>
              <a:gd name="connsiteX72" fmla="*/ 169743 w 464038"/>
              <a:gd name="connsiteY72" fmla="*/ 219442 h 606510"/>
              <a:gd name="connsiteX73" fmla="*/ 154383 w 464038"/>
              <a:gd name="connsiteY73" fmla="*/ 234690 h 606510"/>
              <a:gd name="connsiteX74" fmla="*/ 169743 w 464038"/>
              <a:gd name="connsiteY74" fmla="*/ 250033 h 606510"/>
              <a:gd name="connsiteX75" fmla="*/ 185009 w 464038"/>
              <a:gd name="connsiteY75" fmla="*/ 234690 h 606510"/>
              <a:gd name="connsiteX76" fmla="*/ 169743 w 464038"/>
              <a:gd name="connsiteY76" fmla="*/ 219442 h 606510"/>
              <a:gd name="connsiteX77" fmla="*/ 299268 w 464038"/>
              <a:gd name="connsiteY77" fmla="*/ 201182 h 606510"/>
              <a:gd name="connsiteX78" fmla="*/ 329117 w 464038"/>
              <a:gd name="connsiteY78" fmla="*/ 231019 h 606510"/>
              <a:gd name="connsiteX79" fmla="*/ 299268 w 464038"/>
              <a:gd name="connsiteY79" fmla="*/ 260951 h 606510"/>
              <a:gd name="connsiteX80" fmla="*/ 269419 w 464038"/>
              <a:gd name="connsiteY80" fmla="*/ 231019 h 606510"/>
              <a:gd name="connsiteX81" fmla="*/ 299268 w 464038"/>
              <a:gd name="connsiteY81" fmla="*/ 201182 h 606510"/>
              <a:gd name="connsiteX82" fmla="*/ 163618 w 464038"/>
              <a:gd name="connsiteY82" fmla="*/ 201182 h 606510"/>
              <a:gd name="connsiteX83" fmla="*/ 193490 w 464038"/>
              <a:gd name="connsiteY83" fmla="*/ 231019 h 606510"/>
              <a:gd name="connsiteX84" fmla="*/ 163618 w 464038"/>
              <a:gd name="connsiteY84" fmla="*/ 260951 h 606510"/>
              <a:gd name="connsiteX85" fmla="*/ 133651 w 464038"/>
              <a:gd name="connsiteY85" fmla="*/ 231019 h 606510"/>
              <a:gd name="connsiteX86" fmla="*/ 163618 w 464038"/>
              <a:gd name="connsiteY86" fmla="*/ 201182 h 606510"/>
              <a:gd name="connsiteX87" fmla="*/ 168377 w 464038"/>
              <a:gd name="connsiteY87" fmla="*/ 109792 h 606510"/>
              <a:gd name="connsiteX88" fmla="*/ 157804 w 464038"/>
              <a:gd name="connsiteY88" fmla="*/ 114296 h 606510"/>
              <a:gd name="connsiteX89" fmla="*/ 59179 w 464038"/>
              <a:gd name="connsiteY89" fmla="*/ 179675 h 606510"/>
              <a:gd name="connsiteX90" fmla="*/ 52491 w 464038"/>
              <a:gd name="connsiteY90" fmla="*/ 181463 h 606510"/>
              <a:gd name="connsiteX91" fmla="*/ 27246 w 464038"/>
              <a:gd name="connsiteY91" fmla="*/ 226711 h 606510"/>
              <a:gd name="connsiteX92" fmla="*/ 58049 w 464038"/>
              <a:gd name="connsiteY92" fmla="*/ 267067 h 606510"/>
              <a:gd name="connsiteX93" fmla="*/ 59933 w 464038"/>
              <a:gd name="connsiteY93" fmla="*/ 266973 h 606510"/>
              <a:gd name="connsiteX94" fmla="*/ 69447 w 464038"/>
              <a:gd name="connsiteY94" fmla="*/ 266315 h 606510"/>
              <a:gd name="connsiteX95" fmla="*/ 73591 w 464038"/>
              <a:gd name="connsiteY95" fmla="*/ 274123 h 606510"/>
              <a:gd name="connsiteX96" fmla="*/ 232691 w 464038"/>
              <a:gd name="connsiteY96" fmla="*/ 379106 h 606510"/>
              <a:gd name="connsiteX97" fmla="*/ 391790 w 464038"/>
              <a:gd name="connsiteY97" fmla="*/ 274123 h 606510"/>
              <a:gd name="connsiteX98" fmla="*/ 395935 w 464038"/>
              <a:gd name="connsiteY98" fmla="*/ 266127 h 606510"/>
              <a:gd name="connsiteX99" fmla="*/ 404884 w 464038"/>
              <a:gd name="connsiteY99" fmla="*/ 266879 h 606510"/>
              <a:gd name="connsiteX100" fmla="*/ 407804 w 464038"/>
              <a:gd name="connsiteY100" fmla="*/ 267067 h 606510"/>
              <a:gd name="connsiteX101" fmla="*/ 435592 w 464038"/>
              <a:gd name="connsiteY101" fmla="*/ 226711 h 606510"/>
              <a:gd name="connsiteX102" fmla="*/ 412985 w 464038"/>
              <a:gd name="connsiteY102" fmla="*/ 181275 h 606510"/>
              <a:gd name="connsiteX103" fmla="*/ 411007 w 464038"/>
              <a:gd name="connsiteY103" fmla="*/ 180804 h 606510"/>
              <a:gd name="connsiteX104" fmla="*/ 178810 w 464038"/>
              <a:gd name="connsiteY104" fmla="*/ 114390 h 606510"/>
              <a:gd name="connsiteX105" fmla="*/ 168377 w 464038"/>
              <a:gd name="connsiteY105" fmla="*/ 109792 h 606510"/>
              <a:gd name="connsiteX106" fmla="*/ 229677 w 464038"/>
              <a:gd name="connsiteY106" fmla="*/ 0 h 606510"/>
              <a:gd name="connsiteX107" fmla="*/ 358821 w 464038"/>
              <a:gd name="connsiteY107" fmla="*/ 50046 h 606510"/>
              <a:gd name="connsiteX108" fmla="*/ 427491 w 464038"/>
              <a:gd name="connsiteY108" fmla="*/ 158039 h 606510"/>
              <a:gd name="connsiteX109" fmla="*/ 462344 w 464038"/>
              <a:gd name="connsiteY109" fmla="*/ 226711 h 606510"/>
              <a:gd name="connsiteX110" fmla="*/ 411572 w 464038"/>
              <a:gd name="connsiteY110" fmla="*/ 293689 h 606510"/>
              <a:gd name="connsiteX111" fmla="*/ 341960 w 464038"/>
              <a:gd name="connsiteY111" fmla="*/ 369605 h 606510"/>
              <a:gd name="connsiteX112" fmla="*/ 232691 w 464038"/>
              <a:gd name="connsiteY112" fmla="*/ 405822 h 606510"/>
              <a:gd name="connsiteX113" fmla="*/ 123422 w 464038"/>
              <a:gd name="connsiteY113" fmla="*/ 369605 h 606510"/>
              <a:gd name="connsiteX114" fmla="*/ 53716 w 464038"/>
              <a:gd name="connsiteY114" fmla="*/ 293689 h 606510"/>
              <a:gd name="connsiteX115" fmla="*/ 14530 w 464038"/>
              <a:gd name="connsiteY115" fmla="*/ 274217 h 606510"/>
              <a:gd name="connsiteX116" fmla="*/ 494 w 464038"/>
              <a:gd name="connsiteY116" fmla="*/ 226711 h 606510"/>
              <a:gd name="connsiteX117" fmla="*/ 37796 w 464038"/>
              <a:gd name="connsiteY117" fmla="*/ 158321 h 606510"/>
              <a:gd name="connsiteX118" fmla="*/ 103264 w 464038"/>
              <a:gd name="connsiteY118" fmla="*/ 50328 h 606510"/>
              <a:gd name="connsiteX119" fmla="*/ 229677 w 464038"/>
              <a:gd name="connsiteY119" fmla="*/ 0 h 60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64037" h="606510">
                <a:moveTo>
                  <a:pt x="231454" y="522255"/>
                </a:moveTo>
                <a:cubicBezTo>
                  <a:pt x="241041" y="522255"/>
                  <a:pt x="248813" y="529996"/>
                  <a:pt x="248813" y="539544"/>
                </a:cubicBezTo>
                <a:cubicBezTo>
                  <a:pt x="248813" y="549092"/>
                  <a:pt x="241041" y="556833"/>
                  <a:pt x="231454" y="556833"/>
                </a:cubicBezTo>
                <a:cubicBezTo>
                  <a:pt x="221867" y="556833"/>
                  <a:pt x="214095" y="549092"/>
                  <a:pt x="214095" y="539544"/>
                </a:cubicBezTo>
                <a:cubicBezTo>
                  <a:pt x="214095" y="529996"/>
                  <a:pt x="221867" y="522255"/>
                  <a:pt x="231454" y="522255"/>
                </a:cubicBezTo>
                <a:close/>
                <a:moveTo>
                  <a:pt x="103999" y="443759"/>
                </a:moveTo>
                <a:cubicBezTo>
                  <a:pt x="69239" y="448180"/>
                  <a:pt x="29674" y="479602"/>
                  <a:pt x="29674" y="514504"/>
                </a:cubicBezTo>
                <a:lnTo>
                  <a:pt x="29674" y="576782"/>
                </a:lnTo>
                <a:lnTo>
                  <a:pt x="231642" y="576782"/>
                </a:lnTo>
                <a:lnTo>
                  <a:pt x="232019" y="576782"/>
                </a:lnTo>
                <a:lnTo>
                  <a:pt x="232396" y="576782"/>
                </a:lnTo>
                <a:lnTo>
                  <a:pt x="434270" y="576782"/>
                </a:lnTo>
                <a:lnTo>
                  <a:pt x="434270" y="514504"/>
                </a:lnTo>
                <a:cubicBezTo>
                  <a:pt x="434270" y="479602"/>
                  <a:pt x="394706" y="448180"/>
                  <a:pt x="360039" y="443759"/>
                </a:cubicBezTo>
                <a:cubicBezTo>
                  <a:pt x="355518" y="443006"/>
                  <a:pt x="352409" y="444605"/>
                  <a:pt x="349866" y="447804"/>
                </a:cubicBezTo>
                <a:cubicBezTo>
                  <a:pt x="325279" y="479602"/>
                  <a:pt x="285526" y="496818"/>
                  <a:pt x="232773" y="497100"/>
                </a:cubicBezTo>
                <a:cubicBezTo>
                  <a:pt x="232773" y="497100"/>
                  <a:pt x="232679" y="497100"/>
                  <a:pt x="232584" y="497100"/>
                </a:cubicBezTo>
                <a:cubicBezTo>
                  <a:pt x="232490" y="497100"/>
                  <a:pt x="232396" y="497100"/>
                  <a:pt x="232396" y="497100"/>
                </a:cubicBezTo>
                <a:cubicBezTo>
                  <a:pt x="232208" y="497100"/>
                  <a:pt x="232113" y="497100"/>
                  <a:pt x="232019" y="497100"/>
                </a:cubicBezTo>
                <a:cubicBezTo>
                  <a:pt x="231925" y="497100"/>
                  <a:pt x="231737" y="497100"/>
                  <a:pt x="231642" y="497100"/>
                </a:cubicBezTo>
                <a:cubicBezTo>
                  <a:pt x="231548" y="497100"/>
                  <a:pt x="231548" y="497100"/>
                  <a:pt x="231454" y="497100"/>
                </a:cubicBezTo>
                <a:cubicBezTo>
                  <a:pt x="231360" y="497100"/>
                  <a:pt x="231266" y="497100"/>
                  <a:pt x="231171" y="497100"/>
                </a:cubicBezTo>
                <a:cubicBezTo>
                  <a:pt x="178513" y="496818"/>
                  <a:pt x="138665" y="479602"/>
                  <a:pt x="114173" y="447804"/>
                </a:cubicBezTo>
                <a:cubicBezTo>
                  <a:pt x="111629" y="444605"/>
                  <a:pt x="108521" y="443006"/>
                  <a:pt x="103999" y="443759"/>
                </a:cubicBezTo>
                <a:close/>
                <a:moveTo>
                  <a:pt x="112100" y="413090"/>
                </a:moveTo>
                <a:lnTo>
                  <a:pt x="116999" y="413184"/>
                </a:lnTo>
                <a:cubicBezTo>
                  <a:pt x="117093" y="413184"/>
                  <a:pt x="117093" y="413184"/>
                  <a:pt x="117187" y="413184"/>
                </a:cubicBezTo>
                <a:cubicBezTo>
                  <a:pt x="117376" y="413184"/>
                  <a:pt x="117470" y="413184"/>
                  <a:pt x="117564" y="413184"/>
                </a:cubicBezTo>
                <a:lnTo>
                  <a:pt x="118129" y="413184"/>
                </a:lnTo>
                <a:lnTo>
                  <a:pt x="118223" y="413184"/>
                </a:lnTo>
                <a:cubicBezTo>
                  <a:pt x="124441" y="413560"/>
                  <a:pt x="129810" y="417135"/>
                  <a:pt x="132731" y="422309"/>
                </a:cubicBezTo>
                <a:cubicBezTo>
                  <a:pt x="150252" y="452884"/>
                  <a:pt x="183034" y="467184"/>
                  <a:pt x="231454" y="467372"/>
                </a:cubicBezTo>
                <a:cubicBezTo>
                  <a:pt x="231642" y="467372"/>
                  <a:pt x="231831" y="467372"/>
                  <a:pt x="232019" y="467372"/>
                </a:cubicBezTo>
                <a:cubicBezTo>
                  <a:pt x="232208" y="467372"/>
                  <a:pt x="232396" y="467372"/>
                  <a:pt x="232584" y="467372"/>
                </a:cubicBezTo>
                <a:cubicBezTo>
                  <a:pt x="281004" y="467184"/>
                  <a:pt x="313786" y="452884"/>
                  <a:pt x="331308" y="422309"/>
                </a:cubicBezTo>
                <a:cubicBezTo>
                  <a:pt x="334228" y="417135"/>
                  <a:pt x="339598" y="413560"/>
                  <a:pt x="345815" y="413184"/>
                </a:cubicBezTo>
                <a:lnTo>
                  <a:pt x="346380" y="413184"/>
                </a:lnTo>
                <a:cubicBezTo>
                  <a:pt x="346569" y="413184"/>
                  <a:pt x="346663" y="413184"/>
                  <a:pt x="346757" y="413184"/>
                </a:cubicBezTo>
                <a:cubicBezTo>
                  <a:pt x="346851" y="413184"/>
                  <a:pt x="346945" y="413184"/>
                  <a:pt x="347040" y="413184"/>
                </a:cubicBezTo>
                <a:lnTo>
                  <a:pt x="351938" y="413090"/>
                </a:lnTo>
                <a:cubicBezTo>
                  <a:pt x="402713" y="413090"/>
                  <a:pt x="464038" y="458623"/>
                  <a:pt x="464038" y="514504"/>
                </a:cubicBezTo>
                <a:lnTo>
                  <a:pt x="464038" y="606510"/>
                </a:lnTo>
                <a:lnTo>
                  <a:pt x="232773" y="606510"/>
                </a:lnTo>
                <a:lnTo>
                  <a:pt x="232019" y="606510"/>
                </a:lnTo>
                <a:lnTo>
                  <a:pt x="231171" y="606510"/>
                </a:lnTo>
                <a:lnTo>
                  <a:pt x="0" y="606510"/>
                </a:lnTo>
                <a:lnTo>
                  <a:pt x="0" y="514504"/>
                </a:lnTo>
                <a:cubicBezTo>
                  <a:pt x="0" y="458623"/>
                  <a:pt x="61326" y="413090"/>
                  <a:pt x="112100" y="413090"/>
                </a:cubicBezTo>
                <a:close/>
                <a:moveTo>
                  <a:pt x="230383" y="287342"/>
                </a:moveTo>
                <a:cubicBezTo>
                  <a:pt x="230383" y="287342"/>
                  <a:pt x="230383" y="287342"/>
                  <a:pt x="230477" y="287342"/>
                </a:cubicBezTo>
                <a:cubicBezTo>
                  <a:pt x="230477" y="287342"/>
                  <a:pt x="230571" y="287342"/>
                  <a:pt x="230571" y="287342"/>
                </a:cubicBezTo>
                <a:cubicBezTo>
                  <a:pt x="230854" y="287342"/>
                  <a:pt x="231137" y="287342"/>
                  <a:pt x="231419" y="287342"/>
                </a:cubicBezTo>
                <a:cubicBezTo>
                  <a:pt x="231702" y="287342"/>
                  <a:pt x="231984" y="287342"/>
                  <a:pt x="232267" y="287342"/>
                </a:cubicBezTo>
                <a:cubicBezTo>
                  <a:pt x="232267" y="287342"/>
                  <a:pt x="232267" y="287342"/>
                  <a:pt x="232361" y="287342"/>
                </a:cubicBezTo>
                <a:cubicBezTo>
                  <a:pt x="232361" y="287342"/>
                  <a:pt x="232455" y="287342"/>
                  <a:pt x="232455" y="287342"/>
                </a:cubicBezTo>
                <a:cubicBezTo>
                  <a:pt x="272398" y="287624"/>
                  <a:pt x="305086" y="305700"/>
                  <a:pt x="313471" y="312290"/>
                </a:cubicBezTo>
                <a:cubicBezTo>
                  <a:pt x="315637" y="313702"/>
                  <a:pt x="317050" y="316150"/>
                  <a:pt x="317050" y="318974"/>
                </a:cubicBezTo>
                <a:cubicBezTo>
                  <a:pt x="317050" y="323399"/>
                  <a:pt x="313471" y="326976"/>
                  <a:pt x="309043" y="326976"/>
                </a:cubicBezTo>
                <a:cubicBezTo>
                  <a:pt x="308949" y="326976"/>
                  <a:pt x="308855" y="326976"/>
                  <a:pt x="308855" y="326976"/>
                </a:cubicBezTo>
                <a:cubicBezTo>
                  <a:pt x="302260" y="327353"/>
                  <a:pt x="259680" y="322175"/>
                  <a:pt x="232361" y="322175"/>
                </a:cubicBezTo>
                <a:cubicBezTo>
                  <a:pt x="231984" y="322175"/>
                  <a:pt x="231702" y="322175"/>
                  <a:pt x="231419" y="322175"/>
                </a:cubicBezTo>
                <a:cubicBezTo>
                  <a:pt x="231042" y="322175"/>
                  <a:pt x="230760" y="322175"/>
                  <a:pt x="230477" y="322175"/>
                </a:cubicBezTo>
                <a:cubicBezTo>
                  <a:pt x="203158" y="322175"/>
                  <a:pt x="160578" y="327353"/>
                  <a:pt x="153984" y="326976"/>
                </a:cubicBezTo>
                <a:cubicBezTo>
                  <a:pt x="153890" y="326976"/>
                  <a:pt x="153890" y="326976"/>
                  <a:pt x="153796" y="326976"/>
                </a:cubicBezTo>
                <a:cubicBezTo>
                  <a:pt x="149368" y="326976"/>
                  <a:pt x="145788" y="323399"/>
                  <a:pt x="145788" y="318974"/>
                </a:cubicBezTo>
                <a:cubicBezTo>
                  <a:pt x="145788" y="316150"/>
                  <a:pt x="147201" y="313702"/>
                  <a:pt x="149368" y="312290"/>
                </a:cubicBezTo>
                <a:cubicBezTo>
                  <a:pt x="157658" y="305700"/>
                  <a:pt x="190441" y="287624"/>
                  <a:pt x="230383" y="287342"/>
                </a:cubicBezTo>
                <a:close/>
                <a:moveTo>
                  <a:pt x="293148" y="219442"/>
                </a:moveTo>
                <a:cubicBezTo>
                  <a:pt x="284673" y="219442"/>
                  <a:pt x="277800" y="226313"/>
                  <a:pt x="277800" y="234690"/>
                </a:cubicBezTo>
                <a:cubicBezTo>
                  <a:pt x="277800" y="243161"/>
                  <a:pt x="284673" y="250033"/>
                  <a:pt x="293148" y="250033"/>
                </a:cubicBezTo>
                <a:cubicBezTo>
                  <a:pt x="301622" y="250033"/>
                  <a:pt x="308402" y="243161"/>
                  <a:pt x="308496" y="234690"/>
                </a:cubicBezTo>
                <a:cubicBezTo>
                  <a:pt x="308496" y="226313"/>
                  <a:pt x="301622" y="219442"/>
                  <a:pt x="293148" y="219442"/>
                </a:cubicBezTo>
                <a:close/>
                <a:moveTo>
                  <a:pt x="169743" y="219442"/>
                </a:moveTo>
                <a:cubicBezTo>
                  <a:pt x="161262" y="219442"/>
                  <a:pt x="154383" y="226313"/>
                  <a:pt x="154383" y="234690"/>
                </a:cubicBezTo>
                <a:cubicBezTo>
                  <a:pt x="154383" y="243161"/>
                  <a:pt x="161262" y="250033"/>
                  <a:pt x="169743" y="250033"/>
                </a:cubicBezTo>
                <a:cubicBezTo>
                  <a:pt x="178224" y="250033"/>
                  <a:pt x="185009" y="243161"/>
                  <a:pt x="185009" y="234690"/>
                </a:cubicBezTo>
                <a:cubicBezTo>
                  <a:pt x="185009" y="226313"/>
                  <a:pt x="178224" y="219442"/>
                  <a:pt x="169743" y="219442"/>
                </a:cubicBezTo>
                <a:close/>
                <a:moveTo>
                  <a:pt x="299268" y="201182"/>
                </a:moveTo>
                <a:cubicBezTo>
                  <a:pt x="315746" y="201182"/>
                  <a:pt x="329117" y="214548"/>
                  <a:pt x="329117" y="231019"/>
                </a:cubicBezTo>
                <a:cubicBezTo>
                  <a:pt x="329117" y="247491"/>
                  <a:pt x="315746" y="260951"/>
                  <a:pt x="299268" y="260951"/>
                </a:cubicBezTo>
                <a:cubicBezTo>
                  <a:pt x="282696" y="260951"/>
                  <a:pt x="269419" y="247491"/>
                  <a:pt x="269419" y="231019"/>
                </a:cubicBezTo>
                <a:cubicBezTo>
                  <a:pt x="269419" y="214548"/>
                  <a:pt x="282790" y="201182"/>
                  <a:pt x="299268" y="201182"/>
                </a:cubicBezTo>
                <a:close/>
                <a:moveTo>
                  <a:pt x="163618" y="201182"/>
                </a:moveTo>
                <a:cubicBezTo>
                  <a:pt x="180109" y="201182"/>
                  <a:pt x="193490" y="214548"/>
                  <a:pt x="193490" y="231019"/>
                </a:cubicBezTo>
                <a:cubicBezTo>
                  <a:pt x="193490" y="247585"/>
                  <a:pt x="180109" y="260951"/>
                  <a:pt x="163618" y="260951"/>
                </a:cubicBezTo>
                <a:cubicBezTo>
                  <a:pt x="147033" y="260951"/>
                  <a:pt x="133651" y="247491"/>
                  <a:pt x="133651" y="231019"/>
                </a:cubicBezTo>
                <a:cubicBezTo>
                  <a:pt x="133651" y="214548"/>
                  <a:pt x="147033" y="201182"/>
                  <a:pt x="163618" y="201182"/>
                </a:cubicBezTo>
                <a:close/>
                <a:moveTo>
                  <a:pt x="168377" y="109792"/>
                </a:moveTo>
                <a:cubicBezTo>
                  <a:pt x="164704" y="109522"/>
                  <a:pt x="161007" y="110769"/>
                  <a:pt x="157804" y="114296"/>
                </a:cubicBezTo>
                <a:cubicBezTo>
                  <a:pt x="115415" y="160767"/>
                  <a:pt x="62665" y="179299"/>
                  <a:pt x="59179" y="179675"/>
                </a:cubicBezTo>
                <a:lnTo>
                  <a:pt x="52491" y="181463"/>
                </a:lnTo>
                <a:cubicBezTo>
                  <a:pt x="29036" y="187483"/>
                  <a:pt x="27246" y="217586"/>
                  <a:pt x="27246" y="226711"/>
                </a:cubicBezTo>
                <a:cubicBezTo>
                  <a:pt x="27246" y="253521"/>
                  <a:pt x="37608" y="267067"/>
                  <a:pt x="58049" y="267067"/>
                </a:cubicBezTo>
                <a:cubicBezTo>
                  <a:pt x="58520" y="267067"/>
                  <a:pt x="59273" y="267067"/>
                  <a:pt x="59933" y="266973"/>
                </a:cubicBezTo>
                <a:lnTo>
                  <a:pt x="69447" y="266315"/>
                </a:lnTo>
                <a:lnTo>
                  <a:pt x="73591" y="274123"/>
                </a:lnTo>
                <a:cubicBezTo>
                  <a:pt x="99684" y="324733"/>
                  <a:pt x="160536" y="379106"/>
                  <a:pt x="232691" y="379106"/>
                </a:cubicBezTo>
                <a:cubicBezTo>
                  <a:pt x="304752" y="379106"/>
                  <a:pt x="365698" y="324733"/>
                  <a:pt x="391790" y="274123"/>
                </a:cubicBezTo>
                <a:lnTo>
                  <a:pt x="395935" y="266127"/>
                </a:lnTo>
                <a:lnTo>
                  <a:pt x="404884" y="266879"/>
                </a:lnTo>
                <a:cubicBezTo>
                  <a:pt x="406014" y="266973"/>
                  <a:pt x="406956" y="267067"/>
                  <a:pt x="407804" y="267067"/>
                </a:cubicBezTo>
                <a:cubicBezTo>
                  <a:pt x="416847" y="267067"/>
                  <a:pt x="435592" y="267067"/>
                  <a:pt x="435592" y="226711"/>
                </a:cubicBezTo>
                <a:cubicBezTo>
                  <a:pt x="435592" y="208555"/>
                  <a:pt x="431730" y="185884"/>
                  <a:pt x="412985" y="181275"/>
                </a:cubicBezTo>
                <a:lnTo>
                  <a:pt x="411007" y="180804"/>
                </a:lnTo>
                <a:cubicBezTo>
                  <a:pt x="403282" y="181745"/>
                  <a:pt x="278188" y="195668"/>
                  <a:pt x="178810" y="114390"/>
                </a:cubicBezTo>
                <a:cubicBezTo>
                  <a:pt x="175701" y="111850"/>
                  <a:pt x="172051" y="110063"/>
                  <a:pt x="168377" y="109792"/>
                </a:cubicBezTo>
                <a:close/>
                <a:moveTo>
                  <a:pt x="229677" y="0"/>
                </a:moveTo>
                <a:cubicBezTo>
                  <a:pt x="275457" y="0"/>
                  <a:pt x="321331" y="17779"/>
                  <a:pt x="358821" y="50046"/>
                </a:cubicBezTo>
                <a:cubicBezTo>
                  <a:pt x="392638" y="79208"/>
                  <a:pt x="416753" y="117306"/>
                  <a:pt x="427491" y="158039"/>
                </a:cubicBezTo>
                <a:cubicBezTo>
                  <a:pt x="450099" y="167446"/>
                  <a:pt x="462344" y="191528"/>
                  <a:pt x="462344" y="226711"/>
                </a:cubicBezTo>
                <a:cubicBezTo>
                  <a:pt x="462344" y="281554"/>
                  <a:pt x="432201" y="292561"/>
                  <a:pt x="411572" y="293689"/>
                </a:cubicBezTo>
                <a:cubicBezTo>
                  <a:pt x="394899" y="323134"/>
                  <a:pt x="370408" y="349850"/>
                  <a:pt x="341960" y="369605"/>
                </a:cubicBezTo>
                <a:cubicBezTo>
                  <a:pt x="307860" y="393311"/>
                  <a:pt x="269993" y="405822"/>
                  <a:pt x="232691" y="405822"/>
                </a:cubicBezTo>
                <a:cubicBezTo>
                  <a:pt x="195295" y="405822"/>
                  <a:pt x="157521" y="393311"/>
                  <a:pt x="123422" y="369605"/>
                </a:cubicBezTo>
                <a:cubicBezTo>
                  <a:pt x="94974" y="349850"/>
                  <a:pt x="70483" y="323134"/>
                  <a:pt x="53716" y="293689"/>
                </a:cubicBezTo>
                <a:cubicBezTo>
                  <a:pt x="37325" y="292655"/>
                  <a:pt x="23855" y="285976"/>
                  <a:pt x="14530" y="274217"/>
                </a:cubicBezTo>
                <a:cubicBezTo>
                  <a:pt x="5204" y="262458"/>
                  <a:pt x="494" y="246466"/>
                  <a:pt x="494" y="226711"/>
                </a:cubicBezTo>
                <a:cubicBezTo>
                  <a:pt x="494" y="193692"/>
                  <a:pt x="14624" y="168293"/>
                  <a:pt x="37796" y="158321"/>
                </a:cubicBezTo>
                <a:cubicBezTo>
                  <a:pt x="48347" y="117212"/>
                  <a:pt x="71425" y="79114"/>
                  <a:pt x="103264" y="50328"/>
                </a:cubicBezTo>
                <a:cubicBezTo>
                  <a:pt x="139247" y="17873"/>
                  <a:pt x="184085" y="0"/>
                  <a:pt x="22967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503712" y="3825044"/>
            <a:ext cx="3024336" cy="1836204"/>
          </a:xfrm>
          <a:prstGeom prst="roundRect">
            <a:avLst>
              <a:gd name="adj" fmla="val 9241"/>
            </a:avLst>
          </a:prstGeom>
          <a:solidFill>
            <a:schemeClr val="bg1"/>
          </a:solidFill>
          <a:ln w="19050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3575720" y="4034036"/>
            <a:ext cx="3204356" cy="116587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Имя: NIC</a:t>
            </a:r>
            <a:endParaRPr lang="ru-RU" altLang="zh-CN" sz="140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endParaRPr lang="ru-RU" altLang="zh-CN" sz="140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fontAlgn="ctr">
              <a:lnSpc>
                <a:spcPct val="125000"/>
              </a:lnSpc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MAC-адрес/адрес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физический адрес: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683732" y="5193196"/>
            <a:ext cx="360000" cy="252028"/>
          </a:xfrm>
          <a:prstGeom prst="roundRect">
            <a:avLst/>
          </a:prstGeom>
          <a:pattFill prst="dkDnDiag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rgbClr val="3FCDFF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072575" y="5193196"/>
            <a:ext cx="360000" cy="252028"/>
          </a:xfrm>
          <a:prstGeom prst="roundRect">
            <a:avLst/>
          </a:prstGeom>
          <a:pattFill prst="dkDnDiag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rgbClr val="3FCDFF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461418" y="5193196"/>
            <a:ext cx="360000" cy="252028"/>
          </a:xfrm>
          <a:prstGeom prst="roundRect">
            <a:avLst/>
          </a:prstGeom>
          <a:pattFill prst="dkDnDiag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rgbClr val="3FCDFF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850261" y="5193196"/>
            <a:ext cx="360000" cy="252028"/>
          </a:xfrm>
          <a:prstGeom prst="roundRect">
            <a:avLst/>
          </a:prstGeom>
          <a:pattFill prst="dkDnDiag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rgbClr val="3FCDFF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239104" y="5193196"/>
            <a:ext cx="360000" cy="252028"/>
          </a:xfrm>
          <a:prstGeom prst="roundRect">
            <a:avLst/>
          </a:prstGeom>
          <a:pattFill prst="dkDnDiag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rgbClr val="3FCDFF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627948" y="5193196"/>
            <a:ext cx="360000" cy="252028"/>
          </a:xfrm>
          <a:prstGeom prst="roundRect">
            <a:avLst/>
          </a:prstGeom>
          <a:pattFill prst="dkDnDiag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rgbClr val="3FCDFF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0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880" y="4034036"/>
            <a:ext cx="612068" cy="56106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 bwMode="auto">
          <a:xfrm>
            <a:off x="3026137" y="2917873"/>
            <a:ext cx="2827359" cy="7042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ctr">
              <a:lnSpc>
                <a:spcPct val="125000"/>
              </a:lnSpc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MAC-адрес?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581852" y="3627176"/>
            <a:ext cx="1597824" cy="896573"/>
            <a:chOff x="1401832" y="3123120"/>
            <a:chExt cx="1597824" cy="896573"/>
          </a:xfrm>
        </p:grpSpPr>
        <p:sp>
          <p:nvSpPr>
            <p:cNvPr id="23" name="圆角矩形标注 22"/>
            <p:cNvSpPr/>
            <p:nvPr/>
          </p:nvSpPr>
          <p:spPr>
            <a:xfrm>
              <a:off x="1415480" y="3212976"/>
              <a:ext cx="1584176" cy="756778"/>
            </a:xfrm>
            <a:prstGeom prst="wedgeRoundRectCallout">
              <a:avLst>
                <a:gd name="adj1" fmla="val 34913"/>
                <a:gd name="adj2" fmla="val 66276"/>
                <a:gd name="adj3" fmla="val 16667"/>
              </a:avLst>
            </a:prstGeom>
            <a:solidFill>
              <a:srgbClr val="F3FBFE"/>
            </a:solidFill>
            <a:ln w="9525" cap="flat" cmpd="sng" algn="ctr">
              <a:solidFill>
                <a:srgbClr val="3FCD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1401832" y="3123120"/>
              <a:ext cx="1584176" cy="89657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r>
                <a:rPr lang="ru-RU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меня есть MAC-адрес, когда я покидаю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производство.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5" name="圆角矩形 75"/>
          <p:cNvSpPr/>
          <p:nvPr/>
        </p:nvSpPr>
        <p:spPr>
          <a:xfrm>
            <a:off x="7556309" y="2960948"/>
            <a:ext cx="3870091" cy="441845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MAC-адрес</a:t>
            </a:r>
          </a:p>
        </p:txBody>
      </p:sp>
      <p:sp>
        <p:nvSpPr>
          <p:cNvPr id="27" name="圆角矩形 75"/>
          <p:cNvSpPr/>
          <p:nvPr/>
        </p:nvSpPr>
        <p:spPr>
          <a:xfrm>
            <a:off x="7556309" y="3440278"/>
            <a:ext cx="3870091" cy="2004946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каждой сетевой карты есть номер, т.е. MAC-адрес, для идентификации, так же как у каждого человека есть удостоверение личности.</a:t>
            </a:r>
          </a:p>
        </p:txBody>
      </p:sp>
      <p:sp>
        <p:nvSpPr>
          <p:cNvPr id="28" name="梯形 4"/>
          <p:cNvSpPr/>
          <p:nvPr/>
        </p:nvSpPr>
        <p:spPr bwMode="auto">
          <a:xfrm rot="5400000">
            <a:off x="5686272" y="4082007"/>
            <a:ext cx="2938279" cy="680970"/>
          </a:xfrm>
          <a:custGeom>
            <a:avLst/>
            <a:gdLst>
              <a:gd name="connsiteX0" fmla="*/ 0 w 7419581"/>
              <a:gd name="connsiteY0" fmla="*/ 837617 h 843349"/>
              <a:gd name="connsiteX1" fmla="*/ 204869 w 7419581"/>
              <a:gd name="connsiteY1" fmla="*/ 0 h 843349"/>
              <a:gd name="connsiteX2" fmla="*/ 1072030 w 7419581"/>
              <a:gd name="connsiteY2" fmla="*/ 0 h 843349"/>
              <a:gd name="connsiteX3" fmla="*/ 7419582 w 7419581"/>
              <a:gd name="connsiteY3" fmla="*/ 843349 h 843349"/>
              <a:gd name="connsiteX4" fmla="*/ 0 w 7419581"/>
              <a:gd name="connsiteY4" fmla="*/ 837617 h 84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581" h="843349">
                <a:moveTo>
                  <a:pt x="0" y="837617"/>
                </a:moveTo>
                <a:lnTo>
                  <a:pt x="204869" y="0"/>
                </a:lnTo>
                <a:lnTo>
                  <a:pt x="1072030" y="0"/>
                </a:lnTo>
                <a:lnTo>
                  <a:pt x="7419582" y="843349"/>
                </a:lnTo>
                <a:lnTo>
                  <a:pt x="0" y="837617"/>
                </a:lnTo>
                <a:close/>
              </a:path>
            </a:pathLst>
          </a:custGeom>
          <a:gradFill>
            <a:gsLst>
              <a:gs pos="100000">
                <a:srgbClr val="F4FBFE"/>
              </a:gs>
              <a:gs pos="0">
                <a:srgbClr val="99DF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117517" y="121216"/>
            <a:ext cx="4957810" cy="212400"/>
            <a:chOff x="6925793" y="165460"/>
            <a:chExt cx="4957810" cy="212400"/>
          </a:xfrm>
        </p:grpSpPr>
        <p:sp>
          <p:nvSpPr>
            <p:cNvPr id="32" name="燕尾形 31"/>
            <p:cNvSpPr/>
            <p:nvPr/>
          </p:nvSpPr>
          <p:spPr bwMode="auto">
            <a:xfrm>
              <a:off x="8732658" y="165460"/>
              <a:ext cx="1330893" cy="212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MAC-адрес</a:t>
              </a:r>
            </a:p>
          </p:txBody>
        </p:sp>
        <p:sp>
          <p:nvSpPr>
            <p:cNvPr id="36" name="燕尾形 35"/>
            <p:cNvSpPr/>
            <p:nvPr/>
          </p:nvSpPr>
          <p:spPr bwMode="auto">
            <a:xfrm>
              <a:off x="9984432" y="165460"/>
              <a:ext cx="1899171" cy="212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Тип кадра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五边形 36"/>
            <p:cNvSpPr/>
            <p:nvPr/>
          </p:nvSpPr>
          <p:spPr bwMode="auto">
            <a:xfrm>
              <a:off x="6925793" y="165460"/>
              <a:ext cx="1885983" cy="212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Формат кадра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altLang="zh-CN" sz="1200" kern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939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962690"/>
          </a:xfrm>
        </p:spPr>
        <p:txBody>
          <a:bodyPr wrap="square"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Каждое устройство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имеет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уникальный MAC-адрес. Когда устройство подключают к сети, ему назначают IP-адрес. Для чего?</a:t>
            </a:r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Сравнение IP-адреса и MAC-адреса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圆角矩形 75"/>
          <p:cNvSpPr/>
          <p:nvPr/>
        </p:nvSpPr>
        <p:spPr>
          <a:xfrm>
            <a:off x="884583" y="2234760"/>
            <a:ext cx="4909632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圆角矩形 75"/>
          <p:cNvSpPr/>
          <p:nvPr/>
        </p:nvSpPr>
        <p:spPr>
          <a:xfrm>
            <a:off x="884583" y="2666264"/>
            <a:ext cx="4909632" cy="3431894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 fontAlgn="ctr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zh-CN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51" descr="PC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46034" y="4829125"/>
            <a:ext cx="1071496" cy="822908"/>
          </a:xfrm>
          <a:prstGeom prst="rect">
            <a:avLst/>
          </a:prstGeom>
        </p:spPr>
      </p:pic>
      <p:pic>
        <p:nvPicPr>
          <p:cNvPr id="73" name="图片 72" descr="PC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1798" y="4829125"/>
            <a:ext cx="1071496" cy="822908"/>
          </a:xfrm>
          <a:prstGeom prst="rect">
            <a:avLst/>
          </a:prstGeom>
        </p:spPr>
      </p:pic>
      <p:pic>
        <p:nvPicPr>
          <p:cNvPr id="74" name="图片 73" descr="PC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3906" y="3250133"/>
            <a:ext cx="1071496" cy="822908"/>
          </a:xfrm>
          <a:prstGeom prst="rect">
            <a:avLst/>
          </a:prstGeom>
        </p:spPr>
      </p:pic>
      <p:pic>
        <p:nvPicPr>
          <p:cNvPr id="75" name="图片 74" descr="PC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21698" y="3250133"/>
            <a:ext cx="1071496" cy="822908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>
            <a:off x="1581738" y="3568985"/>
            <a:ext cx="720080" cy="461665"/>
            <a:chOff x="2171564" y="2204864"/>
            <a:chExt cx="720080" cy="461665"/>
          </a:xfrm>
        </p:grpSpPr>
        <p:sp>
          <p:nvSpPr>
            <p:cNvPr id="77" name="矩形 76"/>
            <p:cNvSpPr/>
            <p:nvPr/>
          </p:nvSpPr>
          <p:spPr>
            <a:xfrm>
              <a:off x="2243572" y="2240868"/>
              <a:ext cx="576064" cy="396044"/>
            </a:xfrm>
            <a:prstGeom prst="rect">
              <a:avLst/>
            </a:prstGeom>
            <a:solidFill>
              <a:srgbClr val="FFF2CC"/>
            </a:solidFill>
            <a:ln w="12700" cap="flat" cmpd="sng" algn="ctr">
              <a:solidFill>
                <a:srgbClr val="FFD17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ru-RU" altLang="zh-CN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171564" y="2204864"/>
              <a:ext cx="720080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NIC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MAC1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2553846" y="5185971"/>
            <a:ext cx="576064" cy="396044"/>
          </a:xfrm>
          <a:prstGeom prst="rect">
            <a:avLst/>
          </a:prstGeom>
          <a:solidFill>
            <a:srgbClr val="FFF2CC"/>
          </a:solidFill>
          <a:ln w="12700" cap="flat" cmpd="sng" algn="ctr">
            <a:solidFill>
              <a:srgbClr val="FFD1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481838" y="5153161"/>
            <a:ext cx="720080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NIC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MAC3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489950" y="3604989"/>
            <a:ext cx="576064" cy="396044"/>
          </a:xfrm>
          <a:prstGeom prst="rect">
            <a:avLst/>
          </a:prstGeom>
          <a:solidFill>
            <a:srgbClr val="FFF2CC"/>
          </a:solidFill>
          <a:ln w="12700" cap="flat" cmpd="sng" algn="ctr">
            <a:solidFill>
              <a:srgbClr val="FFD1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3417942" y="3568985"/>
            <a:ext cx="720080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NIC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678082" y="5185971"/>
            <a:ext cx="576064" cy="396044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606074" y="5153161"/>
            <a:ext cx="720080" cy="461665"/>
          </a:xfrm>
          <a:prstGeom prst="rect">
            <a:avLst/>
          </a:prstGeom>
          <a:solidFill>
            <a:srgbClr val="FFF2CC"/>
          </a:solidFill>
          <a:ln>
            <a:solidFill>
              <a:srgbClr val="FFD17D"/>
            </a:solidFill>
          </a:ln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NIC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MAC4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93" name="直接连接符 92"/>
          <p:cNvCxnSpPr/>
          <p:nvPr/>
        </p:nvCxnSpPr>
        <p:spPr bwMode="auto">
          <a:xfrm>
            <a:off x="1509730" y="4469085"/>
            <a:ext cx="38524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直接连接符 93"/>
          <p:cNvCxnSpPr>
            <a:stCxn id="75" idx="2"/>
          </p:cNvCxnSpPr>
          <p:nvPr/>
        </p:nvCxnSpPr>
        <p:spPr bwMode="auto">
          <a:xfrm flipH="1">
            <a:off x="1745011" y="4073041"/>
            <a:ext cx="0" cy="381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接连接符 94"/>
          <p:cNvCxnSpPr>
            <a:stCxn id="74" idx="2"/>
          </p:cNvCxnSpPr>
          <p:nvPr/>
        </p:nvCxnSpPr>
        <p:spPr bwMode="auto">
          <a:xfrm flipH="1">
            <a:off x="3561958" y="4073041"/>
            <a:ext cx="0" cy="381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直接连接符 95"/>
          <p:cNvCxnSpPr>
            <a:endCxn id="73" idx="0"/>
          </p:cNvCxnSpPr>
          <p:nvPr/>
        </p:nvCxnSpPr>
        <p:spPr bwMode="auto">
          <a:xfrm flipH="1">
            <a:off x="2657546" y="4469085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直接连接符 96"/>
          <p:cNvCxnSpPr>
            <a:endCxn id="52" idx="0"/>
          </p:cNvCxnSpPr>
          <p:nvPr/>
        </p:nvCxnSpPr>
        <p:spPr bwMode="auto">
          <a:xfrm flipH="1">
            <a:off x="4750090" y="4469085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矩形 97"/>
          <p:cNvSpPr/>
          <p:nvPr/>
        </p:nvSpPr>
        <p:spPr>
          <a:xfrm>
            <a:off x="1185694" y="2937172"/>
            <a:ext cx="111612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093906" y="2937172"/>
            <a:ext cx="111612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2085794" y="5657217"/>
            <a:ext cx="111612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3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246034" y="5657217"/>
            <a:ext cx="111612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4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365714" y="4109045"/>
            <a:ext cx="1116124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IP1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3237922" y="4109045"/>
            <a:ext cx="1116124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IP2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2337822" y="4505089"/>
            <a:ext cx="1116124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IP3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405652" y="4505089"/>
            <a:ext cx="1116124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IP4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944406" y="2671739"/>
            <a:ext cx="3627300" cy="1628315"/>
          </a:xfrm>
          <a:prstGeom prst="roundRect">
            <a:avLst>
              <a:gd name="adj" fmla="val 2303"/>
            </a:avLst>
          </a:prstGeom>
          <a:solidFill>
            <a:srgbClr val="3FCDFF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IP-адресов:</a:t>
            </a:r>
          </a:p>
          <a:p>
            <a:pPr marL="263525" lvl="1" indent="-254000" fontAlgn="ctr">
              <a:spcBef>
                <a:spcPts val="300"/>
              </a:spcBef>
              <a:spcAft>
                <a:spcPts val="300"/>
              </a:spcAft>
              <a:buFont typeface="Huawei Sans" panose="020C0503030203020204" pitchFamily="34" charset="0"/>
              <a:buChar char="▫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IP-адреса уникальны.</a:t>
            </a:r>
          </a:p>
          <a:p>
            <a:pPr marL="263525" lvl="1" indent="-254000" fontAlgn="ctr">
              <a:spcBef>
                <a:spcPts val="300"/>
              </a:spcBef>
              <a:spcAft>
                <a:spcPts val="300"/>
              </a:spcAft>
              <a:buFont typeface="Huawei Sans" panose="020C0503030203020204" pitchFamily="34" charset="0"/>
              <a:buChar char="▫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IP-адреса могут меняться.</a:t>
            </a:r>
          </a:p>
          <a:p>
            <a:pPr marL="263525" lvl="1" indent="-254000" fontAlgn="ctr">
              <a:spcBef>
                <a:spcPts val="300"/>
              </a:spcBef>
              <a:spcAft>
                <a:spcPts val="300"/>
              </a:spcAft>
              <a:buFont typeface="Huawei Sans" panose="020C0503030203020204" pitchFamily="34" charset="0"/>
              <a:buChar char="▫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IP-адреса присваиваются на основе сетевой топологии.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5944407" y="4469843"/>
            <a:ext cx="3627299" cy="1628315"/>
          </a:xfrm>
          <a:prstGeom prst="roundRect">
            <a:avLst>
              <a:gd name="adj" fmla="val 2303"/>
            </a:avLst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MAC-адресов:</a:t>
            </a:r>
          </a:p>
          <a:p>
            <a:pPr marL="263525" lvl="1" indent="-254000" fontAlgn="ctr">
              <a:spcBef>
                <a:spcPts val="300"/>
              </a:spcBef>
              <a:spcAft>
                <a:spcPts val="300"/>
              </a:spcAft>
              <a:buFont typeface="Huawei Sans" panose="020C0503030203020204" pitchFamily="34" charset="0"/>
              <a:buChar char="▫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MAC-адреса уникальны.</a:t>
            </a:r>
          </a:p>
          <a:p>
            <a:pPr marL="263525" lvl="1" indent="-254000" fontAlgn="ctr">
              <a:spcBef>
                <a:spcPts val="300"/>
              </a:spcBef>
              <a:spcAft>
                <a:spcPts val="300"/>
              </a:spcAft>
              <a:buFont typeface="Huawei Sans" panose="020C0503030203020204" pitchFamily="34" charset="0"/>
              <a:buChar char="▫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MAC-адреса не могут меняться.</a:t>
            </a:r>
          </a:p>
          <a:p>
            <a:pPr marL="263525" lvl="1" indent="-254000" fontAlgn="ctr">
              <a:spcBef>
                <a:spcPts val="300"/>
              </a:spcBef>
              <a:spcAft>
                <a:spcPts val="300"/>
              </a:spcAft>
              <a:buFont typeface="Huawei Sans" panose="020C0503030203020204" pitchFamily="34" charset="0"/>
              <a:buChar char="▫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MAC-адреса присваиваются производителем.</a:t>
            </a:r>
          </a:p>
        </p:txBody>
      </p:sp>
      <p:sp>
        <p:nvSpPr>
          <p:cNvPr id="79" name="man-angry_10752"/>
          <p:cNvSpPr>
            <a:spLocks noChangeAspect="1"/>
          </p:cNvSpPr>
          <p:nvPr/>
        </p:nvSpPr>
        <p:spPr bwMode="auto">
          <a:xfrm>
            <a:off x="11046929" y="5013089"/>
            <a:ext cx="720080" cy="1288256"/>
          </a:xfrm>
          <a:custGeom>
            <a:avLst/>
            <a:gdLst>
              <a:gd name="connsiteX0" fmla="*/ 68160 w 334098"/>
              <a:gd name="connsiteY0" fmla="*/ 270064 h 597716"/>
              <a:gd name="connsiteX1" fmla="*/ 101585 w 334098"/>
              <a:gd name="connsiteY1" fmla="*/ 307987 h 597716"/>
              <a:gd name="connsiteX2" fmla="*/ 137289 w 334098"/>
              <a:gd name="connsiteY2" fmla="*/ 310262 h 597716"/>
              <a:gd name="connsiteX3" fmla="*/ 160839 w 334098"/>
              <a:gd name="connsiteY3" fmla="*/ 308745 h 597716"/>
              <a:gd name="connsiteX4" fmla="*/ 159320 w 334098"/>
              <a:gd name="connsiteY4" fmla="*/ 437682 h 597716"/>
              <a:gd name="connsiteX5" fmla="*/ 159320 w 334098"/>
              <a:gd name="connsiteY5" fmla="*/ 572687 h 597716"/>
              <a:gd name="connsiteX6" fmla="*/ 110701 w 334098"/>
              <a:gd name="connsiteY6" fmla="*/ 572687 h 597716"/>
              <a:gd name="connsiteX7" fmla="*/ 110701 w 334098"/>
              <a:gd name="connsiteY7" fmla="*/ 380798 h 597716"/>
              <a:gd name="connsiteX8" fmla="*/ 87152 w 334098"/>
              <a:gd name="connsiteY8" fmla="*/ 380798 h 597716"/>
              <a:gd name="connsiteX9" fmla="*/ 87152 w 334098"/>
              <a:gd name="connsiteY9" fmla="*/ 571928 h 597716"/>
              <a:gd name="connsiteX10" fmla="*/ 59804 w 334098"/>
              <a:gd name="connsiteY10" fmla="*/ 597716 h 597716"/>
              <a:gd name="connsiteX11" fmla="*/ 34735 w 334098"/>
              <a:gd name="connsiteY11" fmla="*/ 571928 h 597716"/>
              <a:gd name="connsiteX12" fmla="*/ 34735 w 334098"/>
              <a:gd name="connsiteY12" fmla="*/ 437682 h 597716"/>
              <a:gd name="connsiteX13" fmla="*/ 34735 w 334098"/>
              <a:gd name="connsiteY13" fmla="*/ 289784 h 597716"/>
              <a:gd name="connsiteX14" fmla="*/ 68160 w 334098"/>
              <a:gd name="connsiteY14" fmla="*/ 270064 h 597716"/>
              <a:gd name="connsiteX15" fmla="*/ 126724 w 334098"/>
              <a:gd name="connsiteY15" fmla="*/ 150296 h 597716"/>
              <a:gd name="connsiteX16" fmla="*/ 155584 w 334098"/>
              <a:gd name="connsiteY16" fmla="*/ 160916 h 597716"/>
              <a:gd name="connsiteX17" fmla="*/ 160900 w 334098"/>
              <a:gd name="connsiteY17" fmla="*/ 163191 h 597716"/>
              <a:gd name="connsiteX18" fmla="*/ 206468 w 334098"/>
              <a:gd name="connsiteY18" fmla="*/ 261800 h 597716"/>
              <a:gd name="connsiteX19" fmla="*/ 200392 w 334098"/>
              <a:gd name="connsiteY19" fmla="*/ 274695 h 597716"/>
              <a:gd name="connsiteX20" fmla="*/ 198114 w 334098"/>
              <a:gd name="connsiteY20" fmla="*/ 277729 h 597716"/>
              <a:gd name="connsiteX21" fmla="*/ 103180 w 334098"/>
              <a:gd name="connsiteY21" fmla="*/ 294417 h 597716"/>
              <a:gd name="connsiteX22" fmla="*/ 81915 w 334098"/>
              <a:gd name="connsiteY22" fmla="*/ 267110 h 597716"/>
              <a:gd name="connsiteX23" fmla="*/ 101661 w 334098"/>
              <a:gd name="connsiteY23" fmla="*/ 251180 h 597716"/>
              <a:gd name="connsiteX24" fmla="*/ 130521 w 334098"/>
              <a:gd name="connsiteY24" fmla="*/ 252698 h 597716"/>
              <a:gd name="connsiteX25" fmla="*/ 133559 w 334098"/>
              <a:gd name="connsiteY25" fmla="*/ 253456 h 597716"/>
              <a:gd name="connsiteX26" fmla="*/ 166976 w 334098"/>
              <a:gd name="connsiteY26" fmla="*/ 246629 h 597716"/>
              <a:gd name="connsiteX27" fmla="*/ 156343 w 334098"/>
              <a:gd name="connsiteY27" fmla="*/ 208703 h 597716"/>
              <a:gd name="connsiteX28" fmla="*/ 139635 w 334098"/>
              <a:gd name="connsiteY28" fmla="*/ 192774 h 597716"/>
              <a:gd name="connsiteX29" fmla="*/ 139635 w 334098"/>
              <a:gd name="connsiteY29" fmla="*/ 192015 h 597716"/>
              <a:gd name="connsiteX30" fmla="*/ 138116 w 334098"/>
              <a:gd name="connsiteY30" fmla="*/ 191257 h 597716"/>
              <a:gd name="connsiteX31" fmla="*/ 132040 w 334098"/>
              <a:gd name="connsiteY31" fmla="*/ 186706 h 597716"/>
              <a:gd name="connsiteX32" fmla="*/ 127483 w 334098"/>
              <a:gd name="connsiteY32" fmla="*/ 192015 h 597716"/>
              <a:gd name="connsiteX33" fmla="*/ 128243 w 334098"/>
              <a:gd name="connsiteY33" fmla="*/ 201118 h 597716"/>
              <a:gd name="connsiteX34" fmla="*/ 127483 w 334098"/>
              <a:gd name="connsiteY34" fmla="*/ 201118 h 597716"/>
              <a:gd name="connsiteX35" fmla="*/ 129002 w 334098"/>
              <a:gd name="connsiteY35" fmla="*/ 202635 h 597716"/>
              <a:gd name="connsiteX36" fmla="*/ 131281 w 334098"/>
              <a:gd name="connsiteY36" fmla="*/ 204152 h 597716"/>
              <a:gd name="connsiteX37" fmla="*/ 145711 w 334098"/>
              <a:gd name="connsiteY37" fmla="*/ 217805 h 597716"/>
              <a:gd name="connsiteX38" fmla="*/ 154824 w 334098"/>
              <a:gd name="connsiteY38" fmla="*/ 238286 h 597716"/>
              <a:gd name="connsiteX39" fmla="*/ 133559 w 334098"/>
              <a:gd name="connsiteY39" fmla="*/ 239044 h 597716"/>
              <a:gd name="connsiteX40" fmla="*/ 131281 w 334098"/>
              <a:gd name="connsiteY40" fmla="*/ 239044 h 597716"/>
              <a:gd name="connsiteX41" fmla="*/ 103180 w 334098"/>
              <a:gd name="connsiteY41" fmla="*/ 236768 h 597716"/>
              <a:gd name="connsiteX42" fmla="*/ 91029 w 334098"/>
              <a:gd name="connsiteY42" fmla="*/ 238286 h 597716"/>
              <a:gd name="connsiteX43" fmla="*/ 106218 w 334098"/>
              <a:gd name="connsiteY43" fmla="*/ 206427 h 597716"/>
              <a:gd name="connsiteX44" fmla="*/ 122167 w 334098"/>
              <a:gd name="connsiteY44" fmla="*/ 173052 h 597716"/>
              <a:gd name="connsiteX45" fmla="*/ 126724 w 334098"/>
              <a:gd name="connsiteY45" fmla="*/ 150296 h 597716"/>
              <a:gd name="connsiteX46" fmla="*/ 84913 w 334098"/>
              <a:gd name="connsiteY46" fmla="*/ 137342 h 597716"/>
              <a:gd name="connsiteX47" fmla="*/ 111501 w 334098"/>
              <a:gd name="connsiteY47" fmla="*/ 147204 h 597716"/>
              <a:gd name="connsiteX48" fmla="*/ 110742 w 334098"/>
              <a:gd name="connsiteY48" fmla="*/ 166169 h 597716"/>
              <a:gd name="connsiteX49" fmla="*/ 94029 w 334098"/>
              <a:gd name="connsiteY49" fmla="*/ 200307 h 597716"/>
              <a:gd name="connsiteX50" fmla="*/ 34775 w 334098"/>
              <a:gd name="connsiteY50" fmla="*/ 275409 h 597716"/>
              <a:gd name="connsiteX51" fmla="*/ 4389 w 334098"/>
              <a:gd name="connsiteY51" fmla="*/ 257203 h 597716"/>
              <a:gd name="connsiteX52" fmla="*/ 21101 w 334098"/>
              <a:gd name="connsiteY52" fmla="*/ 172997 h 597716"/>
              <a:gd name="connsiteX53" fmla="*/ 55286 w 334098"/>
              <a:gd name="connsiteY53" fmla="*/ 154790 h 597716"/>
              <a:gd name="connsiteX54" fmla="*/ 46170 w 334098"/>
              <a:gd name="connsiteY54" fmla="*/ 173755 h 597716"/>
              <a:gd name="connsiteX55" fmla="*/ 26419 w 334098"/>
              <a:gd name="connsiteY55" fmla="*/ 229893 h 597716"/>
              <a:gd name="connsiteX56" fmla="*/ 32496 w 334098"/>
              <a:gd name="connsiteY56" fmla="*/ 233686 h 597716"/>
              <a:gd name="connsiteX57" fmla="*/ 58325 w 334098"/>
              <a:gd name="connsiteY57" fmla="*/ 179824 h 597716"/>
              <a:gd name="connsiteX58" fmla="*/ 75037 w 334098"/>
              <a:gd name="connsiteY58" fmla="*/ 145687 h 597716"/>
              <a:gd name="connsiteX59" fmla="*/ 84913 w 334098"/>
              <a:gd name="connsiteY59" fmla="*/ 137342 h 597716"/>
              <a:gd name="connsiteX60" fmla="*/ 232297 w 334098"/>
              <a:gd name="connsiteY60" fmla="*/ 121421 h 597716"/>
              <a:gd name="connsiteX61" fmla="*/ 223187 w 334098"/>
              <a:gd name="connsiteY61" fmla="*/ 122179 h 597716"/>
              <a:gd name="connsiteX62" fmla="*/ 232297 w 334098"/>
              <a:gd name="connsiteY62" fmla="*/ 125972 h 597716"/>
              <a:gd name="connsiteX63" fmla="*/ 232297 w 334098"/>
              <a:gd name="connsiteY63" fmla="*/ 121421 h 597716"/>
              <a:gd name="connsiteX64" fmla="*/ 223946 w 334098"/>
              <a:gd name="connsiteY64" fmla="*/ 82731 h 597716"/>
              <a:gd name="connsiteX65" fmla="*/ 223946 w 334098"/>
              <a:gd name="connsiteY65" fmla="*/ 88042 h 597716"/>
              <a:gd name="connsiteX66" fmla="*/ 230020 w 334098"/>
              <a:gd name="connsiteY66" fmla="*/ 92593 h 597716"/>
              <a:gd name="connsiteX67" fmla="*/ 239130 w 334098"/>
              <a:gd name="connsiteY67" fmla="*/ 95628 h 597716"/>
              <a:gd name="connsiteX68" fmla="*/ 245963 w 334098"/>
              <a:gd name="connsiteY68" fmla="*/ 93352 h 597716"/>
              <a:gd name="connsiteX69" fmla="*/ 274812 w 334098"/>
              <a:gd name="connsiteY69" fmla="*/ 98662 h 597716"/>
              <a:gd name="connsiteX70" fmla="*/ 286959 w 334098"/>
              <a:gd name="connsiteY70" fmla="*/ 97145 h 597716"/>
              <a:gd name="connsiteX71" fmla="*/ 292273 w 334098"/>
              <a:gd name="connsiteY71" fmla="*/ 88042 h 597716"/>
              <a:gd name="connsiteX72" fmla="*/ 283922 w 334098"/>
              <a:gd name="connsiteY72" fmla="*/ 88800 h 597716"/>
              <a:gd name="connsiteX73" fmla="*/ 278608 w 334098"/>
              <a:gd name="connsiteY73" fmla="*/ 89559 h 597716"/>
              <a:gd name="connsiteX74" fmla="*/ 274053 w 334098"/>
              <a:gd name="connsiteY74" fmla="*/ 88800 h 597716"/>
              <a:gd name="connsiteX75" fmla="*/ 260387 w 334098"/>
              <a:gd name="connsiteY75" fmla="*/ 88042 h 597716"/>
              <a:gd name="connsiteX76" fmla="*/ 223946 w 334098"/>
              <a:gd name="connsiteY76" fmla="*/ 82731 h 597716"/>
              <a:gd name="connsiteX77" fmla="*/ 237611 w 334098"/>
              <a:gd name="connsiteY77" fmla="*/ 66042 h 597716"/>
              <a:gd name="connsiteX78" fmla="*/ 226224 w 334098"/>
              <a:gd name="connsiteY78" fmla="*/ 70594 h 597716"/>
              <a:gd name="connsiteX79" fmla="*/ 245203 w 334098"/>
              <a:gd name="connsiteY79" fmla="*/ 74387 h 597716"/>
              <a:gd name="connsiteX80" fmla="*/ 252036 w 334098"/>
              <a:gd name="connsiteY80" fmla="*/ 75145 h 597716"/>
              <a:gd name="connsiteX81" fmla="*/ 247481 w 334098"/>
              <a:gd name="connsiteY81" fmla="*/ 66801 h 597716"/>
              <a:gd name="connsiteX82" fmla="*/ 237611 w 334098"/>
              <a:gd name="connsiteY82" fmla="*/ 66042 h 597716"/>
              <a:gd name="connsiteX83" fmla="*/ 261146 w 334098"/>
              <a:gd name="connsiteY83" fmla="*/ 55421 h 597716"/>
              <a:gd name="connsiteX84" fmla="*/ 260387 w 334098"/>
              <a:gd name="connsiteY84" fmla="*/ 56180 h 597716"/>
              <a:gd name="connsiteX85" fmla="*/ 264942 w 334098"/>
              <a:gd name="connsiteY85" fmla="*/ 57697 h 597716"/>
              <a:gd name="connsiteX86" fmla="*/ 261146 w 334098"/>
              <a:gd name="connsiteY86" fmla="*/ 55421 h 597716"/>
              <a:gd name="connsiteX87" fmla="*/ 248240 w 334098"/>
              <a:gd name="connsiteY87" fmla="*/ 52387 h 597716"/>
              <a:gd name="connsiteX88" fmla="*/ 239130 w 334098"/>
              <a:gd name="connsiteY88" fmla="*/ 53904 h 597716"/>
              <a:gd name="connsiteX89" fmla="*/ 247481 w 334098"/>
              <a:gd name="connsiteY89" fmla="*/ 53904 h 597716"/>
              <a:gd name="connsiteX90" fmla="*/ 248240 w 334098"/>
              <a:gd name="connsiteY90" fmla="*/ 52387 h 597716"/>
              <a:gd name="connsiteX91" fmla="*/ 290755 w 334098"/>
              <a:gd name="connsiteY91" fmla="*/ 44042 h 597716"/>
              <a:gd name="connsiteX92" fmla="*/ 275571 w 334098"/>
              <a:gd name="connsiteY92" fmla="*/ 46318 h 597716"/>
              <a:gd name="connsiteX93" fmla="*/ 272534 w 334098"/>
              <a:gd name="connsiteY93" fmla="*/ 47077 h 597716"/>
              <a:gd name="connsiteX94" fmla="*/ 289237 w 334098"/>
              <a:gd name="connsiteY94" fmla="*/ 59973 h 597716"/>
              <a:gd name="connsiteX95" fmla="*/ 299106 w 334098"/>
              <a:gd name="connsiteY95" fmla="*/ 73628 h 597716"/>
              <a:gd name="connsiteX96" fmla="*/ 317327 w 334098"/>
              <a:gd name="connsiteY96" fmla="*/ 49352 h 597716"/>
              <a:gd name="connsiteX97" fmla="*/ 297588 w 334098"/>
              <a:gd name="connsiteY97" fmla="*/ 44042 h 597716"/>
              <a:gd name="connsiteX98" fmla="*/ 290755 w 334098"/>
              <a:gd name="connsiteY98" fmla="*/ 44042 h 597716"/>
              <a:gd name="connsiteX99" fmla="*/ 98579 w 334098"/>
              <a:gd name="connsiteY99" fmla="*/ 36498 h 597716"/>
              <a:gd name="connsiteX100" fmla="*/ 144147 w 334098"/>
              <a:gd name="connsiteY100" fmla="*/ 82005 h 597716"/>
              <a:gd name="connsiteX101" fmla="*/ 98579 w 334098"/>
              <a:gd name="connsiteY101" fmla="*/ 127512 h 597716"/>
              <a:gd name="connsiteX102" fmla="*/ 53011 w 334098"/>
              <a:gd name="connsiteY102" fmla="*/ 82005 h 597716"/>
              <a:gd name="connsiteX103" fmla="*/ 98579 w 334098"/>
              <a:gd name="connsiteY103" fmla="*/ 36498 h 597716"/>
              <a:gd name="connsiteX104" fmla="*/ 277469 w 334098"/>
              <a:gd name="connsiteY104" fmla="*/ 13129 h 597716"/>
              <a:gd name="connsiteX105" fmla="*/ 249759 w 334098"/>
              <a:gd name="connsiteY105" fmla="*/ 14456 h 597716"/>
              <a:gd name="connsiteX106" fmla="*/ 200411 w 334098"/>
              <a:gd name="connsiteY106" fmla="*/ 28111 h 597716"/>
              <a:gd name="connsiteX107" fmla="*/ 185986 w 334098"/>
              <a:gd name="connsiteY107" fmla="*/ 48594 h 597716"/>
              <a:gd name="connsiteX108" fmla="*/ 208762 w 334098"/>
              <a:gd name="connsiteY108" fmla="*/ 65283 h 597716"/>
              <a:gd name="connsiteX109" fmla="*/ 212558 w 334098"/>
              <a:gd name="connsiteY109" fmla="*/ 66801 h 597716"/>
              <a:gd name="connsiteX110" fmla="*/ 214076 w 334098"/>
              <a:gd name="connsiteY110" fmla="*/ 65283 h 597716"/>
              <a:gd name="connsiteX111" fmla="*/ 226983 w 334098"/>
              <a:gd name="connsiteY111" fmla="*/ 46318 h 597716"/>
              <a:gd name="connsiteX112" fmla="*/ 257350 w 334098"/>
              <a:gd name="connsiteY112" fmla="*/ 41008 h 597716"/>
              <a:gd name="connsiteX113" fmla="*/ 289237 w 334098"/>
              <a:gd name="connsiteY113" fmla="*/ 31146 h 597716"/>
              <a:gd name="connsiteX114" fmla="*/ 277469 w 334098"/>
              <a:gd name="connsiteY114" fmla="*/ 13129 h 597716"/>
              <a:gd name="connsiteX115" fmla="*/ 256876 w 334098"/>
              <a:gd name="connsiteY115" fmla="*/ 422 h 597716"/>
              <a:gd name="connsiteX116" fmla="*/ 302143 w 334098"/>
              <a:gd name="connsiteY116" fmla="*/ 31904 h 597716"/>
              <a:gd name="connsiteX117" fmla="*/ 312772 w 334098"/>
              <a:gd name="connsiteY117" fmla="*/ 34180 h 597716"/>
              <a:gd name="connsiteX118" fmla="*/ 327196 w 334098"/>
              <a:gd name="connsiteY118" fmla="*/ 73628 h 597716"/>
              <a:gd name="connsiteX119" fmla="*/ 303661 w 334098"/>
              <a:gd name="connsiteY119" fmla="*/ 85766 h 597716"/>
              <a:gd name="connsiteX120" fmla="*/ 289996 w 334098"/>
              <a:gd name="connsiteY120" fmla="*/ 109283 h 597716"/>
              <a:gd name="connsiteX121" fmla="*/ 276330 w 334098"/>
              <a:gd name="connsiteY121" fmla="*/ 111559 h 597716"/>
              <a:gd name="connsiteX122" fmla="*/ 273294 w 334098"/>
              <a:gd name="connsiteY122" fmla="*/ 115352 h 597716"/>
              <a:gd name="connsiteX123" fmla="*/ 253555 w 334098"/>
              <a:gd name="connsiteY123" fmla="*/ 122938 h 597716"/>
              <a:gd name="connsiteX124" fmla="*/ 240648 w 334098"/>
              <a:gd name="connsiteY124" fmla="*/ 135834 h 597716"/>
              <a:gd name="connsiteX125" fmla="*/ 258869 w 334098"/>
              <a:gd name="connsiteY125" fmla="*/ 148731 h 597716"/>
              <a:gd name="connsiteX126" fmla="*/ 248240 w 334098"/>
              <a:gd name="connsiteY126" fmla="*/ 155558 h 597716"/>
              <a:gd name="connsiteX127" fmla="*/ 207244 w 334098"/>
              <a:gd name="connsiteY127" fmla="*/ 124455 h 597716"/>
              <a:gd name="connsiteX128" fmla="*/ 217872 w 334098"/>
              <a:gd name="connsiteY128" fmla="*/ 106248 h 597716"/>
              <a:gd name="connsiteX129" fmla="*/ 216354 w 334098"/>
              <a:gd name="connsiteY129" fmla="*/ 103214 h 597716"/>
              <a:gd name="connsiteX130" fmla="*/ 211799 w 334098"/>
              <a:gd name="connsiteY130" fmla="*/ 91076 h 597716"/>
              <a:gd name="connsiteX131" fmla="*/ 208762 w 334098"/>
              <a:gd name="connsiteY131" fmla="*/ 78180 h 597716"/>
              <a:gd name="connsiteX132" fmla="*/ 193578 w 334098"/>
              <a:gd name="connsiteY132" fmla="*/ 71352 h 597716"/>
              <a:gd name="connsiteX133" fmla="*/ 185986 w 334098"/>
              <a:gd name="connsiteY133" fmla="*/ 21284 h 597716"/>
              <a:gd name="connsiteX134" fmla="*/ 256876 w 334098"/>
              <a:gd name="connsiteY134" fmla="*/ 422 h 59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334098" h="597716">
                <a:moveTo>
                  <a:pt x="68160" y="270064"/>
                </a:moveTo>
                <a:cubicBezTo>
                  <a:pt x="68160" y="288267"/>
                  <a:pt x="80315" y="305712"/>
                  <a:pt x="101585" y="307987"/>
                </a:cubicBezTo>
                <a:cubicBezTo>
                  <a:pt x="111461" y="308745"/>
                  <a:pt x="123615" y="310262"/>
                  <a:pt x="137289" y="310262"/>
                </a:cubicBezTo>
                <a:cubicBezTo>
                  <a:pt x="144886" y="310262"/>
                  <a:pt x="152483" y="309504"/>
                  <a:pt x="160839" y="308745"/>
                </a:cubicBezTo>
                <a:lnTo>
                  <a:pt x="159320" y="437682"/>
                </a:lnTo>
                <a:lnTo>
                  <a:pt x="159320" y="572687"/>
                </a:lnTo>
                <a:cubicBezTo>
                  <a:pt x="159320" y="603783"/>
                  <a:pt x="110701" y="603783"/>
                  <a:pt x="110701" y="572687"/>
                </a:cubicBezTo>
                <a:lnTo>
                  <a:pt x="110701" y="380798"/>
                </a:lnTo>
                <a:lnTo>
                  <a:pt x="87152" y="380798"/>
                </a:lnTo>
                <a:lnTo>
                  <a:pt x="87152" y="571928"/>
                </a:lnTo>
                <a:cubicBezTo>
                  <a:pt x="87152" y="586339"/>
                  <a:pt x="74997" y="597716"/>
                  <a:pt x="59804" y="597716"/>
                </a:cubicBezTo>
                <a:cubicBezTo>
                  <a:pt x="45370" y="597716"/>
                  <a:pt x="34735" y="586339"/>
                  <a:pt x="34735" y="571928"/>
                </a:cubicBezTo>
                <a:lnTo>
                  <a:pt x="34735" y="437682"/>
                </a:lnTo>
                <a:lnTo>
                  <a:pt x="34735" y="289784"/>
                </a:lnTo>
                <a:cubicBezTo>
                  <a:pt x="48409" y="285992"/>
                  <a:pt x="59044" y="279166"/>
                  <a:pt x="68160" y="270064"/>
                </a:cubicBezTo>
                <a:close/>
                <a:moveTo>
                  <a:pt x="126724" y="150296"/>
                </a:moveTo>
                <a:cubicBezTo>
                  <a:pt x="141154" y="154089"/>
                  <a:pt x="151027" y="158640"/>
                  <a:pt x="155584" y="160916"/>
                </a:cubicBezTo>
                <a:cubicBezTo>
                  <a:pt x="157103" y="161674"/>
                  <a:pt x="158621" y="162433"/>
                  <a:pt x="160900" y="163191"/>
                </a:cubicBezTo>
                <a:cubicBezTo>
                  <a:pt x="193557" y="186706"/>
                  <a:pt x="217860" y="220081"/>
                  <a:pt x="206468" y="261800"/>
                </a:cubicBezTo>
                <a:cubicBezTo>
                  <a:pt x="204949" y="267110"/>
                  <a:pt x="202671" y="270902"/>
                  <a:pt x="200392" y="274695"/>
                </a:cubicBezTo>
                <a:cubicBezTo>
                  <a:pt x="199633" y="275453"/>
                  <a:pt x="198873" y="276970"/>
                  <a:pt x="198114" y="277729"/>
                </a:cubicBezTo>
                <a:cubicBezTo>
                  <a:pt x="179127" y="298209"/>
                  <a:pt x="141913" y="297451"/>
                  <a:pt x="103180" y="294417"/>
                </a:cubicBezTo>
                <a:cubicBezTo>
                  <a:pt x="87991" y="292900"/>
                  <a:pt x="81156" y="279246"/>
                  <a:pt x="81915" y="267110"/>
                </a:cubicBezTo>
                <a:cubicBezTo>
                  <a:pt x="82675" y="263317"/>
                  <a:pt x="85713" y="249663"/>
                  <a:pt x="101661" y="251180"/>
                </a:cubicBezTo>
                <a:cubicBezTo>
                  <a:pt x="112294" y="251939"/>
                  <a:pt x="121408" y="252698"/>
                  <a:pt x="130521" y="252698"/>
                </a:cubicBezTo>
                <a:lnTo>
                  <a:pt x="133559" y="253456"/>
                </a:lnTo>
                <a:cubicBezTo>
                  <a:pt x="157862" y="253456"/>
                  <a:pt x="164697" y="252698"/>
                  <a:pt x="166976" y="246629"/>
                </a:cubicBezTo>
                <a:cubicBezTo>
                  <a:pt x="173052" y="233734"/>
                  <a:pt x="165457" y="217805"/>
                  <a:pt x="156343" y="208703"/>
                </a:cubicBezTo>
                <a:cubicBezTo>
                  <a:pt x="150267" y="201876"/>
                  <a:pt x="144951" y="197325"/>
                  <a:pt x="139635" y="192774"/>
                </a:cubicBezTo>
                <a:cubicBezTo>
                  <a:pt x="139635" y="192774"/>
                  <a:pt x="139635" y="192774"/>
                  <a:pt x="139635" y="192015"/>
                </a:cubicBezTo>
                <a:cubicBezTo>
                  <a:pt x="138875" y="192015"/>
                  <a:pt x="138116" y="191257"/>
                  <a:pt x="138116" y="191257"/>
                </a:cubicBezTo>
                <a:lnTo>
                  <a:pt x="132040" y="186706"/>
                </a:lnTo>
                <a:lnTo>
                  <a:pt x="127483" y="192015"/>
                </a:lnTo>
                <a:cubicBezTo>
                  <a:pt x="124445" y="195808"/>
                  <a:pt x="125964" y="198842"/>
                  <a:pt x="128243" y="201118"/>
                </a:cubicBezTo>
                <a:lnTo>
                  <a:pt x="127483" y="201118"/>
                </a:lnTo>
                <a:cubicBezTo>
                  <a:pt x="128243" y="201876"/>
                  <a:pt x="129002" y="201876"/>
                  <a:pt x="129002" y="202635"/>
                </a:cubicBezTo>
                <a:cubicBezTo>
                  <a:pt x="129762" y="202635"/>
                  <a:pt x="130521" y="203393"/>
                  <a:pt x="131281" y="204152"/>
                </a:cubicBezTo>
                <a:cubicBezTo>
                  <a:pt x="135837" y="207944"/>
                  <a:pt x="140394" y="211737"/>
                  <a:pt x="145711" y="217805"/>
                </a:cubicBezTo>
                <a:cubicBezTo>
                  <a:pt x="151027" y="223873"/>
                  <a:pt x="155584" y="232217"/>
                  <a:pt x="154824" y="238286"/>
                </a:cubicBezTo>
                <a:cubicBezTo>
                  <a:pt x="149508" y="239044"/>
                  <a:pt x="138116" y="239044"/>
                  <a:pt x="133559" y="239044"/>
                </a:cubicBezTo>
                <a:lnTo>
                  <a:pt x="131281" y="239044"/>
                </a:lnTo>
                <a:cubicBezTo>
                  <a:pt x="122167" y="239044"/>
                  <a:pt x="113053" y="238286"/>
                  <a:pt x="103180" y="236768"/>
                </a:cubicBezTo>
                <a:cubicBezTo>
                  <a:pt x="98624" y="236768"/>
                  <a:pt x="94826" y="236768"/>
                  <a:pt x="91029" y="238286"/>
                </a:cubicBezTo>
                <a:cubicBezTo>
                  <a:pt x="96345" y="227666"/>
                  <a:pt x="101661" y="216288"/>
                  <a:pt x="106218" y="206427"/>
                </a:cubicBezTo>
                <a:cubicBezTo>
                  <a:pt x="111535" y="194291"/>
                  <a:pt x="116851" y="182154"/>
                  <a:pt x="122167" y="173052"/>
                </a:cubicBezTo>
                <a:cubicBezTo>
                  <a:pt x="126724" y="165467"/>
                  <a:pt x="128243" y="157882"/>
                  <a:pt x="126724" y="150296"/>
                </a:cubicBezTo>
                <a:close/>
                <a:moveTo>
                  <a:pt x="84913" y="137342"/>
                </a:moveTo>
                <a:cubicBezTo>
                  <a:pt x="94789" y="135066"/>
                  <a:pt x="105424" y="139618"/>
                  <a:pt x="111501" y="147204"/>
                </a:cubicBezTo>
                <a:cubicBezTo>
                  <a:pt x="114540" y="152514"/>
                  <a:pt x="114540" y="159342"/>
                  <a:pt x="110742" y="166169"/>
                </a:cubicBezTo>
                <a:cubicBezTo>
                  <a:pt x="104664" y="176031"/>
                  <a:pt x="99347" y="188169"/>
                  <a:pt x="94029" y="200307"/>
                </a:cubicBezTo>
                <a:cubicBezTo>
                  <a:pt x="79595" y="232927"/>
                  <a:pt x="64402" y="266306"/>
                  <a:pt x="34775" y="275409"/>
                </a:cubicBezTo>
                <a:cubicBezTo>
                  <a:pt x="34775" y="275409"/>
                  <a:pt x="8947" y="279202"/>
                  <a:pt x="4389" y="257203"/>
                </a:cubicBezTo>
                <a:cubicBezTo>
                  <a:pt x="-11564" y="201065"/>
                  <a:pt x="21101" y="172997"/>
                  <a:pt x="21101" y="172997"/>
                </a:cubicBezTo>
                <a:cubicBezTo>
                  <a:pt x="32496" y="164652"/>
                  <a:pt x="43891" y="158583"/>
                  <a:pt x="55286" y="154790"/>
                </a:cubicBezTo>
                <a:cubicBezTo>
                  <a:pt x="50728" y="163893"/>
                  <a:pt x="46170" y="172997"/>
                  <a:pt x="46170" y="173755"/>
                </a:cubicBezTo>
                <a:lnTo>
                  <a:pt x="26419" y="229893"/>
                </a:lnTo>
                <a:lnTo>
                  <a:pt x="32496" y="233686"/>
                </a:lnTo>
                <a:lnTo>
                  <a:pt x="58325" y="179824"/>
                </a:lnTo>
                <a:cubicBezTo>
                  <a:pt x="58325" y="179066"/>
                  <a:pt x="68960" y="156307"/>
                  <a:pt x="75037" y="145687"/>
                </a:cubicBezTo>
                <a:cubicBezTo>
                  <a:pt x="78076" y="141135"/>
                  <a:pt x="81115" y="138859"/>
                  <a:pt x="84913" y="137342"/>
                </a:cubicBezTo>
                <a:close/>
                <a:moveTo>
                  <a:pt x="232297" y="121421"/>
                </a:moveTo>
                <a:cubicBezTo>
                  <a:pt x="228501" y="120662"/>
                  <a:pt x="225464" y="121421"/>
                  <a:pt x="223187" y="122179"/>
                </a:cubicBezTo>
                <a:cubicBezTo>
                  <a:pt x="223187" y="124455"/>
                  <a:pt x="226224" y="125972"/>
                  <a:pt x="232297" y="125972"/>
                </a:cubicBezTo>
                <a:cubicBezTo>
                  <a:pt x="240648" y="125214"/>
                  <a:pt x="238371" y="121421"/>
                  <a:pt x="232297" y="121421"/>
                </a:cubicBezTo>
                <a:close/>
                <a:moveTo>
                  <a:pt x="223946" y="82731"/>
                </a:moveTo>
                <a:cubicBezTo>
                  <a:pt x="223187" y="84249"/>
                  <a:pt x="223946" y="86525"/>
                  <a:pt x="223946" y="88042"/>
                </a:cubicBezTo>
                <a:cubicBezTo>
                  <a:pt x="225464" y="89559"/>
                  <a:pt x="227742" y="91076"/>
                  <a:pt x="230020" y="92593"/>
                </a:cubicBezTo>
                <a:cubicBezTo>
                  <a:pt x="233056" y="93352"/>
                  <a:pt x="236093" y="94869"/>
                  <a:pt x="239130" y="95628"/>
                </a:cubicBezTo>
                <a:cubicBezTo>
                  <a:pt x="241407" y="94869"/>
                  <a:pt x="243685" y="94111"/>
                  <a:pt x="245963" y="93352"/>
                </a:cubicBezTo>
                <a:cubicBezTo>
                  <a:pt x="255832" y="91835"/>
                  <a:pt x="267220" y="91076"/>
                  <a:pt x="274812" y="98662"/>
                </a:cubicBezTo>
                <a:cubicBezTo>
                  <a:pt x="278608" y="98662"/>
                  <a:pt x="283163" y="97904"/>
                  <a:pt x="286959" y="97145"/>
                </a:cubicBezTo>
                <a:cubicBezTo>
                  <a:pt x="291514" y="95628"/>
                  <a:pt x="293033" y="92593"/>
                  <a:pt x="292273" y="88042"/>
                </a:cubicBezTo>
                <a:cubicBezTo>
                  <a:pt x="289237" y="88800"/>
                  <a:pt x="286200" y="88800"/>
                  <a:pt x="283922" y="88800"/>
                </a:cubicBezTo>
                <a:cubicBezTo>
                  <a:pt x="282404" y="88800"/>
                  <a:pt x="280126" y="89559"/>
                  <a:pt x="278608" y="89559"/>
                </a:cubicBezTo>
                <a:cubicBezTo>
                  <a:pt x="277090" y="89559"/>
                  <a:pt x="275571" y="89559"/>
                  <a:pt x="274053" y="88800"/>
                </a:cubicBezTo>
                <a:cubicBezTo>
                  <a:pt x="269498" y="88800"/>
                  <a:pt x="264942" y="88800"/>
                  <a:pt x="260387" y="88042"/>
                </a:cubicBezTo>
                <a:cubicBezTo>
                  <a:pt x="248240" y="87283"/>
                  <a:pt x="235334" y="85766"/>
                  <a:pt x="223946" y="82731"/>
                </a:cubicBezTo>
                <a:close/>
                <a:moveTo>
                  <a:pt x="237611" y="66042"/>
                </a:moveTo>
                <a:cubicBezTo>
                  <a:pt x="233815" y="66801"/>
                  <a:pt x="229260" y="68318"/>
                  <a:pt x="226224" y="70594"/>
                </a:cubicBezTo>
                <a:cubicBezTo>
                  <a:pt x="232297" y="72111"/>
                  <a:pt x="239130" y="72870"/>
                  <a:pt x="245203" y="74387"/>
                </a:cubicBezTo>
                <a:cubicBezTo>
                  <a:pt x="247481" y="74387"/>
                  <a:pt x="249759" y="74387"/>
                  <a:pt x="252036" y="75145"/>
                </a:cubicBezTo>
                <a:cubicBezTo>
                  <a:pt x="249759" y="72111"/>
                  <a:pt x="248240" y="69835"/>
                  <a:pt x="247481" y="66801"/>
                </a:cubicBezTo>
                <a:cubicBezTo>
                  <a:pt x="244444" y="66042"/>
                  <a:pt x="240648" y="66042"/>
                  <a:pt x="237611" y="66042"/>
                </a:cubicBezTo>
                <a:close/>
                <a:moveTo>
                  <a:pt x="261146" y="55421"/>
                </a:moveTo>
                <a:cubicBezTo>
                  <a:pt x="260387" y="55421"/>
                  <a:pt x="260387" y="56180"/>
                  <a:pt x="260387" y="56180"/>
                </a:cubicBezTo>
                <a:cubicBezTo>
                  <a:pt x="261906" y="56939"/>
                  <a:pt x="263424" y="56939"/>
                  <a:pt x="264942" y="57697"/>
                </a:cubicBezTo>
                <a:cubicBezTo>
                  <a:pt x="263424" y="56939"/>
                  <a:pt x="261906" y="56180"/>
                  <a:pt x="261146" y="55421"/>
                </a:cubicBezTo>
                <a:close/>
                <a:moveTo>
                  <a:pt x="248240" y="52387"/>
                </a:moveTo>
                <a:cubicBezTo>
                  <a:pt x="245203" y="51628"/>
                  <a:pt x="242167" y="52387"/>
                  <a:pt x="239130" y="53904"/>
                </a:cubicBezTo>
                <a:cubicBezTo>
                  <a:pt x="241407" y="53904"/>
                  <a:pt x="244444" y="53904"/>
                  <a:pt x="247481" y="53904"/>
                </a:cubicBezTo>
                <a:cubicBezTo>
                  <a:pt x="248240" y="53146"/>
                  <a:pt x="248240" y="52387"/>
                  <a:pt x="248240" y="52387"/>
                </a:cubicBezTo>
                <a:close/>
                <a:moveTo>
                  <a:pt x="290755" y="44042"/>
                </a:moveTo>
                <a:cubicBezTo>
                  <a:pt x="285441" y="44801"/>
                  <a:pt x="280126" y="45559"/>
                  <a:pt x="275571" y="46318"/>
                </a:cubicBezTo>
                <a:cubicBezTo>
                  <a:pt x="274812" y="46318"/>
                  <a:pt x="274053" y="47077"/>
                  <a:pt x="272534" y="47077"/>
                </a:cubicBezTo>
                <a:cubicBezTo>
                  <a:pt x="278608" y="50870"/>
                  <a:pt x="284681" y="55421"/>
                  <a:pt x="289237" y="59973"/>
                </a:cubicBezTo>
                <a:cubicBezTo>
                  <a:pt x="293033" y="63008"/>
                  <a:pt x="296069" y="68318"/>
                  <a:pt x="299106" y="73628"/>
                </a:cubicBezTo>
                <a:cubicBezTo>
                  <a:pt x="307457" y="71352"/>
                  <a:pt x="334029" y="58456"/>
                  <a:pt x="317327" y="49352"/>
                </a:cubicBezTo>
                <a:cubicBezTo>
                  <a:pt x="311253" y="46318"/>
                  <a:pt x="304420" y="44801"/>
                  <a:pt x="297588" y="44042"/>
                </a:cubicBezTo>
                <a:cubicBezTo>
                  <a:pt x="296069" y="45559"/>
                  <a:pt x="293033" y="45559"/>
                  <a:pt x="290755" y="44042"/>
                </a:cubicBezTo>
                <a:close/>
                <a:moveTo>
                  <a:pt x="98579" y="36498"/>
                </a:moveTo>
                <a:cubicBezTo>
                  <a:pt x="123746" y="36498"/>
                  <a:pt x="144147" y="56872"/>
                  <a:pt x="144147" y="82005"/>
                </a:cubicBezTo>
                <a:cubicBezTo>
                  <a:pt x="144147" y="107138"/>
                  <a:pt x="123746" y="127512"/>
                  <a:pt x="98579" y="127512"/>
                </a:cubicBezTo>
                <a:cubicBezTo>
                  <a:pt x="73412" y="127512"/>
                  <a:pt x="53011" y="107138"/>
                  <a:pt x="53011" y="82005"/>
                </a:cubicBezTo>
                <a:cubicBezTo>
                  <a:pt x="53011" y="56872"/>
                  <a:pt x="73412" y="36498"/>
                  <a:pt x="98579" y="36498"/>
                </a:cubicBezTo>
                <a:close/>
                <a:moveTo>
                  <a:pt x="277469" y="13129"/>
                </a:moveTo>
                <a:cubicBezTo>
                  <a:pt x="269498" y="11232"/>
                  <a:pt x="258869" y="12560"/>
                  <a:pt x="249759" y="14456"/>
                </a:cubicBezTo>
                <a:cubicBezTo>
                  <a:pt x="233815" y="17491"/>
                  <a:pt x="215595" y="20525"/>
                  <a:pt x="200411" y="28111"/>
                </a:cubicBezTo>
                <a:cubicBezTo>
                  <a:pt x="193578" y="31904"/>
                  <a:pt x="178394" y="37973"/>
                  <a:pt x="185986" y="48594"/>
                </a:cubicBezTo>
                <a:cubicBezTo>
                  <a:pt x="192060" y="56939"/>
                  <a:pt x="200411" y="61490"/>
                  <a:pt x="208762" y="65283"/>
                </a:cubicBezTo>
                <a:cubicBezTo>
                  <a:pt x="210280" y="65283"/>
                  <a:pt x="211799" y="66042"/>
                  <a:pt x="212558" y="66801"/>
                </a:cubicBezTo>
                <a:cubicBezTo>
                  <a:pt x="213317" y="66042"/>
                  <a:pt x="213317" y="65283"/>
                  <a:pt x="214076" y="65283"/>
                </a:cubicBezTo>
                <a:cubicBezTo>
                  <a:pt x="216354" y="57697"/>
                  <a:pt x="220909" y="50870"/>
                  <a:pt x="226983" y="46318"/>
                </a:cubicBezTo>
                <a:cubicBezTo>
                  <a:pt x="236852" y="39491"/>
                  <a:pt x="247481" y="38732"/>
                  <a:pt x="257350" y="41008"/>
                </a:cubicBezTo>
                <a:cubicBezTo>
                  <a:pt x="266461" y="34939"/>
                  <a:pt x="277849" y="31904"/>
                  <a:pt x="289237" y="31146"/>
                </a:cubicBezTo>
                <a:cubicBezTo>
                  <a:pt x="290755" y="20146"/>
                  <a:pt x="285441" y="15025"/>
                  <a:pt x="277469" y="13129"/>
                </a:cubicBezTo>
                <a:close/>
                <a:moveTo>
                  <a:pt x="256876" y="422"/>
                </a:moveTo>
                <a:cubicBezTo>
                  <a:pt x="283543" y="-1854"/>
                  <a:pt x="305939" y="4594"/>
                  <a:pt x="302143" y="31904"/>
                </a:cubicBezTo>
                <a:cubicBezTo>
                  <a:pt x="305939" y="32663"/>
                  <a:pt x="309735" y="33422"/>
                  <a:pt x="312772" y="34180"/>
                </a:cubicBezTo>
                <a:cubicBezTo>
                  <a:pt x="330233" y="38732"/>
                  <a:pt x="342380" y="57697"/>
                  <a:pt x="327196" y="73628"/>
                </a:cubicBezTo>
                <a:cubicBezTo>
                  <a:pt x="321123" y="79697"/>
                  <a:pt x="312772" y="83490"/>
                  <a:pt x="303661" y="85766"/>
                </a:cubicBezTo>
                <a:cubicBezTo>
                  <a:pt x="305939" y="96387"/>
                  <a:pt x="303661" y="106248"/>
                  <a:pt x="289996" y="109283"/>
                </a:cubicBezTo>
                <a:cubicBezTo>
                  <a:pt x="286200" y="110042"/>
                  <a:pt x="280885" y="110800"/>
                  <a:pt x="276330" y="111559"/>
                </a:cubicBezTo>
                <a:cubicBezTo>
                  <a:pt x="275571" y="112317"/>
                  <a:pt x="274812" y="113835"/>
                  <a:pt x="273294" y="115352"/>
                </a:cubicBezTo>
                <a:cubicBezTo>
                  <a:pt x="268738" y="120662"/>
                  <a:pt x="261146" y="122938"/>
                  <a:pt x="253555" y="122938"/>
                </a:cubicBezTo>
                <a:cubicBezTo>
                  <a:pt x="254314" y="129007"/>
                  <a:pt x="248240" y="133559"/>
                  <a:pt x="240648" y="135834"/>
                </a:cubicBezTo>
                <a:cubicBezTo>
                  <a:pt x="247481" y="139627"/>
                  <a:pt x="254314" y="143421"/>
                  <a:pt x="258869" y="148731"/>
                </a:cubicBezTo>
                <a:cubicBezTo>
                  <a:pt x="263424" y="155558"/>
                  <a:pt x="252795" y="161627"/>
                  <a:pt x="248240" y="155558"/>
                </a:cubicBezTo>
                <a:cubicBezTo>
                  <a:pt x="239130" y="143421"/>
                  <a:pt x="207244" y="142662"/>
                  <a:pt x="207244" y="124455"/>
                </a:cubicBezTo>
                <a:cubicBezTo>
                  <a:pt x="206485" y="117628"/>
                  <a:pt x="211040" y="111559"/>
                  <a:pt x="217872" y="106248"/>
                </a:cubicBezTo>
                <a:cubicBezTo>
                  <a:pt x="217113" y="105490"/>
                  <a:pt x="216354" y="104731"/>
                  <a:pt x="216354" y="103214"/>
                </a:cubicBezTo>
                <a:cubicBezTo>
                  <a:pt x="214076" y="99421"/>
                  <a:pt x="212558" y="94869"/>
                  <a:pt x="211799" y="91076"/>
                </a:cubicBezTo>
                <a:cubicBezTo>
                  <a:pt x="210280" y="86525"/>
                  <a:pt x="208762" y="82731"/>
                  <a:pt x="208762" y="78180"/>
                </a:cubicBezTo>
                <a:cubicBezTo>
                  <a:pt x="203448" y="76663"/>
                  <a:pt x="198893" y="74387"/>
                  <a:pt x="193578" y="71352"/>
                </a:cubicBezTo>
                <a:cubicBezTo>
                  <a:pt x="173839" y="59214"/>
                  <a:pt x="161692" y="36456"/>
                  <a:pt x="185986" y="21284"/>
                </a:cubicBezTo>
                <a:cubicBezTo>
                  <a:pt x="199272" y="13698"/>
                  <a:pt x="230209" y="2698"/>
                  <a:pt x="256876" y="422"/>
                </a:cubicBezTo>
                <a:close/>
              </a:path>
            </a:pathLst>
          </a:custGeom>
          <a:solidFill>
            <a:srgbClr val="3FCDFF"/>
          </a:solidFill>
          <a:ln>
            <a:noFill/>
          </a:ln>
        </p:spPr>
        <p:txBody>
          <a:bodyPr wrap="square">
            <a:noAutofit/>
          </a:bodyPr>
          <a:lstStyle/>
          <a:p>
            <a:pPr fontAlgn="ctr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圆角矩形标注 54"/>
          <p:cNvSpPr/>
          <p:nvPr/>
        </p:nvSpPr>
        <p:spPr bwMode="auto">
          <a:xfrm>
            <a:off x="9688139" y="4001034"/>
            <a:ext cx="1976037" cy="1012056"/>
          </a:xfrm>
          <a:prstGeom prst="wedgeRoundRectCallout">
            <a:avLst>
              <a:gd name="adj1" fmla="val 38922"/>
              <a:gd name="adj2" fmla="val 78570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ли у сетевого устройства быть только MAC-адрес или только IP-адрес?</a:t>
            </a:r>
            <a:endParaRPr kumimoji="0" lang="ru-RU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117517" y="121216"/>
            <a:ext cx="4957810" cy="212400"/>
            <a:chOff x="6925793" y="165460"/>
            <a:chExt cx="4957810" cy="212400"/>
          </a:xfrm>
        </p:grpSpPr>
        <p:sp>
          <p:nvSpPr>
            <p:cNvPr id="44" name="燕尾形 43"/>
            <p:cNvSpPr/>
            <p:nvPr/>
          </p:nvSpPr>
          <p:spPr bwMode="auto">
            <a:xfrm>
              <a:off x="8732658" y="165460"/>
              <a:ext cx="1330893" cy="212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MAC-адрес</a:t>
              </a:r>
            </a:p>
          </p:txBody>
        </p:sp>
        <p:sp>
          <p:nvSpPr>
            <p:cNvPr id="49" name="燕尾形 48"/>
            <p:cNvSpPr/>
            <p:nvPr/>
          </p:nvSpPr>
          <p:spPr bwMode="auto">
            <a:xfrm>
              <a:off x="9984432" y="165460"/>
              <a:ext cx="1899171" cy="212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Тип кадра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五边形 49"/>
            <p:cNvSpPr/>
            <p:nvPr/>
          </p:nvSpPr>
          <p:spPr bwMode="auto">
            <a:xfrm>
              <a:off x="6925793" y="165460"/>
              <a:ext cx="1885983" cy="212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Формат кадра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altLang="zh-CN" sz="1200" kern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297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4680000"/>
          </a:xfrm>
        </p:spPr>
        <p:txBody>
          <a:bodyPr wrap="square"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MAC-адрес имеет длину 48 бит (6 байт).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Обычно MAC-адреса представлены в формате шести групп из двух шестнадцатеричных цифр, разделенных дефисами, двоеточиями или без разделителя.</a:t>
            </a:r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MAC-адрес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737133"/>
              </p:ext>
            </p:extLst>
          </p:nvPr>
        </p:nvGraphicFramePr>
        <p:xfrm>
          <a:off x="2771798" y="3037503"/>
          <a:ext cx="7968720" cy="609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328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8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8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8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8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8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sz="1400">
                          <a:latin typeface="Huawei Sans" panose="020C0503030203020204" pitchFamily="34" charset="0"/>
                        </a:rPr>
                        <a:t>00</a:t>
                      </a:r>
                      <a:endParaRPr lang="zh-CN" altLang="en-US" sz="1400" b="1">
                        <a:ln>
                          <a:noFill/>
                        </a:ln>
                        <a:solidFill>
                          <a:schemeClr val="accent6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>
                          <a:latin typeface="Huawei Sans" panose="020C0503030203020204" pitchFamily="34" charset="0"/>
                        </a:rPr>
                        <a:t>1 Е</a:t>
                      </a:r>
                      <a:endParaRPr lang="zh-CN" altLang="en-US" sz="1400" b="1">
                        <a:ln>
                          <a:noFill/>
                        </a:ln>
                        <a:solidFill>
                          <a:schemeClr val="accent6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>
                          <a:latin typeface="Huawei Sans" panose="020C0503030203020204" pitchFamily="34" charset="0"/>
                        </a:rPr>
                        <a:t>10</a:t>
                      </a:r>
                      <a:endParaRPr lang="zh-CN" altLang="en-US" sz="1400" b="1">
                        <a:ln>
                          <a:noFill/>
                        </a:ln>
                        <a:solidFill>
                          <a:schemeClr val="accent6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 b="1">
                          <a:solidFill>
                            <a:schemeClr val="lt1"/>
                          </a:solidFill>
                          <a:latin typeface="Huawei Sans" panose="020C0503030203020204" pitchFamily="34" charset="0"/>
                        </a:rPr>
                        <a:t>DD</a:t>
                      </a:r>
                      <a:endParaRPr lang="zh-CN" altLang="en-US" sz="1400" b="1">
                        <a:ln>
                          <a:noFill/>
                        </a:ln>
                        <a:solidFill>
                          <a:schemeClr val="accent6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sz="1400" b="1">
                          <a:solidFill>
                            <a:schemeClr val="lt1"/>
                          </a:solidFill>
                          <a:latin typeface="Huawei Sans" panose="020C0503030203020204" pitchFamily="34" charset="0"/>
                        </a:rPr>
                        <a:t>DD</a:t>
                      </a:r>
                      <a:endParaRPr lang="zh-CN" altLang="en-US" sz="1400" b="1" kern="1200">
                        <a:ln>
                          <a:noFill/>
                        </a:ln>
                        <a:solidFill>
                          <a:schemeClr val="lt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sz="1400" b="1">
                          <a:solidFill>
                            <a:schemeClr val="lt1"/>
                          </a:solidFill>
                          <a:latin typeface="Huawei Sans" panose="020C0503030203020204" pitchFamily="34" charset="0"/>
                        </a:rPr>
                        <a:t>02</a:t>
                      </a:r>
                      <a:endParaRPr lang="zh-CN" altLang="en-US" sz="1400" b="1" kern="1200">
                        <a:ln>
                          <a:noFill/>
                        </a:ln>
                        <a:solidFill>
                          <a:schemeClr val="lt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sz="1400">
                          <a:latin typeface="Huawei Sans" panose="020C0503030203020204" pitchFamily="34" charset="0"/>
                        </a:rPr>
                        <a:t>0000 0000</a:t>
                      </a:r>
                      <a:endParaRPr lang="zh-CN" altLang="en-US" sz="1400" b="1">
                        <a:ln>
                          <a:noFill/>
                        </a:ln>
                        <a:solidFill>
                          <a:schemeClr val="accent6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>
                          <a:latin typeface="Huawei Sans" panose="020C0503030203020204" pitchFamily="34" charset="0"/>
                        </a:rPr>
                        <a:t>0001 110</a:t>
                      </a:r>
                      <a:endParaRPr lang="zh-CN" altLang="en-US" sz="1400" b="1">
                        <a:ln>
                          <a:noFill/>
                        </a:ln>
                        <a:solidFill>
                          <a:schemeClr val="accent6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>
                          <a:latin typeface="Huawei Sans" panose="020C0503030203020204" pitchFamily="34" charset="0"/>
                        </a:rPr>
                        <a:t>0001 0000</a:t>
                      </a:r>
                      <a:endParaRPr lang="zh-CN" altLang="en-US" sz="1400" b="1">
                        <a:ln>
                          <a:noFill/>
                        </a:ln>
                        <a:solidFill>
                          <a:schemeClr val="accent6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sz="1400">
                          <a:latin typeface="Huawei Sans" panose="020C0503030203020204" pitchFamily="34" charset="0"/>
                        </a:rPr>
                        <a:t>1101 1101</a:t>
                      </a:r>
                      <a:endParaRPr lang="zh-CN" altLang="en-US" sz="1400" b="1">
                        <a:ln>
                          <a:noFill/>
                        </a:ln>
                        <a:solidFill>
                          <a:schemeClr val="accent6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sz="1400">
                          <a:solidFill>
                            <a:schemeClr val="dk1"/>
                          </a:solidFill>
                          <a:latin typeface="Huawei Sans" panose="020C0503030203020204" pitchFamily="34" charset="0"/>
                        </a:rPr>
                        <a:t>1101 1101</a:t>
                      </a:r>
                      <a:endParaRPr lang="zh-CN" altLang="en-US" sz="1400" kern="1200">
                        <a:ln>
                          <a:noFill/>
                        </a:ln>
                        <a:solidFill>
                          <a:schemeClr val="dk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sz="1400">
                          <a:solidFill>
                            <a:schemeClr val="dk1"/>
                          </a:solidFill>
                          <a:latin typeface="Huawei Sans" panose="020C0503030203020204" pitchFamily="34" charset="0"/>
                        </a:rPr>
                        <a:t>0000 0010</a:t>
                      </a:r>
                      <a:endParaRPr lang="zh-CN" altLang="en-US" sz="1400" kern="1200">
                        <a:ln>
                          <a:noFill/>
                        </a:ln>
                        <a:solidFill>
                          <a:schemeClr val="dk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451877" y="3009218"/>
            <a:ext cx="2332321" cy="303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Шестнадцатеричная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4369" y="3294939"/>
            <a:ext cx="1307429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Двоичная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39498"/>
              </p:ext>
            </p:extLst>
          </p:nvPr>
        </p:nvGraphicFramePr>
        <p:xfrm>
          <a:off x="3899756" y="5194021"/>
          <a:ext cx="2592288" cy="36004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3899756" y="5554061"/>
            <a:ext cx="2040396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fontAlgn="ctr"/>
            <a:r>
              <a:rPr lang="ru-RU" sz="1600" dirty="0">
                <a:solidFill>
                  <a:srgbClr val="EC7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  <a:endParaRPr lang="ru-RU" altLang="zh-CN" sz="1600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6243" y="4469251"/>
            <a:ext cx="1276214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Степень</a:t>
            </a:r>
          </a:p>
        </p:txBody>
      </p:sp>
      <p:sp>
        <p:nvSpPr>
          <p:cNvPr id="12" name="矩形 11"/>
          <p:cNvSpPr/>
          <p:nvPr/>
        </p:nvSpPr>
        <p:spPr>
          <a:xfrm>
            <a:off x="3215234" y="5185609"/>
            <a:ext cx="618264" cy="2636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Бит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098484"/>
              </p:ext>
            </p:extLst>
          </p:nvPr>
        </p:nvGraphicFramePr>
        <p:xfrm>
          <a:off x="6780076" y="4333647"/>
          <a:ext cx="2592288" cy="72008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60859"/>
              </p:ext>
            </p:extLst>
          </p:nvPr>
        </p:nvGraphicFramePr>
        <p:xfrm>
          <a:off x="6780076" y="5194021"/>
          <a:ext cx="2592288" cy="36004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6744072" y="5563413"/>
            <a:ext cx="244827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fontAlgn="ctr"/>
            <a:r>
              <a:rPr lang="ru-RU" sz="1600" dirty="0">
                <a:solidFill>
                  <a:srgbClr val="EC7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+ 4+2=14=E</a:t>
            </a:r>
            <a:endParaRPr lang="ru-RU" altLang="zh-CN" sz="1600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íṥliḑe">
            <a:extLst>
              <a:ext uri="{FF2B5EF4-FFF2-40B4-BE49-F238E27FC236}">
                <a16:creationId xmlns="" xmlns:a16="http://schemas.microsoft.com/office/drawing/2014/main" id="{03370132-C199-466C-9FF3-97790D081173}"/>
              </a:ext>
            </a:extLst>
          </p:cNvPr>
          <p:cNvSpPr txBox="1"/>
          <p:nvPr/>
        </p:nvSpPr>
        <p:spPr bwMode="gray">
          <a:xfrm>
            <a:off x="505547" y="4491209"/>
            <a:ext cx="2421655" cy="917087"/>
          </a:xfrm>
          <a:prstGeom prst="rect">
            <a:avLst/>
          </a:prstGeom>
          <a:solidFill>
            <a:srgbClr val="F3FBFE"/>
          </a:solidFill>
          <a:ln w="12700">
            <a:solidFill>
              <a:srgbClr val="3FCDFF"/>
            </a:solidFill>
            <a:prstDash val="dash"/>
            <a:miter lim="800000"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Преобразование между шестнадцатеричной и двоичной записью</a:t>
            </a:r>
            <a:endParaRPr lang="ru-RU" altLang="zh-CN" sz="14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54674" y="3020295"/>
            <a:ext cx="1003377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 байт</a:t>
            </a:r>
            <a:endParaRPr lang="ru-RU" altLang="zh-CN" sz="16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endParaRPr lang="ru-RU" altLang="zh-CN" sz="16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775514" y="3312683"/>
            <a:ext cx="888402" cy="334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48 бит</a:t>
            </a:r>
          </a:p>
        </p:txBody>
      </p:sp>
      <p:sp>
        <p:nvSpPr>
          <p:cNvPr id="19" name="TextBox 2"/>
          <p:cNvSpPr txBox="1"/>
          <p:nvPr/>
        </p:nvSpPr>
        <p:spPr>
          <a:xfrm>
            <a:off x="2747628" y="2641459"/>
            <a:ext cx="5375189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Например, 00-1E-10-DD-DD-02 или 001E-10DD-DD02</a:t>
            </a:r>
            <a:endParaRPr lang="ru-RU" altLang="zh-CN" sz="16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梯形 2"/>
          <p:cNvSpPr/>
          <p:nvPr/>
        </p:nvSpPr>
        <p:spPr>
          <a:xfrm flipH="1">
            <a:off x="3887900" y="3669873"/>
            <a:ext cx="5478567" cy="663713"/>
          </a:xfrm>
          <a:custGeom>
            <a:avLst/>
            <a:gdLst>
              <a:gd name="connsiteX0" fmla="*/ 0 w 8968406"/>
              <a:gd name="connsiteY0" fmla="*/ 704652 h 704652"/>
              <a:gd name="connsiteX1" fmla="*/ 6470550 w 8968406"/>
              <a:gd name="connsiteY1" fmla="*/ 3067 h 704652"/>
              <a:gd name="connsiteX2" fmla="*/ 8580320 w 8968406"/>
              <a:gd name="connsiteY2" fmla="*/ 0 h 704652"/>
              <a:gd name="connsiteX3" fmla="*/ 8968406 w 8968406"/>
              <a:gd name="connsiteY3" fmla="*/ 686698 h 704652"/>
              <a:gd name="connsiteX4" fmla="*/ 0 w 8968406"/>
              <a:gd name="connsiteY4" fmla="*/ 704652 h 70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8406" h="704652">
                <a:moveTo>
                  <a:pt x="0" y="704652"/>
                </a:moveTo>
                <a:lnTo>
                  <a:pt x="6470550" y="3067"/>
                </a:lnTo>
                <a:lnTo>
                  <a:pt x="8580320" y="0"/>
                </a:lnTo>
                <a:lnTo>
                  <a:pt x="8968406" y="686698"/>
                </a:lnTo>
                <a:lnTo>
                  <a:pt x="0" y="704652"/>
                </a:lnTo>
                <a:close/>
              </a:path>
            </a:pathLst>
          </a:custGeom>
          <a:gradFill>
            <a:gsLst>
              <a:gs pos="100000">
                <a:srgbClr val="F4FBFE"/>
              </a:gs>
              <a:gs pos="0">
                <a:srgbClr val="99DF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39023"/>
              </p:ext>
            </p:extLst>
          </p:nvPr>
        </p:nvGraphicFramePr>
        <p:xfrm>
          <a:off x="3899756" y="4333647"/>
          <a:ext cx="2592288" cy="72008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7117517" y="121216"/>
            <a:ext cx="4957810" cy="212400"/>
            <a:chOff x="6925793" y="165460"/>
            <a:chExt cx="4957810" cy="212400"/>
          </a:xfrm>
        </p:grpSpPr>
        <p:sp>
          <p:nvSpPr>
            <p:cNvPr id="33" name="燕尾形 32"/>
            <p:cNvSpPr/>
            <p:nvPr/>
          </p:nvSpPr>
          <p:spPr bwMode="auto">
            <a:xfrm>
              <a:off x="8732658" y="165460"/>
              <a:ext cx="1330893" cy="212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MAC-адрес</a:t>
              </a:r>
            </a:p>
          </p:txBody>
        </p:sp>
        <p:sp>
          <p:nvSpPr>
            <p:cNvPr id="34" name="燕尾形 33"/>
            <p:cNvSpPr/>
            <p:nvPr/>
          </p:nvSpPr>
          <p:spPr bwMode="auto">
            <a:xfrm>
              <a:off x="9984432" y="165460"/>
              <a:ext cx="1899171" cy="212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Тип кадра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五边形 35"/>
            <p:cNvSpPr/>
            <p:nvPr/>
          </p:nvSpPr>
          <p:spPr bwMode="auto">
            <a:xfrm>
              <a:off x="6925793" y="165460"/>
              <a:ext cx="1885983" cy="212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Формат кадра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altLang="zh-CN" sz="1200" kern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894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Уникальный идентификатор организации (OUI): 24-битный (3-байтный) номер. Это глобальный уникальный идентификатор, назначенный IEEE.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Идентификатор компании (CID): 24-битный (3-байтный) номер. Его назначает производитель.</a:t>
            </a:r>
          </a:p>
          <a:p>
            <a:endParaRPr lang="ru-RU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 MAC-адресов:</a:t>
            </a:r>
            <a:endParaRPr lang="ru-RU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 и классификация MAC-адресов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31052"/>
              </p:ext>
            </p:extLst>
          </p:nvPr>
        </p:nvGraphicFramePr>
        <p:xfrm>
          <a:off x="2729852" y="2598112"/>
          <a:ext cx="7272808" cy="36563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636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b="1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OUI</a:t>
                      </a:r>
                      <a:endParaRPr lang="zh-CN" altLang="en-US" b="1">
                        <a:ln>
                          <a:noFill/>
                        </a:ln>
                        <a:solidFill>
                          <a:schemeClr val="bg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b="1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CID</a:t>
                      </a: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37917"/>
              </p:ext>
            </p:extLst>
          </p:nvPr>
        </p:nvGraphicFramePr>
        <p:xfrm>
          <a:off x="2551082" y="4084776"/>
          <a:ext cx="1114342" cy="518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XXXXXXX</a:t>
                      </a:r>
                      <a:r>
                        <a:rPr lang="en-US" sz="1400" b="1" dirty="0">
                          <a:solidFill>
                            <a:srgbClr val="EC706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  <a:endParaRPr lang="en-US" altLang="zh-CN" sz="1400" b="1" dirty="0">
                        <a:ln>
                          <a:noFill/>
                        </a:ln>
                        <a:solidFill>
                          <a:srgbClr val="EC706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09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9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9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9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65110" y="4063615"/>
            <a:ext cx="1911101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Одноадресный MAC-адрес</a:t>
            </a:r>
          </a:p>
        </p:txBody>
      </p:sp>
      <p:sp>
        <p:nvSpPr>
          <p:cNvPr id="8" name="矩形 7"/>
          <p:cNvSpPr/>
          <p:nvPr/>
        </p:nvSpPr>
        <p:spPr>
          <a:xfrm>
            <a:off x="365110" y="4900708"/>
            <a:ext cx="2063385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Многоадресный МАС-адрес</a:t>
            </a:r>
          </a:p>
        </p:txBody>
      </p:sp>
      <p:sp>
        <p:nvSpPr>
          <p:cNvPr id="9" name="矩形 8"/>
          <p:cNvSpPr/>
          <p:nvPr/>
        </p:nvSpPr>
        <p:spPr>
          <a:xfrm>
            <a:off x="365110" y="5755803"/>
            <a:ext cx="21098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Широковещательный МАС-адрес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78348"/>
              </p:ext>
            </p:extLst>
          </p:nvPr>
        </p:nvGraphicFramePr>
        <p:xfrm>
          <a:off x="3782062" y="4084776"/>
          <a:ext cx="1114342" cy="518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XXXXXXXX</a:t>
                      </a:r>
                      <a:endParaRPr lang="en-US" altLang="zh-CN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09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9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9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9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731051"/>
              </p:ext>
            </p:extLst>
          </p:nvPr>
        </p:nvGraphicFramePr>
        <p:xfrm>
          <a:off x="5013042" y="4084776"/>
          <a:ext cx="1114342" cy="518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XXXXXXXX</a:t>
                      </a:r>
                      <a:endParaRPr lang="en-US" altLang="zh-CN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09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9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9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9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12726"/>
              </p:ext>
            </p:extLst>
          </p:nvPr>
        </p:nvGraphicFramePr>
        <p:xfrm>
          <a:off x="6244022" y="4084776"/>
          <a:ext cx="1114342" cy="518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XXXXXXXX</a:t>
                      </a:r>
                      <a:endParaRPr lang="en-US" altLang="zh-CN" sz="14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88386"/>
              </p:ext>
            </p:extLst>
          </p:nvPr>
        </p:nvGraphicFramePr>
        <p:xfrm>
          <a:off x="7475002" y="4084776"/>
          <a:ext cx="1114342" cy="518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XXXXXXXX</a:t>
                      </a:r>
                      <a:endParaRPr lang="en-US" altLang="zh-CN" sz="14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86374"/>
              </p:ext>
            </p:extLst>
          </p:nvPr>
        </p:nvGraphicFramePr>
        <p:xfrm>
          <a:off x="8705984" y="4084776"/>
          <a:ext cx="1114342" cy="518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XXXXXXXX</a:t>
                      </a:r>
                      <a:endParaRPr lang="en-US" altLang="zh-CN" sz="14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9297"/>
              </p:ext>
            </p:extLst>
          </p:nvPr>
        </p:nvGraphicFramePr>
        <p:xfrm>
          <a:off x="2551082" y="4904484"/>
          <a:ext cx="1114342" cy="518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XXXXXXX</a:t>
                      </a:r>
                      <a:r>
                        <a:rPr lang="en-US" sz="1400" b="1" dirty="0">
                          <a:solidFill>
                            <a:srgbClr val="EC706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  <a:endParaRPr lang="en-US" altLang="zh-CN" sz="1400" b="1" dirty="0">
                        <a:ln>
                          <a:noFill/>
                        </a:ln>
                        <a:solidFill>
                          <a:srgbClr val="EC706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08375"/>
              </p:ext>
            </p:extLst>
          </p:nvPr>
        </p:nvGraphicFramePr>
        <p:xfrm>
          <a:off x="3782062" y="4904484"/>
          <a:ext cx="1114342" cy="518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XXXXXXXX</a:t>
                      </a:r>
                      <a:endParaRPr lang="en-US" altLang="zh-CN" sz="14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00845"/>
              </p:ext>
            </p:extLst>
          </p:nvPr>
        </p:nvGraphicFramePr>
        <p:xfrm>
          <a:off x="5013042" y="4904484"/>
          <a:ext cx="1114342" cy="518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XXXXXXXX</a:t>
                      </a:r>
                      <a:endParaRPr lang="en-US" altLang="zh-CN" sz="14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3174"/>
              </p:ext>
            </p:extLst>
          </p:nvPr>
        </p:nvGraphicFramePr>
        <p:xfrm>
          <a:off x="6244022" y="4904484"/>
          <a:ext cx="1114342" cy="518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XXXXXXXX</a:t>
                      </a:r>
                      <a:endParaRPr lang="en-US" altLang="zh-CN" sz="14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690567"/>
              </p:ext>
            </p:extLst>
          </p:nvPr>
        </p:nvGraphicFramePr>
        <p:xfrm>
          <a:off x="7475002" y="4904484"/>
          <a:ext cx="1114342" cy="518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XXXXXXXX</a:t>
                      </a:r>
                      <a:endParaRPr lang="en-US" altLang="zh-CN" sz="14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94480"/>
              </p:ext>
            </p:extLst>
          </p:nvPr>
        </p:nvGraphicFramePr>
        <p:xfrm>
          <a:off x="8705984" y="4904484"/>
          <a:ext cx="1114342" cy="518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XXXXXXXX</a:t>
                      </a:r>
                      <a:endParaRPr lang="en-US" altLang="zh-CN" sz="14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223"/>
              </p:ext>
            </p:extLst>
          </p:nvPr>
        </p:nvGraphicFramePr>
        <p:xfrm>
          <a:off x="2551082" y="5768580"/>
          <a:ext cx="1114342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11111111</a:t>
                      </a:r>
                      <a:endParaRPr lang="zh-CN" altLang="en-US" sz="1400" b="1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32887"/>
              </p:ext>
            </p:extLst>
          </p:nvPr>
        </p:nvGraphicFramePr>
        <p:xfrm>
          <a:off x="3782062" y="5768580"/>
          <a:ext cx="1114342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11111111</a:t>
                      </a:r>
                      <a:endParaRPr lang="zh-CN" altLang="en-US" sz="1400" b="1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43046"/>
              </p:ext>
            </p:extLst>
          </p:nvPr>
        </p:nvGraphicFramePr>
        <p:xfrm>
          <a:off x="5013042" y="5768580"/>
          <a:ext cx="1114342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11111111</a:t>
                      </a:r>
                      <a:endParaRPr lang="zh-CN" altLang="en-US" sz="1400" b="1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57248"/>
              </p:ext>
            </p:extLst>
          </p:nvPr>
        </p:nvGraphicFramePr>
        <p:xfrm>
          <a:off x="6244022" y="5768580"/>
          <a:ext cx="1114342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11111111</a:t>
                      </a:r>
                      <a:endParaRPr lang="zh-CN" altLang="en-US" sz="1400" b="1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74483"/>
              </p:ext>
            </p:extLst>
          </p:nvPr>
        </p:nvGraphicFramePr>
        <p:xfrm>
          <a:off x="7475002" y="5768580"/>
          <a:ext cx="1114342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11111111</a:t>
                      </a:r>
                      <a:endParaRPr lang="zh-CN" altLang="en-US" sz="1400" b="1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76193"/>
              </p:ext>
            </p:extLst>
          </p:nvPr>
        </p:nvGraphicFramePr>
        <p:xfrm>
          <a:off x="8705984" y="5768580"/>
          <a:ext cx="1114342" cy="304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11111111</a:t>
                      </a:r>
                      <a:endParaRPr lang="zh-CN" altLang="en-US" sz="1400" b="1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右大括号 3"/>
          <p:cNvSpPr/>
          <p:nvPr/>
        </p:nvSpPr>
        <p:spPr bwMode="auto">
          <a:xfrm rot="16200000">
            <a:off x="4257709" y="2171664"/>
            <a:ext cx="144016" cy="356439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15670" y="3579304"/>
            <a:ext cx="828092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右大括号 27"/>
          <p:cNvSpPr/>
          <p:nvPr/>
        </p:nvSpPr>
        <p:spPr bwMode="auto">
          <a:xfrm rot="16200000">
            <a:off x="4257709" y="2999757"/>
            <a:ext cx="144016" cy="356439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71151" y="4507953"/>
            <a:ext cx="92525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OUI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0" name="右大括号 29"/>
          <p:cNvSpPr/>
          <p:nvPr/>
        </p:nvSpPr>
        <p:spPr bwMode="auto">
          <a:xfrm rot="16200000">
            <a:off x="4257709" y="3863853"/>
            <a:ext cx="144016" cy="356439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927944" y="5306020"/>
            <a:ext cx="92525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OUI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820326" y="4063615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00-1E-10-DD-DD-02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820326" y="4911452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01-80-C2-00-00-01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820326" y="5775548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FF-FF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-FF-FF-FF-FF</a:t>
            </a:r>
            <a:endParaRPr lang="ru-RU" altLang="zh-CN" sz="1400" dirty="0">
              <a:solidFill>
                <a:srgbClr val="FF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096220" y="3759324"/>
            <a:ext cx="1212409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117517" y="121216"/>
            <a:ext cx="4957810" cy="212400"/>
            <a:chOff x="6925793" y="165460"/>
            <a:chExt cx="4957810" cy="212400"/>
          </a:xfrm>
        </p:grpSpPr>
        <p:sp>
          <p:nvSpPr>
            <p:cNvPr id="44" name="燕尾形 43"/>
            <p:cNvSpPr/>
            <p:nvPr/>
          </p:nvSpPr>
          <p:spPr bwMode="auto">
            <a:xfrm>
              <a:off x="8732658" y="165460"/>
              <a:ext cx="1330893" cy="212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MAC-адрес</a:t>
              </a:r>
            </a:p>
          </p:txBody>
        </p:sp>
        <p:sp>
          <p:nvSpPr>
            <p:cNvPr id="45" name="燕尾形 44"/>
            <p:cNvSpPr/>
            <p:nvPr/>
          </p:nvSpPr>
          <p:spPr bwMode="auto">
            <a:xfrm>
              <a:off x="9984432" y="165460"/>
              <a:ext cx="1899171" cy="212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Тип кадра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五边形 45"/>
            <p:cNvSpPr/>
            <p:nvPr/>
          </p:nvSpPr>
          <p:spPr bwMode="auto">
            <a:xfrm>
              <a:off x="6925793" y="165460"/>
              <a:ext cx="1885983" cy="212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Формат кадра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altLang="zh-CN" sz="1200" kern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06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 animBg="1"/>
      <p:bldP spid="27" grpId="0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Одноадресный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(unicast)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256644" y="1772816"/>
            <a:ext cx="4968552" cy="2698990"/>
            <a:chOff x="3407073" y="2405939"/>
            <a:chExt cx="4968552" cy="2698990"/>
          </a:xfrm>
        </p:grpSpPr>
        <p:pic>
          <p:nvPicPr>
            <p:cNvPr id="5" name="图片 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081" y="2709036"/>
              <a:ext cx="703126" cy="540000"/>
            </a:xfrm>
            <a:prstGeom prst="rect">
              <a:avLst/>
            </a:prstGeom>
          </p:spPr>
        </p:pic>
        <p:pic>
          <p:nvPicPr>
            <p:cNvPr id="6" name="图片 5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3217" y="4221088"/>
              <a:ext cx="703126" cy="540000"/>
            </a:xfrm>
            <a:prstGeom prst="rect">
              <a:avLst/>
            </a:prstGeom>
          </p:spPr>
        </p:pic>
        <p:pic>
          <p:nvPicPr>
            <p:cNvPr id="7" name="图片 6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0351" y="2709036"/>
              <a:ext cx="703126" cy="540000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 bwMode="auto">
            <a:xfrm>
              <a:off x="3407073" y="3753036"/>
              <a:ext cx="496855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接连接符 9"/>
            <p:cNvCxnSpPr>
              <a:stCxn id="5" idx="2"/>
            </p:cNvCxnSpPr>
            <p:nvPr/>
          </p:nvCxnSpPr>
          <p:spPr bwMode="auto">
            <a:xfrm flipH="1">
              <a:off x="3830644" y="3249036"/>
              <a:ext cx="0" cy="50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 bwMode="auto">
            <a:xfrm flipH="1" flipV="1">
              <a:off x="5051884" y="3752342"/>
              <a:ext cx="0" cy="5047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直接连接符 11"/>
            <p:cNvCxnSpPr>
              <a:stCxn id="7" idx="2"/>
            </p:cNvCxnSpPr>
            <p:nvPr/>
          </p:nvCxnSpPr>
          <p:spPr bwMode="auto">
            <a:xfrm flipH="1">
              <a:off x="6683437" y="3249036"/>
              <a:ext cx="0" cy="50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矩形 14"/>
            <p:cNvSpPr/>
            <p:nvPr/>
          </p:nvSpPr>
          <p:spPr>
            <a:xfrm>
              <a:off x="3410494" y="2405939"/>
              <a:ext cx="739305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A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53214" y="2405940"/>
              <a:ext cx="883696" cy="26551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B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5" name="图片 2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6160" y="4221088"/>
              <a:ext cx="703126" cy="540000"/>
            </a:xfrm>
            <a:prstGeom prst="rect">
              <a:avLst/>
            </a:prstGeom>
          </p:spPr>
        </p:pic>
        <p:cxnSp>
          <p:nvCxnSpPr>
            <p:cNvPr id="26" name="直接连接符 25"/>
            <p:cNvCxnSpPr/>
            <p:nvPr/>
          </p:nvCxnSpPr>
          <p:spPr bwMode="auto">
            <a:xfrm flipH="1" flipV="1">
              <a:off x="7884827" y="3752342"/>
              <a:ext cx="0" cy="5047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矩形 27"/>
            <p:cNvSpPr/>
            <p:nvPr/>
          </p:nvSpPr>
          <p:spPr>
            <a:xfrm>
              <a:off x="4670544" y="4797152"/>
              <a:ext cx="914967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C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502133" y="4797152"/>
              <a:ext cx="752129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D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 bwMode="auto">
            <a:xfrm rot="5400000">
              <a:off x="3863772" y="3501028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FCD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直接箭头连接符 30"/>
            <p:cNvCxnSpPr/>
            <p:nvPr/>
          </p:nvCxnSpPr>
          <p:spPr bwMode="auto">
            <a:xfrm rot="5400000">
              <a:off x="5030870" y="4005044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FCD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直接箭头连接符 31"/>
            <p:cNvCxnSpPr/>
            <p:nvPr/>
          </p:nvCxnSpPr>
          <p:spPr bwMode="auto">
            <a:xfrm rot="5400000">
              <a:off x="7881249" y="4005044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FCD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直接箭头连接符 32"/>
            <p:cNvCxnSpPr/>
            <p:nvPr/>
          </p:nvCxnSpPr>
          <p:spPr bwMode="auto">
            <a:xfrm rot="16200000" flipV="1">
              <a:off x="6636080" y="3500989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FCD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矩形 33"/>
            <p:cNvSpPr/>
            <p:nvPr/>
          </p:nvSpPr>
          <p:spPr>
            <a:xfrm>
              <a:off x="3935759" y="3267400"/>
              <a:ext cx="1558909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Одноадресный кадр</a:t>
              </a:r>
            </a:p>
          </p:txBody>
        </p:sp>
      </p:grp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617512"/>
              </p:ext>
            </p:extLst>
          </p:nvPr>
        </p:nvGraphicFramePr>
        <p:xfrm>
          <a:off x="1384577" y="3716338"/>
          <a:ext cx="471099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4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81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81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sz="1400" b="1" dirty="0">
                          <a:latin typeface="Huawei Sans" panose="020C0503030203020204" pitchFamily="34" charset="0"/>
                        </a:rPr>
                        <a:t>D.MAC:</a:t>
                      </a:r>
                    </a:p>
                    <a:p>
                      <a:pPr algn="ctr" fontAlgn="ctr"/>
                      <a:r>
                        <a:rPr sz="1400" b="1" dirty="0">
                          <a:latin typeface="Huawei Sans" panose="020C0503030203020204" pitchFamily="34" charset="0"/>
                        </a:rPr>
                        <a:t>00-1E-10-DD-DD-02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400">
                          <a:latin typeface="Huawei Sans" panose="020C0503030203020204" pitchFamily="34" charset="0"/>
                        </a:rPr>
                        <a:t>S.MAC</a:t>
                      </a:r>
                      <a:endParaRPr lang="zh-CN" altLang="en-US" sz="1400" b="0" kern="120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ДАННЫЕ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下箭头 36"/>
          <p:cNvSpPr/>
          <p:nvPr/>
        </p:nvSpPr>
        <p:spPr bwMode="auto">
          <a:xfrm>
            <a:off x="2360828" y="3043928"/>
            <a:ext cx="252027" cy="432048"/>
          </a:xfrm>
          <a:prstGeom prst="downArrow">
            <a:avLst/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5400000" scaled="1"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solidFill>
                <a:schemeClr val="lt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梯形 4"/>
          <p:cNvSpPr/>
          <p:nvPr/>
        </p:nvSpPr>
        <p:spPr bwMode="auto">
          <a:xfrm>
            <a:off x="1199456" y="4279240"/>
            <a:ext cx="10222482" cy="589919"/>
          </a:xfrm>
          <a:custGeom>
            <a:avLst/>
            <a:gdLst>
              <a:gd name="connsiteX0" fmla="*/ 0 w 5168418"/>
              <a:gd name="connsiteY0" fmla="*/ 858333 h 882041"/>
              <a:gd name="connsiteX1" fmla="*/ 99798 w 5168418"/>
              <a:gd name="connsiteY1" fmla="*/ 0 h 882041"/>
              <a:gd name="connsiteX2" fmla="*/ 1173879 w 5168418"/>
              <a:gd name="connsiteY2" fmla="*/ 1 h 882041"/>
              <a:gd name="connsiteX3" fmla="*/ 5168418 w 5168418"/>
              <a:gd name="connsiteY3" fmla="*/ 882041 h 882041"/>
              <a:gd name="connsiteX4" fmla="*/ 0 w 5168418"/>
              <a:gd name="connsiteY4" fmla="*/ 858333 h 88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8418" h="882041">
                <a:moveTo>
                  <a:pt x="0" y="858333"/>
                </a:moveTo>
                <a:lnTo>
                  <a:pt x="99798" y="0"/>
                </a:lnTo>
                <a:lnTo>
                  <a:pt x="1173879" y="1"/>
                </a:lnTo>
                <a:lnTo>
                  <a:pt x="5168418" y="882041"/>
                </a:lnTo>
                <a:lnTo>
                  <a:pt x="0" y="858333"/>
                </a:lnTo>
                <a:close/>
              </a:path>
            </a:pathLst>
          </a:custGeom>
          <a:gradFill flip="none" rotWithShape="1">
            <a:gsLst>
              <a:gs pos="100000">
                <a:srgbClr val="F4FBFE"/>
              </a:gs>
              <a:gs pos="0">
                <a:srgbClr val="99DFF9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0900"/>
              </p:ext>
            </p:extLst>
          </p:nvPr>
        </p:nvGraphicFramePr>
        <p:xfrm>
          <a:off x="1163452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 b="1">
                          <a:solidFill>
                            <a:srgbClr val="EC706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349521"/>
              </p:ext>
            </p:extLst>
          </p:nvPr>
        </p:nvGraphicFramePr>
        <p:xfrm>
          <a:off x="2877685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表格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98327"/>
              </p:ext>
            </p:extLst>
          </p:nvPr>
        </p:nvGraphicFramePr>
        <p:xfrm>
          <a:off x="4591918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表格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09653"/>
              </p:ext>
            </p:extLst>
          </p:nvPr>
        </p:nvGraphicFramePr>
        <p:xfrm>
          <a:off x="6306151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表格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428321"/>
              </p:ext>
            </p:extLst>
          </p:nvPr>
        </p:nvGraphicFramePr>
        <p:xfrm>
          <a:off x="8020384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61724"/>
              </p:ext>
            </p:extLst>
          </p:nvPr>
        </p:nvGraphicFramePr>
        <p:xfrm>
          <a:off x="9734615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矩形 54"/>
          <p:cNvSpPr/>
          <p:nvPr/>
        </p:nvSpPr>
        <p:spPr>
          <a:xfrm>
            <a:off x="1343472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00-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035660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1E-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750599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10-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456040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DD-</a:t>
            </a:r>
          </a:p>
        </p:txBody>
      </p:sp>
      <p:sp>
        <p:nvSpPr>
          <p:cNvPr id="59" name="矩形 58"/>
          <p:cNvSpPr/>
          <p:nvPr/>
        </p:nvSpPr>
        <p:spPr>
          <a:xfrm>
            <a:off x="8184232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DD-</a:t>
            </a:r>
          </a:p>
        </p:txBody>
      </p:sp>
      <p:sp>
        <p:nvSpPr>
          <p:cNvPr id="60" name="矩形 59"/>
          <p:cNvSpPr/>
          <p:nvPr/>
        </p:nvSpPr>
        <p:spPr>
          <a:xfrm>
            <a:off x="9912424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921795" y="3165324"/>
            <a:ext cx="288000" cy="288000"/>
            <a:chOff x="856677" y="2615810"/>
            <a:chExt cx="288000" cy="288000"/>
          </a:xfrm>
        </p:grpSpPr>
        <p:sp>
          <p:nvSpPr>
            <p:cNvPr id="45" name="椭圆 44"/>
            <p:cNvSpPr/>
            <p:nvPr/>
          </p:nvSpPr>
          <p:spPr bwMode="ltGray">
            <a:xfrm>
              <a:off x="856677" y="2615810"/>
              <a:ext cx="288000" cy="288000"/>
            </a:xfrm>
            <a:prstGeom prst="ellipse">
              <a:avLst/>
            </a:prstGeom>
            <a:solidFill>
              <a:srgbClr val="EC70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923444" y="2692169"/>
              <a:ext cx="144001" cy="144002"/>
              <a:chOff x="898853" y="2657982"/>
              <a:chExt cx="203649" cy="203652"/>
            </a:xfrm>
          </p:grpSpPr>
          <p:cxnSp>
            <p:nvCxnSpPr>
              <p:cNvPr id="62" name="直接连接符 61"/>
              <p:cNvCxnSpPr>
                <a:stCxn id="45" idx="3"/>
                <a:endCxn id="45" idx="7"/>
              </p:cNvCxnSpPr>
              <p:nvPr/>
            </p:nvCxnSpPr>
            <p:spPr bwMode="ltGray">
              <a:xfrm flipV="1"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>
                <a:stCxn id="45" idx="1"/>
                <a:endCxn id="45" idx="5"/>
              </p:cNvCxnSpPr>
              <p:nvPr/>
            </p:nvCxnSpPr>
            <p:spPr bwMode="ltGray">
              <a:xfrm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组合 63"/>
          <p:cNvGrpSpPr/>
          <p:nvPr/>
        </p:nvGrpSpPr>
        <p:grpSpPr>
          <a:xfrm>
            <a:off x="10776559" y="3165324"/>
            <a:ext cx="288000" cy="288000"/>
            <a:chOff x="856677" y="2615810"/>
            <a:chExt cx="288000" cy="288000"/>
          </a:xfrm>
        </p:grpSpPr>
        <p:sp>
          <p:nvSpPr>
            <p:cNvPr id="65" name="椭圆 64"/>
            <p:cNvSpPr/>
            <p:nvPr/>
          </p:nvSpPr>
          <p:spPr bwMode="ltGray">
            <a:xfrm>
              <a:off x="856677" y="2615810"/>
              <a:ext cx="288000" cy="288000"/>
            </a:xfrm>
            <a:prstGeom prst="ellipse">
              <a:avLst/>
            </a:prstGeom>
            <a:solidFill>
              <a:srgbClr val="EC70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923444" y="2692169"/>
              <a:ext cx="144001" cy="144002"/>
              <a:chOff x="898853" y="2657982"/>
              <a:chExt cx="203649" cy="203652"/>
            </a:xfrm>
          </p:grpSpPr>
          <p:cxnSp>
            <p:nvCxnSpPr>
              <p:cNvPr id="67" name="直接连接符 66"/>
              <p:cNvCxnSpPr>
                <a:stCxn id="65" idx="3"/>
                <a:endCxn id="65" idx="7"/>
              </p:cNvCxnSpPr>
              <p:nvPr/>
            </p:nvCxnSpPr>
            <p:spPr bwMode="ltGray">
              <a:xfrm flipV="1"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>
                <a:stCxn id="65" idx="1"/>
                <a:endCxn id="65" idx="5"/>
              </p:cNvCxnSpPr>
              <p:nvPr/>
            </p:nvCxnSpPr>
            <p:spPr bwMode="ltGray">
              <a:xfrm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组合 72"/>
          <p:cNvGrpSpPr/>
          <p:nvPr/>
        </p:nvGrpSpPr>
        <p:grpSpPr>
          <a:xfrm>
            <a:off x="7117517" y="121216"/>
            <a:ext cx="4957810" cy="212400"/>
            <a:chOff x="6925793" y="165460"/>
            <a:chExt cx="4957810" cy="212400"/>
          </a:xfrm>
        </p:grpSpPr>
        <p:sp>
          <p:nvSpPr>
            <p:cNvPr id="74" name="燕尾形 73"/>
            <p:cNvSpPr/>
            <p:nvPr/>
          </p:nvSpPr>
          <p:spPr bwMode="auto">
            <a:xfrm>
              <a:off x="8732658" y="165460"/>
              <a:ext cx="1330893" cy="212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MAC-адрес</a:t>
              </a:r>
            </a:p>
          </p:txBody>
        </p:sp>
        <p:sp>
          <p:nvSpPr>
            <p:cNvPr id="75" name="燕尾形 74"/>
            <p:cNvSpPr/>
            <p:nvPr/>
          </p:nvSpPr>
          <p:spPr bwMode="auto">
            <a:xfrm>
              <a:off x="9984432" y="165460"/>
              <a:ext cx="1899171" cy="212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Тип кадра </a:t>
              </a:r>
              <a:r>
                <a:rPr lang="ru-RU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五边形 75"/>
            <p:cNvSpPr/>
            <p:nvPr/>
          </p:nvSpPr>
          <p:spPr bwMode="auto">
            <a:xfrm>
              <a:off x="6925793" y="165460"/>
              <a:ext cx="1885983" cy="212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Формат кадра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altLang="zh-CN" sz="1200" kern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7" name="圆角矩形 76"/>
          <p:cNvSpPr/>
          <p:nvPr/>
        </p:nvSpPr>
        <p:spPr>
          <a:xfrm>
            <a:off x="1384576" y="1551398"/>
            <a:ext cx="4320000" cy="1291715"/>
          </a:xfrm>
          <a:prstGeom prst="roundRect">
            <a:avLst>
              <a:gd name="adj" fmla="val 2303"/>
            </a:avLst>
          </a:prstGeom>
          <a:solidFill>
            <a:srgbClr val="3FCDFF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Одноадресный кадр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также называется одноадресным кадром.</a:t>
            </a:r>
            <a:endParaRPr lang="ru-RU" altLang="zh-CN" sz="140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 одноадресного кадра является одноадресным MAC-адресом.</a:t>
            </a:r>
          </a:p>
        </p:txBody>
      </p:sp>
    </p:spTree>
    <p:extLst>
      <p:ext uri="{BB962C8B-B14F-4D97-AF65-F5344CB8AC3E}">
        <p14:creationId xmlns:p14="http://schemas.microsoft.com/office/powerpoint/2010/main" val="2061502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(broadcast)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256644" y="1772817"/>
            <a:ext cx="4968552" cy="2698989"/>
            <a:chOff x="3407073" y="2405940"/>
            <a:chExt cx="4968552" cy="2698989"/>
          </a:xfrm>
        </p:grpSpPr>
        <p:pic>
          <p:nvPicPr>
            <p:cNvPr id="5" name="图片 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081" y="2709036"/>
              <a:ext cx="703126" cy="540000"/>
            </a:xfrm>
            <a:prstGeom prst="rect">
              <a:avLst/>
            </a:prstGeom>
          </p:spPr>
        </p:pic>
        <p:pic>
          <p:nvPicPr>
            <p:cNvPr id="6" name="图片 5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3217" y="4221088"/>
              <a:ext cx="703126" cy="540000"/>
            </a:xfrm>
            <a:prstGeom prst="rect">
              <a:avLst/>
            </a:prstGeom>
          </p:spPr>
        </p:pic>
        <p:pic>
          <p:nvPicPr>
            <p:cNvPr id="7" name="图片 6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0351" y="2709036"/>
              <a:ext cx="703126" cy="540000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 bwMode="auto">
            <a:xfrm>
              <a:off x="3407073" y="3753036"/>
              <a:ext cx="496855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接连接符 9"/>
            <p:cNvCxnSpPr>
              <a:stCxn id="5" idx="2"/>
            </p:cNvCxnSpPr>
            <p:nvPr/>
          </p:nvCxnSpPr>
          <p:spPr bwMode="auto">
            <a:xfrm flipH="1">
              <a:off x="3830644" y="3249036"/>
              <a:ext cx="0" cy="50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 bwMode="auto">
            <a:xfrm flipH="1" flipV="1">
              <a:off x="5051884" y="3752342"/>
              <a:ext cx="0" cy="5047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直接连接符 11"/>
            <p:cNvCxnSpPr>
              <a:stCxn id="7" idx="2"/>
            </p:cNvCxnSpPr>
            <p:nvPr/>
          </p:nvCxnSpPr>
          <p:spPr bwMode="auto">
            <a:xfrm flipH="1">
              <a:off x="6683437" y="3249036"/>
              <a:ext cx="0" cy="50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矩形 14"/>
            <p:cNvSpPr/>
            <p:nvPr/>
          </p:nvSpPr>
          <p:spPr>
            <a:xfrm>
              <a:off x="3428720" y="2405940"/>
              <a:ext cx="839226" cy="302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A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53213" y="2405940"/>
              <a:ext cx="809639" cy="302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B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5" name="图片 2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6160" y="4221088"/>
              <a:ext cx="703126" cy="540000"/>
            </a:xfrm>
            <a:prstGeom prst="rect">
              <a:avLst/>
            </a:prstGeom>
          </p:spPr>
        </p:pic>
        <p:cxnSp>
          <p:nvCxnSpPr>
            <p:cNvPr id="26" name="直接连接符 25"/>
            <p:cNvCxnSpPr/>
            <p:nvPr/>
          </p:nvCxnSpPr>
          <p:spPr bwMode="auto">
            <a:xfrm flipH="1" flipV="1">
              <a:off x="7884827" y="3752342"/>
              <a:ext cx="0" cy="5047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矩形 27"/>
            <p:cNvSpPr/>
            <p:nvPr/>
          </p:nvSpPr>
          <p:spPr>
            <a:xfrm>
              <a:off x="4668236" y="4797152"/>
              <a:ext cx="856171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C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502133" y="4797152"/>
              <a:ext cx="873492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D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 bwMode="auto">
            <a:xfrm rot="5400000">
              <a:off x="3863772" y="3501028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FCD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直接箭头连接符 30"/>
            <p:cNvCxnSpPr/>
            <p:nvPr/>
          </p:nvCxnSpPr>
          <p:spPr bwMode="auto">
            <a:xfrm rot="5400000">
              <a:off x="5030870" y="4005044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FCD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直接箭头连接符 31"/>
            <p:cNvCxnSpPr/>
            <p:nvPr/>
          </p:nvCxnSpPr>
          <p:spPr bwMode="auto">
            <a:xfrm rot="5400000">
              <a:off x="7881249" y="4005044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FCD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直接箭头连接符 32"/>
            <p:cNvCxnSpPr/>
            <p:nvPr/>
          </p:nvCxnSpPr>
          <p:spPr bwMode="auto">
            <a:xfrm rot="16200000" flipV="1">
              <a:off x="6636080" y="3500989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FCD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矩形 33"/>
            <p:cNvSpPr/>
            <p:nvPr/>
          </p:nvSpPr>
          <p:spPr>
            <a:xfrm>
              <a:off x="3935759" y="3284984"/>
              <a:ext cx="2139051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Широковещательный кадр</a:t>
              </a:r>
            </a:p>
          </p:txBody>
        </p:sp>
      </p:grp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660954"/>
              </p:ext>
            </p:extLst>
          </p:nvPr>
        </p:nvGraphicFramePr>
        <p:xfrm>
          <a:off x="1384577" y="3716338"/>
          <a:ext cx="471099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4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81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81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D.MAC: </a:t>
                      </a:r>
                    </a:p>
                    <a:p>
                      <a:pPr algn="ctr" font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FF-FF-FF-FF-FF-FF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S.MAC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50568"/>
              </p:ext>
            </p:extLst>
          </p:nvPr>
        </p:nvGraphicFramePr>
        <p:xfrm>
          <a:off x="1163452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表格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15234"/>
              </p:ext>
            </p:extLst>
          </p:nvPr>
        </p:nvGraphicFramePr>
        <p:xfrm>
          <a:off x="2877685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表格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37420"/>
              </p:ext>
            </p:extLst>
          </p:nvPr>
        </p:nvGraphicFramePr>
        <p:xfrm>
          <a:off x="4591918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00874"/>
              </p:ext>
            </p:extLst>
          </p:nvPr>
        </p:nvGraphicFramePr>
        <p:xfrm>
          <a:off x="6306151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表格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59861"/>
              </p:ext>
            </p:extLst>
          </p:nvPr>
        </p:nvGraphicFramePr>
        <p:xfrm>
          <a:off x="8020384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827610"/>
              </p:ext>
            </p:extLst>
          </p:nvPr>
        </p:nvGraphicFramePr>
        <p:xfrm>
          <a:off x="9734615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矩形 48"/>
          <p:cNvSpPr/>
          <p:nvPr/>
        </p:nvSpPr>
        <p:spPr>
          <a:xfrm>
            <a:off x="1343472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FF-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035660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FF-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750599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FF-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456040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FF-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184232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FF-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912424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7" name="下箭头 56"/>
          <p:cNvSpPr/>
          <p:nvPr/>
        </p:nvSpPr>
        <p:spPr bwMode="auto">
          <a:xfrm>
            <a:off x="2360828" y="3043928"/>
            <a:ext cx="252027" cy="432048"/>
          </a:xfrm>
          <a:prstGeom prst="downArrow">
            <a:avLst/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5400000" scaled="1"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1384576" y="1453444"/>
            <a:ext cx="4320000" cy="1545742"/>
          </a:xfrm>
          <a:prstGeom prst="roundRect">
            <a:avLst>
              <a:gd name="adj" fmla="val 2303"/>
            </a:avLst>
          </a:prstGeom>
          <a:solidFill>
            <a:srgbClr val="3FCDFF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Широковещательный кадр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также называется широковещательным кадром.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 широковещательного кадра является широковещательным MAC-адресом.</a:t>
            </a:r>
          </a:p>
        </p:txBody>
      </p:sp>
      <p:sp>
        <p:nvSpPr>
          <p:cNvPr id="42" name="梯形 4"/>
          <p:cNvSpPr/>
          <p:nvPr/>
        </p:nvSpPr>
        <p:spPr bwMode="auto">
          <a:xfrm>
            <a:off x="1199456" y="4279240"/>
            <a:ext cx="10222482" cy="589919"/>
          </a:xfrm>
          <a:custGeom>
            <a:avLst/>
            <a:gdLst>
              <a:gd name="connsiteX0" fmla="*/ 0 w 5168418"/>
              <a:gd name="connsiteY0" fmla="*/ 858333 h 882041"/>
              <a:gd name="connsiteX1" fmla="*/ 99798 w 5168418"/>
              <a:gd name="connsiteY1" fmla="*/ 0 h 882041"/>
              <a:gd name="connsiteX2" fmla="*/ 1173879 w 5168418"/>
              <a:gd name="connsiteY2" fmla="*/ 1 h 882041"/>
              <a:gd name="connsiteX3" fmla="*/ 5168418 w 5168418"/>
              <a:gd name="connsiteY3" fmla="*/ 882041 h 882041"/>
              <a:gd name="connsiteX4" fmla="*/ 0 w 5168418"/>
              <a:gd name="connsiteY4" fmla="*/ 858333 h 88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8418" h="882041">
                <a:moveTo>
                  <a:pt x="0" y="858333"/>
                </a:moveTo>
                <a:lnTo>
                  <a:pt x="99798" y="0"/>
                </a:lnTo>
                <a:lnTo>
                  <a:pt x="1173879" y="1"/>
                </a:lnTo>
                <a:lnTo>
                  <a:pt x="5168418" y="882041"/>
                </a:lnTo>
                <a:lnTo>
                  <a:pt x="0" y="858333"/>
                </a:lnTo>
                <a:close/>
              </a:path>
            </a:pathLst>
          </a:custGeom>
          <a:gradFill flip="none" rotWithShape="1">
            <a:gsLst>
              <a:gs pos="100000">
                <a:srgbClr val="F4FBFE"/>
              </a:gs>
              <a:gs pos="0">
                <a:srgbClr val="99DFF9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117517" y="121216"/>
            <a:ext cx="4957810" cy="212400"/>
            <a:chOff x="6925793" y="165460"/>
            <a:chExt cx="4957810" cy="212400"/>
          </a:xfrm>
        </p:grpSpPr>
        <p:sp>
          <p:nvSpPr>
            <p:cNvPr id="60" name="燕尾形 59"/>
            <p:cNvSpPr/>
            <p:nvPr/>
          </p:nvSpPr>
          <p:spPr bwMode="auto">
            <a:xfrm>
              <a:off x="8732658" y="165460"/>
              <a:ext cx="1330893" cy="212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MAC-адрес</a:t>
              </a:r>
            </a:p>
          </p:txBody>
        </p:sp>
        <p:sp>
          <p:nvSpPr>
            <p:cNvPr id="63" name="燕尾形 62"/>
            <p:cNvSpPr/>
            <p:nvPr/>
          </p:nvSpPr>
          <p:spPr bwMode="auto">
            <a:xfrm>
              <a:off x="9984432" y="165460"/>
              <a:ext cx="1899171" cy="212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Тип кадра </a:t>
              </a:r>
              <a:r>
                <a:rPr lang="ru-RU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五边形 63"/>
            <p:cNvSpPr/>
            <p:nvPr/>
          </p:nvSpPr>
          <p:spPr bwMode="auto">
            <a:xfrm>
              <a:off x="6925793" y="165460"/>
              <a:ext cx="1885983" cy="212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Формат кадра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altLang="zh-CN" sz="1200" kern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860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Многоадресный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(multicast)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кадр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256644" y="1772816"/>
            <a:ext cx="4968552" cy="2698990"/>
            <a:chOff x="3407073" y="2405939"/>
            <a:chExt cx="4968552" cy="2698990"/>
          </a:xfrm>
        </p:grpSpPr>
        <p:pic>
          <p:nvPicPr>
            <p:cNvPr id="5" name="图片 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081" y="2709036"/>
              <a:ext cx="703126" cy="540000"/>
            </a:xfrm>
            <a:prstGeom prst="rect">
              <a:avLst/>
            </a:prstGeom>
          </p:spPr>
        </p:pic>
        <p:pic>
          <p:nvPicPr>
            <p:cNvPr id="6" name="图片 5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3217" y="4221088"/>
              <a:ext cx="703126" cy="540000"/>
            </a:xfrm>
            <a:prstGeom prst="rect">
              <a:avLst/>
            </a:prstGeom>
          </p:spPr>
        </p:pic>
        <p:pic>
          <p:nvPicPr>
            <p:cNvPr id="7" name="图片 6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0351" y="2709036"/>
              <a:ext cx="703126" cy="540000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 bwMode="auto">
            <a:xfrm>
              <a:off x="3407073" y="3753036"/>
              <a:ext cx="496855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接连接符 9"/>
            <p:cNvCxnSpPr>
              <a:stCxn id="5" idx="2"/>
            </p:cNvCxnSpPr>
            <p:nvPr/>
          </p:nvCxnSpPr>
          <p:spPr bwMode="auto">
            <a:xfrm flipH="1">
              <a:off x="3830644" y="3249036"/>
              <a:ext cx="0" cy="50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 bwMode="auto">
            <a:xfrm flipH="1" flipV="1">
              <a:off x="5051884" y="3752342"/>
              <a:ext cx="0" cy="5047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直接连接符 11"/>
            <p:cNvCxnSpPr>
              <a:stCxn id="7" idx="2"/>
            </p:cNvCxnSpPr>
            <p:nvPr/>
          </p:nvCxnSpPr>
          <p:spPr bwMode="auto">
            <a:xfrm flipH="1">
              <a:off x="6683437" y="3249036"/>
              <a:ext cx="0" cy="50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矩形 14"/>
            <p:cNvSpPr/>
            <p:nvPr/>
          </p:nvSpPr>
          <p:spPr>
            <a:xfrm>
              <a:off x="3428720" y="2405939"/>
              <a:ext cx="739305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A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53214" y="2405940"/>
              <a:ext cx="965240" cy="302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B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5" name="图片 2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6160" y="4221088"/>
              <a:ext cx="703126" cy="540000"/>
            </a:xfrm>
            <a:prstGeom prst="rect">
              <a:avLst/>
            </a:prstGeom>
          </p:spPr>
        </p:pic>
        <p:cxnSp>
          <p:nvCxnSpPr>
            <p:cNvPr id="26" name="直接连接符 25"/>
            <p:cNvCxnSpPr/>
            <p:nvPr/>
          </p:nvCxnSpPr>
          <p:spPr bwMode="auto">
            <a:xfrm flipH="1" flipV="1">
              <a:off x="7884827" y="3752342"/>
              <a:ext cx="0" cy="5047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矩形 27"/>
            <p:cNvSpPr/>
            <p:nvPr/>
          </p:nvSpPr>
          <p:spPr>
            <a:xfrm>
              <a:off x="4668236" y="4797152"/>
              <a:ext cx="808045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C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502133" y="4797152"/>
              <a:ext cx="752129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D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 bwMode="auto">
            <a:xfrm rot="5400000">
              <a:off x="3863772" y="3501028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FCD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直接箭头连接符 30"/>
            <p:cNvCxnSpPr/>
            <p:nvPr/>
          </p:nvCxnSpPr>
          <p:spPr bwMode="auto">
            <a:xfrm rot="5400000">
              <a:off x="5030870" y="4005044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FCD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直接箭头连接符 31"/>
            <p:cNvCxnSpPr/>
            <p:nvPr/>
          </p:nvCxnSpPr>
          <p:spPr bwMode="auto">
            <a:xfrm rot="5400000">
              <a:off x="7881249" y="4005044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FCD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直接箭头连接符 32"/>
            <p:cNvCxnSpPr/>
            <p:nvPr/>
          </p:nvCxnSpPr>
          <p:spPr bwMode="auto">
            <a:xfrm rot="16200000" flipV="1">
              <a:off x="6636080" y="3500989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FCD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矩形 33"/>
            <p:cNvSpPr/>
            <p:nvPr/>
          </p:nvSpPr>
          <p:spPr>
            <a:xfrm>
              <a:off x="3935759" y="3284984"/>
              <a:ext cx="1867781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Многоадресный кадр</a:t>
              </a:r>
            </a:p>
          </p:txBody>
        </p:sp>
      </p:grp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282738"/>
              </p:ext>
            </p:extLst>
          </p:nvPr>
        </p:nvGraphicFramePr>
        <p:xfrm>
          <a:off x="1384577" y="3716338"/>
          <a:ext cx="471099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4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81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81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sz="1400" b="1" dirty="0">
                          <a:latin typeface="Huawei Sans" panose="020C0503030203020204" pitchFamily="34" charset="0"/>
                        </a:rPr>
                        <a:t>D.MAC:</a:t>
                      </a:r>
                    </a:p>
                    <a:p>
                      <a:pPr algn="ctr" fontAlgn="ctr"/>
                      <a:r>
                        <a:rPr sz="1400" b="1" dirty="0">
                          <a:latin typeface="Huawei Sans" panose="020C0503030203020204" pitchFamily="34" charset="0"/>
                        </a:rPr>
                        <a:t>01-80-C2-00-00-01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400">
                          <a:latin typeface="Huawei Sans" panose="020C0503030203020204" pitchFamily="34" charset="0"/>
                        </a:rPr>
                        <a:t>S.MAC</a:t>
                      </a:r>
                      <a:endParaRPr lang="zh-CN" altLang="en-US" sz="1400" b="0" kern="120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ДАННЫЕ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矩形 48"/>
          <p:cNvSpPr/>
          <p:nvPr/>
        </p:nvSpPr>
        <p:spPr>
          <a:xfrm>
            <a:off x="1343472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01-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035660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80-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750599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C2-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456040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00-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184232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00-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912424" y="5265204"/>
            <a:ext cx="133214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17132"/>
              </p:ext>
            </p:extLst>
          </p:nvPr>
        </p:nvGraphicFramePr>
        <p:xfrm>
          <a:off x="1163452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 b="1">
                          <a:solidFill>
                            <a:srgbClr val="EC706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表格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87763"/>
              </p:ext>
            </p:extLst>
          </p:nvPr>
        </p:nvGraphicFramePr>
        <p:xfrm>
          <a:off x="2877685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38375"/>
              </p:ext>
            </p:extLst>
          </p:nvPr>
        </p:nvGraphicFramePr>
        <p:xfrm>
          <a:off x="4591918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表格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537280"/>
              </p:ext>
            </p:extLst>
          </p:nvPr>
        </p:nvGraphicFramePr>
        <p:xfrm>
          <a:off x="6306151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表格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26260"/>
              </p:ext>
            </p:extLst>
          </p:nvPr>
        </p:nvGraphicFramePr>
        <p:xfrm>
          <a:off x="8020384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表格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61881"/>
              </p:ext>
            </p:extLst>
          </p:nvPr>
        </p:nvGraphicFramePr>
        <p:xfrm>
          <a:off x="9734615" y="4905164"/>
          <a:ext cx="1666240" cy="360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0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9A9A9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下箭头 47"/>
          <p:cNvSpPr/>
          <p:nvPr/>
        </p:nvSpPr>
        <p:spPr bwMode="auto">
          <a:xfrm>
            <a:off x="2360828" y="3043928"/>
            <a:ext cx="252027" cy="432048"/>
          </a:xfrm>
          <a:prstGeom prst="downArrow">
            <a:avLst/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5400000" scaled="1"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1384576" y="1772816"/>
            <a:ext cx="4320000" cy="1075016"/>
          </a:xfrm>
          <a:prstGeom prst="roundRect">
            <a:avLst>
              <a:gd name="adj" fmla="val 2303"/>
            </a:avLst>
          </a:prstGeom>
          <a:solidFill>
            <a:srgbClr val="3FCDFF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Многоадресный кадр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также называется многоадресным кадром.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 многоадресного кадра является многоадресным MAC-адресом.</a:t>
            </a:r>
          </a:p>
        </p:txBody>
      </p:sp>
      <p:sp>
        <p:nvSpPr>
          <p:cNvPr id="42" name="梯形 4"/>
          <p:cNvSpPr/>
          <p:nvPr/>
        </p:nvSpPr>
        <p:spPr bwMode="auto">
          <a:xfrm>
            <a:off x="1199456" y="4279240"/>
            <a:ext cx="10222482" cy="589919"/>
          </a:xfrm>
          <a:custGeom>
            <a:avLst/>
            <a:gdLst>
              <a:gd name="connsiteX0" fmla="*/ 0 w 5168418"/>
              <a:gd name="connsiteY0" fmla="*/ 858333 h 882041"/>
              <a:gd name="connsiteX1" fmla="*/ 99798 w 5168418"/>
              <a:gd name="connsiteY1" fmla="*/ 0 h 882041"/>
              <a:gd name="connsiteX2" fmla="*/ 1173879 w 5168418"/>
              <a:gd name="connsiteY2" fmla="*/ 1 h 882041"/>
              <a:gd name="connsiteX3" fmla="*/ 5168418 w 5168418"/>
              <a:gd name="connsiteY3" fmla="*/ 882041 h 882041"/>
              <a:gd name="connsiteX4" fmla="*/ 0 w 5168418"/>
              <a:gd name="connsiteY4" fmla="*/ 858333 h 88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8418" h="882041">
                <a:moveTo>
                  <a:pt x="0" y="858333"/>
                </a:moveTo>
                <a:lnTo>
                  <a:pt x="99798" y="0"/>
                </a:lnTo>
                <a:lnTo>
                  <a:pt x="1173879" y="1"/>
                </a:lnTo>
                <a:lnTo>
                  <a:pt x="5168418" y="882041"/>
                </a:lnTo>
                <a:lnTo>
                  <a:pt x="0" y="858333"/>
                </a:lnTo>
                <a:close/>
              </a:path>
            </a:pathLst>
          </a:custGeom>
          <a:gradFill flip="none" rotWithShape="1">
            <a:gsLst>
              <a:gs pos="100000">
                <a:srgbClr val="F4FBFE"/>
              </a:gs>
              <a:gs pos="0">
                <a:srgbClr val="99DFF9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907940" y="3165324"/>
            <a:ext cx="288000" cy="288000"/>
            <a:chOff x="856677" y="2615810"/>
            <a:chExt cx="288000" cy="288000"/>
          </a:xfrm>
        </p:grpSpPr>
        <p:sp>
          <p:nvSpPr>
            <p:cNvPr id="63" name="椭圆 62"/>
            <p:cNvSpPr/>
            <p:nvPr/>
          </p:nvSpPr>
          <p:spPr bwMode="ltGray">
            <a:xfrm>
              <a:off x="856677" y="2615810"/>
              <a:ext cx="288000" cy="288000"/>
            </a:xfrm>
            <a:prstGeom prst="ellipse">
              <a:avLst/>
            </a:prstGeom>
            <a:solidFill>
              <a:srgbClr val="EC70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923444" y="2692169"/>
              <a:ext cx="144001" cy="144002"/>
              <a:chOff x="898853" y="2657982"/>
              <a:chExt cx="203649" cy="203652"/>
            </a:xfrm>
          </p:grpSpPr>
          <p:cxnSp>
            <p:nvCxnSpPr>
              <p:cNvPr id="65" name="直接连接符 64"/>
              <p:cNvCxnSpPr>
                <a:stCxn id="63" idx="3"/>
                <a:endCxn id="63" idx="7"/>
              </p:cNvCxnSpPr>
              <p:nvPr/>
            </p:nvCxnSpPr>
            <p:spPr bwMode="ltGray">
              <a:xfrm flipV="1"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>
                <a:stCxn id="63" idx="1"/>
                <a:endCxn id="63" idx="5"/>
              </p:cNvCxnSpPr>
              <p:nvPr/>
            </p:nvCxnSpPr>
            <p:spPr bwMode="ltGray">
              <a:xfrm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组合 46"/>
          <p:cNvGrpSpPr/>
          <p:nvPr/>
        </p:nvGrpSpPr>
        <p:grpSpPr>
          <a:xfrm>
            <a:off x="7117517" y="121216"/>
            <a:ext cx="4957810" cy="212400"/>
            <a:chOff x="6925793" y="165460"/>
            <a:chExt cx="4957810" cy="212400"/>
          </a:xfrm>
        </p:grpSpPr>
        <p:sp>
          <p:nvSpPr>
            <p:cNvPr id="70" name="燕尾形 69"/>
            <p:cNvSpPr/>
            <p:nvPr/>
          </p:nvSpPr>
          <p:spPr bwMode="auto">
            <a:xfrm>
              <a:off x="8732658" y="165460"/>
              <a:ext cx="1330893" cy="212400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MAC-адрес</a:t>
              </a:r>
            </a:p>
          </p:txBody>
        </p:sp>
        <p:sp>
          <p:nvSpPr>
            <p:cNvPr id="71" name="燕尾形 70"/>
            <p:cNvSpPr/>
            <p:nvPr/>
          </p:nvSpPr>
          <p:spPr bwMode="auto">
            <a:xfrm>
              <a:off x="9984432" y="165460"/>
              <a:ext cx="1899171" cy="212400"/>
            </a:xfrm>
            <a:prstGeom prst="chevron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Тип кадра </a:t>
              </a:r>
              <a:r>
                <a:rPr lang="ru-RU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五边形 71"/>
            <p:cNvSpPr/>
            <p:nvPr/>
          </p:nvSpPr>
          <p:spPr bwMode="auto">
            <a:xfrm>
              <a:off x="6925793" y="165460"/>
              <a:ext cx="1885983" cy="21240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ctr">
                <a:spcBef>
                  <a:spcPct val="0"/>
                </a:spcBef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Формат кадра </a:t>
              </a:r>
              <a:r>
                <a:rPr lang="ru-RU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ru-RU" altLang="zh-CN" sz="1200" kern="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295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Передача данных в сетях должна соответствовать определенным стандартам. Протоколы Ethernet определяют, как кадры данных передаются по сети Ethernet. Понимание протоколов Ethernet является основой для полного понимания связи на канальном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уровне.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Коммутатор Ethernet является главным устройством для реализации связи на канальном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поэтому понимание его работы очень важно.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Этот курс описывает понятия, связанные с протоколами Ethernet, типами MAC-адресов, принципами работы коммутаторов уровня 2.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37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протоколов Ethernet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Кадры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Принципы работы коммутаторов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передачи данных в сетевом сегменте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0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矩形 140"/>
          <p:cNvSpPr/>
          <p:nvPr/>
        </p:nvSpPr>
        <p:spPr bwMode="auto">
          <a:xfrm>
            <a:off x="2365867" y="1802747"/>
            <a:ext cx="7792077" cy="831896"/>
          </a:xfrm>
          <a:prstGeom prst="rect">
            <a:avLst/>
          </a:prstGeom>
          <a:solidFill>
            <a:srgbClr val="3FCDFF">
              <a:alpha val="5000"/>
            </a:srgbClr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82124" tIns="41061" rIns="82124" bIns="41061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14388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altLang="zh-CN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矩形 141"/>
          <p:cNvSpPr/>
          <p:nvPr/>
        </p:nvSpPr>
        <p:spPr bwMode="auto">
          <a:xfrm>
            <a:off x="2365867" y="2718648"/>
            <a:ext cx="7792077" cy="1680773"/>
          </a:xfrm>
          <a:prstGeom prst="rect">
            <a:avLst/>
          </a:prstGeom>
          <a:solidFill>
            <a:srgbClr val="3FCDFF">
              <a:alpha val="5000"/>
            </a:srgbClr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82124" tIns="41061" rIns="82124" bIns="41061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14388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altLang="zh-CN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矩形 142"/>
          <p:cNvSpPr/>
          <p:nvPr/>
        </p:nvSpPr>
        <p:spPr bwMode="auto">
          <a:xfrm>
            <a:off x="2365867" y="4483426"/>
            <a:ext cx="7792077" cy="915743"/>
          </a:xfrm>
          <a:prstGeom prst="rect">
            <a:avLst/>
          </a:prstGeom>
          <a:solidFill>
            <a:srgbClr val="3FCDFF">
              <a:alpha val="5000"/>
            </a:srgbClr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82124" tIns="41061" rIns="82124" bIns="41061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14388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altLang="zh-CN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矩形 143"/>
          <p:cNvSpPr/>
          <p:nvPr/>
        </p:nvSpPr>
        <p:spPr bwMode="auto">
          <a:xfrm>
            <a:off x="2365867" y="5482670"/>
            <a:ext cx="7792077" cy="886121"/>
          </a:xfrm>
          <a:prstGeom prst="rect">
            <a:avLst/>
          </a:prstGeom>
          <a:solidFill>
            <a:srgbClr val="3FCDFF">
              <a:alpha val="5000"/>
            </a:srgbClr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82124" tIns="41061" rIns="82124" bIns="41061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14388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altLang="zh-CN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44"/>
          <p:cNvSpPr>
            <a:spLocks noChangeArrowheads="1"/>
          </p:cNvSpPr>
          <p:nvPr/>
        </p:nvSpPr>
        <p:spPr bwMode="auto">
          <a:xfrm>
            <a:off x="2353962" y="5748966"/>
            <a:ext cx="13115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l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Уровень доступа</a:t>
            </a:r>
            <a:endParaRPr lang="ru-RU" altLang="zh-CN" sz="16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46" name="Rectangle 44"/>
          <p:cNvSpPr>
            <a:spLocks noChangeArrowheads="1"/>
          </p:cNvSpPr>
          <p:nvPr/>
        </p:nvSpPr>
        <p:spPr bwMode="auto">
          <a:xfrm>
            <a:off x="2353962" y="4641440"/>
            <a:ext cx="14355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l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Уровень агрегации</a:t>
            </a:r>
            <a:endParaRPr lang="ru-RU" altLang="zh-CN" sz="16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47" name="Rectangle 44"/>
          <p:cNvSpPr>
            <a:spLocks noChangeArrowheads="1"/>
          </p:cNvSpPr>
          <p:nvPr/>
        </p:nvSpPr>
        <p:spPr bwMode="auto">
          <a:xfrm>
            <a:off x="2353962" y="3487726"/>
            <a:ext cx="11352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l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Уровень ядра</a:t>
            </a:r>
            <a:endParaRPr lang="ru-RU" altLang="zh-CN" sz="16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48" name="Rectangle 44"/>
          <p:cNvSpPr>
            <a:spLocks noChangeArrowheads="1"/>
          </p:cNvSpPr>
          <p:nvPr/>
        </p:nvSpPr>
        <p:spPr bwMode="auto">
          <a:xfrm>
            <a:off x="2353962" y="2124282"/>
            <a:ext cx="12955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l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Граничный уровень</a:t>
            </a:r>
            <a:endParaRPr lang="ru-RU" altLang="zh-CN" sz="16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Типовая архитектура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кампусной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сети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3956151" y="1321295"/>
            <a:ext cx="5724663" cy="4870471"/>
            <a:chOff x="3696674" y="1333591"/>
            <a:chExt cx="5724663" cy="4870471"/>
          </a:xfrm>
        </p:grpSpPr>
        <p:sp>
          <p:nvSpPr>
            <p:cNvPr id="70" name="Line 8"/>
            <p:cNvSpPr>
              <a:spLocks noChangeShapeType="1"/>
            </p:cNvSpPr>
            <p:nvPr/>
          </p:nvSpPr>
          <p:spPr bwMode="auto">
            <a:xfrm flipV="1">
              <a:off x="5406152" y="2361479"/>
              <a:ext cx="8007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/>
          </p:nvSpPr>
          <p:spPr bwMode="auto">
            <a:xfrm flipV="1">
              <a:off x="5178668" y="3190147"/>
              <a:ext cx="12511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3956151" y="4910852"/>
              <a:ext cx="12531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Line 8"/>
            <p:cNvSpPr>
              <a:spLocks noChangeShapeType="1"/>
            </p:cNvSpPr>
            <p:nvPr/>
          </p:nvSpPr>
          <p:spPr bwMode="auto">
            <a:xfrm flipH="1" flipV="1">
              <a:off x="3956151" y="4910852"/>
              <a:ext cx="0" cy="878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 flipV="1">
              <a:off x="3956151" y="4910852"/>
              <a:ext cx="1253194" cy="8787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>
              <a:off x="3956151" y="4910850"/>
              <a:ext cx="1253194" cy="8787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8"/>
            <p:cNvSpPr>
              <a:spLocks noChangeShapeType="1"/>
            </p:cNvSpPr>
            <p:nvPr/>
          </p:nvSpPr>
          <p:spPr bwMode="auto">
            <a:xfrm flipH="1" flipV="1">
              <a:off x="5209345" y="4910852"/>
              <a:ext cx="0" cy="878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3956151" y="4861426"/>
              <a:ext cx="12531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Line 8"/>
            <p:cNvSpPr>
              <a:spLocks noChangeShapeType="1"/>
            </p:cNvSpPr>
            <p:nvPr/>
          </p:nvSpPr>
          <p:spPr bwMode="auto">
            <a:xfrm>
              <a:off x="6463422" y="4910852"/>
              <a:ext cx="12531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Line 8"/>
            <p:cNvSpPr>
              <a:spLocks noChangeShapeType="1"/>
            </p:cNvSpPr>
            <p:nvPr/>
          </p:nvSpPr>
          <p:spPr bwMode="auto">
            <a:xfrm flipH="1" flipV="1">
              <a:off x="6463422" y="4910852"/>
              <a:ext cx="0" cy="878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Line 8"/>
            <p:cNvSpPr>
              <a:spLocks noChangeShapeType="1"/>
            </p:cNvSpPr>
            <p:nvPr/>
          </p:nvSpPr>
          <p:spPr bwMode="auto">
            <a:xfrm flipV="1">
              <a:off x="6463422" y="4910852"/>
              <a:ext cx="1253194" cy="8787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Line 8"/>
            <p:cNvSpPr>
              <a:spLocks noChangeShapeType="1"/>
            </p:cNvSpPr>
            <p:nvPr/>
          </p:nvSpPr>
          <p:spPr bwMode="auto">
            <a:xfrm>
              <a:off x="6463422" y="4910850"/>
              <a:ext cx="1253194" cy="8787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Line 8"/>
            <p:cNvSpPr>
              <a:spLocks noChangeShapeType="1"/>
            </p:cNvSpPr>
            <p:nvPr/>
          </p:nvSpPr>
          <p:spPr bwMode="auto">
            <a:xfrm flipH="1" flipV="1">
              <a:off x="7716616" y="4910852"/>
              <a:ext cx="0" cy="878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>
              <a:off x="6463422" y="4861426"/>
              <a:ext cx="12531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Line 8"/>
            <p:cNvSpPr>
              <a:spLocks noChangeShapeType="1"/>
            </p:cNvSpPr>
            <p:nvPr/>
          </p:nvSpPr>
          <p:spPr bwMode="auto">
            <a:xfrm flipV="1">
              <a:off x="3956151" y="3996799"/>
              <a:ext cx="1251187" cy="864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Line 8"/>
            <p:cNvSpPr>
              <a:spLocks noChangeShapeType="1"/>
            </p:cNvSpPr>
            <p:nvPr/>
          </p:nvSpPr>
          <p:spPr bwMode="auto">
            <a:xfrm flipV="1">
              <a:off x="5178668" y="3996799"/>
              <a:ext cx="1251187" cy="864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 flipH="1" flipV="1">
              <a:off x="5178667" y="3996797"/>
              <a:ext cx="1283274" cy="8646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Line 8"/>
            <p:cNvSpPr>
              <a:spLocks noChangeShapeType="1"/>
            </p:cNvSpPr>
            <p:nvPr/>
          </p:nvSpPr>
          <p:spPr bwMode="auto">
            <a:xfrm flipH="1" flipV="1">
              <a:off x="6429854" y="3996799"/>
              <a:ext cx="1283274" cy="864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Line 8"/>
            <p:cNvSpPr>
              <a:spLocks noChangeShapeType="1"/>
            </p:cNvSpPr>
            <p:nvPr/>
          </p:nvSpPr>
          <p:spPr bwMode="auto">
            <a:xfrm flipH="1" flipV="1">
              <a:off x="5209345" y="1565374"/>
              <a:ext cx="0" cy="2431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Line 8"/>
            <p:cNvSpPr>
              <a:spLocks noChangeShapeType="1"/>
            </p:cNvSpPr>
            <p:nvPr/>
          </p:nvSpPr>
          <p:spPr bwMode="auto">
            <a:xfrm flipH="1" flipV="1">
              <a:off x="6429854" y="1453402"/>
              <a:ext cx="0" cy="254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Line 8"/>
            <p:cNvSpPr>
              <a:spLocks noChangeShapeType="1"/>
            </p:cNvSpPr>
            <p:nvPr/>
          </p:nvSpPr>
          <p:spPr bwMode="auto">
            <a:xfrm>
              <a:off x="5171551" y="3996797"/>
              <a:ext cx="12531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Line 8"/>
            <p:cNvSpPr>
              <a:spLocks noChangeShapeType="1"/>
            </p:cNvSpPr>
            <p:nvPr/>
          </p:nvSpPr>
          <p:spPr bwMode="auto">
            <a:xfrm flipV="1">
              <a:off x="5506093" y="3546901"/>
              <a:ext cx="21717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Line 8"/>
            <p:cNvSpPr>
              <a:spLocks noChangeShapeType="1"/>
            </p:cNvSpPr>
            <p:nvPr/>
          </p:nvSpPr>
          <p:spPr bwMode="auto">
            <a:xfrm flipV="1">
              <a:off x="6357030" y="3606555"/>
              <a:ext cx="341487" cy="4444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 flipV="1">
              <a:off x="5178668" y="3546903"/>
              <a:ext cx="341487" cy="4444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Line 8"/>
            <p:cNvSpPr>
              <a:spLocks noChangeShapeType="1"/>
            </p:cNvSpPr>
            <p:nvPr/>
          </p:nvSpPr>
          <p:spPr bwMode="auto">
            <a:xfrm flipV="1">
              <a:off x="6689964" y="3608685"/>
              <a:ext cx="9879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Line 8"/>
            <p:cNvSpPr>
              <a:spLocks noChangeShapeType="1"/>
            </p:cNvSpPr>
            <p:nvPr/>
          </p:nvSpPr>
          <p:spPr bwMode="auto">
            <a:xfrm flipV="1">
              <a:off x="7900925" y="3583971"/>
              <a:ext cx="144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Line 8"/>
            <p:cNvSpPr>
              <a:spLocks noChangeShapeType="1"/>
            </p:cNvSpPr>
            <p:nvPr/>
          </p:nvSpPr>
          <p:spPr bwMode="auto">
            <a:xfrm flipH="1">
              <a:off x="8539369" y="3204807"/>
              <a:ext cx="0" cy="3879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Line 8"/>
            <p:cNvSpPr>
              <a:spLocks noChangeShapeType="1"/>
            </p:cNvSpPr>
            <p:nvPr/>
          </p:nvSpPr>
          <p:spPr bwMode="auto">
            <a:xfrm flipH="1">
              <a:off x="9149998" y="3204807"/>
              <a:ext cx="0" cy="3879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369" y="2822008"/>
              <a:ext cx="540000" cy="442800"/>
            </a:xfrm>
            <a:prstGeom prst="rect">
              <a:avLst/>
            </a:prstGeom>
          </p:spPr>
        </p:pic>
        <p:pic>
          <p:nvPicPr>
            <p:cNvPr id="119" name="图片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1337" y="2822008"/>
              <a:ext cx="540000" cy="442800"/>
            </a:xfrm>
            <a:prstGeom prst="rect">
              <a:avLst/>
            </a:prstGeom>
          </p:spPr>
        </p:pic>
        <p:pic>
          <p:nvPicPr>
            <p:cNvPr id="120" name="图片 1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336" y="2966685"/>
              <a:ext cx="540765" cy="442800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718" y="5761262"/>
              <a:ext cx="540000" cy="442800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718" y="4658487"/>
              <a:ext cx="540000" cy="442800"/>
            </a:xfrm>
            <a:prstGeom prst="rect">
              <a:avLst/>
            </a:prstGeom>
          </p:spPr>
        </p:pic>
        <p:pic>
          <p:nvPicPr>
            <p:cNvPr id="123" name="图片 1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718" y="2136789"/>
              <a:ext cx="540000" cy="442800"/>
            </a:xfrm>
            <a:prstGeom prst="rect">
              <a:avLst/>
            </a:prstGeom>
          </p:spPr>
        </p:pic>
        <p:pic>
          <p:nvPicPr>
            <p:cNvPr id="124" name="图片 1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718" y="3756531"/>
              <a:ext cx="540000" cy="442800"/>
            </a:xfrm>
            <a:prstGeom prst="rect">
              <a:avLst/>
            </a:prstGeom>
          </p:spPr>
        </p:pic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465" y="2966685"/>
              <a:ext cx="540765" cy="442800"/>
            </a:xfrm>
            <a:prstGeom prst="rect">
              <a:avLst/>
            </a:prstGeom>
          </p:spPr>
        </p:pic>
        <p:pic>
          <p:nvPicPr>
            <p:cNvPr id="126" name="图片 1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847" y="5761262"/>
              <a:ext cx="540000" cy="442800"/>
            </a:xfrm>
            <a:prstGeom prst="rect">
              <a:avLst/>
            </a:prstGeom>
          </p:spPr>
        </p:pic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847" y="4658487"/>
              <a:ext cx="540000" cy="442800"/>
            </a:xfrm>
            <a:prstGeom prst="rect">
              <a:avLst/>
            </a:prstGeom>
          </p:spPr>
        </p:pic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847" y="2136789"/>
              <a:ext cx="540000" cy="442800"/>
            </a:xfrm>
            <a:prstGeom prst="rect">
              <a:avLst/>
            </a:prstGeom>
          </p:spPr>
        </p:pic>
        <p:pic>
          <p:nvPicPr>
            <p:cNvPr id="129" name="图片 1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847" y="3756531"/>
              <a:ext cx="540000" cy="442800"/>
            </a:xfrm>
            <a:prstGeom prst="rect">
              <a:avLst/>
            </a:prstGeom>
          </p:spPr>
        </p:pic>
        <p:pic>
          <p:nvPicPr>
            <p:cNvPr id="130" name="图片 1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28" y="5761262"/>
              <a:ext cx="540000" cy="442800"/>
            </a:xfrm>
            <a:prstGeom prst="rect">
              <a:avLst/>
            </a:prstGeom>
          </p:spPr>
        </p:pic>
        <p:pic>
          <p:nvPicPr>
            <p:cNvPr id="131" name="图片 1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28" y="4658487"/>
              <a:ext cx="540000" cy="442800"/>
            </a:xfrm>
            <a:prstGeom prst="rect">
              <a:avLst/>
            </a:prstGeom>
          </p:spPr>
        </p:pic>
        <p:pic>
          <p:nvPicPr>
            <p:cNvPr id="132" name="图片 1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674" y="5761262"/>
              <a:ext cx="540000" cy="442800"/>
            </a:xfrm>
            <a:prstGeom prst="rect">
              <a:avLst/>
            </a:prstGeom>
          </p:spPr>
        </p:pic>
        <p:pic>
          <p:nvPicPr>
            <p:cNvPr id="133" name="图片 1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674" y="4658487"/>
              <a:ext cx="540000" cy="442800"/>
            </a:xfrm>
            <a:prstGeom prst="rect">
              <a:avLst/>
            </a:prstGeom>
          </p:spPr>
        </p:pic>
        <p:pic>
          <p:nvPicPr>
            <p:cNvPr id="134" name="图片 1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28" y="3332526"/>
              <a:ext cx="540000" cy="442800"/>
            </a:xfrm>
            <a:prstGeom prst="rect">
              <a:avLst/>
            </a:prstGeom>
          </p:spPr>
        </p:pic>
        <p:grpSp>
          <p:nvGrpSpPr>
            <p:cNvPr id="135" name="组合 134"/>
            <p:cNvGrpSpPr/>
            <p:nvPr/>
          </p:nvGrpSpPr>
          <p:grpSpPr>
            <a:xfrm>
              <a:off x="4709181" y="1333591"/>
              <a:ext cx="1086701" cy="628113"/>
              <a:chOff x="6424104" y="366746"/>
              <a:chExt cx="1086701" cy="628113"/>
            </a:xfrm>
          </p:grpSpPr>
          <p:pic>
            <p:nvPicPr>
              <p:cNvPr id="139" name="图片 13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105" y="366746"/>
                <a:ext cx="1000326" cy="628113"/>
              </a:xfrm>
              <a:prstGeom prst="rect">
                <a:avLst/>
              </a:prstGeom>
            </p:spPr>
          </p:pic>
          <p:sp>
            <p:nvSpPr>
              <p:cNvPr id="140" name="矩形 139"/>
              <p:cNvSpPr/>
              <p:nvPr/>
            </p:nvSpPr>
            <p:spPr>
              <a:xfrm>
                <a:off x="6424104" y="544572"/>
                <a:ext cx="1086701" cy="29813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Интернет</a:t>
                </a:r>
                <a:endParaRPr lang="ru-RU" altLang="zh-CN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5924581" y="1333591"/>
              <a:ext cx="1104077" cy="628113"/>
              <a:chOff x="6424104" y="366746"/>
              <a:chExt cx="1104077" cy="628113"/>
            </a:xfrm>
          </p:grpSpPr>
          <p:pic>
            <p:nvPicPr>
              <p:cNvPr id="137" name="图片 13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105" y="366746"/>
                <a:ext cx="1000326" cy="628113"/>
              </a:xfrm>
              <a:prstGeom prst="rect">
                <a:avLst/>
              </a:prstGeom>
            </p:spPr>
          </p:pic>
          <p:sp>
            <p:nvSpPr>
              <p:cNvPr id="138" name="矩形 137"/>
              <p:cNvSpPr/>
              <p:nvPr/>
            </p:nvSpPr>
            <p:spPr>
              <a:xfrm>
                <a:off x="6424104" y="544572"/>
                <a:ext cx="1104077" cy="29813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Интернет</a:t>
                </a:r>
                <a:endParaRPr lang="ru-RU" altLang="zh-CN" sz="1400" b="1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9923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圆角矩形 129"/>
          <p:cNvSpPr/>
          <p:nvPr/>
        </p:nvSpPr>
        <p:spPr bwMode="auto">
          <a:xfrm>
            <a:off x="2856002" y="5455874"/>
            <a:ext cx="6824812" cy="817442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2821319" y="5455874"/>
            <a:ext cx="1803991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-коммутатор уровня 2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-коммутатор уровня 2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838119" y="1312037"/>
            <a:ext cx="5724663" cy="4879729"/>
            <a:chOff x="3696674" y="1324333"/>
            <a:chExt cx="5724663" cy="4879729"/>
          </a:xfrm>
        </p:grpSpPr>
        <p:sp>
          <p:nvSpPr>
            <p:cNvPr id="53" name="Line 8"/>
            <p:cNvSpPr>
              <a:spLocks noChangeShapeType="1"/>
            </p:cNvSpPr>
            <p:nvPr/>
          </p:nvSpPr>
          <p:spPr bwMode="auto">
            <a:xfrm flipV="1">
              <a:off x="5406152" y="2361479"/>
              <a:ext cx="800779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8"/>
            <p:cNvSpPr>
              <a:spLocks noChangeShapeType="1"/>
            </p:cNvSpPr>
            <p:nvPr/>
          </p:nvSpPr>
          <p:spPr bwMode="auto">
            <a:xfrm flipV="1">
              <a:off x="5178668" y="3190147"/>
              <a:ext cx="1251187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3956151" y="4910852"/>
              <a:ext cx="1253194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 flipH="1" flipV="1">
              <a:off x="3956151" y="4910852"/>
              <a:ext cx="0" cy="878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V="1">
              <a:off x="3956151" y="4910852"/>
              <a:ext cx="1253194" cy="8787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3956151" y="4910850"/>
              <a:ext cx="1253194" cy="8787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H="1" flipV="1">
              <a:off x="5209345" y="4910852"/>
              <a:ext cx="0" cy="878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ine 8"/>
            <p:cNvSpPr>
              <a:spLocks noChangeShapeType="1"/>
            </p:cNvSpPr>
            <p:nvPr/>
          </p:nvSpPr>
          <p:spPr bwMode="auto">
            <a:xfrm>
              <a:off x="3956151" y="4861426"/>
              <a:ext cx="1253194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Line 8"/>
            <p:cNvSpPr>
              <a:spLocks noChangeShapeType="1"/>
            </p:cNvSpPr>
            <p:nvPr/>
          </p:nvSpPr>
          <p:spPr bwMode="auto">
            <a:xfrm>
              <a:off x="6463422" y="4910852"/>
              <a:ext cx="1253194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Line 8"/>
            <p:cNvSpPr>
              <a:spLocks noChangeShapeType="1"/>
            </p:cNvSpPr>
            <p:nvPr/>
          </p:nvSpPr>
          <p:spPr bwMode="auto">
            <a:xfrm flipH="1" flipV="1">
              <a:off x="6463422" y="4910852"/>
              <a:ext cx="0" cy="878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 flipV="1">
              <a:off x="6463422" y="4910852"/>
              <a:ext cx="1253194" cy="8787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6463422" y="4910850"/>
              <a:ext cx="1253194" cy="8787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/>
          </p:nvSpPr>
          <p:spPr bwMode="auto">
            <a:xfrm flipH="1" flipV="1">
              <a:off x="7716616" y="4910852"/>
              <a:ext cx="0" cy="878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6463422" y="4861426"/>
              <a:ext cx="1253194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Line 8"/>
            <p:cNvSpPr>
              <a:spLocks noChangeShapeType="1"/>
            </p:cNvSpPr>
            <p:nvPr/>
          </p:nvSpPr>
          <p:spPr bwMode="auto">
            <a:xfrm flipV="1">
              <a:off x="3956151" y="3996799"/>
              <a:ext cx="1251187" cy="864625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 flipV="1">
              <a:off x="5178668" y="3996799"/>
              <a:ext cx="1251187" cy="864625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 flipH="1" flipV="1">
              <a:off x="5178667" y="3996797"/>
              <a:ext cx="1283274" cy="864626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8"/>
            <p:cNvSpPr>
              <a:spLocks noChangeShapeType="1"/>
            </p:cNvSpPr>
            <p:nvPr/>
          </p:nvSpPr>
          <p:spPr bwMode="auto">
            <a:xfrm flipH="1" flipV="1">
              <a:off x="6429854" y="3996799"/>
              <a:ext cx="1283274" cy="864625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 flipH="1" flipV="1">
              <a:off x="5209345" y="1565374"/>
              <a:ext cx="0" cy="2431425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Line 8"/>
            <p:cNvSpPr>
              <a:spLocks noChangeShapeType="1"/>
            </p:cNvSpPr>
            <p:nvPr/>
          </p:nvSpPr>
          <p:spPr bwMode="auto">
            <a:xfrm flipH="1" flipV="1">
              <a:off x="6429854" y="1453402"/>
              <a:ext cx="0" cy="2543396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Line 8"/>
            <p:cNvSpPr>
              <a:spLocks noChangeShapeType="1"/>
            </p:cNvSpPr>
            <p:nvPr/>
          </p:nvSpPr>
          <p:spPr bwMode="auto">
            <a:xfrm>
              <a:off x="5171551" y="3996797"/>
              <a:ext cx="1253194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Line 8"/>
            <p:cNvSpPr>
              <a:spLocks noChangeShapeType="1"/>
            </p:cNvSpPr>
            <p:nvPr/>
          </p:nvSpPr>
          <p:spPr bwMode="auto">
            <a:xfrm flipV="1">
              <a:off x="5506093" y="3546901"/>
              <a:ext cx="2171794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Line 8"/>
            <p:cNvSpPr>
              <a:spLocks noChangeShapeType="1"/>
            </p:cNvSpPr>
            <p:nvPr/>
          </p:nvSpPr>
          <p:spPr bwMode="auto">
            <a:xfrm flipV="1">
              <a:off x="6357030" y="3606555"/>
              <a:ext cx="341487" cy="444405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Line 8"/>
            <p:cNvSpPr>
              <a:spLocks noChangeShapeType="1"/>
            </p:cNvSpPr>
            <p:nvPr/>
          </p:nvSpPr>
          <p:spPr bwMode="auto">
            <a:xfrm flipV="1">
              <a:off x="5178668" y="3546903"/>
              <a:ext cx="341487" cy="444405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 flipV="1">
              <a:off x="6689964" y="3608685"/>
              <a:ext cx="987923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Line 8"/>
            <p:cNvSpPr>
              <a:spLocks noChangeShapeType="1"/>
            </p:cNvSpPr>
            <p:nvPr/>
          </p:nvSpPr>
          <p:spPr bwMode="auto">
            <a:xfrm flipV="1">
              <a:off x="7900925" y="3583971"/>
              <a:ext cx="1440000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Line 8"/>
            <p:cNvSpPr>
              <a:spLocks noChangeShapeType="1"/>
            </p:cNvSpPr>
            <p:nvPr/>
          </p:nvSpPr>
          <p:spPr bwMode="auto">
            <a:xfrm flipH="1">
              <a:off x="8539369" y="3204807"/>
              <a:ext cx="0" cy="387939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 flipH="1">
              <a:off x="9149998" y="3204807"/>
              <a:ext cx="0" cy="387939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124" tIns="41061" rIns="82124" bIns="41061">
              <a:noAutofit/>
            </a:bodyPr>
            <a:lstStyle/>
            <a:p>
              <a:pPr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369" y="2822008"/>
              <a:ext cx="540000" cy="442800"/>
            </a:xfrm>
            <a:prstGeom prst="rect">
              <a:avLst/>
            </a:prstGeom>
          </p:spPr>
        </p:pic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1337" y="2822008"/>
              <a:ext cx="540000" cy="442800"/>
            </a:xfrm>
            <a:prstGeom prst="rect">
              <a:avLst/>
            </a:prstGeom>
          </p:spPr>
        </p:pic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336" y="2966685"/>
              <a:ext cx="540765" cy="442800"/>
            </a:xfrm>
            <a:prstGeom prst="rect">
              <a:avLst/>
            </a:prstGeom>
          </p:spPr>
        </p:pic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718" y="5761262"/>
              <a:ext cx="540000" cy="442800"/>
            </a:xfrm>
            <a:prstGeom prst="rect">
              <a:avLst/>
            </a:prstGeom>
          </p:spPr>
        </p:pic>
        <p:pic>
          <p:nvPicPr>
            <p:cNvPr id="111" name="图片 11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718" y="4658487"/>
              <a:ext cx="540000" cy="442800"/>
            </a:xfrm>
            <a:prstGeom prst="rect">
              <a:avLst/>
            </a:prstGeom>
          </p:spPr>
        </p:pic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718" y="2136789"/>
              <a:ext cx="540000" cy="442800"/>
            </a:xfrm>
            <a:prstGeom prst="rect">
              <a:avLst/>
            </a:prstGeom>
          </p:spPr>
        </p:pic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718" y="3756531"/>
              <a:ext cx="540000" cy="442800"/>
            </a:xfrm>
            <a:prstGeom prst="rect">
              <a:avLst/>
            </a:prstGeom>
          </p:spPr>
        </p:pic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465" y="2966685"/>
              <a:ext cx="540765" cy="442800"/>
            </a:xfrm>
            <a:prstGeom prst="rect">
              <a:avLst/>
            </a:prstGeom>
          </p:spPr>
        </p:pic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847" y="5761262"/>
              <a:ext cx="540000" cy="442800"/>
            </a:xfrm>
            <a:prstGeom prst="rect">
              <a:avLst/>
            </a:prstGeom>
          </p:spPr>
        </p:pic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847" y="4658487"/>
              <a:ext cx="540000" cy="442800"/>
            </a:xfrm>
            <a:prstGeom prst="rect">
              <a:avLst/>
            </a:prstGeom>
          </p:spPr>
        </p:pic>
        <p:pic>
          <p:nvPicPr>
            <p:cNvPr id="117" name="图片 11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847" y="2136789"/>
              <a:ext cx="540000" cy="442800"/>
            </a:xfrm>
            <a:prstGeom prst="rect">
              <a:avLst/>
            </a:prstGeom>
          </p:spPr>
        </p:pic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847" y="3756531"/>
              <a:ext cx="540000" cy="442800"/>
            </a:xfrm>
            <a:prstGeom prst="rect">
              <a:avLst/>
            </a:prstGeom>
          </p:spPr>
        </p:pic>
        <p:pic>
          <p:nvPicPr>
            <p:cNvPr id="119" name="图片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28" y="5761262"/>
              <a:ext cx="540000" cy="442800"/>
            </a:xfrm>
            <a:prstGeom prst="rect">
              <a:avLst/>
            </a:prstGeom>
          </p:spPr>
        </p:pic>
        <p:pic>
          <p:nvPicPr>
            <p:cNvPr id="120" name="图片 1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28" y="4658487"/>
              <a:ext cx="540000" cy="442800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674" y="5761262"/>
              <a:ext cx="540000" cy="442800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674" y="4658487"/>
              <a:ext cx="540000" cy="442800"/>
            </a:xfrm>
            <a:prstGeom prst="rect">
              <a:avLst/>
            </a:prstGeom>
          </p:spPr>
        </p:pic>
        <p:pic>
          <p:nvPicPr>
            <p:cNvPr id="123" name="图片 122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28" y="3332526"/>
              <a:ext cx="540000" cy="442800"/>
            </a:xfrm>
            <a:prstGeom prst="rect">
              <a:avLst/>
            </a:prstGeom>
          </p:spPr>
        </p:pic>
        <p:grpSp>
          <p:nvGrpSpPr>
            <p:cNvPr id="124" name="组合 123"/>
            <p:cNvGrpSpPr/>
            <p:nvPr/>
          </p:nvGrpSpPr>
          <p:grpSpPr>
            <a:xfrm>
              <a:off x="4636286" y="1324333"/>
              <a:ext cx="1183314" cy="628113"/>
              <a:chOff x="6351209" y="357488"/>
              <a:chExt cx="1183314" cy="628113"/>
            </a:xfrm>
          </p:grpSpPr>
          <p:pic>
            <p:nvPicPr>
              <p:cNvPr id="128" name="图片 127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2098" y="357488"/>
                <a:ext cx="1000326" cy="628113"/>
              </a:xfrm>
              <a:prstGeom prst="rect">
                <a:avLst/>
              </a:prstGeom>
            </p:spPr>
          </p:pic>
          <p:sp>
            <p:nvSpPr>
              <p:cNvPr id="129" name="矩形 128"/>
              <p:cNvSpPr/>
              <p:nvPr/>
            </p:nvSpPr>
            <p:spPr>
              <a:xfrm>
                <a:off x="6351209" y="544572"/>
                <a:ext cx="1183314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b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Интернет</a:t>
                </a:r>
                <a:endParaRPr lang="ru-RU" altLang="zh-CN" sz="1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5924581" y="1333591"/>
              <a:ext cx="1054151" cy="628113"/>
              <a:chOff x="6424104" y="366746"/>
              <a:chExt cx="1054151" cy="628113"/>
            </a:xfrm>
          </p:grpSpPr>
          <p:pic>
            <p:nvPicPr>
              <p:cNvPr id="126" name="图片 125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105" y="366746"/>
                <a:ext cx="1000326" cy="628113"/>
              </a:xfrm>
              <a:prstGeom prst="rect">
                <a:avLst/>
              </a:prstGeom>
            </p:spPr>
          </p:pic>
          <p:sp>
            <p:nvSpPr>
              <p:cNvPr id="127" name="矩形 126"/>
              <p:cNvSpPr/>
              <p:nvPr/>
            </p:nvSpPr>
            <p:spPr>
              <a:xfrm>
                <a:off x="6424104" y="544572"/>
                <a:ext cx="1054151" cy="29274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b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Интернет</a:t>
                </a:r>
                <a:endParaRPr lang="ru-RU" altLang="zh-CN" sz="1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2" name="圆角矩形 131"/>
          <p:cNvSpPr/>
          <p:nvPr/>
        </p:nvSpPr>
        <p:spPr>
          <a:xfrm>
            <a:off x="875962" y="1873853"/>
            <a:ext cx="4203596" cy="2313182"/>
          </a:xfrm>
          <a:prstGeom prst="roundRect">
            <a:avLst>
              <a:gd name="adj" fmla="val 2303"/>
            </a:avLst>
          </a:prstGeom>
          <a:solidFill>
            <a:srgbClr val="F3FBFE"/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000" font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-коммутатор уровня 2 передает данные через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-интерфейсы и может принимать решение о пересылке данных только на основе  MAC-адреса назначения в заголовке уровня 2 (заголовке кадра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zh-CN" sz="160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1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Принципы работы коммутаторов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361082" y="1484784"/>
            <a:ext cx="8028892" cy="2124610"/>
            <a:chOff x="2361082" y="1683594"/>
            <a:chExt cx="8028892" cy="21246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342" y="2564904"/>
              <a:ext cx="790244" cy="648000"/>
            </a:xfrm>
            <a:prstGeom prst="rect">
              <a:avLst/>
            </a:prstGeom>
          </p:spPr>
        </p:pic>
        <p:pic>
          <p:nvPicPr>
            <p:cNvPr id="5" name="图片 4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1279" y="2564904"/>
              <a:ext cx="843751" cy="648000"/>
            </a:xfrm>
            <a:prstGeom prst="rect">
              <a:avLst/>
            </a:prstGeom>
          </p:spPr>
        </p:pic>
        <p:pic>
          <p:nvPicPr>
            <p:cNvPr id="6" name="图片 5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6240" y="2564904"/>
              <a:ext cx="843751" cy="648000"/>
            </a:xfrm>
            <a:prstGeom prst="rect">
              <a:avLst/>
            </a:prstGeom>
          </p:spPr>
        </p:pic>
        <p:cxnSp>
          <p:nvCxnSpPr>
            <p:cNvPr id="8" name="直接连接符 7"/>
            <p:cNvCxnSpPr>
              <a:stCxn id="5" idx="3"/>
              <a:endCxn id="4" idx="1"/>
            </p:cNvCxnSpPr>
            <p:nvPr/>
          </p:nvCxnSpPr>
          <p:spPr bwMode="auto">
            <a:xfrm>
              <a:off x="3535030" y="2888904"/>
              <a:ext cx="19733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接连接符 9"/>
            <p:cNvCxnSpPr>
              <a:stCxn id="4" idx="3"/>
              <a:endCxn id="6" idx="1"/>
            </p:cNvCxnSpPr>
            <p:nvPr/>
          </p:nvCxnSpPr>
          <p:spPr bwMode="auto">
            <a:xfrm>
              <a:off x="6298586" y="2888904"/>
              <a:ext cx="19576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接连接符 12"/>
            <p:cNvCxnSpPr>
              <a:stCxn id="4" idx="0"/>
            </p:cNvCxnSpPr>
            <p:nvPr/>
          </p:nvCxnSpPr>
          <p:spPr bwMode="auto">
            <a:xfrm flipV="1">
              <a:off x="5903464" y="1808820"/>
              <a:ext cx="532231" cy="7560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矩形 15"/>
            <p:cNvSpPr/>
            <p:nvPr/>
          </p:nvSpPr>
          <p:spPr>
            <a:xfrm>
              <a:off x="4464226" y="2611941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GE 0/0/1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183667" y="2611942"/>
              <a:ext cx="1228822" cy="29318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GE 0/0/2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8340776">
              <a:off x="5460639" y="2051763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GE 0/0/3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727283" y="2240868"/>
              <a:ext cx="75608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1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43907" y="2240868"/>
              <a:ext cx="75608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2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361082" y="3284984"/>
              <a:ext cx="2304256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IP1: 192.168.1.1</a:t>
              </a:r>
            </a:p>
            <a:p>
              <a:pPr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MAC1: </a:t>
              </a:r>
              <a:r>
                <a:rPr lang="ru-RU" sz="1400" dirty="0">
                  <a:solidFill>
                    <a:srgbClr val="EC7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0050-5600-0001</a:t>
              </a:r>
              <a:endParaRPr lang="ru-RU" altLang="zh-CN" sz="14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941702" y="3284984"/>
              <a:ext cx="2448272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IP2: 192.168.1.2</a:t>
              </a:r>
            </a:p>
            <a:p>
              <a:pPr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MAC2: </a:t>
              </a:r>
              <a:r>
                <a:rPr lang="ru-RU" sz="1400" dirty="0">
                  <a:solidFill>
                    <a:srgbClr val="EC7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0050-5600-0002</a:t>
              </a:r>
              <a:endParaRPr lang="ru-RU" altLang="zh-CN" sz="14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82697" y="3395428"/>
            <a:ext cx="3427508" cy="2399431"/>
            <a:chOff x="1653377" y="3498796"/>
            <a:chExt cx="4570013" cy="2215446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1653377" y="3498796"/>
              <a:ext cx="4570013" cy="2215446"/>
            </a:xfrm>
            <a:custGeom>
              <a:avLst/>
              <a:gdLst>
                <a:gd name="connsiteX0" fmla="*/ 0 w 3132347"/>
                <a:gd name="connsiteY0" fmla="*/ 985607 h 2273717"/>
                <a:gd name="connsiteX1" fmla="*/ 257628 w 3132347"/>
                <a:gd name="connsiteY1" fmla="*/ 727979 h 2273717"/>
                <a:gd name="connsiteX2" fmla="*/ 534758 w 3132347"/>
                <a:gd name="connsiteY2" fmla="*/ 689879 h 2273717"/>
                <a:gd name="connsiteX3" fmla="*/ 340350 w 3132347"/>
                <a:gd name="connsiteY3" fmla="*/ 0 h 2273717"/>
                <a:gd name="connsiteX4" fmla="*/ 771745 w 3132347"/>
                <a:gd name="connsiteY4" fmla="*/ 702579 h 2273717"/>
                <a:gd name="connsiteX5" fmla="*/ 2874719 w 3132347"/>
                <a:gd name="connsiteY5" fmla="*/ 727979 h 2273717"/>
                <a:gd name="connsiteX6" fmla="*/ 3132347 w 3132347"/>
                <a:gd name="connsiteY6" fmla="*/ 985607 h 2273717"/>
                <a:gd name="connsiteX7" fmla="*/ 3132347 w 3132347"/>
                <a:gd name="connsiteY7" fmla="*/ 985602 h 2273717"/>
                <a:gd name="connsiteX8" fmla="*/ 3132347 w 3132347"/>
                <a:gd name="connsiteY8" fmla="*/ 985602 h 2273717"/>
                <a:gd name="connsiteX9" fmla="*/ 3132347 w 3132347"/>
                <a:gd name="connsiteY9" fmla="*/ 1372037 h 2273717"/>
                <a:gd name="connsiteX10" fmla="*/ 3132347 w 3132347"/>
                <a:gd name="connsiteY10" fmla="*/ 2016089 h 2273717"/>
                <a:gd name="connsiteX11" fmla="*/ 2874719 w 3132347"/>
                <a:gd name="connsiteY11" fmla="*/ 2273717 h 2273717"/>
                <a:gd name="connsiteX12" fmla="*/ 1305145 w 3132347"/>
                <a:gd name="connsiteY12" fmla="*/ 2273717 h 2273717"/>
                <a:gd name="connsiteX13" fmla="*/ 522058 w 3132347"/>
                <a:gd name="connsiteY13" fmla="*/ 2273717 h 2273717"/>
                <a:gd name="connsiteX14" fmla="*/ 522058 w 3132347"/>
                <a:gd name="connsiteY14" fmla="*/ 2273717 h 2273717"/>
                <a:gd name="connsiteX15" fmla="*/ 257628 w 3132347"/>
                <a:gd name="connsiteY15" fmla="*/ 2273717 h 2273717"/>
                <a:gd name="connsiteX16" fmla="*/ 0 w 3132347"/>
                <a:gd name="connsiteY16" fmla="*/ 2016089 h 2273717"/>
                <a:gd name="connsiteX17" fmla="*/ 0 w 3132347"/>
                <a:gd name="connsiteY17" fmla="*/ 1372037 h 2273717"/>
                <a:gd name="connsiteX18" fmla="*/ 0 w 3132347"/>
                <a:gd name="connsiteY18" fmla="*/ 985602 h 2273717"/>
                <a:gd name="connsiteX19" fmla="*/ 0 w 3132347"/>
                <a:gd name="connsiteY19" fmla="*/ 985602 h 2273717"/>
                <a:gd name="connsiteX20" fmla="*/ 0 w 3132347"/>
                <a:gd name="connsiteY20" fmla="*/ 985607 h 227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32347" h="2273717">
                  <a:moveTo>
                    <a:pt x="0" y="985607"/>
                  </a:moveTo>
                  <a:cubicBezTo>
                    <a:pt x="0" y="843323"/>
                    <a:pt x="115344" y="727979"/>
                    <a:pt x="257628" y="727979"/>
                  </a:cubicBezTo>
                  <a:lnTo>
                    <a:pt x="534758" y="689879"/>
                  </a:lnTo>
                  <a:lnTo>
                    <a:pt x="340350" y="0"/>
                  </a:lnTo>
                  <a:lnTo>
                    <a:pt x="771745" y="702579"/>
                  </a:lnTo>
                  <a:lnTo>
                    <a:pt x="2874719" y="727979"/>
                  </a:lnTo>
                  <a:cubicBezTo>
                    <a:pt x="3017003" y="727979"/>
                    <a:pt x="3132347" y="843323"/>
                    <a:pt x="3132347" y="985607"/>
                  </a:cubicBezTo>
                  <a:lnTo>
                    <a:pt x="3132347" y="985602"/>
                  </a:lnTo>
                  <a:lnTo>
                    <a:pt x="3132347" y="985602"/>
                  </a:lnTo>
                  <a:lnTo>
                    <a:pt x="3132347" y="1372037"/>
                  </a:lnTo>
                  <a:lnTo>
                    <a:pt x="3132347" y="2016089"/>
                  </a:lnTo>
                  <a:cubicBezTo>
                    <a:pt x="3132347" y="2158373"/>
                    <a:pt x="3017003" y="2273717"/>
                    <a:pt x="2874719" y="2273717"/>
                  </a:cubicBezTo>
                  <a:lnTo>
                    <a:pt x="1305145" y="2273717"/>
                  </a:lnTo>
                  <a:lnTo>
                    <a:pt x="522058" y="2273717"/>
                  </a:lnTo>
                  <a:lnTo>
                    <a:pt x="522058" y="2273717"/>
                  </a:lnTo>
                  <a:lnTo>
                    <a:pt x="257628" y="2273717"/>
                  </a:lnTo>
                  <a:cubicBezTo>
                    <a:pt x="115344" y="2273717"/>
                    <a:pt x="0" y="2158373"/>
                    <a:pt x="0" y="2016089"/>
                  </a:cubicBezTo>
                  <a:lnTo>
                    <a:pt x="0" y="1372037"/>
                  </a:lnTo>
                  <a:lnTo>
                    <a:pt x="0" y="985602"/>
                  </a:lnTo>
                  <a:lnTo>
                    <a:pt x="0" y="985602"/>
                  </a:lnTo>
                  <a:lnTo>
                    <a:pt x="0" y="985607"/>
                  </a:lnTo>
                  <a:close/>
                </a:path>
              </a:pathLst>
            </a:cu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 bwMode="auto">
            <a:xfrm>
              <a:off x="1817552" y="4237653"/>
              <a:ext cx="4347961" cy="143194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spcBef>
                  <a:spcPts val="300"/>
                </a:spcBef>
                <a:spcAft>
                  <a:spcPts val="300"/>
                </a:spcAft>
              </a:pP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После получения кадра коммутатор узнает MAC-адрес источника кадра, и выполняет поиск в </a:t>
              </a:r>
              <a:r>
                <a:rPr lang="ru-RU" sz="1300" dirty="0">
                  <a:solidFill>
                    <a:srgbClr val="EC7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таблице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solidFill>
                    <a:srgbClr val="EC7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MAC-адресов 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по MAC-адресу назначения кадра</a:t>
              </a:r>
              <a:r>
                <a:rPr lang="ru-RU" sz="1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(MAC2:0050-5600-0002 в этом примере) и </a:t>
              </a:r>
              <a:r>
                <a:rPr lang="ru-RU" sz="1300" dirty="0">
                  <a:solidFill>
                    <a:srgbClr val="EC7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передает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 кадр через соответствующий интерфейс.</a:t>
              </a: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32928"/>
              </p:ext>
            </p:extLst>
          </p:nvPr>
        </p:nvGraphicFramePr>
        <p:xfrm>
          <a:off x="889503" y="4296233"/>
          <a:ext cx="4236287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24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MAC-адрес источника: MAC1</a:t>
                      </a:r>
                      <a:endParaRPr lang="ru-RU" altLang="zh-CN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MAC-адрес назначения: MAC2</a:t>
                      </a:r>
                      <a:endParaRPr lang="ru-RU" altLang="zh-CN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IP-адрес источника: IP1</a:t>
                      </a:r>
                      <a:endParaRPr lang="ru-RU" altLang="zh-CN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IP-адрес назначения: IP2</a:t>
                      </a:r>
                      <a:endParaRPr lang="ru-RU" altLang="zh-CN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Полезная нагрузка</a:t>
                      </a:r>
                      <a:endParaRPr lang="ru-RU" altLang="zh-CN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矩形 31"/>
          <p:cNvSpPr/>
          <p:nvPr/>
        </p:nvSpPr>
        <p:spPr>
          <a:xfrm>
            <a:off x="688989" y="3820474"/>
            <a:ext cx="2356516" cy="26467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Кадр, отправленный хостом 1</a:t>
            </a:r>
          </a:p>
        </p:txBody>
      </p:sp>
      <p:sp>
        <p:nvSpPr>
          <p:cNvPr id="26" name="矩形 25"/>
          <p:cNvSpPr/>
          <p:nvPr/>
        </p:nvSpPr>
        <p:spPr>
          <a:xfrm>
            <a:off x="4918604" y="2983280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sp>
        <p:nvSpPr>
          <p:cNvPr id="33" name="Right Arrow 157"/>
          <p:cNvSpPr/>
          <p:nvPr/>
        </p:nvSpPr>
        <p:spPr>
          <a:xfrm rot="5400000">
            <a:off x="2973872" y="3610716"/>
            <a:ext cx="371647" cy="35624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4" name="Right Arrow 157"/>
          <p:cNvSpPr/>
          <p:nvPr/>
        </p:nvSpPr>
        <p:spPr>
          <a:xfrm>
            <a:off x="5223038" y="4666701"/>
            <a:ext cx="647343" cy="35624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5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каждого коммутатора есть таблица MAC-адресов, в которой хранится соответствие между MAC-адресами и интерфейсами коммутаторов.</a:t>
            </a:r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Таблица MAC-адресов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425290"/>
              </p:ext>
            </p:extLst>
          </p:nvPr>
        </p:nvGraphicFramePr>
        <p:xfrm>
          <a:off x="4672693" y="4373006"/>
          <a:ext cx="2919640" cy="1439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9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MAC-адрес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</a:t>
                      </a:r>
                      <a:endParaRPr lang="ru-RU" altLang="zh-CN" sz="14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MAC1</a:t>
                      </a:r>
                      <a:endParaRPr lang="ru-RU" altLang="zh-CN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 0/0/1</a:t>
                      </a:r>
                      <a:endParaRPr lang="ru-RU" altLang="zh-CN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MAC2</a:t>
                      </a:r>
                      <a:endParaRPr lang="ru-RU" altLang="zh-CN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 0/0/2</a:t>
                      </a:r>
                      <a:endParaRPr lang="ru-RU" altLang="zh-CN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altLang="zh-CN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altLang="zh-CN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2852546" y="1916832"/>
            <a:ext cx="6531485" cy="2133124"/>
            <a:chOff x="2647895" y="1683594"/>
            <a:chExt cx="6531485" cy="213312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342" y="2564904"/>
              <a:ext cx="790244" cy="648000"/>
            </a:xfrm>
            <a:prstGeom prst="rect">
              <a:avLst/>
            </a:prstGeom>
          </p:spPr>
        </p:pic>
        <p:pic>
          <p:nvPicPr>
            <p:cNvPr id="8" name="图片 7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1279" y="2564904"/>
              <a:ext cx="843751" cy="648000"/>
            </a:xfrm>
            <a:prstGeom prst="rect">
              <a:avLst/>
            </a:prstGeom>
          </p:spPr>
        </p:pic>
        <p:pic>
          <p:nvPicPr>
            <p:cNvPr id="9" name="图片 8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6240" y="2564904"/>
              <a:ext cx="843751" cy="648000"/>
            </a:xfrm>
            <a:prstGeom prst="rect">
              <a:avLst/>
            </a:prstGeom>
          </p:spPr>
        </p:pic>
        <p:cxnSp>
          <p:nvCxnSpPr>
            <p:cNvPr id="10" name="直接连接符 9"/>
            <p:cNvCxnSpPr>
              <a:stCxn id="8" idx="3"/>
              <a:endCxn id="7" idx="1"/>
            </p:cNvCxnSpPr>
            <p:nvPr/>
          </p:nvCxnSpPr>
          <p:spPr bwMode="auto">
            <a:xfrm>
              <a:off x="3535030" y="2888904"/>
              <a:ext cx="19733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接连接符 10"/>
            <p:cNvCxnSpPr>
              <a:stCxn id="7" idx="3"/>
              <a:endCxn id="9" idx="1"/>
            </p:cNvCxnSpPr>
            <p:nvPr/>
          </p:nvCxnSpPr>
          <p:spPr bwMode="auto">
            <a:xfrm>
              <a:off x="6298586" y="2888904"/>
              <a:ext cx="19576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直接连接符 11"/>
            <p:cNvCxnSpPr>
              <a:stCxn id="7" idx="0"/>
            </p:cNvCxnSpPr>
            <p:nvPr/>
          </p:nvCxnSpPr>
          <p:spPr bwMode="auto">
            <a:xfrm flipV="1">
              <a:off x="5903464" y="1808820"/>
              <a:ext cx="532231" cy="7560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4599491" y="2611941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GE 0/0/1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83667" y="2611941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GE 0/0/2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8340776">
              <a:off x="5460639" y="2051763"/>
              <a:ext cx="1044116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GE 0/0/3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47895" y="2240868"/>
              <a:ext cx="914861" cy="58477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Хост 1</a:t>
              </a:r>
              <a:endParaRPr lang="ru-RU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264519" y="2240868"/>
              <a:ext cx="914861" cy="58477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Хост 2</a:t>
              </a:r>
              <a:endParaRPr lang="ru-RU" altLang="zh-CN" sz="16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686993" y="3293498"/>
              <a:ext cx="875469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IP1</a:t>
              </a:r>
            </a:p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MAC1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292244" y="3284984"/>
              <a:ext cx="839465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IP2</a:t>
              </a:r>
            </a:p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MAC2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074589" y="3454253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sp>
        <p:nvSpPr>
          <p:cNvPr id="21" name="Right Arrow 157"/>
          <p:cNvSpPr/>
          <p:nvPr/>
        </p:nvSpPr>
        <p:spPr>
          <a:xfrm rot="5400000">
            <a:off x="5856294" y="3839575"/>
            <a:ext cx="511327" cy="35624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55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30910" y="1152595"/>
            <a:ext cx="11306175" cy="4680000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 обрабатывает кадры, поступающие извне на интерфейс коммутатора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тремя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способами:</a:t>
            </a:r>
            <a:endParaRPr lang="ru-RU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52604"/>
            <a:ext cx="10597200" cy="6408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Три способа обработки кадров коммутатором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1634" y="1988840"/>
            <a:ext cx="5112568" cy="775829"/>
          </a:xfrm>
          <a:prstGeom prst="rect">
            <a:avLst/>
          </a:prstGeom>
          <a:solidFill>
            <a:srgbClr val="F3FBFE"/>
          </a:solidFill>
          <a:ln w="19050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79676" y="2476639"/>
            <a:ext cx="792088" cy="2880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Порт 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35793" y="2476639"/>
            <a:ext cx="792088" cy="2880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Порт 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91910" y="2476639"/>
            <a:ext cx="792088" cy="2880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Порт 3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48028" y="2476639"/>
            <a:ext cx="792088" cy="2880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Порт 4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547950" y="2260614"/>
            <a:ext cx="1043189" cy="253220"/>
          </a:xfrm>
          <a:custGeom>
            <a:avLst/>
            <a:gdLst>
              <a:gd name="connsiteX0" fmla="*/ 1043189 w 1043189"/>
              <a:gd name="connsiteY0" fmla="*/ 270554 h 296312"/>
              <a:gd name="connsiteX1" fmla="*/ 553792 w 1043189"/>
              <a:gd name="connsiteY1" fmla="*/ 98 h 296312"/>
              <a:gd name="connsiteX2" fmla="*/ 0 w 1043189"/>
              <a:gd name="connsiteY2" fmla="*/ 296312 h 29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189" h="296312">
                <a:moveTo>
                  <a:pt x="1043189" y="270554"/>
                </a:moveTo>
                <a:cubicBezTo>
                  <a:pt x="885423" y="133179"/>
                  <a:pt x="727657" y="-4195"/>
                  <a:pt x="553792" y="98"/>
                </a:cubicBezTo>
                <a:cubicBezTo>
                  <a:pt x="379927" y="4391"/>
                  <a:pt x="189963" y="150351"/>
                  <a:pt x="0" y="29631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 flipH="1">
            <a:off x="4601834" y="2260614"/>
            <a:ext cx="1043189" cy="253220"/>
          </a:xfrm>
          <a:custGeom>
            <a:avLst/>
            <a:gdLst>
              <a:gd name="connsiteX0" fmla="*/ 1043189 w 1043189"/>
              <a:gd name="connsiteY0" fmla="*/ 270554 h 296312"/>
              <a:gd name="connsiteX1" fmla="*/ 553792 w 1043189"/>
              <a:gd name="connsiteY1" fmla="*/ 98 h 296312"/>
              <a:gd name="connsiteX2" fmla="*/ 0 w 1043189"/>
              <a:gd name="connsiteY2" fmla="*/ 296312 h 29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189" h="296312">
                <a:moveTo>
                  <a:pt x="1043189" y="270554"/>
                </a:moveTo>
                <a:cubicBezTo>
                  <a:pt x="885423" y="133179"/>
                  <a:pt x="727657" y="-4195"/>
                  <a:pt x="553792" y="98"/>
                </a:cubicBezTo>
                <a:cubicBezTo>
                  <a:pt x="379927" y="4391"/>
                  <a:pt x="189963" y="150351"/>
                  <a:pt x="0" y="29631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600172" y="2060849"/>
            <a:ext cx="2089150" cy="424545"/>
          </a:xfrm>
          <a:custGeom>
            <a:avLst/>
            <a:gdLst>
              <a:gd name="connsiteX0" fmla="*/ 0 w 2089150"/>
              <a:gd name="connsiteY0" fmla="*/ 463609 h 463609"/>
              <a:gd name="connsiteX1" fmla="*/ 1035050 w 2089150"/>
              <a:gd name="connsiteY1" fmla="*/ 59 h 463609"/>
              <a:gd name="connsiteX2" fmla="*/ 2089150 w 2089150"/>
              <a:gd name="connsiteY2" fmla="*/ 438209 h 4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9150" h="463608">
                <a:moveTo>
                  <a:pt x="0" y="463609"/>
                </a:moveTo>
                <a:cubicBezTo>
                  <a:pt x="343429" y="233950"/>
                  <a:pt x="686858" y="4292"/>
                  <a:pt x="1035050" y="59"/>
                </a:cubicBezTo>
                <a:cubicBezTo>
                  <a:pt x="1383242" y="-4174"/>
                  <a:pt x="1736196" y="217017"/>
                  <a:pt x="2089150" y="43820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46050" y="2005100"/>
            <a:ext cx="1368152" cy="1713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sp>
        <p:nvSpPr>
          <p:cNvPr id="19" name="矩形 18"/>
          <p:cNvSpPr/>
          <p:nvPr/>
        </p:nvSpPr>
        <p:spPr>
          <a:xfrm>
            <a:off x="4925870" y="2332622"/>
            <a:ext cx="324036" cy="216024"/>
          </a:xfrm>
          <a:prstGeom prst="rect">
            <a:avLst/>
          </a:prstGeom>
          <a:solidFill>
            <a:srgbClr val="99DFF9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2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17758" y="2332622"/>
            <a:ext cx="324036" cy="216024"/>
          </a:xfrm>
          <a:prstGeom prst="rect">
            <a:avLst/>
          </a:prstGeom>
          <a:solidFill>
            <a:srgbClr val="99DFF9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2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01934" y="2132857"/>
            <a:ext cx="324036" cy="216024"/>
          </a:xfrm>
          <a:prstGeom prst="rect">
            <a:avLst/>
          </a:prstGeom>
          <a:solidFill>
            <a:srgbClr val="99DFF9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2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 rot="5400000">
            <a:off x="3431716" y="2872670"/>
            <a:ext cx="21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直接箭头连接符 22"/>
          <p:cNvCxnSpPr/>
          <p:nvPr/>
        </p:nvCxnSpPr>
        <p:spPr bwMode="auto">
          <a:xfrm rot="5400000">
            <a:off x="4511836" y="2872670"/>
            <a:ext cx="21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FCD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4" name="直接箭头连接符 23"/>
          <p:cNvCxnSpPr/>
          <p:nvPr/>
        </p:nvCxnSpPr>
        <p:spPr bwMode="auto">
          <a:xfrm rot="5400000">
            <a:off x="5519948" y="2872670"/>
            <a:ext cx="21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直接箭头连接符 24"/>
          <p:cNvCxnSpPr/>
          <p:nvPr/>
        </p:nvCxnSpPr>
        <p:spPr bwMode="auto">
          <a:xfrm rot="5400000">
            <a:off x="6600068" y="2872670"/>
            <a:ext cx="21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矩形 25"/>
          <p:cNvSpPr/>
          <p:nvPr/>
        </p:nvSpPr>
        <p:spPr>
          <a:xfrm>
            <a:off x="4457818" y="2996953"/>
            <a:ext cx="324036" cy="216024"/>
          </a:xfrm>
          <a:prstGeom prst="rect">
            <a:avLst/>
          </a:prstGeom>
          <a:solidFill>
            <a:srgbClr val="99DFF9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2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77698" y="2996953"/>
            <a:ext cx="324036" cy="216024"/>
          </a:xfrm>
          <a:prstGeom prst="rect">
            <a:avLst/>
          </a:prstGeom>
          <a:solidFill>
            <a:srgbClr val="99DFF9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2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65930" y="2996953"/>
            <a:ext cx="324036" cy="216024"/>
          </a:xfrm>
          <a:prstGeom prst="rect">
            <a:avLst/>
          </a:prstGeom>
          <a:solidFill>
            <a:srgbClr val="99DFF9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2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46050" y="2996953"/>
            <a:ext cx="324036" cy="216024"/>
          </a:xfrm>
          <a:prstGeom prst="rect">
            <a:avLst/>
          </a:prstGeom>
          <a:solidFill>
            <a:srgbClr val="99DFF9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2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7998453" y="2115144"/>
            <a:ext cx="1349908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Лавинная передача</a:t>
            </a:r>
            <a:endParaRPr lang="ru-RU" altLang="zh-CN" sz="14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801634" y="3607441"/>
            <a:ext cx="5112568" cy="756778"/>
          </a:xfrm>
          <a:prstGeom prst="rect">
            <a:avLst/>
          </a:prstGeom>
          <a:solidFill>
            <a:srgbClr val="F3FBFE"/>
          </a:solidFill>
          <a:ln w="19050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179676" y="4077931"/>
            <a:ext cx="792088" cy="2880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Порт 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235793" y="4077931"/>
            <a:ext cx="792088" cy="2880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Порт 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291910" y="4077931"/>
            <a:ext cx="792088" cy="2880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Порт 3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348028" y="4077931"/>
            <a:ext cx="792088" cy="2880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Порт 4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1" name="任意多边形 80"/>
          <p:cNvSpPr/>
          <p:nvPr/>
        </p:nvSpPr>
        <p:spPr>
          <a:xfrm>
            <a:off x="4600172" y="3788155"/>
            <a:ext cx="2089150" cy="298531"/>
          </a:xfrm>
          <a:custGeom>
            <a:avLst/>
            <a:gdLst>
              <a:gd name="connsiteX0" fmla="*/ 0 w 2089150"/>
              <a:gd name="connsiteY0" fmla="*/ 463609 h 463609"/>
              <a:gd name="connsiteX1" fmla="*/ 1035050 w 2089150"/>
              <a:gd name="connsiteY1" fmla="*/ 59 h 463609"/>
              <a:gd name="connsiteX2" fmla="*/ 2089150 w 2089150"/>
              <a:gd name="connsiteY2" fmla="*/ 438209 h 4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9150" h="463608">
                <a:moveTo>
                  <a:pt x="0" y="463609"/>
                </a:moveTo>
                <a:cubicBezTo>
                  <a:pt x="343429" y="233950"/>
                  <a:pt x="686858" y="4292"/>
                  <a:pt x="1035050" y="59"/>
                </a:cubicBezTo>
                <a:cubicBezTo>
                  <a:pt x="1383242" y="-4174"/>
                  <a:pt x="1736196" y="217017"/>
                  <a:pt x="2089150" y="43820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546050" y="3588390"/>
            <a:ext cx="1368152" cy="3257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sp>
        <p:nvSpPr>
          <p:cNvPr id="85" name="矩形 84"/>
          <p:cNvSpPr/>
          <p:nvPr/>
        </p:nvSpPr>
        <p:spPr>
          <a:xfrm>
            <a:off x="5501934" y="3860163"/>
            <a:ext cx="324036" cy="216024"/>
          </a:xfrm>
          <a:prstGeom prst="rect">
            <a:avLst/>
          </a:prstGeom>
          <a:solidFill>
            <a:srgbClr val="99DFF9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2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86" name="直接箭头连接符 85"/>
          <p:cNvCxnSpPr/>
          <p:nvPr/>
        </p:nvCxnSpPr>
        <p:spPr bwMode="auto">
          <a:xfrm rot="5400000">
            <a:off x="3431716" y="4472243"/>
            <a:ext cx="21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接箭头连接符 86"/>
          <p:cNvCxnSpPr/>
          <p:nvPr/>
        </p:nvCxnSpPr>
        <p:spPr bwMode="auto">
          <a:xfrm rot="5400000">
            <a:off x="4511836" y="4472243"/>
            <a:ext cx="21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FCD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8" name="直接箭头连接符 87"/>
          <p:cNvCxnSpPr/>
          <p:nvPr/>
        </p:nvCxnSpPr>
        <p:spPr bwMode="auto">
          <a:xfrm rot="5400000">
            <a:off x="5519948" y="4472243"/>
            <a:ext cx="21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直接箭头连接符 88"/>
          <p:cNvCxnSpPr/>
          <p:nvPr/>
        </p:nvCxnSpPr>
        <p:spPr bwMode="auto">
          <a:xfrm rot="5400000">
            <a:off x="6600068" y="4472243"/>
            <a:ext cx="216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0" name="矩形 89"/>
          <p:cNvSpPr/>
          <p:nvPr/>
        </p:nvSpPr>
        <p:spPr>
          <a:xfrm>
            <a:off x="4457818" y="4616247"/>
            <a:ext cx="324036" cy="216024"/>
          </a:xfrm>
          <a:prstGeom prst="rect">
            <a:avLst/>
          </a:prstGeom>
          <a:solidFill>
            <a:srgbClr val="99DFF9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2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546050" y="4616247"/>
            <a:ext cx="324036" cy="216024"/>
          </a:xfrm>
          <a:prstGeom prst="rect">
            <a:avLst/>
          </a:prstGeom>
          <a:solidFill>
            <a:srgbClr val="99DFF9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2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7998452" y="3716438"/>
            <a:ext cx="1714287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altLang="zh-CN" sz="14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Пересылка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2801634" y="5207684"/>
            <a:ext cx="5112568" cy="993632"/>
            <a:chOff x="3503712" y="2451635"/>
            <a:chExt cx="5112568" cy="993632"/>
          </a:xfrm>
        </p:grpSpPr>
        <p:sp>
          <p:nvSpPr>
            <p:cNvPr id="95" name="矩形 94"/>
            <p:cNvSpPr/>
            <p:nvPr/>
          </p:nvSpPr>
          <p:spPr>
            <a:xfrm>
              <a:off x="3503712" y="2451635"/>
              <a:ext cx="5112568" cy="777600"/>
            </a:xfrm>
            <a:prstGeom prst="rect">
              <a:avLst/>
            </a:prstGeom>
            <a:solidFill>
              <a:srgbClr val="F3FBFE"/>
            </a:solidFill>
            <a:ln w="19050" cap="flat" cmpd="sng" algn="ctr">
              <a:solidFill>
                <a:srgbClr val="99DFF9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3881754" y="2924945"/>
              <a:ext cx="792088" cy="2880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Порт 1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4937871" y="2924945"/>
              <a:ext cx="792088" cy="2880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Порт 2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5993988" y="2924945"/>
              <a:ext cx="792088" cy="2880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Порт 3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7050106" y="2924945"/>
              <a:ext cx="792088" cy="2880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Порт 4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7248128" y="2453406"/>
              <a:ext cx="1368152" cy="39210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Коммутатор</a:t>
              </a:r>
            </a:p>
          </p:txBody>
        </p:sp>
        <p:cxnSp>
          <p:nvCxnSpPr>
            <p:cNvPr id="107" name="直接箭头连接符 106"/>
            <p:cNvCxnSpPr/>
            <p:nvPr/>
          </p:nvCxnSpPr>
          <p:spPr bwMode="auto">
            <a:xfrm rot="5400000">
              <a:off x="4133794" y="3337267"/>
              <a:ext cx="216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直接箭头连接符 107"/>
            <p:cNvCxnSpPr/>
            <p:nvPr/>
          </p:nvCxnSpPr>
          <p:spPr bwMode="auto">
            <a:xfrm rot="5400000">
              <a:off x="5213914" y="3337267"/>
              <a:ext cx="216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FCD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09" name="直接箭头连接符 108"/>
            <p:cNvCxnSpPr/>
            <p:nvPr/>
          </p:nvCxnSpPr>
          <p:spPr bwMode="auto">
            <a:xfrm rot="5400000">
              <a:off x="6222026" y="3337267"/>
              <a:ext cx="216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直接箭头连接符 109"/>
            <p:cNvCxnSpPr/>
            <p:nvPr/>
          </p:nvCxnSpPr>
          <p:spPr bwMode="auto">
            <a:xfrm rot="5400000">
              <a:off x="7302146" y="3337267"/>
              <a:ext cx="216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矩形 117"/>
          <p:cNvSpPr/>
          <p:nvPr/>
        </p:nvSpPr>
        <p:spPr>
          <a:xfrm>
            <a:off x="7998453" y="5301790"/>
            <a:ext cx="1528638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Отбрасывание</a:t>
            </a:r>
            <a:endParaRPr lang="ru-RU" altLang="zh-CN" sz="14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9505315" y="5869143"/>
            <a:ext cx="324036" cy="216024"/>
          </a:xfrm>
          <a:prstGeom prst="rect">
            <a:avLst/>
          </a:prstGeom>
          <a:solidFill>
            <a:srgbClr val="99DFF9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2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9758402" y="5825010"/>
            <a:ext cx="859595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Кадр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4447139" y="5381195"/>
            <a:ext cx="288000" cy="288000"/>
            <a:chOff x="856677" y="2615810"/>
            <a:chExt cx="288000" cy="288000"/>
          </a:xfrm>
        </p:grpSpPr>
        <p:sp>
          <p:nvSpPr>
            <p:cNvPr id="62" name="椭圆 61"/>
            <p:cNvSpPr/>
            <p:nvPr/>
          </p:nvSpPr>
          <p:spPr bwMode="ltGray">
            <a:xfrm>
              <a:off x="856677" y="2615810"/>
              <a:ext cx="288000" cy="288000"/>
            </a:xfrm>
            <a:prstGeom prst="ellipse">
              <a:avLst/>
            </a:prstGeom>
            <a:solidFill>
              <a:srgbClr val="EC70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923444" y="2692169"/>
              <a:ext cx="144001" cy="144002"/>
              <a:chOff x="898853" y="2657982"/>
              <a:chExt cx="203649" cy="203652"/>
            </a:xfrm>
          </p:grpSpPr>
          <p:cxnSp>
            <p:nvCxnSpPr>
              <p:cNvPr id="64" name="直接连接符 63"/>
              <p:cNvCxnSpPr>
                <a:stCxn id="62" idx="3"/>
                <a:endCxn id="62" idx="7"/>
              </p:cNvCxnSpPr>
              <p:nvPr/>
            </p:nvCxnSpPr>
            <p:spPr bwMode="ltGray">
              <a:xfrm flipV="1"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>
                <a:stCxn id="62" idx="1"/>
                <a:endCxn id="62" idx="5"/>
              </p:cNvCxnSpPr>
              <p:nvPr/>
            </p:nvCxnSpPr>
            <p:spPr bwMode="ltGray">
              <a:xfrm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66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Лавинная передача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42" y="2078062"/>
            <a:ext cx="790244" cy="648000"/>
          </a:xfrm>
          <a:prstGeom prst="rect">
            <a:avLst/>
          </a:prstGeom>
        </p:spPr>
      </p:pic>
      <p:pic>
        <p:nvPicPr>
          <p:cNvPr id="5" name="图片 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279" y="2078062"/>
            <a:ext cx="843751" cy="648000"/>
          </a:xfrm>
          <a:prstGeom prst="rect">
            <a:avLst/>
          </a:prstGeom>
        </p:spPr>
      </p:pic>
      <p:pic>
        <p:nvPicPr>
          <p:cNvPr id="6" name="图片 5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2078062"/>
            <a:ext cx="843751" cy="648000"/>
          </a:xfrm>
          <a:prstGeom prst="rect">
            <a:avLst/>
          </a:prstGeom>
        </p:spPr>
      </p:pic>
      <p:cxnSp>
        <p:nvCxnSpPr>
          <p:cNvPr id="8" name="直接连接符 7"/>
          <p:cNvCxnSpPr>
            <a:stCxn id="5" idx="3"/>
            <a:endCxn id="4" idx="1"/>
          </p:cNvCxnSpPr>
          <p:nvPr/>
        </p:nvCxnSpPr>
        <p:spPr bwMode="auto">
          <a:xfrm>
            <a:off x="3535030" y="2402062"/>
            <a:ext cx="19733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>
            <a:stCxn id="4" idx="3"/>
            <a:endCxn id="6" idx="1"/>
          </p:cNvCxnSpPr>
          <p:nvPr/>
        </p:nvCxnSpPr>
        <p:spPr bwMode="auto">
          <a:xfrm>
            <a:off x="6298586" y="2402062"/>
            <a:ext cx="19576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>
            <a:stCxn id="4" idx="0"/>
          </p:cNvCxnSpPr>
          <p:nvPr/>
        </p:nvCxnSpPr>
        <p:spPr bwMode="auto">
          <a:xfrm flipV="1">
            <a:off x="5903464" y="1321978"/>
            <a:ext cx="532231" cy="7560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4599491" y="2125099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GE 0/0/1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83667" y="2125099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GE 0/0/2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 rot="18340776">
            <a:off x="5460639" y="1564921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GE 0/0/3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7283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43907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34850" y="2798142"/>
            <a:ext cx="2388025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IP1: 192.168.1.1</a:t>
            </a:r>
          </a:p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MAC1: 0050-5600-0001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969487" y="2798142"/>
            <a:ext cx="2261008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IP2: 192.168.1.2</a:t>
            </a:r>
          </a:p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MAC2: 0050-5600-0002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>
            <a:off x="4043772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直接连接符 37"/>
          <p:cNvCxnSpPr/>
          <p:nvPr/>
        </p:nvCxnSpPr>
        <p:spPr bwMode="auto">
          <a:xfrm>
            <a:off x="6996100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直接连接符 28"/>
          <p:cNvCxnSpPr/>
          <p:nvPr/>
        </p:nvCxnSpPr>
        <p:spPr bwMode="auto">
          <a:xfrm flipV="1">
            <a:off x="6168008" y="1520788"/>
            <a:ext cx="324036" cy="4680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矩形 31"/>
          <p:cNvSpPr/>
          <p:nvPr/>
        </p:nvSpPr>
        <p:spPr>
          <a:xfrm>
            <a:off x="1629346" y="3355017"/>
            <a:ext cx="2300815" cy="25487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Кадр, отправленный хостом 1</a:t>
            </a: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993109"/>
              </p:ext>
            </p:extLst>
          </p:nvPr>
        </p:nvGraphicFramePr>
        <p:xfrm>
          <a:off x="4473491" y="3884031"/>
          <a:ext cx="236980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49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MAC-адрес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</a:t>
                      </a:r>
                      <a:endParaRPr lang="ru-RU" altLang="zh-CN" sz="12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MAC1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 0/0/1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852">
                <a:tc>
                  <a:txBody>
                    <a:bodyPr/>
                    <a:lstStyle/>
                    <a:p>
                      <a:pPr algn="ctr" fontAlgn="ctr"/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矩形 34"/>
          <p:cNvSpPr/>
          <p:nvPr/>
        </p:nvSpPr>
        <p:spPr>
          <a:xfrm>
            <a:off x="4677362" y="3264324"/>
            <a:ext cx="2307434" cy="3175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MAC-адресов, в которой коммутатор выполняет поиск</a:t>
            </a:r>
          </a:p>
        </p:txBody>
      </p:sp>
      <p:sp>
        <p:nvSpPr>
          <p:cNvPr id="39" name="矩形 38"/>
          <p:cNvSpPr/>
          <p:nvPr/>
        </p:nvSpPr>
        <p:spPr bwMode="auto">
          <a:xfrm>
            <a:off x="7779140" y="3831309"/>
            <a:ext cx="3343130" cy="2618124"/>
          </a:xfrm>
          <a:prstGeom prst="rect">
            <a:avLst/>
          </a:prstGeom>
          <a:solidFill>
            <a:srgbClr val="F3FBFE"/>
          </a:solidFill>
          <a:ln w="9525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805924" y="4663617"/>
            <a:ext cx="792088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</p:txBody>
      </p:sp>
      <p:sp>
        <p:nvSpPr>
          <p:cNvPr id="43" name="矩形 42"/>
          <p:cNvSpPr/>
          <p:nvPr/>
        </p:nvSpPr>
        <p:spPr>
          <a:xfrm>
            <a:off x="7792874" y="3853619"/>
            <a:ext cx="3329395" cy="25042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 получении одноадресного кадра: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marL="284400"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коммутатор не может найти MAC-адрес назначения кадра в таблице MAC-адресов, коммутатор выполняет лавинную передачу одноадресного кадра.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 получении широковещательного кадра: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marL="284400"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 сразу выполняет лавинную передачу широковещательного кадра без поиска в таблице MAC-адресов.</a:t>
            </a:r>
          </a:p>
        </p:txBody>
      </p:sp>
      <p:sp>
        <p:nvSpPr>
          <p:cNvPr id="36" name="矩形 35"/>
          <p:cNvSpPr/>
          <p:nvPr/>
        </p:nvSpPr>
        <p:spPr>
          <a:xfrm>
            <a:off x="1362549" y="3886612"/>
            <a:ext cx="2360365" cy="576000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источника: MAC1</a:t>
            </a:r>
          </a:p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назначения: </a:t>
            </a:r>
            <a:r>
              <a:rPr lang="en-US" sz="1200" dirty="0">
                <a:solidFill>
                  <a:srgbClr val="EC7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MAC2</a:t>
            </a:r>
            <a:endParaRPr lang="en-US" altLang="zh-CN" sz="1200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64289" y="5043212"/>
            <a:ext cx="2849438" cy="768227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источника: MAC1</a:t>
            </a:r>
          </a:p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назначения: </a:t>
            </a:r>
            <a:r>
              <a:rPr lang="en-US" sz="1200" dirty="0">
                <a:solidFill>
                  <a:srgbClr val="EC7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FF-FF-FF-FF-FF-FF</a:t>
            </a:r>
            <a:endParaRPr lang="en-US" altLang="zh-CN" sz="1200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102050" y="3386554"/>
            <a:ext cx="2107423" cy="4670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Обработка кадра коммутатором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881063" y="2766102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sp>
        <p:nvSpPr>
          <p:cNvPr id="48" name="Oval 4"/>
          <p:cNvSpPr>
            <a:spLocks noChangeAspect="1"/>
          </p:cNvSpPr>
          <p:nvPr/>
        </p:nvSpPr>
        <p:spPr>
          <a:xfrm>
            <a:off x="1393330" y="3482456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9" name="Oval 4"/>
          <p:cNvSpPr>
            <a:spLocks noChangeAspect="1"/>
          </p:cNvSpPr>
          <p:nvPr/>
        </p:nvSpPr>
        <p:spPr>
          <a:xfrm>
            <a:off x="4473491" y="3482456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50" name="Oval 4"/>
          <p:cNvSpPr>
            <a:spLocks noChangeAspect="1"/>
          </p:cNvSpPr>
          <p:nvPr/>
        </p:nvSpPr>
        <p:spPr>
          <a:xfrm>
            <a:off x="7830752" y="3470689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51" name="圆角矩形标注 50"/>
          <p:cNvSpPr/>
          <p:nvPr/>
        </p:nvSpPr>
        <p:spPr bwMode="auto">
          <a:xfrm>
            <a:off x="10307420" y="2955235"/>
            <a:ext cx="1547123" cy="733983"/>
          </a:xfrm>
          <a:prstGeom prst="wedgeRoundRectCallout">
            <a:avLst>
              <a:gd name="adj1" fmla="val -44755"/>
              <a:gd name="adj2" fmla="val 9113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Неизвестный</a:t>
            </a:r>
            <a:endParaRPr kumimoji="0" lang="ru-RU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marL="0" marR="0" indent="0" algn="ctr" defTabSz="914400" rtl="0" eaLnBrk="1" fontAlgn="ctr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одноадресный кадр</a:t>
            </a:r>
            <a:endParaRPr kumimoji="0" lang="ru-RU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12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Пересылка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42" y="2078062"/>
            <a:ext cx="790244" cy="648000"/>
          </a:xfrm>
          <a:prstGeom prst="rect">
            <a:avLst/>
          </a:prstGeom>
        </p:spPr>
      </p:pic>
      <p:pic>
        <p:nvPicPr>
          <p:cNvPr id="35" name="图片 3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279" y="2078062"/>
            <a:ext cx="843751" cy="648000"/>
          </a:xfrm>
          <a:prstGeom prst="rect">
            <a:avLst/>
          </a:prstGeom>
        </p:spPr>
      </p:pic>
      <p:pic>
        <p:nvPicPr>
          <p:cNvPr id="36" name="图片 35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2078062"/>
            <a:ext cx="843751" cy="648000"/>
          </a:xfrm>
          <a:prstGeom prst="rect">
            <a:avLst/>
          </a:prstGeom>
        </p:spPr>
      </p:pic>
      <p:cxnSp>
        <p:nvCxnSpPr>
          <p:cNvPr id="39" name="直接连接符 38"/>
          <p:cNvCxnSpPr>
            <a:stCxn id="35" idx="3"/>
            <a:endCxn id="34" idx="1"/>
          </p:cNvCxnSpPr>
          <p:nvPr/>
        </p:nvCxnSpPr>
        <p:spPr bwMode="auto">
          <a:xfrm>
            <a:off x="3535030" y="2402062"/>
            <a:ext cx="19733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接连接符 39"/>
          <p:cNvCxnSpPr>
            <a:stCxn id="34" idx="3"/>
            <a:endCxn id="36" idx="1"/>
          </p:cNvCxnSpPr>
          <p:nvPr/>
        </p:nvCxnSpPr>
        <p:spPr bwMode="auto">
          <a:xfrm>
            <a:off x="6298586" y="2402062"/>
            <a:ext cx="19576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接连接符 40"/>
          <p:cNvCxnSpPr>
            <a:stCxn id="34" idx="0"/>
          </p:cNvCxnSpPr>
          <p:nvPr/>
        </p:nvCxnSpPr>
        <p:spPr bwMode="auto">
          <a:xfrm flipV="1">
            <a:off x="5903464" y="1321978"/>
            <a:ext cx="532231" cy="7560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矩形 41"/>
          <p:cNvSpPr/>
          <p:nvPr/>
        </p:nvSpPr>
        <p:spPr>
          <a:xfrm>
            <a:off x="4599491" y="2125099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GE 0/0/1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83667" y="2125099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GE 0/0/2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 rot="18340776">
            <a:off x="5460639" y="1564921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GE 0/0/3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727283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343907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334850" y="2798142"/>
            <a:ext cx="2388025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IP1: 192.168.1.1</a:t>
            </a:r>
          </a:p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MAC1: 0050-5600-0001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969487" y="2798142"/>
            <a:ext cx="2261008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IP2: 192.168.1.2</a:t>
            </a:r>
          </a:p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MAC2: 0050-5600-0002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>
            <a:off x="4043772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直接连接符 54"/>
          <p:cNvCxnSpPr/>
          <p:nvPr/>
        </p:nvCxnSpPr>
        <p:spPr bwMode="auto">
          <a:xfrm>
            <a:off x="6996100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7" name="矩形 56"/>
          <p:cNvSpPr/>
          <p:nvPr/>
        </p:nvSpPr>
        <p:spPr>
          <a:xfrm>
            <a:off x="4881063" y="2766102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sp>
        <p:nvSpPr>
          <p:cNvPr id="58" name="矩形 57"/>
          <p:cNvSpPr/>
          <p:nvPr/>
        </p:nvSpPr>
        <p:spPr>
          <a:xfrm>
            <a:off x="1594177" y="3472515"/>
            <a:ext cx="2135342" cy="3378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Кадр, отправленный хостом 1</a:t>
            </a:r>
          </a:p>
        </p:txBody>
      </p:sp>
      <p:sp>
        <p:nvSpPr>
          <p:cNvPr id="59" name="矩形 58"/>
          <p:cNvSpPr/>
          <p:nvPr/>
        </p:nvSpPr>
        <p:spPr>
          <a:xfrm>
            <a:off x="1362549" y="3886614"/>
            <a:ext cx="2274503" cy="708710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адрес источника: MAC1</a:t>
            </a:r>
          </a:p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назначения: MAC2</a:t>
            </a:r>
            <a:endParaRPr lang="ru-RU" altLang="zh-CN" sz="1200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0" name="Oval 4"/>
          <p:cNvSpPr>
            <a:spLocks noChangeAspect="1"/>
          </p:cNvSpPr>
          <p:nvPr/>
        </p:nvSpPr>
        <p:spPr>
          <a:xfrm>
            <a:off x="1393330" y="3482456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aphicFrame>
        <p:nvGraphicFramePr>
          <p:cNvPr id="61" name="表格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677988"/>
              </p:ext>
            </p:extLst>
          </p:nvPr>
        </p:nvGraphicFramePr>
        <p:xfrm>
          <a:off x="4473491" y="3884032"/>
          <a:ext cx="236980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49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MAC-адрес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</a:t>
                      </a:r>
                      <a:endParaRPr lang="ru-RU" altLang="zh-CN" sz="12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MAC1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 0 / 0/1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MAC2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 0 / 0 / 2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" name="矩形 61"/>
          <p:cNvSpPr/>
          <p:nvPr/>
        </p:nvSpPr>
        <p:spPr>
          <a:xfrm>
            <a:off x="4618058" y="3267838"/>
            <a:ext cx="1980220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MAC-адресов, в которой коммутатор выполняет поиск</a:t>
            </a:r>
          </a:p>
        </p:txBody>
      </p:sp>
      <p:sp>
        <p:nvSpPr>
          <p:cNvPr id="63" name="Oval 4"/>
          <p:cNvSpPr>
            <a:spLocks noChangeAspect="1"/>
          </p:cNvSpPr>
          <p:nvPr/>
        </p:nvSpPr>
        <p:spPr>
          <a:xfrm>
            <a:off x="4473491" y="3482456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070731" y="3391187"/>
            <a:ext cx="1980220" cy="4192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Обработка кадра коммутатором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7778602" y="3837789"/>
            <a:ext cx="3749002" cy="2069850"/>
            <a:chOff x="8076220" y="3933056"/>
            <a:chExt cx="3505024" cy="2720897"/>
          </a:xfrm>
        </p:grpSpPr>
        <p:sp>
          <p:nvSpPr>
            <p:cNvPr id="66" name="矩形 65"/>
            <p:cNvSpPr/>
            <p:nvPr/>
          </p:nvSpPr>
          <p:spPr bwMode="auto">
            <a:xfrm>
              <a:off x="8076221" y="3954837"/>
              <a:ext cx="3505023" cy="2699116"/>
            </a:xfrm>
            <a:prstGeom prst="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</a:pPr>
              <a:endParaRPr lang="ru-RU" altLang="zh-CN" sz="10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076220" y="3933056"/>
              <a:ext cx="3132348" cy="249628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При получении одноадресного кадра:</a:t>
              </a:r>
              <a:endParaRPr lang="ru-RU" altLang="zh-CN" sz="12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  <a:p>
              <a:pPr marL="284400" fontAlgn="ctr">
                <a:spcBef>
                  <a:spcPts val="300"/>
                </a:spcBef>
                <a:spcAft>
                  <a:spcPts val="300"/>
                </a:spcAft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Если коммутатор находит MAC-адрес назначения кадра в таблице MAC-адресов, а номер интерфейса в таблице не является номером интерфейса, на который был получен кадр, коммутатор пересылает  одноадресный кадр через соответствующий интерфейс.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8" name="Oval 4"/>
          <p:cNvSpPr>
            <a:spLocks noChangeAspect="1"/>
          </p:cNvSpPr>
          <p:nvPr/>
        </p:nvSpPr>
        <p:spPr>
          <a:xfrm>
            <a:off x="7829617" y="3488905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07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Отбрасывание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68" y="3082307"/>
            <a:ext cx="790244" cy="648000"/>
          </a:xfrm>
          <a:prstGeom prst="rect">
            <a:avLst/>
          </a:prstGeom>
        </p:spPr>
      </p:pic>
      <p:pic>
        <p:nvPicPr>
          <p:cNvPr id="5" name="图片 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279" y="2078062"/>
            <a:ext cx="843751" cy="648000"/>
          </a:xfrm>
          <a:prstGeom prst="rect">
            <a:avLst/>
          </a:prstGeom>
        </p:spPr>
      </p:pic>
      <p:pic>
        <p:nvPicPr>
          <p:cNvPr id="6" name="图片 5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915" y="1291599"/>
            <a:ext cx="843751" cy="648000"/>
          </a:xfrm>
          <a:prstGeom prst="rect">
            <a:avLst/>
          </a:prstGeom>
        </p:spPr>
      </p:pic>
      <p:cxnSp>
        <p:nvCxnSpPr>
          <p:cNvPr id="8" name="直接连接符 7"/>
          <p:cNvCxnSpPr>
            <a:stCxn id="5" idx="3"/>
            <a:endCxn id="29" idx="1"/>
          </p:cNvCxnSpPr>
          <p:nvPr/>
        </p:nvCxnSpPr>
        <p:spPr bwMode="auto">
          <a:xfrm>
            <a:off x="3535030" y="2402062"/>
            <a:ext cx="171754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>
            <a:endCxn id="4" idx="1"/>
          </p:cNvCxnSpPr>
          <p:nvPr/>
        </p:nvCxnSpPr>
        <p:spPr bwMode="auto">
          <a:xfrm>
            <a:off x="5596630" y="2402098"/>
            <a:ext cx="1610038" cy="10042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矩形 15"/>
          <p:cNvSpPr/>
          <p:nvPr/>
        </p:nvSpPr>
        <p:spPr>
          <a:xfrm rot="1878581">
            <a:off x="6329723" y="2868945"/>
            <a:ext cx="1044116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GE 0/0/1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7283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23748" y="1948587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23666" y="1384694"/>
            <a:ext cx="2448272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IP2: 192.168.1.2</a:t>
            </a:r>
          </a:p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MAC2: 0050-5600-0002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>
            <a:off x="4043772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直接连接符 29"/>
          <p:cNvCxnSpPr>
            <a:endCxn id="6" idx="1"/>
          </p:cNvCxnSpPr>
          <p:nvPr/>
        </p:nvCxnSpPr>
        <p:spPr bwMode="auto">
          <a:xfrm flipV="1">
            <a:off x="5647701" y="1615599"/>
            <a:ext cx="1532214" cy="786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79" y="2078062"/>
            <a:ext cx="790244" cy="648000"/>
          </a:xfrm>
          <a:prstGeom prst="rect">
            <a:avLst/>
          </a:prstGeom>
        </p:spPr>
      </p:pic>
      <p:cxnSp>
        <p:nvCxnSpPr>
          <p:cNvPr id="42" name="直接连接符 41"/>
          <p:cNvCxnSpPr/>
          <p:nvPr/>
        </p:nvCxnSpPr>
        <p:spPr bwMode="auto">
          <a:xfrm>
            <a:off x="6196588" y="2939202"/>
            <a:ext cx="542028" cy="3554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矩形 43"/>
          <p:cNvSpPr/>
          <p:nvPr/>
        </p:nvSpPr>
        <p:spPr>
          <a:xfrm>
            <a:off x="4840546" y="2776839"/>
            <a:ext cx="1383446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 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851781" y="3717780"/>
            <a:ext cx="1531684" cy="2090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 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 bwMode="auto">
          <a:xfrm flipV="1">
            <a:off x="6196588" y="1650609"/>
            <a:ext cx="593099" cy="33972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矩形 32"/>
          <p:cNvSpPr/>
          <p:nvPr/>
        </p:nvSpPr>
        <p:spPr>
          <a:xfrm>
            <a:off x="1962169" y="4116911"/>
            <a:ext cx="1945767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Кадр, отправленный хостом 1</a:t>
            </a: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58866"/>
              </p:ext>
            </p:extLst>
          </p:nvPr>
        </p:nvGraphicFramePr>
        <p:xfrm>
          <a:off x="4168852" y="4546058"/>
          <a:ext cx="243407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2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MAC-адрес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</a:t>
                      </a:r>
                      <a:endParaRPr lang="ru-RU" altLang="zh-CN" sz="12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MAC2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 0 / 0/1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852">
                <a:tc>
                  <a:txBody>
                    <a:bodyPr/>
                    <a:lstStyle/>
                    <a:p>
                      <a:pPr algn="ctr" fontAlgn="ctr"/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矩形 37"/>
          <p:cNvSpPr/>
          <p:nvPr/>
        </p:nvSpPr>
        <p:spPr>
          <a:xfrm>
            <a:off x="4384399" y="3916590"/>
            <a:ext cx="19802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MAC-адресов, в которой коммутатор 2 выполняет поиск</a:t>
            </a:r>
          </a:p>
        </p:txBody>
      </p:sp>
      <p:sp>
        <p:nvSpPr>
          <p:cNvPr id="41" name="矩形 40"/>
          <p:cNvSpPr/>
          <p:nvPr/>
        </p:nvSpPr>
        <p:spPr>
          <a:xfrm>
            <a:off x="1740335" y="4545202"/>
            <a:ext cx="2050077" cy="904011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адрес источника: MAC1</a:t>
            </a:r>
          </a:p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назначения: MAC2</a:t>
            </a:r>
            <a:endParaRPr lang="ru-RU" altLang="zh-CN" sz="1200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089745" y="4024938"/>
            <a:ext cx="1980220" cy="3766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Обработка кадра коммутатором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841082" y="4532289"/>
            <a:ext cx="3908951" cy="1666379"/>
            <a:chOff x="8076220" y="3897053"/>
            <a:chExt cx="3159985" cy="1975090"/>
          </a:xfrm>
        </p:grpSpPr>
        <p:sp>
          <p:nvSpPr>
            <p:cNvPr id="55" name="矩形 54"/>
            <p:cNvSpPr/>
            <p:nvPr/>
          </p:nvSpPr>
          <p:spPr bwMode="auto">
            <a:xfrm>
              <a:off x="8076220" y="3897053"/>
              <a:ext cx="3159985" cy="1975090"/>
            </a:xfrm>
            <a:prstGeom prst="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</a:pPr>
              <a:endParaRPr lang="ru-RU" altLang="zh-CN" sz="9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076220" y="3933059"/>
              <a:ext cx="3132348" cy="175924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285750" indent="-285750" fontAlgn="ctr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При получении одноадресного кадра:</a:t>
              </a:r>
              <a:endParaRPr lang="ru-RU" altLang="zh-CN" sz="1200" b="1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  <a:p>
              <a:pPr marL="285750" indent="-285750" fontAlgn="ctr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Коммутатор находит MAC-адрес назначения кадра в таблице MAC-адресов, но номер интерфейса в таблице является номером интерфейса, на который кадр поступил в коммутатор из среды передачи. В этом случае коммутатор отбрасывает одноадресный кадр.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Oval 4"/>
          <p:cNvSpPr>
            <a:spLocks noChangeAspect="1"/>
          </p:cNvSpPr>
          <p:nvPr/>
        </p:nvSpPr>
        <p:spPr>
          <a:xfrm>
            <a:off x="1740335" y="4140555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5" name="Oval 4"/>
          <p:cNvSpPr>
            <a:spLocks noChangeAspect="1"/>
          </p:cNvSpPr>
          <p:nvPr/>
        </p:nvSpPr>
        <p:spPr>
          <a:xfrm>
            <a:off x="4146333" y="4149542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6" name="Oval 4"/>
          <p:cNvSpPr>
            <a:spLocks noChangeAspect="1"/>
          </p:cNvSpPr>
          <p:nvPr/>
        </p:nvSpPr>
        <p:spPr>
          <a:xfrm>
            <a:off x="6856941" y="4140555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062668" y="3228005"/>
            <a:ext cx="288000" cy="288000"/>
            <a:chOff x="856677" y="2615810"/>
            <a:chExt cx="288000" cy="288000"/>
          </a:xfrm>
        </p:grpSpPr>
        <p:sp>
          <p:nvSpPr>
            <p:cNvPr id="40" name="椭圆 39"/>
            <p:cNvSpPr/>
            <p:nvPr/>
          </p:nvSpPr>
          <p:spPr bwMode="ltGray">
            <a:xfrm>
              <a:off x="856677" y="2615810"/>
              <a:ext cx="288000" cy="288000"/>
            </a:xfrm>
            <a:prstGeom prst="ellipse">
              <a:avLst/>
            </a:prstGeom>
            <a:solidFill>
              <a:srgbClr val="EC70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923444" y="2692169"/>
              <a:ext cx="144001" cy="144002"/>
              <a:chOff x="898853" y="2657982"/>
              <a:chExt cx="203649" cy="203652"/>
            </a:xfrm>
          </p:grpSpPr>
          <p:cxnSp>
            <p:nvCxnSpPr>
              <p:cNvPr id="51" name="直接连接符 50"/>
              <p:cNvCxnSpPr>
                <a:stCxn id="40" idx="3"/>
                <a:endCxn id="40" idx="7"/>
              </p:cNvCxnSpPr>
              <p:nvPr/>
            </p:nvCxnSpPr>
            <p:spPr bwMode="ltGray">
              <a:xfrm flipV="1"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>
                <a:stCxn id="40" idx="1"/>
                <a:endCxn id="40" idx="5"/>
              </p:cNvCxnSpPr>
              <p:nvPr/>
            </p:nvCxnSpPr>
            <p:spPr bwMode="ltGray">
              <a:xfrm>
                <a:off x="898853" y="2657986"/>
                <a:ext cx="203648" cy="203648"/>
              </a:xfrm>
              <a:prstGeom prst="line">
                <a:avLst/>
              </a:prstGeom>
              <a:solidFill>
                <a:srgbClr val="EC7061"/>
              </a:solidFill>
              <a:ln w="38100" cap="rnd">
                <a:solidFill>
                  <a:schemeClr val="bg1"/>
                </a:solidFill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矩形 46"/>
          <p:cNvSpPr/>
          <p:nvPr/>
        </p:nvSpPr>
        <p:spPr>
          <a:xfrm>
            <a:off x="2334850" y="2798142"/>
            <a:ext cx="2388025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IP1: 192.168.1.1</a:t>
            </a:r>
          </a:p>
          <a:p>
            <a:pPr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MAC1: 0050-5600-0001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86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Изучение MAC-адреса на коммутаторе (1)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42" y="2078062"/>
            <a:ext cx="790244" cy="648000"/>
          </a:xfrm>
          <a:prstGeom prst="rect">
            <a:avLst/>
          </a:prstGeom>
        </p:spPr>
      </p:pic>
      <p:pic>
        <p:nvPicPr>
          <p:cNvPr id="5" name="图片 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279" y="2078062"/>
            <a:ext cx="843751" cy="648000"/>
          </a:xfrm>
          <a:prstGeom prst="rect">
            <a:avLst/>
          </a:prstGeom>
        </p:spPr>
      </p:pic>
      <p:pic>
        <p:nvPicPr>
          <p:cNvPr id="6" name="图片 5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2078062"/>
            <a:ext cx="843751" cy="648000"/>
          </a:xfrm>
          <a:prstGeom prst="rect">
            <a:avLst/>
          </a:prstGeom>
        </p:spPr>
      </p:pic>
      <p:cxnSp>
        <p:nvCxnSpPr>
          <p:cNvPr id="8" name="直接连接符 7"/>
          <p:cNvCxnSpPr>
            <a:stCxn id="5" idx="3"/>
            <a:endCxn id="4" idx="1"/>
          </p:cNvCxnSpPr>
          <p:nvPr/>
        </p:nvCxnSpPr>
        <p:spPr bwMode="auto">
          <a:xfrm>
            <a:off x="3535030" y="2402062"/>
            <a:ext cx="19733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>
            <a:stCxn id="4" idx="3"/>
            <a:endCxn id="6" idx="1"/>
          </p:cNvCxnSpPr>
          <p:nvPr/>
        </p:nvCxnSpPr>
        <p:spPr bwMode="auto">
          <a:xfrm>
            <a:off x="6298586" y="2402062"/>
            <a:ext cx="19576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>
            <a:stCxn id="4" idx="0"/>
          </p:cNvCxnSpPr>
          <p:nvPr/>
        </p:nvCxnSpPr>
        <p:spPr bwMode="auto">
          <a:xfrm flipV="1">
            <a:off x="5903464" y="1321978"/>
            <a:ext cx="532231" cy="7560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4599491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83667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 rot="18340776">
            <a:off x="5460639" y="1580310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0/0/3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7283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43907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968208" y="2804272"/>
            <a:ext cx="244827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IP2: 192.168.1.2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MAC2: 0050-5600-0002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83270" y="3304625"/>
            <a:ext cx="2034217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MAC-адресов коммутатора</a:t>
            </a:r>
          </a:p>
        </p:txBody>
      </p:sp>
      <p:sp>
        <p:nvSpPr>
          <p:cNvPr id="43" name="矩形 42"/>
          <p:cNvSpPr/>
          <p:nvPr/>
        </p:nvSpPr>
        <p:spPr>
          <a:xfrm>
            <a:off x="7595662" y="3819120"/>
            <a:ext cx="2252573" cy="617810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Изначально таблица MAC-адресов коммутатора пустая.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81063" y="2766102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11270"/>
              </p:ext>
            </p:extLst>
          </p:nvPr>
        </p:nvGraphicFramePr>
        <p:xfrm>
          <a:off x="5075251" y="3827820"/>
          <a:ext cx="205171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07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MAC-адрес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</a:t>
                      </a:r>
                      <a:endParaRPr lang="ru-RU" altLang="zh-CN" sz="12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12">
                <a:tc>
                  <a:txBody>
                    <a:bodyPr/>
                    <a:lstStyle/>
                    <a:p>
                      <a:pPr algn="ctr" fontAlgn="ctr"/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852"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Oval 4"/>
          <p:cNvSpPr>
            <a:spLocks noChangeAspect="1"/>
          </p:cNvSpPr>
          <p:nvPr/>
        </p:nvSpPr>
        <p:spPr>
          <a:xfrm>
            <a:off x="7595662" y="3462401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446184" y="2804272"/>
            <a:ext cx="244827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IP1: 192.168.1.1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MAC1: 0050-5600-0001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50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sz="quarter" idx="11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завершении этого курса вы будете знать:</a:t>
            </a:r>
          </a:p>
          <a:p>
            <a:pPr marL="654050" lvl="1" indent="-320675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понятия сети Ethernet.</a:t>
            </a:r>
          </a:p>
          <a:p>
            <a:pPr marL="654050" lvl="1" indent="-320675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Типы MAC-адресов.</a:t>
            </a:r>
          </a:p>
          <a:p>
            <a:pPr marL="654050" lvl="1" indent="-320675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 работы коммутатора уровня 2.</a:t>
            </a:r>
          </a:p>
          <a:p>
            <a:pPr marL="654050" lvl="1" indent="-320675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Структуру и процесс заполнения таблицы MAC-адресов.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21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Изучение MAC-адреса на коммутаторе (2)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42" y="2078062"/>
            <a:ext cx="790244" cy="648000"/>
          </a:xfrm>
          <a:prstGeom prst="rect">
            <a:avLst/>
          </a:prstGeom>
        </p:spPr>
      </p:pic>
      <p:pic>
        <p:nvPicPr>
          <p:cNvPr id="5" name="图片 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279" y="2078062"/>
            <a:ext cx="843751" cy="648000"/>
          </a:xfrm>
          <a:prstGeom prst="rect">
            <a:avLst/>
          </a:prstGeom>
        </p:spPr>
      </p:pic>
      <p:pic>
        <p:nvPicPr>
          <p:cNvPr id="6" name="图片 5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2078062"/>
            <a:ext cx="843751" cy="648000"/>
          </a:xfrm>
          <a:prstGeom prst="rect">
            <a:avLst/>
          </a:prstGeom>
        </p:spPr>
      </p:pic>
      <p:cxnSp>
        <p:nvCxnSpPr>
          <p:cNvPr id="8" name="直接连接符 7"/>
          <p:cNvCxnSpPr>
            <a:stCxn id="5" idx="3"/>
            <a:endCxn id="4" idx="1"/>
          </p:cNvCxnSpPr>
          <p:nvPr/>
        </p:nvCxnSpPr>
        <p:spPr bwMode="auto">
          <a:xfrm>
            <a:off x="3535030" y="2402062"/>
            <a:ext cx="19733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>
            <a:stCxn id="4" idx="3"/>
            <a:endCxn id="6" idx="1"/>
          </p:cNvCxnSpPr>
          <p:nvPr/>
        </p:nvCxnSpPr>
        <p:spPr bwMode="auto">
          <a:xfrm>
            <a:off x="6298586" y="2402062"/>
            <a:ext cx="19576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>
            <a:stCxn id="4" idx="0"/>
          </p:cNvCxnSpPr>
          <p:nvPr/>
        </p:nvCxnSpPr>
        <p:spPr bwMode="auto">
          <a:xfrm flipV="1">
            <a:off x="5903464" y="1321978"/>
            <a:ext cx="532231" cy="7560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4599491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83667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 rot="18340776">
            <a:off x="5460639" y="1580310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0/0/3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7283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43907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>
            <a:off x="4043772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矩形 31"/>
          <p:cNvSpPr/>
          <p:nvPr/>
        </p:nvSpPr>
        <p:spPr>
          <a:xfrm>
            <a:off x="2215304" y="3427309"/>
            <a:ext cx="2007728" cy="4130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Кадр, отправленный хостом 1</a:t>
            </a:r>
          </a:p>
        </p:txBody>
      </p:sp>
      <p:sp>
        <p:nvSpPr>
          <p:cNvPr id="35" name="矩形 34"/>
          <p:cNvSpPr/>
          <p:nvPr/>
        </p:nvSpPr>
        <p:spPr>
          <a:xfrm>
            <a:off x="4939663" y="3196731"/>
            <a:ext cx="2144359" cy="4464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MAC-адресов, в которой коммутатор выполняет поиск</a:t>
            </a:r>
          </a:p>
        </p:txBody>
      </p:sp>
      <p:sp>
        <p:nvSpPr>
          <p:cNvPr id="27" name="矩形 26"/>
          <p:cNvSpPr/>
          <p:nvPr/>
        </p:nvSpPr>
        <p:spPr>
          <a:xfrm>
            <a:off x="1897002" y="4600131"/>
            <a:ext cx="2644333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(Предположим, что хост 1 знает MAC-адрес хоста 2.)</a:t>
            </a:r>
          </a:p>
        </p:txBody>
      </p:sp>
      <p:sp>
        <p:nvSpPr>
          <p:cNvPr id="38" name="矩形 37"/>
          <p:cNvSpPr/>
          <p:nvPr/>
        </p:nvSpPr>
        <p:spPr>
          <a:xfrm>
            <a:off x="2112923" y="3860930"/>
            <a:ext cx="2357673" cy="682100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адрес источника: MAC1</a:t>
            </a:r>
          </a:p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назначения: MAC2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594695"/>
              </p:ext>
            </p:extLst>
          </p:nvPr>
        </p:nvGraphicFramePr>
        <p:xfrm>
          <a:off x="5067543" y="3828977"/>
          <a:ext cx="205171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8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MAC-адрес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</a:t>
                      </a:r>
                      <a:endParaRPr lang="ru-RU" altLang="zh-CN" sz="12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12">
                <a:tc>
                  <a:txBody>
                    <a:bodyPr/>
                    <a:lstStyle/>
                    <a:p>
                      <a:pPr algn="ctr" fontAlgn="ctr"/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852">
                <a:tc>
                  <a:txBody>
                    <a:bodyPr/>
                    <a:lstStyle/>
                    <a:p>
                      <a:pPr algn="ctr" fontAlgn="ctr"/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矩形 40"/>
          <p:cNvSpPr/>
          <p:nvPr/>
        </p:nvSpPr>
        <p:spPr>
          <a:xfrm>
            <a:off x="7774599" y="3811677"/>
            <a:ext cx="3230858" cy="1687601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Хост 1 отправляет кадр хосту 2.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Когда кадр пришел на интерфейс GE 0/ 0/1 коммутатора, коммутатор ищет MAC-адрес назначения кадра в таблице MAC-адресов. Если соответствующая запись не найдена, коммутатор считает кадр неизвестным одноадресным.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881063" y="2766102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grpSp>
        <p:nvGrpSpPr>
          <p:cNvPr id="39" name="组合 38"/>
          <p:cNvGrpSpPr/>
          <p:nvPr/>
        </p:nvGrpSpPr>
        <p:grpSpPr>
          <a:xfrm rot="10800000">
            <a:off x="4233318" y="2635300"/>
            <a:ext cx="410355" cy="275493"/>
            <a:chOff x="7383369" y="3528374"/>
            <a:chExt cx="321775" cy="216024"/>
          </a:xfrm>
        </p:grpSpPr>
        <p:sp>
          <p:nvSpPr>
            <p:cNvPr id="43" name="同侧圆角矩形 42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Oval 4"/>
          <p:cNvSpPr>
            <a:spLocks noChangeAspect="1"/>
          </p:cNvSpPr>
          <p:nvPr/>
        </p:nvSpPr>
        <p:spPr>
          <a:xfrm>
            <a:off x="7741341" y="3462401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68208" y="2804272"/>
            <a:ext cx="244827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IP2:192.168.1.2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MAC2:0050-5600-0002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446184" y="2804272"/>
            <a:ext cx="244827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IP1:192.168.1.1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MAC1:0050-5600-0001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0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Изучение MAC-адреса на коммутаторе (3)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42" y="2078062"/>
            <a:ext cx="790244" cy="648000"/>
          </a:xfrm>
          <a:prstGeom prst="rect">
            <a:avLst/>
          </a:prstGeom>
        </p:spPr>
      </p:pic>
      <p:pic>
        <p:nvPicPr>
          <p:cNvPr id="5" name="图片 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279" y="2078062"/>
            <a:ext cx="843751" cy="648000"/>
          </a:xfrm>
          <a:prstGeom prst="rect">
            <a:avLst/>
          </a:prstGeom>
        </p:spPr>
      </p:pic>
      <p:pic>
        <p:nvPicPr>
          <p:cNvPr id="6" name="图片 5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2078062"/>
            <a:ext cx="843751" cy="648000"/>
          </a:xfrm>
          <a:prstGeom prst="rect">
            <a:avLst/>
          </a:prstGeom>
        </p:spPr>
      </p:pic>
      <p:cxnSp>
        <p:nvCxnSpPr>
          <p:cNvPr id="8" name="直接连接符 7"/>
          <p:cNvCxnSpPr>
            <a:stCxn id="5" idx="3"/>
            <a:endCxn id="4" idx="1"/>
          </p:cNvCxnSpPr>
          <p:nvPr/>
        </p:nvCxnSpPr>
        <p:spPr bwMode="auto">
          <a:xfrm>
            <a:off x="3535030" y="2402062"/>
            <a:ext cx="19733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>
            <a:stCxn id="4" idx="3"/>
            <a:endCxn id="6" idx="1"/>
          </p:cNvCxnSpPr>
          <p:nvPr/>
        </p:nvCxnSpPr>
        <p:spPr bwMode="auto">
          <a:xfrm>
            <a:off x="6298586" y="2402062"/>
            <a:ext cx="19576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>
            <a:stCxn id="4" idx="0"/>
          </p:cNvCxnSpPr>
          <p:nvPr/>
        </p:nvCxnSpPr>
        <p:spPr bwMode="auto">
          <a:xfrm flipV="1">
            <a:off x="5903464" y="1321978"/>
            <a:ext cx="532231" cy="7560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4599491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 0/1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83667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 rot="18340776">
            <a:off x="5460639" y="1580310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0/0/3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7283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43907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>
            <a:off x="4043772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直接连接符 29"/>
          <p:cNvCxnSpPr/>
          <p:nvPr/>
        </p:nvCxnSpPr>
        <p:spPr bwMode="auto">
          <a:xfrm>
            <a:off x="6672064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直接连接符 33"/>
          <p:cNvCxnSpPr/>
          <p:nvPr/>
        </p:nvCxnSpPr>
        <p:spPr bwMode="auto">
          <a:xfrm flipV="1">
            <a:off x="6204012" y="1556792"/>
            <a:ext cx="288032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矩形 46"/>
          <p:cNvSpPr/>
          <p:nvPr/>
        </p:nvSpPr>
        <p:spPr>
          <a:xfrm>
            <a:off x="7843375" y="3811103"/>
            <a:ext cx="3241967" cy="1819676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соответствующая запись не найдена в таблице MAC-адресов, коммутатор выполняет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лавинную передачу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одноадресного кадра.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то же время коммутатор узнает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MAC-адрес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источника кадра, создает соответствующую запись MAC-адреса и связывает запись MAC-адреса с интерфейсом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0/0/1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矩形 30"/>
          <p:cNvSpPr/>
          <p:nvPr/>
        </p:nvSpPr>
        <p:spPr>
          <a:xfrm>
            <a:off x="4881063" y="2766102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grpSp>
        <p:nvGrpSpPr>
          <p:cNvPr id="33" name="组合 32"/>
          <p:cNvGrpSpPr/>
          <p:nvPr/>
        </p:nvGrpSpPr>
        <p:grpSpPr>
          <a:xfrm rot="10800000">
            <a:off x="4236981" y="2635300"/>
            <a:ext cx="410355" cy="275493"/>
            <a:chOff x="7383369" y="3528374"/>
            <a:chExt cx="321775" cy="216024"/>
          </a:xfrm>
        </p:grpSpPr>
        <p:sp>
          <p:nvSpPr>
            <p:cNvPr id="39" name="同侧圆角矩形 38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Oval 4"/>
          <p:cNvSpPr>
            <a:spLocks noChangeAspect="1"/>
          </p:cNvSpPr>
          <p:nvPr/>
        </p:nvSpPr>
        <p:spPr>
          <a:xfrm>
            <a:off x="7843375" y="3462401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00592" y="3208311"/>
            <a:ext cx="1980220" cy="4230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MAC-адресов, в которой коммутатор выполняет поиск</a:t>
            </a: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47642"/>
              </p:ext>
            </p:extLst>
          </p:nvPr>
        </p:nvGraphicFramePr>
        <p:xfrm>
          <a:off x="5076179" y="3812207"/>
          <a:ext cx="221059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0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MAC-адрес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</a:t>
                      </a:r>
                      <a:endParaRPr lang="ru-RU" altLang="zh-CN" sz="12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MAC1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 0/ 0/1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852"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Right Arrow 157"/>
          <p:cNvSpPr/>
          <p:nvPr/>
        </p:nvSpPr>
        <p:spPr>
          <a:xfrm>
            <a:off x="4336244" y="4057701"/>
            <a:ext cx="490307" cy="269823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286000" y="3828976"/>
            <a:ext cx="1866339" cy="895057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адрес источника: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MAC1</a:t>
            </a:r>
          </a:p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назначения: MAC2</a:t>
            </a:r>
            <a:endParaRPr lang="ru-RU" altLang="zh-CN" sz="1200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968208" y="2804272"/>
            <a:ext cx="244827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IP2:192.168.1.2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MAC2:0050-5600-0002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46184" y="2804272"/>
            <a:ext cx="244827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IP1:192.168.1.1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MAC1:0050-5600-0001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29176" y="3415375"/>
            <a:ext cx="1775569" cy="29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Кадр, отправленный хостом 1</a:t>
            </a:r>
          </a:p>
        </p:txBody>
      </p:sp>
    </p:spTree>
    <p:extLst>
      <p:ext uri="{BB962C8B-B14F-4D97-AF65-F5344CB8AC3E}">
        <p14:creationId xmlns:p14="http://schemas.microsoft.com/office/powerpoint/2010/main" val="2879520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Изучение MAC-адреса на коммутаторе (4)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42" y="2078062"/>
            <a:ext cx="790244" cy="648000"/>
          </a:xfrm>
          <a:prstGeom prst="rect">
            <a:avLst/>
          </a:prstGeom>
        </p:spPr>
      </p:pic>
      <p:pic>
        <p:nvPicPr>
          <p:cNvPr id="5" name="图片 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279" y="2078062"/>
            <a:ext cx="843751" cy="648000"/>
          </a:xfrm>
          <a:prstGeom prst="rect">
            <a:avLst/>
          </a:prstGeom>
        </p:spPr>
      </p:pic>
      <p:pic>
        <p:nvPicPr>
          <p:cNvPr id="6" name="图片 5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2078062"/>
            <a:ext cx="843751" cy="648000"/>
          </a:xfrm>
          <a:prstGeom prst="rect">
            <a:avLst/>
          </a:prstGeom>
        </p:spPr>
      </p:pic>
      <p:cxnSp>
        <p:nvCxnSpPr>
          <p:cNvPr id="8" name="直接连接符 7"/>
          <p:cNvCxnSpPr>
            <a:stCxn id="5" idx="3"/>
            <a:endCxn id="4" idx="1"/>
          </p:cNvCxnSpPr>
          <p:nvPr/>
        </p:nvCxnSpPr>
        <p:spPr bwMode="auto">
          <a:xfrm>
            <a:off x="3535030" y="2402062"/>
            <a:ext cx="19733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>
            <a:stCxn id="4" idx="3"/>
            <a:endCxn id="6" idx="1"/>
          </p:cNvCxnSpPr>
          <p:nvPr/>
        </p:nvCxnSpPr>
        <p:spPr bwMode="auto">
          <a:xfrm>
            <a:off x="6298586" y="2402062"/>
            <a:ext cx="19576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>
            <a:stCxn id="4" idx="0"/>
          </p:cNvCxnSpPr>
          <p:nvPr/>
        </p:nvCxnSpPr>
        <p:spPr bwMode="auto">
          <a:xfrm flipV="1">
            <a:off x="5903464" y="1321978"/>
            <a:ext cx="532231" cy="7560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4599491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 / 0/1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83667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 rot="18340776">
            <a:off x="5460639" y="1580310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0/0/3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7283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43907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 bwMode="auto">
          <a:xfrm>
            <a:off x="7207438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0" name="矩形 39"/>
          <p:cNvSpPr/>
          <p:nvPr/>
        </p:nvSpPr>
        <p:spPr>
          <a:xfrm>
            <a:off x="8074952" y="3307975"/>
            <a:ext cx="1775569" cy="2104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Кадр, отправленный хостом 2</a:t>
            </a:r>
          </a:p>
        </p:txBody>
      </p:sp>
      <p:sp>
        <p:nvSpPr>
          <p:cNvPr id="31" name="矩形 30"/>
          <p:cNvSpPr/>
          <p:nvPr/>
        </p:nvSpPr>
        <p:spPr>
          <a:xfrm>
            <a:off x="8074952" y="3716337"/>
            <a:ext cx="2050077" cy="951915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источника: MAC2</a:t>
            </a:r>
          </a:p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назначения: MAC1</a:t>
            </a:r>
            <a:endParaRPr lang="ru-RU" altLang="zh-CN" sz="1200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599491" y="3717406"/>
            <a:ext cx="3236685" cy="1470056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Кадр придет на хосты, подключенные к другим интерфейсам коммутатора. Однако эти хосты отбрасывают кадр.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Хост 2 принимает и обрабатывает кадр, отвечает хосту 1 и отправляет кадр коммутатору.</a:t>
            </a:r>
          </a:p>
        </p:txBody>
      </p:sp>
      <p:sp>
        <p:nvSpPr>
          <p:cNvPr id="34" name="矩形 33"/>
          <p:cNvSpPr/>
          <p:nvPr/>
        </p:nvSpPr>
        <p:spPr>
          <a:xfrm>
            <a:off x="4881063" y="2766102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sp>
        <p:nvSpPr>
          <p:cNvPr id="38" name="Oval 4"/>
          <p:cNvSpPr>
            <a:spLocks noChangeAspect="1"/>
          </p:cNvSpPr>
          <p:nvPr/>
        </p:nvSpPr>
        <p:spPr>
          <a:xfrm>
            <a:off x="4609288" y="3368736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7429406" y="2643187"/>
            <a:ext cx="410355" cy="275493"/>
            <a:chOff x="7383369" y="3528374"/>
            <a:chExt cx="321775" cy="216024"/>
          </a:xfrm>
        </p:grpSpPr>
        <p:sp>
          <p:nvSpPr>
            <p:cNvPr id="26" name="同侧圆角矩形 25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968208" y="2804272"/>
            <a:ext cx="244827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IP2: 192.168.1.2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MAC2: 0050-5600-0002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446184" y="2804272"/>
            <a:ext cx="244827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IP1: 192.168.1.1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MAC1: 0050-5600-0001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30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Изучение MAC-адреса на коммутаторе (5)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42" y="2078062"/>
            <a:ext cx="790244" cy="648000"/>
          </a:xfrm>
          <a:prstGeom prst="rect">
            <a:avLst/>
          </a:prstGeom>
        </p:spPr>
      </p:pic>
      <p:pic>
        <p:nvPicPr>
          <p:cNvPr id="5" name="图片 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279" y="2078062"/>
            <a:ext cx="843751" cy="648000"/>
          </a:xfrm>
          <a:prstGeom prst="rect">
            <a:avLst/>
          </a:prstGeom>
        </p:spPr>
      </p:pic>
      <p:pic>
        <p:nvPicPr>
          <p:cNvPr id="6" name="图片 5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2078062"/>
            <a:ext cx="843751" cy="648000"/>
          </a:xfrm>
          <a:prstGeom prst="rect">
            <a:avLst/>
          </a:prstGeom>
        </p:spPr>
      </p:pic>
      <p:cxnSp>
        <p:nvCxnSpPr>
          <p:cNvPr id="8" name="直接连接符 7"/>
          <p:cNvCxnSpPr>
            <a:stCxn id="5" idx="3"/>
            <a:endCxn id="4" idx="1"/>
          </p:cNvCxnSpPr>
          <p:nvPr/>
        </p:nvCxnSpPr>
        <p:spPr bwMode="auto">
          <a:xfrm>
            <a:off x="3535030" y="2402062"/>
            <a:ext cx="19733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>
            <a:stCxn id="4" idx="3"/>
            <a:endCxn id="6" idx="1"/>
          </p:cNvCxnSpPr>
          <p:nvPr/>
        </p:nvCxnSpPr>
        <p:spPr bwMode="auto">
          <a:xfrm>
            <a:off x="6298586" y="2402062"/>
            <a:ext cx="19576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>
            <a:stCxn id="4" idx="0"/>
          </p:cNvCxnSpPr>
          <p:nvPr/>
        </p:nvCxnSpPr>
        <p:spPr bwMode="auto">
          <a:xfrm flipV="1">
            <a:off x="5903464" y="1321978"/>
            <a:ext cx="532231" cy="7560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4599491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83667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 rot="18340776">
            <a:off x="5460639" y="1580310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0/0/3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7283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43907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 bwMode="auto">
          <a:xfrm>
            <a:off x="7207438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9" name="直接连接符 28"/>
          <p:cNvCxnSpPr/>
          <p:nvPr/>
        </p:nvCxnSpPr>
        <p:spPr bwMode="auto">
          <a:xfrm>
            <a:off x="4547828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8" name="矩形 27"/>
          <p:cNvSpPr/>
          <p:nvPr/>
        </p:nvSpPr>
        <p:spPr>
          <a:xfrm>
            <a:off x="4600581" y="3080131"/>
            <a:ext cx="1980220" cy="4491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MAC-адресов, в которой коммутатор выполняет поиск</a:t>
            </a:r>
          </a:p>
        </p:txBody>
      </p:sp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16276"/>
              </p:ext>
            </p:extLst>
          </p:nvPr>
        </p:nvGraphicFramePr>
        <p:xfrm>
          <a:off x="4685888" y="3727181"/>
          <a:ext cx="249315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6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6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MAC-адрес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</a:t>
                      </a:r>
                      <a:endParaRPr lang="ru-RU" altLang="zh-CN" sz="12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MAC1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 0 / 0/1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MAC2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 0 / 0 / 2</a:t>
                      </a:r>
                      <a:endParaRPr lang="ru-RU" altLang="zh-CN" sz="12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矩形 40"/>
          <p:cNvSpPr/>
          <p:nvPr/>
        </p:nvSpPr>
        <p:spPr>
          <a:xfrm>
            <a:off x="3402607" y="4863061"/>
            <a:ext cx="6606235" cy="1215984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коммутатор находит соответствующую запись в таблице MAC-адресов, то он пересылает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одноадресный кадр через соответствующий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интерфейс -  GE 0/0/1.</a:t>
            </a:r>
          </a:p>
          <a:p>
            <a:pPr marL="285750" indent="-285750" fontAlgn="ctr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то же время коммутатор узнает MAC-адрес источника кадра, создает соответствующую запись MAC-адреса и связывает эту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запись с GE 0/0/2.</a:t>
            </a:r>
          </a:p>
        </p:txBody>
      </p:sp>
      <p:sp>
        <p:nvSpPr>
          <p:cNvPr id="32" name="矩形 31"/>
          <p:cNvSpPr/>
          <p:nvPr/>
        </p:nvSpPr>
        <p:spPr>
          <a:xfrm>
            <a:off x="4881063" y="2766102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grpSp>
        <p:nvGrpSpPr>
          <p:cNvPr id="36" name="组合 35"/>
          <p:cNvGrpSpPr/>
          <p:nvPr/>
        </p:nvGrpSpPr>
        <p:grpSpPr>
          <a:xfrm rot="10800000">
            <a:off x="7429406" y="2643187"/>
            <a:ext cx="410355" cy="275493"/>
            <a:chOff x="7383369" y="3528374"/>
            <a:chExt cx="321775" cy="216024"/>
          </a:xfrm>
        </p:grpSpPr>
        <p:sp>
          <p:nvSpPr>
            <p:cNvPr id="38" name="同侧圆角矩形 37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ight Arrow 157"/>
          <p:cNvSpPr/>
          <p:nvPr/>
        </p:nvSpPr>
        <p:spPr>
          <a:xfrm flipH="1">
            <a:off x="7404825" y="3992042"/>
            <a:ext cx="490307" cy="269823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</a:gradFill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ru-RU" altLang="zh-CN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45" name="Oval 4"/>
          <p:cNvSpPr>
            <a:spLocks noChangeAspect="1"/>
          </p:cNvSpPr>
          <p:nvPr/>
        </p:nvSpPr>
        <p:spPr>
          <a:xfrm>
            <a:off x="3448054" y="4546491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altLang="zh-CN" sz="1400" b="1" dirty="0">
              <a:solidFill>
                <a:schemeClr val="bg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004212" y="3321983"/>
            <a:ext cx="2120817" cy="2398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Кадр, отправленный хостом 2</a:t>
            </a:r>
          </a:p>
        </p:txBody>
      </p:sp>
      <p:sp>
        <p:nvSpPr>
          <p:cNvPr id="33" name="矩形 32"/>
          <p:cNvSpPr/>
          <p:nvPr/>
        </p:nvSpPr>
        <p:spPr>
          <a:xfrm>
            <a:off x="8074952" y="3716337"/>
            <a:ext cx="2050077" cy="850826"/>
          </a:xfrm>
          <a:prstGeom prst="rect">
            <a:avLst/>
          </a:prstGeom>
          <a:solidFill>
            <a:srgbClr val="F3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источника: MAC2</a:t>
            </a:r>
          </a:p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назначения: MAC1</a:t>
            </a:r>
            <a:endParaRPr lang="ru-RU" altLang="zh-CN" sz="1200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68208" y="2804272"/>
            <a:ext cx="244827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IP2: 192.168.1.2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MAC2: 0050-5600-0002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446184" y="2804272"/>
            <a:ext cx="244827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IP1: 192.168.1.1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MAC1: 0050-5600-0001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3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протоколов Ethernet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Кадры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Принципы работы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коммутаторов Ethernet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Процесс передачи данных в сетевом сегменте</a:t>
            </a:r>
            <a:endParaRPr lang="ru-RU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61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Описание сценария:</a:t>
            </a:r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Задача: хост 1 пытается получить доступ к хосту 2.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Хост: хост находится в инициализированном состоянии и знает только свой собственный IP-адрес и MAC-адрес (предположим, что IP-адрес хоста назначения известен).</a:t>
            </a:r>
            <a:endParaRPr lang="ru-RU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Коммутатор: коммутатор просто включен и находится в инициализированном состоянии.</a:t>
            </a:r>
            <a:endParaRPr lang="ru-RU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 передачи данных в сетевом сегменте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19040" y="3575466"/>
            <a:ext cx="8028892" cy="2124610"/>
            <a:chOff x="2119040" y="3641726"/>
            <a:chExt cx="8028892" cy="2124610"/>
          </a:xfrm>
        </p:grpSpPr>
        <p:grpSp>
          <p:nvGrpSpPr>
            <p:cNvPr id="25" name="组合 24"/>
            <p:cNvGrpSpPr/>
            <p:nvPr/>
          </p:nvGrpSpPr>
          <p:grpSpPr>
            <a:xfrm>
              <a:off x="2119040" y="3641726"/>
              <a:ext cx="8028892" cy="2124610"/>
              <a:chOff x="2387588" y="1683594"/>
              <a:chExt cx="8028892" cy="212461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342" y="2564904"/>
                <a:ext cx="790244" cy="648000"/>
              </a:xfrm>
              <a:prstGeom prst="rect">
                <a:avLst/>
              </a:prstGeom>
            </p:spPr>
          </p:pic>
          <p:pic>
            <p:nvPicPr>
              <p:cNvPr id="5" name="图片 4" descr="PC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1279" y="2564904"/>
                <a:ext cx="843751" cy="648000"/>
              </a:xfrm>
              <a:prstGeom prst="rect">
                <a:avLst/>
              </a:prstGeom>
            </p:spPr>
          </p:pic>
          <p:pic>
            <p:nvPicPr>
              <p:cNvPr id="6" name="图片 5" descr="PC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6240" y="2564904"/>
                <a:ext cx="843751" cy="648000"/>
              </a:xfrm>
              <a:prstGeom prst="rect">
                <a:avLst/>
              </a:prstGeom>
            </p:spPr>
          </p:pic>
          <p:cxnSp>
            <p:nvCxnSpPr>
              <p:cNvPr id="8" name="直接连接符 7"/>
              <p:cNvCxnSpPr>
                <a:stCxn id="5" idx="3"/>
                <a:endCxn id="4" idx="1"/>
              </p:cNvCxnSpPr>
              <p:nvPr/>
            </p:nvCxnSpPr>
            <p:spPr bwMode="auto">
              <a:xfrm>
                <a:off x="3535030" y="2888904"/>
                <a:ext cx="197331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直接连接符 9"/>
              <p:cNvCxnSpPr>
                <a:stCxn id="4" idx="3"/>
                <a:endCxn id="6" idx="1"/>
              </p:cNvCxnSpPr>
              <p:nvPr/>
            </p:nvCxnSpPr>
            <p:spPr bwMode="auto">
              <a:xfrm>
                <a:off x="6298586" y="2888904"/>
                <a:ext cx="195765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接连接符 12"/>
              <p:cNvCxnSpPr>
                <a:stCxn id="4" idx="0"/>
              </p:cNvCxnSpPr>
              <p:nvPr/>
            </p:nvCxnSpPr>
            <p:spPr bwMode="auto">
              <a:xfrm flipV="1">
                <a:off x="5903464" y="1808820"/>
                <a:ext cx="532231" cy="75608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矩形 15"/>
              <p:cNvSpPr/>
              <p:nvPr/>
            </p:nvSpPr>
            <p:spPr>
              <a:xfrm>
                <a:off x="4599491" y="2611941"/>
                <a:ext cx="1044116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GE 0/0/1</a:t>
                </a:r>
                <a:endParaRPr lang="ru-RU" altLang="zh-CN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183667" y="2611941"/>
                <a:ext cx="1044116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GE 0/0/2</a:t>
                </a:r>
                <a:endParaRPr lang="ru-RU" altLang="zh-CN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 rot="18340776">
                <a:off x="5460639" y="2051763"/>
                <a:ext cx="1044116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GE 0/0/3</a:t>
                </a:r>
                <a:endParaRPr lang="ru-RU" altLang="zh-CN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727283" y="2240868"/>
                <a:ext cx="756084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Хост 1</a:t>
                </a:r>
                <a:endParaRPr lang="ru-RU" altLang="zh-CN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8343907" y="2240868"/>
                <a:ext cx="756084" cy="3077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Хост 2</a:t>
                </a:r>
                <a:endParaRPr lang="ru-RU" altLang="zh-CN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387588" y="3284984"/>
                <a:ext cx="2484276" cy="52322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IP1: 192.168.1.1</a:t>
                </a:r>
              </a:p>
              <a:p>
                <a:pPr fontAlgn="ctr"/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MAC1: 0050-5600-0001</a:t>
                </a:r>
                <a:endParaRPr lang="ru-RU" altLang="zh-CN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968208" y="3284984"/>
                <a:ext cx="2448272" cy="52322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IP2: 192.168.1.2</a:t>
                </a:r>
              </a:p>
              <a:p>
                <a:pPr fontAlgn="ctr"/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MAC2: 0050-5600-0002</a:t>
                </a:r>
                <a:endParaRPr lang="ru-RU" altLang="zh-CN" sz="14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4644806" y="5187259"/>
              <a:ext cx="1980220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Коммутатор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618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 инкапсуляции данных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33353"/>
              </p:ext>
            </p:extLst>
          </p:nvPr>
        </p:nvGraphicFramePr>
        <p:xfrm>
          <a:off x="1462292" y="1808820"/>
          <a:ext cx="1341383" cy="3657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41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4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приложений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表格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5411"/>
              </p:ext>
            </p:extLst>
          </p:nvPr>
        </p:nvGraphicFramePr>
        <p:xfrm>
          <a:off x="1462292" y="2330878"/>
          <a:ext cx="1341383" cy="457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41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4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27636"/>
              </p:ext>
            </p:extLst>
          </p:nvPr>
        </p:nvGraphicFramePr>
        <p:xfrm>
          <a:off x="1462292" y="2862942"/>
          <a:ext cx="1341383" cy="457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41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71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表格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16516"/>
              </p:ext>
            </p:extLst>
          </p:nvPr>
        </p:nvGraphicFramePr>
        <p:xfrm>
          <a:off x="1462292" y="3374994"/>
          <a:ext cx="1341383" cy="6400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41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4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Уровень передачи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表格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21689"/>
              </p:ext>
            </p:extLst>
          </p:nvPr>
        </p:nvGraphicFramePr>
        <p:xfrm>
          <a:off x="1462292" y="3897052"/>
          <a:ext cx="1341383" cy="457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41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4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Физический</a:t>
                      </a:r>
                      <a:r>
                        <a:rPr sz="12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  <a:endParaRPr sz="1200" b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728797"/>
              </p:ext>
            </p:extLst>
          </p:nvPr>
        </p:nvGraphicFramePr>
        <p:xfrm>
          <a:off x="4159756" y="1822532"/>
          <a:ext cx="540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endParaRPr lang="ru-RU" altLang="zh-CN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95234"/>
              </p:ext>
            </p:extLst>
          </p:nvPr>
        </p:nvGraphicFramePr>
        <p:xfrm>
          <a:off x="2603612" y="4619637"/>
          <a:ext cx="6372708" cy="51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5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8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6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30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6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Заголовок </a:t>
                      </a:r>
                      <a:r>
                        <a:rPr lang="ru-RU" sz="140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Ethernet</a:t>
                      </a:r>
                      <a:endParaRPr lang="ru-RU" sz="14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9C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IP-заголовок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Заголовок TCP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 пользователя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Хвост </a:t>
                      </a:r>
                      <a:r>
                        <a:rPr lang="ru-RU" sz="140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Ethernet</a:t>
                      </a:r>
                      <a:endParaRPr lang="ru-RU" sz="14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9C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476837"/>
              </p:ext>
            </p:extLst>
          </p:nvPr>
        </p:nvGraphicFramePr>
        <p:xfrm>
          <a:off x="8884268" y="1808820"/>
          <a:ext cx="1447530" cy="457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47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4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приложений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29820"/>
              </p:ext>
            </p:extLst>
          </p:nvPr>
        </p:nvGraphicFramePr>
        <p:xfrm>
          <a:off x="8884268" y="2330878"/>
          <a:ext cx="1447530" cy="457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47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4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Транспортный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604827"/>
              </p:ext>
            </p:extLst>
          </p:nvPr>
        </p:nvGraphicFramePr>
        <p:xfrm>
          <a:off x="8884268" y="2819400"/>
          <a:ext cx="1447530" cy="4907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47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07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Сетевой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828480"/>
              </p:ext>
            </p:extLst>
          </p:nvPr>
        </p:nvGraphicFramePr>
        <p:xfrm>
          <a:off x="8884268" y="3374994"/>
          <a:ext cx="1447530" cy="457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47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4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Уровень передачи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10142"/>
              </p:ext>
            </p:extLst>
          </p:nvPr>
        </p:nvGraphicFramePr>
        <p:xfrm>
          <a:off x="8884268" y="3897052"/>
          <a:ext cx="1447530" cy="457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47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4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Физический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表格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84575"/>
              </p:ext>
            </p:extLst>
          </p:nvPr>
        </p:nvGraphicFramePr>
        <p:xfrm>
          <a:off x="3835720" y="2384884"/>
          <a:ext cx="864036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zh-CN" altLang="en-US" sz="1200" dirty="0">
                        <a:latin typeface="Huawei Sans" panose="020C0503030203020204" pitchFamily="34" charset="0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endParaRPr lang="ru-RU" altLang="zh-CN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01013"/>
              </p:ext>
            </p:extLst>
          </p:nvPr>
        </p:nvGraphicFramePr>
        <p:xfrm>
          <a:off x="3511756" y="2888940"/>
          <a:ext cx="11880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en-US" altLang="zh-CN" sz="1200" dirty="0">
                        <a:latin typeface="Huawei Sans" panose="020C0503030203020204" pitchFamily="34" charset="0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endParaRPr lang="ru-RU" altLang="zh-CN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01852"/>
              </p:ext>
            </p:extLst>
          </p:nvPr>
        </p:nvGraphicFramePr>
        <p:xfrm>
          <a:off x="3187588" y="3450771"/>
          <a:ext cx="1720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1211">
                <a:tc>
                  <a:txBody>
                    <a:bodyPr/>
                    <a:lstStyle/>
                    <a:p>
                      <a:pPr algn="ctr" fontAlgn="ctr"/>
                      <a:endParaRPr lang="en-US" altLang="zh-CN" sz="1200">
                        <a:latin typeface="Huawei Sans" panose="020C0503030203020204" pitchFamily="34" charset="0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endParaRPr lang="ru-RU" altLang="zh-CN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dirty="0">
                        <a:latin typeface="Huawei Sans" panose="020C0503030203020204" pitchFamily="34" charset="0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表格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146653"/>
              </p:ext>
            </p:extLst>
          </p:nvPr>
        </p:nvGraphicFramePr>
        <p:xfrm>
          <a:off x="7924352" y="1822532"/>
          <a:ext cx="540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endParaRPr lang="ru-RU" altLang="zh-CN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表格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832517"/>
              </p:ext>
            </p:extLst>
          </p:nvPr>
        </p:nvGraphicFramePr>
        <p:xfrm>
          <a:off x="7600316" y="2384884"/>
          <a:ext cx="864036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zh-CN" altLang="en-US" sz="1200" dirty="0">
                        <a:latin typeface="Huawei Sans" panose="020C0503030203020204" pitchFamily="34" charset="0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endParaRPr lang="ru-RU" altLang="zh-CN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147655"/>
              </p:ext>
            </p:extLst>
          </p:nvPr>
        </p:nvGraphicFramePr>
        <p:xfrm>
          <a:off x="7276352" y="2888940"/>
          <a:ext cx="11880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en-US" altLang="zh-CN" sz="1200" dirty="0">
                        <a:latin typeface="Huawei Sans" panose="020C0503030203020204" pitchFamily="34" charset="0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endParaRPr lang="ru-RU" altLang="zh-CN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表格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310431"/>
              </p:ext>
            </p:extLst>
          </p:nvPr>
        </p:nvGraphicFramePr>
        <p:xfrm>
          <a:off x="6960096" y="3427662"/>
          <a:ext cx="1720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en-US" altLang="zh-CN" sz="1200" dirty="0">
                        <a:latin typeface="Huawei Sans" panose="020C0503030203020204" pitchFamily="34" charset="0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endParaRPr lang="ru-RU" altLang="zh-CN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>
                        <a:latin typeface="Huawei Sans" panose="020C0503030203020204" pitchFamily="34" charset="0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2" name="组合 76"/>
          <p:cNvGrpSpPr/>
          <p:nvPr/>
        </p:nvGrpSpPr>
        <p:grpSpPr>
          <a:xfrm>
            <a:off x="5267908" y="3704973"/>
            <a:ext cx="1512167" cy="221617"/>
            <a:chOff x="5004048" y="5681302"/>
            <a:chExt cx="2461177" cy="366712"/>
          </a:xfrm>
        </p:grpSpPr>
        <p:cxnSp>
          <p:nvCxnSpPr>
            <p:cNvPr id="73" name="直接连接符 39"/>
            <p:cNvCxnSpPr>
              <a:cxnSpLocks noChangeShapeType="1"/>
            </p:cNvCxnSpPr>
            <p:nvPr/>
          </p:nvCxnSpPr>
          <p:spPr bwMode="auto">
            <a:xfrm>
              <a:off x="5004048" y="6040526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3FCD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直接连接符 39"/>
            <p:cNvCxnSpPr>
              <a:cxnSpLocks noChangeShapeType="1"/>
            </p:cNvCxnSpPr>
            <p:nvPr/>
          </p:nvCxnSpPr>
          <p:spPr bwMode="auto">
            <a:xfrm rot="-5400000">
              <a:off x="5184425" y="5868401"/>
              <a:ext cx="359224" cy="0"/>
            </a:xfrm>
            <a:prstGeom prst="line">
              <a:avLst/>
            </a:prstGeom>
            <a:noFill/>
            <a:ln w="19050" algn="ctr">
              <a:solidFill>
                <a:srgbClr val="3FCD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直接连接符 39"/>
            <p:cNvCxnSpPr>
              <a:cxnSpLocks noChangeShapeType="1"/>
            </p:cNvCxnSpPr>
            <p:nvPr/>
          </p:nvCxnSpPr>
          <p:spPr bwMode="auto">
            <a:xfrm>
              <a:off x="5364037" y="5687037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3FCD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直接连接符 39"/>
            <p:cNvCxnSpPr>
              <a:cxnSpLocks noChangeShapeType="1"/>
            </p:cNvCxnSpPr>
            <p:nvPr/>
          </p:nvCxnSpPr>
          <p:spPr bwMode="auto">
            <a:xfrm rot="-5400000">
              <a:off x="5538667" y="5860914"/>
              <a:ext cx="359224" cy="0"/>
            </a:xfrm>
            <a:prstGeom prst="line">
              <a:avLst/>
            </a:prstGeom>
            <a:noFill/>
            <a:ln w="19050" algn="ctr">
              <a:solidFill>
                <a:srgbClr val="3FCD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直接连接符 39"/>
            <p:cNvCxnSpPr>
              <a:cxnSpLocks noChangeShapeType="1"/>
            </p:cNvCxnSpPr>
            <p:nvPr/>
          </p:nvCxnSpPr>
          <p:spPr bwMode="auto">
            <a:xfrm rot="-5400000">
              <a:off x="5891153" y="5860914"/>
              <a:ext cx="359224" cy="0"/>
            </a:xfrm>
            <a:prstGeom prst="line">
              <a:avLst/>
            </a:prstGeom>
            <a:noFill/>
            <a:ln w="19050" algn="ctr">
              <a:solidFill>
                <a:srgbClr val="3FCD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直接连接符 39"/>
            <p:cNvCxnSpPr>
              <a:cxnSpLocks noChangeShapeType="1"/>
            </p:cNvCxnSpPr>
            <p:nvPr/>
          </p:nvCxnSpPr>
          <p:spPr bwMode="auto">
            <a:xfrm>
              <a:off x="6057515" y="5692772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3FCD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直接连接符 39"/>
            <p:cNvCxnSpPr>
              <a:cxnSpLocks noChangeShapeType="1"/>
            </p:cNvCxnSpPr>
            <p:nvPr/>
          </p:nvCxnSpPr>
          <p:spPr bwMode="auto">
            <a:xfrm rot="-5400000">
              <a:off x="6232144" y="5866649"/>
              <a:ext cx="359224" cy="0"/>
            </a:xfrm>
            <a:prstGeom prst="line">
              <a:avLst/>
            </a:prstGeom>
            <a:noFill/>
            <a:ln w="19050" algn="ctr">
              <a:solidFill>
                <a:srgbClr val="3FCD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直接连接符 39"/>
            <p:cNvCxnSpPr>
              <a:cxnSpLocks noChangeShapeType="1"/>
            </p:cNvCxnSpPr>
            <p:nvPr/>
          </p:nvCxnSpPr>
          <p:spPr bwMode="auto">
            <a:xfrm>
              <a:off x="5710776" y="6040526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3FCD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直接连接符 39"/>
            <p:cNvCxnSpPr>
              <a:cxnSpLocks noChangeShapeType="1"/>
            </p:cNvCxnSpPr>
            <p:nvPr/>
          </p:nvCxnSpPr>
          <p:spPr bwMode="auto">
            <a:xfrm>
              <a:off x="6398506" y="6040526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3FCD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直接连接符 39"/>
            <p:cNvCxnSpPr>
              <a:cxnSpLocks noChangeShapeType="1"/>
            </p:cNvCxnSpPr>
            <p:nvPr/>
          </p:nvCxnSpPr>
          <p:spPr bwMode="auto">
            <a:xfrm rot="-5400000">
              <a:off x="6578883" y="5868402"/>
              <a:ext cx="359224" cy="0"/>
            </a:xfrm>
            <a:prstGeom prst="line">
              <a:avLst/>
            </a:prstGeom>
            <a:noFill/>
            <a:ln w="19050" algn="ctr">
              <a:solidFill>
                <a:srgbClr val="3FCD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直接连接符 39"/>
            <p:cNvCxnSpPr>
              <a:cxnSpLocks noChangeShapeType="1"/>
            </p:cNvCxnSpPr>
            <p:nvPr/>
          </p:nvCxnSpPr>
          <p:spPr bwMode="auto">
            <a:xfrm>
              <a:off x="6745245" y="5687038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3FCD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直接连接符 39"/>
            <p:cNvCxnSpPr>
              <a:cxnSpLocks noChangeShapeType="1"/>
            </p:cNvCxnSpPr>
            <p:nvPr/>
          </p:nvCxnSpPr>
          <p:spPr bwMode="auto">
            <a:xfrm rot="-5400000">
              <a:off x="6933125" y="5860915"/>
              <a:ext cx="359224" cy="0"/>
            </a:xfrm>
            <a:prstGeom prst="line">
              <a:avLst/>
            </a:prstGeom>
            <a:noFill/>
            <a:ln w="19050" algn="ctr">
              <a:solidFill>
                <a:srgbClr val="3FCD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直接连接符 39"/>
            <p:cNvCxnSpPr>
              <a:cxnSpLocks noChangeShapeType="1"/>
            </p:cNvCxnSpPr>
            <p:nvPr/>
          </p:nvCxnSpPr>
          <p:spPr bwMode="auto">
            <a:xfrm>
              <a:off x="7105236" y="6040526"/>
              <a:ext cx="359989" cy="0"/>
            </a:xfrm>
            <a:prstGeom prst="line">
              <a:avLst/>
            </a:prstGeom>
            <a:noFill/>
            <a:ln w="19050" algn="ctr">
              <a:solidFill>
                <a:srgbClr val="3FCD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" name="圆角矩形标注 86"/>
          <p:cNvSpPr/>
          <p:nvPr/>
        </p:nvSpPr>
        <p:spPr bwMode="auto">
          <a:xfrm>
            <a:off x="2711624" y="5337212"/>
            <a:ext cx="2379122" cy="922075"/>
          </a:xfrm>
          <a:prstGeom prst="wedgeRoundRectCallout">
            <a:avLst>
              <a:gd name="adj1" fmla="val -30738"/>
              <a:gd name="adj2" fmla="val -68497"/>
              <a:gd name="adj3" fmla="val 16667"/>
            </a:avLst>
          </a:prstGeom>
          <a:solidFill>
            <a:srgbClr val="F3FBFE"/>
          </a:solidFill>
          <a:ln w="9525" cap="flat" cmpd="sng" algn="ctr">
            <a:solidFill>
              <a:srgbClr val="99DFF9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endParaRPr lang="ru-RU" altLang="zh-CN" sz="1100" kern="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/>
        </p:nvSpPr>
        <p:spPr bwMode="auto">
          <a:xfrm>
            <a:off x="2777580" y="5275980"/>
            <a:ext cx="2490327" cy="10445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0000" indent="-180000" font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Информация, которая должна быть инкапсулирована:</a:t>
            </a:r>
            <a:endParaRPr lang="ru-RU" altLang="zh-CN" sz="1200" b="1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marL="180000" indent="-180000" font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MAC-адрес источника</a:t>
            </a:r>
            <a:endParaRPr lang="ru-RU" altLang="zh-CN" sz="1200" dirty="0">
              <a:solidFill>
                <a:srgbClr val="000000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marL="180000" indent="-180000" font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MAC-адрес назначения</a:t>
            </a:r>
          </a:p>
        </p:txBody>
      </p:sp>
      <p:cxnSp>
        <p:nvCxnSpPr>
          <p:cNvPr id="41" name="直接箭头连接符 40"/>
          <p:cNvCxnSpPr/>
          <p:nvPr/>
        </p:nvCxnSpPr>
        <p:spPr bwMode="auto">
          <a:xfrm flipH="1">
            <a:off x="2768384" y="1952836"/>
            <a:ext cx="0" cy="21242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肘形连接符 41"/>
          <p:cNvCxnSpPr/>
          <p:nvPr/>
        </p:nvCxnSpPr>
        <p:spPr bwMode="auto">
          <a:xfrm flipV="1">
            <a:off x="2777581" y="1952626"/>
            <a:ext cx="6162736" cy="2124446"/>
          </a:xfrm>
          <a:prstGeom prst="bentConnector3">
            <a:avLst>
              <a:gd name="adj1" fmla="val 10010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矩形 48"/>
          <p:cNvSpPr/>
          <p:nvPr/>
        </p:nvSpPr>
        <p:spPr>
          <a:xfrm>
            <a:off x="1919536" y="1399568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Хост 1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098107" y="139328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Хост 2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7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Инициализация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387588" y="1196752"/>
            <a:ext cx="8028892" cy="2063055"/>
            <a:chOff x="2387588" y="1683594"/>
            <a:chExt cx="8028892" cy="206305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342" y="2564904"/>
              <a:ext cx="790244" cy="648000"/>
            </a:xfrm>
            <a:prstGeom prst="rect">
              <a:avLst/>
            </a:prstGeom>
          </p:spPr>
        </p:pic>
        <p:pic>
          <p:nvPicPr>
            <p:cNvPr id="5" name="图片 4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1279" y="2564904"/>
              <a:ext cx="843751" cy="648000"/>
            </a:xfrm>
            <a:prstGeom prst="rect">
              <a:avLst/>
            </a:prstGeom>
          </p:spPr>
        </p:pic>
        <p:pic>
          <p:nvPicPr>
            <p:cNvPr id="6" name="图片 5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6240" y="2564904"/>
              <a:ext cx="843751" cy="648000"/>
            </a:xfrm>
            <a:prstGeom prst="rect">
              <a:avLst/>
            </a:prstGeom>
          </p:spPr>
        </p:pic>
        <p:cxnSp>
          <p:nvCxnSpPr>
            <p:cNvPr id="8" name="直接连接符 7"/>
            <p:cNvCxnSpPr>
              <a:stCxn id="5" idx="3"/>
              <a:endCxn id="4" idx="1"/>
            </p:cNvCxnSpPr>
            <p:nvPr/>
          </p:nvCxnSpPr>
          <p:spPr bwMode="auto">
            <a:xfrm>
              <a:off x="3535030" y="2888904"/>
              <a:ext cx="19733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接连接符 9"/>
            <p:cNvCxnSpPr>
              <a:stCxn id="4" idx="3"/>
              <a:endCxn id="6" idx="1"/>
            </p:cNvCxnSpPr>
            <p:nvPr/>
          </p:nvCxnSpPr>
          <p:spPr bwMode="auto">
            <a:xfrm>
              <a:off x="6298586" y="2888904"/>
              <a:ext cx="19576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接连接符 12"/>
            <p:cNvCxnSpPr>
              <a:stCxn id="4" idx="0"/>
            </p:cNvCxnSpPr>
            <p:nvPr/>
          </p:nvCxnSpPr>
          <p:spPr bwMode="auto">
            <a:xfrm flipV="1">
              <a:off x="5903464" y="1808820"/>
              <a:ext cx="532231" cy="7560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矩形 15"/>
            <p:cNvSpPr/>
            <p:nvPr/>
          </p:nvSpPr>
          <p:spPr>
            <a:xfrm>
              <a:off x="4599491" y="2611941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GE 0/0/1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183667" y="2611941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GE 0/0/2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8340776">
              <a:off x="5460639" y="2067152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GE 0/0/3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727283" y="2240868"/>
              <a:ext cx="75608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1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43907" y="2240868"/>
              <a:ext cx="75608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2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387588" y="3284984"/>
              <a:ext cx="2484276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IP1: 192.168.1.1</a:t>
              </a:r>
            </a:p>
            <a:p>
              <a:pPr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MAC1: 0050-5600-0001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968208" y="3284984"/>
              <a:ext cx="2448272" cy="4616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IP2: 192.168.1.2</a:t>
              </a:r>
            </a:p>
            <a:p>
              <a:pPr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MAC2: 0050-5600-0002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715640" y="3916624"/>
            <a:ext cx="4212469" cy="1334029"/>
            <a:chOff x="767408" y="3104965"/>
            <a:chExt cx="4212469" cy="1024548"/>
          </a:xfrm>
        </p:grpSpPr>
        <p:sp>
          <p:nvSpPr>
            <p:cNvPr id="28" name="矩形 27"/>
            <p:cNvSpPr/>
            <p:nvPr/>
          </p:nvSpPr>
          <p:spPr bwMode="auto">
            <a:xfrm>
              <a:off x="1008062" y="3104965"/>
              <a:ext cx="3971814" cy="1024548"/>
            </a:xfrm>
            <a:prstGeom prst="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AutoShape 28"/>
            <p:cNvSpPr/>
            <p:nvPr/>
          </p:nvSpPr>
          <p:spPr bwMode="auto">
            <a:xfrm flipH="1">
              <a:off x="767408" y="3158582"/>
              <a:ext cx="4212469" cy="484570"/>
            </a:xfrm>
            <a:prstGeom prst="rect">
              <a:avLst/>
            </a:prstGeom>
            <a:noFill/>
            <a:ln w="19050" algn="ctr">
              <a:noFill/>
              <a:miter lim="800000"/>
              <a:tailEnd type="arrow" w="med" len="med"/>
            </a:ln>
          </p:spPr>
          <p:txBody>
            <a:bodyPr wrap="square" anchor="ctr">
              <a:noAutofit/>
            </a:bodyPr>
            <a:lstStyle>
              <a:lvl1pPr marL="287338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Host 1&gt;</a:t>
              </a:r>
              <a:r>
                <a:rPr lang="en-US" sz="1400" dirty="0" err="1">
                  <a:cs typeface="Arial" panose="020B0604020202020204" pitchFamily="34" charset="0"/>
                </a:rPr>
                <a:t>arp</a:t>
              </a:r>
              <a:r>
                <a:rPr lang="en-US" sz="1400" dirty="0">
                  <a:cs typeface="Arial" panose="020B0604020202020204" pitchFamily="34" charset="0"/>
                </a:rPr>
                <a:t> -a</a:t>
              </a:r>
              <a:endParaRPr lang="en-US" altLang="zh-CN" sz="1400" dirty="0">
                <a:ea typeface="方正兰亭黑简体" panose="02000000000000000000" pitchFamily="2" charset="-122"/>
                <a:cs typeface="Arial" panose="020B0604020202020204" pitchFamily="34" charset="0"/>
              </a:endParaRP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Internet Address    Physical Address   Type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1914758" y="3509759"/>
            <a:ext cx="253415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ARP-кэш хоста 1</a:t>
            </a:r>
            <a:endParaRPr lang="ru-RU" altLang="zh-CN" sz="14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079413" y="3509759"/>
            <a:ext cx="343386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MAC-адресов коммутатора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079412" y="3605603"/>
            <a:ext cx="4123719" cy="2953464"/>
            <a:chOff x="500002" y="3436401"/>
            <a:chExt cx="4123719" cy="2545512"/>
          </a:xfrm>
          <a:effectLst/>
        </p:grpSpPr>
        <p:sp>
          <p:nvSpPr>
            <p:cNvPr id="37" name="矩形 36"/>
            <p:cNvSpPr/>
            <p:nvPr/>
          </p:nvSpPr>
          <p:spPr bwMode="auto">
            <a:xfrm>
              <a:off x="549872" y="3709379"/>
              <a:ext cx="3971814" cy="2272534"/>
            </a:xfrm>
            <a:prstGeom prst="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8" name="AutoShape 28"/>
            <p:cNvSpPr/>
            <p:nvPr/>
          </p:nvSpPr>
          <p:spPr bwMode="auto">
            <a:xfrm flipH="1">
              <a:off x="500002" y="3436401"/>
              <a:ext cx="4123719" cy="2446634"/>
            </a:xfrm>
            <a:prstGeom prst="rect">
              <a:avLst/>
            </a:prstGeom>
            <a:noFill/>
            <a:ln w="19050" algn="ctr">
              <a:noFill/>
              <a:miter lim="800000"/>
              <a:tailEnd type="arrow" w="med" len="med"/>
            </a:ln>
            <a:effectLst/>
          </p:spPr>
          <p:txBody>
            <a:bodyPr wrap="square" anchor="ctr">
              <a:noAutofit/>
            </a:bodyPr>
            <a:lstStyle>
              <a:lvl1pPr marL="287338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[Switch]display mac-address verbose</a:t>
              </a: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MAC address table of slot 0:</a:t>
              </a: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---------------------------------------------------MAC Address	Port  	Type	</a:t>
              </a: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---------------------------------------------------  	</a:t>
              </a:r>
              <a:endParaRPr lang="en-US" altLang="zh-CN" sz="1400" dirty="0">
                <a:cs typeface="Arial" panose="020B0604020202020204" pitchFamily="34" charset="0"/>
              </a:endParaRPr>
            </a:p>
            <a:p>
              <a:pPr algn="l" fontAlgn="ctr">
                <a:lnSpc>
                  <a:spcPct val="125000"/>
                </a:lnSpc>
              </a:pPr>
              <a:endParaRPr lang="en-US" altLang="zh-CN" sz="1400" dirty="0">
                <a:cs typeface="Arial" panose="020B0604020202020204" pitchFamily="34" charset="0"/>
              </a:endParaRP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----------------------------------------------------</a:t>
              </a:r>
              <a:endParaRPr lang="ru-RU" altLang="zh-CN" sz="1400" dirty="0">
                <a:cs typeface="Arial" panose="020B0604020202020204" pitchFamily="34" charset="0"/>
              </a:endParaRPr>
            </a:p>
            <a:p>
              <a:pPr algn="l" fontAlgn="ctr">
                <a:lnSpc>
                  <a:spcPct val="125000"/>
                </a:lnSpc>
              </a:pPr>
              <a:r>
                <a:rPr lang="ru-RU" sz="1400" dirty="0">
                  <a:cs typeface="Arial" panose="020B0604020202020204" pitchFamily="34" charset="0"/>
                </a:rPr>
                <a:t>-</a:t>
              </a:r>
              <a:endParaRPr lang="ru-RU" altLang="zh-CN" sz="1400" dirty="0">
                <a:cs typeface="Arial" panose="020B0604020202020204" pitchFamily="34" charset="0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956294" y="4724310"/>
            <a:ext cx="397181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956295" y="5011916"/>
            <a:ext cx="397181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4881063" y="2766102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</p:spTree>
    <p:extLst>
      <p:ext uri="{BB962C8B-B14F-4D97-AF65-F5344CB8AC3E}">
        <p14:creationId xmlns:p14="http://schemas.microsoft.com/office/powerpoint/2010/main" val="19917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Лавинная передача кадров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42" y="2078062"/>
            <a:ext cx="790244" cy="648000"/>
          </a:xfrm>
          <a:prstGeom prst="rect">
            <a:avLst/>
          </a:prstGeom>
        </p:spPr>
      </p:pic>
      <p:pic>
        <p:nvPicPr>
          <p:cNvPr id="5" name="图片 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279" y="2078062"/>
            <a:ext cx="843751" cy="648000"/>
          </a:xfrm>
          <a:prstGeom prst="rect">
            <a:avLst/>
          </a:prstGeom>
        </p:spPr>
      </p:pic>
      <p:pic>
        <p:nvPicPr>
          <p:cNvPr id="6" name="图片 5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2078062"/>
            <a:ext cx="843751" cy="648000"/>
          </a:xfrm>
          <a:prstGeom prst="rect">
            <a:avLst/>
          </a:prstGeom>
        </p:spPr>
      </p:pic>
      <p:cxnSp>
        <p:nvCxnSpPr>
          <p:cNvPr id="8" name="直接连接符 7"/>
          <p:cNvCxnSpPr>
            <a:stCxn id="5" idx="3"/>
            <a:endCxn id="4" idx="1"/>
          </p:cNvCxnSpPr>
          <p:nvPr/>
        </p:nvCxnSpPr>
        <p:spPr bwMode="auto">
          <a:xfrm>
            <a:off x="3535030" y="2402062"/>
            <a:ext cx="19733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>
            <a:stCxn id="4" idx="3"/>
            <a:endCxn id="6" idx="1"/>
          </p:cNvCxnSpPr>
          <p:nvPr/>
        </p:nvCxnSpPr>
        <p:spPr bwMode="auto">
          <a:xfrm>
            <a:off x="6298586" y="2402062"/>
            <a:ext cx="19576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>
            <a:stCxn id="4" idx="0"/>
          </p:cNvCxnSpPr>
          <p:nvPr/>
        </p:nvCxnSpPr>
        <p:spPr bwMode="auto">
          <a:xfrm flipV="1">
            <a:off x="5903464" y="1321978"/>
            <a:ext cx="532231" cy="7560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4599491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83667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 rot="18340776">
            <a:off x="5460639" y="1580310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0/0/3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7283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43907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87588" y="2798142"/>
            <a:ext cx="2412268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IP1: 192.168.1.1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MAC1: 0050-5600-0001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>
            <a:off x="4043772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矩形 31"/>
          <p:cNvSpPr/>
          <p:nvPr/>
        </p:nvSpPr>
        <p:spPr>
          <a:xfrm>
            <a:off x="1273443" y="3500967"/>
            <a:ext cx="4049838" cy="2884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Пакет запроса ARP, отправленный хостом 1</a:t>
            </a:r>
            <a:endParaRPr lang="ru-RU" altLang="zh-CN" sz="14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 bwMode="auto">
          <a:xfrm>
            <a:off x="6672064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直接连接符 37"/>
          <p:cNvCxnSpPr/>
          <p:nvPr/>
        </p:nvCxnSpPr>
        <p:spPr bwMode="auto">
          <a:xfrm flipV="1">
            <a:off x="6204012" y="1556792"/>
            <a:ext cx="288032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矩形 49"/>
          <p:cNvSpPr/>
          <p:nvPr/>
        </p:nvSpPr>
        <p:spPr>
          <a:xfrm>
            <a:off x="4881063" y="2766102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grpSp>
        <p:nvGrpSpPr>
          <p:cNvPr id="51" name="组合 50"/>
          <p:cNvGrpSpPr/>
          <p:nvPr/>
        </p:nvGrpSpPr>
        <p:grpSpPr>
          <a:xfrm rot="10800000">
            <a:off x="4236981" y="2628355"/>
            <a:ext cx="410355" cy="275493"/>
            <a:chOff x="7383369" y="3528374"/>
            <a:chExt cx="321775" cy="216024"/>
          </a:xfrm>
        </p:grpSpPr>
        <p:sp>
          <p:nvSpPr>
            <p:cNvPr id="52" name="同侧圆角矩形 51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等腰三角形 55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rot="10800000">
            <a:off x="6817428" y="2631214"/>
            <a:ext cx="410355" cy="275493"/>
            <a:chOff x="7383369" y="3528374"/>
            <a:chExt cx="321775" cy="216024"/>
          </a:xfrm>
        </p:grpSpPr>
        <p:sp>
          <p:nvSpPr>
            <p:cNvPr id="58" name="同侧圆角矩形 57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 rot="10800000">
            <a:off x="6457052" y="1739692"/>
            <a:ext cx="410355" cy="275493"/>
            <a:chOff x="7383369" y="3528374"/>
            <a:chExt cx="321775" cy="216024"/>
          </a:xfrm>
        </p:grpSpPr>
        <p:sp>
          <p:nvSpPr>
            <p:cNvPr id="61" name="同侧圆角矩形 60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030173" y="3500967"/>
            <a:ext cx="3549255" cy="2567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MAC-адресов коммутатора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866564" y="3926979"/>
            <a:ext cx="4188115" cy="2272534"/>
            <a:chOff x="333571" y="3709379"/>
            <a:chExt cx="4188115" cy="2272534"/>
          </a:xfrm>
          <a:effectLst/>
        </p:grpSpPr>
        <p:sp>
          <p:nvSpPr>
            <p:cNvPr id="41" name="矩形 40"/>
            <p:cNvSpPr/>
            <p:nvPr/>
          </p:nvSpPr>
          <p:spPr bwMode="auto">
            <a:xfrm>
              <a:off x="549872" y="3709379"/>
              <a:ext cx="3971814" cy="2272534"/>
            </a:xfrm>
            <a:prstGeom prst="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AutoShape 28"/>
            <p:cNvSpPr/>
            <p:nvPr/>
          </p:nvSpPr>
          <p:spPr bwMode="auto">
            <a:xfrm flipH="1">
              <a:off x="333571" y="3735144"/>
              <a:ext cx="4123719" cy="2246769"/>
            </a:xfrm>
            <a:prstGeom prst="rect">
              <a:avLst/>
            </a:prstGeom>
            <a:noFill/>
            <a:ln w="19050" algn="ctr">
              <a:noFill/>
              <a:miter lim="800000"/>
              <a:tailEnd type="arrow" w="med" len="med"/>
            </a:ln>
            <a:effectLst/>
          </p:spPr>
          <p:txBody>
            <a:bodyPr wrap="square" anchor="ctr">
              <a:noAutofit/>
            </a:bodyPr>
            <a:lstStyle>
              <a:lvl1pPr marL="287338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[Switch]display mac-address verbose</a:t>
              </a: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MAC address table of slot 0:</a:t>
              </a: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---------------------------------------------------MAC Address	Port  	Type	</a:t>
              </a: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---------------------------------------------------  	</a:t>
              </a:r>
              <a:endParaRPr lang="en-US" altLang="zh-CN" sz="1400" dirty="0">
                <a:ea typeface="方正兰亭黑简体" panose="02000000000000000000" pitchFamily="2" charset="-122"/>
                <a:cs typeface="Arial" panose="020B0604020202020204" pitchFamily="34" charset="0"/>
              </a:endParaRPr>
            </a:p>
            <a:p>
              <a:pPr algn="l" fontAlgn="ctr">
                <a:lnSpc>
                  <a:spcPct val="125000"/>
                </a:lnSpc>
              </a:pPr>
              <a:endParaRPr lang="en-US" altLang="zh-CN" sz="1400" dirty="0">
                <a:ea typeface="方正兰亭黑简体" panose="02000000000000000000" pitchFamily="2" charset="-122"/>
                <a:cs typeface="Arial" panose="020B0604020202020204" pitchFamily="34" charset="0"/>
              </a:endParaRP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----------------------------------------------------</a:t>
              </a:r>
              <a:endParaRPr lang="en-US" altLang="zh-CN" sz="1400" dirty="0"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356958"/>
              </p:ext>
            </p:extLst>
          </p:nvPr>
        </p:nvGraphicFramePr>
        <p:xfrm>
          <a:off x="1375714" y="3890900"/>
          <a:ext cx="44196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5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8020">
                <a:tc>
                  <a:txBody>
                    <a:bodyPr/>
                    <a:lstStyle/>
                    <a:p>
                      <a:pPr fontAlgn="ctr"/>
                      <a:r>
                        <a:rPr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MAC address: MAC1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 MAC address: FF-FF-FF-FF-FF-FF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020">
                <a:tc>
                  <a:txBody>
                    <a:bodyPr/>
                    <a:lstStyle/>
                    <a:p>
                      <a:pPr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IP address: IP1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 IP address: IP2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7486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type: ARP Request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Sender's MAC address: MAC1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Sender's IP address: IP1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 MAC address: 00-00-00-00-00-00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 IP address: IP2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矩形 39"/>
          <p:cNvSpPr/>
          <p:nvPr/>
        </p:nvSpPr>
        <p:spPr>
          <a:xfrm>
            <a:off x="7968208" y="2798142"/>
            <a:ext cx="244827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IP2: 192.168.1.2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MAC2: 0050-5600-0002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91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Изучение MAC-адресов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42" y="2078062"/>
            <a:ext cx="790244" cy="648000"/>
          </a:xfrm>
          <a:prstGeom prst="rect">
            <a:avLst/>
          </a:prstGeom>
        </p:spPr>
      </p:pic>
      <p:pic>
        <p:nvPicPr>
          <p:cNvPr id="5" name="图片 4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279" y="2078062"/>
            <a:ext cx="843751" cy="648000"/>
          </a:xfrm>
          <a:prstGeom prst="rect">
            <a:avLst/>
          </a:prstGeom>
        </p:spPr>
      </p:pic>
      <p:pic>
        <p:nvPicPr>
          <p:cNvPr id="6" name="图片 5" descr="P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2078062"/>
            <a:ext cx="843751" cy="648000"/>
          </a:xfrm>
          <a:prstGeom prst="rect">
            <a:avLst/>
          </a:prstGeom>
        </p:spPr>
      </p:pic>
      <p:cxnSp>
        <p:nvCxnSpPr>
          <p:cNvPr id="8" name="直接连接符 7"/>
          <p:cNvCxnSpPr>
            <a:stCxn id="5" idx="3"/>
            <a:endCxn id="4" idx="1"/>
          </p:cNvCxnSpPr>
          <p:nvPr/>
        </p:nvCxnSpPr>
        <p:spPr bwMode="auto">
          <a:xfrm>
            <a:off x="3535030" y="2402062"/>
            <a:ext cx="19733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接连接符 9"/>
          <p:cNvCxnSpPr>
            <a:stCxn id="4" idx="3"/>
            <a:endCxn id="6" idx="1"/>
          </p:cNvCxnSpPr>
          <p:nvPr/>
        </p:nvCxnSpPr>
        <p:spPr bwMode="auto">
          <a:xfrm>
            <a:off x="6298586" y="2402062"/>
            <a:ext cx="19576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>
            <a:stCxn id="4" idx="0"/>
          </p:cNvCxnSpPr>
          <p:nvPr/>
        </p:nvCxnSpPr>
        <p:spPr bwMode="auto">
          <a:xfrm flipV="1">
            <a:off x="5903464" y="1321978"/>
            <a:ext cx="532231" cy="7560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4599491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83667" y="212509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 rot="18340776">
            <a:off x="5460639" y="1580310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GE 0/0/3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27283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1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43907" y="1754026"/>
            <a:ext cx="75608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Хост 2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87588" y="2798142"/>
            <a:ext cx="2412268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IP1: 192.168.1.1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MAC1: 0050-5600-0001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968208" y="2798142"/>
            <a:ext cx="244827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IP2: 192.168.1.2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MAC2: 0050-5600-0002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881063" y="2766102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Коммутатор</a:t>
            </a: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4043772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直接连接符 40"/>
          <p:cNvCxnSpPr/>
          <p:nvPr/>
        </p:nvCxnSpPr>
        <p:spPr bwMode="auto">
          <a:xfrm>
            <a:off x="6672064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直接连接符 41"/>
          <p:cNvCxnSpPr/>
          <p:nvPr/>
        </p:nvCxnSpPr>
        <p:spPr bwMode="auto">
          <a:xfrm flipV="1">
            <a:off x="6204012" y="1556792"/>
            <a:ext cx="288032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43" name="组合 42"/>
          <p:cNvGrpSpPr/>
          <p:nvPr/>
        </p:nvGrpSpPr>
        <p:grpSpPr>
          <a:xfrm rot="10800000">
            <a:off x="4236981" y="2628355"/>
            <a:ext cx="410355" cy="275493"/>
            <a:chOff x="7383369" y="3528374"/>
            <a:chExt cx="321775" cy="216024"/>
          </a:xfrm>
        </p:grpSpPr>
        <p:sp>
          <p:nvSpPr>
            <p:cNvPr id="44" name="同侧圆角矩形 43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10800000">
            <a:off x="6817428" y="2631214"/>
            <a:ext cx="410355" cy="275493"/>
            <a:chOff x="7383369" y="3528374"/>
            <a:chExt cx="321775" cy="216024"/>
          </a:xfrm>
        </p:grpSpPr>
        <p:sp>
          <p:nvSpPr>
            <p:cNvPr id="47" name="同侧圆角矩形 46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 rot="10800000">
            <a:off x="6457052" y="1739692"/>
            <a:ext cx="410355" cy="275493"/>
            <a:chOff x="7383369" y="3528374"/>
            <a:chExt cx="321775" cy="216024"/>
          </a:xfrm>
        </p:grpSpPr>
        <p:sp>
          <p:nvSpPr>
            <p:cNvPr id="64" name="同侧圆角矩形 63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897343" y="3892554"/>
            <a:ext cx="4188116" cy="2649760"/>
            <a:chOff x="333570" y="3709379"/>
            <a:chExt cx="4188116" cy="2649760"/>
          </a:xfrm>
        </p:grpSpPr>
        <p:sp>
          <p:nvSpPr>
            <p:cNvPr id="68" name="矩形 67"/>
            <p:cNvSpPr/>
            <p:nvPr/>
          </p:nvSpPr>
          <p:spPr bwMode="auto">
            <a:xfrm>
              <a:off x="549872" y="3709379"/>
              <a:ext cx="3971814" cy="2649760"/>
            </a:xfrm>
            <a:prstGeom prst="rect">
              <a:avLst/>
            </a:prstGeom>
            <a:solidFill>
              <a:srgbClr val="F3FBFE"/>
            </a:solidFill>
            <a:ln w="9525" cap="flat" cmpd="sng" algn="ctr">
              <a:solidFill>
                <a:srgbClr val="99DFF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9" name="AutoShape 28"/>
            <p:cNvSpPr/>
            <p:nvPr/>
          </p:nvSpPr>
          <p:spPr bwMode="auto">
            <a:xfrm flipH="1">
              <a:off x="333570" y="3735144"/>
              <a:ext cx="4123719" cy="2623995"/>
            </a:xfrm>
            <a:prstGeom prst="rect">
              <a:avLst/>
            </a:prstGeom>
            <a:noFill/>
            <a:ln w="19050" algn="ctr">
              <a:noFill/>
              <a:miter lim="800000"/>
              <a:tailEnd type="arrow" w="med" len="med"/>
            </a:ln>
          </p:spPr>
          <p:txBody>
            <a:bodyPr wrap="square" anchor="ctr">
              <a:noAutofit/>
            </a:bodyPr>
            <a:lstStyle>
              <a:lvl1pPr marL="287338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[Switch]display mac-address verbose</a:t>
              </a: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MAC address table of slot 0:</a:t>
              </a: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---------------------------------------------------MAC Address	Port  	Type	</a:t>
              </a: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---------------------------------------------------</a:t>
              </a:r>
              <a:r>
                <a:rPr lang="en-US" sz="1400" dirty="0">
                  <a:solidFill>
                    <a:srgbClr val="EC7061"/>
                  </a:solidFill>
                  <a:cs typeface="Arial" panose="020B0604020202020204" pitchFamily="34" charset="0"/>
                </a:rPr>
                <a:t>0050-5600-0001 	GE0/0/1	</a:t>
              </a:r>
              <a:r>
                <a:rPr lang="en-US" sz="1400" dirty="0">
                  <a:cs typeface="Arial" panose="020B0604020202020204" pitchFamily="34" charset="0"/>
                </a:rPr>
                <a:t>dynamic   	</a:t>
              </a:r>
              <a:endParaRPr lang="en-US" altLang="zh-CN" sz="1400" dirty="0">
                <a:ea typeface="方正兰亭黑简体" panose="02000000000000000000" pitchFamily="2" charset="-122"/>
                <a:cs typeface="Arial" panose="020B0604020202020204" pitchFamily="34" charset="0"/>
              </a:endParaRPr>
            </a:p>
            <a:p>
              <a:pPr algn="l" fontAlgn="ctr">
                <a:lnSpc>
                  <a:spcPct val="125000"/>
                </a:lnSpc>
              </a:pPr>
              <a:endParaRPr lang="en-US" altLang="zh-CN" sz="1400" dirty="0">
                <a:ea typeface="方正兰亭黑简体" panose="02000000000000000000" pitchFamily="2" charset="-122"/>
                <a:cs typeface="Arial" panose="020B0604020202020204" pitchFamily="34" charset="0"/>
              </a:endParaRP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----------------------------------------------------</a:t>
              </a:r>
              <a:endParaRPr lang="en-US" altLang="zh-CN" sz="1400" dirty="0"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795194"/>
              </p:ext>
            </p:extLst>
          </p:nvPr>
        </p:nvGraphicFramePr>
        <p:xfrm>
          <a:off x="1375714" y="3890900"/>
          <a:ext cx="44196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5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8020">
                <a:tc>
                  <a:txBody>
                    <a:bodyPr/>
                    <a:lstStyle/>
                    <a:p>
                      <a:pPr fontAlgn="ctr"/>
                      <a:r>
                        <a:rPr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MAC address: MAC1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 MAC address: FF-FF-FF-FF-FF-FF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020">
                <a:tc>
                  <a:txBody>
                    <a:bodyPr/>
                    <a:lstStyle/>
                    <a:p>
                      <a:pPr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IP address: IP1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 IP address: IP2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方正兰亭黑简体" panose="02000000000000000000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7486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type: ARP Request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Sender's MAC address: MAC1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Sender's IP address: IP1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 MAC address: 00-00-00-00-00-00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 IP address: IP2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矩形 36"/>
          <p:cNvSpPr/>
          <p:nvPr/>
        </p:nvSpPr>
        <p:spPr>
          <a:xfrm>
            <a:off x="1273443" y="3500967"/>
            <a:ext cx="4049838" cy="2884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Пакет запроса ARP, отправленный хостом 1</a:t>
            </a:r>
            <a:endParaRPr lang="ru-RU" altLang="zh-CN" sz="14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30174" y="3500967"/>
            <a:ext cx="3647226" cy="2884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MAC-адресов коммутатора</a:t>
            </a:r>
          </a:p>
        </p:txBody>
      </p:sp>
    </p:spTree>
    <p:extLst>
      <p:ext uri="{BB962C8B-B14F-4D97-AF65-F5344CB8AC3E}">
        <p14:creationId xmlns:p14="http://schemas.microsoft.com/office/powerpoint/2010/main" val="1002393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Обзор протоколов Ethernet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Кадры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Принципы работы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коммутаторов Ethernet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передачи данных в сетевом сегменте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3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 хоста  назначения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119779" y="1196752"/>
            <a:ext cx="6408712" cy="1529310"/>
            <a:chOff x="2691279" y="1683594"/>
            <a:chExt cx="6408712" cy="15293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342" y="2564904"/>
              <a:ext cx="790244" cy="648000"/>
            </a:xfrm>
            <a:prstGeom prst="rect">
              <a:avLst/>
            </a:prstGeom>
          </p:spPr>
        </p:pic>
        <p:pic>
          <p:nvPicPr>
            <p:cNvPr id="5" name="图片 4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1279" y="2564904"/>
              <a:ext cx="843751" cy="648000"/>
            </a:xfrm>
            <a:prstGeom prst="rect">
              <a:avLst/>
            </a:prstGeom>
          </p:spPr>
        </p:pic>
        <p:pic>
          <p:nvPicPr>
            <p:cNvPr id="6" name="图片 5" descr="P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6240" y="2564904"/>
              <a:ext cx="843751" cy="648000"/>
            </a:xfrm>
            <a:prstGeom prst="rect">
              <a:avLst/>
            </a:prstGeom>
          </p:spPr>
        </p:pic>
        <p:cxnSp>
          <p:nvCxnSpPr>
            <p:cNvPr id="8" name="直接连接符 7"/>
            <p:cNvCxnSpPr>
              <a:stCxn id="5" idx="3"/>
              <a:endCxn id="4" idx="1"/>
            </p:cNvCxnSpPr>
            <p:nvPr/>
          </p:nvCxnSpPr>
          <p:spPr bwMode="auto">
            <a:xfrm>
              <a:off x="3535030" y="2888904"/>
              <a:ext cx="19733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接连接符 9"/>
            <p:cNvCxnSpPr>
              <a:stCxn id="4" idx="3"/>
              <a:endCxn id="6" idx="1"/>
            </p:cNvCxnSpPr>
            <p:nvPr/>
          </p:nvCxnSpPr>
          <p:spPr bwMode="auto">
            <a:xfrm>
              <a:off x="6298586" y="2888904"/>
              <a:ext cx="19576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接连接符 12"/>
            <p:cNvCxnSpPr>
              <a:stCxn id="4" idx="0"/>
            </p:cNvCxnSpPr>
            <p:nvPr/>
          </p:nvCxnSpPr>
          <p:spPr bwMode="auto">
            <a:xfrm flipV="1">
              <a:off x="5903464" y="1808820"/>
              <a:ext cx="532231" cy="7560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矩形 15"/>
            <p:cNvSpPr/>
            <p:nvPr/>
          </p:nvSpPr>
          <p:spPr>
            <a:xfrm>
              <a:off x="4599491" y="2611941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GE 0/0/1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183667" y="2611941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GE 0/0/2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8340776">
              <a:off x="5460639" y="2067152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GE 0/0/3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727283" y="2240868"/>
              <a:ext cx="75608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1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43907" y="2240868"/>
              <a:ext cx="75608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2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 bwMode="auto">
          <a:xfrm>
            <a:off x="6100564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42962"/>
              </p:ext>
            </p:extLst>
          </p:nvPr>
        </p:nvGraphicFramePr>
        <p:xfrm>
          <a:off x="6656283" y="3846856"/>
          <a:ext cx="4420800" cy="22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5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pPr fontAlgn="ctr"/>
                      <a:r>
                        <a:rPr sz="14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Source MAC address: MAC2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sz="1400" b="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Destination MAC address: MAC1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fontAlgn="ctr"/>
                      <a:r>
                        <a:rPr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Source IP address: IP2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Destination IP address: IP1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600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Operation type: ARP Reply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Sender's MAC address: MAC2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Sender's IP address: IP2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Destination MAC address: MAC1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Destination IP address: IP1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矩形 38"/>
          <p:cNvSpPr/>
          <p:nvPr/>
        </p:nvSpPr>
        <p:spPr>
          <a:xfrm>
            <a:off x="6564678" y="3439673"/>
            <a:ext cx="3942967" cy="283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Пакет ответа ARP, отправленный хостом 2</a:t>
            </a:r>
            <a:endParaRPr lang="ru-RU" altLang="zh-CN" sz="14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741837" y="3446457"/>
            <a:ext cx="3870329" cy="2642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MAC-адресов коммутатора</a:t>
            </a: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3652292" y="2564904"/>
            <a:ext cx="7967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3" name="组合 2"/>
          <p:cNvGrpSpPr/>
          <p:nvPr/>
        </p:nvGrpSpPr>
        <p:grpSpPr>
          <a:xfrm>
            <a:off x="1662936" y="3868538"/>
            <a:ext cx="4147530" cy="2386238"/>
            <a:chOff x="-334043" y="3826756"/>
            <a:chExt cx="4147530" cy="2395772"/>
          </a:xfrm>
          <a:effectLst/>
        </p:grpSpPr>
        <p:sp>
          <p:nvSpPr>
            <p:cNvPr id="46" name="矩形 45"/>
            <p:cNvSpPr/>
            <p:nvPr/>
          </p:nvSpPr>
          <p:spPr bwMode="auto">
            <a:xfrm>
              <a:off x="-158327" y="3826756"/>
              <a:ext cx="3971814" cy="2258886"/>
            </a:xfrm>
            <a:prstGeom prst="rect">
              <a:avLst/>
            </a:prstGeom>
            <a:solidFill>
              <a:srgbClr val="F4FBFE"/>
            </a:solidFill>
            <a:ln w="9525" cap="flat" cmpd="sng" algn="ctr">
              <a:solidFill>
                <a:srgbClr val="99DFF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AutoShape 28"/>
            <p:cNvSpPr/>
            <p:nvPr/>
          </p:nvSpPr>
          <p:spPr bwMode="auto">
            <a:xfrm flipH="1">
              <a:off x="-334043" y="3975759"/>
              <a:ext cx="4123719" cy="2246769"/>
            </a:xfrm>
            <a:prstGeom prst="rect">
              <a:avLst/>
            </a:prstGeom>
            <a:noFill/>
            <a:ln w="19050" algn="ctr">
              <a:noFill/>
              <a:miter lim="800000"/>
              <a:tailEnd type="arrow" w="med" len="med"/>
            </a:ln>
          </p:spPr>
          <p:txBody>
            <a:bodyPr wrap="square" anchor="ctr">
              <a:noAutofit/>
            </a:bodyPr>
            <a:lstStyle>
              <a:lvl1pPr marL="287338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latin typeface="Huawei Sans" panose="020C0503030203020204" pitchFamily="34" charset="0"/>
                </a:rPr>
                <a:t>[Switch]display mac-address verbose</a:t>
              </a: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latin typeface="Huawei Sans" panose="020C0503030203020204" pitchFamily="34" charset="0"/>
                </a:rPr>
                <a:t>MAC address table of slot 0:</a:t>
              </a: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latin typeface="Huawei Sans" panose="020C0503030203020204" pitchFamily="34" charset="0"/>
                </a:rPr>
                <a:t>---------------------------------------------------MAC Address	Port  	Type	</a:t>
              </a: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latin typeface="Huawei Sans" panose="020C0503030203020204" pitchFamily="34" charset="0"/>
                </a:rPr>
                <a:t>---------------------------------------------------0050-5600-0001 	GE0/0/1	dynamic   	</a:t>
              </a:r>
              <a:endParaRPr lang="en-US" altLang="zh-CN" sz="14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solidFill>
                    <a:srgbClr val="EC7061"/>
                  </a:solidFill>
                  <a:latin typeface="Huawei Sans" panose="020C0503030203020204" pitchFamily="34" charset="0"/>
                </a:rPr>
                <a:t>0050-5600-0002 	GE0/0/2</a:t>
              </a:r>
              <a:r>
                <a:rPr lang="en-US" sz="1400" dirty="0">
                  <a:latin typeface="Huawei Sans" panose="020C0503030203020204" pitchFamily="34" charset="0"/>
                </a:rPr>
                <a:t>	dynamic</a:t>
              </a:r>
              <a:endParaRPr lang="en-US" altLang="zh-CN" sz="14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  <a:p>
              <a:pPr algn="l" fontAlgn="ctr">
                <a:lnSpc>
                  <a:spcPct val="125000"/>
                </a:lnSpc>
              </a:pPr>
              <a:r>
                <a:rPr lang="en-US" sz="1400" dirty="0">
                  <a:latin typeface="Huawei Sans" panose="020C0503030203020204" pitchFamily="34" charset="0"/>
                </a:rPr>
                <a:t>----------------------------------------------------</a:t>
              </a:r>
              <a:endParaRPr lang="en-US" altLang="zh-CN" sz="14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4309563" y="2766102"/>
            <a:ext cx="198022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Переключатель</a:t>
            </a:r>
          </a:p>
        </p:txBody>
      </p:sp>
      <p:grpSp>
        <p:nvGrpSpPr>
          <p:cNvPr id="40" name="组合 39"/>
          <p:cNvGrpSpPr/>
          <p:nvPr/>
        </p:nvGrpSpPr>
        <p:grpSpPr>
          <a:xfrm rot="10800000">
            <a:off x="6314780" y="2644497"/>
            <a:ext cx="410355" cy="275493"/>
            <a:chOff x="7383369" y="3528374"/>
            <a:chExt cx="321775" cy="216024"/>
          </a:xfrm>
        </p:grpSpPr>
        <p:sp>
          <p:nvSpPr>
            <p:cNvPr id="41" name="同侧圆角矩形 40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3860498" y="2640864"/>
            <a:ext cx="410355" cy="275493"/>
            <a:chOff x="7383369" y="3528374"/>
            <a:chExt cx="321775" cy="216024"/>
          </a:xfrm>
        </p:grpSpPr>
        <p:sp>
          <p:nvSpPr>
            <p:cNvPr id="48" name="同侧圆角矩形 47"/>
            <p:cNvSpPr/>
            <p:nvPr/>
          </p:nvSpPr>
          <p:spPr bwMode="auto">
            <a:xfrm>
              <a:off x="7383369" y="3528374"/>
              <a:ext cx="321775" cy="216024"/>
            </a:xfrm>
            <a:prstGeom prst="round2SameRect">
              <a:avLst/>
            </a:prstGeom>
            <a:solidFill>
              <a:srgbClr val="FFD17D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等腰三角形 48"/>
            <p:cNvSpPr/>
            <p:nvPr/>
          </p:nvSpPr>
          <p:spPr>
            <a:xfrm>
              <a:off x="7386180" y="3590032"/>
              <a:ext cx="316152" cy="154366"/>
            </a:xfrm>
            <a:prstGeom prst="triangle">
              <a:avLst/>
            </a:prstGeom>
            <a:solidFill>
              <a:srgbClr val="FFD17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ru-RU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7396708" y="2798142"/>
            <a:ext cx="244827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IP2:192.168.1.2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MAC2:0050-5600-0002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16088" y="2798142"/>
            <a:ext cx="2412268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IP1:192.168.1.1</a:t>
            </a:r>
          </a:p>
          <a:p>
            <a:pPr font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MAC1:0050-5600-0001</a:t>
            </a:r>
            <a:endParaRPr lang="ru-RU" altLang="zh-CN" sz="12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3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marL="395288" indent="-395288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(Один ответ) Коммутатор Ethernet уровня 2 генерирует запись в таблице MAC-адресов на основе ( )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кадре, полученном интерфейсом.</a:t>
            </a:r>
          </a:p>
          <a:p>
            <a:pPr marL="744376" lvl="1" indent="-342900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MAC-адреса источника</a:t>
            </a:r>
          </a:p>
          <a:p>
            <a:pPr marL="744376" lvl="1" indent="-342900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MAC-адреса назначения</a:t>
            </a:r>
          </a:p>
          <a:p>
            <a:pPr marL="744376" lvl="1" indent="-342900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IP-адреса источника</a:t>
            </a:r>
          </a:p>
          <a:p>
            <a:pPr marL="744376" lvl="1" indent="-342900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IP-адреса назначения</a:t>
            </a:r>
          </a:p>
          <a:p>
            <a:pPr marL="395288" indent="-395288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(Один ответ) У коммутатора есть восемь интерфейсов. Одноадресный кадр поступает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коммутатор через один из восьми интерфейсов, но коммутатор не может найти запись MAC-адреса назначения кадра в таблице MAC-адресов. Какую операцию в этом случае выполняет коммутатор? ( )</a:t>
            </a:r>
          </a:p>
          <a:p>
            <a:pPr marL="744376" lvl="1" indent="-342900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Отбрасывание</a:t>
            </a:r>
            <a:endParaRPr lang="ru-RU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76" lvl="1" indent="-342900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Лавинная рассылка</a:t>
            </a:r>
            <a:endParaRPr lang="ru-RU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376" lvl="1" indent="-342900">
              <a:buFont typeface="+mj-lt"/>
              <a:buAutoNum type="alphaU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Пересылка точка-точка</a:t>
            </a:r>
            <a:endParaRPr lang="ru-RU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01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этом разделе описывается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Ethernet, форматы кадров Ethernet, MAC-адреса и принципы работы коммутаторов уровня 2. Так, после получения кадра коммутатор узнает MAC-адрес источника кадра и выполняет поиск MAC-адреса назначения в таблице MAC-адресов. Если MAC-адрес назначения существует в таблице, коммутатор пересылает кадр через соответствующий интерфейс.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этом разделе также описывается полный процесс передачи данных в пределах сегмента сети, состоящей из коммутаторов.</a:t>
            </a: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29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108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椭圆 46"/>
          <p:cNvSpPr/>
          <p:nvPr/>
        </p:nvSpPr>
        <p:spPr>
          <a:xfrm>
            <a:off x="6939151" y="3043452"/>
            <a:ext cx="4173089" cy="2977929"/>
          </a:xfrm>
          <a:prstGeom prst="ellipse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072871"/>
            <a:ext cx="11306175" cy="4680000"/>
          </a:xfrm>
        </p:spPr>
        <p:txBody>
          <a:bodyPr wrap="square">
            <a:noAutofit/>
          </a:bodyPr>
          <a:lstStyle/>
          <a:p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является наиболее распространенным протоколом, используемым в существующих локальных сетях (LAN). Он определяет типы кабелей и методы обработки сигналов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LAN.</a:t>
            </a:r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Сеть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широковещательную сеть, основанную на множественном доступе с прослушиванием несущей и обнаружением коллизий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Carrier Sense Multiple Access/ Collision Detection,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CSMA/CD).</a:t>
            </a:r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314906" y="3117230"/>
            <a:ext cx="3924436" cy="2844738"/>
          </a:xfrm>
          <a:prstGeom prst="ellipse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6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06362" y="3369258"/>
            <a:ext cx="3296945" cy="2158986"/>
            <a:chOff x="3275479" y="2678966"/>
            <a:chExt cx="3296945" cy="2158986"/>
          </a:xfrm>
        </p:grpSpPr>
        <p:pic>
          <p:nvPicPr>
            <p:cNvPr id="13" name="图片 12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081" y="2982063"/>
              <a:ext cx="609376" cy="468000"/>
            </a:xfrm>
            <a:prstGeom prst="rect">
              <a:avLst/>
            </a:prstGeom>
          </p:spPr>
        </p:pic>
        <p:pic>
          <p:nvPicPr>
            <p:cNvPr id="14" name="图片 13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3861" y="4062123"/>
              <a:ext cx="609376" cy="468000"/>
            </a:xfrm>
            <a:prstGeom prst="rect">
              <a:avLst/>
            </a:prstGeom>
          </p:spPr>
        </p:pic>
        <p:pic>
          <p:nvPicPr>
            <p:cNvPr id="15" name="图片 1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2579" y="2982063"/>
              <a:ext cx="609376" cy="468000"/>
            </a:xfrm>
            <a:prstGeom prst="rect">
              <a:avLst/>
            </a:prstGeom>
          </p:spPr>
        </p:pic>
        <p:cxnSp>
          <p:nvCxnSpPr>
            <p:cNvPr id="16" name="直接连接符 15"/>
            <p:cNvCxnSpPr/>
            <p:nvPr/>
          </p:nvCxnSpPr>
          <p:spPr bwMode="auto">
            <a:xfrm>
              <a:off x="3548488" y="3753036"/>
              <a:ext cx="288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接连接符 16"/>
            <p:cNvCxnSpPr>
              <a:stCxn id="13" idx="2"/>
            </p:cNvCxnSpPr>
            <p:nvPr/>
          </p:nvCxnSpPr>
          <p:spPr bwMode="auto">
            <a:xfrm flipH="1">
              <a:off x="3783769" y="3450063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 bwMode="auto">
            <a:xfrm flipH="1" flipV="1">
              <a:off x="4583832" y="3752342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接连接符 18"/>
            <p:cNvCxnSpPr>
              <a:stCxn id="15" idx="2"/>
            </p:cNvCxnSpPr>
            <p:nvPr/>
          </p:nvCxnSpPr>
          <p:spPr bwMode="auto">
            <a:xfrm flipH="1">
              <a:off x="5357267" y="3450063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矩形 19"/>
            <p:cNvSpPr/>
            <p:nvPr/>
          </p:nvSpPr>
          <p:spPr>
            <a:xfrm>
              <a:off x="3275479" y="2678966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A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664212" y="2678966"/>
              <a:ext cx="1332148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B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2" name="图片 21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2648" y="4062123"/>
              <a:ext cx="609376" cy="468000"/>
            </a:xfrm>
            <a:prstGeom prst="rect">
              <a:avLst/>
            </a:prstGeom>
          </p:spPr>
        </p:pic>
        <p:cxnSp>
          <p:nvCxnSpPr>
            <p:cNvPr id="23" name="直接连接符 22"/>
            <p:cNvCxnSpPr/>
            <p:nvPr/>
          </p:nvCxnSpPr>
          <p:spPr bwMode="auto">
            <a:xfrm flipH="1" flipV="1">
              <a:off x="6012619" y="3752342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矩形 23"/>
            <p:cNvSpPr/>
            <p:nvPr/>
          </p:nvSpPr>
          <p:spPr>
            <a:xfrm>
              <a:off x="4016140" y="4530175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C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456300" y="4530175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D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935137" y="5998724"/>
            <a:ext cx="2842390" cy="4265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Первые версии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altLang="zh-CN" sz="14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107988" y="3343643"/>
            <a:ext cx="3997793" cy="2504663"/>
            <a:chOff x="6888088" y="2960306"/>
            <a:chExt cx="3997793" cy="2504663"/>
          </a:xfrm>
        </p:grpSpPr>
        <p:sp>
          <p:nvSpPr>
            <p:cNvPr id="30" name="矩形 29"/>
            <p:cNvSpPr/>
            <p:nvPr/>
          </p:nvSpPr>
          <p:spPr>
            <a:xfrm>
              <a:off x="6888088" y="4257092"/>
              <a:ext cx="82809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A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1" name="图片 30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6100" y="3789040"/>
              <a:ext cx="609376" cy="468000"/>
            </a:xfrm>
            <a:prstGeom prst="rect">
              <a:avLst/>
            </a:prstGeom>
          </p:spPr>
        </p:pic>
        <p:cxnSp>
          <p:nvCxnSpPr>
            <p:cNvPr id="32" name="直接连接符 31"/>
            <p:cNvCxnSpPr>
              <a:stCxn id="31" idx="0"/>
            </p:cNvCxnSpPr>
            <p:nvPr/>
          </p:nvCxnSpPr>
          <p:spPr bwMode="auto">
            <a:xfrm flipV="1">
              <a:off x="7300788" y="3182748"/>
              <a:ext cx="1293478" cy="6062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3" name="图片 32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212" y="3789040"/>
              <a:ext cx="609376" cy="468000"/>
            </a:xfrm>
            <a:prstGeom prst="rect">
              <a:avLst/>
            </a:prstGeom>
          </p:spPr>
        </p:pic>
        <p:cxnSp>
          <p:nvCxnSpPr>
            <p:cNvPr id="34" name="直接连接符 33"/>
            <p:cNvCxnSpPr>
              <a:stCxn id="33" idx="0"/>
              <a:endCxn id="44" idx="2"/>
            </p:cNvCxnSpPr>
            <p:nvPr/>
          </p:nvCxnSpPr>
          <p:spPr bwMode="auto">
            <a:xfrm flipH="1" flipV="1">
              <a:off x="8308900" y="3428306"/>
              <a:ext cx="0" cy="3607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直接连接符 34"/>
            <p:cNvCxnSpPr>
              <a:stCxn id="46" idx="0"/>
              <a:endCxn id="44" idx="1"/>
            </p:cNvCxnSpPr>
            <p:nvPr/>
          </p:nvCxnSpPr>
          <p:spPr bwMode="auto">
            <a:xfrm flipH="1" flipV="1">
              <a:off x="8023534" y="3194306"/>
              <a:ext cx="1288565" cy="5947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图片 35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0451" y="4689140"/>
              <a:ext cx="609376" cy="468000"/>
            </a:xfrm>
            <a:prstGeom prst="rect">
              <a:avLst/>
            </a:prstGeom>
          </p:spPr>
        </p:pic>
        <p:cxnSp>
          <p:nvCxnSpPr>
            <p:cNvPr id="37" name="直接连接符 36"/>
            <p:cNvCxnSpPr>
              <a:stCxn id="36" idx="0"/>
            </p:cNvCxnSpPr>
            <p:nvPr/>
          </p:nvCxnSpPr>
          <p:spPr bwMode="auto">
            <a:xfrm flipV="1">
              <a:off x="8925139" y="4092053"/>
              <a:ext cx="386960" cy="59708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8" name="图片 37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4371" y="4677424"/>
              <a:ext cx="609376" cy="468000"/>
            </a:xfrm>
            <a:prstGeom prst="rect">
              <a:avLst/>
            </a:prstGeom>
          </p:spPr>
        </p:pic>
        <p:cxnSp>
          <p:nvCxnSpPr>
            <p:cNvPr id="39" name="直接连接符 38"/>
            <p:cNvCxnSpPr>
              <a:stCxn id="38" idx="0"/>
            </p:cNvCxnSpPr>
            <p:nvPr/>
          </p:nvCxnSpPr>
          <p:spPr bwMode="auto">
            <a:xfrm flipH="1" flipV="1">
              <a:off x="9312099" y="4092053"/>
              <a:ext cx="386960" cy="5853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矩形 39"/>
            <p:cNvSpPr/>
            <p:nvPr/>
          </p:nvSpPr>
          <p:spPr>
            <a:xfrm>
              <a:off x="7896200" y="4257092"/>
              <a:ext cx="82809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B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511093" y="5157192"/>
              <a:ext cx="82809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C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508267" y="3049215"/>
              <a:ext cx="1390281" cy="37909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Коммутатор A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46781" y="3848690"/>
              <a:ext cx="1339100" cy="25075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Коммутатор B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534" y="2960306"/>
              <a:ext cx="570732" cy="468000"/>
            </a:xfrm>
            <a:prstGeom prst="rect">
              <a:avLst/>
            </a:prstGeom>
          </p:spPr>
        </p:pic>
        <p:sp>
          <p:nvSpPr>
            <p:cNvPr id="45" name="矩形 44"/>
            <p:cNvSpPr/>
            <p:nvPr/>
          </p:nvSpPr>
          <p:spPr>
            <a:xfrm>
              <a:off x="9284987" y="5157192"/>
              <a:ext cx="82809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Хост D</a:t>
              </a:r>
              <a:endParaRPr lang="ru-RU" altLang="zh-CN" sz="14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6733" y="3789040"/>
              <a:ext cx="570732" cy="468000"/>
            </a:xfrm>
            <a:prstGeom prst="rect">
              <a:avLst/>
            </a:prstGeom>
          </p:spPr>
        </p:pic>
      </p:grpSp>
      <p:sp>
        <p:nvSpPr>
          <p:cNvPr id="29" name="矩形 28"/>
          <p:cNvSpPr/>
          <p:nvPr/>
        </p:nvSpPr>
        <p:spPr>
          <a:xfrm>
            <a:off x="7863422" y="5998725"/>
            <a:ext cx="1977282" cy="32554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Сеть с коммутаторами</a:t>
            </a:r>
            <a:endParaRPr lang="ru-RU" altLang="zh-CN" sz="14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8" name="下箭头 63"/>
          <p:cNvSpPr/>
          <p:nvPr/>
        </p:nvSpPr>
        <p:spPr>
          <a:xfrm rot="5400000" flipV="1">
            <a:off x="5585741" y="4017322"/>
            <a:ext cx="1080000" cy="1006879"/>
          </a:xfrm>
          <a:custGeom>
            <a:avLst/>
            <a:gdLst>
              <a:gd name="connsiteX0" fmla="*/ 1082514 w 1082514"/>
              <a:gd name="connsiteY0" fmla="*/ 0 h 724672"/>
              <a:gd name="connsiteX1" fmla="*/ 638256 w 1082514"/>
              <a:gd name="connsiteY1" fmla="*/ 534476 h 724672"/>
              <a:gd name="connsiteX2" fmla="*/ 768555 w 1082514"/>
              <a:gd name="connsiteY2" fmla="*/ 531664 h 724672"/>
              <a:gd name="connsiteX3" fmla="*/ 534160 w 1082514"/>
              <a:gd name="connsiteY3" fmla="*/ 724672 h 724672"/>
              <a:gd name="connsiteX4" fmla="*/ 297373 w 1082514"/>
              <a:gd name="connsiteY4" fmla="*/ 532873 h 724672"/>
              <a:gd name="connsiteX5" fmla="*/ 434815 w 1082514"/>
              <a:gd name="connsiteY5" fmla="*/ 533263 h 724672"/>
              <a:gd name="connsiteX6" fmla="*/ 0 w 1082514"/>
              <a:gd name="connsiteY6" fmla="*/ 6843 h 724672"/>
              <a:gd name="connsiteX7" fmla="*/ 350324 w 1035535"/>
              <a:gd name="connsiteY7" fmla="*/ 91440 h 7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514" h="724672">
                <a:moveTo>
                  <a:pt x="1082514" y="0"/>
                </a:moveTo>
                <a:cubicBezTo>
                  <a:pt x="788378" y="227602"/>
                  <a:pt x="727605" y="349736"/>
                  <a:pt x="638256" y="534476"/>
                </a:cubicBezTo>
                <a:lnTo>
                  <a:pt x="768555" y="531664"/>
                </a:lnTo>
                <a:lnTo>
                  <a:pt x="534160" y="724672"/>
                </a:lnTo>
                <a:lnTo>
                  <a:pt x="297373" y="532873"/>
                </a:lnTo>
                <a:lnTo>
                  <a:pt x="434815" y="533263"/>
                </a:lnTo>
                <a:cubicBezTo>
                  <a:pt x="434815" y="377098"/>
                  <a:pt x="0" y="6843"/>
                  <a:pt x="0" y="6843"/>
                </a:cubicBezTo>
              </a:path>
            </a:pathLst>
          </a:custGeom>
          <a:gradFill flip="none" rotWithShape="1">
            <a:gsLst>
              <a:gs pos="15000">
                <a:srgbClr val="3FCDFF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 w="19050">
            <a:gradFill flip="none" rotWithShape="1">
              <a:gsLst>
                <a:gs pos="100000">
                  <a:schemeClr val="bg1">
                    <a:lumMod val="100000"/>
                    <a:alpha val="0"/>
                  </a:schemeClr>
                </a:gs>
                <a:gs pos="31000">
                  <a:srgbClr val="3FCDFF"/>
                </a:gs>
              </a:gsLst>
              <a:lin ang="162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lang="ru-RU" altLang="zh-CN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42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椭圆 63"/>
          <p:cNvSpPr/>
          <p:nvPr/>
        </p:nvSpPr>
        <p:spPr>
          <a:xfrm>
            <a:off x="6809649" y="2353462"/>
            <a:ext cx="4173089" cy="2977929"/>
          </a:xfrm>
          <a:prstGeom prst="ellipse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1168696" y="2353463"/>
            <a:ext cx="3924436" cy="2844738"/>
          </a:xfrm>
          <a:prstGeom prst="ellipse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/>
          </p:nvPr>
        </p:nvSpPr>
        <p:spPr>
          <a:xfrm>
            <a:off x="442911" y="1093404"/>
            <a:ext cx="11306175" cy="4680000"/>
          </a:xfr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Домен коллизий представляет собой набор узлов, подключенных к одной среде передачи. Все узлы в домене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коллизий конкурируют за одну общую полосу пропускания. Пакеты (при одноадресной, многоадресной или широковещательной передаче), отправленные узлом, могут приниматься другими узлами.</a:t>
            </a:r>
          </a:p>
          <a:p>
            <a:endParaRPr lang="ru-RU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Домен коллизий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1564740" y="2605491"/>
            <a:ext cx="3332113" cy="2158986"/>
            <a:chOff x="3240311" y="2678966"/>
            <a:chExt cx="3332113" cy="2158986"/>
          </a:xfrm>
        </p:grpSpPr>
        <p:pic>
          <p:nvPicPr>
            <p:cNvPr id="93" name="图片 92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081" y="2982063"/>
              <a:ext cx="609376" cy="468000"/>
            </a:xfrm>
            <a:prstGeom prst="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</p:pic>
        <p:pic>
          <p:nvPicPr>
            <p:cNvPr id="94" name="图片 93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3861" y="4062123"/>
              <a:ext cx="609376" cy="468000"/>
            </a:xfrm>
            <a:prstGeom prst="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</p:pic>
        <p:pic>
          <p:nvPicPr>
            <p:cNvPr id="95" name="图片 9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2579" y="2982063"/>
              <a:ext cx="609376" cy="468000"/>
            </a:xfrm>
            <a:prstGeom prst="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</p:pic>
        <p:cxnSp>
          <p:nvCxnSpPr>
            <p:cNvPr id="96" name="直接连接符 95"/>
            <p:cNvCxnSpPr/>
            <p:nvPr/>
          </p:nvCxnSpPr>
          <p:spPr bwMode="auto">
            <a:xfrm>
              <a:off x="3548488" y="3753036"/>
              <a:ext cx="288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直接连接符 96"/>
            <p:cNvCxnSpPr>
              <a:stCxn id="93" idx="2"/>
            </p:cNvCxnSpPr>
            <p:nvPr/>
          </p:nvCxnSpPr>
          <p:spPr bwMode="auto">
            <a:xfrm flipH="1">
              <a:off x="3783769" y="3450063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直接连接符 97"/>
            <p:cNvCxnSpPr/>
            <p:nvPr/>
          </p:nvCxnSpPr>
          <p:spPr bwMode="auto">
            <a:xfrm flipH="1" flipV="1">
              <a:off x="4583832" y="3752342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直接连接符 98"/>
            <p:cNvCxnSpPr>
              <a:stCxn id="95" idx="2"/>
            </p:cNvCxnSpPr>
            <p:nvPr/>
          </p:nvCxnSpPr>
          <p:spPr bwMode="auto">
            <a:xfrm flipH="1">
              <a:off x="5357267" y="3450063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矩形 99"/>
            <p:cNvSpPr/>
            <p:nvPr/>
          </p:nvSpPr>
          <p:spPr>
            <a:xfrm>
              <a:off x="3240311" y="2678966"/>
              <a:ext cx="1116124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A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4664212" y="2678966"/>
              <a:ext cx="1332148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B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2" name="图片 101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2648" y="4062123"/>
              <a:ext cx="609376" cy="468000"/>
            </a:xfrm>
            <a:prstGeom prst="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</p:pic>
        <p:cxnSp>
          <p:nvCxnSpPr>
            <p:cNvPr id="103" name="直接连接符 102"/>
            <p:cNvCxnSpPr/>
            <p:nvPr/>
          </p:nvCxnSpPr>
          <p:spPr bwMode="auto">
            <a:xfrm flipH="1" flipV="1">
              <a:off x="6012619" y="3752342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矩形 103"/>
            <p:cNvSpPr/>
            <p:nvPr/>
          </p:nvSpPr>
          <p:spPr>
            <a:xfrm>
              <a:off x="4016140" y="4530175"/>
              <a:ext cx="1116124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C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5456300" y="4530175"/>
              <a:ext cx="1116124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D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92" name="矩形 91"/>
          <p:cNvSpPr/>
          <p:nvPr/>
        </p:nvSpPr>
        <p:spPr>
          <a:xfrm>
            <a:off x="1997123" y="4663530"/>
            <a:ext cx="2232415" cy="46781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Ранний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Одна область коллизий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7" name="圆角矩形 106"/>
          <p:cNvSpPr/>
          <p:nvPr/>
        </p:nvSpPr>
        <p:spPr>
          <a:xfrm>
            <a:off x="468316" y="5322600"/>
            <a:ext cx="5627683" cy="1072682"/>
          </a:xfrm>
          <a:prstGeom prst="roundRect">
            <a:avLst>
              <a:gd name="adj" fmla="val 230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традиционной сети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несколько узлов одного носителя совместно используют одну полосу пропускания и конкурируют за право использования канала. В результате возникает коллизия.</a:t>
            </a:r>
            <a:endParaRPr lang="ru-RU" altLang="zh-CN" sz="140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Вероятность коллизии увеличивается, когда на общем носителе развертывается больше узлов.</a:t>
            </a:r>
            <a:endParaRPr lang="ru-RU" altLang="zh-CN" sz="140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7266329" y="2532841"/>
            <a:ext cx="3844360" cy="2504663"/>
            <a:chOff x="6888088" y="2960306"/>
            <a:chExt cx="3844360" cy="2504663"/>
          </a:xfrm>
        </p:grpSpPr>
        <p:sp>
          <p:nvSpPr>
            <p:cNvPr id="112" name="矩形 111"/>
            <p:cNvSpPr/>
            <p:nvPr/>
          </p:nvSpPr>
          <p:spPr>
            <a:xfrm>
              <a:off x="6888088" y="4257092"/>
              <a:ext cx="82809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A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13" name="图片 112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6100" y="3789040"/>
              <a:ext cx="609376" cy="468000"/>
            </a:xfrm>
            <a:prstGeom prst="rect">
              <a:avLst/>
            </a:prstGeom>
          </p:spPr>
        </p:pic>
        <p:cxnSp>
          <p:nvCxnSpPr>
            <p:cNvPr id="114" name="直接连接符 113"/>
            <p:cNvCxnSpPr>
              <a:stCxn id="113" idx="0"/>
            </p:cNvCxnSpPr>
            <p:nvPr/>
          </p:nvCxnSpPr>
          <p:spPr bwMode="auto">
            <a:xfrm flipV="1">
              <a:off x="7300788" y="3182748"/>
              <a:ext cx="1293478" cy="6062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5" name="图片 114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212" y="3789040"/>
              <a:ext cx="609376" cy="468000"/>
            </a:xfrm>
            <a:prstGeom prst="rect">
              <a:avLst/>
            </a:prstGeom>
          </p:spPr>
        </p:pic>
        <p:cxnSp>
          <p:nvCxnSpPr>
            <p:cNvPr id="116" name="直接连接符 115"/>
            <p:cNvCxnSpPr>
              <a:stCxn id="115" idx="0"/>
              <a:endCxn id="126" idx="2"/>
            </p:cNvCxnSpPr>
            <p:nvPr/>
          </p:nvCxnSpPr>
          <p:spPr bwMode="auto">
            <a:xfrm flipH="1" flipV="1">
              <a:off x="8308900" y="3428306"/>
              <a:ext cx="0" cy="3607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直接连接符 116"/>
            <p:cNvCxnSpPr>
              <a:stCxn id="128" idx="0"/>
              <a:endCxn id="126" idx="1"/>
            </p:cNvCxnSpPr>
            <p:nvPr/>
          </p:nvCxnSpPr>
          <p:spPr bwMode="auto">
            <a:xfrm flipH="1" flipV="1">
              <a:off x="8023534" y="3194306"/>
              <a:ext cx="1288565" cy="5947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8" name="图片 117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0451" y="4689140"/>
              <a:ext cx="609376" cy="468000"/>
            </a:xfrm>
            <a:prstGeom prst="rect">
              <a:avLst/>
            </a:prstGeom>
          </p:spPr>
        </p:pic>
        <p:cxnSp>
          <p:nvCxnSpPr>
            <p:cNvPr id="119" name="直接连接符 118"/>
            <p:cNvCxnSpPr>
              <a:stCxn id="118" idx="0"/>
            </p:cNvCxnSpPr>
            <p:nvPr/>
          </p:nvCxnSpPr>
          <p:spPr bwMode="auto">
            <a:xfrm flipV="1">
              <a:off x="8925139" y="4092053"/>
              <a:ext cx="386960" cy="59708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20" name="图片 119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4371" y="4677424"/>
              <a:ext cx="609376" cy="468000"/>
            </a:xfrm>
            <a:prstGeom prst="rect">
              <a:avLst/>
            </a:prstGeom>
          </p:spPr>
        </p:pic>
        <p:cxnSp>
          <p:nvCxnSpPr>
            <p:cNvPr id="121" name="直接连接符 120"/>
            <p:cNvCxnSpPr>
              <a:stCxn id="120" idx="0"/>
            </p:cNvCxnSpPr>
            <p:nvPr/>
          </p:nvCxnSpPr>
          <p:spPr bwMode="auto">
            <a:xfrm flipH="1" flipV="1">
              <a:off x="9312099" y="4092053"/>
              <a:ext cx="386960" cy="5853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矩形 121"/>
            <p:cNvSpPr/>
            <p:nvPr/>
          </p:nvSpPr>
          <p:spPr>
            <a:xfrm>
              <a:off x="7896200" y="4257092"/>
              <a:ext cx="82809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B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8511093" y="5157192"/>
              <a:ext cx="82809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C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8455515" y="3119552"/>
              <a:ext cx="1429656" cy="36101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Коммутатор A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9480376" y="3841303"/>
              <a:ext cx="1252072" cy="34150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Коммутатор B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26" name="图片 1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534" y="2960306"/>
              <a:ext cx="570732" cy="468000"/>
            </a:xfrm>
            <a:prstGeom prst="rect">
              <a:avLst/>
            </a:prstGeom>
          </p:spPr>
        </p:pic>
        <p:sp>
          <p:nvSpPr>
            <p:cNvPr id="127" name="矩形 126"/>
            <p:cNvSpPr/>
            <p:nvPr/>
          </p:nvSpPr>
          <p:spPr>
            <a:xfrm>
              <a:off x="9284987" y="5157192"/>
              <a:ext cx="82809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D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6733" y="3789040"/>
              <a:ext cx="570732" cy="468000"/>
            </a:xfrm>
            <a:prstGeom prst="rect">
              <a:avLst/>
            </a:prstGeom>
          </p:spPr>
        </p:pic>
      </p:grpSp>
      <p:sp>
        <p:nvSpPr>
          <p:cNvPr id="129" name="圆角矩形 128"/>
          <p:cNvSpPr/>
          <p:nvPr/>
        </p:nvSpPr>
        <p:spPr>
          <a:xfrm>
            <a:off x="6236577" y="5322600"/>
            <a:ext cx="5367344" cy="1072682"/>
          </a:xfrm>
          <a:prstGeom prst="roundRect">
            <a:avLst>
              <a:gd name="adj" fmla="val 230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Интерфейсы коммутаторов, используемые для отправки и получения данных, независимы друг от друга и принадлежат к различным областям коллизий. Поэтому коллизии не возникают между хостами (или сетями), подключенными через интерфейсы коммутаторов.</a:t>
            </a:r>
          </a:p>
        </p:txBody>
      </p:sp>
      <p:sp>
        <p:nvSpPr>
          <p:cNvPr id="130" name="圆角矩形标注 129"/>
          <p:cNvSpPr/>
          <p:nvPr/>
        </p:nvSpPr>
        <p:spPr>
          <a:xfrm>
            <a:off x="4324294" y="2320586"/>
            <a:ext cx="2141959" cy="446255"/>
          </a:xfrm>
          <a:prstGeom prst="wedgeRoundRectCallout">
            <a:avLst>
              <a:gd name="adj1" fmla="val -37205"/>
              <a:gd name="adj2" fmla="val 123600"/>
              <a:gd name="adj3" fmla="val 16667"/>
            </a:avLst>
          </a:prstGeom>
          <a:solidFill>
            <a:srgbClr val="FFFFCC"/>
          </a:solidFill>
          <a:ln w="12700" cap="flat" cmpd="sng" algn="ctr">
            <a:solidFill>
              <a:srgbClr val="FFD17D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Решение: CSMA/CD</a:t>
            </a:r>
          </a:p>
        </p:txBody>
      </p:sp>
      <p:sp>
        <p:nvSpPr>
          <p:cNvPr id="131" name="圆角矩形标注 130"/>
          <p:cNvSpPr/>
          <p:nvPr/>
        </p:nvSpPr>
        <p:spPr>
          <a:xfrm>
            <a:off x="8951711" y="2167633"/>
            <a:ext cx="2474689" cy="396000"/>
          </a:xfrm>
          <a:prstGeom prst="wedgeRoundRectCallout">
            <a:avLst>
              <a:gd name="adj1" fmla="val -51371"/>
              <a:gd name="adj2" fmla="val 100688"/>
              <a:gd name="adj3" fmla="val 16667"/>
            </a:avLst>
          </a:prstGeom>
          <a:solidFill>
            <a:srgbClr val="FFFFCC"/>
          </a:solidFill>
          <a:ln w="12700" cap="flat" cmpd="sng" algn="ctr">
            <a:solidFill>
              <a:srgbClr val="FFD17D"/>
            </a:solidFill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Разделение на домены коллизий</a:t>
            </a:r>
            <a:endParaRPr lang="ru-RU" altLang="zh-CN" sz="1400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2422338" y="3287403"/>
            <a:ext cx="111612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solidFill>
                  <a:srgbClr val="EC7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Коллизия</a:t>
            </a:r>
          </a:p>
        </p:txBody>
      </p:sp>
      <p:cxnSp>
        <p:nvCxnSpPr>
          <p:cNvPr id="133" name="肘形连接符 132"/>
          <p:cNvCxnSpPr/>
          <p:nvPr/>
        </p:nvCxnSpPr>
        <p:spPr>
          <a:xfrm>
            <a:off x="2317108" y="3373191"/>
            <a:ext cx="1022764" cy="208820"/>
          </a:xfrm>
          <a:prstGeom prst="bentConnector3">
            <a:avLst>
              <a:gd name="adj1" fmla="val 627"/>
            </a:avLst>
          </a:prstGeom>
          <a:ln w="28575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肘形连接符 133"/>
          <p:cNvCxnSpPr/>
          <p:nvPr/>
        </p:nvCxnSpPr>
        <p:spPr>
          <a:xfrm rot="10800000">
            <a:off x="3325221" y="3755344"/>
            <a:ext cx="863261" cy="245882"/>
          </a:xfrm>
          <a:prstGeom prst="bentConnector3">
            <a:avLst>
              <a:gd name="adj1" fmla="val 990"/>
            </a:avLst>
          </a:prstGeom>
          <a:ln w="28575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1872917" y="3374188"/>
            <a:ext cx="2880000" cy="590279"/>
            <a:chOff x="2025317" y="3528988"/>
            <a:chExt cx="2880000" cy="590279"/>
          </a:xfrm>
        </p:grpSpPr>
        <p:cxnSp>
          <p:nvCxnSpPr>
            <p:cNvPr id="59" name="直接连接符 58"/>
            <p:cNvCxnSpPr/>
            <p:nvPr/>
          </p:nvCxnSpPr>
          <p:spPr bwMode="auto">
            <a:xfrm>
              <a:off x="2025317" y="3831961"/>
              <a:ext cx="288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直接连接符 59"/>
            <p:cNvCxnSpPr/>
            <p:nvPr/>
          </p:nvCxnSpPr>
          <p:spPr bwMode="auto">
            <a:xfrm flipH="1">
              <a:off x="2260598" y="3528988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直接连接符 60"/>
            <p:cNvCxnSpPr/>
            <p:nvPr/>
          </p:nvCxnSpPr>
          <p:spPr bwMode="auto">
            <a:xfrm flipH="1" flipV="1">
              <a:off x="3060661" y="3831267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直接连接符 61"/>
            <p:cNvCxnSpPr/>
            <p:nvPr/>
          </p:nvCxnSpPr>
          <p:spPr bwMode="auto">
            <a:xfrm flipH="1">
              <a:off x="3834096" y="3528988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直接连接符 62"/>
            <p:cNvCxnSpPr/>
            <p:nvPr/>
          </p:nvCxnSpPr>
          <p:spPr bwMode="auto">
            <a:xfrm flipH="1" flipV="1">
              <a:off x="4489448" y="3831267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" name="直接箭头连接符 4"/>
          <p:cNvCxnSpPr/>
          <p:nvPr/>
        </p:nvCxnSpPr>
        <p:spPr>
          <a:xfrm flipV="1">
            <a:off x="7723217" y="2934631"/>
            <a:ext cx="575645" cy="272620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 flipV="1">
            <a:off x="9122419" y="2934631"/>
            <a:ext cx="572834" cy="308636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 flipH="1" flipV="1">
            <a:off x="8611583" y="3036021"/>
            <a:ext cx="0" cy="290374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V="1">
            <a:off x="9274399" y="3862998"/>
            <a:ext cx="203684" cy="286110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flipH="1" flipV="1">
            <a:off x="9893518" y="3862999"/>
            <a:ext cx="212256" cy="279000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7083116" y="4414260"/>
            <a:ext cx="2039303" cy="4387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Сеть с коммутаторами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Пять областей коллизий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Вся область рассылки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широковещательных пакетов называется широковещательным доменом уровня 2, который также называется широковещательным доменом. Все хосты в одном широковещательном домене могут принимать широковещательные пакеты.</a:t>
            </a:r>
          </a:p>
          <a:p>
            <a:endParaRPr lang="ru-RU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Широковещательный домен 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21039" y="2400498"/>
            <a:ext cx="3924436" cy="2844738"/>
          </a:xfrm>
          <a:prstGeom prst="ellipse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64740" y="2605491"/>
            <a:ext cx="3332113" cy="2158986"/>
            <a:chOff x="3240311" y="2678966"/>
            <a:chExt cx="3332113" cy="2158986"/>
          </a:xfrm>
        </p:grpSpPr>
        <p:pic>
          <p:nvPicPr>
            <p:cNvPr id="8" name="图片 7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081" y="2982063"/>
              <a:ext cx="609376" cy="468000"/>
            </a:xfrm>
            <a:prstGeom prst="rect">
              <a:avLst/>
            </a:prstGeom>
          </p:spPr>
        </p:pic>
        <p:pic>
          <p:nvPicPr>
            <p:cNvPr id="9" name="图片 8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3861" y="4062123"/>
              <a:ext cx="609376" cy="468000"/>
            </a:xfrm>
            <a:prstGeom prst="rect">
              <a:avLst/>
            </a:prstGeom>
          </p:spPr>
        </p:pic>
        <p:pic>
          <p:nvPicPr>
            <p:cNvPr id="10" name="图片 9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2579" y="2982063"/>
              <a:ext cx="609376" cy="468000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 bwMode="auto">
            <a:xfrm>
              <a:off x="3548488" y="3753036"/>
              <a:ext cx="288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直接连接符 11"/>
            <p:cNvCxnSpPr>
              <a:stCxn id="8" idx="2"/>
            </p:cNvCxnSpPr>
            <p:nvPr/>
          </p:nvCxnSpPr>
          <p:spPr bwMode="auto">
            <a:xfrm flipH="1">
              <a:off x="3783769" y="3450063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 bwMode="auto">
            <a:xfrm flipH="1" flipV="1">
              <a:off x="4583832" y="3752342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直接连接符 13"/>
            <p:cNvCxnSpPr>
              <a:stCxn id="10" idx="2"/>
            </p:cNvCxnSpPr>
            <p:nvPr/>
          </p:nvCxnSpPr>
          <p:spPr bwMode="auto">
            <a:xfrm flipH="1">
              <a:off x="5357267" y="3450063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矩形 14"/>
            <p:cNvSpPr/>
            <p:nvPr/>
          </p:nvSpPr>
          <p:spPr>
            <a:xfrm>
              <a:off x="3240311" y="2678966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A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664212" y="2678966"/>
              <a:ext cx="1332148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B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7" name="图片 16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2648" y="4062123"/>
              <a:ext cx="609376" cy="468000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 bwMode="auto">
            <a:xfrm flipH="1" flipV="1">
              <a:off x="6012619" y="3752342"/>
              <a:ext cx="0" cy="288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矩形 18"/>
            <p:cNvSpPr/>
            <p:nvPr/>
          </p:nvSpPr>
          <p:spPr>
            <a:xfrm>
              <a:off x="4016140" y="4530175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C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456300" y="4530175"/>
              <a:ext cx="1116124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D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018373" y="3122380"/>
              <a:ext cx="1116124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EC70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Широковещательный пакет</a:t>
              </a:r>
              <a:endParaRPr lang="ru-RU" altLang="zh-CN" sz="1200" dirty="0">
                <a:solidFill>
                  <a:srgbClr val="EC7061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891601" y="4710391"/>
            <a:ext cx="2438980" cy="3464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Первые версии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Один широковещательный домен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809649" y="2353462"/>
            <a:ext cx="4173089" cy="2977929"/>
          </a:xfrm>
          <a:prstGeom prst="ellipse">
            <a:avLst/>
          </a:prstGeom>
          <a:solidFill>
            <a:srgbClr val="1AABE2">
              <a:alpha val="5000"/>
            </a:srgbClr>
          </a:solidFill>
          <a:ln w="12700" cap="flat" cmpd="sng" algn="ctr">
            <a:solidFill>
              <a:srgbClr val="1AABE2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ru-RU" altLang="zh-CN" sz="1400" kern="0" dirty="0">
              <a:solidFill>
                <a:srgbClr val="1D1D1A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66329" y="2532841"/>
            <a:ext cx="3844360" cy="2504663"/>
            <a:chOff x="6888088" y="2960306"/>
            <a:chExt cx="3844360" cy="2504663"/>
          </a:xfrm>
        </p:grpSpPr>
        <p:sp>
          <p:nvSpPr>
            <p:cNvPr id="25" name="矩形 24"/>
            <p:cNvSpPr/>
            <p:nvPr/>
          </p:nvSpPr>
          <p:spPr>
            <a:xfrm>
              <a:off x="6888088" y="4257092"/>
              <a:ext cx="82809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A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6" name="图片 25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6100" y="3789040"/>
              <a:ext cx="609376" cy="468000"/>
            </a:xfrm>
            <a:prstGeom prst="rect">
              <a:avLst/>
            </a:prstGeom>
          </p:spPr>
        </p:pic>
        <p:cxnSp>
          <p:nvCxnSpPr>
            <p:cNvPr id="27" name="直接连接符 26"/>
            <p:cNvCxnSpPr>
              <a:stCxn id="26" idx="0"/>
            </p:cNvCxnSpPr>
            <p:nvPr/>
          </p:nvCxnSpPr>
          <p:spPr bwMode="auto">
            <a:xfrm flipV="1">
              <a:off x="7300788" y="3182748"/>
              <a:ext cx="1293478" cy="6062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8" name="图片 27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212" y="3789040"/>
              <a:ext cx="609376" cy="468000"/>
            </a:xfrm>
            <a:prstGeom prst="rect">
              <a:avLst/>
            </a:prstGeom>
          </p:spPr>
        </p:pic>
        <p:cxnSp>
          <p:nvCxnSpPr>
            <p:cNvPr id="29" name="直接连接符 28"/>
            <p:cNvCxnSpPr>
              <a:stCxn id="28" idx="0"/>
              <a:endCxn id="39" idx="2"/>
            </p:cNvCxnSpPr>
            <p:nvPr/>
          </p:nvCxnSpPr>
          <p:spPr bwMode="auto">
            <a:xfrm flipH="1" flipV="1">
              <a:off x="8308900" y="3428306"/>
              <a:ext cx="0" cy="3607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接连接符 29"/>
            <p:cNvCxnSpPr>
              <a:stCxn id="41" idx="0"/>
              <a:endCxn id="39" idx="1"/>
            </p:cNvCxnSpPr>
            <p:nvPr/>
          </p:nvCxnSpPr>
          <p:spPr bwMode="auto">
            <a:xfrm flipH="1" flipV="1">
              <a:off x="8023534" y="3194306"/>
              <a:ext cx="1288565" cy="5947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1" name="图片 30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0451" y="4689140"/>
              <a:ext cx="609376" cy="468000"/>
            </a:xfrm>
            <a:prstGeom prst="rect">
              <a:avLst/>
            </a:prstGeom>
          </p:spPr>
        </p:pic>
        <p:cxnSp>
          <p:nvCxnSpPr>
            <p:cNvPr id="32" name="直接连接符 31"/>
            <p:cNvCxnSpPr>
              <a:stCxn id="31" idx="0"/>
            </p:cNvCxnSpPr>
            <p:nvPr/>
          </p:nvCxnSpPr>
          <p:spPr bwMode="auto">
            <a:xfrm flipV="1">
              <a:off x="8925139" y="4092053"/>
              <a:ext cx="386960" cy="59708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3" name="图片 32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4371" y="4677424"/>
              <a:ext cx="609376" cy="468000"/>
            </a:xfrm>
            <a:prstGeom prst="rect">
              <a:avLst/>
            </a:prstGeom>
          </p:spPr>
        </p:pic>
        <p:cxnSp>
          <p:nvCxnSpPr>
            <p:cNvPr id="34" name="直接连接符 33"/>
            <p:cNvCxnSpPr>
              <a:stCxn id="33" idx="0"/>
            </p:cNvCxnSpPr>
            <p:nvPr/>
          </p:nvCxnSpPr>
          <p:spPr bwMode="auto">
            <a:xfrm flipH="1" flipV="1">
              <a:off x="9312099" y="4092053"/>
              <a:ext cx="386960" cy="5853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矩形 34"/>
            <p:cNvSpPr/>
            <p:nvPr/>
          </p:nvSpPr>
          <p:spPr>
            <a:xfrm>
              <a:off x="7896200" y="4257092"/>
              <a:ext cx="82809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B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11093" y="5157192"/>
              <a:ext cx="82809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C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508267" y="3049215"/>
              <a:ext cx="1361077" cy="31944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Коммутатор A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480376" y="3841303"/>
              <a:ext cx="1252072" cy="26572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Коммутатор B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534" y="2960306"/>
              <a:ext cx="570732" cy="4680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9284987" y="5157192"/>
              <a:ext cx="82809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Хост D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6733" y="3789040"/>
              <a:ext cx="570732" cy="468000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7085896" y="4400921"/>
            <a:ext cx="2039337" cy="4590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Сеть с коммутаторами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Один широковещательный домен</a:t>
            </a:r>
            <a:endParaRPr lang="ru-RU" altLang="zh-CN" sz="1200" b="1" dirty="0"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42" name="直接箭头连接符 41"/>
          <p:cNvCxnSpPr/>
          <p:nvPr/>
        </p:nvCxnSpPr>
        <p:spPr bwMode="auto">
          <a:xfrm flipH="1">
            <a:off x="2315580" y="3376556"/>
            <a:ext cx="0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706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直接箭头连接符 42"/>
          <p:cNvCxnSpPr/>
          <p:nvPr/>
        </p:nvCxnSpPr>
        <p:spPr bwMode="auto">
          <a:xfrm flipH="1">
            <a:off x="2739729" y="3700592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直接箭头连接符 43"/>
          <p:cNvCxnSpPr/>
          <p:nvPr/>
        </p:nvCxnSpPr>
        <p:spPr bwMode="auto">
          <a:xfrm flipH="1">
            <a:off x="4179889" y="3700592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直接箭头连接符 44"/>
          <p:cNvCxnSpPr/>
          <p:nvPr/>
        </p:nvCxnSpPr>
        <p:spPr bwMode="auto">
          <a:xfrm flipH="1">
            <a:off x="3899756" y="3376556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8" name="直接箭头连接符 47"/>
          <p:cNvCxnSpPr/>
          <p:nvPr/>
        </p:nvCxnSpPr>
        <p:spPr bwMode="auto">
          <a:xfrm flipH="1">
            <a:off x="8591676" y="3036475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直接箭头连接符 48"/>
          <p:cNvCxnSpPr/>
          <p:nvPr/>
        </p:nvCxnSpPr>
        <p:spPr bwMode="auto">
          <a:xfrm flipH="1">
            <a:off x="7907600" y="2994417"/>
            <a:ext cx="362850" cy="1500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706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0" name="直接箭头连接符 49"/>
          <p:cNvCxnSpPr/>
          <p:nvPr/>
        </p:nvCxnSpPr>
        <p:spPr bwMode="auto">
          <a:xfrm>
            <a:off x="9119470" y="3020039"/>
            <a:ext cx="372306" cy="1604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直接箭头连接符 50"/>
          <p:cNvCxnSpPr/>
          <p:nvPr/>
        </p:nvCxnSpPr>
        <p:spPr bwMode="auto">
          <a:xfrm flipH="1">
            <a:off x="9279469" y="3873985"/>
            <a:ext cx="135033" cy="2545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直接箭头连接符 51"/>
          <p:cNvCxnSpPr/>
          <p:nvPr/>
        </p:nvCxnSpPr>
        <p:spPr bwMode="auto">
          <a:xfrm>
            <a:off x="9954848" y="3864567"/>
            <a:ext cx="162022" cy="2719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矩形 52"/>
          <p:cNvSpPr/>
          <p:nvPr/>
        </p:nvSpPr>
        <p:spPr>
          <a:xfrm>
            <a:off x="6860611" y="2782763"/>
            <a:ext cx="1116124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200" dirty="0">
                <a:solidFill>
                  <a:srgbClr val="EC7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Широковещательный пакет</a:t>
            </a:r>
            <a:endParaRPr lang="ru-RU" altLang="zh-CN" sz="1200" dirty="0">
              <a:solidFill>
                <a:srgbClr val="EC706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468316" y="5331392"/>
            <a:ext cx="5627683" cy="1072682"/>
          </a:xfrm>
          <a:prstGeom prst="roundRect">
            <a:avLst>
              <a:gd name="adj" fmla="val 230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традиционной сети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несколько узлов в одной среде передачи совместно используют один канал. Широковещательные пакеты, отправленные устройством, могут получить все остальные устройства.</a:t>
            </a:r>
            <a:endParaRPr lang="ru-RU" altLang="zh-CN" sz="140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6430296" y="5331392"/>
            <a:ext cx="5303795" cy="1072682"/>
          </a:xfrm>
          <a:prstGeom prst="roundRect">
            <a:avLst>
              <a:gd name="adj" fmla="val 230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Коммутатор пересылает широковещательные пакеты через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 интерфейсы. Поэтому узлы, подключенные ко всем интерфейсам коммутатора, принадлежат одному широковещательному домену.</a:t>
            </a:r>
            <a:endParaRPr lang="ru-RU" altLang="zh-CN" sz="140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5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33023" y="1034131"/>
            <a:ext cx="11306175" cy="4680000"/>
          </a:xfrm>
        </p:spPr>
        <p:txBody>
          <a:bodyPr wrap="square"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Сетевая карта (NIC) является ключевым компонентом, который соединяет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(например, компьютер, коммутатор или маршрутизатор) с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сетью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Сетевая карта (NIC)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55233" y="2105663"/>
            <a:ext cx="5443447" cy="1671754"/>
            <a:chOff x="1665122" y="2209499"/>
            <a:chExt cx="5443447" cy="1671754"/>
          </a:xfrm>
        </p:grpSpPr>
        <p:pic>
          <p:nvPicPr>
            <p:cNvPr id="20" name="图片 19" descr="P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9201" y="2708992"/>
              <a:ext cx="843751" cy="64800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1665122" y="3358033"/>
              <a:ext cx="1337459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Компьютер</a:t>
              </a:r>
            </a:p>
          </p:txBody>
        </p:sp>
        <p:cxnSp>
          <p:nvCxnSpPr>
            <p:cNvPr id="24" name="直接连接符 23"/>
            <p:cNvCxnSpPr>
              <a:stCxn id="20" idx="3"/>
            </p:cNvCxnSpPr>
            <p:nvPr/>
          </p:nvCxnSpPr>
          <p:spPr bwMode="auto">
            <a:xfrm>
              <a:off x="2682952" y="3032992"/>
              <a:ext cx="920444" cy="104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椭圆 22"/>
            <p:cNvSpPr/>
            <p:nvPr/>
          </p:nvSpPr>
          <p:spPr>
            <a:xfrm>
              <a:off x="2523277" y="2924250"/>
              <a:ext cx="216024" cy="216718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altLang="zh-CN" sz="1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608125" y="2533400"/>
              <a:ext cx="2487875" cy="1227943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ru-RU" altLang="zh-CN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921746" y="2708920"/>
              <a:ext cx="738082" cy="791394"/>
              <a:chOff x="3755740" y="2924944"/>
              <a:chExt cx="738082" cy="791394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00745" y="2924944"/>
                <a:ext cx="648072" cy="791394"/>
              </a:xfrm>
              <a:prstGeom prst="rect">
                <a:avLst/>
              </a:prstGeom>
              <a:solidFill>
                <a:srgbClr val="1AABE2">
                  <a:alpha val="5000"/>
                </a:srgbClr>
              </a:solidFill>
              <a:ln w="9525" cap="flat" cmpd="sng" algn="ctr">
                <a:solidFill>
                  <a:srgbClr val="1AABE2"/>
                </a:solidFill>
                <a:prstDash val="dash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/>
                <a:endParaRPr lang="ru-RU" altLang="zh-CN" sz="1600" kern="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755740" y="3089809"/>
                <a:ext cx="738082" cy="4616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/>
                <a:r>
                  <a:rPr lang="ru-RU" sz="1200" dirty="0">
                    <a:solidFill>
                      <a:srgbClr val="1D1D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TCP/IP</a:t>
                </a:r>
              </a:p>
              <a:p>
                <a:pPr algn="ctr" fontAlgn="ctr"/>
                <a:r>
                  <a:rPr lang="ru-RU" sz="1200" dirty="0">
                    <a:solidFill>
                      <a:srgbClr val="1D1D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Сетевой уровень</a:t>
                </a: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4321662" y="2209499"/>
              <a:ext cx="1241324" cy="5232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Компьютер</a:t>
              </a:r>
            </a:p>
          </p:txBody>
        </p:sp>
        <p:cxnSp>
          <p:nvCxnSpPr>
            <p:cNvPr id="11" name="直接箭头连接符 10"/>
            <p:cNvCxnSpPr/>
            <p:nvPr/>
          </p:nvCxnSpPr>
          <p:spPr bwMode="auto">
            <a:xfrm flipH="1">
              <a:off x="4695832" y="2852936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直接箭头连接符 37"/>
            <p:cNvCxnSpPr/>
            <p:nvPr/>
          </p:nvCxnSpPr>
          <p:spPr bwMode="auto">
            <a:xfrm flipH="1">
              <a:off x="4695832" y="3356992"/>
              <a:ext cx="198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矩形 40"/>
            <p:cNvSpPr/>
            <p:nvPr/>
          </p:nvSpPr>
          <p:spPr>
            <a:xfrm>
              <a:off x="4857850" y="2587698"/>
              <a:ext cx="522058" cy="216023"/>
            </a:xfrm>
            <a:prstGeom prst="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solidFill>
                <a:srgbClr val="1AABE2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ru-RU" altLang="zh-CN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754399" y="2557935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Пакет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064453" y="2575937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Поток бит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5991976" y="3356992"/>
              <a:ext cx="1044116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rPr>
                <a:t>Поток бит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4769803" y="3417968"/>
              <a:ext cx="522058" cy="216023"/>
            </a:xfrm>
            <a:prstGeom prst="rect">
              <a:avLst/>
            </a:prstGeom>
            <a:solidFill>
              <a:srgbClr val="1AABE2">
                <a:alpha val="5000"/>
              </a:srgbClr>
            </a:solidFill>
            <a:ln w="12700" cap="flat" cmpd="sng" algn="ctr">
              <a:solidFill>
                <a:srgbClr val="1AABE2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ru-RU" altLang="zh-CN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666352" y="3388205"/>
              <a:ext cx="720080" cy="276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Пакет</a:t>
              </a:r>
              <a:endPara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487920" y="2695418"/>
              <a:ext cx="540060" cy="791394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rgbClr val="FFD17D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defTabSz="914400" fontAlgn="ctr">
                <a:lnSpc>
                  <a:spcPts val="2200"/>
                </a:lnSpc>
              </a:pPr>
              <a:endParaRPr lang="ru-RU" altLang="zh-CN" sz="1600" kern="0" dirty="0">
                <a:solidFill>
                  <a:srgbClr val="EC7061"/>
                </a:solidFill>
                <a:latin typeface="Arial" panose="020B0604020202020204" pitchFamily="34" charset="0"/>
                <a:ea typeface="方正兰亭黑简体"/>
                <a:cs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362619" y="2836982"/>
              <a:ext cx="782161" cy="32421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Сетевая карта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53706" y="3917466"/>
            <a:ext cx="5412882" cy="2414533"/>
            <a:chOff x="1262950" y="3991765"/>
            <a:chExt cx="5412882" cy="2414533"/>
          </a:xfrm>
        </p:grpSpPr>
        <p:sp>
          <p:nvSpPr>
            <p:cNvPr id="49" name="矩形 48"/>
            <p:cNvSpPr/>
            <p:nvPr/>
          </p:nvSpPr>
          <p:spPr>
            <a:xfrm>
              <a:off x="3608125" y="4320636"/>
              <a:ext cx="2487875" cy="2085662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endParaRPr lang="ru-RU" altLang="zh-CN" sz="1600" kern="0" dirty="0">
                <a:solidFill>
                  <a:srgbClr val="1D1D1A"/>
                </a:solidFill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62950" y="3991765"/>
              <a:ext cx="5412882" cy="2276614"/>
              <a:chOff x="1262950" y="3991765"/>
              <a:chExt cx="5412882" cy="227661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1262950" y="4885491"/>
                <a:ext cx="2328126" cy="1041723"/>
                <a:chOff x="1897321" y="3393068"/>
                <a:chExt cx="2328126" cy="1041723"/>
              </a:xfrm>
            </p:grpSpPr>
            <p:cxnSp>
              <p:nvCxnSpPr>
                <p:cNvPr id="47" name="直接连接符 46"/>
                <p:cNvCxnSpPr/>
                <p:nvPr/>
              </p:nvCxnSpPr>
              <p:spPr bwMode="auto">
                <a:xfrm>
                  <a:off x="1897321" y="3716338"/>
                  <a:ext cx="612000" cy="73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pic>
              <p:nvPicPr>
                <p:cNvPr id="48" name="图片 4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1603" y="3393068"/>
                  <a:ext cx="790244" cy="648000"/>
                </a:xfrm>
                <a:prstGeom prst="rect">
                  <a:avLst/>
                </a:prstGeom>
              </p:spPr>
            </p:pic>
            <p:cxnSp>
              <p:nvCxnSpPr>
                <p:cNvPr id="51" name="直接连接符 50"/>
                <p:cNvCxnSpPr>
                  <a:endCxn id="48" idx="3"/>
                </p:cNvCxnSpPr>
                <p:nvPr/>
              </p:nvCxnSpPr>
              <p:spPr bwMode="auto">
                <a:xfrm flipH="1">
                  <a:off x="3321847" y="3716338"/>
                  <a:ext cx="903600" cy="73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9" name="矩形 58"/>
                <p:cNvSpPr/>
                <p:nvPr/>
              </p:nvSpPr>
              <p:spPr>
                <a:xfrm>
                  <a:off x="2196316" y="4049973"/>
                  <a:ext cx="1402038" cy="384818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algn="ctr" fontAlgn="ctr"/>
                  <a:r>
                    <a:rPr lang="ru-RU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Коммутатор</a:t>
                  </a: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3215680" y="3607979"/>
                  <a:ext cx="216024" cy="216718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indent="0" algn="ctr" defTabSz="914400" eaLnBrk="1" fontAlgn="ctr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altLang="zh-CN" sz="10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3" name="矩形 72"/>
              <p:cNvSpPr/>
              <p:nvPr/>
            </p:nvSpPr>
            <p:spPr>
              <a:xfrm>
                <a:off x="3670960" y="4438273"/>
                <a:ext cx="1013462" cy="371073"/>
              </a:xfrm>
              <a:prstGeom prst="rect">
                <a:avLst/>
              </a:prstGeom>
              <a:solidFill>
                <a:srgbClr val="1AABE2">
                  <a:alpha val="5000"/>
                </a:srgbClr>
              </a:solidFill>
              <a:ln w="9525" cap="flat" cmpd="sng" algn="ctr">
                <a:solidFill>
                  <a:srgbClr val="1AABE2"/>
                </a:solidFill>
                <a:prstDash val="dash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/>
                <a:endParaRPr lang="ru-RU" altLang="zh-CN" sz="1600" kern="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461085" y="4391262"/>
                <a:ext cx="1360078" cy="41665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Другие карты, передающие данные локальному хосту</a:t>
                </a: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4453583" y="3991765"/>
                <a:ext cx="1227256" cy="29795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Коммутатор</a:t>
                </a:r>
              </a:p>
            </p:txBody>
          </p:sp>
          <p:cxnSp>
            <p:nvCxnSpPr>
              <p:cNvPr id="61" name="直接箭头连接符 60"/>
              <p:cNvCxnSpPr/>
              <p:nvPr/>
            </p:nvCxnSpPr>
            <p:spPr bwMode="auto">
              <a:xfrm flipH="1">
                <a:off x="4695832" y="4678107"/>
                <a:ext cx="1980000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2" name="直接箭头连接符 61"/>
              <p:cNvCxnSpPr/>
              <p:nvPr/>
            </p:nvCxnSpPr>
            <p:spPr bwMode="auto">
              <a:xfrm flipH="1">
                <a:off x="4695832" y="5002143"/>
                <a:ext cx="1980000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B0F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89" name="矩形 88"/>
              <p:cNvSpPr/>
              <p:nvPr/>
            </p:nvSpPr>
            <p:spPr>
              <a:xfrm>
                <a:off x="3670960" y="4869160"/>
                <a:ext cx="1013462" cy="370800"/>
              </a:xfrm>
              <a:prstGeom prst="rect">
                <a:avLst/>
              </a:prstGeom>
              <a:solidFill>
                <a:srgbClr val="1AABE2">
                  <a:alpha val="5000"/>
                </a:srgbClr>
              </a:solidFill>
              <a:ln w="9525" cap="flat" cmpd="sng" algn="ctr">
                <a:solidFill>
                  <a:srgbClr val="1AABE2"/>
                </a:solidFill>
                <a:prstDash val="dash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/>
                <a:endParaRPr lang="ru-RU" altLang="zh-CN" sz="1600" kern="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3619977" y="4884855"/>
                <a:ext cx="1109134" cy="28906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Другие карты на локальном хосте</a:t>
                </a: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3670960" y="5410381"/>
                <a:ext cx="1013462" cy="370800"/>
              </a:xfrm>
              <a:prstGeom prst="rect">
                <a:avLst/>
              </a:prstGeom>
              <a:solidFill>
                <a:srgbClr val="1AABE2">
                  <a:alpha val="5000"/>
                </a:srgbClr>
              </a:solidFill>
              <a:ln w="9525" cap="flat" cmpd="sng" algn="ctr">
                <a:solidFill>
                  <a:srgbClr val="1AABE2"/>
                </a:solidFill>
                <a:prstDash val="dash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/>
                <a:endParaRPr lang="ru-RU" altLang="zh-CN" sz="1600" kern="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3470261" y="5353370"/>
                <a:ext cx="1397493" cy="41664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Другие карты, передающие данные локальному хосту</a:t>
                </a:r>
              </a:p>
            </p:txBody>
          </p:sp>
          <p:cxnSp>
            <p:nvCxnSpPr>
              <p:cNvPr id="94" name="直接箭头连接符 93"/>
              <p:cNvCxnSpPr/>
              <p:nvPr/>
            </p:nvCxnSpPr>
            <p:spPr bwMode="auto">
              <a:xfrm flipH="1">
                <a:off x="4695832" y="5666242"/>
                <a:ext cx="1980000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5" name="直接箭头连接符 94"/>
              <p:cNvCxnSpPr/>
              <p:nvPr/>
            </p:nvCxnSpPr>
            <p:spPr bwMode="auto">
              <a:xfrm flipH="1">
                <a:off x="4695832" y="5990278"/>
                <a:ext cx="1980000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B0F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103" name="矩形 102"/>
              <p:cNvSpPr/>
              <p:nvPr/>
            </p:nvSpPr>
            <p:spPr>
              <a:xfrm>
                <a:off x="3670960" y="5841268"/>
                <a:ext cx="1013462" cy="370800"/>
              </a:xfrm>
              <a:prstGeom prst="rect">
                <a:avLst/>
              </a:prstGeom>
              <a:solidFill>
                <a:srgbClr val="1AABE2">
                  <a:alpha val="5000"/>
                </a:srgbClr>
              </a:solidFill>
              <a:ln w="9525" cap="flat" cmpd="sng" algn="ctr">
                <a:solidFill>
                  <a:srgbClr val="1AABE2"/>
                </a:solidFill>
                <a:prstDash val="dash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/>
                <a:endParaRPr lang="ru-RU" altLang="zh-CN" sz="1600" kern="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3611185" y="5848170"/>
                <a:ext cx="1109134" cy="2956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>
                  <a:lnSpc>
                    <a:spcPct val="90000"/>
                  </a:lnSpc>
                </a:pPr>
                <a:r>
                  <a:rPr lang="ru-RU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Другие карты на локальном хосте</a:t>
                </a:r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4896383" y="4414320"/>
                <a:ext cx="523517" cy="216023"/>
              </a:xfrm>
              <a:prstGeom prst="rect">
                <a:avLst/>
              </a:prstGeom>
              <a:solidFill>
                <a:srgbClr val="1AABE2">
                  <a:alpha val="5000"/>
                </a:srgbClr>
              </a:solidFill>
              <a:ln w="12700" cap="flat" cmpd="sng" algn="ctr">
                <a:solidFill>
                  <a:srgbClr val="1AABE2">
                    <a:alpha val="3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/>
                <a:endParaRPr lang="ru-RU" altLang="zh-CN" sz="1600" kern="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4793585" y="4383019"/>
                <a:ext cx="720080" cy="27699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Кадр</a:t>
                </a:r>
                <a:endPara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4896383" y="5396010"/>
                <a:ext cx="523517" cy="216023"/>
              </a:xfrm>
              <a:prstGeom prst="rect">
                <a:avLst/>
              </a:prstGeom>
              <a:solidFill>
                <a:srgbClr val="1AABE2">
                  <a:alpha val="5000"/>
                </a:srgbClr>
              </a:solidFill>
              <a:ln w="12700" cap="flat" cmpd="sng" algn="ctr">
                <a:solidFill>
                  <a:srgbClr val="1AABE2">
                    <a:alpha val="3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/>
                <a:endParaRPr lang="ru-RU" altLang="zh-CN" sz="1600" kern="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4803844" y="5373216"/>
                <a:ext cx="720080" cy="27699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Кадр</a:t>
                </a:r>
                <a:endPara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4749838" y="5035970"/>
                <a:ext cx="491164" cy="216023"/>
              </a:xfrm>
              <a:prstGeom prst="rect">
                <a:avLst/>
              </a:prstGeom>
              <a:solidFill>
                <a:srgbClr val="1AABE2">
                  <a:alpha val="5000"/>
                </a:srgbClr>
              </a:solidFill>
              <a:ln w="12700" cap="flat" cmpd="sng" algn="ctr">
                <a:solidFill>
                  <a:srgbClr val="1AABE2">
                    <a:alpha val="3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/>
                <a:endParaRPr lang="ru-RU" altLang="zh-CN" sz="1600" kern="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4635380" y="5005502"/>
                <a:ext cx="720080" cy="27699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Кадр</a:t>
                </a:r>
                <a:endPara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4749838" y="6022826"/>
                <a:ext cx="491164" cy="216023"/>
              </a:xfrm>
              <a:prstGeom prst="rect">
                <a:avLst/>
              </a:prstGeom>
              <a:solidFill>
                <a:srgbClr val="1AABE2">
                  <a:alpha val="5000"/>
                </a:srgbClr>
              </a:solidFill>
              <a:ln w="12700" cap="flat" cmpd="sng" algn="ctr">
                <a:solidFill>
                  <a:srgbClr val="1AABE2">
                    <a:alpha val="3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ctr"/>
                <a:endParaRPr lang="ru-RU" altLang="zh-CN" sz="1600" kern="0" dirty="0">
                  <a:solidFill>
                    <a:srgbClr val="1D1D1A"/>
                  </a:solidFill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4644381" y="5991380"/>
                <a:ext cx="720080" cy="27699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Кадр</a:t>
                </a:r>
                <a:endParaRPr lang="ru-RU" altLang="zh-CN" sz="1200" dirty="0">
                  <a:latin typeface="Arial" panose="020B0604020202020204" pitchFamily="34" charset="0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5487920" y="4520589"/>
                <a:ext cx="540060" cy="589566"/>
              </a:xfrm>
              <a:prstGeom prst="rect">
                <a:avLst/>
              </a:prstGeom>
              <a:solidFill>
                <a:srgbClr val="FFFFCC"/>
              </a:solidFill>
              <a:ln w="12700" cap="flat" cmpd="sng" algn="ctr">
                <a:solidFill>
                  <a:srgbClr val="FFD17D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914400" fontAlgn="ctr">
                  <a:lnSpc>
                    <a:spcPts val="2200"/>
                  </a:lnSpc>
                </a:pPr>
                <a:endParaRPr lang="ru-RU" altLang="zh-CN" sz="1600" kern="0" dirty="0">
                  <a:solidFill>
                    <a:srgbClr val="EC7061"/>
                  </a:solidFill>
                  <a:latin typeface="Arial" panose="020B0604020202020204" pitchFamily="34" charset="0"/>
                  <a:ea typeface="方正兰亭黑简体"/>
                  <a:cs typeface="Arial" panose="020B0604020202020204" pitchFamily="34" charset="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5345747" y="4549675"/>
                <a:ext cx="798388" cy="25578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Сетевая карта</a:t>
                </a: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5487920" y="5492697"/>
                <a:ext cx="540060" cy="589566"/>
              </a:xfrm>
              <a:prstGeom prst="rect">
                <a:avLst/>
              </a:prstGeom>
              <a:solidFill>
                <a:srgbClr val="FFFFCC"/>
              </a:solidFill>
              <a:ln w="12700" cap="flat" cmpd="sng" algn="ctr">
                <a:solidFill>
                  <a:srgbClr val="FFD17D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914400" fontAlgn="ctr">
                  <a:lnSpc>
                    <a:spcPts val="2200"/>
                  </a:lnSpc>
                </a:pPr>
                <a:endParaRPr lang="ru-RU" altLang="zh-CN" sz="1600" kern="0" dirty="0">
                  <a:solidFill>
                    <a:srgbClr val="EC7061"/>
                  </a:solidFill>
                  <a:latin typeface="Arial" panose="020B0604020202020204" pitchFamily="34" charset="0"/>
                  <a:ea typeface="方正兰亭黑简体"/>
                  <a:cs typeface="Arial" panose="020B0604020202020204" pitchFamily="34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5373436" y="5546052"/>
                <a:ext cx="803605" cy="27699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Сетевая карта</a:t>
                </a:r>
              </a:p>
            </p:txBody>
          </p:sp>
        </p:grpSp>
      </p:grpSp>
      <p:sp>
        <p:nvSpPr>
          <p:cNvPr id="84" name="圆角矩形 83"/>
          <p:cNvSpPr/>
          <p:nvPr/>
        </p:nvSpPr>
        <p:spPr>
          <a:xfrm>
            <a:off x="7614106" y="2477639"/>
            <a:ext cx="4241507" cy="2053389"/>
          </a:xfrm>
          <a:prstGeom prst="roundRect">
            <a:avLst>
              <a:gd name="adj" fmla="val 230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85750" indent="-285750" font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Сетевой порт</a:t>
            </a:r>
            <a:endParaRPr lang="ru-RU" altLang="zh-CN" sz="1600" b="1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marL="466725" indent="-179388" font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Сетевой порт также называют сетевым интерфейсом, интерфейсом или портом.</a:t>
            </a:r>
            <a:endParaRPr lang="ru-RU" altLang="zh-CN" sz="160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marL="285750" indent="-285750" font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Сетевая карта</a:t>
            </a:r>
            <a:endParaRPr lang="ru-RU" altLang="zh-CN" sz="1600" b="1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marL="466725" indent="-179388" font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сетевой порт соответствует сетевой карте.</a:t>
            </a:r>
            <a:endParaRPr lang="ru-RU" altLang="zh-CN" sz="1600" dirty="0">
              <a:solidFill>
                <a:schemeClr val="tx1"/>
              </a:solidFill>
              <a:latin typeface="Arial" panose="020B0604020202020204" pitchFamily="34" charset="0"/>
              <a:ea typeface="方正兰亭黑简体" panose="02000000000000000000" pitchFamily="2" charset="-122"/>
              <a:cs typeface="Arial" panose="020B0604020202020204" pitchFamily="34" charset="0"/>
            </a:endParaRPr>
          </a:p>
          <a:p>
            <a:pPr marL="466725" indent="-179388" font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Huawei Sans" panose="020C0503030203020204" pitchFamily="34" charset="0"/>
              <a:buChar char="▫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 или коммутатор пересылает данные через сетевую карту.</a:t>
            </a:r>
          </a:p>
        </p:txBody>
      </p:sp>
      <p:sp>
        <p:nvSpPr>
          <p:cNvPr id="63" name="矩形 52">
            <a:extLst>
              <a:ext uri="{FF2B5EF4-FFF2-40B4-BE49-F238E27FC236}">
                <a16:creationId xmlns="" xmlns:a16="http://schemas.microsoft.com/office/drawing/2014/main" id="{31B7B723-6069-4146-AD74-D9480D496F34}"/>
              </a:ext>
            </a:extLst>
          </p:cNvPr>
          <p:cNvSpPr/>
          <p:nvPr/>
        </p:nvSpPr>
        <p:spPr>
          <a:xfrm>
            <a:off x="6119819" y="4326809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Поток бит</a:t>
            </a:r>
          </a:p>
        </p:txBody>
      </p:sp>
      <p:sp>
        <p:nvSpPr>
          <p:cNvPr id="64" name="矩形 52">
            <a:extLst>
              <a:ext uri="{FF2B5EF4-FFF2-40B4-BE49-F238E27FC236}">
                <a16:creationId xmlns="" xmlns:a16="http://schemas.microsoft.com/office/drawing/2014/main" id="{105A23F4-A911-4E59-A2AC-684B9DA7F35E}"/>
              </a:ext>
            </a:extLst>
          </p:cNvPr>
          <p:cNvSpPr/>
          <p:nvPr/>
        </p:nvSpPr>
        <p:spPr>
          <a:xfrm>
            <a:off x="6118291" y="4989243"/>
            <a:ext cx="982420" cy="3127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Поток бит</a:t>
            </a:r>
          </a:p>
        </p:txBody>
      </p:sp>
      <p:sp>
        <p:nvSpPr>
          <p:cNvPr id="67" name="矩形 52">
            <a:extLst>
              <a:ext uri="{FF2B5EF4-FFF2-40B4-BE49-F238E27FC236}">
                <a16:creationId xmlns="" xmlns:a16="http://schemas.microsoft.com/office/drawing/2014/main" id="{548AB500-9FC1-468C-8163-7F78BCBC7D9E}"/>
              </a:ext>
            </a:extLst>
          </p:cNvPr>
          <p:cNvSpPr/>
          <p:nvPr/>
        </p:nvSpPr>
        <p:spPr>
          <a:xfrm>
            <a:off x="6167797" y="5561637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Поток бит</a:t>
            </a:r>
          </a:p>
        </p:txBody>
      </p:sp>
      <p:sp>
        <p:nvSpPr>
          <p:cNvPr id="68" name="矩形 52">
            <a:extLst>
              <a:ext uri="{FF2B5EF4-FFF2-40B4-BE49-F238E27FC236}">
                <a16:creationId xmlns="" xmlns:a16="http://schemas.microsoft.com/office/drawing/2014/main" id="{7693DB70-0C28-4F44-9451-B378CA15CD6F}"/>
              </a:ext>
            </a:extLst>
          </p:cNvPr>
          <p:cNvSpPr/>
          <p:nvPr/>
        </p:nvSpPr>
        <p:spPr>
          <a:xfrm>
            <a:off x="6208840" y="5975601"/>
            <a:ext cx="1044116" cy="276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altLang="zh-CN" sz="1200" dirty="0"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Поток бит</a:t>
            </a:r>
          </a:p>
        </p:txBody>
      </p:sp>
    </p:spTree>
    <p:extLst>
      <p:ext uri="{BB962C8B-B14F-4D97-AF65-F5344CB8AC3E}">
        <p14:creationId xmlns:p14="http://schemas.microsoft.com/office/powerpoint/2010/main" val="10107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протоколов Ethernet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Кадры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Принципы работы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коммутаторов Ethernet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передачи данных в сетевом сегменте</a:t>
            </a:r>
            <a:endParaRPr lang="ru-RU" altLang="zh-C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06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03.15"/>
  <p:tag name="AS_TITLE" val="Aspose.Slides for .NET 4.0"/>
  <p:tag name="AS_VERSION" val="19.3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Arial"/>
      </a:majorFont>
      <a:minorFont>
        <a:latin typeface="Huawei Sans"/>
        <a:ea typeface="方正兰亭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Arial"/>
      </a:majorFont>
      <a:minorFont>
        <a:latin typeface="Huawei Sans"/>
        <a:ea typeface="方正兰亭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5B4B712841F4C8A7AAEE2CD191271" ma:contentTypeVersion="1" ma:contentTypeDescription="Create a new document." ma:contentTypeScope="" ma:versionID="fd4f534fc22f1d982cc2e0e62ad2af45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8A4328-BE09-42A5-8CC9-5868185B5DB4}">
  <ds:schemaRefs/>
</ds:datastoreItem>
</file>

<file path=customXml/itemProps2.xml><?xml version="1.0" encoding="utf-8"?>
<ds:datastoreItem xmlns:ds="http://schemas.openxmlformats.org/officeDocument/2006/customXml" ds:itemID="{6CF00F5D-848A-4495-B04F-05D9F79FBFE9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75f1e55-3009-46d8-9566-5d569a2b3a9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2AA4DF-D76A-4ED6-9EA4-9ED4ABC037A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5351</TotalTime>
  <Words>5775</Words>
  <Application>Microsoft Office PowerPoint</Application>
  <PresentationFormat>Widescreen</PresentationFormat>
  <Paragraphs>1038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方正兰亭黑简体</vt:lpstr>
      <vt:lpstr>MS PGothic</vt:lpstr>
      <vt:lpstr>Courier New</vt:lpstr>
      <vt:lpstr>Huawei Sans</vt:lpstr>
      <vt:lpstr>Wingdings</vt:lpstr>
      <vt:lpstr>Arial</vt:lpstr>
      <vt:lpstr>微软雅黑</vt:lpstr>
      <vt:lpstr>宋体</vt:lpstr>
      <vt:lpstr>1_自定义设计方案</vt:lpstr>
      <vt:lpstr>Основы коммутации Ethernet</vt:lpstr>
      <vt:lpstr>PowerPoint Presentation</vt:lpstr>
      <vt:lpstr>PowerPoint Presentation</vt:lpstr>
      <vt:lpstr>PowerPoint Presentation</vt:lpstr>
      <vt:lpstr>Протоколы Ethernet</vt:lpstr>
      <vt:lpstr>Домен коллизий</vt:lpstr>
      <vt:lpstr>Широковещательный домен </vt:lpstr>
      <vt:lpstr>Сетевая карта (NIC) Ethernet</vt:lpstr>
      <vt:lpstr>PowerPoint Presentation</vt:lpstr>
      <vt:lpstr>Формат кадра Ethernet</vt:lpstr>
      <vt:lpstr>PowerPoint Presentation</vt:lpstr>
      <vt:lpstr>Что такое MAC-адрес?</vt:lpstr>
      <vt:lpstr>Сравнение IP-адреса и MAC-адреса</vt:lpstr>
      <vt:lpstr>MAC-адрес</vt:lpstr>
      <vt:lpstr>Состав и классификация MAC-адресов</vt:lpstr>
      <vt:lpstr>PowerPoint Presentation</vt:lpstr>
      <vt:lpstr>Одноадресный (unicast) кадр Ethernet</vt:lpstr>
      <vt:lpstr>Широковещательный (broadcast) кадр Ethernet</vt:lpstr>
      <vt:lpstr>Многоадресный (multicast) кадр Ethernet</vt:lpstr>
      <vt:lpstr>PowerPoint Presentation</vt:lpstr>
      <vt:lpstr>Типовая архитектура кампусной сети</vt:lpstr>
      <vt:lpstr>Ethernet-коммутатор уровня 2</vt:lpstr>
      <vt:lpstr>Принципы работы коммутаторов</vt:lpstr>
      <vt:lpstr>Таблица MAC-адресов</vt:lpstr>
      <vt:lpstr>Три способа обработки кадров коммутатором</vt:lpstr>
      <vt:lpstr>Лавинная передача</vt:lpstr>
      <vt:lpstr>Пересылка</vt:lpstr>
      <vt:lpstr>Отбрасывание</vt:lpstr>
      <vt:lpstr>Изучение MAC-адреса на коммутаторе (1)</vt:lpstr>
      <vt:lpstr>Изучение MAC-адреса на коммутаторе (2)</vt:lpstr>
      <vt:lpstr>Изучение MAC-адреса на коммутаторе (3)</vt:lpstr>
      <vt:lpstr>Изучение MAC-адреса на коммутаторе (4)</vt:lpstr>
      <vt:lpstr>Изучение MAC-адреса на коммутаторе (5)</vt:lpstr>
      <vt:lpstr>PowerPoint Presentation</vt:lpstr>
      <vt:lpstr>Процесс передачи данных в сетевом сегменте</vt:lpstr>
      <vt:lpstr>Процесс инкапсуляции данных</vt:lpstr>
      <vt:lpstr>Инициализация</vt:lpstr>
      <vt:lpstr>Лавинная передача кадров</vt:lpstr>
      <vt:lpstr>Изучение MAC-адресов</vt:lpstr>
      <vt:lpstr>Ответ хоста  назначения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Bulinov Angrik</cp:lastModifiedBy>
  <cp:revision>235</cp:revision>
  <dcterms:created xsi:type="dcterms:W3CDTF">2018-11-29T10:16:29Z</dcterms:created>
  <dcterms:modified xsi:type="dcterms:W3CDTF">2021-05-27T09:01:57Z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(3)iJblLBk5xZ9RxQsfKFA6OgFopS+Kh2aD7w59R74nWdIPep0w9mn45KHYKmDUM1KvlhHrIRdO
2Eus2plWecViuOOfKmGf25RHCGfx9BJVAkwo+bxcL5ZnMbIB0J6kvD6lk9LH+QQ14clYh9dM
5PoIQ4vgRnxf5GSOSsveNtUqAbghHFMseHmaxBNEVOtnsrLltH3kufF5/MNWlZvdLCYKEIRK
8RmuPU76FiZ7cx90Cw</vt:lpwstr>
  </property>
  <property fmtid="{D5CDD505-2E9C-101B-9397-08002B2CF9AE}" pid="3" name="_2015_ms_pID_7253431">
    <vt:lpwstr>QyUzaADKfgJaC8KCorWbbu8qJNjGw8XJUDyRWFQtq4sbPtZ5pBzbtt
z3hLp7hBrLhkmc5ctv/YHyc8vrjo18hc25eU2hyLN3+ak7nqH029Icbmlgoa2lPblnZB/Jjv
rqqWM+KnitiD6BUOxcXHdCG8PhOvIbx7HaIBHEs2Xza0ojAapCVmEgADIgL7LiqpBU3Gty5N
LO3zb6AGph9Jsf+tlTwzl8S8YkAYySFrv2g6</vt:lpwstr>
  </property>
  <property fmtid="{D5CDD505-2E9C-101B-9397-08002B2CF9AE}" pid="4" name="_2015_ms_pID_7253432">
    <vt:lpwstr>dw==</vt:lpwstr>
  </property>
  <property fmtid="{D5CDD505-2E9C-101B-9397-08002B2CF9AE}" pid="5" name="ContentTypeId">
    <vt:lpwstr>0x01010002C5B4B712841F4C8A7AAEE2CD191271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1621838473</vt:lpwstr>
  </property>
</Properties>
</file>