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265" r:id="rId3"/>
    <p:sldId id="257" r:id="rId4"/>
    <p:sldId id="268" r:id="rId5"/>
    <p:sldId id="269" r:id="rId6"/>
    <p:sldId id="267" r:id="rId7"/>
    <p:sldId id="266" r:id="rId8"/>
    <p:sldId id="272" r:id="rId9"/>
    <p:sldId id="270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0" autoAdjust="0"/>
    <p:restoredTop sz="81875" autoAdjust="0"/>
  </p:normalViewPr>
  <p:slideViewPr>
    <p:cSldViewPr snapToGrid="0" snapToObjects="1" showGuides="1">
      <p:cViewPr varScale="1">
        <p:scale>
          <a:sx n="89" d="100"/>
          <a:sy n="89" d="100"/>
        </p:scale>
        <p:origin x="1219" y="67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Появление следующего поколения мобильных сетей</a:t>
            </a:r>
            <a:r>
              <a:rPr lang="en-US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предъявляет новые требования</a:t>
            </a:r>
            <a:r>
              <a:rPr lang="en-US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 сетевым технологиям. </a:t>
            </a:r>
          </a:p>
          <a:p>
            <a:pPr algn="just"/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Программно-определяемая сеть (SDN) - это не только средство достижение требований для 5G, но также и альтернатива решений основных проблем мобильной сети.</a:t>
            </a:r>
          </a:p>
          <a:p>
            <a:pPr algn="just"/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Одним из перспективных направлений в этой области является интеграция технологий </a:t>
            </a:r>
            <a:r>
              <a:rPr lang="en-US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SDN </a:t>
            </a:r>
            <a:r>
              <a:rPr lang="ru-RU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</a:t>
            </a:r>
            <a:r>
              <a:rPr lang="en-US" sz="12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NFV</a:t>
            </a:r>
            <a:endParaRPr lang="ru-RU" sz="12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08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Рисунок описывает концепцию SDN архитектуры, которая основана на разделение данных и контрольных слоев. Уровень инфраструктуры включает в себя сетевые устройства. Уровень управления включает в себя кластер контроллеров. Уровень приложений включает в себя приложения используемые клиентом. Функции NFV развернуты на уровне приложений.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89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Для внедрения </a:t>
            </a:r>
            <a:r>
              <a:rPr lang="en-US" dirty="0"/>
              <a:t>NFV </a:t>
            </a:r>
            <a:r>
              <a:rPr lang="ru-RU" dirty="0"/>
              <a:t>в сети 5</a:t>
            </a:r>
            <a:r>
              <a:rPr lang="en-US" dirty="0"/>
              <a:t>g </a:t>
            </a:r>
            <a:r>
              <a:rPr lang="ru-RU" dirty="0"/>
              <a:t>важно стандартизировать контроль и обеспечение будущих потребностей в ресурсах и обеспечить динамический контроль этих ресурсов в реальном времени. Мониторинг сети, способствует улучшению введения новых продуктов для пользователей. Также предусматривается введение политик контроля снижения производительности. Необходимо стандартизировать требования в области безопасности и защиты, а также политики применимые в случае выхода из строя контроллеров. </a:t>
            </a:r>
          </a:p>
          <a:p>
            <a:endParaRPr lang="ru-RU" dirty="0"/>
          </a:p>
          <a:p>
            <a:r>
              <a:rPr lang="ru-RU" dirty="0"/>
              <a:t>5G сети основаны на сверхплотном развертывании оборудования. Поэтому важно добиться более плотной сотовой инфраструктуры, увеличивая доступную пропускную способность. Протокол OpenFlow и беспроводные технологии соответствуют этому требованию, а именно, легко развертываемая виртуальная точка доступа и динамический пул ресурсов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67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 данном изображении представлена существующая архитектура мобильной сети с применением </a:t>
            </a:r>
            <a:r>
              <a:rPr lang="en-US" dirty="0"/>
              <a:t>SDN. </a:t>
            </a:r>
            <a:r>
              <a:rPr lang="ru-RU" dirty="0"/>
              <a:t>Она описывает модель взаимодействия элементов сетей мобильной связи с </a:t>
            </a:r>
            <a:r>
              <a:rPr lang="en-US" dirty="0"/>
              <a:t>SDN</a:t>
            </a:r>
            <a:r>
              <a:rPr lang="ru-RU" dirty="0"/>
              <a:t>. Ключевыми элементами являются </a:t>
            </a:r>
            <a:r>
              <a:rPr lang="en-US" dirty="0" err="1"/>
              <a:t>OpenRAN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EPC. </a:t>
            </a:r>
            <a:r>
              <a:rPr lang="en-US" dirty="0" err="1"/>
              <a:t>OpenRAN</a:t>
            </a:r>
            <a:r>
              <a:rPr lang="en-US" dirty="0"/>
              <a:t> (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 Radio Access Network) –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представляет собой оборудование RAN в виде ПО, которое работает на открытых, аппаратно независимых платформах.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EPC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Evolved Packet Core )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представляет собой ядро сети состоящий из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объекта управления мобильностью (MME), обслуживающего шлюза (S-GW), шлюз узла пакетных данных (P-GW), функции правил политики и тарификации (PCRF), домашний сервер пользователя (HSS), удаленных радиоблоков (RRU),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виртуализированной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базовой станции - BBU. Мобильная версия SDN включает в себя все компоненты, существующие в облачной конфигурации. Он также управляет качеством обслуживания (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и обеспечивает глубокую проверку пакетов (DPI). Функция политик и правил начисления платы (PCRF) поддерживает обнаружение потока служебных данных, применение политик и начисление платы на основе потока.</a:t>
            </a:r>
          </a:p>
          <a:p>
            <a:b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14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такой ​​модели сети контроллеры разделены на две возможные категории на основе подходов оптимизации. Для долгосрочной оптимизации методика развертывания - на выделенном оборудовании, а для краткосрочной - только некоторые базовые станции. Такой подход позволяет нивелировать ряд проблем, такие как</a:t>
            </a:r>
            <a:r>
              <a:rPr lang="en-US" dirty="0"/>
              <a:t>:</a:t>
            </a:r>
            <a:r>
              <a:rPr lang="ru-RU" dirty="0"/>
              <a:t> смягчение LTE, оптимизация WLAN, выбор доступа к LTE, циклическое переключение питания и перегрузки.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Основные угрозы в 5G, такие как помехи, транзитные соединения и высокая сложность из-за увеличения количества устройств решаются за счет точечной применимости SDN в мобильных сетях. Во избежание этих проблем предлагается реализовать 5G с использованием возможностей SDN, механизмов передачи обслуживания и защиты конфиденциальности.</a:t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25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Мотивация развертывания: SDN развернут для того, чтобы отделить управление и плоскость данных и обеспечивает управление сетью и программируемость. NFV - это абстракция сетевых функций. • Абстракция: уровни абстракции, предоставляемые NFV, должны быть стандартизированы. • Типы виртуализации: можно виртуализировать ресурсы или аппаратные устройства, создавать виртуальные базовые станции и управлять ресурсами в мобильных сетях. • Управление мобильностью: методы виртуализации способствуют лучшему управлению мобильностью, созданию политик и развертыванию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биллинговой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системы. Он полезен для управления классами трафика и формирования нескольких правил разделения пространства потоков. • Гетерогенность: поддерживаются гетерогенные решения, поддерживающие сочетание различных технологий и типов ячеек. • Эффективные политики передачи обслуживания: важно стандартизировать инновационные функции управления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радиоресурсами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• Эффективность затрат и реализация на основе программного обеспечения: трансляция сетевых адресов (NAT), межсетевые экраны и функции мобильного ядра должны быть фактически развернуты. • Открытый исходный код: некоторые решения с открытым исходным кодом собираются использовать как коммерческие функции, предлагающие дополнительные функции в их коммерческой версии. • Расположение: контроллеры SDN расположены в центре обработки данных, а NFV - в сетях поставщиков услуг. • Прототипы: SDN является прототипом для проводного корпуса, и есть несколько предложений для мобильных и беспроводных корпусов, прототипа для NFV не существует. • Уровень готовности технологии (TRL): метод ранжирования уровней зрелости технологии. Он масштабируется от 1 до 9 и отражает наличие фундаментальных технологических исследований в области, а также запуск и эксплуатацию системы соответственно. В нашем случае некоторые из предложений близки к реализации, в то время как другие находятся на более незрелом уровне. • Применимость. Применимые сценарии обеспечат масштабируемые и надежные решения и покроют большую часть требований мобильной сети. </a:t>
            </a:r>
            <a:b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31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6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104557"/>
            <a:ext cx="6400800" cy="705749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SDN &amp; NFV in 5G: Advancements and Challenges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C520C7-EFC3-431C-A332-47EDE18D80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ru-RU" sz="1400" dirty="0"/>
              <a:t>Васильев Валерий Олегович</a:t>
            </a:r>
          </a:p>
          <a:p>
            <a:r>
              <a:rPr lang="ru-RU" sz="1400" dirty="0"/>
              <a:t>К41114</a:t>
            </a:r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267628" y="0"/>
            <a:ext cx="5697809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Введение</a:t>
            </a:r>
            <a:endParaRPr lang="ru-RU" sz="28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550AFEF-7C68-4804-8816-686B8DAAE597}"/>
              </a:ext>
            </a:extLst>
          </p:cNvPr>
          <p:cNvSpPr/>
          <p:nvPr/>
        </p:nvSpPr>
        <p:spPr>
          <a:xfrm>
            <a:off x="970961" y="986700"/>
            <a:ext cx="721150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Появление следующего поколения мобильных сетей</a:t>
            </a:r>
            <a:r>
              <a:rPr lang="en-US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предъявляет новые требования</a:t>
            </a:r>
            <a:r>
              <a:rPr lang="en-US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 сетевым технологиям. </a:t>
            </a:r>
          </a:p>
          <a:p>
            <a:pPr algn="just"/>
            <a:endParaRPr lang="ru-RU" sz="20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Программно-определяемая сеть (SDN) - это не только средство достижения требований для 5G, но также и альтернатива решений основных проблем мобильной сети.</a:t>
            </a:r>
          </a:p>
          <a:p>
            <a:pPr algn="just"/>
            <a:endParaRPr lang="ru-RU" sz="20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Одним из перспективных направлений в этой области является интеграция технологий </a:t>
            </a:r>
            <a:r>
              <a:rPr lang="en-US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SDN </a:t>
            </a:r>
            <a:r>
              <a:rPr lang="ru-RU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</a:t>
            </a:r>
            <a:r>
              <a:rPr lang="en-US" sz="20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NFV</a:t>
            </a:r>
            <a:endParaRPr lang="ru-RU" sz="20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98E6C985-24C2-45F6-A8EB-CF52CFD34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8" y="0"/>
            <a:ext cx="5697809" cy="53401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Архитектура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467DB8F-03F4-4701-B32A-4B200FD083E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658059" y="819149"/>
            <a:ext cx="5845690" cy="372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0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3FD3A66E-0DB1-4CC4-B891-B6129FB19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8" y="0"/>
            <a:ext cx="5697809" cy="53401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Требования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78DEE0-DCE8-4302-90F8-3AF09E2EB1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390" y="798609"/>
            <a:ext cx="7761220" cy="354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3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A3314A4-C99F-46DE-A848-3EAABBB67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6430"/>
            <a:ext cx="9144000" cy="39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114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2303D0BE-89A7-46D1-AC1E-7AC233CA9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8" y="0"/>
            <a:ext cx="5697809" cy="53401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Развертывание </a:t>
            </a:r>
            <a:r>
              <a:rPr lang="en-US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SDN</a:t>
            </a:r>
            <a:endParaRPr lang="ru-RU" sz="28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026" name="Picture 2" descr="SDN‐Based Hierarchical Agglomerative Clustering Algorithm for ...">
            <a:extLst>
              <a:ext uri="{FF2B5EF4-FFF2-40B4-BE49-F238E27FC236}">
                <a16:creationId xmlns:a16="http://schemas.microsoft.com/office/drawing/2014/main" id="{916853E4-4850-456E-BAE9-37F0F0E1F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701" y="688793"/>
            <a:ext cx="3976598" cy="414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927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43C4F2ED-0A2C-4CCD-A6DB-E271530AA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8" y="0"/>
            <a:ext cx="5697809" cy="53401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SDN vs NFV</a:t>
            </a:r>
            <a:endParaRPr lang="ru-RU" sz="2800" dirty="0">
              <a:solidFill>
                <a:srgbClr val="12121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ACECF7B-E203-4F19-BAEF-10B700E80459}"/>
              </a:ext>
            </a:extLst>
          </p:cNvPr>
          <p:cNvSpPr/>
          <p:nvPr/>
        </p:nvSpPr>
        <p:spPr>
          <a:xfrm>
            <a:off x="267524" y="678924"/>
            <a:ext cx="860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</a:rPr>
              <a:t>SDN предназначен, чтобы обеспечить управление сетью и программируемость. NFV - это абстракция сетевых функций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r>
              <a:rPr lang="en-US" sz="2000" dirty="0">
                <a:solidFill>
                  <a:srgbClr val="000000"/>
                </a:solidFill>
              </a:rPr>
              <a:t>NFV</a:t>
            </a:r>
            <a:r>
              <a:rPr lang="ru-RU" sz="2000" dirty="0">
                <a:solidFill>
                  <a:srgbClr val="000000"/>
                </a:solidFill>
              </a:rPr>
              <a:t> способствуют лучшему управлению мобильностью, созданию политик и развертыванию </a:t>
            </a:r>
            <a:r>
              <a:rPr lang="ru-RU" sz="2000" dirty="0" err="1">
                <a:solidFill>
                  <a:srgbClr val="000000"/>
                </a:solidFill>
              </a:rPr>
              <a:t>биллинговой</a:t>
            </a:r>
            <a:r>
              <a:rPr lang="ru-RU" sz="2000" dirty="0">
                <a:solidFill>
                  <a:srgbClr val="000000"/>
                </a:solidFill>
              </a:rPr>
              <a:t> системы.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</a:rPr>
              <a:t>Контроллеры SDN расположены в центре обработки данных, а NFV - в сетях поставщиков услуг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</a:rPr>
              <a:t>SDN уже используется в ряде проектов в качестве прототипа, в то время как прототипа для NFV еще не существует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224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E0E03EDF-DA9A-479A-8827-0BE283523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8" y="0"/>
            <a:ext cx="5697809" cy="53401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12121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EA394C0-FF56-4D7D-BC09-DE9559DCCE50}"/>
              </a:ext>
            </a:extLst>
          </p:cNvPr>
          <p:cNvSpPr/>
          <p:nvPr/>
        </p:nvSpPr>
        <p:spPr>
          <a:xfrm>
            <a:off x="267524" y="678924"/>
            <a:ext cx="860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</a:rPr>
              <a:t>Виртуализация сетевых узлов и приложений облачных сервисов обеспечивает высокую производительность сети и приводит к улучшению управления радио ресурсами (RRM).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</a:rPr>
              <a:t>Масштабируемость является очень важной проблемой, поскольку гетерогенные сети, описанные в 5G, являются сверхплотными, а их точный размер еще не известен. </a:t>
            </a:r>
          </a:p>
          <a:p>
            <a:pPr algn="just"/>
            <a:endParaRPr lang="ru-RU" sz="2000" dirty="0">
              <a:solidFill>
                <a:srgbClr val="000000"/>
              </a:solidFill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</a:rPr>
              <a:t>SDN решения больше подходят как способ решения ряда проблем 5G. Однако комбинация SDN и NFV предполагает иную концепцию развертывания сети которые возможны только при условии решения основных проблем 5</a:t>
            </a:r>
            <a:r>
              <a:rPr lang="en-US" sz="2000" dirty="0">
                <a:solidFill>
                  <a:srgbClr val="000000"/>
                </a:solidFill>
              </a:rPr>
              <a:t>G</a:t>
            </a:r>
            <a:endParaRPr lang="ru-RU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42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490643"/>
            <a:ext cx="8229600" cy="594122"/>
          </a:xfrm>
        </p:spPr>
        <p:txBody>
          <a:bodyPr/>
          <a:lstStyle/>
          <a:p>
            <a:r>
              <a:rPr lang="en-US" dirty="0"/>
              <a:t>www.</a:t>
            </a:r>
            <a:r>
              <a:rPr lang="pl-PL" dirty="0"/>
              <a:t>ifmo.ru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4911</TotalTime>
  <Words>1008</Words>
  <Application>Microsoft Office PowerPoint</Application>
  <PresentationFormat>Экран (16:9)</PresentationFormat>
  <Paragraphs>47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Roboto</vt:lpstr>
      <vt:lpstr>Cover</vt:lpstr>
      <vt:lpstr>1_Cover</vt:lpstr>
      <vt:lpstr>SDN &amp; NFV in 5G: Advancements and Challenges</vt:lpstr>
      <vt:lpstr>Презентация PowerPoint</vt:lpstr>
      <vt:lpstr>Архитектура</vt:lpstr>
      <vt:lpstr>Требования</vt:lpstr>
      <vt:lpstr>Презентация PowerPoint</vt:lpstr>
      <vt:lpstr>Развертывание SDN</vt:lpstr>
      <vt:lpstr>SDN vs NFV</vt:lpstr>
      <vt:lpstr>Вывод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Valery Vasilev</cp:lastModifiedBy>
  <cp:revision>68</cp:revision>
  <dcterms:created xsi:type="dcterms:W3CDTF">2014-06-27T12:30:22Z</dcterms:created>
  <dcterms:modified xsi:type="dcterms:W3CDTF">2020-03-30T12:27:16Z</dcterms:modified>
</cp:coreProperties>
</file>