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4"/>
  </p:notesMasterIdLst>
  <p:sldIdLst>
    <p:sldId id="290" r:id="rId2"/>
    <p:sldId id="259" r:id="rId3"/>
    <p:sldId id="268" r:id="rId4"/>
    <p:sldId id="262" r:id="rId5"/>
    <p:sldId id="261" r:id="rId6"/>
    <p:sldId id="292" r:id="rId7"/>
    <p:sldId id="293" r:id="rId8"/>
    <p:sldId id="295" r:id="rId9"/>
    <p:sldId id="294" r:id="rId10"/>
    <p:sldId id="296" r:id="rId11"/>
    <p:sldId id="297" r:id="rId12"/>
    <p:sldId id="29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eg Galantsev" initials="OG" lastIdx="2" clrIdx="0">
    <p:extLst>
      <p:ext uri="{19B8F6BF-5375-455C-9EA6-DF929625EA0E}">
        <p15:presenceInfo xmlns:p15="http://schemas.microsoft.com/office/powerpoint/2012/main" xmlns="" userId="da33b6bddde7ab8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FD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0" y="-5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C400A-1270-497D-A9A7-BAAB482B4A0D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134E4-8479-4DB8-955A-1CB1A2FD1A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590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d5b2ac738_2_23:notes"/>
          <p:cNvSpPr txBox="1">
            <a:spLocks noGrp="1"/>
          </p:cNvSpPr>
          <p:nvPr>
            <p:ph type="body" idx="1"/>
          </p:nvPr>
        </p:nvSpPr>
        <p:spPr>
          <a:xfrm>
            <a:off x="685801" y="4343406"/>
            <a:ext cx="5486400" cy="41148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5d5b2ac738_2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68F246-30D9-450F-B2FE-A5E2F43B5EFF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2A7D1-1E16-4BD2-AB2C-E0D38688F4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68F246-30D9-450F-B2FE-A5E2F43B5EFF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2A7D1-1E16-4BD2-AB2C-E0D38688F4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68F246-30D9-450F-B2FE-A5E2F43B5EFF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2A7D1-1E16-4BD2-AB2C-E0D38688F4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subTitle" idx="1"/>
          </p:nvPr>
        </p:nvSpPr>
        <p:spPr>
          <a:xfrm>
            <a:off x="1828800" y="6132447"/>
            <a:ext cx="8534400" cy="304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spcBef>
                <a:spcPts val="533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2pPr>
            <a:lvl3pPr lvl="2" algn="ctr">
              <a:spcBef>
                <a:spcPts val="427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3pPr>
            <a:lvl4pPr lvl="3" algn="ctr">
              <a:spcBef>
                <a:spcPts val="427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4pPr>
            <a:lvl5pPr lvl="4" algn="ctr">
              <a:spcBef>
                <a:spcPts val="427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5pPr>
            <a:lvl6pPr lvl="5" algn="ctr">
              <a:spcBef>
                <a:spcPts val="533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6pPr>
            <a:lvl7pPr lvl="6" algn="ctr">
              <a:spcBef>
                <a:spcPts val="533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7pPr>
            <a:lvl8pPr lvl="7" algn="ctr">
              <a:spcBef>
                <a:spcPts val="533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8pPr>
            <a:lvl9pPr lvl="8" algn="ctr">
              <a:spcBef>
                <a:spcPts val="533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title"/>
          </p:nvPr>
        </p:nvSpPr>
        <p:spPr>
          <a:xfrm>
            <a:off x="1828800" y="3901769"/>
            <a:ext cx="8534400" cy="940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4267" b="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body" idx="2"/>
          </p:nvPr>
        </p:nvSpPr>
        <p:spPr>
          <a:xfrm>
            <a:off x="1828800" y="4849607"/>
            <a:ext cx="8534400" cy="617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lvl="0" indent="-304792" algn="ctr">
              <a:spcBef>
                <a:spcPts val="427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  <a:defRPr sz="2133">
                <a:solidFill>
                  <a:schemeClr val="lt1"/>
                </a:solidFill>
              </a:defRPr>
            </a:lvl1pPr>
            <a:lvl2pPr marL="1219170" lvl="1" indent="-304792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2pPr>
            <a:lvl3pPr marL="1828754" lvl="2" indent="-304792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3pPr>
            <a:lvl4pPr marL="2438339" lvl="3" indent="-304792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4pPr>
            <a:lvl5pPr marL="3047924" lvl="4" indent="-304792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49562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68F246-30D9-450F-B2FE-A5E2F43B5EFF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2A7D1-1E16-4BD2-AB2C-E0D38688F4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6438603" y="1073888"/>
            <a:ext cx="5762848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498621" y="0"/>
            <a:ext cx="7352715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6635304" y="1285480"/>
            <a:ext cx="4114800" cy="1584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489099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489099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68F246-30D9-450F-B2FE-A5E2F43B5EFF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2A7D1-1E16-4BD2-AB2C-E0D38688F4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68F246-30D9-450F-B2FE-A5E2F43B5EFF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2A7D1-1E16-4BD2-AB2C-E0D38688F4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68F246-30D9-450F-B2FE-A5E2F43B5EFF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2A7D1-1E16-4BD2-AB2C-E0D38688F4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68F246-30D9-450F-B2FE-A5E2F43B5EFF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2A7D1-1E16-4BD2-AB2C-E0D38688F4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68F246-30D9-450F-B2FE-A5E2F43B5EFF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2A7D1-1E16-4BD2-AB2C-E0D38688F4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68F246-30D9-450F-B2FE-A5E2F43B5EFF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2A7D1-1E16-4BD2-AB2C-E0D38688F4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>
            <a:extLst/>
          </a:lstStyle>
          <a:p>
            <a:fld id="{C968F246-30D9-450F-B2FE-A5E2F43B5EFF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>
            <a:extLst/>
          </a:lstStyle>
          <a:p>
            <a:fld id="{ABE2A7D1-1E16-4BD2-AB2C-E0D38688F4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968F246-30D9-450F-B2FE-A5E2F43B5EFF}" type="datetimeFigureOut">
              <a:rPr lang="ru-RU" smtClean="0"/>
              <a:pPr/>
              <a:t>10.05.2020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BE2A7D1-1E16-4BD2-AB2C-E0D38688F4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DE6E917B-2DC6-4977-85D5-1398EA671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782" y="2894183"/>
            <a:ext cx="7998886" cy="863897"/>
          </a:xfrm>
        </p:spPr>
        <p:txBody>
          <a:bodyPr/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Обзор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эмулятора компьютерной сети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Mininet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Google Shape;130;p27"/>
          <p:cNvSpPr txBox="1">
            <a:spLocks noGrp="1"/>
          </p:cNvSpPr>
          <p:nvPr>
            <p:ph type="body" idx="2"/>
          </p:nvPr>
        </p:nvSpPr>
        <p:spPr>
          <a:xfrm>
            <a:off x="379143" y="4290620"/>
            <a:ext cx="4839628" cy="97004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60933" rIns="121900" bIns="60933" rtlCol="0" anchor="t" anchorCtr="0">
            <a:noAutofit/>
          </a:bodyPr>
          <a:lstStyle/>
          <a:p>
            <a:pPr marL="0" indent="0" algn="l"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 студент гр. К4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1114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</a:t>
            </a:r>
          </a:p>
          <a:p>
            <a:pPr marL="0" indent="0" algn="l"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Корнилов П.В.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spcBef>
                <a:spcPts val="0"/>
              </a:spcBef>
            </a:pPr>
            <a:endParaRPr lang="ru-RU" dirty="0"/>
          </a:p>
          <a:p>
            <a:pPr marL="0" indent="0" algn="l">
              <a:spcBef>
                <a:spcPts val="0"/>
              </a:spcBef>
            </a:pPr>
            <a:endParaRPr lang="ru" dirty="0"/>
          </a:p>
          <a:p>
            <a:pPr marL="0" indent="0" algn="l">
              <a:spcBef>
                <a:spcPts val="0"/>
              </a:spcBef>
            </a:pPr>
            <a:endParaRPr dirty="0"/>
          </a:p>
        </p:txBody>
      </p:sp>
      <p:sp>
        <p:nvSpPr>
          <p:cNvPr id="7" name="Google Shape;130;p27">
            <a:extLst>
              <a:ext uri="{FF2B5EF4-FFF2-40B4-BE49-F238E27FC236}">
                <a16:creationId xmlns:a16="http://schemas.microsoft.com/office/drawing/2014/main" xmlns="" id="{FD0D260E-FC08-4E96-A373-19C73AB85D46}"/>
              </a:ext>
            </a:extLst>
          </p:cNvPr>
          <p:cNvSpPr txBox="1">
            <a:spLocks/>
          </p:cNvSpPr>
          <p:nvPr/>
        </p:nvSpPr>
        <p:spPr>
          <a:xfrm>
            <a:off x="0" y="5887959"/>
            <a:ext cx="12192000" cy="97004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60933" rIns="121900" bIns="60933" rtlCol="0" anchor="t" anchorCtr="0">
            <a:noAutofit/>
          </a:bodyPr>
          <a:lstStyle>
            <a:lvl1pPr marL="609585" lvl="0" indent="-304792" algn="ctr" defTabSz="914400" rtl="0" eaLnBrk="1" latinLnBrk="0" hangingPunct="1">
              <a:lnSpc>
                <a:spcPct val="90000"/>
              </a:lnSpc>
              <a:spcBef>
                <a:spcPts val="427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  <a:defRPr sz="2133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219170" lvl="1" indent="-304792" algn="l" defTabSz="914400" rtl="0" eaLnBrk="1" latinLnBrk="0" hangingPunct="1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54" lvl="2" indent="-304792" algn="l" defTabSz="914400" rtl="0" eaLnBrk="1" latinLnBrk="0" hangingPunct="1">
              <a:lnSpc>
                <a:spcPct val="90000"/>
              </a:lnSpc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38339" lvl="3" indent="-304792" algn="l" defTabSz="914400" rtl="0" eaLnBrk="1" latinLnBrk="0" hangingPunct="1">
              <a:lnSpc>
                <a:spcPct val="90000"/>
              </a:lnSpc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47924" lvl="4" indent="-304792" algn="l" defTabSz="914400" rtl="0" eaLnBrk="1" latinLnBrk="0" hangingPunct="1">
              <a:lnSpc>
                <a:spcPct val="90000"/>
              </a:lnSpc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57509" lvl="5" indent="-457189" algn="l" defTabSz="914400" rtl="0" eaLnBrk="1" latinLnBrk="0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67093" lvl="6" indent="-457189" algn="l" defTabSz="914400" rtl="0" eaLnBrk="1" latinLnBrk="0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678" lvl="7" indent="-457189" algn="l" defTabSz="914400" rtl="0" eaLnBrk="1" latinLnBrk="0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263" lvl="8" indent="-457189" algn="l" defTabSz="914400" rtl="0" eaLnBrk="1" latinLnBrk="0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</a:t>
            </a:r>
          </a:p>
          <a:p>
            <a:pPr marL="0" indent="0"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Google Shape;130;p27">
            <a:extLst>
              <a:ext uri="{FF2B5EF4-FFF2-40B4-BE49-F238E27FC236}">
                <a16:creationId xmlns:a16="http://schemas.microsoft.com/office/drawing/2014/main" xmlns="" id="{D7B4369A-5306-4065-B916-79A51BA1EA39}"/>
              </a:ext>
            </a:extLst>
          </p:cNvPr>
          <p:cNvSpPr txBox="1">
            <a:spLocks/>
          </p:cNvSpPr>
          <p:nvPr/>
        </p:nvSpPr>
        <p:spPr>
          <a:xfrm>
            <a:off x="-1" y="2304526"/>
            <a:ext cx="12192000" cy="39430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60933" rIns="121900" bIns="60933" rtlCol="0" anchor="t" anchorCtr="0">
            <a:noAutofit/>
          </a:bodyPr>
          <a:lstStyle>
            <a:lvl1pPr marL="609585" lvl="0" indent="-304792" algn="ctr" defTabSz="914400" rtl="0" eaLnBrk="1" latinLnBrk="0" hangingPunct="1">
              <a:lnSpc>
                <a:spcPct val="90000"/>
              </a:lnSpc>
              <a:spcBef>
                <a:spcPts val="427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  <a:defRPr sz="2133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219170" lvl="1" indent="-304792" algn="l" defTabSz="914400" rtl="0" eaLnBrk="1" latinLnBrk="0" hangingPunct="1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754" lvl="2" indent="-304792" algn="l" defTabSz="914400" rtl="0" eaLnBrk="1" latinLnBrk="0" hangingPunct="1">
              <a:lnSpc>
                <a:spcPct val="90000"/>
              </a:lnSpc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38339" lvl="3" indent="-304792" algn="l" defTabSz="914400" rtl="0" eaLnBrk="1" latinLnBrk="0" hangingPunct="1">
              <a:lnSpc>
                <a:spcPct val="90000"/>
              </a:lnSpc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47924" lvl="4" indent="-304792" algn="l" defTabSz="914400" rtl="0" eaLnBrk="1" latinLnBrk="0" hangingPunct="1">
              <a:lnSpc>
                <a:spcPct val="90000"/>
              </a:lnSpc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57509" lvl="5" indent="-457189" algn="l" defTabSz="914400" rtl="0" eaLnBrk="1" latinLnBrk="0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67093" lvl="6" indent="-457189" algn="l" defTabSz="914400" rtl="0" eaLnBrk="1" latinLnBrk="0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678" lvl="7" indent="-457189" algn="l" defTabSz="914400" rtl="0" eaLnBrk="1" latinLnBrk="0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263" lvl="8" indent="-457189" algn="l" defTabSz="914400" rtl="0" eaLnBrk="1" latinLnBrk="0" hangingPunct="1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SDN</a:t>
            </a:r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Дополнительные сервисы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</a:t>
            </a:r>
            <a:r>
              <a:rPr lang="ru-RU" dirty="0" smtClean="0"/>
              <a:t>каждом из виртуальных хостов, помимо стандартных процессов есть возможность запускать сторонние сервисы. Например это может быть простой </a:t>
            </a:r>
            <a:r>
              <a:rPr lang="ru-RU" dirty="0" err="1" smtClean="0"/>
              <a:t>веб-сервер</a:t>
            </a:r>
            <a:r>
              <a:rPr lang="ru-RU" dirty="0" smtClean="0"/>
              <a:t> на </a:t>
            </a:r>
            <a:r>
              <a:rPr lang="ru-RU" dirty="0" err="1" smtClean="0"/>
              <a:t>Python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mininet</a:t>
            </a:r>
            <a:r>
              <a:rPr lang="ru-RU" dirty="0" smtClean="0"/>
              <a:t>&gt; h1 </a:t>
            </a:r>
            <a:r>
              <a:rPr lang="ru-RU" dirty="0" err="1" smtClean="0"/>
              <a:t>python</a:t>
            </a:r>
            <a:r>
              <a:rPr lang="ru-RU" dirty="0" smtClean="0"/>
              <a:t> -</a:t>
            </a:r>
            <a:r>
              <a:rPr lang="ru-RU" dirty="0" err="1" smtClean="0"/>
              <a:t>m</a:t>
            </a:r>
            <a:r>
              <a:rPr lang="ru-RU" dirty="0" smtClean="0"/>
              <a:t> </a:t>
            </a:r>
            <a:r>
              <a:rPr lang="ru-RU" dirty="0" err="1" smtClean="0"/>
              <a:t>SimpleHTTPServer</a:t>
            </a:r>
            <a:r>
              <a:rPr lang="ru-RU" dirty="0" smtClean="0"/>
              <a:t> 80 &amp;</a:t>
            </a:r>
          </a:p>
          <a:p>
            <a:r>
              <a:rPr lang="ru-RU" dirty="0" smtClean="0"/>
              <a:t>и попробовать подключиться к нему с другого узла:</a:t>
            </a:r>
          </a:p>
          <a:p>
            <a:r>
              <a:rPr lang="ru-RU" dirty="0" err="1" smtClean="0"/>
              <a:t>mininet</a:t>
            </a:r>
            <a:r>
              <a:rPr lang="ru-RU" dirty="0" smtClean="0"/>
              <a:t>&gt; h2 </a:t>
            </a:r>
            <a:r>
              <a:rPr lang="ru-RU" dirty="0" err="1" smtClean="0"/>
              <a:t>wget</a:t>
            </a:r>
            <a:r>
              <a:rPr lang="ru-RU" dirty="0" smtClean="0"/>
              <a:t> -O — h1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4805" y="0"/>
            <a:ext cx="10363200" cy="914400"/>
          </a:xfrm>
        </p:spPr>
        <p:txBody>
          <a:bodyPr/>
          <a:lstStyle/>
          <a:p>
            <a:r>
              <a:rPr lang="ru-RU" b="1" dirty="0" smtClean="0"/>
              <a:t>Параметры сети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1891" y="712519"/>
            <a:ext cx="11610109" cy="614548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По </a:t>
            </a:r>
            <a:r>
              <a:rPr lang="ru-RU" dirty="0" smtClean="0"/>
              <a:t>умолчанию, все объекты сети </a:t>
            </a:r>
            <a:r>
              <a:rPr lang="ru-RU" dirty="0" err="1" smtClean="0"/>
              <a:t>mininet</a:t>
            </a:r>
            <a:r>
              <a:rPr lang="ru-RU" dirty="0" smtClean="0"/>
              <a:t> соединяются виртуальными гигабитными каналами.</a:t>
            </a:r>
            <a:br>
              <a:rPr lang="ru-RU" dirty="0" smtClean="0"/>
            </a:br>
            <a:r>
              <a:rPr lang="ru-RU" dirty="0" smtClean="0"/>
              <a:t>В этом можно убедиться выполнив команду </a:t>
            </a:r>
            <a:r>
              <a:rPr lang="ru-RU" dirty="0" err="1" smtClean="0"/>
              <a:t>iperf</a:t>
            </a:r>
            <a:r>
              <a:rPr lang="ru-RU" dirty="0" smtClean="0"/>
              <a:t> в интерпретаторе </a:t>
            </a:r>
            <a:r>
              <a:rPr lang="ru-RU" dirty="0" err="1" smtClean="0"/>
              <a:t>mininet</a:t>
            </a:r>
            <a:r>
              <a:rPr lang="ru-RU" dirty="0" smtClean="0"/>
              <a:t>, которая проведет тестирование пропускной способности между двумя объектами сети.</a:t>
            </a:r>
          </a:p>
          <a:p>
            <a:r>
              <a:rPr lang="ru-RU" dirty="0" err="1" smtClean="0"/>
              <a:t>mininet</a:t>
            </a:r>
            <a:r>
              <a:rPr lang="ru-RU" dirty="0" smtClean="0"/>
              <a:t>&gt; </a:t>
            </a:r>
            <a:r>
              <a:rPr lang="ru-RU" dirty="0" err="1" smtClean="0"/>
              <a:t>iperf</a:t>
            </a:r>
            <a:endParaRPr lang="ru-RU" dirty="0" smtClean="0"/>
          </a:p>
          <a:p>
            <a:r>
              <a:rPr lang="ru-RU" dirty="0" smtClean="0"/>
              <a:t>*** </a:t>
            </a:r>
            <a:r>
              <a:rPr lang="ru-RU" dirty="0" err="1" smtClean="0"/>
              <a:t>Iperf</a:t>
            </a:r>
            <a:r>
              <a:rPr lang="ru-RU" dirty="0" smtClean="0"/>
              <a:t>: </a:t>
            </a:r>
            <a:r>
              <a:rPr lang="ru-RU" dirty="0" err="1" smtClean="0"/>
              <a:t>testing</a:t>
            </a:r>
            <a:r>
              <a:rPr lang="ru-RU" dirty="0" smtClean="0"/>
              <a:t> TCP </a:t>
            </a:r>
            <a:r>
              <a:rPr lang="ru-RU" dirty="0" err="1" smtClean="0"/>
              <a:t>bandwidth</a:t>
            </a:r>
            <a:r>
              <a:rPr lang="ru-RU" dirty="0" smtClean="0"/>
              <a:t> </a:t>
            </a:r>
            <a:r>
              <a:rPr lang="ru-RU" dirty="0" err="1" smtClean="0"/>
              <a:t>between</a:t>
            </a:r>
            <a:r>
              <a:rPr lang="ru-RU" dirty="0" smtClean="0"/>
              <a:t> h1 </a:t>
            </a:r>
            <a:r>
              <a:rPr lang="ru-RU" dirty="0" err="1" smtClean="0"/>
              <a:t>and</a:t>
            </a:r>
            <a:r>
              <a:rPr lang="ru-RU" dirty="0" smtClean="0"/>
              <a:t> h2</a:t>
            </a:r>
            <a:br>
              <a:rPr lang="ru-RU" dirty="0" smtClean="0"/>
            </a:br>
            <a:r>
              <a:rPr lang="ru-RU" dirty="0" err="1" smtClean="0"/>
              <a:t>waiting</a:t>
            </a:r>
            <a:r>
              <a:rPr lang="ru-RU" dirty="0" smtClean="0"/>
              <a:t> </a:t>
            </a:r>
            <a:r>
              <a:rPr lang="ru-RU" dirty="0" err="1" smtClean="0"/>
              <a:t>for</a:t>
            </a:r>
            <a:r>
              <a:rPr lang="ru-RU" dirty="0" smtClean="0"/>
              <a:t> </a:t>
            </a:r>
            <a:r>
              <a:rPr lang="ru-RU" dirty="0" err="1" smtClean="0"/>
              <a:t>iperf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start</a:t>
            </a:r>
            <a:r>
              <a:rPr lang="ru-RU" dirty="0" smtClean="0"/>
              <a:t> </a:t>
            </a:r>
            <a:r>
              <a:rPr lang="ru-RU" dirty="0" err="1" smtClean="0"/>
              <a:t>up</a:t>
            </a:r>
            <a:r>
              <a:rPr lang="ru-RU" dirty="0" smtClean="0"/>
              <a:t>…*** </a:t>
            </a:r>
            <a:r>
              <a:rPr lang="ru-RU" dirty="0" err="1" smtClean="0"/>
              <a:t>Results</a:t>
            </a:r>
            <a:r>
              <a:rPr lang="ru-RU" dirty="0" smtClean="0"/>
              <a:t>: [‘1.26 </a:t>
            </a:r>
            <a:r>
              <a:rPr lang="ru-RU" dirty="0" err="1" smtClean="0"/>
              <a:t>Gbits</a:t>
            </a:r>
            <a:r>
              <a:rPr lang="ru-RU" dirty="0" smtClean="0"/>
              <a:t>/</a:t>
            </a:r>
            <a:r>
              <a:rPr lang="ru-RU" dirty="0" err="1" smtClean="0"/>
              <a:t>sec</a:t>
            </a:r>
            <a:r>
              <a:rPr lang="ru-RU" dirty="0" smtClean="0"/>
              <a:t>’, ‘1.28 </a:t>
            </a:r>
            <a:r>
              <a:rPr lang="ru-RU" dirty="0" err="1" smtClean="0"/>
              <a:t>Gbits</a:t>
            </a:r>
            <a:r>
              <a:rPr lang="ru-RU" dirty="0" smtClean="0"/>
              <a:t>/</a:t>
            </a:r>
            <a:r>
              <a:rPr lang="ru-RU" dirty="0" err="1" smtClean="0"/>
              <a:t>sec</a:t>
            </a:r>
            <a:r>
              <a:rPr lang="ru-RU" dirty="0" smtClean="0"/>
              <a:t>’]</a:t>
            </a:r>
            <a:br>
              <a:rPr lang="ru-RU" dirty="0" smtClean="0"/>
            </a:br>
            <a:r>
              <a:rPr lang="ru-RU" dirty="0" err="1" smtClean="0"/>
              <a:t>mininet</a:t>
            </a:r>
            <a:r>
              <a:rPr lang="ru-RU" dirty="0" smtClean="0"/>
              <a:t>&gt;</a:t>
            </a:r>
          </a:p>
          <a:p>
            <a:r>
              <a:rPr lang="ru-RU" dirty="0" smtClean="0"/>
              <a:t>Правда, не совсем понятно, почему тест показывает немного завышенные результаты. Думаю это как то связанно с особенностями виртуальной среды. Возможно, при использовании каналов по умолчанию (1 </a:t>
            </a:r>
            <a:r>
              <a:rPr lang="ru-RU" dirty="0" err="1" smtClean="0"/>
              <a:t>Gb</a:t>
            </a:r>
            <a:r>
              <a:rPr lang="ru-RU" dirty="0" smtClean="0"/>
              <a:t>), ограничения не применяются вовсе.</a:t>
            </a:r>
          </a:p>
          <a:p>
            <a:r>
              <a:rPr lang="ru-RU" dirty="0" smtClean="0"/>
              <a:t>Следует иметь в виду, что коммутатор, работающий в пользовательском пространстве, а не в пространстве ядра, выполняется значительно медленнее.</a:t>
            </a:r>
          </a:p>
          <a:p>
            <a:r>
              <a:rPr lang="ru-RU" dirty="0" smtClean="0"/>
              <a:t>$ </a:t>
            </a:r>
            <a:r>
              <a:rPr lang="ru-RU" dirty="0" err="1" smtClean="0"/>
              <a:t>sudo</a:t>
            </a:r>
            <a:r>
              <a:rPr lang="ru-RU" dirty="0" smtClean="0"/>
              <a:t> </a:t>
            </a:r>
            <a:r>
              <a:rPr lang="ru-RU" dirty="0" err="1" smtClean="0"/>
              <a:t>mn</a:t>
            </a:r>
            <a:r>
              <a:rPr lang="ru-RU" dirty="0" smtClean="0"/>
              <a:t> —</a:t>
            </a:r>
            <a:r>
              <a:rPr lang="ru-RU" dirty="0" err="1" smtClean="0"/>
              <a:t>switch</a:t>
            </a:r>
            <a:r>
              <a:rPr lang="ru-RU" dirty="0" smtClean="0"/>
              <a:t> </a:t>
            </a:r>
            <a:r>
              <a:rPr lang="ru-RU" dirty="0" err="1" smtClean="0"/>
              <a:t>user</a:t>
            </a:r>
            <a:r>
              <a:rPr lang="ru-RU" dirty="0" smtClean="0"/>
              <a:t> —</a:t>
            </a:r>
            <a:r>
              <a:rPr lang="ru-RU" dirty="0" err="1" smtClean="0"/>
              <a:t>test</a:t>
            </a:r>
            <a:r>
              <a:rPr lang="ru-RU" dirty="0" smtClean="0"/>
              <a:t> </a:t>
            </a:r>
            <a:r>
              <a:rPr lang="ru-RU" dirty="0" err="1" smtClean="0"/>
              <a:t>iperf</a:t>
            </a:r>
            <a:endParaRPr lang="ru-RU" dirty="0" smtClean="0"/>
          </a:p>
          <a:p>
            <a:r>
              <a:rPr lang="ru-RU" dirty="0" smtClean="0"/>
              <a:t>…</a:t>
            </a:r>
            <a:br>
              <a:rPr lang="ru-RU" dirty="0" smtClean="0"/>
            </a:br>
            <a:r>
              <a:rPr lang="ru-RU" dirty="0" smtClean="0"/>
              <a:t>*** </a:t>
            </a:r>
            <a:r>
              <a:rPr lang="ru-RU" dirty="0" err="1" smtClean="0"/>
              <a:t>Iperf</a:t>
            </a:r>
            <a:r>
              <a:rPr lang="ru-RU" dirty="0" smtClean="0"/>
              <a:t>: </a:t>
            </a:r>
            <a:r>
              <a:rPr lang="ru-RU" dirty="0" err="1" smtClean="0"/>
              <a:t>testing</a:t>
            </a:r>
            <a:r>
              <a:rPr lang="ru-RU" dirty="0" smtClean="0"/>
              <a:t> TCP </a:t>
            </a:r>
            <a:r>
              <a:rPr lang="ru-RU" dirty="0" err="1" smtClean="0"/>
              <a:t>bandwidth</a:t>
            </a:r>
            <a:r>
              <a:rPr lang="ru-RU" dirty="0" smtClean="0"/>
              <a:t> </a:t>
            </a:r>
            <a:r>
              <a:rPr lang="ru-RU" dirty="0" err="1" smtClean="0"/>
              <a:t>between</a:t>
            </a:r>
            <a:r>
              <a:rPr lang="ru-RU" dirty="0" smtClean="0"/>
              <a:t> h1 </a:t>
            </a:r>
            <a:r>
              <a:rPr lang="ru-RU" dirty="0" err="1" smtClean="0"/>
              <a:t>and</a:t>
            </a:r>
            <a:r>
              <a:rPr lang="ru-RU" dirty="0" smtClean="0"/>
              <a:t> h2</a:t>
            </a:r>
            <a:br>
              <a:rPr lang="ru-RU" dirty="0" smtClean="0"/>
            </a:br>
            <a:r>
              <a:rPr lang="ru-RU" dirty="0" smtClean="0"/>
              <a:t>*** </a:t>
            </a:r>
            <a:r>
              <a:rPr lang="ru-RU" dirty="0" err="1" smtClean="0"/>
              <a:t>Results</a:t>
            </a:r>
            <a:r>
              <a:rPr lang="ru-RU" dirty="0" smtClean="0"/>
              <a:t>: [‘360 </a:t>
            </a:r>
            <a:r>
              <a:rPr lang="ru-RU" dirty="0" err="1" smtClean="0"/>
              <a:t>Mbits</a:t>
            </a:r>
            <a:r>
              <a:rPr lang="ru-RU" dirty="0" smtClean="0"/>
              <a:t>/</a:t>
            </a:r>
            <a:r>
              <a:rPr lang="ru-RU" dirty="0" err="1" smtClean="0"/>
              <a:t>sec</a:t>
            </a:r>
            <a:r>
              <a:rPr lang="ru-RU" dirty="0" smtClean="0"/>
              <a:t>’, ‘360 </a:t>
            </a:r>
            <a:r>
              <a:rPr lang="ru-RU" dirty="0" err="1" smtClean="0"/>
              <a:t>Mbits</a:t>
            </a:r>
            <a:r>
              <a:rPr lang="ru-RU" dirty="0" smtClean="0"/>
              <a:t>/</a:t>
            </a:r>
            <a:r>
              <a:rPr lang="ru-RU" dirty="0" err="1" smtClean="0"/>
              <a:t>sec</a:t>
            </a:r>
            <a:r>
              <a:rPr lang="ru-RU" dirty="0" smtClean="0"/>
              <a:t>’]</a:t>
            </a:r>
            <a:br>
              <a:rPr lang="ru-RU" dirty="0" smtClean="0"/>
            </a:br>
            <a:r>
              <a:rPr lang="ru-RU" dirty="0" smtClean="0"/>
              <a:t>…</a:t>
            </a:r>
            <a:br>
              <a:rPr lang="ru-RU" dirty="0" smtClean="0"/>
            </a:br>
            <a:r>
              <a:rPr lang="ru-RU" dirty="0" smtClean="0"/>
              <a:t>(вывод сокращен)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</a:t>
            </a:r>
            <a:r>
              <a:rPr lang="ru-RU" dirty="0" smtClean="0"/>
              <a:t>решение сможет послужить для кого то инструментом моделирования а различные эксперименты помогут разобраться в принципах работы вычислительных сетей. В </a:t>
            </a:r>
            <a:r>
              <a:rPr lang="ru-RU" dirty="0" smtClean="0"/>
              <a:t>Интернете </a:t>
            </a:r>
            <a:r>
              <a:rPr lang="ru-RU" dirty="0" smtClean="0"/>
              <a:t>доступны различные практические задачи и лабораторные работы построенные на базе </a:t>
            </a:r>
            <a:r>
              <a:rPr lang="ru-RU" dirty="0" err="1" smtClean="0"/>
              <a:t>mininet</a:t>
            </a:r>
            <a:r>
              <a:rPr lang="ru-RU" dirty="0" smtClean="0"/>
              <a:t>. Они широко используются в таких небезызвестных учебных заведениях, как Стэнфорд, </a:t>
            </a:r>
            <a:r>
              <a:rPr lang="ru-RU" dirty="0" err="1" smtClean="0"/>
              <a:t>Принстон</a:t>
            </a:r>
            <a:r>
              <a:rPr lang="ru-RU" dirty="0" smtClean="0"/>
              <a:t> </a:t>
            </a:r>
            <a:r>
              <a:rPr lang="ru-RU" dirty="0" smtClean="0"/>
              <a:t>и, </a:t>
            </a:r>
            <a:r>
              <a:rPr lang="ru-RU" dirty="0" smtClean="0"/>
              <a:t>возможно, будут полезны вам.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7">
            <a:extLst>
              <a:ext uri="{FF2B5EF4-FFF2-40B4-BE49-F238E27FC236}">
                <a16:creationId xmlns:a16="http://schemas.microsoft.com/office/drawing/2014/main" xmlns="" id="{6A30562B-6F18-4FFA-A7EA-6C39C3E28D71}"/>
              </a:ext>
            </a:extLst>
          </p:cNvPr>
          <p:cNvSpPr txBox="1">
            <a:spLocks/>
          </p:cNvSpPr>
          <p:nvPr/>
        </p:nvSpPr>
        <p:spPr>
          <a:xfrm>
            <a:off x="2166239" y="0"/>
            <a:ext cx="7301075" cy="6883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" name="Рисунок 29">
            <a:extLst>
              <a:ext uri="{FF2B5EF4-FFF2-40B4-BE49-F238E27FC236}">
                <a16:creationId xmlns:a16="http://schemas.microsoft.com/office/drawing/2014/main" xmlns="" id="{3446BD5A-D243-483B-978E-F528A72A76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43533" y="64001"/>
            <a:ext cx="2345267" cy="600356"/>
          </a:xfrm>
          <a:prstGeom prst="rect">
            <a:avLst/>
          </a:prstGeom>
        </p:spPr>
      </p:pic>
      <p:sp>
        <p:nvSpPr>
          <p:cNvPr id="18434" name="AutoShape 2" descr="https://www.vtkt.ru/upload/medialibrary/7fa/Pic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6" name="AutoShape 4" descr="https://www.vtkt.ru/upload/medialibrary/7fa/Pic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8" name="AutoShape 6" descr="https://www.vtkt.ru/upload/medialibrary/7fa/Pic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94803" y="1004177"/>
            <a:ext cx="69747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Mininet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это эмулятор компьютерной сети. Под компьютерной сетью подразумеваются простые компьютеры — хосты, коммутаторы, а так же OpenFlow-контроллеры. С помощью простейшего синтаксиса в примитивном интерпретаторе команд можно разворачивать сети из произвольного количества хостов, коммутаторов в различных топологиях и все это в рамках одной виртуальной машины(ВМ).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https://kbimages1-a.akamaihd.net/b5009180-0f69-4059-9315-594b00a0808e/1200/1200/False/innovations-in-software-defined-networking-and-network-functions-virtualiz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10728" y="866899"/>
            <a:ext cx="3455838" cy="51895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28220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7">
            <a:extLst>
              <a:ext uri="{FF2B5EF4-FFF2-40B4-BE49-F238E27FC236}">
                <a16:creationId xmlns:a16="http://schemas.microsoft.com/office/drawing/2014/main" xmlns="" id="{C9858CB6-E215-454C-8DAC-82F9A2D42989}"/>
              </a:ext>
            </a:extLst>
          </p:cNvPr>
          <p:cNvSpPr txBox="1">
            <a:spLocks/>
          </p:cNvSpPr>
          <p:nvPr/>
        </p:nvSpPr>
        <p:spPr>
          <a:xfrm>
            <a:off x="1757548" y="201881"/>
            <a:ext cx="7531768" cy="6883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b="1" dirty="0" smtClean="0"/>
              <a:t>Введение</a:t>
            </a:r>
            <a:endParaRPr lang="ru-RU" sz="4800" b="1" dirty="0" smtClean="0"/>
          </a:p>
        </p:txBody>
      </p:sp>
      <p:sp>
        <p:nvSpPr>
          <p:cNvPr id="4" name="Заголовок 7">
            <a:extLst>
              <a:ext uri="{FF2B5EF4-FFF2-40B4-BE49-F238E27FC236}">
                <a16:creationId xmlns:a16="http://schemas.microsoft.com/office/drawing/2014/main" xmlns="" id="{36C5CDB4-B85F-4A7D-87BA-55811F19F69B}"/>
              </a:ext>
            </a:extLst>
          </p:cNvPr>
          <p:cNvSpPr txBox="1">
            <a:spLocks/>
          </p:cNvSpPr>
          <p:nvPr/>
        </p:nvSpPr>
        <p:spPr>
          <a:xfrm>
            <a:off x="965859" y="-74558"/>
            <a:ext cx="10260282" cy="6883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D78ED2B7-F99B-435B-88AA-279B5E38BB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25052" y="0"/>
            <a:ext cx="2345267" cy="600356"/>
          </a:xfrm>
          <a:prstGeom prst="rect">
            <a:avLst/>
          </a:prstGeom>
        </p:spPr>
      </p:pic>
      <p:sp>
        <p:nvSpPr>
          <p:cNvPr id="16386" name="AutoShape 2" descr="https://www.vtkt.ru/upload/medialibrary/52d/Pic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https://www.vtkt.ru/upload/medialibrary/52d/Pic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www.vtkt.ru/upload/medialibrary/52d/Pic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www.vtkt.ru/upload/medialibrary/52d/Pic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www.vtkt.ru/upload/medialibrary/52d/Pic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www.vtkt.ru/upload/medialibrary/52d/Pic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8" name="AutoShape 14" descr="https://www.vtkt.ru/upload/medialibrary/52d/Pic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89808" y="865954"/>
            <a:ext cx="6096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/>
              <a:t>На всех хостах можно изменять сетевую конфигурацию, пользоваться стандартными утилитами(</a:t>
            </a:r>
            <a:r>
              <a:rPr lang="ru-RU" sz="2800" dirty="0" err="1" smtClean="0"/>
              <a:t>ipconfig</a:t>
            </a:r>
            <a:r>
              <a:rPr lang="ru-RU" sz="2800" dirty="0" smtClean="0"/>
              <a:t>, </a:t>
            </a:r>
            <a:r>
              <a:rPr lang="ru-RU" sz="2800" dirty="0" err="1" smtClean="0"/>
              <a:t>ping</a:t>
            </a:r>
            <a:r>
              <a:rPr lang="ru-RU" sz="2800" dirty="0" smtClean="0"/>
              <a:t>) и даже получать доступ к терминалу. На коммутаторы можно добавлять различные правила и маршрутизировать трафик. В общем, получается довольно интересная вещь, позволяющая познакомиться с устройством и функционированием компьютерных сетей без необходимости использования какого либо сетевого оборудования.</a:t>
            </a:r>
            <a:endParaRPr lang="ru-RU" sz="2800" dirty="0"/>
          </a:p>
        </p:txBody>
      </p:sp>
      <p:pic>
        <p:nvPicPr>
          <p:cNvPr id="5122" name="Picture 2" descr="https://i.ytimg.com/vi/jmlgXaocwiE/hqdefault.jpg?sqp=-oaymwEXCPYBEIoBSFryq4qpAwkIARUAAIhCGAE=&amp;amp;rs=AOn4CLAzRdkCGoy0L1G4ZoTEszBzZzLC0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1382" y="1678853"/>
            <a:ext cx="4572000" cy="3429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91708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7">
            <a:extLst>
              <a:ext uri="{FF2B5EF4-FFF2-40B4-BE49-F238E27FC236}">
                <a16:creationId xmlns:a16="http://schemas.microsoft.com/office/drawing/2014/main" xmlns="" id="{AD8E809A-71B4-43DB-97D1-E5A5BCEF5350}"/>
              </a:ext>
            </a:extLst>
          </p:cNvPr>
          <p:cNvSpPr txBox="1">
            <a:spLocks/>
          </p:cNvSpPr>
          <p:nvPr/>
        </p:nvSpPr>
        <p:spPr>
          <a:xfrm>
            <a:off x="2648197" y="296883"/>
            <a:ext cx="6792685" cy="6883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это работает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38D2FD4B-5A96-4A63-84B2-EAC3FA65CA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43533" y="64001"/>
            <a:ext cx="2345267" cy="60035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534389" y="1000058"/>
            <a:ext cx="1149531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Начиная с версии 2.6.24, ядром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Linux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поддерживаются механизмы виртуализации и изоляции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Cgroups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которые позволяют обеспечить сетевыми интерфейсами, таблицами маршрутизации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ARP-таблиами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процессы  в рамках одной операционной системы. Это один из видов виртуализации на уровне ОС, позволяющий запустить множество однотипных процессов в изолированном и ограниченном по ресурсам окружении. Подобные техники позволяют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Mininet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создавать в пространстве ядра или пользователя коммутаторы, OpenFlow-контроллеры  и хосты, и взаимодействовать в рамках моделируемой сети. В качестве виртуальных коммутаторов используется адаптированная реализация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Open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vSwitch’a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Основная функциональность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Mininet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реализована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Python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за исключением некоторых утилит написанных на Си. Практически любая произвольная топология может быть описана с помощью специального синтаксиса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Python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 интернете можно найти множество интересных лабораторных работ на базе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mininet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решающих различные задачи. Например реализация простого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маршрутизатора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AutoShape 2" descr="https://www.itprotoday.com/sites/itprotoday.com/files/uploads/2016/05/istock000072006685large-2_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0" name="AutoShape 4" descr="https://www.itprotoday.com/sites/itprotoday.com/files/uploads/2016/05/istock000072006685large-2_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2" name="AutoShape 6" descr="https://www.itprotoday.com/sites/itprotoday.com/files/uploads/2016/05/istock000072006685large-2_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4" name="AutoShape 8" descr="https://www.itprotoday.com/sites/itprotoday.com/files/uploads/2016/05/istock000072006685large-2_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6" name="AutoShape 10" descr="https://www.itprotoday.com/sites/itprotoday.com/files/uploads/2016/05/istock000072006685large-2_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2853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7">
            <a:extLst>
              <a:ext uri="{FF2B5EF4-FFF2-40B4-BE49-F238E27FC236}">
                <a16:creationId xmlns:a16="http://schemas.microsoft.com/office/drawing/2014/main" xmlns="" id="{E4400970-525F-4004-962A-3EA643B4134A}"/>
              </a:ext>
            </a:extLst>
          </p:cNvPr>
          <p:cNvSpPr txBox="1">
            <a:spLocks/>
          </p:cNvSpPr>
          <p:nvPr/>
        </p:nvSpPr>
        <p:spPr>
          <a:xfrm>
            <a:off x="952500" y="64001"/>
            <a:ext cx="10030697" cy="6883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Как этим пользоваться</a:t>
            </a:r>
            <a:endParaRPr lang="ru-RU" b="1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45CEA663-9514-48F5-B15E-79792EC853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43533" y="64001"/>
            <a:ext cx="2345267" cy="60035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17320" y="830055"/>
            <a:ext cx="11174680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Вся работа с виртуальной сетью </a:t>
            </a:r>
            <a:r>
              <a:rPr lang="en-US" dirty="0" err="1" smtClean="0"/>
              <a:t>mininet</a:t>
            </a:r>
            <a:r>
              <a:rPr lang="en-US" dirty="0" smtClean="0"/>
              <a:t>, </a:t>
            </a:r>
            <a:r>
              <a:rPr lang="ru-RU" dirty="0" smtClean="0"/>
              <a:t>а именно развертывание сети желаемой топологии, изменение различных параметров хостов или коммутаторов и т. п., производится в простом интерпретаторе команд – </a:t>
            </a:r>
            <a:r>
              <a:rPr lang="en-US" dirty="0" err="1" smtClean="0"/>
              <a:t>mn</a:t>
            </a:r>
            <a:r>
              <a:rPr lang="en-US" dirty="0" smtClean="0"/>
              <a:t>.</a:t>
            </a:r>
          </a:p>
          <a:p>
            <a:r>
              <a:rPr lang="en-US" dirty="0" smtClean="0"/>
              <a:t>$ </a:t>
            </a:r>
            <a:r>
              <a:rPr lang="en-US" dirty="0" err="1" smtClean="0"/>
              <a:t>sudo</a:t>
            </a:r>
            <a:r>
              <a:rPr lang="en-US" dirty="0" smtClean="0"/>
              <a:t> </a:t>
            </a:r>
            <a:r>
              <a:rPr lang="en-US" dirty="0" err="1" smtClean="0"/>
              <a:t>mn</a:t>
            </a:r>
            <a:endParaRPr lang="en-US" dirty="0" smtClean="0"/>
          </a:p>
          <a:p>
            <a:r>
              <a:rPr lang="ru-RU" dirty="0" smtClean="0"/>
              <a:t>Запущенный без параметров, </a:t>
            </a:r>
            <a:r>
              <a:rPr lang="en-US" dirty="0" err="1" smtClean="0"/>
              <a:t>mn</a:t>
            </a:r>
            <a:r>
              <a:rPr lang="en-US" dirty="0" smtClean="0"/>
              <a:t> </a:t>
            </a:r>
            <a:r>
              <a:rPr lang="ru-RU" dirty="0" smtClean="0"/>
              <a:t>перейдет в режим интерпретации команд. При этом по умолчанию будет создана минимальная сеть, состоящая из двух хостов (</a:t>
            </a:r>
            <a:r>
              <a:rPr lang="en-US" dirty="0" smtClean="0"/>
              <a:t>h1, h2), </a:t>
            </a:r>
            <a:r>
              <a:rPr lang="ru-RU" dirty="0" smtClean="0"/>
              <a:t>коммутатора (</a:t>
            </a:r>
            <a:r>
              <a:rPr lang="en-US" dirty="0" smtClean="0"/>
              <a:t>s1) </a:t>
            </a:r>
            <a:r>
              <a:rPr lang="ru-RU" dirty="0" smtClean="0"/>
              <a:t>и </a:t>
            </a:r>
            <a:r>
              <a:rPr lang="en-US" dirty="0" err="1" smtClean="0"/>
              <a:t>OpenFlow</a:t>
            </a:r>
            <a:r>
              <a:rPr lang="en-US" dirty="0" smtClean="0"/>
              <a:t>-</a:t>
            </a:r>
            <a:r>
              <a:rPr lang="ru-RU" dirty="0" smtClean="0"/>
              <a:t>контроллера (</a:t>
            </a:r>
            <a:r>
              <a:rPr lang="en-US" dirty="0" smtClean="0"/>
              <a:t>c1).</a:t>
            </a:r>
          </a:p>
          <a:p>
            <a:r>
              <a:rPr lang="en-US" dirty="0" smtClean="0"/>
              <a:t>$ </a:t>
            </a:r>
            <a:r>
              <a:rPr lang="en-US" dirty="0" err="1" smtClean="0"/>
              <a:t>sudo</a:t>
            </a:r>
            <a:r>
              <a:rPr lang="en-US" dirty="0" smtClean="0"/>
              <a:t> </a:t>
            </a:r>
            <a:r>
              <a:rPr lang="en-US" dirty="0" err="1" smtClean="0"/>
              <a:t>mn</a:t>
            </a:r>
            <a:endParaRPr lang="en-US" dirty="0" smtClean="0"/>
          </a:p>
          <a:p>
            <a:r>
              <a:rPr lang="en-US" dirty="0" smtClean="0"/>
              <a:t>*** Creating network</a:t>
            </a:r>
            <a:br>
              <a:rPr lang="en-US" dirty="0" smtClean="0"/>
            </a:br>
            <a:r>
              <a:rPr lang="en-US" dirty="0" smtClean="0"/>
              <a:t>*** Adding controller</a:t>
            </a:r>
            <a:br>
              <a:rPr lang="en-US" dirty="0" smtClean="0"/>
            </a:br>
            <a:r>
              <a:rPr lang="en-US" dirty="0" smtClean="0"/>
              <a:t>*** Adding hosts:</a:t>
            </a:r>
            <a:br>
              <a:rPr lang="en-US" dirty="0" smtClean="0"/>
            </a:br>
            <a:r>
              <a:rPr lang="en-US" dirty="0" smtClean="0"/>
              <a:t>h1 h2</a:t>
            </a:r>
            <a:br>
              <a:rPr lang="en-US" dirty="0" smtClean="0"/>
            </a:br>
            <a:r>
              <a:rPr lang="en-US" dirty="0" smtClean="0"/>
              <a:t>*** Adding switches:</a:t>
            </a:r>
            <a:br>
              <a:rPr lang="en-US" dirty="0" smtClean="0"/>
            </a:br>
            <a:r>
              <a:rPr lang="en-US" dirty="0" smtClean="0"/>
              <a:t>s1</a:t>
            </a:r>
            <a:br>
              <a:rPr lang="en-US" dirty="0" smtClean="0"/>
            </a:br>
            <a:r>
              <a:rPr lang="en-US" dirty="0" smtClean="0"/>
              <a:t>*** Adding links:</a:t>
            </a:r>
            <a:br>
              <a:rPr lang="en-US" dirty="0" smtClean="0"/>
            </a:br>
            <a:r>
              <a:rPr lang="en-US" dirty="0" smtClean="0"/>
              <a:t>(h1, s1) (h2, s1)</a:t>
            </a:r>
            <a:br>
              <a:rPr lang="en-US" dirty="0" smtClean="0"/>
            </a:br>
            <a:r>
              <a:rPr lang="en-US" dirty="0" smtClean="0"/>
              <a:t>*** Configuring hosts</a:t>
            </a:r>
            <a:br>
              <a:rPr lang="en-US" dirty="0" smtClean="0"/>
            </a:br>
            <a:r>
              <a:rPr lang="en-US" dirty="0" smtClean="0"/>
              <a:t>h1 h2</a:t>
            </a:r>
            <a:br>
              <a:rPr lang="en-US" dirty="0" smtClean="0"/>
            </a:br>
            <a:r>
              <a:rPr lang="en-US" dirty="0" smtClean="0"/>
              <a:t>*** Starting controller</a:t>
            </a:r>
            <a:br>
              <a:rPr lang="en-US" dirty="0" smtClean="0"/>
            </a:br>
            <a:r>
              <a:rPr lang="en-US" dirty="0" smtClean="0"/>
              <a:t>*** Starting 1 switches</a:t>
            </a:r>
            <a:br>
              <a:rPr lang="en-US" dirty="0" smtClean="0"/>
            </a:br>
            <a:r>
              <a:rPr lang="en-US" dirty="0" smtClean="0"/>
              <a:t>s1</a:t>
            </a:r>
            <a:br>
              <a:rPr lang="en-US" dirty="0" smtClean="0"/>
            </a:br>
            <a:r>
              <a:rPr lang="en-US" dirty="0" smtClean="0"/>
              <a:t>*** Starting CLI:</a:t>
            </a:r>
            <a:br>
              <a:rPr lang="en-US" dirty="0" smtClean="0"/>
            </a:br>
            <a:r>
              <a:rPr lang="en-US" dirty="0" err="1" smtClean="0"/>
              <a:t>mininet</a:t>
            </a:r>
            <a:r>
              <a:rPr lang="en-US" dirty="0" smtClean="0"/>
              <a:t>&gt;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502861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7">
            <a:extLst>
              <a:ext uri="{FF2B5EF4-FFF2-40B4-BE49-F238E27FC236}">
                <a16:creationId xmlns:a16="http://schemas.microsoft.com/office/drawing/2014/main" xmlns="" id="{9BAD1AA1-EB95-4BA0-B16C-857519C04ABA}"/>
              </a:ext>
            </a:extLst>
          </p:cNvPr>
          <p:cNvSpPr txBox="1">
            <a:spLocks/>
          </p:cNvSpPr>
          <p:nvPr/>
        </p:nvSpPr>
        <p:spPr>
          <a:xfrm>
            <a:off x="1223158" y="249382"/>
            <a:ext cx="8351519" cy="6883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Команды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2E196D94-F65A-4739-9747-3954CF31D3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43533" y="64001"/>
            <a:ext cx="2345267" cy="60035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29194" y="924918"/>
            <a:ext cx="996735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Интерпретатор </a:t>
            </a:r>
            <a:r>
              <a:rPr lang="ru-RU" sz="2400" dirty="0" err="1" smtClean="0"/>
              <a:t>mininet</a:t>
            </a:r>
            <a:r>
              <a:rPr lang="ru-RU" sz="2400" dirty="0" smtClean="0"/>
              <a:t> использует ряд собственных команд, позволяющих управлять виртуальной сетью практически как настоящей. Ниже приведены примеры основных возможностей.</a:t>
            </a:r>
          </a:p>
          <a:p>
            <a:r>
              <a:rPr lang="ru-RU" sz="2400" dirty="0" smtClean="0"/>
              <a:t>Вывести список всех хостов, коммутаторов и контроллеров можно с помощью команды </a:t>
            </a:r>
            <a:r>
              <a:rPr lang="ru-RU" sz="2400" dirty="0" err="1" smtClean="0"/>
              <a:t>nodes</a:t>
            </a:r>
            <a:endParaRPr lang="ru-RU" sz="2400" dirty="0" smtClean="0"/>
          </a:p>
          <a:p>
            <a:r>
              <a:rPr lang="ru-RU" sz="2400" dirty="0" err="1" smtClean="0"/>
              <a:t>mininet</a:t>
            </a:r>
            <a:r>
              <a:rPr lang="ru-RU" sz="2400" dirty="0" smtClean="0"/>
              <a:t>&gt; </a:t>
            </a:r>
            <a:r>
              <a:rPr lang="ru-RU" sz="2400" dirty="0" err="1" smtClean="0"/>
              <a:t>nodes</a:t>
            </a:r>
            <a:endParaRPr lang="ru-RU" sz="2400" dirty="0" smtClean="0"/>
          </a:p>
          <a:p>
            <a:r>
              <a:rPr lang="ru-RU" sz="2400" dirty="0" err="1" smtClean="0"/>
              <a:t>available</a:t>
            </a:r>
            <a:r>
              <a:rPr lang="ru-RU" sz="2400" dirty="0" smtClean="0"/>
              <a:t> </a:t>
            </a:r>
            <a:r>
              <a:rPr lang="ru-RU" sz="2400" dirty="0" err="1" smtClean="0"/>
              <a:t>nodes</a:t>
            </a:r>
            <a:r>
              <a:rPr lang="ru-RU" sz="2400" dirty="0" smtClean="0"/>
              <a:t> </a:t>
            </a:r>
            <a:r>
              <a:rPr lang="ru-RU" sz="2400" dirty="0" err="1" smtClean="0"/>
              <a:t>are</a:t>
            </a:r>
            <a:r>
              <a:rPr lang="ru-RU" sz="2400" dirty="0" smtClean="0"/>
              <a:t>:</a:t>
            </a:r>
            <a:br>
              <a:rPr lang="ru-RU" sz="2400" dirty="0" smtClean="0"/>
            </a:br>
            <a:r>
              <a:rPr lang="ru-RU" sz="2400" dirty="0" smtClean="0"/>
              <a:t>h1 h2 c0 s1</a:t>
            </a:r>
          </a:p>
          <a:p>
            <a:r>
              <a:rPr lang="ru-RU" sz="2400" dirty="0" smtClean="0"/>
              <a:t>посмотреть топологию сети, а именно сопоставление портов коммутатора и хостов можно с помощью команды </a:t>
            </a:r>
            <a:r>
              <a:rPr lang="ru-RU" sz="2400" dirty="0" err="1" smtClean="0"/>
              <a:t>net</a:t>
            </a:r>
            <a:r>
              <a:rPr lang="ru-RU" sz="2400" dirty="0" smtClean="0"/>
              <a:t>:</a:t>
            </a:r>
          </a:p>
          <a:p>
            <a:r>
              <a:rPr lang="ru-RU" sz="2400" dirty="0" err="1" smtClean="0"/>
              <a:t>mininet</a:t>
            </a:r>
            <a:r>
              <a:rPr lang="ru-RU" sz="2400" dirty="0" smtClean="0"/>
              <a:t>&gt; </a:t>
            </a:r>
            <a:r>
              <a:rPr lang="ru-RU" sz="2400" dirty="0" err="1" smtClean="0"/>
              <a:t>net</a:t>
            </a:r>
            <a:endParaRPr lang="ru-RU" sz="2400" dirty="0" smtClean="0"/>
          </a:p>
          <a:p>
            <a:r>
              <a:rPr lang="ru-RU" sz="2400" dirty="0" smtClean="0"/>
              <a:t>c0</a:t>
            </a:r>
            <a:br>
              <a:rPr lang="ru-RU" sz="2400" dirty="0" smtClean="0"/>
            </a:br>
            <a:r>
              <a:rPr lang="ru-RU" sz="2400" dirty="0" smtClean="0"/>
              <a:t>s1 </a:t>
            </a:r>
            <a:r>
              <a:rPr lang="ru-RU" sz="2400" dirty="0" err="1" smtClean="0"/>
              <a:t>lo</a:t>
            </a:r>
            <a:r>
              <a:rPr lang="ru-RU" sz="2400" dirty="0" smtClean="0"/>
              <a:t>:  s1-eth1:h1-eth0 s1-eth2:h2-eth0</a:t>
            </a:r>
            <a:br>
              <a:rPr lang="ru-RU" sz="2400" dirty="0" smtClean="0"/>
            </a:br>
            <a:r>
              <a:rPr lang="ru-RU" sz="2400" dirty="0" smtClean="0"/>
              <a:t>h1 h1-eth0:s1-eth1</a:t>
            </a:r>
            <a:br>
              <a:rPr lang="ru-RU" sz="2400" dirty="0" smtClean="0"/>
            </a:br>
            <a:r>
              <a:rPr lang="ru-RU" sz="2400" dirty="0" smtClean="0"/>
              <a:t>h2 h2-eth0:s1-eth2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411560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A793A5C-3AE3-4C8D-B086-53C20E16E0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43533" y="64001"/>
            <a:ext cx="2345267" cy="600356"/>
          </a:xfrm>
          <a:prstGeom prst="rect">
            <a:avLst/>
          </a:prstGeom>
        </p:spPr>
      </p:pic>
      <p:sp>
        <p:nvSpPr>
          <p:cNvPr id="4" name="Заголовок 7">
            <a:extLst>
              <a:ext uri="{FF2B5EF4-FFF2-40B4-BE49-F238E27FC236}">
                <a16:creationId xmlns:a16="http://schemas.microsoft.com/office/drawing/2014/main" xmlns="" id="{9ACEBD23-23C6-425E-B217-441CDE53E3A7}"/>
              </a:ext>
            </a:extLst>
          </p:cNvPr>
          <p:cNvSpPr txBox="1">
            <a:spLocks/>
          </p:cNvSpPr>
          <p:nvPr/>
        </p:nvSpPr>
        <p:spPr>
          <a:xfrm>
            <a:off x="3358404" y="64001"/>
            <a:ext cx="4984124" cy="6883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Команды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7">
            <a:extLst>
              <a:ext uri="{FF2B5EF4-FFF2-40B4-BE49-F238E27FC236}">
                <a16:creationId xmlns:a16="http://schemas.microsoft.com/office/drawing/2014/main" xmlns="" id="{18AFE70A-8AFC-450E-B84A-1FFD35093751}"/>
              </a:ext>
            </a:extLst>
          </p:cNvPr>
          <p:cNvSpPr txBox="1">
            <a:spLocks/>
          </p:cNvSpPr>
          <p:nvPr/>
        </p:nvSpPr>
        <p:spPr>
          <a:xfrm>
            <a:off x="203200" y="4804229"/>
            <a:ext cx="11988800" cy="10450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4DEE6811-BE24-4AFD-B473-028D5B2766A0}"/>
              </a:ext>
            </a:extLst>
          </p:cNvPr>
          <p:cNvSpPr/>
          <p:nvPr/>
        </p:nvSpPr>
        <p:spPr>
          <a:xfrm>
            <a:off x="466380" y="491105"/>
            <a:ext cx="11725620" cy="7463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Вывести </a:t>
            </a:r>
            <a:r>
              <a:rPr lang="ru-RU" sz="2000" dirty="0" smtClean="0"/>
              <a:t>конфигурацию сетевого интерфейса конкретного хоста можно с помощью классической команды </a:t>
            </a:r>
            <a:r>
              <a:rPr lang="en-US" sz="2000" dirty="0" err="1" smtClean="0"/>
              <a:t>ifconfig</a:t>
            </a:r>
            <a:r>
              <a:rPr lang="en-US" sz="2000" dirty="0" smtClean="0"/>
              <a:t> </a:t>
            </a:r>
            <a:r>
              <a:rPr lang="ru-RU" sz="2000" dirty="0" smtClean="0"/>
              <a:t>перед которой необходимо указать имя конкретного узла:</a:t>
            </a:r>
          </a:p>
          <a:p>
            <a:r>
              <a:rPr lang="en-US" sz="2000" dirty="0" err="1" smtClean="0"/>
              <a:t>mininet</a:t>
            </a:r>
            <a:r>
              <a:rPr lang="en-US" sz="2000" dirty="0" smtClean="0"/>
              <a:t>&gt; h1 </a:t>
            </a:r>
            <a:r>
              <a:rPr lang="en-US" sz="2000" dirty="0" err="1" smtClean="0"/>
              <a:t>ifconfig</a:t>
            </a:r>
            <a:endParaRPr lang="en-US" sz="2000" dirty="0" smtClean="0"/>
          </a:p>
          <a:p>
            <a:r>
              <a:rPr lang="en-US" sz="2000" dirty="0" smtClean="0"/>
              <a:t>h1-eth0   Link </a:t>
            </a:r>
            <a:r>
              <a:rPr lang="en-US" sz="2000" dirty="0" err="1" smtClean="0"/>
              <a:t>encap:Ethernet</a:t>
            </a:r>
            <a:r>
              <a:rPr lang="en-US" sz="2000" dirty="0" smtClean="0"/>
              <a:t>  </a:t>
            </a:r>
            <a:r>
              <a:rPr lang="en-US" sz="2000" dirty="0" err="1" smtClean="0"/>
              <a:t>HWaddr</a:t>
            </a:r>
            <a:r>
              <a:rPr lang="en-US" sz="2000" dirty="0" smtClean="0"/>
              <a:t> 96:0d:f2:1a:e3:91</a:t>
            </a:r>
            <a:br>
              <a:rPr lang="en-US" sz="2000" dirty="0" smtClean="0"/>
            </a:br>
            <a:r>
              <a:rPr lang="en-US" sz="2000" dirty="0" err="1" smtClean="0"/>
              <a:t>inet</a:t>
            </a:r>
            <a:r>
              <a:rPr lang="en-US" sz="2000" dirty="0" smtClean="0"/>
              <a:t> addr:10.0.0.1  Bcast:10.255.255.255  Mask:255.0.0.0</a:t>
            </a:r>
            <a:br>
              <a:rPr lang="en-US" sz="2000" dirty="0" smtClean="0"/>
            </a:br>
            <a:r>
              <a:rPr lang="en-US" sz="2000" dirty="0" smtClean="0"/>
              <a:t>UP BROADCAST RUNNING MULTICAST  MTU:1500  Metric:1</a:t>
            </a:r>
            <a:br>
              <a:rPr lang="en-US" sz="2000" dirty="0" smtClean="0"/>
            </a:br>
            <a:r>
              <a:rPr lang="en-US" sz="2000" dirty="0" smtClean="0"/>
              <a:t>RX packets:11 errors:0 dropped:0 overruns:0 frame:0</a:t>
            </a:r>
            <a:br>
              <a:rPr lang="en-US" sz="2000" dirty="0" smtClean="0"/>
            </a:br>
            <a:r>
              <a:rPr lang="en-US" sz="2000" dirty="0" smtClean="0"/>
              <a:t>TX packets:6 errors:0 dropped:0 overruns:0 carrier:0</a:t>
            </a:r>
            <a:br>
              <a:rPr lang="en-US" sz="2000" dirty="0" smtClean="0"/>
            </a:br>
            <a:r>
              <a:rPr lang="en-US" sz="2000" dirty="0" smtClean="0"/>
              <a:t>collisions:0 txqueuelen:1000</a:t>
            </a:r>
            <a:br>
              <a:rPr lang="en-US" sz="2000" dirty="0" smtClean="0"/>
            </a:br>
            <a:r>
              <a:rPr lang="en-US" sz="2000" dirty="0" smtClean="0"/>
              <a:t>RX bytes:846 (846.0 B)  TX bytes:468 (468.0 B)</a:t>
            </a:r>
          </a:p>
          <a:p>
            <a:r>
              <a:rPr lang="en-US" sz="2000" dirty="0" smtClean="0"/>
              <a:t>lo        Link </a:t>
            </a:r>
            <a:r>
              <a:rPr lang="en-US" sz="2000" dirty="0" err="1" smtClean="0"/>
              <a:t>encap:Local</a:t>
            </a:r>
            <a:r>
              <a:rPr lang="en-US" sz="2000" dirty="0" smtClean="0"/>
              <a:t> Loopback</a:t>
            </a:r>
            <a:br>
              <a:rPr lang="en-US" sz="2000" dirty="0" smtClean="0"/>
            </a:br>
            <a:r>
              <a:rPr lang="en-US" sz="2000" dirty="0" err="1" smtClean="0"/>
              <a:t>inet</a:t>
            </a:r>
            <a:r>
              <a:rPr lang="en-US" sz="2000" dirty="0" smtClean="0"/>
              <a:t> addr:127.0.0.1  Mask:255.0.0.0</a:t>
            </a:r>
            <a:br>
              <a:rPr lang="en-US" sz="2000" dirty="0" smtClean="0"/>
            </a:br>
            <a:r>
              <a:rPr lang="en-US" sz="2000" dirty="0" smtClean="0"/>
              <a:t>UP LOOPBACK RUNNING  MTU:16436  Metric:1</a:t>
            </a:r>
            <a:br>
              <a:rPr lang="en-US" sz="2000" dirty="0" smtClean="0"/>
            </a:br>
            <a:r>
              <a:rPr lang="en-US" sz="2000" dirty="0" smtClean="0"/>
              <a:t>RX packets:0 errors:0 dropped:0 overruns:0 frame:0</a:t>
            </a:r>
            <a:br>
              <a:rPr lang="en-US" sz="2000" dirty="0" smtClean="0"/>
            </a:br>
            <a:r>
              <a:rPr lang="en-US" sz="2000" dirty="0" smtClean="0"/>
              <a:t>TX packets:0 errors:0 dropped:0 overruns:0 carrier:0</a:t>
            </a:r>
            <a:br>
              <a:rPr lang="en-US" sz="2000" dirty="0" smtClean="0"/>
            </a:br>
            <a:r>
              <a:rPr lang="en-US" sz="2000" dirty="0" smtClean="0"/>
              <a:t>collisions:0 txqueuelen:0</a:t>
            </a:r>
            <a:br>
              <a:rPr lang="en-US" sz="2000" dirty="0" smtClean="0"/>
            </a:br>
            <a:r>
              <a:rPr lang="en-US" sz="2000" dirty="0" smtClean="0"/>
              <a:t>RX bytes:0 (0.0 B)  TX bytes:0 (0.0 B)</a:t>
            </a:r>
          </a:p>
          <a:p>
            <a:r>
              <a:rPr lang="ru-RU" sz="2000" dirty="0" smtClean="0"/>
              <a:t>В приведенной выше команде, вместо имени хоста можно указать конкретный коммутатор, тогда будет выведена конфигурация его портов.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0746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8561" y="0"/>
            <a:ext cx="10363200" cy="914400"/>
          </a:xfrm>
        </p:spPr>
        <p:txBody>
          <a:bodyPr/>
          <a:lstStyle/>
          <a:p>
            <a:r>
              <a:rPr lang="ru-RU" dirty="0" smtClean="0"/>
              <a:t>Команды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44185" y="643528"/>
            <a:ext cx="10363200" cy="5822585"/>
          </a:xfrm>
        </p:spPr>
        <p:txBody>
          <a:bodyPr>
            <a:normAutofit fontScale="70000" lnSpcReduction="20000"/>
          </a:bodyPr>
          <a:lstStyle/>
          <a:p>
            <a:r>
              <a:rPr lang="ru-RU" sz="2800" dirty="0" smtClean="0"/>
              <a:t>Любой из портов коммутатора можно выключить и включить по желанию:</a:t>
            </a:r>
          </a:p>
          <a:p>
            <a:r>
              <a:rPr lang="en-US" sz="2800" dirty="0" err="1" smtClean="0"/>
              <a:t>mininet</a:t>
            </a:r>
            <a:r>
              <a:rPr lang="en-US" sz="2800" dirty="0" smtClean="0"/>
              <a:t>&gt; link s1 h1 down</a:t>
            </a:r>
            <a:br>
              <a:rPr lang="en-US" sz="2800" dirty="0" smtClean="0"/>
            </a:br>
            <a:r>
              <a:rPr lang="en-US" sz="2800" dirty="0" err="1" smtClean="0"/>
              <a:t>mininet</a:t>
            </a:r>
            <a:r>
              <a:rPr lang="en-US" sz="2800" dirty="0" smtClean="0"/>
              <a:t>&gt; link s1 h1 up</a:t>
            </a:r>
          </a:p>
          <a:p>
            <a:r>
              <a:rPr lang="ru-RU" sz="2800" dirty="0" smtClean="0"/>
              <a:t>Посмотреть таблицу маршрутизации конкретного хост можно аналогично с использованием привычной команды </a:t>
            </a:r>
            <a:r>
              <a:rPr lang="en-US" sz="2800" dirty="0" smtClean="0"/>
              <a:t>route:</a:t>
            </a:r>
          </a:p>
          <a:p>
            <a:r>
              <a:rPr lang="en-US" sz="2800" dirty="0" err="1" smtClean="0"/>
              <a:t>mininet</a:t>
            </a:r>
            <a:r>
              <a:rPr lang="en-US" sz="2800" dirty="0" smtClean="0"/>
              <a:t>&gt; h1 route</a:t>
            </a:r>
          </a:p>
          <a:p>
            <a:r>
              <a:rPr lang="en-US" sz="2800" dirty="0" smtClean="0"/>
              <a:t>Kernel IP routing table</a:t>
            </a:r>
            <a:br>
              <a:rPr lang="en-US" sz="2800" dirty="0" smtClean="0"/>
            </a:br>
            <a:r>
              <a:rPr lang="en-US" sz="2800" dirty="0" smtClean="0"/>
              <a:t>Destination     Gateway         </a:t>
            </a:r>
            <a:r>
              <a:rPr lang="en-US" sz="2800" dirty="0" err="1" smtClean="0"/>
              <a:t>Genmask</a:t>
            </a:r>
            <a:r>
              <a:rPr lang="en-US" sz="2800" dirty="0" smtClean="0"/>
              <a:t>         Flags Metric Ref    Use </a:t>
            </a:r>
            <a:r>
              <a:rPr lang="en-US" sz="2800" dirty="0" err="1" smtClean="0"/>
              <a:t>Iface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10.0.0.0        *               255.0.0.0       U     0      0        0 h1-eth0</a:t>
            </a:r>
          </a:p>
          <a:p>
            <a:r>
              <a:rPr lang="ru-RU" sz="2800" dirty="0" smtClean="0"/>
              <a:t>Ну и конечно же выполнить </a:t>
            </a:r>
            <a:r>
              <a:rPr lang="ru-RU" sz="2800" dirty="0" err="1" smtClean="0"/>
              <a:t>пинг</a:t>
            </a:r>
            <a:r>
              <a:rPr lang="ru-RU" sz="2800" dirty="0" smtClean="0"/>
              <a:t>, как же без него:</a:t>
            </a:r>
          </a:p>
          <a:p>
            <a:r>
              <a:rPr lang="en-US" sz="2800" dirty="0" err="1" smtClean="0"/>
              <a:t>mininet</a:t>
            </a:r>
            <a:r>
              <a:rPr lang="en-US" sz="2800" dirty="0" smtClean="0"/>
              <a:t>&gt; h1 ping </a:t>
            </a:r>
            <a:r>
              <a:rPr lang="en-US" sz="2800" dirty="0" smtClean="0"/>
              <a:t>h2</a:t>
            </a:r>
            <a:endParaRPr lang="ru-RU" sz="2800" dirty="0" smtClean="0"/>
          </a:p>
          <a:p>
            <a:r>
              <a:rPr lang="ru-RU" sz="2400" dirty="0" err="1" smtClean="0"/>
              <a:t>пинг</a:t>
            </a:r>
            <a:r>
              <a:rPr lang="ru-RU" sz="2400" dirty="0" smtClean="0"/>
              <a:t> каждого с каждым:</a:t>
            </a:r>
          </a:p>
          <a:p>
            <a:r>
              <a:rPr lang="ru-RU" sz="2400" dirty="0" err="1" smtClean="0"/>
              <a:t>mininet</a:t>
            </a:r>
            <a:r>
              <a:rPr lang="ru-RU" sz="2400" dirty="0" smtClean="0"/>
              <a:t>&gt; </a:t>
            </a:r>
            <a:r>
              <a:rPr lang="ru-RU" sz="2400" dirty="0" err="1" smtClean="0"/>
              <a:t>pingall</a:t>
            </a:r>
            <a:endParaRPr lang="ru-RU" sz="2400" dirty="0" smtClean="0"/>
          </a:p>
          <a:p>
            <a:r>
              <a:rPr lang="ru-RU" sz="2400" dirty="0" smtClean="0"/>
              <a:t>*** </a:t>
            </a:r>
            <a:r>
              <a:rPr lang="ru-RU" sz="2400" dirty="0" err="1" smtClean="0"/>
              <a:t>Ping</a:t>
            </a:r>
            <a:r>
              <a:rPr lang="ru-RU" sz="2400" dirty="0" smtClean="0"/>
              <a:t>: </a:t>
            </a:r>
            <a:r>
              <a:rPr lang="ru-RU" sz="2400" dirty="0" err="1" smtClean="0"/>
              <a:t>testing</a:t>
            </a:r>
            <a:r>
              <a:rPr lang="ru-RU" sz="2400" dirty="0" smtClean="0"/>
              <a:t> </a:t>
            </a:r>
            <a:r>
              <a:rPr lang="ru-RU" sz="2400" dirty="0" err="1" smtClean="0"/>
              <a:t>ping</a:t>
            </a:r>
            <a:r>
              <a:rPr lang="ru-RU" sz="2400" dirty="0" smtClean="0"/>
              <a:t> </a:t>
            </a:r>
            <a:r>
              <a:rPr lang="ru-RU" sz="2400" dirty="0" err="1" smtClean="0"/>
              <a:t>reachability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h1 -&gt; h2</a:t>
            </a:r>
            <a:br>
              <a:rPr lang="ru-RU" sz="2400" dirty="0" smtClean="0"/>
            </a:br>
            <a:r>
              <a:rPr lang="ru-RU" sz="2400" dirty="0" err="1" smtClean="0"/>
              <a:t>h2</a:t>
            </a:r>
            <a:r>
              <a:rPr lang="ru-RU" sz="2400" dirty="0" smtClean="0"/>
              <a:t> -&gt; h1</a:t>
            </a:r>
            <a:br>
              <a:rPr lang="ru-RU" sz="2400" dirty="0" smtClean="0"/>
            </a:br>
            <a:r>
              <a:rPr lang="ru-RU" sz="2400" dirty="0" smtClean="0"/>
              <a:t>*** </a:t>
            </a:r>
            <a:r>
              <a:rPr lang="ru-RU" sz="2400" dirty="0" err="1" smtClean="0"/>
              <a:t>Results</a:t>
            </a:r>
            <a:r>
              <a:rPr lang="ru-RU" sz="2400" dirty="0" smtClean="0"/>
              <a:t>: 0% </a:t>
            </a:r>
            <a:r>
              <a:rPr lang="ru-RU" sz="2400" dirty="0" err="1" smtClean="0"/>
              <a:t>dropped</a:t>
            </a:r>
            <a:r>
              <a:rPr lang="ru-RU" sz="2400" dirty="0" smtClean="0"/>
              <a:t> (0/2 </a:t>
            </a:r>
            <a:r>
              <a:rPr lang="ru-RU" sz="2400" dirty="0" err="1" smtClean="0"/>
              <a:t>lost</a:t>
            </a:r>
            <a:r>
              <a:rPr lang="ru-RU" sz="2400" dirty="0" smtClean="0"/>
              <a:t>)</a:t>
            </a:r>
          </a:p>
          <a:p>
            <a:r>
              <a:rPr lang="ru-RU" sz="2400" dirty="0" smtClean="0"/>
              <a:t>В принципе, на каждом из хостов, указывая предварительно его имя, можно выполнять большинство стандартных команд </a:t>
            </a:r>
            <a:r>
              <a:rPr lang="ru-RU" sz="2400" dirty="0" err="1" smtClean="0"/>
              <a:t>linux</a:t>
            </a:r>
            <a:r>
              <a:rPr lang="ru-RU" sz="2400" dirty="0" smtClean="0"/>
              <a:t>. Например посмотреть процессы любого из хостов или коммутаторов поможет все тот же </a:t>
            </a:r>
            <a:r>
              <a:rPr lang="ru-RU" sz="2400" dirty="0" err="1" smtClean="0"/>
              <a:t>ps</a:t>
            </a:r>
            <a:r>
              <a:rPr lang="ru-RU" sz="2400" dirty="0" smtClean="0"/>
              <a:t>:</a:t>
            </a:r>
          </a:p>
          <a:p>
            <a:r>
              <a:rPr lang="en-US" sz="1800" dirty="0" err="1" smtClean="0"/>
              <a:t>mininet</a:t>
            </a:r>
            <a:r>
              <a:rPr lang="en-US" sz="1800" dirty="0" smtClean="0"/>
              <a:t>&gt; s1 </a:t>
            </a:r>
            <a:r>
              <a:rPr lang="en-US" sz="1800" dirty="0" err="1" smtClean="0"/>
              <a:t>ps</a:t>
            </a:r>
            <a:endParaRPr lang="en-US" sz="1800" dirty="0" smtClean="0"/>
          </a:p>
          <a:p>
            <a:endParaRPr lang="ru-RU" sz="2400" dirty="0" smtClean="0"/>
          </a:p>
          <a:p>
            <a:endParaRPr lang="ru-RU" sz="2800" dirty="0" smtClean="0"/>
          </a:p>
          <a:p>
            <a:endParaRPr lang="en-US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Команды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при этом любой из процессов можно завершить с помощью стандартного </a:t>
            </a:r>
            <a:r>
              <a:rPr lang="ru-RU" dirty="0" err="1" smtClean="0"/>
              <a:t>kill</a:t>
            </a:r>
            <a:r>
              <a:rPr lang="ru-RU" dirty="0" smtClean="0"/>
              <a:t> -9.</a:t>
            </a:r>
          </a:p>
          <a:p>
            <a:r>
              <a:rPr lang="ru-RU" dirty="0" smtClean="0"/>
              <a:t>Кроме проверки доступности узлов с помощью </a:t>
            </a:r>
            <a:r>
              <a:rPr lang="ru-RU" dirty="0" err="1" smtClean="0"/>
              <a:t>ping</a:t>
            </a:r>
            <a:r>
              <a:rPr lang="ru-RU" dirty="0" smtClean="0"/>
              <a:t> можно еще протестировать пропускную способность между узлами с помощью старого доброго </a:t>
            </a:r>
            <a:r>
              <a:rPr lang="ru-RU" dirty="0" err="1" smtClean="0"/>
              <a:t>iperf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mininet</a:t>
            </a:r>
            <a:r>
              <a:rPr lang="ru-RU" dirty="0" smtClean="0"/>
              <a:t>&gt; </a:t>
            </a:r>
            <a:r>
              <a:rPr lang="ru-RU" dirty="0" err="1" smtClean="0"/>
              <a:t>iperf</a:t>
            </a:r>
            <a:r>
              <a:rPr lang="ru-RU" dirty="0" smtClean="0"/>
              <a:t> h1 h2</a:t>
            </a:r>
          </a:p>
          <a:p>
            <a:r>
              <a:rPr lang="ru-RU" dirty="0" smtClean="0"/>
              <a:t>*** </a:t>
            </a:r>
            <a:r>
              <a:rPr lang="ru-RU" dirty="0" err="1" smtClean="0"/>
              <a:t>Iperf</a:t>
            </a:r>
            <a:r>
              <a:rPr lang="ru-RU" dirty="0" smtClean="0"/>
              <a:t>: </a:t>
            </a:r>
            <a:r>
              <a:rPr lang="ru-RU" dirty="0" err="1" smtClean="0"/>
              <a:t>testing</a:t>
            </a:r>
            <a:r>
              <a:rPr lang="ru-RU" dirty="0" smtClean="0"/>
              <a:t> TCP </a:t>
            </a:r>
            <a:r>
              <a:rPr lang="ru-RU" dirty="0" err="1" smtClean="0"/>
              <a:t>bandwidth</a:t>
            </a:r>
            <a:r>
              <a:rPr lang="ru-RU" dirty="0" smtClean="0"/>
              <a:t> </a:t>
            </a:r>
            <a:r>
              <a:rPr lang="ru-RU" dirty="0" err="1" smtClean="0"/>
              <a:t>between</a:t>
            </a:r>
            <a:r>
              <a:rPr lang="ru-RU" dirty="0" smtClean="0"/>
              <a:t> h1 </a:t>
            </a:r>
            <a:r>
              <a:rPr lang="ru-RU" dirty="0" err="1" smtClean="0"/>
              <a:t>and</a:t>
            </a:r>
            <a:r>
              <a:rPr lang="ru-RU" dirty="0" smtClean="0"/>
              <a:t> h2</a:t>
            </a:r>
            <a:br>
              <a:rPr lang="ru-RU" dirty="0" smtClean="0"/>
            </a:br>
            <a:r>
              <a:rPr lang="ru-RU" dirty="0" err="1" smtClean="0"/>
              <a:t>waiting</a:t>
            </a:r>
            <a:r>
              <a:rPr lang="ru-RU" dirty="0" smtClean="0"/>
              <a:t> </a:t>
            </a:r>
            <a:r>
              <a:rPr lang="ru-RU" dirty="0" err="1" smtClean="0"/>
              <a:t>for</a:t>
            </a:r>
            <a:r>
              <a:rPr lang="ru-RU" dirty="0" smtClean="0"/>
              <a:t> </a:t>
            </a:r>
            <a:r>
              <a:rPr lang="ru-RU" dirty="0" err="1" smtClean="0"/>
              <a:t>iperf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start</a:t>
            </a:r>
            <a:r>
              <a:rPr lang="ru-RU" dirty="0" smtClean="0"/>
              <a:t> </a:t>
            </a:r>
            <a:r>
              <a:rPr lang="ru-RU" dirty="0" err="1" smtClean="0"/>
              <a:t>up</a:t>
            </a:r>
            <a:r>
              <a:rPr lang="ru-RU" dirty="0" smtClean="0"/>
              <a:t>…*** </a:t>
            </a:r>
            <a:r>
              <a:rPr lang="ru-RU" dirty="0" err="1" smtClean="0"/>
              <a:t>Results</a:t>
            </a:r>
            <a:r>
              <a:rPr lang="ru-RU" dirty="0" smtClean="0"/>
              <a:t>: [‘1.35 </a:t>
            </a:r>
            <a:r>
              <a:rPr lang="ru-RU" dirty="0" err="1" smtClean="0"/>
              <a:t>Gbits</a:t>
            </a:r>
            <a:r>
              <a:rPr lang="ru-RU" dirty="0" smtClean="0"/>
              <a:t>/</a:t>
            </a:r>
            <a:r>
              <a:rPr lang="ru-RU" dirty="0" err="1" smtClean="0"/>
              <a:t>sec</a:t>
            </a:r>
            <a:r>
              <a:rPr lang="ru-RU" dirty="0" smtClean="0"/>
              <a:t>’, ‘1.36 </a:t>
            </a:r>
            <a:r>
              <a:rPr lang="ru-RU" dirty="0" err="1" smtClean="0"/>
              <a:t>Gbits</a:t>
            </a:r>
            <a:r>
              <a:rPr lang="ru-RU" dirty="0" smtClean="0"/>
              <a:t>/</a:t>
            </a:r>
            <a:r>
              <a:rPr lang="ru-RU" dirty="0" err="1" smtClean="0"/>
              <a:t>sec</a:t>
            </a:r>
            <a:r>
              <a:rPr lang="ru-RU" dirty="0" smtClean="0"/>
              <a:t>’]</a:t>
            </a:r>
          </a:p>
          <a:p>
            <a:r>
              <a:rPr lang="ru-RU" dirty="0" smtClean="0"/>
              <a:t>Пропускная способность </a:t>
            </a:r>
            <a:r>
              <a:rPr lang="ru-RU" dirty="0" smtClean="0"/>
              <a:t>интерфейсов может быть ограниченна от 10 до 1000 </a:t>
            </a:r>
            <a:r>
              <a:rPr lang="ru-RU" dirty="0" err="1" smtClean="0"/>
              <a:t>Mbit</a:t>
            </a:r>
            <a:r>
              <a:rPr lang="ru-RU" dirty="0" smtClean="0"/>
              <a:t>/</a:t>
            </a:r>
            <a:r>
              <a:rPr lang="ru-RU" dirty="0" err="1" smtClean="0"/>
              <a:t>s</a:t>
            </a:r>
            <a:r>
              <a:rPr lang="ru-RU" dirty="0" smtClean="0"/>
              <a:t>. Но об этом немного ниже.</a:t>
            </a:r>
          </a:p>
          <a:p>
            <a:r>
              <a:rPr lang="ru-RU" dirty="0" smtClean="0"/>
              <a:t>Ну и в конце концов, можно просто получить терминал к любому из узлов:</a:t>
            </a:r>
          </a:p>
          <a:p>
            <a:r>
              <a:rPr lang="ru-RU" dirty="0" err="1" smtClean="0"/>
              <a:t>mininet</a:t>
            </a:r>
            <a:r>
              <a:rPr lang="ru-RU" dirty="0" smtClean="0"/>
              <a:t>&gt;  </a:t>
            </a:r>
            <a:r>
              <a:rPr lang="ru-RU" dirty="0" err="1" smtClean="0"/>
              <a:t>xterm</a:t>
            </a:r>
            <a:r>
              <a:rPr lang="ru-RU" dirty="0" smtClean="0"/>
              <a:t> h1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1284</TotalTime>
  <Words>501</Words>
  <Application>Microsoft Office PowerPoint</Application>
  <PresentationFormat>Произвольный</PresentationFormat>
  <Paragraphs>81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Метро</vt:lpstr>
      <vt:lpstr>Обзор эмулятора компьютерной сети Mininet</vt:lpstr>
      <vt:lpstr>Слайд 2</vt:lpstr>
      <vt:lpstr>Слайд 3</vt:lpstr>
      <vt:lpstr>Слайд 4</vt:lpstr>
      <vt:lpstr>Слайд 5</vt:lpstr>
      <vt:lpstr>Слайд 6</vt:lpstr>
      <vt:lpstr>Слайд 7</vt:lpstr>
      <vt:lpstr>Команды  </vt:lpstr>
      <vt:lpstr>Команды</vt:lpstr>
      <vt:lpstr>Дополнительные сервисы </vt:lpstr>
      <vt:lpstr>Параметры сети</vt:lpstr>
      <vt:lpstr>Вывод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Oleg Galantsev</dc:creator>
  <cp:lastModifiedBy>1</cp:lastModifiedBy>
  <cp:revision>116</cp:revision>
  <dcterms:created xsi:type="dcterms:W3CDTF">2020-02-28T13:06:28Z</dcterms:created>
  <dcterms:modified xsi:type="dcterms:W3CDTF">2020-05-10T17:05:06Z</dcterms:modified>
</cp:coreProperties>
</file>