
<file path=[Content_Types].xml><?xml version="1.0" encoding="utf-8"?>
<Types xmlns="http://schemas.openxmlformats.org/package/2006/content-types"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68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8K7x12B6hOnkGonQV9AtUq00o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18" autoAdjust="0"/>
  </p:normalViewPr>
  <p:slideViewPr>
    <p:cSldViewPr snapToGrid="0">
      <p:cViewPr varScale="1">
        <p:scale>
          <a:sx n="91" d="100"/>
          <a:sy n="91" d="100"/>
        </p:scale>
        <p:origin x="1210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ISOC" TargetMode="External"/><Relationship Id="rId3" Type="http://schemas.openxmlformats.org/officeDocument/2006/relationships/hyperlink" Target="https://ru.wikipedia.org/wiki/CEPT" TargetMode="External"/><Relationship Id="rId7" Type="http://schemas.openxmlformats.org/officeDocument/2006/relationships/hyperlink" Target="https://ru.wikipedia.org/wiki/%D0%90%D0%BD%D0%B3%D0%BB%D0%B8%D0%B9%D1%81%D0%BA%D0%B8%D0%B9_%D1%8F%D0%B7%D1%8B%D0%BA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u.wikipedia.org/wiki/%D0%98%D0%BD%D1%82%D0%B5%D1%80%D0%BD%D0%B5%D1%82" TargetMode="External"/><Relationship Id="rId11" Type="http://schemas.openxmlformats.org/officeDocument/2006/relationships/hyperlink" Target="https://ru.wikipedia.org/wiki/IETF" TargetMode="External"/><Relationship Id="rId5" Type="http://schemas.openxmlformats.org/officeDocument/2006/relationships/hyperlink" Target="https://ru.wikipedia.org/wiki/1986_%D0%B3%D0%BE%D0%B4" TargetMode="External"/><Relationship Id="rId10" Type="http://schemas.openxmlformats.org/officeDocument/2006/relationships/hyperlink" Target="https://ru.wikipedia.org/wiki/RFC" TargetMode="External"/><Relationship Id="rId4" Type="http://schemas.openxmlformats.org/officeDocument/2006/relationships/hyperlink" Target="https://ru.wikipedia.org/wiki/%D0%A1%D0%BE%D0%B2%D0%B5%D1%82_%D0%BF%D0%BE_%D0%B0%D1%80%D1%85%D0%B8%D1%82%D0%B5%D0%BA%D1%82%D1%83%D1%80%D0%B5_%D0%98%D0%BD%D1%82%D0%B5%D1%80%D0%BD%D0%B5%D1%82%D0%B0" TargetMode="External"/><Relationship Id="rId9" Type="http://schemas.openxmlformats.org/officeDocument/2006/relationships/hyperlink" Target="https://ru.wikipedia.org/wiki/%D0%9F%D1%80%D0%BE%D1%82%D0%BE%D0%BA%D0%BE%D0%BB_%D0%BF%D0%B5%D1%80%D0%B5%D0%B4%D0%B0%D1%87%D0%B8_%D0%B4%D0%B0%D0%BD%D0%BD%D1%8B%D1%85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1976_%D0%B3%D0%BE%D0%B4" TargetMode="External"/><Relationship Id="rId13" Type="http://schemas.openxmlformats.org/officeDocument/2006/relationships/hyperlink" Target="https://ru.wikipedia.org/wiki/%D0%9B%D0%BE%D0%BA%D0%B0%D0%BB%D1%8C%D0%BD%D0%B0%D1%8F_%D0%B2%D1%8B%D1%87%D0%B8%D1%81%D0%BB%D0%B8%D1%82%D0%B5%D0%BB%D1%8C%D0%BD%D0%B0%D1%8F_%D1%81%D0%B5%D1%82%D1%8C" TargetMode="External"/><Relationship Id="rId18" Type="http://schemas.openxmlformats.org/officeDocument/2006/relationships/hyperlink" Target="https://ru.wikipedia.org/wiki/1980_%D0%B3%D0%BE%D0%B4" TargetMode="External"/><Relationship Id="rId3" Type="http://schemas.openxmlformats.org/officeDocument/2006/relationships/hyperlink" Target="https://ru.wikipedia.org/wiki/Xerox_PARC" TargetMode="External"/><Relationship Id="rId21" Type="http://schemas.openxmlformats.org/officeDocument/2006/relationships/hyperlink" Target="https://ru.qwe.wiki/wiki/Telcordia_Technologies" TargetMode="External"/><Relationship Id="rId7" Type="http://schemas.openxmlformats.org/officeDocument/2006/relationships/hyperlink" Target="https://ru.wikipedia.org/wiki/Ethernet#cite_note-2" TargetMode="External"/><Relationship Id="rId12" Type="http://schemas.openxmlformats.org/officeDocument/2006/relationships/hyperlink" Target="https://ru.wikipedia.org/wiki/%D0%9A%D0%BE%D0%BC%D0%BF%D1%8C%D1%8E%D1%82%D0%B5%D1%80" TargetMode="External"/><Relationship Id="rId17" Type="http://schemas.openxmlformats.org/officeDocument/2006/relationships/hyperlink" Target="https://ru.wikipedia.org/wiki/30_%D1%81%D0%B5%D0%BD%D1%82%D1%8F%D0%B1%D1%80%D1%8F" TargetMode="External"/><Relationship Id="rId2" Type="http://schemas.openxmlformats.org/officeDocument/2006/relationships/slide" Target="../slides/slide13.xml"/><Relationship Id="rId16" Type="http://schemas.openxmlformats.org/officeDocument/2006/relationships/hyperlink" Target="https://ru.wikipedia.org/wiki/Xerox" TargetMode="External"/><Relationship Id="rId20" Type="http://schemas.openxmlformats.org/officeDocument/2006/relationships/hyperlink" Target="https://ru.wikipedia.org/wiki/ARCNET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u.wikipedia.org/wiki/%D0%9C%D0%B5%D1%82%D0%BA%D0%B0%D0%BB%D1%84,_%D0%A0%D0%BE%D0%B1%D0%B5%D1%80%D1%82" TargetMode="External"/><Relationship Id="rId11" Type="http://schemas.openxmlformats.org/officeDocument/2006/relationships/hyperlink" Target="https://ru.wikipedia.org/wiki/3Com" TargetMode="External"/><Relationship Id="rId5" Type="http://schemas.openxmlformats.org/officeDocument/2006/relationships/hyperlink" Target="https://ru.wikipedia.org/wiki/1973_%D0%B3%D0%BE%D0%B4" TargetMode="External"/><Relationship Id="rId15" Type="http://schemas.openxmlformats.org/officeDocument/2006/relationships/hyperlink" Target="https://ru.wikipedia.org/wiki/Intel" TargetMode="External"/><Relationship Id="rId10" Type="http://schemas.openxmlformats.org/officeDocument/2006/relationships/hyperlink" Target="https://ru.wikipedia.org/wiki/1979_%D0%B3%D0%BE%D0%B4" TargetMode="External"/><Relationship Id="rId19" Type="http://schemas.openxmlformats.org/officeDocument/2006/relationships/hyperlink" Target="https://ru.wikipedia.org/wiki/Token_ring" TargetMode="External"/><Relationship Id="rId4" Type="http://schemas.openxmlformats.org/officeDocument/2006/relationships/hyperlink" Target="https://ru.wikipedia.org/wiki/22_%D0%BC%D0%B0%D1%8F" TargetMode="External"/><Relationship Id="rId9" Type="http://schemas.openxmlformats.org/officeDocument/2006/relationships/hyperlink" Target="https://ru.wikipedia.org/wiki/Ethernet#cite_note-3" TargetMode="External"/><Relationship Id="rId14" Type="http://schemas.openxmlformats.org/officeDocument/2006/relationships/hyperlink" Target="https://ru.wikipedia.org/wiki/DEC" TargetMode="External"/><Relationship Id="rId22" Type="http://schemas.openxmlformats.org/officeDocument/2006/relationships/hyperlink" Target="https://ru.qwe.wiki/wiki/Asymmetric_digital_subscriber_line" TargetMode="Externa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EFTA" TargetMode="External"/><Relationship Id="rId3" Type="http://schemas.openxmlformats.org/officeDocument/2006/relationships/hyperlink" Target="https://ru.wikipedia.org/wiki/%D0%A0%D1%83%D1%81%D1%81%D0%BA%D0%B8%D0%B9_%D1%8F%D0%B7%D1%8B%D0%BA" TargetMode="External"/><Relationship Id="rId7" Type="http://schemas.openxmlformats.org/officeDocument/2006/relationships/hyperlink" Target="https://ru.wikipedia.org/wiki/CEPT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u.wikipedia.org/wiki/3GPP" TargetMode="External"/><Relationship Id="rId5" Type="http://schemas.openxmlformats.org/officeDocument/2006/relationships/hyperlink" Target="https://ru.wikipedia.org/wiki/TETRA" TargetMode="External"/><Relationship Id="rId4" Type="http://schemas.openxmlformats.org/officeDocument/2006/relationships/hyperlink" Target="https://ru.wikipedia.org/wiki/GSM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r>
              <a:rPr lang="en-US" sz="1600" b="1" i="0" u="sng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1. </a:t>
            </a:r>
            <a:r>
              <a:rPr lang="ru-RU" sz="1600" b="1" i="0" u="sng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Стандартами отдельных фирм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занимаются такие компании как: </a:t>
            </a:r>
            <a:r>
              <a:rPr lang="ru-RU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Digital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 </a:t>
            </a:r>
            <a:r>
              <a:rPr lang="ru-RU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Equipment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</a:t>
            </a:r>
            <a:r>
              <a:rPr lang="ru-RU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Sun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фирма </a:t>
            </a:r>
            <a:r>
              <a:rPr lang="ru-RU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Novell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.</a:t>
            </a:r>
            <a:endParaRPr lang="en-US" sz="1400" b="0" i="0" u="none" strike="noStrike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158750" indent="0">
              <a:buNone/>
            </a:pPr>
            <a:endParaRPr lang="ru-RU" sz="1400" b="0" i="0" u="none" strike="noStrike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158750" indent="0">
              <a:buNone/>
            </a:pP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Стандарты того или иного уровня, принятые и утвержденные официальными органами, называются стандартами де-юре. </a:t>
            </a:r>
          </a:p>
          <a:p>
            <a:pPr marL="158750" indent="0">
              <a:buNone/>
            </a:pPr>
            <a:endParaRPr lang="en-US" sz="1400" b="0" i="0" u="none" strike="noStrike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158750" indent="0">
              <a:buNone/>
            </a:pP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Неформальный перечень или спецификация требований, условий применения, ограничений и т.п. к объекту любой природы, принятый некоторым неформализованным кругом заинтересованных организаций, называется стандартом де-факто.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sng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2. </a:t>
            </a:r>
            <a:r>
              <a:rPr lang="ru-RU" sz="1600" b="1" i="0" u="sng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К специальным комитетам и объединениям 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по созданию стандартов можно отнести Институт инженеров по электротехнике и электронике (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Institute of Electrical and Electronic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Engeneers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– 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IEEE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организация, созданная в США в 1963 г.), Европейский институт стандартизации в области телекоммуникаций (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European Telecommunications Standards Institute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– 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ETSI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был создан 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  <a:hlinkClick r:id="rId3" tooltip="CEPT"/>
              </a:rPr>
              <a:t>CEPT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 в 1988 г.), Европейская конференция почтовых и телекоммуникационных ведомств (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Conference of European Post and Telecommunications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– 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CEPT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, была основана в 1959 году 19 странами) разрабатывает стандарты Европейского уровня в области связи. 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Bellcore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 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– Исследовательский центр в области связи компании 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Bell Telephone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 (США). Теперь это 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Telcordia Technologies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. Стал дочерней компанией 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Ericsson c</a:t>
            </a:r>
            <a:r>
              <a:rPr lang="ru-RU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12 января 2012 года</a:t>
            </a:r>
            <a:r>
              <a:rPr lang="en-US" sz="1400" b="0" i="0" u="none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/</a:t>
            </a:r>
          </a:p>
          <a:p>
            <a:pPr marL="158750" indent="0">
              <a:buNone/>
            </a:pPr>
            <a:endParaRPr lang="en-US" sz="1400" b="0" i="0" u="none" strike="noStrike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158750" indent="0">
              <a:buNone/>
            </a:pPr>
            <a:r>
              <a:rPr lang="en-US" sz="1400" b="1" i="0" u="sng" strike="noStrike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3. </a:t>
            </a:r>
            <a:r>
              <a:rPr lang="ru-RU" sz="1100" b="1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Из национальных организаций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внесших наиболее существенный вклад в развитие средств связи и занимающихся проблемами стандартизации в этой области, следует отметить такие организации:</a:t>
            </a:r>
          </a:p>
          <a:p>
            <a:pPr lvl="0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Американский институт национальных стандартов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American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National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Standards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Institute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– ANSI, учрежден в 1918г) разрабатывает стандарты для использования в США, затем многие из этих стандартов утверждаются международными организациями стандартизации;</a:t>
            </a:r>
          </a:p>
          <a:p>
            <a:pPr lvl="0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Ассоциация телекоммуникационной промышленности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Telecommunication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Industrial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Association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– TIA, основана в 1988 г в США) является одной из групп ANSI по телекоммуникациям;</a:t>
            </a:r>
          </a:p>
          <a:p>
            <a:pPr lvl="0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Ассоциация электронной промышленности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Electric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Industrial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Association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- EIA) также одна из групп ANSI.</a:t>
            </a:r>
          </a:p>
          <a:p>
            <a:pPr lvl="0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Министерство обороны США ( 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Department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Defense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DoD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)</a:t>
            </a:r>
          </a:p>
          <a:p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В Российской Федерации национальные стандарты во всех областях деятельности разрабатывает Государственный Комитет по стандартизации, метрологии и сертификации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Госкомстандарт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). Работы, связанные с подготовкой стандартов в области связи и контроль их исполнения, осуществляют подразделения министерства связи: департаменты и соответствующие комиссии.</a:t>
            </a:r>
            <a:endParaRPr lang="en-US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endParaRPr lang="en-US" sz="1400" b="0" i="0" u="none" strike="noStrike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158750" indent="0">
              <a:buNone/>
            </a:pPr>
            <a:r>
              <a:rPr lang="en-US" sz="1600" b="1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ru-RU" sz="1600" b="1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На международном уровне вопросами 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стандартизации в области телекоммуникаций занимаются в основном три организации: Международная организация по стандартизации (МОС, 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ISO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International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Organization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Standardization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(также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International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Standards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Organization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 (название ISO не является аббревиатурой – оно происходит от древнегреческого слова «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isos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», означавшего «равный, равносильный».) основана в 1946 г.), Международный союз электросвязи (МСЭ, 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ITU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International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Telecommunications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Union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структурное подразделение ООН, образован в 1865 году как Международный телеграфный союз) и Международная эл	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ектротехническая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комиссия (МЭК, 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IEC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International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Electrotechnical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Commission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основана в 1906 г.).</a:t>
            </a:r>
            <a:endParaRPr lang="en-US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endParaRPr lang="ru-RU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Инжене́рный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сове́т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Интерне́та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IETF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Internet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Engineering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Task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Force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)-  открытое международное сообщество проектировщиков, учёных, сетевых операторов и провайдеров, созданное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 tooltip="Совет по архитектуре Интернета"/>
              </a:rPr>
              <a:t>IAB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в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5" tooltip="1986 год"/>
              </a:rPr>
              <a:t>1986 году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 занимающееся развитием протоколов и архитектуры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Интернет"/>
              </a:rPr>
              <a:t>Интернета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endParaRPr lang="ru-RU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Совет по архитектуре Интернета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 tooltip="Английский язык"/>
              </a:rPr>
              <a:t>англ.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1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Internet</a:t>
            </a:r>
            <a:r>
              <a:rPr lang="ru-RU" sz="1100" b="1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Architecture</a:t>
            </a:r>
            <a:r>
              <a:rPr lang="ru-RU" sz="1100" b="1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Board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 tooltip="Английский язык"/>
              </a:rPr>
              <a:t>англ.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1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IAB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 — группа технических советников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8" tooltip="ISOC"/>
              </a:rPr>
              <a:t>ISOC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которая осуществляет:</a:t>
            </a:r>
          </a:p>
          <a:p>
            <a:pPr lvl="1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надзор за архитектурой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Интернет"/>
              </a:rPr>
              <a:t>Интернета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включая его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9" tooltip="Протокол передачи данных"/>
              </a:rPr>
              <a:t>протоколы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 связанные с ними процедуры;</a:t>
            </a:r>
          </a:p>
          <a:p>
            <a:pPr lvl="1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надзор за созданием новых стандартов Интернета;</a:t>
            </a:r>
          </a:p>
          <a:p>
            <a:pPr lvl="1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редактирование и публикацию серии документов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0" tooltip="RFC"/>
              </a:rPr>
              <a:t>RFC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;</a:t>
            </a:r>
          </a:p>
          <a:p>
            <a:pPr lvl="1"/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консультации руководства ISOC по техническим, архитектурным и процедурным вопросам, связанным с Интернетом и его технологиями.</a:t>
            </a:r>
          </a:p>
          <a:p>
            <a:pPr marL="158750" indent="0">
              <a:buNone/>
            </a:pP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Общество Интернета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 tooltip="Английский язык"/>
              </a:rPr>
              <a:t>англ.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Internet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Society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 </a:t>
            </a:r>
            <a:r>
              <a:rPr lang="ru-RU" sz="1100" b="1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ISOC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 — международная профессиональная организация, занимающаяся развитием и обеспечением доступности сети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Интернет"/>
              </a:rPr>
              <a:t>Интернет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Организация насчитывает более 20 тысяч индивидуальных членов и более 100 организаций-членов в 180 странах мира. Общество Интернета предоставляет организационную основу для множества других консультативных и исследовательских групп, занимающихся развитием Интернета, включая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1" tooltip="IETF"/>
              </a:rPr>
              <a:t>IETF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 tooltip="Совет по архитектуре Интернета"/>
              </a:rPr>
              <a:t>IAB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158750" indent="0">
              <a:buNone/>
            </a:pPr>
            <a:endParaRPr lang="en-US" sz="1100" b="0" i="0" u="none" strike="noStrike" cap="none" dirty="0">
              <a:solidFill>
                <a:srgbClr val="000000"/>
              </a:solidFill>
              <a:effectLst/>
              <a:latin typeface="Arial"/>
              <a:cs typeface="Arial"/>
              <a:sym typeface="Arial"/>
            </a:endParaRPr>
          </a:p>
        </p:txBody>
      </p:sp>
      <p:sp>
        <p:nvSpPr>
          <p:cNvPr id="73" name="Google Shape;7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Примечание: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Технология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была разработана вместе со многими первыми проектами корпорации 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 tooltip="Xerox PARC"/>
              </a:rPr>
              <a:t>Xerox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 tooltip="Xerox PARC"/>
              </a:rPr>
              <a:t> PARC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Общепринято считать, что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был изобретён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 tooltip="22 мая"/>
              </a:rPr>
              <a:t>22 мая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5" tooltip="1973 год"/>
              </a:rPr>
              <a:t>1973 года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когда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Меткалф, Роберт"/>
              </a:rPr>
              <a:t>Роберт Меткалф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Robert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Metcalfe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 составил докладную записку для главы PARC о потенциале технологии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sng" strike="noStrike" cap="none" baseline="300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/>
              </a:rPr>
              <a:t>[2]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Но законное право на технологию Меткалф получил через несколько лет. В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8" tooltip="1976 год"/>
              </a:rPr>
              <a:t>1976 году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он и его ассистент Дэвид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Боггс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David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Boggs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 издали брошюру под названием «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Distributed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Packet-Switching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Local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Computer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Networks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ru-RU" sz="1100" b="0" i="0" u="sng" strike="noStrike" cap="none" baseline="30000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9"/>
              </a:rPr>
              <a:t>[3]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Меткалф ушёл из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Xerox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в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0" tooltip="1979 год"/>
              </a:rPr>
              <a:t>1979 году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 основал компанию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1" tooltip="3Com"/>
              </a:rPr>
              <a:t>3Com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для продвижения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2" tooltip="Компьютер"/>
              </a:rPr>
              <a:t>компьютеров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3" tooltip="Локальная вычислительная сеть"/>
              </a:rPr>
              <a:t>локальных вычислительных сетей (ЛВС)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Ему удалось убедить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4" tooltip="DEC"/>
              </a:rPr>
              <a:t>DEC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 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5" tooltip="Intel"/>
              </a:rPr>
              <a:t>Intel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 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6" tooltip="Xerox"/>
              </a:rPr>
              <a:t>Xerox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работать совместно и разработать стандарт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(DIX). Впервые этот стандарт был опубликован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7" tooltip="30 сентября"/>
              </a:rPr>
              <a:t>30 сентября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8" tooltip="1980 год"/>
              </a:rPr>
              <a:t>1980 года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Он начал соперничество с двумя крупными запатентованными технологиями: 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9" tooltip="Token ring"/>
              </a:rPr>
              <a:t>token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9" tooltip="Token ring"/>
              </a:rPr>
              <a:t> 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9" tooltip="Token ring"/>
              </a:rPr>
              <a:t>ring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20" tooltip="ARCNET"/>
              </a:rPr>
              <a:t>ARCNET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 — которые вскоре были раздавлены под накатывающимися волнами продукции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Ethernet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В процессе борьбы 3Com стала основной компанией в этой отрасли.</a:t>
            </a:r>
          </a:p>
          <a:p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DSL (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Digital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Subsriber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Line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 - Цифровая абонентская линия ( DSL , первоначально цифровой абонентский шлейф )-  Сотрудники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Bellcore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(теперь 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21" tooltip="Telcordia Technologies"/>
              </a:rPr>
              <a:t>Telcordia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21" tooltip="Telcordia Technologies"/>
              </a:rPr>
              <a:t> </a:t>
            </a:r>
            <a:r>
              <a:rPr lang="ru-RU" sz="1100" b="0" i="0" u="sng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21" tooltip="Telcordia Technologies"/>
              </a:rPr>
              <a:t>Technologies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) разработали </a:t>
            </a:r>
            <a:r>
              <a:rPr lang="ru-RU" sz="1100" b="0" i="0" u="sng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22" tooltip="Асимметричная цифровая абонентская линия"/>
              </a:rPr>
              <a:t>асимметричной цифровой абонентской линии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(ADSL)/ Патент был подан в 1988 году.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486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European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Telecommunications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Standards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Institute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 tooltip="Русский язык"/>
              </a:rPr>
              <a:t>рус.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Европейский институт по стандартизации в области телекоммуникаций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сокр. </a:t>
            </a:r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ETSI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произносится </a:t>
            </a:r>
            <a:r>
              <a:rPr lang="ru-RU" sz="1100" b="0" i="1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этси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 — независимая, некоммерческая организация по стандартизации в телекоммуникационной промышленности (изготовители оборудования и операторы сетей) в Европе. ETSI были успешно стандартизированы система сотовой связи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 tooltip="GSM"/>
              </a:rPr>
              <a:t>GSM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и система профессиональной мобильной радиосвязи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5" tooltip="TETRA"/>
              </a:rPr>
              <a:t>TETRA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ETSI является одним из создателей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3GPP"/>
              </a:rPr>
              <a:t>3GPP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ETSI был создан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 tooltip="CEPT"/>
              </a:rPr>
              <a:t>CEPT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в 1988 году и был официально признан Европейской Комиссией и секретариатом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8" tooltip="EFTA"/>
              </a:rPr>
              <a:t>EFTA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Расположенный в Софии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Антиполис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(Франция), ETSI официально ответственен за стандартизацию информационных и телекоммуникационных технологий в пределах Европы. В ETSI входят более 800 членов из 64 стран мира, включая производителей оборудования, операторов связи, администрации, сервисных провайдеров, исследователей и пользователей — фактически, все ключевые игроки в мире информационных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995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3:notes"/>
          <p:cNvSpPr txBox="1">
            <a:spLocks noGrp="1"/>
          </p:cNvSpPr>
          <p:nvPr>
            <p:ph type="body" idx="1"/>
          </p:nvPr>
        </p:nvSpPr>
        <p:spPr>
          <a:xfrm>
            <a:off x="685801" y="4343406"/>
            <a:ext cx="5486400" cy="4114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4" name="Google Shape;20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subTitle" idx="1"/>
          </p:nvPr>
        </p:nvSpPr>
        <p:spPr>
          <a:xfrm>
            <a:off x="1371600" y="4599335"/>
            <a:ext cx="6400800" cy="228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2pPr>
            <a:lvl3pPr lvl="2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4pPr>
            <a:lvl5pPr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/>
          <p:nvPr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230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5"/>
          <p:cNvSpPr txBox="1"/>
          <p:nvPr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230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5"/>
          <p:cNvSpPr txBox="1">
            <a:spLocks noGrp="1"/>
          </p:cNvSpPr>
          <p:nvPr>
            <p:ph type="title"/>
          </p:nvPr>
        </p:nvSpPr>
        <p:spPr>
          <a:xfrm>
            <a:off x="1371600" y="2926326"/>
            <a:ext cx="6400800" cy="705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body" idx="2"/>
          </p:nvPr>
        </p:nvSpPr>
        <p:spPr>
          <a:xfrm>
            <a:off x="1371600" y="3637205"/>
            <a:ext cx="6400800" cy="462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subTitle" idx="1"/>
          </p:nvPr>
        </p:nvSpPr>
        <p:spPr>
          <a:xfrm>
            <a:off x="1371600" y="4599335"/>
            <a:ext cx="6400800" cy="228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2pPr>
            <a:lvl3pPr lvl="2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4pPr>
            <a:lvl5pPr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CC5"/>
              </a:buClr>
              <a:buSzPts val="1600"/>
              <a:buNone/>
              <a:defRPr>
                <a:solidFill>
                  <a:srgbClr val="888CC5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CC5"/>
              </a:buClr>
              <a:buSzPts val="2000"/>
              <a:buNone/>
              <a:defRPr>
                <a:solidFill>
                  <a:srgbClr val="888CC5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19"/>
          <p:cNvSpPr txBox="1"/>
          <p:nvPr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230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9"/>
          <p:cNvSpPr txBox="1"/>
          <p:nvPr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230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0"/>
          <p:cNvSpPr txBox="1">
            <a:spLocks noGrp="1"/>
          </p:cNvSpPr>
          <p:nvPr>
            <p:ph type="title"/>
          </p:nvPr>
        </p:nvSpPr>
        <p:spPr>
          <a:xfrm>
            <a:off x="764693" y="997421"/>
            <a:ext cx="5965438" cy="148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body" idx="1"/>
          </p:nvPr>
        </p:nvSpPr>
        <p:spPr>
          <a:xfrm>
            <a:off x="765697" y="2571750"/>
            <a:ext cx="5965825" cy="1652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743140" y="927382"/>
            <a:ext cx="2713244" cy="1644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sz="28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инал">
  <p:cSld name="Финал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57200" y="2010279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body" idx="1"/>
          </p:nvPr>
        </p:nvSpPr>
        <p:spPr>
          <a:xfrm>
            <a:off x="457200" y="2787704"/>
            <a:ext cx="8229600" cy="594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  <a:defRPr>
                <a:solidFill>
                  <a:srgbClr val="FFFFFF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  <a:defRPr>
                <a:solidFill>
                  <a:srgbClr val="FFFFFF"/>
                </a:solidFill>
              </a:defRPr>
            </a:lvl2pPr>
            <a:lvl3pPr marL="1371600" lvl="2" indent="-2286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3pPr>
            <a:lvl4pPr marL="1828800" lvl="3" indent="-2286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4pPr>
            <a:lvl5pPr marL="2286000" lvl="4" indent="-2286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>
                <a:solidFill>
                  <a:srgbClr val="FFFFFF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kfql">
  <p:cSld name="Ckfq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457200" y="1759937"/>
            <a:ext cx="4038600" cy="2834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body" idx="2"/>
          </p:nvPr>
        </p:nvSpPr>
        <p:spPr>
          <a:xfrm>
            <a:off x="4648200" y="1759937"/>
            <a:ext cx="4038600" cy="2834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ftr" idx="11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457199" y="1759937"/>
            <a:ext cx="5018388" cy="2943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  <a:defRPr sz="24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8"/>
          <p:cNvSpPr>
            <a:spLocks noGrp="1"/>
          </p:cNvSpPr>
          <p:nvPr>
            <p:ph type="pic" idx="2"/>
          </p:nvPr>
        </p:nvSpPr>
        <p:spPr>
          <a:xfrm>
            <a:off x="5659438" y="1759744"/>
            <a:ext cx="3027362" cy="141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8"/>
          <p:cNvSpPr>
            <a:spLocks noGrp="1"/>
          </p:cNvSpPr>
          <p:nvPr>
            <p:ph type="pic" idx="3"/>
          </p:nvPr>
        </p:nvSpPr>
        <p:spPr>
          <a:xfrm>
            <a:off x="5659438" y="3288506"/>
            <a:ext cx="3027362" cy="1414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457200" y="927498"/>
            <a:ext cx="8229600" cy="620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ustom Layout">
  <p:cSld name="4_Custom Layou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>
            <a:spLocks noGrp="1"/>
          </p:cNvSpPr>
          <p:nvPr>
            <p:ph type="pic" idx="2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23"/>
          <p:cNvSpPr>
            <a:spLocks noGrp="1"/>
          </p:cNvSpPr>
          <p:nvPr>
            <p:ph type="pic" idx="3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23"/>
          <p:cNvSpPr>
            <a:spLocks noGrp="1"/>
          </p:cNvSpPr>
          <p:nvPr>
            <p:ph type="pic" idx="4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1"/>
          </p:nvPr>
        </p:nvSpPr>
        <p:spPr>
          <a:xfrm>
            <a:off x="457201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5"/>
          </p:nvPr>
        </p:nvSpPr>
        <p:spPr>
          <a:xfrm>
            <a:off x="3275819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6"/>
          </p:nvPr>
        </p:nvSpPr>
        <p:spPr>
          <a:xfrm>
            <a:off x="6085706" y="2899173"/>
            <a:ext cx="2589213" cy="269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body" idx="7"/>
          </p:nvPr>
        </p:nvSpPr>
        <p:spPr>
          <a:xfrm>
            <a:off x="457200" y="3319723"/>
            <a:ext cx="4038600" cy="12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  <a:defRPr sz="16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body" idx="8"/>
          </p:nvPr>
        </p:nvSpPr>
        <p:spPr>
          <a:xfrm>
            <a:off x="4648200" y="3319723"/>
            <a:ext cx="4038600" cy="12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  <a:defRPr sz="16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ftr" idx="11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ftr" idx="11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ftr" idx="11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6"/>
          <p:cNvSpPr txBox="1"/>
          <p:nvPr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stinfo.ru/catalog/Details/?id=4149693" TargetMode="External"/><Relationship Id="rId2" Type="http://schemas.openxmlformats.org/officeDocument/2006/relationships/hyperlink" Target="http://www.gostinfo.ru/catalog/Details/?id=4148776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ostinfo.ru/catalog/Details/?id=4152393" TargetMode="External"/><Relationship Id="rId4" Type="http://schemas.openxmlformats.org/officeDocument/2006/relationships/hyperlink" Target="http://www.gostinfo.ru/catalog/Details/?id=412281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8%D0%BD%D1%82%D0%B5%D1%80%D0%BD%D0%B5%D1%82" TargetMode="External"/><Relationship Id="rId3" Type="http://schemas.openxmlformats.org/officeDocument/2006/relationships/hyperlink" Target="http://mobilradio.ru/information/vocabulary/tetra.htm" TargetMode="External"/><Relationship Id="rId7" Type="http://schemas.openxmlformats.org/officeDocument/2006/relationships/hyperlink" Target="https://ru.wikipedia.org/wiki/CER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1%D0%B5%D1%80%D0%BD%D0%B5%D1%80%D1%81-%D0%9B%D0%B8,_%D0%A2%D0%B8%D0%BC" TargetMode="External"/><Relationship Id="rId5" Type="http://schemas.openxmlformats.org/officeDocument/2006/relationships/hyperlink" Target="https://ru.wikipedia.org/wiki/1991_%D0%B3%D0%BE%D0%B4" TargetMode="External"/><Relationship Id="rId4" Type="http://schemas.openxmlformats.org/officeDocument/2006/relationships/hyperlink" Target="http://mobilradio.ru/information/vocabulary/gsm.htm" TargetMode="External"/><Relationship Id="rId9" Type="http://schemas.openxmlformats.org/officeDocument/2006/relationships/hyperlink" Target="https://ru.wikipedia.org/wiki/%D0%93%D0%B8%D0%BF%D0%B5%D1%80%D1%82%D0%B5%D0%BA%D1%81%D1%82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Macintosh" TargetMode="External"/><Relationship Id="rId3" Type="http://schemas.openxmlformats.org/officeDocument/2006/relationships/hyperlink" Target="https://ru.wikipedia.org/wiki/IP" TargetMode="External"/><Relationship Id="rId7" Type="http://schemas.openxmlformats.org/officeDocument/2006/relationships/hyperlink" Target="https://ru.wikipedia.org/wiki/%D0%9A%D0%BE%D0%BC%D0%BF%D1%8C%D1%8E%D1%82%D0%B5%D1%80%D0%BD%D0%B0%D1%8F_%D1%81%D0%B5%D1%82%D1%8C" TargetMode="External"/><Relationship Id="rId2" Type="http://schemas.openxmlformats.org/officeDocument/2006/relationships/hyperlink" Target="https://ru.wikipedia.org/wiki/%D0%A1%D0%B5%D1%82%D0%B5%D0%B2%D0%BE%D0%B9_%D0%BF%D1%80%D0%BE%D1%82%D0%BE%D0%BA%D0%BE%D0%BB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Apple" TargetMode="External"/><Relationship Id="rId5" Type="http://schemas.openxmlformats.org/officeDocument/2006/relationships/hyperlink" Target="https://ru.wikipedia.org/wiki/%D0%A1%D1%82%D0%B5%D0%BA_%D0%BF%D1%80%D0%BE%D1%82%D0%BE%D0%BA%D0%BE%D0%BB%D0%BE%D0%B2" TargetMode="External"/><Relationship Id="rId4" Type="http://schemas.openxmlformats.org/officeDocument/2006/relationships/hyperlink" Target="https://ru.wikipedia.org/wiki/%D0%A1%D0%BE%D0%B2%D0%B5%D1%82_%D0%BF%D0%BE_%D0%B0%D1%80%D1%85%D0%B8%D1%82%D0%B5%D0%BA%D1%82%D1%83%D1%80%D0%B5_%D0%98%D0%BD%D1%82%D0%B5%D1%80%D0%BD%D0%B5%D1%82%D0%B0" TargetMode="External"/><Relationship Id="rId9" Type="http://schemas.openxmlformats.org/officeDocument/2006/relationships/hyperlink" Target="https://ru.wikipedia.org/wiki/TCP/IP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ISO_8473&amp;action=edit&amp;redlink=1" TargetMode="External"/><Relationship Id="rId7" Type="http://schemas.openxmlformats.org/officeDocument/2006/relationships/hyperlink" Target="https://ru.wikipedia.org/wiki/Open_Systems_Interconnectio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1%D0%B5%D1%82%D0%B5%D0%B2%D0%B0%D1%8F_%D0%BC%D0%BE%D0%B4%D0%B5%D0%BB%D1%8C_OSI" TargetMode="External"/><Relationship Id="rId5" Type="http://schemas.openxmlformats.org/officeDocument/2006/relationships/hyperlink" Target="https://ru.wikipedia.org/wiki/ISO" TargetMode="External"/><Relationship Id="rId4" Type="http://schemas.openxmlformats.org/officeDocument/2006/relationships/hyperlink" Target="https://ru.wikipedia.org/wiki/Digital_Equipment_Corporatio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2%D0%B8%D0%B4%D0%B5%D0%BE%D0%BA%D0%BE%D0%BD%D1%84%D0%B5%D1%80%D0%B5%D0%BD%D1%86%D0%B8%D1%8F" TargetMode="External"/><Relationship Id="rId13" Type="http://schemas.openxmlformats.org/officeDocument/2006/relationships/hyperlink" Target="https://ru.wikipedia.org/wiki/%D0%A2%D0%B5%D0%BB%D0%B5%D1%84%D0%BE%D0%BD%D0%BD%D1%8B%D0%B9_%D0%BD%D0%BE%D0%BC%D0%B5%D1%80" TargetMode="External"/><Relationship Id="rId3" Type="http://schemas.openxmlformats.org/officeDocument/2006/relationships/hyperlink" Target="https://ru.wikipedia.org/wiki/1993" TargetMode="External"/><Relationship Id="rId7" Type="http://schemas.openxmlformats.org/officeDocument/2006/relationships/hyperlink" Target="https://ru.wikipedia.org/wiki/%D0%9E%D0%BF%D0%B5%D1%80%D0%B0%D1%86%D0%B8%D0%BE%D0%BD%D0%BD%D0%B0%D1%8F_%D1%81%D0%B8%D1%81%D1%82%D0%B5%D0%BC%D0%B0" TargetMode="External"/><Relationship Id="rId12" Type="http://schemas.openxmlformats.org/officeDocument/2006/relationships/hyperlink" Target="https://ru.wikipedia.org/wiki/%D0%A2%D0%B5%D0%BB%D0%B5%D0%BA%D0%BE%D0%BC%D0%BC%D1%83%D0%BD%D0%B8%D0%BA%D0%B0%D1%86%D0%B8%D0%BE%D0%BD%D0%BD%D0%B0%D1%8F_%D1%81%D0%B5%D1%82%D1%8C" TargetMode="External"/><Relationship Id="rId2" Type="http://schemas.openxmlformats.org/officeDocument/2006/relationships/hyperlink" Target="https://ru.wikipedia.org/wiki/ITU-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A%D0%BB%D0%B8%D0%B5%D0%BD%D1%82_(%D0%B8%D0%BD%D1%84%D0%BE%D1%80%D0%BC%D0%B0%D1%82%D0%B8%D0%BA%D0%B0)" TargetMode="External"/><Relationship Id="rId11" Type="http://schemas.openxmlformats.org/officeDocument/2006/relationships/hyperlink" Target="https://ru.wikipedia.org/wiki/%D0%A2%D0%B5%D0%BB%D0%B5%D1%84%D0%BE%D0%BD%D0%BD%D0%B0%D1%8F_%D1%81%D0%B5%D1%82%D1%8C_%D0%BE%D0%B1%D1%89%D0%B5%D0%B3%D0%BE_%D0%BF%D0%BE%D0%BB%D1%8C%D0%B7%D0%BE%D0%B2%D0%B0%D0%BD%D0%B8%D1%8F" TargetMode="External"/><Relationship Id="rId5" Type="http://schemas.openxmlformats.org/officeDocument/2006/relationships/hyperlink" Target="https://ru.wikipedia.org/wiki/%D0%A1%D0%B5%D1%80%D0%B2%D0%B5%D1%80_(%D0%BF%D1%80%D0%BE%D0%B3%D1%80%D0%B0%D0%BC%D0%BC%D0%BD%D0%BE%D0%B5_%D0%BE%D0%B1%D0%B5%D1%81%D0%BF%D0%B5%D1%87%D0%B5%D0%BD%D0%B8%D0%B5)" TargetMode="External"/><Relationship Id="rId10" Type="http://schemas.openxmlformats.org/officeDocument/2006/relationships/hyperlink" Target="https://ru.wikipedia.org/wiki/%D0%9F%D0%BB%D0%B0%D0%BD_%D0%BD%D1%83%D0%BC%D0%B5%D1%80%D0%B0%D1%86%D0%B8%D0%B8" TargetMode="External"/><Relationship Id="rId4" Type="http://schemas.openxmlformats.org/officeDocument/2006/relationships/hyperlink" Target="https://ru.wikipedia.org/wiki/%D0%A1%D0%BB%D1%83%D0%B6%D0%B1%D0%B0_%D0%BA%D0%B0%D1%82%D0%B0%D0%BB%D0%BE%D0%B3%D0%BE%D0%B2" TargetMode="External"/><Relationship Id="rId9" Type="http://schemas.openxmlformats.org/officeDocument/2006/relationships/hyperlink" Target="https://ru.wikipedia.org/wiki/%D0%A2%D0%B5%D0%BB%D0%B5%D0%BA%D0%BE%D0%BC%D0%BC%D1%83%D0%BD%D0%B8%D0%BA%D0%B0%D1%86%D0%B8%D0%B8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C%2B%2B" TargetMode="External"/><Relationship Id="rId3" Type="http://schemas.openxmlformats.org/officeDocument/2006/relationships/hyperlink" Target="https://ru.wikipedia.org/wiki/%D0%9A%D0%BE%D0%BC%D0%BF%D1%8C%D1%8E%D1%82%D0%B5%D1%80%D0%BD%D0%B0%D1%8F_%D1%81%D0%B5%D1%82%D1%8C" TargetMode="External"/><Relationship Id="rId7" Type="http://schemas.openxmlformats.org/officeDocument/2006/relationships/hyperlink" Target="https://ru.wikipedia.org/wiki/%D0%9C%D0%B5%D0%B6%D0%B4%D1%83%D0%BD%D0%B0%D1%80%D0%BE%D0%B4%D0%BD%D0%B0%D1%8F_%D1%8D%D0%BB%D0%B5%D0%BA%D1%82%D1%80%D0%BE%D1%82%D0%B5%D1%85%D0%BD%D0%B8%D1%87%D0%B5%D1%81%D0%BA%D0%B0%D1%8F_%D0%BA%D0%BE%D0%BC%D0%B8%D1%81%D1%81%D0%B8%D1%8F" TargetMode="External"/><Relationship Id="rId12" Type="http://schemas.openxmlformats.org/officeDocument/2006/relationships/hyperlink" Target="https://ru.wikipedia.org/wiki/2003" TargetMode="External"/><Relationship Id="rId2" Type="http://schemas.openxmlformats.org/officeDocument/2006/relationships/hyperlink" Target="https://ru.wikipedia.org/wiki/%D0%A1%D1%82%D1%80%D1%83%D0%BA%D1%82%D1%83%D1%80%D0%B8%D1%80%D0%BE%D0%B2%D0%B0%D0%BD%D0%BD%D0%B0%D1%8F_%D0%BA%D0%B0%D0%B1%D0%B5%D0%BB%D1%8C%D0%BD%D0%B0%D1%8F_%D1%81%D0%B8%D1%81%D1%82%D0%B5%D0%BC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ISO" TargetMode="External"/><Relationship Id="rId11" Type="http://schemas.openxmlformats.org/officeDocument/2006/relationships/hyperlink" Target="https://ru.wikipedia.org/wiki/1998" TargetMode="External"/><Relationship Id="rId5" Type="http://schemas.openxmlformats.org/officeDocument/2006/relationships/hyperlink" Target="https://ru.wikipedia.org/wiki/%D0%96%D0%B8%D0%B7%D0%BD%D0%B5%D0%BD%D0%BD%D1%8B%D0%B9_%D1%86%D0%B8%D0%BA%D0%BB_%D0%BF%D1%80%D0%BE%D0%B3%D1%80%D0%B0%D0%BC%D0%BC%D0%BD%D0%BE%D0%B3%D0%BE_%D0%BE%D0%B1%D0%B5%D1%81%D0%BF%D0%B5%D1%87%D0%B5%D0%BD%D0%B8%D1%8F" TargetMode="External"/><Relationship Id="rId10" Type="http://schemas.openxmlformats.org/officeDocument/2006/relationships/hyperlink" Target="https://ru.wikipedia.org/w/index.php?title=SC22&amp;action=edit&amp;redlink=1" TargetMode="External"/><Relationship Id="rId4" Type="http://schemas.openxmlformats.org/officeDocument/2006/relationships/hyperlink" Target="https://ru.wikipedia.org/wiki/%D0%9C%D0%B5%D0%B6%D0%B4%D1%83%D0%BD%D0%B0%D1%80%D0%BE%D0%B4%D0%BD%D0%B0%D1%8F_%D0%BE%D1%80%D0%B3%D0%B0%D0%BD%D0%B8%D0%B7%D0%B0%D1%86%D0%B8%D1%8F_%D0%BF%D0%BE_%D1%81%D1%82%D0%B0%D0%BD%D0%B4%D0%B0%D1%80%D1%82%D0%B8%D0%B7%D0%B0%D1%86%D0%B8%D0%B8" TargetMode="External"/><Relationship Id="rId9" Type="http://schemas.openxmlformats.org/officeDocument/2006/relationships/hyperlink" Target="https://ru.wikipedia.org/w/index.php?title=%D0%A0%D0%B0%D0%B1%D0%BE%D1%87%D0%B0%D1%8F_%D0%B3%D1%80%D1%83%D0%BF%D0%BF%D0%B0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tools.ietf.org/html/rfc3286" TargetMode="External"/><Relationship Id="rId13" Type="http://schemas.openxmlformats.org/officeDocument/2006/relationships/hyperlink" Target="https://ru.wikipedia.org/wiki/IPv4" TargetMode="External"/><Relationship Id="rId3" Type="http://schemas.openxmlformats.org/officeDocument/2006/relationships/hyperlink" Target="https://ru.wikipedia.org/wiki/%D0%A1%D0%B5%D1%82%D0%B5%D0%B2%D0%BE%D0%B9_%D0%BF%D1%80%D0%BE%D1%82%D0%BE%D0%BA%D0%BE%D0%BB" TargetMode="External"/><Relationship Id="rId7" Type="http://schemas.openxmlformats.org/officeDocument/2006/relationships/hyperlink" Target="https://tools.ietf.org/html/rfc4960" TargetMode="External"/><Relationship Id="rId12" Type="http://schemas.openxmlformats.org/officeDocument/2006/relationships/hyperlink" Target="https://ru.wikipedia.org/wiki/IP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IETF" TargetMode="External"/><Relationship Id="rId11" Type="http://schemas.openxmlformats.org/officeDocument/2006/relationships/hyperlink" Target="https://tools.ietf.org/html/rfc760" TargetMode="External"/><Relationship Id="rId5" Type="http://schemas.openxmlformats.org/officeDocument/2006/relationships/hyperlink" Target="https://ru.wikipedia.org/wiki/%D0%9A%D0%BE%D0%BC%D0%BF%D1%8C%D1%8E%D1%82%D0%B5%D1%80%D0%BD%D1%8B%D0%B5_%D1%81%D0%B5%D1%82%D0%B8" TargetMode="External"/><Relationship Id="rId10" Type="http://schemas.openxmlformats.org/officeDocument/2006/relationships/hyperlink" Target="https://tools.ietf.org/html/rfc791" TargetMode="External"/><Relationship Id="rId4" Type="http://schemas.openxmlformats.org/officeDocument/2006/relationships/hyperlink" Target="https://ru.wikipedia.org/wiki/%D0%A2%D1%80%D0%B0%D0%BD%D1%81%D0%BF%D0%BE%D1%80%D1%82%D0%BD%D1%8B%D0%B9_%D1%83%D1%80%D0%BE%D0%B2%D0%B5%D0%BD%D1%8C" TargetMode="External"/><Relationship Id="rId9" Type="http://schemas.openxmlformats.org/officeDocument/2006/relationships/hyperlink" Target="https://ru.bmstu.wiki/%D0%90%D0%BD%D0%B3%D0%BB%D0%B8%D0%B9%D1%81%D0%BA%D0%B8%D0%B9_%D1%8F%D0%B7%D1%8B%D0%BA" TargetMode="External"/><Relationship Id="rId14" Type="http://schemas.openxmlformats.org/officeDocument/2006/relationships/hyperlink" Target="https://ru.wikipedia.org/wiki/%D0%98%D0%BD%D1%82%D0%B5%D1%80%D0%BD%D0%B5%D1%82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ANSI-%D0%B3%D1%80%D0%B0%D1%84%D0%B8%D0%BA%D0%B0" TargetMode="External"/><Relationship Id="rId3" Type="http://schemas.openxmlformats.org/officeDocument/2006/relationships/hyperlink" Target="https://ru.wikipedia.org/wiki/%D0%90%D0%BC%D0%B5%D1%80%D0%B8%D0%BA%D0%B0%D0%BD%D1%81%D0%BA%D0%B8%D0%B9_%D0%BD%D0%B0%D1%86%D0%B8%D0%BE%D0%BD%D0%B0%D0%BB%D1%8C%D0%BD%D1%8B%D0%B9_%D0%B8%D0%BD%D1%81%D1%82%D0%B8%D1%82%D1%83%D1%82_%D1%81%D1%82%D0%B0%D0%BD%D0%B4%D0%B0%D1%80%D1%82%D0%BE%D0%B2#cite_note-ms_glossary-11" TargetMode="External"/><Relationship Id="rId7" Type="http://schemas.openxmlformats.org/officeDocument/2006/relationships/hyperlink" Target="https://ru.wikipedia.org/wiki/%D0%A1%D0%B8_(%D1%8F%D0%B7%D1%8B%D0%BA_%D0%BF%D1%80%D0%BE%D0%B3%D1%80%D0%B0%D0%BC%D0%BC%D0%B8%D1%80%D0%BE%D0%B2%D0%B0%D0%BD%D0%B8%D1%8F)" TargetMode="External"/><Relationship Id="rId2" Type="http://schemas.openxmlformats.org/officeDocument/2006/relationships/hyperlink" Target="https://ru.wikipedia.org/wiki/ASCI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ANSI_C" TargetMode="External"/><Relationship Id="rId5" Type="http://schemas.openxmlformats.org/officeDocument/2006/relationships/hyperlink" Target="https://ru.wikipedia.org/wiki/%D0%A4%D0%BE%D1%80%D1%82%D1%80%D0%B0%D0%BD" TargetMode="External"/><Relationship Id="rId4" Type="http://schemas.openxmlformats.org/officeDocument/2006/relationships/hyperlink" Target="https://ru.wikipedia.org/wiki/ISO-8859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qwe.wiki/wiki/Technical_standard" TargetMode="External"/><Relationship Id="rId2" Type="http://schemas.openxmlformats.org/officeDocument/2006/relationships/hyperlink" Target="https://ru.qwe.wiki/wiki/Recommended_Standard_(EIA)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u.qwe.wiki/wiki/RS-449" TargetMode="External"/><Relationship Id="rId4" Type="http://schemas.openxmlformats.org/officeDocument/2006/relationships/hyperlink" Target="https://ru.qwe.wiki/wiki/Serial_communi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>
            <a:spLocks noGrp="1"/>
          </p:cNvSpPr>
          <p:nvPr>
            <p:ph type="title"/>
          </p:nvPr>
        </p:nvSpPr>
        <p:spPr>
          <a:xfrm>
            <a:off x="469556" y="1445741"/>
            <a:ext cx="8427308" cy="150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-RU" sz="3600" dirty="0"/>
              <a:t>Стандарты в области инфокоммуникационных технологий</a:t>
            </a:r>
            <a:endParaRPr sz="3600" dirty="0"/>
          </a:p>
        </p:txBody>
      </p:sp>
      <p:sp>
        <p:nvSpPr>
          <p:cNvPr id="61" name="Google Shape;61;p1"/>
          <p:cNvSpPr txBox="1">
            <a:spLocks noGrp="1"/>
          </p:cNvSpPr>
          <p:nvPr>
            <p:ph type="body" idx="2"/>
          </p:nvPr>
        </p:nvSpPr>
        <p:spPr>
          <a:xfrm>
            <a:off x="1390650" y="4179676"/>
            <a:ext cx="6400800" cy="96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sz="2000" dirty="0" err="1"/>
              <a:t>Выполнил</a:t>
            </a:r>
            <a:r>
              <a:rPr lang="ru-RU" sz="2000" dirty="0"/>
              <a:t>а</a:t>
            </a:r>
            <a:r>
              <a:rPr lang="en-GB" sz="2000" dirty="0"/>
              <a:t>: </a:t>
            </a:r>
            <a:r>
              <a:rPr lang="en-GB" sz="2000" dirty="0" err="1"/>
              <a:t>студент</a:t>
            </a:r>
            <a:r>
              <a:rPr lang="ru-RU" sz="2000" dirty="0"/>
              <a:t>ка</a:t>
            </a:r>
            <a:r>
              <a:rPr lang="en-GB" sz="2000" dirty="0"/>
              <a:t> </a:t>
            </a:r>
            <a:r>
              <a:rPr lang="en-GB" sz="2000" dirty="0" err="1"/>
              <a:t>группы</a:t>
            </a:r>
            <a:r>
              <a:rPr lang="en-GB" sz="2000" dirty="0"/>
              <a:t> К41114</a:t>
            </a:r>
            <a:endParaRPr sz="20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2000" dirty="0"/>
              <a:t>Дмитриева Ксения</a:t>
            </a:r>
            <a:endParaRPr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DE22E97-3B8F-4967-9502-43CF5B5A4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328" y="671165"/>
            <a:ext cx="8719692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Госкомстандарт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национальным стандартам в области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инфокоммуникаций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 стандарты ГОСТ Р, в каталоге национальных стандартов РФ стандартов ГОСТ Р множество, ниже перечислены некоторые из них: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Р 53724-2009 «Качество услуг связи. Общие положения»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Р55389-2012 «Система национальных стандартов качества в области качества услуг связи. Соглашение об уровне обслуживания (SLA)»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Р 56089-2014 «Качество услуги «Внутризоновая телефонная связь». Показатели качества»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34.954-91 «Информационная технология. Взаимосвязь открытых систем. Использование протокола пакетного уровня Х.25 для обеспечения услуг сетевого уровня взаимосвязи открытых систем в режиме с установлением соединения»</a:t>
            </a:r>
          </a:p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ГОСТ 34.960-91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Система обработки информации. Взаимосвязь открытых систем. Услуги транспортного уровня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ГОСТ 34.971-91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Информационная технология. Взаимосвязь открытых систем. Определение услуг уровня представления с установлением соединения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ГОСТ Р 34.950-92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Информационная технология. Взаимосвязь открытых систем. Передача данных. Протокол пакетного уровня Х.25 для оконечного оборудования данных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ГОСТ Р 34.980.1-92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Информационная технология. Взаимосвязь открытых систем. Передача, доступ и управление файлом. Часть 1. Общее описание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6200" indent="0">
              <a:buNone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40DDC108-B06A-4D1F-952D-212858A87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7" y="130374"/>
            <a:ext cx="8075007" cy="382744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143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1FCFF01C-C1CA-4BF5-9827-3F2FB4D13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6" y="746860"/>
            <a:ext cx="8923623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Мин.обороны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</a:t>
            </a:r>
          </a:p>
          <a:p>
            <a:pPr marL="762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Стек  TCP/IP  был  разработан  по  инициативе  Министерства обороны США для связи экспериментальной сети ARPANET с другими сетями как набор  общих  протоколов  для  разнородной вычислительной  среды</a:t>
            </a:r>
          </a:p>
          <a:p>
            <a:pPr marL="762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FTP - в 1971 года и использовался в научно-исследовательской сети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APRANET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38DD109-1AB1-409E-A0AC-D82FA1B56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7" y="111551"/>
            <a:ext cx="8167105" cy="32898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5471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4B95831-ADE7-48D5-91D8-E4FC313F2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72" y="654763"/>
            <a:ext cx="8923623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IEEE: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802.1Q – стандарт, целью которого является установление единого метода передачи по сети данных о приоритете кадра и его принадлежности к виртуальным ЛВС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802.1p – стандарт, определяющий метод передачи данных о приоритете сетевого трафика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802.2 — стандарт канального уровня, предназначенный для использования совместно со стандартами IEEE 802.3, 802.4 и 802.5. Определяет способы управления логическим каналом.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802.3- Стандарт, описывающий характеристики кабельной системы для ЛВС с шинной топологией ( 10Base5 ), способы передачи данных и метод управления доступом к среде передачи CSMA/CD.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802.4 - Стандарт, описывающий физический уровень и метод доступа с передачей маркера в ЛВС с шинной топологией. Используется в ЛВС, реализующих протокол автоматизации производства ( MAP ). Аналогичный метод доступа применяется в сети 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ARCnet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802.5 - Стандарт, описывающий физический уровень и метод доступа с передачей маркера в ЛВС с топологией “звезда”. Используется в сетях 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Token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Ring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EEE 802.6 — стандарт, описывающий протокол для городских вычислительных сетей ( MAN ). Использует волоконно-оптический кабель для передачи данных с максимальной скоростью 100Мбит/с на территории до 100 км </a:t>
            </a:r>
            <a:r>
              <a:rPr lang="ru-RU" sz="1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802.11 — спецификация на беспроводные радиолинии связи для вычислительных сетей — определяет используемую ими частоту 2,4 ГГц, которая выделена в США для промышленности, науки и медицины.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728405C-2950-4F89-8D39-A9D23726D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3" y="32610"/>
            <a:ext cx="8081586" cy="40792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585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2276FAD-7627-481F-9E98-1E5D182F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170" y="707390"/>
            <a:ext cx="8831526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IEEE: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802.11a — спецификация на беспроводные радиолинии связи для вычислительных сетей. Определяет использование частотного диапазона 5,15 – 5,35 ГГц и скорость передачи данных (голос и видео) до 54 Мбит/с.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802.11b — спецификация на беспроводные радиолинии связи для вычислительных сетей. Определяет использование частоты 2,412 – 2,437 ГГц и скорость передачи данных до 11 Мбит/с.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1394 — стандарт высокоскоростного интерфейса, разработанный для новой (последовательной) шины, имеющий в своей спецификации такой же номер. 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10Base-2, тонкий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стандарт физического уровня, являющийся частью стандарта IEEE 802.3 , который описывает топологию сети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тонком коаксиальном кабеле (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Cheapernet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) при скорости передачи данных 10 Мбит/с. Максимальное расстояние между узлами сети — 185 м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10Base-5, толстый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стандарт физического уровня, являющийся частью стандарта IEEE 802.3 . Описывает топологию сети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толстом коаксиальном кабеле (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Thick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) при скорости передачи данных 10 Мбит/с. Максимальное расстояние между узлами — 500 м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10Base-F, 10Base-FL — стандарт физического уровня комитета IEEE 802.3, описывающий топологию сети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волоконно-оптическом кабеле при скорости передачи данных 10 Мбит/с. Максимальное расстояние между узлами — 2 км.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100Base-FX — стандарт физического уровня, предназначенный для сетей 100 Мбит/с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которые используют оптоволоконный кабель.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9261EE9-BC1B-48E9-A3DA-385D955C2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95" y="124931"/>
            <a:ext cx="8229600" cy="38818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876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2FDB0608-59BF-4A30-B0AE-77EC8AB8F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86" y="740282"/>
            <a:ext cx="8923624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отдельных фирм и корпоративные</a:t>
            </a: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Европейский институт телекоммуникационных стандартов (ETSI) разработал Цифровой стандарт DMR, 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TETRA - Terrestrial Trunked Radio&#10;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TETRA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систему сотовой связи 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GSM - Global System for Mobile communicatio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GSM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IPX/SPX является оригинальным стеком протоколов фирмы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Novell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разработанным для сетевой операционной системы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NetWare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еще в начале 80-х гг.</a:t>
            </a: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 был предложен в марте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1991 г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1991 года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Бернерс-Ли, Ти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Тимом Бернерсом-Ли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работавшим тогда 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CER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механизм для доступа к документам 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Интерне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Интернете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облегчения навигации посредством использования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Гипертекс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гипертекста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ECEB77E-ADA8-4C87-AB98-4EF93B13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6" y="91816"/>
            <a:ext cx="8232889" cy="34871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529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B0703A0-704B-4382-B9C0-050AC4E76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862" y="828759"/>
            <a:ext cx="8888135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IAB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(сокращение от IP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— набор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Сетевой протокол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протоколов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для обеспечения защиты данных, передаваемых по межсетевому протоколу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I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в 1994 году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Совет по архитектуре Интерне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Совет по архитектуре Интернет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(IAB) выпустил отчёт «Безопасность архитектуры Интернет». Он посвящался в основном способам защиты от несанкционированного мониторинга, подмены пакетов и управлению потоками данных. Требовалась разработка некоторого стандарта или концепции, способной решить эту проблему. В результате, появились стандарты защищённых протоколов, в числе которых и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IPsec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76200" indent="0">
              <a:buNone/>
            </a:pP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AppleTalk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тек протоколов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стек протоколов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разработанных </a:t>
            </a:r>
            <a:r>
              <a:rPr lang="ru-RU" sz="14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App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Apple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App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4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App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для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Компьютерная се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компьютерной сети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 был изначально включён в </a:t>
            </a:r>
            <a:r>
              <a:rPr lang="ru-RU" sz="14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Macintos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Macintosh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(1984), но потом компания отказалась от него в пользу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TCP/I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TCP/IP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5720695-F8AA-42CC-BBD5-65D06D72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63" y="29876"/>
            <a:ext cx="8149904" cy="4106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370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9EEA098-8A9F-4CB4-AD6B-B76D0D9DB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95" y="837148"/>
            <a:ext cx="8854580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стандартизации обладает как преимуществами, так и недостатками.</a:t>
            </a:r>
          </a:p>
          <a:p>
            <a:pPr marL="7620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значительным преимуществом стандартизации является то, что стандарты обеспечивают существование большого рынка для конкретного оборудования или программного обеспечения.</a:t>
            </a:r>
          </a:p>
          <a:p>
            <a:pPr marL="7620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Принципиальные недостатки стандартизации заключаются в том, что стандартизация часто приводит к «замораживанию» технологий. Пока стандарт пройдет стадии разработки, проверки, переделки и опубликования, могут появиться более эффективные технологии. Кроме того, один и тот же предмет может описываться несколькими стандартами, хотя это является недостатком не стандартов, а существующего положения дел.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6248FBC-AC0A-431D-B500-AFBAB179C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5" y="130373"/>
            <a:ext cx="8217017" cy="41491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231169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"/>
          <p:cNvSpPr txBox="1">
            <a:spLocks noGrp="1"/>
          </p:cNvSpPr>
          <p:nvPr>
            <p:ph type="title"/>
          </p:nvPr>
        </p:nvSpPr>
        <p:spPr>
          <a:xfrm>
            <a:off x="469556" y="2240481"/>
            <a:ext cx="8427308" cy="705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GB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/>
          <p:nvPr/>
        </p:nvSpPr>
        <p:spPr>
          <a:xfrm>
            <a:off x="282388" y="4303059"/>
            <a:ext cx="1553136" cy="766482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470650" y="991244"/>
            <a:ext cx="7227900" cy="19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"/>
          <p:cNvSpPr txBox="1">
            <a:spLocks noGrp="1"/>
          </p:cNvSpPr>
          <p:nvPr>
            <p:ph type="title"/>
          </p:nvPr>
        </p:nvSpPr>
        <p:spPr>
          <a:xfrm>
            <a:off x="91887" y="433542"/>
            <a:ext cx="5065033" cy="3819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сети и системы очень сложны (современное телекоммуникационное оборудование названо самыми сложными из когда-либо созданной аппаратуры) и требуют повсеместной и постоянной работы по стандартизации, для обеспечения взаимодействие между отдельными элементами сетевой архитектуры.</a:t>
            </a:r>
            <a:b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91887" y="93623"/>
            <a:ext cx="231880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ВВЕДЕНИЕ</a:t>
            </a:r>
            <a:endParaRPr sz="24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42D93B-B32D-48B0-9188-1626668A5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862" y="991244"/>
            <a:ext cx="3921937" cy="25887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 txBox="1">
            <a:spLocks noGrp="1"/>
          </p:cNvSpPr>
          <p:nvPr>
            <p:ph type="body" idx="1"/>
          </p:nvPr>
        </p:nvSpPr>
        <p:spPr>
          <a:xfrm>
            <a:off x="232658" y="1157607"/>
            <a:ext cx="8678683" cy="1218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отдельных фирм или корпоративные. (Это те стандарты, которые разрабатывают и внедряют частные коммерческие компании для своих продуктов)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специальных комитетов и объединений.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стандарты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стандарты</a:t>
            </a:r>
          </a:p>
          <a:p>
            <a:pPr marL="7620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Google Shape;76;p3"/>
          <p:cNvSpPr txBox="1">
            <a:spLocks noGrp="1"/>
          </p:cNvSpPr>
          <p:nvPr>
            <p:ph type="title"/>
          </p:nvPr>
        </p:nvSpPr>
        <p:spPr>
          <a:xfrm>
            <a:off x="69272" y="87019"/>
            <a:ext cx="8229600" cy="620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br>
              <a:rPr lang="ru-RU" dirty="0"/>
            </a:b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8229600" cy="628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Google Shape;82;p4">
            <a:extLst>
              <a:ext uri="{FF2B5EF4-FFF2-40B4-BE49-F238E27FC236}">
                <a16:creationId xmlns:a16="http://schemas.microsoft.com/office/drawing/2014/main" id="{D18BDB16-64C2-4A24-BB20-6848068A721E}"/>
              </a:ext>
            </a:extLst>
          </p:cNvPr>
          <p:cNvSpPr txBox="1">
            <a:spLocks/>
          </p:cNvSpPr>
          <p:nvPr/>
        </p:nvSpPr>
        <p:spPr>
          <a:xfrm>
            <a:off x="1149927" y="1787236"/>
            <a:ext cx="6698673" cy="2168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ru-RU" sz="24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5AAA75-F138-492E-A24B-19DA5D5B4707}"/>
              </a:ext>
            </a:extLst>
          </p:cNvPr>
          <p:cNvSpPr/>
          <p:nvPr/>
        </p:nvSpPr>
        <p:spPr>
          <a:xfrm>
            <a:off x="128764" y="514228"/>
            <a:ext cx="88047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известный стандарт ISO в области телекоммуникаций — семиуровневая модель взаимодействия открытых систем. Модель OSI 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 взаимодействие открытых систем.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CONP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Connection-Oriented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CONP) - предназначенный для передачи данных верхнего уровня по каналам, требующим подтверждения соединения, и для регистрации ошибок. Основан на протоколе пакетного уровня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Packet-Layer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PLP) Х.25 и описывается стандартом ISO 8208 "Х.25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Packet-Layer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DTE".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3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CLNP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Connectionless Network Protocol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CLNP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стандартизирован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ISO 8473 (страница отсутствует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ISO 8473 (страница отсутствует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8473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предназначенный для передачи данных верхнего уровня по каналам, не требующим подтверждения соединения, и для регистрации ошибок.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IS-IS разработан 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Digital Equipment Corpor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Digital Equipment Corpor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Digital Equipment Corpor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Equipment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Digital Equipment Corpor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Digital Equipment Corpor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Corporation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как составляющая часть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DECnet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Он был стандартизирован 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IS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1992 году как ISO 10589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End System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System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Протокол взаимодействия конечной системы с промежуточной системой. Представляет собой протокол OSI, описывающий процесс распознавания друг другом конечных систем (рабочих станций или узлов) и промежуточных систем (маршрутизаторов), известный как конфигурирование. стандартизирован </a:t>
            </a:r>
            <a:r>
              <a:rPr lang="en-US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9542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FTAM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Transfer Access and Management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протокол 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Сетевая модель OS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прикладного уровня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OSI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предназначен для 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передачи, доступа и управления файлами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. это стандарт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IS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8571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CA87773-3503-46F0-9756-C2639AA89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1434" y="608714"/>
            <a:ext cx="8555233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серия стандартов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ITU-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ITU-T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1993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г.)</a:t>
            </a:r>
          </a:p>
          <a:p>
            <a:pPr marL="76200" indent="0">
              <a:buNone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Х.25 – протокол для сетей с пакетным режимом передачи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G.803 – архитектура транспортной сети синхронных цифровых иерархий.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X.500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серия стандартов для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Служба каталогов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службы распределенного каталога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сети. Каталоги X.500 предоставляют централизованную информацию обо всех именованных объектах сети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X.400  — набор рекомендаций по построению системы передачи электронных сообщений, не зависящей от используемых на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Сервер (программное обеспечение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сервере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Клиент (информатик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клиенте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Операционная систем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операционных систем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аппаратных средств. 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H.263 — стандарт сжатия видео, предназначенный для передачи видео по каналам с довольно низкой пропускной способностью (обычно ниже 192 кбит/с). Применяется в программном обеспечении для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Видеоконференц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видеоконференций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E.164 — рекомендация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ITU-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ITU-T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определяющая общий международный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Телекоммуникаци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телекоммуникационный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tooltip="План нумераци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план нумерации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используемый 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tooltip="Телефонная сеть общего пользова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телефонных сетях общего пользования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некоторых других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 tooltip="Телекоммуникационная се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сетях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Рекомендацией E.164 также определяется формат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 tooltip="Телефонный номе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телефонных номеров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Номера по E.164 могут иметь максимум 15 цифр и обычно записываются с префиксом «+». 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901B1B9-8E9D-4481-9BCD-96E4E0CB1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6" y="0"/>
            <a:ext cx="5344964" cy="50001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445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B452F5D5-33E5-4AED-8B3A-DAEAB7E4C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9846" y="766596"/>
            <a:ext cx="8568390" cy="2950210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IEC</a:t>
            </a:r>
            <a:endParaRPr lang="ru-RU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ISO/IEC 11801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Generic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cabling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premises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международный стандарт, описывающий телекоммуникационные кабельные системы общего назначения (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Структурированная кабельная систем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Структурированные кабельные системы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которые подходят для услуг разного вида (аналоговые технологии и ISDN, различных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Компьютерная се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стандартизированных компьютерных сетей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др.). Он охватывает оба основных вида кабеля — медного и оптоволокна.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Lfnf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kbrfwbb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 года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ISO/IEC 12207:2008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стандарт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Международная организация по стандартизаци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описывающий процессы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Жизненный цикл программного обеспеч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жизненного цикла программного обеспечения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Принят в новой редакции в 2008 г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Стандарт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IS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Международная электротехническая коми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IEC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14882, Язык Программирования — C++ является официальным стандартом для языка программирования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C++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C++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библиотеки, определенной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Рабочая группа (страница отсутствует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рабочей группой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tooltip="SC22 (страница отсутствует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JTC1/SC22/WG21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Впервые был опубликован в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tooltip="199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1998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обновлен в 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 tooltip="20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2003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Данный стандарт известен как C++98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5F902DE-805F-43D0-B63C-41339F73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7" y="130374"/>
            <a:ext cx="7357960" cy="382744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339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FFAEFC4D-0DAE-4995-A989-AA12A446E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279" y="878429"/>
            <a:ext cx="8732850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IETF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SCTP 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глийский язы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Stream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Transmission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«протокол передачи с управлением потоком») —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Сетевой протокол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протокол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Транспортный уровен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транспортного уровня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Компьютерные сет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компьютерных сетях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появившийся в 2000 году 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IETF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IETF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RFC 4960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описывает этот протокол, а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RFC 3286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содержит техническое вступление к нему.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IPv4 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Английский язы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4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является четвертой версии интернет-протокола (IP). IPv4 описана в документе IETF публикации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RFC 791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(сентябрь 1981), заменив ранее определение 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RFC 760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январь 1980).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IPv6 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глийский язы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— новая версия интернет-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Сетевой протокол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протокола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 tooltip="I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призванная решить проблемы, с которыми столкнулась предыдущая версия (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 tooltip="IPv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IPv4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 её использовании в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 tooltip="Интерне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Интернете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счёт целого ряда принципиальных изменений. Протокол был разработан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IETF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IETF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5027F3B-6BCB-48BE-88E1-81C9D026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3" y="131510"/>
            <a:ext cx="5897551" cy="36187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47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A32E3377-9CB8-459E-A9D0-334861B95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220" y="819224"/>
            <a:ext cx="8647330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</a:t>
            </a:r>
            <a:endParaRPr lang="ru-RU" sz="1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для набора значений, используемых для представления символов в цифровых компьютерах. Стандарт кода ANSI расширил ранее созданный стандарт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семибитной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кодировки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ASC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ASCII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(ASA X3.4-1963), добавив дополнительные коды для европейских алфавитов. В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фраза «ANSI» относится к кодированным страницам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ANSI (даже если они не являются стандартами ANSI)</a:t>
            </a:r>
            <a:r>
              <a:rPr lang="ru-RU" sz="1400" u="sng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[11]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Большинство из них имеют фиксированную ширину, хотя некоторые символы для идеографических языков имеют переменную ширину. Поскольку эти символы основаны на проекте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ISO-88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ISO-8859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ряде случаев некоторые символы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визуально очень похожи на символы ISO, что приводит многих к ложному предположению, что они идентичны.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ASA X3.9-1966 — язык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Фортр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Фортран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-66;</a:t>
            </a:r>
          </a:p>
          <a:p>
            <a:pPr lvl="0"/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ANSI 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ANSI C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стандарт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Си (язык программирования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языка C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 X3.64 (используется так называемой </a:t>
            </a:r>
            <a:r>
              <a:rPr lang="ru-RU" sz="1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ANSI-граф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ANSI-графикой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02183E2-D30E-4CFA-8AFB-0596E7E58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3" y="124708"/>
            <a:ext cx="6581706" cy="31582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24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3B746A7-278E-4C20-A92E-8934CBD7D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279" y="766596"/>
            <a:ext cx="8818368" cy="2943032"/>
          </a:xfrm>
        </p:spPr>
        <p:txBody>
          <a:bodyPr/>
          <a:lstStyle/>
          <a:p>
            <a:pPr marL="76200" indent="0">
              <a:buNone/>
            </a:pP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</a:t>
            </a:r>
            <a:r>
              <a:rPr lang="en-US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EIA</a:t>
            </a:r>
            <a:endParaRPr lang="ru-RU" sz="1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RS-232 , 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Рекомендуемый стандарт (EIA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Рекомендуемый стандарт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232 представляет собой 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технический стандар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стандарт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введен в 1960 году для 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Последовательная связ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последовательной связи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передачи данных. выпущенным в 1997 году.</a:t>
            </a: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 / TIA / EIA-423 является стандартом для 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Последовательная связ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последовательной связи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6200" indent="0"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RS-4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RS-449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для последовательной передачи данных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75BCD6B-4AE4-40E4-AE4F-FB4EF90B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7" y="111551"/>
            <a:ext cx="6423824" cy="32898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стандартов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64623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2884</Words>
  <Application>Microsoft Office PowerPoint</Application>
  <PresentationFormat>Экран (16:9)</PresentationFormat>
  <Paragraphs>154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Cover</vt:lpstr>
      <vt:lpstr>1_Cover</vt:lpstr>
      <vt:lpstr>Стандарты в области инфокоммуникационных технологий</vt:lpstr>
      <vt:lpstr>Информационные сети и системы очень сложны (современное телекоммуникационное оборудование названо самыми сложными из когда-либо созданной аппаратуры) и требуют повсеместной и постоянной работы по стандартизации, для обеспечения взаимодействие между отдельными элементами сетевой архитектуры. </vt:lpstr>
      <vt:lpstr>Виды стандартов 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Виды стандартов</vt:lpstr>
      <vt:lpstr>Презентация PowerPoint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Межсетевые экраны</dc:title>
  <cp:lastModifiedBy>Ксения Дмитриева</cp:lastModifiedBy>
  <cp:revision>16</cp:revision>
  <dcterms:modified xsi:type="dcterms:W3CDTF">2020-06-14T19:55:21Z</dcterms:modified>
</cp:coreProperties>
</file>