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3"/>
  </p:notes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j8K7x12B6hOnkGonQV9AtUq00o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8" autoAdjust="0"/>
  </p:normalViewPr>
  <p:slideViewPr>
    <p:cSldViewPr snapToGrid="0">
      <p:cViewPr varScale="1">
        <p:scale>
          <a:sx n="91" d="100"/>
          <a:sy n="91" d="100"/>
        </p:scale>
        <p:origin x="121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При помощи протокола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OpenFlow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контроллер может добавить, обновить и удалить записи потока в таблицах потока, как мгновенно в ответ на запрос для пакета, так и заранее. Каждый поток в таблице коммутатора содержит множество записей потоков, каждая запись потока состоит из полей соответствия, счетчиков и инструкций, применяемых к пакетам. Поля соответствия позволяют определить, к какому потоку относится проходящий через него пакет. Протокол стирает грань между 2, 3 и 4 уровнем модели OSI, и пакет можно выбрать на основании одновременно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-адреса,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ip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-адреса и номер порта в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tcp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или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udp-датаграмме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Деление на коммутаторы и маршрутизаторы исчезает.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Поле счетчиков позволяет реализовать съем статистики по любым показателям, что в классических сетях является сложно реализуемым. Например, можно определить, с какого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ip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-адреса было больше всего запросов к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-серверам. С этой целью для каждого из требуемых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ip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-адресов в таблице потоков создается запись с этим адресом, типом протокола – TCP, и портом назначения – 80. Поле инструкций при этом для всех таких записей будет одинаковым. В нем может быть реализована как простая коммутация (направить пакет в выходной порт), так и аппаратный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файрвол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(отбросить пакет, подходящий под эти условия) и модификация заголовков пакета (например, уменьшение значения TTL) и т.д.</a:t>
            </a:r>
          </a:p>
          <a:p>
            <a:pPr marL="158750" indent="0">
              <a:buNone/>
            </a:pPr>
            <a:endParaRPr lang="ru-RU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94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При получении пакета коммутатор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OpenFlow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выполняет последовательность действий, в соответствии с приведенной схемой (рис. 3). Из пакета извлекаются служебные данные, включающие адрес назначения. Поиск соответствия начинается с первой таблицы и может продолжаться в каждой из дополнительных таблиц. Если необходимая запись найдена, выполняются инструкции, связанные с конкретной записью потока. Если никакого соответствия не найдено в таблице потоков, то в зависимости от конфигурации коммутатора пакет может быть либо направлен к контроллеру по каналу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OpenFlow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либо пропущен, либо перенаправлен к следующей таблице потока.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Инструкции, связанные с каждой записью потока, или содержат действия, или изменяют конвейерную обработку. Действия, включенные в инструкции, описывают пересылку и модификацию пакетов, а также обрабатывают группы таблиц. Инструкции конвейерной обработки позволяют пакетам быть отправленными к последующим таблицам для дальнейшей обработки, и позволяют информации быть переданной между таблицами в форме метаданных. Обработка таблиц останавливается в том случае, когда система команд, связанная с соответствующей записью потока, не указывает следующую таблицу; в этой точке пакет обычно изменяется и передается.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5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Поскольку это является самым слабым звеном SDN, можно поставить в сети 2 контроллера. Пока 1-й работает, 2-й только синхронизируется с ним, чтобы иметь актуальное представление сети. После того, как связь с первым контроллером пропадает,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OpenF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-коммутаторы, после таймаута обращения к 1-му контроллеру, будут устанавливать связь со 2-м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7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Также необходимо периодически считывать показания по всем потокам и сравнивать количество байт или пакетов, прошедших по связанным потокам. Чтобы определить, что поток X на s1 соответствует потоку Y на s2, проверяется значение поля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cookie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 потоке. Это значение устанавливается контроллером при создании потока. Оно же возвращается коммутатором контроллеру при запросе информации о потоках. Под соответствием подразумевается, что потоки соответствуют одной паре «адрес источника – адрес назначения». Контроллер должен гарантировать, что для каждого потока будет использовано уникальное значение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cookie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Контроллер может получать статистику по всем потокам всех коммутаторов в сети. На основе этих данных он определяет, какими путями, какой трафик и в каком объеме прошел. Вследствие природы SDN, невозможно сказать о состоянии сети в каждый конкретный момент времени, так как между запросом статистики и ее получением проходит некоторый промежуток времени, и полученные данные в загруженной сети всегда будут отличаться от реального состояния. Для учета этого факта ставится определенный допуск на отклонение показаний для связанных потоков в рамках некоторого пути в сети. Степень допуска уменьшается по мере того, как по этому пути проходят все новые пакеты.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Чтобы избавиться от ограничения, по которому надо создавать поток для каждой пары адресов источник-приемник, нужно определить, к какому коммутатору приемник (хост) подключен напрямую. В таком случае, для определения потерь пакетов достаточно будет сравнить количество пакетов на этом коммутаторе и суммарно на всех остальных, предназначенных для одного и того же хоста.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3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разработанном алгоритме реализуется привязка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-адреса назначения и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cookie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При этом учитывается, какой коммутатор увидел определенный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-адрес первым. В таблице 1 показано сравнение требований к памяти у 2-х методов. 1-й метод хранит статистику для каждой пары источник-приемник, а 2-й метод – только для приемника. Однако 2-й метод имеет недостаток: невозможно определить, на каком именно участке наблюдаются потери пакетов.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Для проведения экспериментов использовалась топология, показанная на рисунке 5. Полезная нагрузка моделировалась посредством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flood-ping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когда запросы посылаются без ожидания ответа. Трафик запускался с узла h1 на узел h3. В первые 5 секунд при таком виде трафика отклонения на коммутаторах достигали значения в 5%. В дальнейшем, еще через 5 секунд, эти значения уменьшались до 1%. По причине, описанной выше, необходимо использовать некоторое пороговое значение (например, 1000 пакетов на поток), чтобы можно было полагаться на получаемые значения отклонений.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Для моделирования проблем в сети периодически выключался сетевой интерфейс на коммутаторе h3. Результаты тестов показывают, что описанный подход удовлетворителен только на начальных порах работы алгоритма, а именно – когда количество прошедших через поток пакетов не достигло больших значений. В дальнейшем потери пакетов будут вносить малые отклонения. Именно поэтому нужна следующая модификация – периодический сброс собранных статистических данных. Самый простой способ – просто начинать считать заново, обнулив все счетчики. Но такой подход является неудовлетворительным с точки зрения необходимости дождаться порогового значения (в это время не будут отслеживаться потери).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Поэтому мы используем подход, основанный на хранении предыдущего и текущего состояния сети (до сброса и после). Когда пройдет очередной интервал в N секунд, запускается новый анализ отклонений. При этом значения счетчиков на всех коммутаторах сбрасываются. Новый анализ начинает работать по описанному выше алгоритму, но в течение некоторого интервала (K секунд или L пакетов) не участвует в принятии решений. Вместо этого, статистика считается в ранее запущенном анализе. Когда новый анализ достигнет порогового значения, предыдущий останавливается. При этом на сеть не создается дополнительной нагрузки, так как собранные данные можно использовать многократно.</a:t>
            </a:r>
          </a:p>
          <a:p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Зависимость способности детектирования потерь пакетов от длительности работы алгоритма приведена в таблице 2. Считается, что в секунду через поток проходит 1000 пакетов. В таблице указано, способен ли алгоритм определить определенное количество потерь пакетов в последнюю секунду работы. Такой способ подсчета связан с тем, что обычно проблемы возникают в неожиданные моменты времени и не являются распределенными по всему временному интервалу, а привязаны к конкретным моментам.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Из данной таблицы следует, что длительность работы алгоритма должна быть как можно меньше. Также иногда на компьютерах могут возникать перегрузки, вследствие чего некоторый трафик может отбрасываться в связи с тем, что компьютер не успевает его обрабатывать. Описанный выше подход при использовании только адресов не позволит определить, действительно ли проблема заключается в том, что компьютер не справляется с нагрузкой, или же, к примеру, кабель, идущий от коммутатора к сетевой карте компьютера, поврежден. </a:t>
            </a:r>
          </a:p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Данный алгоритм позволяет эффективно определять потери пакетов в сети, не создавая дополнительной нагрузки на коммутаторы. Но следует учитывать, что если пакет не дошел до получателя, то это не всегда означает проблемы с линиями связи или перегрузкой оборудования. Проблема может заключаться и в неправильных настройках таблицы маршрутизации, и в блокировании определенных типов пакетов. Однако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OpenFLOW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позволяет гибко задавать правила, по которым пакет относится к тому или иному потоку. Таким образом, можно определить, какой тип трафика (какие протоколы, порты) блокируется.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253899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230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230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1371600" y="2926326"/>
            <a:ext cx="6400800" cy="70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2"/>
          </p:nvPr>
        </p:nvSpPr>
        <p:spPr>
          <a:xfrm>
            <a:off x="1371600" y="3637205"/>
            <a:ext cx="6400800" cy="46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230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230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438" cy="14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25" cy="165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44" cy="164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457200" y="2010279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457200" y="2787704"/>
            <a:ext cx="8229600" cy="5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457200" y="1759937"/>
            <a:ext cx="4038600" cy="283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4648200" y="1759937"/>
            <a:ext cx="4038600" cy="283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>
            <a:spLocks noGrp="1"/>
          </p:cNvSpPr>
          <p:nvPr>
            <p:ph type="pic" idx="2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>
            <a:spLocks noGrp="1"/>
          </p:cNvSpPr>
          <p:nvPr>
            <p:ph type="pic" idx="3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>
            <a:spLocks noGrp="1"/>
          </p:cNvSpPr>
          <p:nvPr>
            <p:ph type="pic" idx="4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457201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5"/>
          </p:nvPr>
        </p:nvSpPr>
        <p:spPr>
          <a:xfrm>
            <a:off x="3275819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6"/>
          </p:nvPr>
        </p:nvSpPr>
        <p:spPr>
          <a:xfrm>
            <a:off x="6085706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7"/>
          </p:nvPr>
        </p:nvSpPr>
        <p:spPr>
          <a:xfrm>
            <a:off x="457200" y="3319723"/>
            <a:ext cx="4038600" cy="1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8"/>
          </p:nvPr>
        </p:nvSpPr>
        <p:spPr>
          <a:xfrm>
            <a:off x="4648200" y="3319723"/>
            <a:ext cx="4038600" cy="1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469556" y="1445741"/>
            <a:ext cx="8427308" cy="150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000"/>
            </a:pPr>
            <a:r>
              <a:rPr lang="ru-RU" b="1" dirty="0"/>
              <a:t>Программно-конфигурируемые </a:t>
            </a:r>
            <a:r>
              <a:rPr lang="en-US" b="1" dirty="0"/>
              <a:t>c</a:t>
            </a:r>
            <a:r>
              <a:rPr lang="ru-RU" b="1" dirty="0"/>
              <a:t>ети на основе протокола </a:t>
            </a:r>
            <a:r>
              <a:rPr lang="en-US" b="1" dirty="0"/>
              <a:t>OpenFlow</a:t>
            </a:r>
            <a:endParaRPr sz="3600" dirty="0"/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2"/>
          </p:nvPr>
        </p:nvSpPr>
        <p:spPr>
          <a:xfrm>
            <a:off x="1390650" y="4179676"/>
            <a:ext cx="6400800" cy="96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 dirty="0" err="1"/>
              <a:t>Выполнил</a:t>
            </a:r>
            <a:r>
              <a:rPr lang="ru-RU" sz="2000" dirty="0"/>
              <a:t>а</a:t>
            </a:r>
            <a:r>
              <a:rPr lang="en-GB" sz="2000" dirty="0"/>
              <a:t>: </a:t>
            </a:r>
            <a:r>
              <a:rPr lang="en-GB" sz="2000" dirty="0" err="1"/>
              <a:t>студент</a:t>
            </a:r>
            <a:r>
              <a:rPr lang="ru-RU" sz="2000" dirty="0"/>
              <a:t>ка</a:t>
            </a:r>
            <a:r>
              <a:rPr lang="en-GB" sz="2000" dirty="0"/>
              <a:t> </a:t>
            </a:r>
            <a:r>
              <a:rPr lang="en-GB" sz="2000" dirty="0" err="1"/>
              <a:t>группы</a:t>
            </a:r>
            <a:r>
              <a:rPr lang="en-GB" sz="2000" dirty="0"/>
              <a:t> К41114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2000" dirty="0"/>
              <a:t>Дмитриева Ксения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469556" y="2240481"/>
            <a:ext cx="8427308" cy="70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282388" y="4303059"/>
            <a:ext cx="1553136" cy="76648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470650" y="991244"/>
            <a:ext cx="72279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65547" y="991243"/>
            <a:ext cx="3381155" cy="381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сети являются статичными, в отличие от серверов, которые обязаны этим технологии виртуализации. Для оптимизации загрузки серверов виртуальные машины в крупных ЦОД (Центр обработки данных) часто мигрируют, что меняет точки привязки трафика. Существующие способы адресации, деление сетей и конфигурирование сетевого оборудования в таких сетях становится неэффективными. Для решения этих проблем была разработана концепция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Software-Defined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91887" y="93623"/>
            <a:ext cx="23188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ВВЕДЕНИЕ</a:t>
            </a:r>
            <a:endParaRPr sz="24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8F37E-9B75-48B1-8D44-635D3DA12E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3" y="991243"/>
            <a:ext cx="5313070" cy="3605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DE730-5CBB-448D-B79B-3E33D0A6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450"/>
            <a:ext cx="8032459" cy="49120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AC53A74-8AC1-48C5-9FDA-087F2F5EEBCD}"/>
              </a:ext>
            </a:extLst>
          </p:cNvPr>
          <p:cNvSpPr>
            <a:spLocks noGrp="1"/>
          </p:cNvSpPr>
          <p:nvPr>
            <p:ph type="body" idx="7"/>
          </p:nvPr>
        </p:nvSpPr>
        <p:spPr>
          <a:xfrm>
            <a:off x="0" y="716657"/>
            <a:ext cx="4038600" cy="1274900"/>
          </a:xfrm>
        </p:spPr>
        <p:txBody>
          <a:bodyPr/>
          <a:lstStyle/>
          <a:p>
            <a:pPr marL="1270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 концепции потоков для описания трафика. Коммутатор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одной или более таблиц потока и таблицы группы, с помощью которых выполнятся поиск и передача пакетов.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 канал к внешнему управляющему серверу – контроллеру Коммутатор связывается с контроллером и контроллер управляет коммутатором через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-протокол.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31A702-2E84-4ECA-92B0-8338A5E4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29" y="1106876"/>
            <a:ext cx="51244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D6650-3144-421A-A31F-E1F6DC8E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1" y="117652"/>
            <a:ext cx="8183461" cy="4312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398229-5E75-4837-95DA-7818B622A1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5" y="759437"/>
            <a:ext cx="8767005" cy="36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5B7D-3D76-4949-A245-9EC480E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3"/>
            <a:ext cx="8229600" cy="62048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Централизованный контроль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533A71D-9A9E-4909-88CF-E92E0A1C49D5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76200" y="698260"/>
            <a:ext cx="4038600" cy="1274900"/>
          </a:xfrm>
        </p:spPr>
        <p:txBody>
          <a:bodyPr/>
          <a:lstStyle/>
          <a:p>
            <a:pPr marL="12700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SDN используется выделенный контроллер, который реализует такие задачи, как построение маршрутов и принятие решений об обработке трафика. Каждый коммутатор устанавливает с контроллером свой управляющий зашифрованный канал, по которому получает инструкции по обработке трафика. Вследствие этого коммутаторы могут быть упрощены.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1FB2ED-3492-4FFD-B0B3-61E7F1C2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369" y="870138"/>
            <a:ext cx="3441188" cy="39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88512-198A-4487-A8F2-F92BD046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" y="300105"/>
            <a:ext cx="6178491" cy="4903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потерь пакетов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CC67379-53B7-4192-8122-6F9FACFC7A95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0" y="545284"/>
            <a:ext cx="4177717" cy="1426129"/>
          </a:xfrm>
        </p:spPr>
        <p:txBody>
          <a:bodyPr/>
          <a:lstStyle/>
          <a:p>
            <a:pPr marL="12700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возникает задача определения, на каком участке сети наблюдаются потери пакетов. Причин может быть несколько: повреждение кабелей, перегрузка каналов, перегрузка оборудования. Для решения этой задачи «научим» контроллер отслеживать потери пакетов. Для этого создавать потоки надо не только на основе адреса назначения (классическая коммутация), но и адреса источника. Рассмотрим линейную сеть из трех коммутаторов и трех хостов, показанную на рисунке 1. Если использовать только адрес назначения, то количество пакетов, предназначенных h3, на s3 может быть равно 100, в то время как количество таких пакетов на s1 и s2 может быть равно 40 и 60 соответственно. Если учитывать и адрес источника, то такой проблемы не возникнет, но количество потоков будет расти экспоненциально.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FEE17F-9D78-44B0-808B-986A12E3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95" y="1166655"/>
            <a:ext cx="5025006" cy="29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EFD0F99-1D74-4085-A0B0-F1ACAE5D6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79949"/>
              </p:ext>
            </p:extLst>
          </p:nvPr>
        </p:nvGraphicFramePr>
        <p:xfrm>
          <a:off x="229168" y="941210"/>
          <a:ext cx="5934075" cy="108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4172149803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93092183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154691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хостов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089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494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43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668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N*(N-1)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22915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42DBE0A-6F3B-4D5B-A545-F605D388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37208"/>
              </p:ext>
            </p:extLst>
          </p:nvPr>
        </p:nvGraphicFramePr>
        <p:xfrm>
          <a:off x="2544529" y="2677349"/>
          <a:ext cx="5934075" cy="161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605">
                  <a:extLst>
                    <a:ext uri="{9D8B030D-6E8A-4147-A177-3AD203B41FA5}">
                      <a16:colId xmlns:a16="http://schemas.microsoft.com/office/drawing/2014/main" val="3712975664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1772828979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990935368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943213206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Длительность работы, секунд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Детектирование потерь в последнюю секунду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9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280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87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209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6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744884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BACA5C-D0FE-4025-BB50-BB3209A68D1B}"/>
              </a:ext>
            </a:extLst>
          </p:cNvPr>
          <p:cNvSpPr/>
          <p:nvPr/>
        </p:nvSpPr>
        <p:spPr>
          <a:xfrm>
            <a:off x="2361499" y="4202290"/>
            <a:ext cx="7386507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– Зависимость способности алгоритма детектировать потери пакетов от длительности работы.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365C76-F457-4B72-AFCE-80244E74B179}"/>
              </a:ext>
            </a:extLst>
          </p:cNvPr>
          <p:cNvSpPr/>
          <p:nvPr/>
        </p:nvSpPr>
        <p:spPr>
          <a:xfrm>
            <a:off x="229168" y="1943573"/>
            <a:ext cx="6209383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– Сравнение двух способов хранения информации о потоках.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6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8F4E1-B17F-4BEF-BED5-40F1D1A7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48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EF9A552-FB15-425C-8254-F203EC4FB042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0" y="769470"/>
            <a:ext cx="9026554" cy="1587836"/>
          </a:xfrm>
        </p:spPr>
        <p:txBody>
          <a:bodyPr/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Разделение тракта данных и тракта управления позволяет централизованно управлять маршрутизацией всей сети, а контроллерам направить все свои ресурсы на ускорение перемещения трафика.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виртуализации управления сетью технология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 расходы на построение и сопровождение сетей.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открытому и единому интерфейсу прикладных программ (API) администраторы могут создавать различное ПО управления. Ранее данная задача была труднореализуемой, поскольку у маршрутизаторов и коммутаторов, предлагаемых крупными поставщиками, не было единого API.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использования централизованного сервера повышается удобство администрирования. Так же предполагается возможность создания виртуальных сетевых топологий — построение виртуальных локальных или глобальных сетей без физического изменения сети. </a:t>
            </a:r>
          </a:p>
          <a:p>
            <a:pPr marL="1270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7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95AB3-95CE-42AC-B866-611F274C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0"/>
            <a:ext cx="8229600" cy="62048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Опасения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8374984-E476-47AD-846B-BEC8C9ACC198}"/>
              </a:ext>
            </a:extLst>
          </p:cNvPr>
          <p:cNvSpPr>
            <a:spLocks noGrp="1"/>
          </p:cNvSpPr>
          <p:nvPr>
            <p:ph type="body" idx="7"/>
          </p:nvPr>
        </p:nvSpPr>
        <p:spPr>
          <a:xfrm>
            <a:off x="104862" y="803026"/>
            <a:ext cx="8451908" cy="1274900"/>
          </a:xfrm>
        </p:spPr>
        <p:txBody>
          <a:bodyPr/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Масштабируемость.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Сосредоточение всех функций сетевого управления на одном сервере вызывает опасения. В обычных сетях все коммутаторы участвуют в управлении, и с ростом сети ее масштабируемость обеспечивается за счет новых коммутаторов.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Поскольку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функциональность управления реализуется на одном сервере, взломать такую сеть будет проще.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Имеются опасения, что добавление к сети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проприетарных (собственных) расширений, может породить реализации, несовместимые с другими. Таким образом, на настоящий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скорее является интересным научным проектом, чем готовой к внедрению технологией. Пока большинству пользователей нужны коммутаторы и маршрутизаторы, которые работают без трудоемкой настройки. Если технологии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удастся достигнуть такого уровня функциональности, который позволит упростить архитектуру сети и управление ею, то в этом случае за данной технологией будет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будущее.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893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2007</Words>
  <Application>Microsoft Office PowerPoint</Application>
  <PresentationFormat>Экран (16:9)</PresentationFormat>
  <Paragraphs>75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Cover</vt:lpstr>
      <vt:lpstr>1_Cover</vt:lpstr>
      <vt:lpstr>Программно-конфигурируемые cети на основе протокола OpenFlow</vt:lpstr>
      <vt:lpstr>Современные сети являются статичными, в отличие от серверов, которые обязаны этим технологии виртуализации. Для оптимизации загрузки серверов виртуальные машины в крупных ЦОД (Центр обработки данных) часто мигрируют, что меняет точки привязки трафика. Существующие способы адресации, деление сетей и конфигурирование сетевого оборудования в таких сетях становится неэффективными. Для решения этих проблем была разработана концепция SDN (Software-Defined Network). . </vt:lpstr>
      <vt:lpstr>Протокол OpenFlow </vt:lpstr>
      <vt:lpstr>Презентация PowerPoint</vt:lpstr>
      <vt:lpstr>Централизованный контроль </vt:lpstr>
      <vt:lpstr>Детектирование потерь пакетов  </vt:lpstr>
      <vt:lpstr>Презентация PowerPoint</vt:lpstr>
      <vt:lpstr>Преимущества</vt:lpstr>
      <vt:lpstr>Опасения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Межсетевые экраны</dc:title>
  <cp:lastModifiedBy>Ксения Дмитриева</cp:lastModifiedBy>
  <cp:revision>21</cp:revision>
  <dcterms:modified xsi:type="dcterms:W3CDTF">2020-06-18T18:30:05Z</dcterms:modified>
</cp:coreProperties>
</file>