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3" r:id="rId3"/>
  </p:sldMasterIdLst>
  <p:notesMasterIdLst>
    <p:notesMasterId r:id="rId21"/>
  </p:notesMasterIdLst>
  <p:sldIdLst>
    <p:sldId id="290" r:id="rId4"/>
    <p:sldId id="291" r:id="rId5"/>
    <p:sldId id="319" r:id="rId6"/>
    <p:sldId id="294" r:id="rId7"/>
    <p:sldId id="295" r:id="rId8"/>
    <p:sldId id="296" r:id="rId9"/>
    <p:sldId id="317" r:id="rId10"/>
    <p:sldId id="298" r:id="rId11"/>
    <p:sldId id="299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02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8A9D7-4D56-4551-ADDD-647AD8D9DB05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F6735-6D15-46FC-B4C4-FBC9FA84B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8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5b2ac738_2_23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5d5b2ac738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F6735-6D15-46FC-B4C4-FBC9FA84BF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F6735-6D15-46FC-B4C4-FBC9FA84BF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5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5b2ac738_2_23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d5b2ac738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190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10987-6D88-44DC-B023-38FE8D347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A1C2F8-A964-4DCA-A760-E3D8DD64C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124F1-BF86-4513-BA32-F5382292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D6F55-9F2E-4D60-AAE9-9E2A7604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1DA95-6AC3-494B-83BA-06D75916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36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4DCAA-D145-42D7-A27F-FCCD8FE7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A5BFA1-624A-44C2-A7FD-A42CC3FB5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8FEC6-F096-4B5F-8E31-BEB18E3A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E13ED-47E8-4864-850F-BD4526FC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BE642-1EC3-4677-ADF9-FAC69060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60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167380-2E17-4C36-AC83-87AE7FF71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F4AF28-B34E-4EE7-A426-FA2BEC13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8F993-1332-4B86-80CE-BC989E74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ECE5E5-AB48-46E1-878C-623A764A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F4CC7-3136-4D30-9873-8E1C5A70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64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1828800" y="6132447"/>
            <a:ext cx="853440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spcBef>
                <a:spcPts val="427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1828800" y="3901769"/>
            <a:ext cx="8534400" cy="94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4267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1828800" y="4849607"/>
            <a:ext cx="8534400" cy="61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2133"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93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70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51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3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79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700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303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06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0EED2-3677-401F-BC72-16537A99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BC567-0F9B-45CC-AD0D-F7847C832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43D8A-EEE2-45BF-8319-00BF894E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F7561-415E-46B0-B97E-7EEAFC0B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EF813-2076-4513-A1F6-13F8D8E0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196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661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16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935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61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008D1-DD7B-47AE-ADDF-22F4D935F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6F9D9D-ACBE-412D-8A98-03B641439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57DB6-1DC3-492D-9839-C90DB059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1371E-630E-451B-A1D1-83634514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B4940-6803-417C-BBE7-41FC88CD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24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16913-602A-41CC-A0F7-720934C1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4681F-47CC-4EF5-B578-914181B57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4E4028-C079-4529-9B2B-9768E782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5E4D2E-B692-418E-B91A-BB658893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0E0F03-4B05-4241-943D-7D501B1E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2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A53E7-B0F9-4FA4-BF5E-93647655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37A85B-7A6E-44CF-B099-BF24B9775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26BEA9-8694-4910-80A3-CCB0F63C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30170-EAB4-4EBD-AB3B-BC504EF8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C0B3F-29D1-4B1F-BBB1-1996AEFF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07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25CE2-FABF-48DD-9542-5E428749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09A96-A215-499F-B1D7-36FE36ABE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16B628-2D5A-40C9-9AB8-82FB0B23E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1BFA2A-5D2E-47D7-B380-8DABA0E0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15F0C7-6E30-4840-A17A-617F8C3C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61EFB8-3953-4A46-9B7C-637B3DB0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27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1EAFE-FDCC-4386-AD04-E7D3195A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8322E5-729D-4601-9444-8BF93010A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D222DF-87D0-47A2-8A1F-E6CC2F386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B64B0-8BFB-4E3A-A2DB-C23044226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CB111D-C5B9-41B0-81A3-AE76E91C5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EFA3ED-8C98-477C-9849-DD501898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6F8DA3-F70E-4F52-B772-DEBB3EF1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1602B7-9311-498C-804A-2EACDBDD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52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F27AD-27AD-4CF8-87FA-EEC87CEE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072AFE-310F-4580-B96D-664F01E8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F97B7C-8BAE-4D06-A76D-72ECD429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D5FD12-39B9-40C3-B862-9798E5D2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3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63FF9-9268-4131-86C0-8B182614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21E07B-9C0B-4C34-80A8-799784DAB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3653C-C8A2-48E2-9969-775BF173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CE7A2-40FE-40D7-AAD0-873BB01D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F3AB1-A826-44FA-93DE-E34BDBB2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932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BDDBDE-8408-4A09-AE0F-2696F556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7602A6-348D-44E2-B66E-C8DA92F7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B53D62-073A-45ED-80BF-87287B35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1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1028C-F0AB-428A-B215-520418C7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9BE90-0AA8-4389-8018-B2FAD17CE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A7544F-2050-43F1-B737-41ADF2747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7A766-F574-4B96-BBE3-2B1D9EAD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D0B3D7-6259-4C0C-A943-45EF7EA8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5BDB0C-BAA3-4EB0-AF18-BA7927DE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19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4CA49-ACD4-4478-BAD5-12EA876E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174B63-7689-4F46-80B9-F10B9113F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DFE465-5135-4BA2-B383-AFC70158A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C16E6F-F419-4A5D-8F11-DC4033AD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89A202-39E1-42DF-BD7A-6512F4D3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F75E4-9C45-4AE2-8CC0-3B60C550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8D2AE-3E96-4E74-B862-F7118365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D3CAE3-EA7B-4C2E-8923-EE17FCE58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47D38-49A9-41E8-97BF-5AA1E88B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58BB8-61AA-4DEA-ACC6-447041A1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124C7-9663-4A12-9D77-56DA0D4D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5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24F025-15D0-4D2B-8349-978BE7BFA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4BBA4A-09CE-49D9-92A8-95F4A5B33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7F189-EFF5-473E-B805-11F3D04A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B0A77-DA6D-4C08-94F7-429C6695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5949A-85D0-4F5D-AF5D-82CAAB76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4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2F3D-5025-4067-8F6A-BD9A69B3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24165-0FE2-4101-9714-A7FD626D0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24C0C6-496D-4D56-8AEA-E82459F3C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7AED60-1A5E-4794-BD0F-AAE78A92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12520A-DD2F-4F0A-808B-20C0B0B3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3F8FA9-2F2D-4BAA-859E-6A45B819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87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9E826-3C1A-46BD-B5BF-E6B04F41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386D7E-8E09-4B9D-8B00-5913DB8BB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7C1B23-396D-4FB9-8ACA-7730DBE5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9B3677-BBB1-48DA-B35C-576D7F4D7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44F5B6-609B-4427-91F9-CDAA7AD11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DA9528-E1F4-4AA5-8BBA-979778E8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6F18F8-E01C-4B26-A6BA-FA24313B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12911B-BA30-4731-89EF-E2934C93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3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8A8E-1239-474B-9E42-2C0EA0D6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D5D344-6555-40B2-B6CA-87E3A4A9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CDB96F-E1F8-4033-A40F-901525E1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844B76-A48C-48CF-8ECD-C03F6FD9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60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4B391-2AF0-40FB-9CB2-B2D30AA4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AA5ED2-9345-482D-8AC2-20423EAF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EF900C-7229-459B-8A76-E3B09F74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4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03B53-86D4-4FDD-B056-29CB2C1D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3F974-C65B-4723-98CB-06A6999C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369EF-5D33-4959-931F-DEDA8D264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51A91C-15DB-4687-83E3-C0DBB8F5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EA354A-A674-4534-9CB4-422F8411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A1DA13-6FF8-4E80-98FC-D4C4A204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5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B4562-8565-41F7-B790-82B35BCD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8525BE-04A5-48E6-85D4-37CB83E4E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F6168A-0176-4759-89B9-747435CDF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4799D4-AF0A-4798-9188-9D142506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95A15-A9E7-4FF1-A2FA-2199A6F9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3D7BB-0FBE-4B54-A74A-C3E7F554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04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04883-0A3E-42D0-8B6A-0BBFBDCA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A2EFEC-D272-4584-ABFB-3445F3ED3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C46D4-1411-4308-A54D-FFDBE35F4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FDCB3-377B-46F9-AB63-1AD988EC5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3CD61-CCC1-46BF-958B-8AEF1976D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8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E2A7D1-1E16-4BD2-AB2C-E0D38688F44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31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6CA3B-3D98-4A40-BCC4-3BFA2767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F3EB25-67EE-4A3A-840B-0E6A0402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A44E8-B713-4F2F-8B60-2372A8D3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EADD-B48B-4D58-A705-70E343C9C609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E9437-2094-4138-8CBD-4FE6CCDB2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037EDB-4824-4634-BA14-D6B4252BC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C2DE-934E-4748-ACE8-04F0154A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6E917B-2DC6-4977-85D5-1398EA671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82" y="2668555"/>
            <a:ext cx="7998886" cy="1089525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OpenDaylight – opensource SDN platform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2"/>
          </p:nvPr>
        </p:nvSpPr>
        <p:spPr>
          <a:xfrm>
            <a:off x="397804" y="4467902"/>
            <a:ext cx="4839628" cy="9700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Левенцов Д.В.</a:t>
            </a:r>
          </a:p>
          <a:p>
            <a:pPr marL="0" indent="0"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К-41114</a:t>
            </a:r>
          </a:p>
          <a:p>
            <a:pPr marL="0" indent="0" algn="l">
              <a:spcBef>
                <a:spcPts val="0"/>
              </a:spcBef>
            </a:pPr>
            <a:endParaRPr lang="ru-RU" dirty="0"/>
          </a:p>
          <a:p>
            <a:pPr marL="0" indent="0" algn="l">
              <a:spcBef>
                <a:spcPts val="0"/>
              </a:spcBef>
            </a:pPr>
            <a:endParaRPr lang="ru" dirty="0"/>
          </a:p>
          <a:p>
            <a:pPr marL="0" indent="0" algn="l">
              <a:spcBef>
                <a:spcPts val="0"/>
              </a:spcBef>
            </a:pPr>
            <a:endParaRPr dirty="0"/>
          </a:p>
        </p:txBody>
      </p:sp>
      <p:sp>
        <p:nvSpPr>
          <p:cNvPr id="7" name="Google Shape;130;p27">
            <a:extLst>
              <a:ext uri="{FF2B5EF4-FFF2-40B4-BE49-F238E27FC236}">
                <a16:creationId xmlns:a16="http://schemas.microsoft.com/office/drawing/2014/main" id="{FD0D260E-FC08-4E96-A373-19C73AB85D46}"/>
              </a:ext>
            </a:extLst>
          </p:cNvPr>
          <p:cNvSpPr txBox="1">
            <a:spLocks/>
          </p:cNvSpPr>
          <p:nvPr/>
        </p:nvSpPr>
        <p:spPr>
          <a:xfrm>
            <a:off x="0" y="5887959"/>
            <a:ext cx="12192000" cy="9700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609585" lvl="0" indent="-304792" algn="ctr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213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Calibri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Санкт-Петербург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Calibri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oogle Shape;130;p27">
            <a:extLst>
              <a:ext uri="{FF2B5EF4-FFF2-40B4-BE49-F238E27FC236}">
                <a16:creationId xmlns:a16="http://schemas.microsoft.com/office/drawing/2014/main" id="{D7B4369A-5306-4065-B916-79A51BA1EA39}"/>
              </a:ext>
            </a:extLst>
          </p:cNvPr>
          <p:cNvSpPr txBox="1">
            <a:spLocks/>
          </p:cNvSpPr>
          <p:nvPr/>
        </p:nvSpPr>
        <p:spPr>
          <a:xfrm>
            <a:off x="0" y="2184361"/>
            <a:ext cx="12192000" cy="3943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609585" lvl="0" indent="-304792" algn="ctr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213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prstClr val="white"/>
              </a:buClr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Курс: «</a:t>
            </a:r>
            <a:r>
              <a:rPr lang="ru-RU" dirty="0"/>
              <a:t>Основы технологии программно-конфигурируемых сетей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1AAAC-382A-4610-8317-9E3D60708374}"/>
              </a:ext>
            </a:extLst>
          </p:cNvPr>
          <p:cNvPicPr/>
          <p:nvPr/>
        </p:nvPicPr>
        <p:blipFill rotWithShape="1">
          <a:blip r:embed="rId3"/>
          <a:srcRect b="12023"/>
          <a:stretch/>
        </p:blipFill>
        <p:spPr>
          <a:xfrm>
            <a:off x="513582" y="2266424"/>
            <a:ext cx="10755104" cy="40899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873AA8-880F-4E77-B6AA-2ADFEC7726E3}"/>
              </a:ext>
            </a:extLst>
          </p:cNvPr>
          <p:cNvSpPr txBox="1"/>
          <p:nvPr/>
        </p:nvSpPr>
        <p:spPr>
          <a:xfrm>
            <a:off x="513582" y="514447"/>
            <a:ext cx="10912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первом терминале запускаем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Apache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предоставляющий экосистему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OSGi (Open Services Gateway Initiative)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приложениям.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позволяет быстро находить и развертывать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features (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функции, свойства, конфигурации).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C15FD0-B3F8-4FA9-B521-F4A20813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A7D1-1E16-4BD2-AB2C-E0D38688F4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72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9BAF17-C1FE-40FC-9929-CD7815CD18E1}"/>
              </a:ext>
            </a:extLst>
          </p:cNvPr>
          <p:cNvPicPr/>
          <p:nvPr/>
        </p:nvPicPr>
        <p:blipFill rotWithShape="1">
          <a:blip r:embed="rId3"/>
          <a:srcRect r="26971" b="88174"/>
          <a:stretch/>
        </p:blipFill>
        <p:spPr>
          <a:xfrm>
            <a:off x="362594" y="1607966"/>
            <a:ext cx="7941958" cy="430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5CD15-237C-47BF-8448-BEADAE395589}"/>
              </a:ext>
            </a:extLst>
          </p:cNvPr>
          <p:cNvSpPr txBox="1"/>
          <p:nvPr/>
        </p:nvSpPr>
        <p:spPr>
          <a:xfrm>
            <a:off x="237902" y="566697"/>
            <a:ext cx="11017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 второй консоли устанавливаем сканер сети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Nmap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Mapper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он понадобится, чтобы убедиться в работе порта 8181, который создаст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FA2328-7F08-4EAE-8DC6-9BF305F6E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49" y="2038661"/>
            <a:ext cx="10116975" cy="430223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F76FB2-6A96-49D4-9E72-DD9E42DE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A7D1-1E16-4BD2-AB2C-E0D38688F4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9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09D8F-83E2-4BA0-9986-3CCFDC60A440}"/>
              </a:ext>
            </a:extLst>
          </p:cNvPr>
          <p:cNvSpPr txBox="1"/>
          <p:nvPr/>
        </p:nvSpPr>
        <p:spPr>
          <a:xfrm>
            <a:off x="459585" y="319088"/>
            <a:ext cx="72019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Устанавливаем следующие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features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первой консоли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feature: install odl-l2switch-switch-ui</a:t>
            </a: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предоставляет функциональность коммутатора уровня 2 (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Layer2 switch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feature: install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dlux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-all  </a:t>
            </a: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установки графического пользовательского интерфейса(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4B0EB8-7C39-4694-B847-871D6562BE8D}"/>
              </a:ext>
            </a:extLst>
          </p:cNvPr>
          <p:cNvPicPr/>
          <p:nvPr/>
        </p:nvPicPr>
        <p:blipFill rotWithShape="1">
          <a:blip r:embed="rId3"/>
          <a:srcRect t="2049" r="17790"/>
          <a:stretch/>
        </p:blipFill>
        <p:spPr>
          <a:xfrm>
            <a:off x="321039" y="2762340"/>
            <a:ext cx="7340525" cy="377657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894E63-BD51-44D1-B7F0-70BEFC89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A7D1-1E16-4BD2-AB2C-E0D38688F4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28A9C0-8962-405E-8CB6-7F1927CA73A3}"/>
              </a:ext>
            </a:extLst>
          </p:cNvPr>
          <p:cNvSpPr txBox="1"/>
          <p:nvPr/>
        </p:nvSpPr>
        <p:spPr>
          <a:xfrm>
            <a:off x="7800110" y="903863"/>
            <a:ext cx="41034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Основная цель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L2 Switch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обрабатывать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ARP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Resolution Protocol),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обнаруживать и удалять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сетевые петли, отслеживать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адреса.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odl-l2switch-switch-ui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необходим для моделирования физического или виртуального коммутатора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L2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внутри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так чтобы коммутатор мог управляться с помощью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2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07CF1E-0455-48F8-AFDD-5D124A095F28}"/>
              </a:ext>
            </a:extLst>
          </p:cNvPr>
          <p:cNvSpPr txBox="1"/>
          <p:nvPr/>
        </p:nvSpPr>
        <p:spPr>
          <a:xfrm>
            <a:off x="509666" y="662472"/>
            <a:ext cx="905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Смотрим какой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IP-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адрес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ВМ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Ubuntu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081CF9-C050-48C0-86F5-3570EEBF4961}"/>
              </a:ext>
            </a:extLst>
          </p:cNvPr>
          <p:cNvPicPr/>
          <p:nvPr/>
        </p:nvPicPr>
        <p:blipFill rotWithShape="1">
          <a:blip r:embed="rId3"/>
          <a:srcRect t="45210"/>
          <a:stretch/>
        </p:blipFill>
        <p:spPr>
          <a:xfrm>
            <a:off x="509665" y="1180474"/>
            <a:ext cx="8664315" cy="3631369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442CCB-DD28-4B8B-ABE7-F08DE205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A7D1-1E16-4BD2-AB2C-E0D38688F4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7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7AF33B-DD4C-45CF-AA68-E6CF1E256B81}"/>
              </a:ext>
            </a:extLst>
          </p:cNvPr>
          <p:cNvSpPr txBox="1"/>
          <p:nvPr/>
        </p:nvSpPr>
        <p:spPr>
          <a:xfrm>
            <a:off x="539646" y="539646"/>
            <a:ext cx="927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Используя браузер, заходим в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 ODL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ссылке 10.0.2.15/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html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Логин и пароль по умолчанию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admin/admin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43AB2-A1DC-4777-8750-BC62CC2DF25D}"/>
              </a:ext>
            </a:extLst>
          </p:cNvPr>
          <p:cNvPicPr/>
          <p:nvPr/>
        </p:nvPicPr>
        <p:blipFill rotWithShape="1">
          <a:blip r:embed="rId3"/>
          <a:srcRect l="-321" t="30424" r="321" b="2216"/>
          <a:stretch/>
        </p:blipFill>
        <p:spPr bwMode="auto">
          <a:xfrm>
            <a:off x="539646" y="1372042"/>
            <a:ext cx="9488774" cy="4946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6BC5BC-6E5B-437F-B7ED-72EB0432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A7D1-1E16-4BD2-AB2C-E0D38688F4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90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5906AF-832D-45F9-A2AB-69A3466573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8624" y="662472"/>
            <a:ext cx="11294751" cy="549139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495A77-F720-43F1-93E6-2BCD5A2D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A7D1-1E16-4BD2-AB2C-E0D38688F4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7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BD8E4F-C813-4761-B20A-7B2CEE22FCB0}"/>
              </a:ext>
            </a:extLst>
          </p:cNvPr>
          <p:cNvSpPr txBox="1"/>
          <p:nvPr/>
        </p:nvSpPr>
        <p:spPr>
          <a:xfrm>
            <a:off x="427548" y="516756"/>
            <a:ext cx="11002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 второй консоли устанавливаем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mininet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apt install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mininet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Запускаем топологию дерево с 16 хостами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коммутаторами,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--controller=remote,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=10.0.2.15 --mac --topo=tree,4,2 --switch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ovsk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protocols=OpenFlow13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E63434-4EEA-463F-8268-BECFECD2A882}"/>
              </a:ext>
            </a:extLst>
          </p:cNvPr>
          <p:cNvPicPr/>
          <p:nvPr/>
        </p:nvPicPr>
        <p:blipFill rotWithShape="1">
          <a:blip r:embed="rId3"/>
          <a:srcRect t="22359"/>
          <a:stretch/>
        </p:blipFill>
        <p:spPr>
          <a:xfrm>
            <a:off x="427548" y="1978700"/>
            <a:ext cx="11234790" cy="425720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98E28D-5450-44E0-AB2F-2C2C21F6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A7D1-1E16-4BD2-AB2C-E0D38688F4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6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A8FB1-749E-42D6-8E0A-4B847930EA08}"/>
              </a:ext>
            </a:extLst>
          </p:cNvPr>
          <p:cNvSpPr txBox="1"/>
          <p:nvPr/>
        </p:nvSpPr>
        <p:spPr>
          <a:xfrm>
            <a:off x="539646" y="74133"/>
            <a:ext cx="9009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Получилась следующая топология сети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A4446F-0F10-40F8-B861-142695FEEAD9}"/>
              </a:ext>
            </a:extLst>
          </p:cNvPr>
          <p:cNvPicPr/>
          <p:nvPr/>
        </p:nvPicPr>
        <p:blipFill rotWithShape="1">
          <a:blip r:embed="rId3"/>
          <a:srcRect l="8719" t="16706" r="8409" b="11334"/>
          <a:stretch/>
        </p:blipFill>
        <p:spPr bwMode="auto">
          <a:xfrm>
            <a:off x="0" y="590504"/>
            <a:ext cx="7688425" cy="5807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93DECC-22A9-414E-BF51-E6BF896FC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49" y="590504"/>
            <a:ext cx="4697051" cy="5807562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477144-BCAC-4498-A18B-B9615026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A7D1-1E16-4BD2-AB2C-E0D38688F4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1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96B5895-CAD2-4C19-8885-E4210C7A3D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6288" y="342141"/>
            <a:ext cx="10058400" cy="83891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Что такое </a:t>
            </a:r>
            <a:r>
              <a:rPr lang="en-US" sz="4000" b="1" dirty="0">
                <a:latin typeface="+mn-lt"/>
              </a:rPr>
              <a:t>OpenDaylight</a:t>
            </a:r>
            <a:endParaRPr lang="ru-RU" sz="40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B9D0F-AEDD-40DE-9092-E7EF95849C5D}"/>
              </a:ext>
            </a:extLst>
          </p:cNvPr>
          <p:cNvSpPr txBox="1"/>
          <p:nvPr/>
        </p:nvSpPr>
        <p:spPr>
          <a:xfrm>
            <a:off x="616288" y="1339133"/>
            <a:ext cx="9782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	</a:t>
            </a:r>
            <a:r>
              <a:rPr lang="ru-RU" sz="2000" dirty="0" err="1"/>
              <a:t>OpenDaylight</a:t>
            </a:r>
            <a:r>
              <a:rPr lang="ru-RU" sz="2000" dirty="0"/>
              <a:t> (ODL) — это открытая модульная платформа для автоматизации масштабных SDN-сетей.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ru-RU" sz="2000" dirty="0"/>
              <a:t>Проект разрабатывается под эгидой </a:t>
            </a:r>
            <a:r>
              <a:rPr lang="en-US" sz="2000" dirty="0"/>
              <a:t>Linux Foundation </a:t>
            </a:r>
            <a:r>
              <a:rPr lang="ru-RU" sz="2000" dirty="0"/>
              <a:t>при участии компаний </a:t>
            </a:r>
            <a:r>
              <a:rPr lang="en-US" sz="2000" dirty="0"/>
              <a:t>IBM, Juniper Networks, Cisco, Red Hat, VMware, Citrix, Ericsson, Microsoft </a:t>
            </a:r>
            <a:r>
              <a:rPr lang="ru-RU" sz="2000" dirty="0"/>
              <a:t>и </a:t>
            </a:r>
            <a:r>
              <a:rPr lang="en-US" sz="2000" dirty="0"/>
              <a:t>NEC. </a:t>
            </a:r>
            <a:r>
              <a:rPr lang="ru-RU" sz="2000" dirty="0"/>
              <a:t>Первый релиз платформы был выпущен в феврале 2014 года.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E749D-E2E7-4232-A4E3-9657CDD276DD}"/>
              </a:ext>
            </a:extLst>
          </p:cNvPr>
          <p:cNvSpPr txBox="1"/>
          <p:nvPr/>
        </p:nvSpPr>
        <p:spPr>
          <a:xfrm>
            <a:off x="625374" y="3592508"/>
            <a:ext cx="10323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состав контроллера </a:t>
            </a:r>
            <a:r>
              <a:rPr lang="en-US" sz="2000" dirty="0"/>
              <a:t>ODL </a:t>
            </a:r>
            <a:r>
              <a:rPr lang="ru-RU" sz="2000" dirty="0"/>
              <a:t>входит система для создания виртуальных сетей, набор плагинов для поддержки различных протоколов и утилиты для развертки полнофункциональной SDN-платформы. Благодаря API</a:t>
            </a:r>
            <a:r>
              <a:rPr lang="en-US" sz="2000" dirty="0"/>
              <a:t>, ODL </a:t>
            </a:r>
            <a:r>
              <a:rPr lang="ru-RU" sz="2000" dirty="0"/>
              <a:t>можно интегрировать с другими контроллерами. Ядро решения писали на </a:t>
            </a:r>
            <a:r>
              <a:rPr lang="ru-RU" sz="2000" dirty="0" err="1"/>
              <a:t>Java</a:t>
            </a:r>
            <a:r>
              <a:rPr lang="ru-RU" sz="2000" dirty="0"/>
              <a:t>, поэтому с ним можно работать в любых системах c JVM.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82A8CF9-E090-4DFF-B436-D5FBB5F4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64" y="4992307"/>
            <a:ext cx="3158836" cy="13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474CDF-CB40-4106-89C1-A4225978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47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B5D517-2602-4AEB-99D9-82AB51B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9AF5D-3078-40A0-8D07-B33C98F225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336" y="259495"/>
            <a:ext cx="11599164" cy="7921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SDN </a:t>
            </a:r>
            <a:r>
              <a:rPr lang="ru-RU" sz="4000" b="1" dirty="0">
                <a:latin typeface="+mn-lt"/>
              </a:rPr>
              <a:t>и </a:t>
            </a:r>
            <a:r>
              <a:rPr lang="en-US" sz="4000" b="1" dirty="0">
                <a:latin typeface="+mn-lt"/>
              </a:rPr>
              <a:t>NFV</a:t>
            </a:r>
            <a:endParaRPr lang="ru-RU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30E33-2C81-4D38-A462-14A87F0BBAFE}"/>
              </a:ext>
            </a:extLst>
          </p:cNvPr>
          <p:cNvSpPr txBox="1"/>
          <p:nvPr/>
        </p:nvSpPr>
        <p:spPr>
          <a:xfrm>
            <a:off x="354394" y="1074614"/>
            <a:ext cx="5994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SDN </a:t>
            </a:r>
            <a:r>
              <a:rPr lang="ru-RU" dirty="0"/>
              <a:t>применяется с целью отделить уровень управления сетью от уровня передачи данных (сетевой инфраструктуры), что позволяет администраторам динамически корректировать сетевой трафик в соответствии с меняющимися потребностями.</a:t>
            </a:r>
            <a:endParaRPr lang="en-US" dirty="0"/>
          </a:p>
          <a:p>
            <a:endParaRPr lang="ru-RU" dirty="0"/>
          </a:p>
          <a:p>
            <a:r>
              <a:rPr lang="en-US" dirty="0"/>
              <a:t>NFV –</a:t>
            </a:r>
            <a:r>
              <a:rPr lang="ru-RU" b="1" dirty="0"/>
              <a:t> </a:t>
            </a:r>
            <a:r>
              <a:rPr lang="ru-RU" dirty="0"/>
              <a:t>концепция сетевой архитектуры</a:t>
            </a:r>
            <a:r>
              <a:rPr lang="en-US" dirty="0"/>
              <a:t>, </a:t>
            </a:r>
            <a:r>
              <a:rPr lang="ru-RU" dirty="0"/>
              <a:t>абстрагирующая сетевые функции от физического оборудования. Сетевые функции реализуются программным методом, на оборудовании </a:t>
            </a:r>
            <a:r>
              <a:rPr lang="en-US" dirty="0"/>
              <a:t>COTS (</a:t>
            </a:r>
            <a:r>
              <a:rPr lang="ru-RU" dirty="0" err="1"/>
              <a:t>Commercial</a:t>
            </a:r>
            <a:r>
              <a:rPr lang="ru-RU" dirty="0"/>
              <a:t> </a:t>
            </a:r>
            <a:r>
              <a:rPr lang="ru-RU" dirty="0" err="1"/>
              <a:t>Off-The-Shelf</a:t>
            </a:r>
            <a:r>
              <a:rPr lang="en-US" dirty="0"/>
              <a:t>).</a:t>
            </a:r>
            <a:endParaRPr lang="ru-RU" dirty="0"/>
          </a:p>
          <a:p>
            <a:endParaRPr lang="ru-RU" dirty="0"/>
          </a:p>
          <a:p>
            <a:r>
              <a:rPr lang="ru-RU" dirty="0"/>
              <a:t>Совместное использование </a:t>
            </a:r>
            <a:r>
              <a:rPr lang="en-US" dirty="0"/>
              <a:t>SDN </a:t>
            </a:r>
            <a:r>
              <a:rPr lang="ru-RU" dirty="0"/>
              <a:t>и </a:t>
            </a:r>
            <a:r>
              <a:rPr lang="en-US" dirty="0"/>
              <a:t>NFV </a:t>
            </a:r>
            <a:r>
              <a:rPr lang="ru-RU" dirty="0"/>
              <a:t>необязательно, но позволяет задействовать преимущества обеих технологий.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BBB73F-D06F-4EF7-A16B-AD48E446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317" y="889738"/>
            <a:ext cx="5687683" cy="36933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8B479-7014-4EF1-804A-0F857DA8A824}"/>
              </a:ext>
            </a:extLst>
          </p:cNvPr>
          <p:cNvSpPr txBox="1"/>
          <p:nvPr/>
        </p:nvSpPr>
        <p:spPr>
          <a:xfrm>
            <a:off x="402336" y="4767933"/>
            <a:ext cx="98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Использование </a:t>
            </a:r>
            <a:r>
              <a:rPr lang="en-US" dirty="0"/>
              <a:t>NFV </a:t>
            </a:r>
            <a:r>
              <a:rPr lang="ru-RU" dirty="0"/>
              <a:t>снижает стоимость расширения сети, благодаря отказу от использования специализированного оборудования и переходу на </a:t>
            </a:r>
            <a:r>
              <a:rPr lang="en-US" dirty="0"/>
              <a:t>COTS. </a:t>
            </a:r>
            <a:endParaRPr lang="ru-RU" dirty="0"/>
          </a:p>
          <a:p>
            <a:r>
              <a:rPr lang="en-US" dirty="0"/>
              <a:t>SDN </a:t>
            </a:r>
            <a:r>
              <a:rPr lang="ru-RU" dirty="0"/>
              <a:t>оптимизирует нагрузку на сетевые узлы, обеспечивает гибкость в управлении сетевым трафиком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990839-7FDB-4B52-9C23-C4F439DB8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616" y="21537"/>
            <a:ext cx="2487384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5960E-4F7F-4946-8709-E91D03775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629" y="534192"/>
            <a:ext cx="10515600" cy="75702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Архитектура </a:t>
            </a:r>
            <a:r>
              <a:rPr lang="en-US" sz="4000" b="1" dirty="0">
                <a:latin typeface="+mn-lt"/>
              </a:rPr>
              <a:t>OpenDaylight</a:t>
            </a:r>
            <a:endParaRPr lang="ru-RU" sz="4000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6B160B-6B28-49E0-A8F8-44DD0323C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41" y="1481792"/>
            <a:ext cx="7110959" cy="46206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97D205-0600-43DE-A1C5-2E1BBE976B54}"/>
              </a:ext>
            </a:extLst>
          </p:cNvPr>
          <p:cNvSpPr txBox="1"/>
          <p:nvPr/>
        </p:nvSpPr>
        <p:spPr>
          <a:xfrm>
            <a:off x="505782" y="1732022"/>
            <a:ext cx="41561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Архитектура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ODL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представлена следующими уровнями: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сетевые приложения и сервисы;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платформа контроллера;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интерфейсы и протоколы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 эти слои образуют уровень управления 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 plane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 Передающий уровень 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plane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не является частью архитектуры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ODL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он в основном описывает различные сетевые элементы (физические и виртуальные) в базовой сети.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87577B-2CD2-4915-9609-782642CF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6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C534B46-776E-4110-A598-CDB50369F9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737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D077F7-C85A-4CE4-924C-0E887F12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41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9FEEEB-9ED8-4D01-932B-C710FB18DB95}"/>
              </a:ext>
            </a:extLst>
          </p:cNvPr>
          <p:cNvSpPr txBox="1"/>
          <p:nvPr/>
        </p:nvSpPr>
        <p:spPr>
          <a:xfrm>
            <a:off x="157982" y="119227"/>
            <a:ext cx="878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Служба кластеризации в </a:t>
            </a:r>
            <a:r>
              <a:rPr lang="en-US" sz="4000" b="1" dirty="0"/>
              <a:t>ODL</a:t>
            </a:r>
            <a:endParaRPr lang="ru-RU" sz="4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C0B7DF-7841-4565-99E5-1454F01EF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9" y="1100368"/>
            <a:ext cx="6286360" cy="3651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DDA56-F3F8-4C07-A242-00EDDC1410B3}"/>
              </a:ext>
            </a:extLst>
          </p:cNvPr>
          <p:cNvSpPr txBox="1"/>
          <p:nvPr/>
        </p:nvSpPr>
        <p:spPr>
          <a:xfrm>
            <a:off x="157982" y="918198"/>
            <a:ext cx="55896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ODL </a:t>
            </a:r>
            <a:r>
              <a:rPr lang="ru-RU" dirty="0"/>
              <a:t>поддерживает службу кластеризации, в которой несколько экземпляров </a:t>
            </a:r>
            <a:r>
              <a:rPr lang="en-US" dirty="0"/>
              <a:t>ODL </a:t>
            </a:r>
            <a:r>
              <a:rPr lang="ru-RU" dirty="0"/>
              <a:t>действуют как один логический контроллер. Кластеризация не только обеспечивает избыточность, но также обеспечивает линейное масштабирование экземпляров </a:t>
            </a:r>
            <a:r>
              <a:rPr lang="en-US" dirty="0"/>
              <a:t>ODL</a:t>
            </a:r>
            <a:r>
              <a:rPr lang="ru-RU" dirty="0"/>
              <a:t>. Каждый экземпляр связывается друг с другом, образуя кластер, и обменивается информацией для обеспечения доступности в случае сбоя любого экземпляра.</a:t>
            </a:r>
            <a:endParaRPr lang="en-US" dirty="0"/>
          </a:p>
          <a:p>
            <a:endParaRPr lang="ru-RU" dirty="0"/>
          </a:p>
          <a:p>
            <a:r>
              <a:rPr lang="ru-RU" dirty="0"/>
              <a:t>С помощью службы кластеризации сетевые элементы и приложения могут подключаться к нескольким экземплярам</a:t>
            </a:r>
            <a:r>
              <a:rPr lang="en-US" dirty="0"/>
              <a:t> ODL</a:t>
            </a:r>
            <a:r>
              <a:rPr lang="ru-RU" dirty="0"/>
              <a:t>. Коммутаторы подключаются к двум или более экземплярам через постоянное соединение </a:t>
            </a:r>
            <a:r>
              <a:rPr lang="en-US" dirty="0"/>
              <a:t>point</a:t>
            </a:r>
            <a:r>
              <a:rPr lang="ru-RU" dirty="0"/>
              <a:t>-</a:t>
            </a:r>
            <a:r>
              <a:rPr lang="en-US" dirty="0"/>
              <a:t>to</a:t>
            </a:r>
            <a:r>
              <a:rPr lang="ru-RU" dirty="0"/>
              <a:t>-</a:t>
            </a:r>
            <a:r>
              <a:rPr lang="en-US" dirty="0"/>
              <a:t>point</a:t>
            </a:r>
            <a:r>
              <a:rPr lang="ru-RU" dirty="0"/>
              <a:t> TCP/</a:t>
            </a:r>
            <a:r>
              <a:rPr lang="en-US" dirty="0"/>
              <a:t>IP</a:t>
            </a:r>
            <a:r>
              <a:rPr lang="ru-RU" dirty="0"/>
              <a:t> (в случае сбоя одного экземпляра доступен другой). Приложения подключаются к экземпляру через веб-сервисы REST</a:t>
            </a:r>
            <a:r>
              <a:rPr lang="en-US" dirty="0" err="1"/>
              <a:t>ful</a:t>
            </a:r>
            <a:r>
              <a:rPr lang="ru-RU" dirty="0"/>
              <a:t>, что означает, что в случае сбоя экземпляра приложение восстановит новое соединение при следующей транзакции.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D15F1-257F-4065-B151-24842F807A1B}"/>
              </a:ext>
            </a:extLst>
          </p:cNvPr>
          <p:cNvSpPr txBox="1"/>
          <p:nvPr/>
        </p:nvSpPr>
        <p:spPr>
          <a:xfrm>
            <a:off x="6194053" y="4751882"/>
            <a:ext cx="5997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Кластер из 3х экземпляров </a:t>
            </a:r>
            <a:r>
              <a:rPr lang="en-US" dirty="0"/>
              <a:t>ODL, </a:t>
            </a:r>
            <a:r>
              <a:rPr lang="ru-RU" dirty="0"/>
              <a:t>где MD-SAL</a:t>
            </a:r>
            <a:r>
              <a:rPr lang="en-US" dirty="0"/>
              <a:t>(Model-driven Service Abstraction Layer)</a:t>
            </a:r>
            <a:r>
              <a:rPr lang="ru-RU" dirty="0"/>
              <a:t> в одном из этих экземпляров подключается к хранилищу данных кластера и шине сообщений (для маршрутизации запросов на обслуживание между экземплярами).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710B94F-6B0B-4EC0-87AD-2B221AC0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A7D1-1E16-4BD2-AB2C-E0D38688F44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08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6E917B-2DC6-4977-85D5-1398EA671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82" y="2668555"/>
            <a:ext cx="7998886" cy="1089525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OpenDaylight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2"/>
          </p:nvPr>
        </p:nvSpPr>
        <p:spPr>
          <a:xfrm>
            <a:off x="397804" y="4467902"/>
            <a:ext cx="4839628" cy="9700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Левенцов Д.В.</a:t>
            </a:r>
          </a:p>
          <a:p>
            <a:pPr marL="0" indent="0"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К-41114</a:t>
            </a:r>
          </a:p>
          <a:p>
            <a:pPr marL="0" indent="0" algn="l">
              <a:spcBef>
                <a:spcPts val="0"/>
              </a:spcBef>
            </a:pPr>
            <a:endParaRPr lang="ru-RU" dirty="0"/>
          </a:p>
          <a:p>
            <a:pPr marL="0" indent="0" algn="l">
              <a:spcBef>
                <a:spcPts val="0"/>
              </a:spcBef>
            </a:pPr>
            <a:endParaRPr lang="ru" dirty="0"/>
          </a:p>
          <a:p>
            <a:pPr marL="0" indent="0" algn="l">
              <a:spcBef>
                <a:spcPts val="0"/>
              </a:spcBef>
            </a:pPr>
            <a:endParaRPr dirty="0"/>
          </a:p>
        </p:txBody>
      </p:sp>
      <p:sp>
        <p:nvSpPr>
          <p:cNvPr id="7" name="Google Shape;130;p27">
            <a:extLst>
              <a:ext uri="{FF2B5EF4-FFF2-40B4-BE49-F238E27FC236}">
                <a16:creationId xmlns:a16="http://schemas.microsoft.com/office/drawing/2014/main" id="{FD0D260E-FC08-4E96-A373-19C73AB85D46}"/>
              </a:ext>
            </a:extLst>
          </p:cNvPr>
          <p:cNvSpPr txBox="1">
            <a:spLocks/>
          </p:cNvSpPr>
          <p:nvPr/>
        </p:nvSpPr>
        <p:spPr>
          <a:xfrm>
            <a:off x="0" y="5887959"/>
            <a:ext cx="12192000" cy="9700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609585" lvl="0" indent="-304792" algn="ctr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213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Calibri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Санкт-Петербург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Calibri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oogle Shape;130;p27">
            <a:extLst>
              <a:ext uri="{FF2B5EF4-FFF2-40B4-BE49-F238E27FC236}">
                <a16:creationId xmlns:a16="http://schemas.microsoft.com/office/drawing/2014/main" id="{D7B4369A-5306-4065-B916-79A51BA1EA39}"/>
              </a:ext>
            </a:extLst>
          </p:cNvPr>
          <p:cNvSpPr txBox="1">
            <a:spLocks/>
          </p:cNvSpPr>
          <p:nvPr/>
        </p:nvSpPr>
        <p:spPr>
          <a:xfrm>
            <a:off x="0" y="2184361"/>
            <a:ext cx="12192000" cy="3943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609585" lvl="0" indent="-304792" algn="ctr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213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9170" lvl="1" indent="-304792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304792" algn="l" defTabSz="914400" rtl="0" eaLnBrk="1" latinLnBrk="0" hangingPunct="1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600"/>
              <a:buFont typeface="Calibri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Курс: «Виртуализация сетевых функций»</a:t>
            </a:r>
          </a:p>
        </p:txBody>
      </p:sp>
    </p:spTree>
    <p:extLst>
      <p:ext uri="{BB962C8B-B14F-4D97-AF65-F5344CB8AC3E}">
        <p14:creationId xmlns:p14="http://schemas.microsoft.com/office/powerpoint/2010/main" val="332713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9B207C-A150-47B0-9D68-D0A5CFAF46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99953" y="662472"/>
            <a:ext cx="7792048" cy="570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27F99-A4B4-4ADC-BC6D-C03F337A75E2}"/>
              </a:ext>
            </a:extLst>
          </p:cNvPr>
          <p:cNvSpPr txBox="1"/>
          <p:nvPr/>
        </p:nvSpPr>
        <p:spPr>
          <a:xfrm>
            <a:off x="224852" y="662472"/>
            <a:ext cx="4175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Установил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Ubuntu v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20.04 в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VirtualBox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загрузил туда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 Berillium-SR4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(с офф. сайта: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opendaylight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downloads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228A38-8F0F-4D17-A31A-4DE1FEA9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A7D1-1E16-4BD2-AB2C-E0D38688F4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60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02FA65-5B1F-4387-B1CF-B25ED9E7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59" y="28141"/>
            <a:ext cx="2485541" cy="6343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E7438-697D-4B86-8A76-A976E511EF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8290" y="2712131"/>
            <a:ext cx="10275420" cy="3164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50F0BA-2BB2-48F1-8C9C-82D7938F8DD8}"/>
              </a:ext>
            </a:extLst>
          </p:cNvPr>
          <p:cNvSpPr txBox="1"/>
          <p:nvPr/>
        </p:nvSpPr>
        <p:spPr>
          <a:xfrm>
            <a:off x="1064302" y="914400"/>
            <a:ext cx="10103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 SDN controller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программа, написанная на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поэтому на ОС с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необходимо установить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 Runtime Environment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apt-get install default-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jre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7F0FFF-15EE-45A1-B130-C2196B20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A7D1-1E16-4BD2-AB2C-E0D38688F4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985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5402</TotalTime>
  <Words>753</Words>
  <Application>Microsoft Office PowerPoint</Application>
  <PresentationFormat>Широкоэкранный</PresentationFormat>
  <Paragraphs>78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Ретро</vt:lpstr>
      <vt:lpstr>1_Тема Office</vt:lpstr>
      <vt:lpstr>OpenDaylight – opensource SDN platform</vt:lpstr>
      <vt:lpstr>Что такое OpenDaylight</vt:lpstr>
      <vt:lpstr>SDN и NFV</vt:lpstr>
      <vt:lpstr>Архитектура OpenDaylight</vt:lpstr>
      <vt:lpstr>Презентация PowerPoint</vt:lpstr>
      <vt:lpstr>Презентация PowerPoint</vt:lpstr>
      <vt:lpstr>OpenDaylight – практическая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OpendayLight</dc:title>
  <dc:creator>Дмитрий Левенцов</dc:creator>
  <cp:lastModifiedBy>Дмитрий Левенцов</cp:lastModifiedBy>
  <cp:revision>114</cp:revision>
  <dcterms:created xsi:type="dcterms:W3CDTF">2020-04-03T15:38:39Z</dcterms:created>
  <dcterms:modified xsi:type="dcterms:W3CDTF">2020-06-23T11:57:39Z</dcterms:modified>
</cp:coreProperties>
</file>