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8" r:id="rId2"/>
  </p:sldMasterIdLst>
  <p:notesMasterIdLst>
    <p:notesMasterId r:id="rId12"/>
  </p:notesMasterIdLst>
  <p:handoutMasterIdLst>
    <p:handoutMasterId r:id="rId13"/>
  </p:handoutMasterIdLst>
  <p:sldIdLst>
    <p:sldId id="265" r:id="rId3"/>
    <p:sldId id="272" r:id="rId4"/>
    <p:sldId id="277" r:id="rId5"/>
    <p:sldId id="273" r:id="rId6"/>
    <p:sldId id="276" r:id="rId7"/>
    <p:sldId id="275" r:id="rId8"/>
    <p:sldId id="274" r:id="rId9"/>
    <p:sldId id="278" r:id="rId10"/>
    <p:sldId id="263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1" userDrawn="1">
          <p15:clr>
            <a:srgbClr val="A4A3A4"/>
          </p15:clr>
        </p15:guide>
        <p15:guide id="2" pos="28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21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0" autoAdjust="0"/>
    <p:restoredTop sz="70882" autoAdjust="0"/>
  </p:normalViewPr>
  <p:slideViewPr>
    <p:cSldViewPr snapToGrid="0" snapToObjects="1" showGuides="1">
      <p:cViewPr varScale="1">
        <p:scale>
          <a:sx n="108" d="100"/>
          <a:sy n="108" d="100"/>
        </p:scale>
        <p:origin x="1722" y="114"/>
      </p:cViewPr>
      <p:guideLst>
        <p:guide orient="horz" pos="1611"/>
        <p:guide pos="28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y Vasilev" userId="5bcaa29f78010c8f" providerId="LiveId" clId="{F32D7023-CF2D-49F6-85F1-08CC4FD2AFB5}"/>
    <pc:docChg chg="undo custSel modSld">
      <pc:chgData name="Valery Vasilev" userId="5bcaa29f78010c8f" providerId="LiveId" clId="{F32D7023-CF2D-49F6-85F1-08CC4FD2AFB5}" dt="2020-03-15T14:12:50.779" v="218" actId="113"/>
      <pc:docMkLst>
        <pc:docMk/>
      </pc:docMkLst>
      <pc:sldChg chg="modSp modNotesTx">
        <pc:chgData name="Valery Vasilev" userId="5bcaa29f78010c8f" providerId="LiveId" clId="{F32D7023-CF2D-49F6-85F1-08CC4FD2AFB5}" dt="2020-03-15T13:52:18.832" v="47" actId="20577"/>
        <pc:sldMkLst>
          <pc:docMk/>
          <pc:sldMk cId="3472064595" sldId="257"/>
        </pc:sldMkLst>
        <pc:spChg chg="mod">
          <ac:chgData name="Valery Vasilev" userId="5bcaa29f78010c8f" providerId="LiveId" clId="{F32D7023-CF2D-49F6-85F1-08CC4FD2AFB5}" dt="2020-03-15T13:52:18.832" v="47" actId="20577"/>
          <ac:spMkLst>
            <pc:docMk/>
            <pc:sldMk cId="3472064595" sldId="257"/>
            <ac:spMk id="6" creationId="{D550AFEF-7C68-4804-8816-686B8DAAE597}"/>
          </ac:spMkLst>
        </pc:spChg>
        <pc:spChg chg="mod">
          <ac:chgData name="Valery Vasilev" userId="5bcaa29f78010c8f" providerId="LiveId" clId="{F32D7023-CF2D-49F6-85F1-08CC4FD2AFB5}" dt="2020-03-15T13:52:03.474" v="31" actId="20577"/>
          <ac:spMkLst>
            <pc:docMk/>
            <pc:sldMk cId="3472064595" sldId="257"/>
            <ac:spMk id="8" creationId="{4019B852-1737-41CD-891F-74A893ED7400}"/>
          </ac:spMkLst>
        </pc:spChg>
      </pc:sldChg>
      <pc:sldChg chg="modSp">
        <pc:chgData name="Valery Vasilev" userId="5bcaa29f78010c8f" providerId="LiveId" clId="{F32D7023-CF2D-49F6-85F1-08CC4FD2AFB5}" dt="2020-03-15T13:52:31.691" v="71" actId="20577"/>
        <pc:sldMkLst>
          <pc:docMk/>
          <pc:sldMk cId="87172503" sldId="265"/>
        </pc:sldMkLst>
        <pc:spChg chg="mod">
          <ac:chgData name="Valery Vasilev" userId="5bcaa29f78010c8f" providerId="LiveId" clId="{F32D7023-CF2D-49F6-85F1-08CC4FD2AFB5}" dt="2020-03-15T13:52:31.691" v="71" actId="20577"/>
          <ac:spMkLst>
            <pc:docMk/>
            <pc:sldMk cId="87172503" sldId="265"/>
            <ac:spMk id="5" creationId="{00000000-0000-0000-0000-000000000000}"/>
          </ac:spMkLst>
        </pc:spChg>
      </pc:sldChg>
      <pc:sldChg chg="addSp modSp">
        <pc:chgData name="Valery Vasilev" userId="5bcaa29f78010c8f" providerId="LiveId" clId="{F32D7023-CF2D-49F6-85F1-08CC4FD2AFB5}" dt="2020-03-15T14:09:51.483" v="208" actId="1076"/>
        <pc:sldMkLst>
          <pc:docMk/>
          <pc:sldMk cId="3390927352" sldId="266"/>
        </pc:sldMkLst>
        <pc:spChg chg="mod">
          <ac:chgData name="Valery Vasilev" userId="5bcaa29f78010c8f" providerId="LiveId" clId="{F32D7023-CF2D-49F6-85F1-08CC4FD2AFB5}" dt="2020-03-15T13:55:01.945" v="107" actId="207"/>
          <ac:spMkLst>
            <pc:docMk/>
            <pc:sldMk cId="3390927352" sldId="266"/>
            <ac:spMk id="4" creationId="{2303D0BE-89A7-46D1-AC1E-7AC233CA9677}"/>
          </ac:spMkLst>
        </pc:spChg>
        <pc:picChg chg="add mod">
          <ac:chgData name="Valery Vasilev" userId="5bcaa29f78010c8f" providerId="LiveId" clId="{F32D7023-CF2D-49F6-85F1-08CC4FD2AFB5}" dt="2020-03-15T14:09:51.483" v="208" actId="1076"/>
          <ac:picMkLst>
            <pc:docMk/>
            <pc:sldMk cId="3390927352" sldId="266"/>
            <ac:picMk id="4098" creationId="{DD77EFAC-F5BA-4E78-A6F1-086DDF05F768}"/>
          </ac:picMkLst>
        </pc:picChg>
      </pc:sldChg>
      <pc:sldChg chg="addSp modSp">
        <pc:chgData name="Valery Vasilev" userId="5bcaa29f78010c8f" providerId="LiveId" clId="{F32D7023-CF2D-49F6-85F1-08CC4FD2AFB5}" dt="2020-03-15T14:09:33.621" v="204" actId="1076"/>
        <pc:sldMkLst>
          <pc:docMk/>
          <pc:sldMk cId="1160114943" sldId="267"/>
        </pc:sldMkLst>
        <pc:spChg chg="mod">
          <ac:chgData name="Valery Vasilev" userId="5bcaa29f78010c8f" providerId="LiveId" clId="{F32D7023-CF2D-49F6-85F1-08CC4FD2AFB5}" dt="2020-03-15T13:54:34.806" v="104" actId="207"/>
          <ac:spMkLst>
            <pc:docMk/>
            <pc:sldMk cId="1160114943" sldId="267"/>
            <ac:spMk id="4" creationId="{9FE1525D-2D75-43B3-B0EC-D2582F6DDBFA}"/>
          </ac:spMkLst>
        </pc:spChg>
        <pc:picChg chg="add mod">
          <ac:chgData name="Valery Vasilev" userId="5bcaa29f78010c8f" providerId="LiveId" clId="{F32D7023-CF2D-49F6-85F1-08CC4FD2AFB5}" dt="2020-03-15T14:09:33.621" v="204" actId="1076"/>
          <ac:picMkLst>
            <pc:docMk/>
            <pc:sldMk cId="1160114943" sldId="267"/>
            <ac:picMk id="3074" creationId="{53B7EAEA-0E73-4AAA-ABF2-D1949A70E892}"/>
          </ac:picMkLst>
        </pc:picChg>
      </pc:sldChg>
      <pc:sldChg chg="addSp delSp modSp modNotesTx">
        <pc:chgData name="Valery Vasilev" userId="5bcaa29f78010c8f" providerId="LiveId" clId="{F32D7023-CF2D-49F6-85F1-08CC4FD2AFB5}" dt="2020-03-15T13:53:35.929" v="98" actId="20577"/>
        <pc:sldMkLst>
          <pc:docMk/>
          <pc:sldMk cId="1782004222" sldId="268"/>
        </pc:sldMkLst>
        <pc:spChg chg="mod">
          <ac:chgData name="Valery Vasilev" userId="5bcaa29f78010c8f" providerId="LiveId" clId="{F32D7023-CF2D-49F6-85F1-08CC4FD2AFB5}" dt="2020-03-15T13:52:58.008" v="91" actId="20577"/>
          <ac:spMkLst>
            <pc:docMk/>
            <pc:sldMk cId="1782004222" sldId="268"/>
            <ac:spMk id="5" creationId="{98E6C985-24C2-45F6-A8EB-CF52CFD3488D}"/>
          </ac:spMkLst>
        </pc:spChg>
        <pc:picChg chg="del">
          <ac:chgData name="Valery Vasilev" userId="5bcaa29f78010c8f" providerId="LiveId" clId="{F32D7023-CF2D-49F6-85F1-08CC4FD2AFB5}" dt="2020-03-15T13:52:49.369" v="72" actId="478"/>
          <ac:picMkLst>
            <pc:docMk/>
            <pc:sldMk cId="1782004222" sldId="268"/>
            <ac:picMk id="7" creationId="{1467DB8F-03F4-4701-B32A-4B200FD083E9}"/>
          </ac:picMkLst>
        </pc:picChg>
        <pc:picChg chg="add mod">
          <ac:chgData name="Valery Vasilev" userId="5bcaa29f78010c8f" providerId="LiveId" clId="{F32D7023-CF2D-49F6-85F1-08CC4FD2AFB5}" dt="2020-03-15T13:53:33.844" v="97" actId="14100"/>
          <ac:picMkLst>
            <pc:docMk/>
            <pc:sldMk cId="1782004222" sldId="268"/>
            <ac:picMk id="1026" creationId="{79B2E51D-66E3-4B23-B8E8-70981B62727D}"/>
          </ac:picMkLst>
        </pc:picChg>
      </pc:sldChg>
      <pc:sldChg chg="addSp delSp modSp">
        <pc:chgData name="Valery Vasilev" userId="5bcaa29f78010c8f" providerId="LiveId" clId="{F32D7023-CF2D-49F6-85F1-08CC4FD2AFB5}" dt="2020-03-15T14:08:23.318" v="192" actId="1076"/>
        <pc:sldMkLst>
          <pc:docMk/>
          <pc:sldMk cId="2102935126" sldId="269"/>
        </pc:sldMkLst>
        <pc:spChg chg="mod">
          <ac:chgData name="Valery Vasilev" userId="5bcaa29f78010c8f" providerId="LiveId" clId="{F32D7023-CF2D-49F6-85F1-08CC4FD2AFB5}" dt="2020-03-15T13:54:04.860" v="101" actId="207"/>
          <ac:spMkLst>
            <pc:docMk/>
            <pc:sldMk cId="2102935126" sldId="269"/>
            <ac:spMk id="4" creationId="{3FD3A66E-0DB1-4CC4-B891-B6129FB1957C}"/>
          </ac:spMkLst>
        </pc:spChg>
        <pc:picChg chg="del">
          <ac:chgData name="Valery Vasilev" userId="5bcaa29f78010c8f" providerId="LiveId" clId="{F32D7023-CF2D-49F6-85F1-08CC4FD2AFB5}" dt="2020-03-15T13:54:02.491" v="100" actId="478"/>
          <ac:picMkLst>
            <pc:docMk/>
            <pc:sldMk cId="2102935126" sldId="269"/>
            <ac:picMk id="9" creationId="{FE78DEE0-DCE8-4302-90F8-3AF09E2EB1F8}"/>
          </ac:picMkLst>
        </pc:picChg>
        <pc:picChg chg="add mod">
          <ac:chgData name="Valery Vasilev" userId="5bcaa29f78010c8f" providerId="LiveId" clId="{F32D7023-CF2D-49F6-85F1-08CC4FD2AFB5}" dt="2020-03-15T14:08:23.318" v="192" actId="1076"/>
          <ac:picMkLst>
            <pc:docMk/>
            <pc:sldMk cId="2102935126" sldId="269"/>
            <ac:picMk id="2050" creationId="{6929D889-86E6-41AB-87A1-5335DB8BC0B7}"/>
          </ac:picMkLst>
        </pc:picChg>
      </pc:sldChg>
      <pc:sldChg chg="addSp modSp">
        <pc:chgData name="Valery Vasilev" userId="5bcaa29f78010c8f" providerId="LiveId" clId="{F32D7023-CF2D-49F6-85F1-08CC4FD2AFB5}" dt="2020-03-15T14:12:50.779" v="218" actId="113"/>
        <pc:sldMkLst>
          <pc:docMk/>
          <pc:sldMk cId="233042313" sldId="270"/>
        </pc:sldMkLst>
        <pc:spChg chg="add mod">
          <ac:chgData name="Valery Vasilev" userId="5bcaa29f78010c8f" providerId="LiveId" clId="{F32D7023-CF2D-49F6-85F1-08CC4FD2AFB5}" dt="2020-03-15T14:12:50.779" v="218" actId="113"/>
          <ac:spMkLst>
            <pc:docMk/>
            <pc:sldMk cId="233042313" sldId="270"/>
            <ac:spMk id="2" creationId="{E11033F5-FD0F-4F32-BFC4-931E97850541}"/>
          </ac:spMkLst>
        </pc:spChg>
        <pc:spChg chg="mod">
          <ac:chgData name="Valery Vasilev" userId="5bcaa29f78010c8f" providerId="LiveId" clId="{F32D7023-CF2D-49F6-85F1-08CC4FD2AFB5}" dt="2020-03-15T14:07:35.448" v="186" actId="20577"/>
          <ac:spMkLst>
            <pc:docMk/>
            <pc:sldMk cId="233042313" sldId="270"/>
            <ac:spMk id="4" creationId="{E0E03EDF-DA9A-479A-8827-0BE28352303A}"/>
          </ac:spMkLst>
        </pc:spChg>
      </pc:sldChg>
      <pc:sldChg chg="addSp modSp">
        <pc:chgData name="Valery Vasilev" userId="5bcaa29f78010c8f" providerId="LiveId" clId="{F32D7023-CF2D-49F6-85F1-08CC4FD2AFB5}" dt="2020-03-15T13:56:41.104" v="146" actId="20577"/>
        <pc:sldMkLst>
          <pc:docMk/>
          <pc:sldMk cId="1201773297" sldId="271"/>
        </pc:sldMkLst>
        <pc:spChg chg="add mod">
          <ac:chgData name="Valery Vasilev" userId="5bcaa29f78010c8f" providerId="LiveId" clId="{F32D7023-CF2D-49F6-85F1-08CC4FD2AFB5}" dt="2020-03-15T13:56:41.104" v="146" actId="20577"/>
          <ac:spMkLst>
            <pc:docMk/>
            <pc:sldMk cId="1201773297" sldId="271"/>
            <ac:spMk id="2" creationId="{4923C8CE-71B4-455C-8D20-F89955E96EB5}"/>
          </ac:spMkLst>
        </pc:spChg>
        <pc:spChg chg="mod">
          <ac:chgData name="Valery Vasilev" userId="5bcaa29f78010c8f" providerId="LiveId" clId="{F32D7023-CF2D-49F6-85F1-08CC4FD2AFB5}" dt="2020-03-15T13:55:28.369" v="110" actId="207"/>
          <ac:spMkLst>
            <pc:docMk/>
            <pc:sldMk cId="1201773297" sldId="271"/>
            <ac:spMk id="4" creationId="{CA64C776-868A-4480-BB07-A90A59901F58}"/>
          </ac:spMkLst>
        </pc:spChg>
      </pc:sldChg>
      <pc:sldChg chg="addSp delSp modSp">
        <pc:chgData name="Valery Vasilev" userId="5bcaa29f78010c8f" providerId="LiveId" clId="{F32D7023-CF2D-49F6-85F1-08CC4FD2AFB5}" dt="2020-03-15T14:07:27.086" v="181" actId="732"/>
        <pc:sldMkLst>
          <pc:docMk/>
          <pc:sldMk cId="847224717" sldId="272"/>
        </pc:sldMkLst>
        <pc:spChg chg="mod">
          <ac:chgData name="Valery Vasilev" userId="5bcaa29f78010c8f" providerId="LiveId" clId="{F32D7023-CF2D-49F6-85F1-08CC4FD2AFB5}" dt="2020-03-15T13:57:04.044" v="171" actId="20577"/>
          <ac:spMkLst>
            <pc:docMk/>
            <pc:sldMk cId="847224717" sldId="272"/>
            <ac:spMk id="4" creationId="{43C4F2ED-0A2C-4CCD-A6DB-E271530AAD9A}"/>
          </ac:spMkLst>
        </pc:spChg>
        <pc:picChg chg="add del mod modCrop">
          <ac:chgData name="Valery Vasilev" userId="5bcaa29f78010c8f" providerId="LiveId" clId="{F32D7023-CF2D-49F6-85F1-08CC4FD2AFB5}" dt="2020-03-15T14:07:05.788" v="176" actId="478"/>
          <ac:picMkLst>
            <pc:docMk/>
            <pc:sldMk cId="847224717" sldId="272"/>
            <ac:picMk id="2" creationId="{35FD0060-6482-489C-9362-415DFD16BEF2}"/>
          </ac:picMkLst>
        </pc:picChg>
        <pc:picChg chg="add mod modCrop">
          <ac:chgData name="Valery Vasilev" userId="5bcaa29f78010c8f" providerId="LiveId" clId="{F32D7023-CF2D-49F6-85F1-08CC4FD2AFB5}" dt="2020-03-15T14:07:27.086" v="181" actId="732"/>
          <ac:picMkLst>
            <pc:docMk/>
            <pc:sldMk cId="847224717" sldId="272"/>
            <ac:picMk id="3" creationId="{547BB0E5-3EF9-4D2B-A1AC-2F32849D9FC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12975-4CFD-C441-A244-B7FD9A9579C2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660DC-725D-2A44-9F89-74FE668A9C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254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FD1C8-470D-774F-8B40-381C3059BD4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9711C-DB87-6342-8123-FE7E39EB0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732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9711C-DB87-6342-8123-FE7E39EB006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60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0000"/>
                </a:solidFill>
              </a:rPr>
              <a:t>Адрес IPv6 имеет длину 16 байт, что решает основную проблему - обеспечить практически неограниченный запас интернет – адресов;</a:t>
            </a:r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rgbClr val="000000"/>
                </a:solidFill>
              </a:rPr>
              <a:t>Протокол IPv6 по сравнению с IPv4 имеет более простой заголовок пакета. Таким образом, маршрутизаторы могут быстрее обрабатывать пакеты, что повышает производительность;</a:t>
            </a:r>
          </a:p>
          <a:p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rgbClr val="000000"/>
                </a:solidFill>
              </a:rPr>
              <a:t>Улучшенная поддержка необязательных параметров. Подобное изменение действительно было существенным, так как в новом заголовке требуемые прежде поля стали необязательными;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>
              <a:solidFill>
                <a:srgbClr val="000000"/>
              </a:solidFill>
            </a:endParaRPr>
          </a:p>
          <a:p>
            <a:pPr marL="0" indent="0" algn="just" fontAlgn="base">
              <a:buFont typeface="Arial" panose="020B0604020202020204" pitchFamily="34" charset="0"/>
              <a:buNone/>
            </a:pPr>
            <a:r>
              <a:rPr lang="ru-RU" dirty="0" smtClean="0">
                <a:solidFill>
                  <a:srgbClr val="000000"/>
                </a:solidFill>
              </a:rPr>
              <a:t>Повышен уровень безопасности, аутентификация и конфиденциальность являются ключевыми чертами нового IP-протокола;</a:t>
            </a:r>
          </a:p>
          <a:p>
            <a:pPr marL="0" indent="0" algn="just" fontAlgn="base">
              <a:buFont typeface="Arial" panose="020B0604020202020204" pitchFamily="34" charset="0"/>
              <a:buNone/>
            </a:pPr>
            <a:endParaRPr lang="ru-RU" dirty="0" smtClean="0">
              <a:solidFill>
                <a:srgbClr val="000000"/>
              </a:solidFill>
            </a:endParaRPr>
          </a:p>
          <a:p>
            <a:pPr marL="0" indent="0" algn="just" fontAlgn="base">
              <a:buFont typeface="Arial" panose="020B0604020202020204" pitchFamily="34" charset="0"/>
              <a:buNone/>
            </a:pPr>
            <a:r>
              <a:rPr lang="ru-RU" dirty="0" smtClean="0">
                <a:solidFill>
                  <a:srgbClr val="000000"/>
                </a:solidFill>
              </a:rPr>
              <a:t>Уделено больше внимание типу представляемых услуг. Для этой цели в заголовке пакета IPv4 было отведено 8-разрядное поле.</a:t>
            </a:r>
            <a:endParaRPr lang="ru-RU" b="0" i="0" dirty="0" smtClean="0">
              <a:solidFill>
                <a:srgbClr val="000000"/>
              </a:solidFill>
              <a:effectLst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9711C-DB87-6342-8123-FE7E39EB006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75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Версия — для IPv6 значение поля должно быть равно 6.</a:t>
            </a:r>
          </a:p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Приоритет – используется для того, чтобы различать пакеты с разными требованиями к доставке в реальном времени.</a:t>
            </a:r>
          </a:p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Метка потока – применяется для установки между отправителем и получателем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псевдосоединения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 определенными свойствами и требованиями. Например поток пакетов между двумя процессами на разных хостах может обладать строгими требованиями к задержкам, что потребует резервирование пропускной способности.</a:t>
            </a:r>
          </a:p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Длина полезной нагрузки – сообщает, сколько байт следует за 40-байтовым заголовком.</a:t>
            </a:r>
          </a:p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Следующий заголовок – сообщает, какой из дополнительных заголовков следует за основным.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Hop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Limit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аналог времени жизни (TTL).</a:t>
            </a:r>
          </a:p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Дополнительные заголовки:</a:t>
            </a:r>
          </a:p>
          <a:p>
            <a:pPr lvl="1"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Параметры маршрутизации – разнообразная информация для маршрутизаторов;</a:t>
            </a:r>
          </a:p>
          <a:p>
            <a:pPr lvl="1"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Параметры получения – дополнительная информация для получателя</a:t>
            </a:r>
          </a:p>
          <a:p>
            <a:pPr lvl="1"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Маршрутизация – частичный список транзитных маршрутизаторов на пути пакета;</a:t>
            </a:r>
          </a:p>
          <a:p>
            <a:pPr lvl="1"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Фрагментация – управление фрагментами дейтаграмм;</a:t>
            </a:r>
          </a:p>
          <a:p>
            <a:pPr lvl="1"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Аутентификация – проверка подлинности отправителя;</a:t>
            </a:r>
          </a:p>
          <a:p>
            <a:pPr lvl="1"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Шифрованные данные – информация о зашифрованном содержимом.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9711C-DB87-6342-8123-FE7E39EB006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99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Unicast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- Идентификатор одиночного интерфейса. Пакет, посланный по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уникастному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адресу, доставляется интерфейсу, указанному в адресе.</a:t>
            </a:r>
          </a:p>
          <a:p>
            <a:pPr fontAlgn="base"/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Anycast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- Идентификатор набора интерфейсов (принадлежащих разным узлам). Пакет, посланный по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эникастному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адресу, доставляется одному из интерфейсов, указанному в адресе (ближайший, в соответствии с мерой, определенной протоколом маршрутизации).</a:t>
            </a:r>
          </a:p>
          <a:p>
            <a:pPr fontAlgn="base"/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Multicast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- Идентификатор набора интерфейсов (обычно принадлежащих разным узлам). Пакет, посланный по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мультикастинг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-адресу, доставляется всем интерфейсам, заданным этим адресом.</a:t>
            </a:r>
          </a:p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IPv6 не существует широковещательных адресов, их функции переданы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мультикастинг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-адресам.</a:t>
            </a:r>
          </a:p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IPv6, все нули и все единицы являются допустимыми кодами для любых полей, если не оговорено исключение.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9711C-DB87-6342-8123-FE7E39EB006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01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Полная</a:t>
            </a:r>
          </a:p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Эта форма является предпочтительной и имеет вид n:n:n:n:n:n:n:n. Каждый знак n соответствует 4-х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значному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шестнадцатеричному числу (всего 8 шестнадцатеричных чисел, для каждого числа отводится 16 бит).</a:t>
            </a:r>
          </a:p>
          <a:p>
            <a:pPr fontAlgn="base"/>
            <a:endParaRPr lang="ru-RU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Сжатая</a:t>
            </a:r>
          </a:p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причине большой длины адрес обычно содержит много нулей подряд. Для упрощения записи адресов используется сжатая форма, в которой смежные последовательности нулевых блоков заменяются парами символов двоеточий (::).Однако такой символ может встречаться в адресе только один раз.</a:t>
            </a:r>
          </a:p>
          <a:p>
            <a:pPr fontAlgn="base"/>
            <a:endParaRPr lang="ru-RU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Смешанная</a:t>
            </a:r>
          </a:p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Эта форма представляет собой сочетание адресов протоколов IPv4 и IPv6. В этом случае адрес имеет формат n:n:n:n:n:n:d.d.d.d, где каждый символ n соответствует 4-х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значному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шестнадцатеричному числу (6 шестнадцатеричных чисел, для каждого числа отводится 16 бит),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аd.d.d.d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-часть адреса, записанная в формате IPv4 (32 бита).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9711C-DB87-6342-8123-FE7E39EB006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55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9711C-DB87-6342-8123-FE7E39EB006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0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9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Редактируемый элемент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9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3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8279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6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3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4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20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5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8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29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6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40" y="1770130"/>
            <a:ext cx="3036565" cy="2919036"/>
          </a:xfrm>
          <a:custGeom>
            <a:avLst/>
            <a:gdLst>
              <a:gd name="connsiteX0" fmla="*/ 0 w 3027362"/>
              <a:gd name="connsiteY0" fmla="*/ 0 h 1885950"/>
              <a:gd name="connsiteX1" fmla="*/ 2528981 w 3027362"/>
              <a:gd name="connsiteY1" fmla="*/ 0 h 1885950"/>
              <a:gd name="connsiteX2" fmla="*/ 3027362 w 3027362"/>
              <a:gd name="connsiteY2" fmla="*/ 498381 h 1885950"/>
              <a:gd name="connsiteX3" fmla="*/ 3027362 w 3027362"/>
              <a:gd name="connsiteY3" fmla="*/ 1885950 h 1885950"/>
              <a:gd name="connsiteX4" fmla="*/ 0 w 3027362"/>
              <a:gd name="connsiteY4" fmla="*/ 1885950 h 1885950"/>
              <a:gd name="connsiteX5" fmla="*/ 0 w 3027362"/>
              <a:gd name="connsiteY5" fmla="*/ 0 h 1885950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0 w 3036565"/>
              <a:gd name="connsiteY4" fmla="*/ 1885950 h 3892048"/>
              <a:gd name="connsiteX5" fmla="*/ 0 w 3036565"/>
              <a:gd name="connsiteY5" fmla="*/ 0 h 3892048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9203 w 3036565"/>
              <a:gd name="connsiteY4" fmla="*/ 3892047 h 3892048"/>
              <a:gd name="connsiteX5" fmla="*/ 0 w 3036565"/>
              <a:gd name="connsiteY5" fmla="*/ 0 h 3892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36565" h="3892048">
                <a:moveTo>
                  <a:pt x="0" y="0"/>
                </a:moveTo>
                <a:lnTo>
                  <a:pt x="2528981" y="0"/>
                </a:lnTo>
                <a:cubicBezTo>
                  <a:pt x="2804229" y="0"/>
                  <a:pt x="3027362" y="223133"/>
                  <a:pt x="3027362" y="498381"/>
                </a:cubicBezTo>
                <a:cubicBezTo>
                  <a:pt x="3030430" y="1629603"/>
                  <a:pt x="3033497" y="2760826"/>
                  <a:pt x="3036565" y="3892048"/>
                </a:cubicBezTo>
                <a:lnTo>
                  <a:pt x="9203" y="3892047"/>
                </a:lnTo>
                <a:cubicBezTo>
                  <a:pt x="6135" y="2594698"/>
                  <a:pt x="3068" y="1297349"/>
                  <a:pt x="0" y="0"/>
                </a:cubicBez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11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38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9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Город и год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9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3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2926330"/>
            <a:ext cx="6400800" cy="705749"/>
          </a:xfrm>
        </p:spPr>
        <p:txBody>
          <a:bodyPr anchor="b">
            <a:normAutofit/>
          </a:bodyPr>
          <a:lstStyle>
            <a:lvl1pPr algn="ctr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Название презентации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637209"/>
            <a:ext cx="6400800" cy="462905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 baseline="0">
                <a:solidFill>
                  <a:schemeClr val="bg1"/>
                </a:solidFill>
              </a:defRPr>
            </a:lvl1pPr>
            <a:lvl2pPr marL="457189" indent="0" algn="l">
              <a:buFontTx/>
              <a:buNone/>
              <a:defRPr/>
            </a:lvl2pPr>
            <a:lvl3pPr marL="914377" indent="0" algn="l">
              <a:buFontTx/>
              <a:buNone/>
              <a:defRPr/>
            </a:lvl3pPr>
            <a:lvl4pPr marL="1371566" indent="0" algn="l">
              <a:buFontTx/>
              <a:buNone/>
              <a:defRPr/>
            </a:lvl4pPr>
            <a:lvl5pPr marL="1828754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84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4695" y="997422"/>
            <a:ext cx="5965439" cy="1488969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dirty="0"/>
              <a:t>Название презентации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65700" y="2571750"/>
            <a:ext cx="5965825" cy="1652588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1600"/>
            </a:lvl1pPr>
            <a:lvl2pPr marL="457189" indent="0" algn="l">
              <a:buFontTx/>
              <a:buNone/>
              <a:defRPr/>
            </a:lvl2pPr>
            <a:lvl3pPr marL="914377" indent="0" algn="l">
              <a:buFontTx/>
              <a:buNone/>
              <a:defRPr/>
            </a:lvl3pPr>
            <a:lvl4pPr marL="1371566" indent="0" algn="l">
              <a:buFontTx/>
              <a:buNone/>
              <a:defRPr/>
            </a:lvl4pPr>
            <a:lvl5pPr marL="1828754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41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 anchor="ctr"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3142" y="927382"/>
            <a:ext cx="2713244" cy="1644368"/>
          </a:xfrm>
        </p:spPr>
        <p:txBody>
          <a:bodyPr anchor="t" anchorCtr="0">
            <a:normAutofit/>
          </a:bodyPr>
          <a:lstStyle>
            <a:lvl1pPr>
              <a:defRPr sz="2800" baseline="0">
                <a:solidFill>
                  <a:srgbClr val="FFFFFF"/>
                </a:solidFill>
              </a:defRPr>
            </a:lvl1pPr>
          </a:lstStyle>
          <a:p>
            <a:r>
              <a:rPr lang="ru-RU" dirty="0"/>
              <a:t>Место для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2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57200" y="2010283"/>
            <a:ext cx="8229600" cy="620483"/>
          </a:xfrm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787704"/>
            <a:ext cx="8229600" cy="594122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  <a:lvl2pPr marL="457189" indent="0" algn="ctr">
              <a:buFontTx/>
              <a:buNone/>
              <a:defRPr>
                <a:solidFill>
                  <a:srgbClr val="FFFFFF"/>
                </a:solidFill>
              </a:defRPr>
            </a:lvl2pPr>
            <a:lvl3pPr marL="914377" indent="0" algn="ctr">
              <a:buFontTx/>
              <a:buNone/>
              <a:defRPr>
                <a:solidFill>
                  <a:srgbClr val="FFFFFF"/>
                </a:solidFill>
              </a:defRPr>
            </a:lvl3pPr>
            <a:lvl4pPr marL="1371566" indent="0" algn="ctr">
              <a:buFontTx/>
              <a:buNone/>
              <a:defRPr>
                <a:solidFill>
                  <a:srgbClr val="FFFFFF"/>
                </a:solidFill>
              </a:defRPr>
            </a:lvl4pPr>
            <a:lvl5pPr marL="1828754" indent="0" algn="ctr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dirty="0"/>
              <a:t>Контактные данные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22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2" y="1746133"/>
            <a:ext cx="6273935" cy="284849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6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284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kfq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6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59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5659437" y="1759748"/>
            <a:ext cx="3027363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7" y="3288510"/>
            <a:ext cx="3027363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502"/>
            <a:ext cx="8229600" cy="620315"/>
          </a:xfrm>
        </p:spPr>
        <p:txBody>
          <a:bodyPr/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International Students and Scholars Rock</a:t>
            </a:r>
          </a:p>
        </p:txBody>
      </p:sp>
    </p:spTree>
    <p:extLst>
      <p:ext uri="{BB962C8B-B14F-4D97-AF65-F5344CB8AC3E}">
        <p14:creationId xmlns:p14="http://schemas.microsoft.com/office/powerpoint/2010/main" val="302546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6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7"/>
          </p:nvPr>
        </p:nvSpPr>
        <p:spPr>
          <a:xfrm>
            <a:off x="457201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3276149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9"/>
          </p:nvPr>
        </p:nvSpPr>
        <p:spPr>
          <a:xfrm>
            <a:off x="6097917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3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20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7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8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8" name="Text Placeholder 24"/>
          <p:cNvSpPr>
            <a:spLocks noGrp="1"/>
          </p:cNvSpPr>
          <p:nvPr>
            <p:ph type="body" sz="quarter" idx="23" hasCustomPrompt="1"/>
          </p:nvPr>
        </p:nvSpPr>
        <p:spPr>
          <a:xfrm>
            <a:off x="457203" y="4472767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9" name="Text Placeholder 24"/>
          <p:cNvSpPr>
            <a:spLocks noGrp="1"/>
          </p:cNvSpPr>
          <p:nvPr>
            <p:ph type="body" sz="quarter" idx="24" hasCustomPrompt="1"/>
          </p:nvPr>
        </p:nvSpPr>
        <p:spPr>
          <a:xfrm>
            <a:off x="3275820" y="4472767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25" hasCustomPrompt="1"/>
          </p:nvPr>
        </p:nvSpPr>
        <p:spPr>
          <a:xfrm>
            <a:off x="6085708" y="4472767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International Students and Scholars Rock</a:t>
            </a:r>
          </a:p>
        </p:txBody>
      </p:sp>
    </p:spTree>
    <p:extLst>
      <p:ext uri="{BB962C8B-B14F-4D97-AF65-F5344CB8AC3E}">
        <p14:creationId xmlns:p14="http://schemas.microsoft.com/office/powerpoint/2010/main" val="718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6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52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329462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86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7" r:id="rId2"/>
    <p:sldLayoutId id="2147483692" r:id="rId3"/>
    <p:sldLayoutId id="2147483686" r:id="rId4"/>
    <p:sldLayoutId id="2147483689" r:id="rId5"/>
  </p:sldLayoutIdLst>
  <p:hf sldNum="0" hdr="0" dt="0"/>
  <p:txStyles>
    <p:titleStyle>
      <a:lvl1pPr algn="l" defTabSz="457189" rtl="0" eaLnBrk="1" latinLnBrk="0" hangingPunct="1">
        <a:spcBef>
          <a:spcPct val="0"/>
        </a:spcBef>
        <a:buNone/>
        <a:defRPr sz="36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SzPct val="100000"/>
        <a:buFontTx/>
        <a:buBlip>
          <a:blip r:embed="rId8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6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52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-865049" y="4134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85600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</p:sldLayoutIdLst>
  <p:hf sldNum="0" hdr="0" dt="0"/>
  <p:txStyles>
    <p:titleStyle>
      <a:lvl1pPr algn="l" defTabSz="457189" rtl="0" eaLnBrk="1" latinLnBrk="0" hangingPunct="1">
        <a:spcBef>
          <a:spcPct val="0"/>
        </a:spcBef>
        <a:buNone/>
        <a:defRPr sz="32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SzPct val="100000"/>
        <a:buFontTx/>
        <a:buBlip>
          <a:blip r:embed="rId10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71600" y="1844041"/>
            <a:ext cx="6400800" cy="1080584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IPv6</a:t>
            </a:r>
            <a:endParaRPr lang="en-US" sz="40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1C520C7-EFC3-431C-A332-47EDE18D80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71600" y="3637207"/>
            <a:ext cx="6400800" cy="553795"/>
          </a:xfrm>
        </p:spPr>
        <p:txBody>
          <a:bodyPr>
            <a:noAutofit/>
          </a:bodyPr>
          <a:lstStyle/>
          <a:p>
            <a:r>
              <a:rPr lang="ru-RU" sz="1400" dirty="0"/>
              <a:t>Афанасьев Дмитрий Александрович</a:t>
            </a:r>
          </a:p>
          <a:p>
            <a:r>
              <a:rPr lang="ru-RU" sz="1400" dirty="0"/>
              <a:t>К41114</a:t>
            </a:r>
          </a:p>
        </p:txBody>
      </p:sp>
    </p:spTree>
    <p:extLst>
      <p:ext uri="{BB962C8B-B14F-4D97-AF65-F5344CB8AC3E}">
        <p14:creationId xmlns:p14="http://schemas.microsoft.com/office/powerpoint/2010/main" val="8717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 smtClean="0"/>
              <a:t>Колонтитул</a:t>
            </a:r>
            <a:endParaRPr lang="en-US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019B852-1737-41CD-891F-74A893ED7400}"/>
              </a:ext>
            </a:extLst>
          </p:cNvPr>
          <p:cNvSpPr txBox="1">
            <a:spLocks/>
          </p:cNvSpPr>
          <p:nvPr/>
        </p:nvSpPr>
        <p:spPr>
          <a:xfrm>
            <a:off x="1" y="1"/>
            <a:ext cx="5638800" cy="5340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0" i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rgbClr val="121212"/>
                </a:solidFill>
                <a:ea typeface="Roboto" panose="02000000000000000000" pitchFamily="2" charset="0"/>
                <a:cs typeface="Roboto" panose="02000000000000000000" pitchFamily="2" charset="0"/>
              </a:rPr>
              <a:t>История</a:t>
            </a:r>
            <a:endParaRPr lang="ru-RU" sz="2800" dirty="0">
              <a:solidFill>
                <a:srgbClr val="121212"/>
              </a:solidFill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860516"/>
            <a:ext cx="914399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конце 1980-х стала очевидна необходимость разработки способов сохранения адресного пространства Интернета. В начале 1990-х, несмотря на внедрение бесклассовой адресации, стало ясно, что этого недостаточно для предотвращения исчерпания адресов и необходимы дальнейшие изменения инфраструктуры Интернета. К началу 1992 года появилось несколько предложений, и к концу 1992 года IETF объявила конкурс для рабочих групп на создание интернет-протокола следующего поколения (англ. </a:t>
            </a:r>
            <a:r>
              <a:rPr lang="ru-RU" i="1" dirty="0"/>
              <a:t>IP </a:t>
            </a:r>
            <a:r>
              <a:rPr lang="ru-RU" i="1" dirty="0" err="1"/>
              <a:t>Next</a:t>
            </a:r>
            <a:r>
              <a:rPr lang="ru-RU" i="1" dirty="0"/>
              <a:t> </a:t>
            </a:r>
            <a:r>
              <a:rPr lang="ru-RU" i="1" dirty="0" err="1"/>
              <a:t>Generation</a:t>
            </a:r>
            <a:r>
              <a:rPr lang="ru-RU" dirty="0"/>
              <a:t> — </a:t>
            </a:r>
            <a:r>
              <a:rPr lang="ru-RU" dirty="0" err="1"/>
              <a:t>IPng</a:t>
            </a:r>
            <a:r>
              <a:rPr lang="ru-RU" dirty="0"/>
              <a:t>). 25 июля 1994 года IETF утвердила модель </a:t>
            </a:r>
            <a:r>
              <a:rPr lang="ru-RU" dirty="0" err="1"/>
              <a:t>IPng</a:t>
            </a:r>
            <a:r>
              <a:rPr lang="ru-RU" dirty="0"/>
              <a:t>, с образованием нескольких рабочих групп </a:t>
            </a:r>
            <a:r>
              <a:rPr lang="ru-RU" dirty="0" err="1"/>
              <a:t>IPng</a:t>
            </a:r>
            <a:r>
              <a:rPr lang="ru-RU" dirty="0"/>
              <a:t>. К 1996 году была выпущена серия RFC, определяющих Интернет-протокол версии 6, начиная с RFC 1883.</a:t>
            </a:r>
          </a:p>
          <a:p>
            <a:pPr algn="just"/>
            <a:r>
              <a:rPr lang="ru-RU" dirty="0"/>
              <a:t>IETF назначила новому протоколу версию 6, так как версия 5 была ранее назначена экспериментальному протоколу, предназначенному для передачи видео и аудио.</a:t>
            </a:r>
            <a:endParaRPr lang="ru-RU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8189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 smtClean="0"/>
              <a:t>Колонтитул</a:t>
            </a:r>
            <a:endParaRPr lang="en-US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019B852-1737-41CD-891F-74A893ED7400}"/>
              </a:ext>
            </a:extLst>
          </p:cNvPr>
          <p:cNvSpPr txBox="1">
            <a:spLocks/>
          </p:cNvSpPr>
          <p:nvPr/>
        </p:nvSpPr>
        <p:spPr>
          <a:xfrm>
            <a:off x="1" y="1"/>
            <a:ext cx="5638800" cy="5340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0" i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rgbClr val="121212"/>
                </a:solidFill>
                <a:ea typeface="Roboto" panose="02000000000000000000" pitchFamily="2" charset="0"/>
                <a:cs typeface="Roboto" panose="02000000000000000000" pitchFamily="2" charset="0"/>
              </a:rPr>
              <a:t>Основные задачи </a:t>
            </a:r>
            <a:r>
              <a:rPr lang="en-US" sz="2800" dirty="0" smtClean="0">
                <a:solidFill>
                  <a:srgbClr val="121212"/>
                </a:solidFill>
                <a:ea typeface="Roboto" panose="02000000000000000000" pitchFamily="2" charset="0"/>
                <a:cs typeface="Roboto" panose="02000000000000000000" pitchFamily="2" charset="0"/>
              </a:rPr>
              <a:t>IPv6</a:t>
            </a:r>
            <a:endParaRPr lang="ru-RU" sz="2800" dirty="0">
              <a:solidFill>
                <a:srgbClr val="121212"/>
              </a:solidFill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21694"/>
            <a:ext cx="9143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smtClean="0"/>
              <a:t>Обеспечение возможности </a:t>
            </a:r>
            <a:r>
              <a:rPr lang="ru-RU" dirty="0"/>
              <a:t>доступа к глобальной сети миллиардов хостов даже при нерациональном использовании адресного </a:t>
            </a:r>
            <a:r>
              <a:rPr lang="ru-RU" dirty="0" smtClean="0"/>
              <a:t>пространства;</a:t>
            </a:r>
            <a:endParaRPr lang="ru-RU" dirty="0"/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Сокращение размера таблиц </a:t>
            </a:r>
            <a:r>
              <a:rPr lang="ru-RU" dirty="0" smtClean="0"/>
              <a:t>маршрутизации;</a:t>
            </a:r>
            <a:endParaRPr lang="ru-RU" dirty="0"/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Упрощение протокола для ускорения обработки пакетов </a:t>
            </a:r>
            <a:r>
              <a:rPr lang="ru-RU" dirty="0" smtClean="0"/>
              <a:t>маршрутизации;</a:t>
            </a:r>
            <a:endParaRPr lang="ru-RU" dirty="0"/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Повышение уровня безопасности </a:t>
            </a:r>
            <a:r>
              <a:rPr lang="ru-RU" dirty="0" smtClean="0"/>
              <a:t>протокола;</a:t>
            </a:r>
            <a:endParaRPr lang="ru-RU" dirty="0"/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Упрощение работы многоадресных рассылок с помощью указания областей </a:t>
            </a:r>
            <a:r>
              <a:rPr lang="ru-RU" dirty="0" smtClean="0"/>
              <a:t>рассылки;</a:t>
            </a:r>
            <a:endParaRPr lang="ru-RU" dirty="0"/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Перспективы дальнейшего развития протокола в </a:t>
            </a:r>
            <a:r>
              <a:rPr lang="ru-RU" dirty="0" smtClean="0"/>
              <a:t>будущем;</a:t>
            </a:r>
            <a:endParaRPr lang="ru-RU" dirty="0"/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Организация совместимости старого и нового </a:t>
            </a:r>
            <a:r>
              <a:rPr lang="ru-RU" dirty="0" smtClean="0"/>
              <a:t>протокола.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8389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 smtClean="0"/>
              <a:t>Колонтитул</a:t>
            </a:r>
            <a:endParaRPr lang="en-US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019B852-1737-41CD-891F-74A893ED7400}"/>
              </a:ext>
            </a:extLst>
          </p:cNvPr>
          <p:cNvSpPr txBox="1">
            <a:spLocks/>
          </p:cNvSpPr>
          <p:nvPr/>
        </p:nvSpPr>
        <p:spPr>
          <a:xfrm>
            <a:off x="1" y="1"/>
            <a:ext cx="5638800" cy="5340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0" i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solidFill>
                  <a:srgbClr val="121212"/>
                </a:solidFill>
                <a:ea typeface="Roboto" panose="02000000000000000000" pitchFamily="2" charset="0"/>
                <a:cs typeface="Roboto" panose="02000000000000000000" pitchFamily="2" charset="0"/>
              </a:rPr>
              <a:t>IPv6</a:t>
            </a:r>
            <a:endParaRPr lang="ru-RU" sz="2800" dirty="0">
              <a:solidFill>
                <a:srgbClr val="121212"/>
              </a:solidFill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062480"/>
            <a:ext cx="44105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</a:rPr>
              <a:t>Протокол IPv6</a:t>
            </a:r>
            <a:r>
              <a:rPr lang="ru-RU" dirty="0">
                <a:solidFill>
                  <a:srgbClr val="000000"/>
                </a:solidFill>
              </a:rPr>
              <a:t> (</a:t>
            </a:r>
            <a:r>
              <a:rPr lang="ru-RU" dirty="0" err="1">
                <a:solidFill>
                  <a:srgbClr val="000000"/>
                </a:solidFill>
              </a:rPr>
              <a:t>Internet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Protocol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version</a:t>
            </a:r>
            <a:r>
              <a:rPr lang="ru-RU" dirty="0">
                <a:solidFill>
                  <a:srgbClr val="000000"/>
                </a:solidFill>
              </a:rPr>
              <a:t> 6) — это новая версия интернет протокола (IP), созданная с целью решения проблем, с которыми столкнулась предыдущая версия (IPv4) при её использовании в интернете, одна из которых – это использование длины адреса 128 бит вместо 32.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538" y="867238"/>
            <a:ext cx="4276262" cy="427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205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 smtClean="0"/>
              <a:t>Колонтитул</a:t>
            </a:r>
            <a:endParaRPr lang="en-US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019B852-1737-41CD-891F-74A893ED7400}"/>
              </a:ext>
            </a:extLst>
          </p:cNvPr>
          <p:cNvSpPr txBox="1">
            <a:spLocks/>
          </p:cNvSpPr>
          <p:nvPr/>
        </p:nvSpPr>
        <p:spPr>
          <a:xfrm>
            <a:off x="1" y="1"/>
            <a:ext cx="5638800" cy="5340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0" i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rgbClr val="121212"/>
                </a:solidFill>
                <a:ea typeface="Roboto" panose="02000000000000000000" pitchFamily="2" charset="0"/>
                <a:cs typeface="Roboto" panose="02000000000000000000" pitchFamily="2" charset="0"/>
              </a:rPr>
              <a:t>Особенности </a:t>
            </a:r>
            <a:r>
              <a:rPr lang="en-US" sz="2800" dirty="0" smtClean="0">
                <a:solidFill>
                  <a:srgbClr val="121212"/>
                </a:solidFill>
                <a:ea typeface="Roboto" panose="02000000000000000000" pitchFamily="2" charset="0"/>
                <a:cs typeface="Roboto" panose="02000000000000000000" pitchFamily="2" charset="0"/>
              </a:rPr>
              <a:t>IPv</a:t>
            </a:r>
            <a:r>
              <a:rPr lang="en-US" sz="2800" dirty="0">
                <a:solidFill>
                  <a:srgbClr val="121212"/>
                </a:solidFill>
                <a:ea typeface="Roboto" panose="02000000000000000000" pitchFamily="2" charset="0"/>
                <a:cs typeface="Roboto" panose="02000000000000000000" pitchFamily="2" charset="0"/>
              </a:rPr>
              <a:t>6</a:t>
            </a:r>
            <a:endParaRPr lang="ru-RU" sz="2800" dirty="0">
              <a:solidFill>
                <a:srgbClr val="121212"/>
              </a:solidFill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" y="1224713"/>
            <a:ext cx="9144000" cy="2957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0000"/>
                </a:solidFill>
              </a:rPr>
              <a:t>Длина адреса – 16 байт (против 4 байт </a:t>
            </a:r>
            <a:r>
              <a:rPr lang="en-US" dirty="0" smtClean="0">
                <a:solidFill>
                  <a:srgbClr val="000000"/>
                </a:solidFill>
              </a:rPr>
              <a:t>IPv6)</a:t>
            </a:r>
            <a:r>
              <a:rPr lang="ru-RU" dirty="0" smtClean="0">
                <a:solidFill>
                  <a:srgbClr val="000000"/>
                </a:solidFill>
              </a:rPr>
              <a:t>;</a:t>
            </a:r>
            <a:endParaRPr lang="ru-RU" dirty="0">
              <a:solidFill>
                <a:srgbClr val="000000"/>
              </a:solidFill>
            </a:endParaRPr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0000"/>
                </a:solidFill>
              </a:rPr>
              <a:t>Упрощенный заголовок – повышается скорость обработки;</a:t>
            </a:r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0000"/>
                </a:solidFill>
              </a:rPr>
              <a:t>Улучшенная </a:t>
            </a:r>
            <a:r>
              <a:rPr lang="ru-RU" dirty="0">
                <a:solidFill>
                  <a:srgbClr val="000000"/>
                </a:solidFill>
              </a:rPr>
              <a:t>поддержка необязательных </a:t>
            </a:r>
            <a:r>
              <a:rPr lang="ru-RU" dirty="0" smtClean="0">
                <a:solidFill>
                  <a:srgbClr val="000000"/>
                </a:solidFill>
              </a:rPr>
              <a:t>параметров;</a:t>
            </a:r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0000"/>
                </a:solidFill>
              </a:rPr>
              <a:t>Повышен </a:t>
            </a:r>
            <a:r>
              <a:rPr lang="ru-RU" dirty="0">
                <a:solidFill>
                  <a:srgbClr val="000000"/>
                </a:solidFill>
              </a:rPr>
              <a:t>уровень безопасности, аутентификация и конфиденциальность являются ключевыми чертами нового </a:t>
            </a:r>
            <a:r>
              <a:rPr lang="ru-RU" dirty="0" smtClean="0">
                <a:solidFill>
                  <a:srgbClr val="000000"/>
                </a:solidFill>
              </a:rPr>
              <a:t>IP-протокола;</a:t>
            </a:r>
            <a:endParaRPr lang="ru-RU" dirty="0">
              <a:solidFill>
                <a:srgbClr val="000000"/>
              </a:solidFill>
            </a:endParaRPr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</a:rPr>
              <a:t>Уделено больше внимание типу представляемых услуг. Для этой цели в заголовке пакета IPv4 было отведено 8-разрядное </a:t>
            </a:r>
            <a:r>
              <a:rPr lang="ru-RU" dirty="0" smtClean="0">
                <a:solidFill>
                  <a:srgbClr val="000000"/>
                </a:solidFill>
              </a:rPr>
              <a:t>поле.</a:t>
            </a:r>
            <a:endParaRPr lang="ru-RU" b="0" i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15943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 smtClean="0"/>
              <a:t>Колонтитул</a:t>
            </a:r>
            <a:endParaRPr lang="en-US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019B852-1737-41CD-891F-74A893ED7400}"/>
              </a:ext>
            </a:extLst>
          </p:cNvPr>
          <p:cNvSpPr txBox="1">
            <a:spLocks/>
          </p:cNvSpPr>
          <p:nvPr/>
        </p:nvSpPr>
        <p:spPr>
          <a:xfrm>
            <a:off x="1" y="1"/>
            <a:ext cx="5638800" cy="5340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0" i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rgbClr val="121212"/>
                </a:solidFill>
                <a:ea typeface="Roboto" panose="02000000000000000000" pitchFamily="2" charset="0"/>
                <a:cs typeface="Roboto" panose="02000000000000000000" pitchFamily="2" charset="0"/>
              </a:rPr>
              <a:t>Пакет </a:t>
            </a:r>
            <a:r>
              <a:rPr lang="en-US" sz="2800" dirty="0" smtClean="0">
                <a:solidFill>
                  <a:srgbClr val="121212"/>
                </a:solidFill>
                <a:ea typeface="Roboto" panose="02000000000000000000" pitchFamily="2" charset="0"/>
                <a:cs typeface="Roboto" panose="02000000000000000000" pitchFamily="2" charset="0"/>
              </a:rPr>
              <a:t>IPv6</a:t>
            </a:r>
            <a:endParaRPr lang="ru-RU" sz="2800" dirty="0">
              <a:solidFill>
                <a:srgbClr val="121212"/>
              </a:solidFill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700" y="1600592"/>
            <a:ext cx="7907225" cy="1728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46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 smtClean="0"/>
              <a:t>Колонтитул</a:t>
            </a:r>
            <a:endParaRPr lang="en-US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019B852-1737-41CD-891F-74A893ED7400}"/>
              </a:ext>
            </a:extLst>
          </p:cNvPr>
          <p:cNvSpPr txBox="1">
            <a:spLocks/>
          </p:cNvSpPr>
          <p:nvPr/>
        </p:nvSpPr>
        <p:spPr>
          <a:xfrm>
            <a:off x="1" y="1"/>
            <a:ext cx="5638800" cy="5340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0" i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rgbClr val="121212"/>
                </a:solidFill>
                <a:ea typeface="Roboto" panose="02000000000000000000" pitchFamily="2" charset="0"/>
                <a:cs typeface="Roboto" panose="02000000000000000000" pitchFamily="2" charset="0"/>
              </a:rPr>
              <a:t>Типы адресов</a:t>
            </a:r>
            <a:endParaRPr lang="ru-RU" sz="2800" dirty="0">
              <a:solidFill>
                <a:srgbClr val="121212"/>
              </a:solidFill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" y="1174897"/>
            <a:ext cx="91440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b="1" dirty="0" err="1">
                <a:solidFill>
                  <a:srgbClr val="000000"/>
                </a:solidFill>
              </a:rPr>
              <a:t>Unicast</a:t>
            </a:r>
            <a:r>
              <a:rPr lang="ru-RU" dirty="0">
                <a:solidFill>
                  <a:srgbClr val="000000"/>
                </a:solidFill>
              </a:rPr>
              <a:t> </a:t>
            </a:r>
            <a:r>
              <a:rPr lang="ru-RU" dirty="0" smtClean="0">
                <a:solidFill>
                  <a:srgbClr val="000000"/>
                </a:solidFill>
              </a:rPr>
              <a:t>– </a:t>
            </a:r>
            <a:r>
              <a:rPr lang="ru-RU" dirty="0">
                <a:solidFill>
                  <a:srgbClr val="000000"/>
                </a:solidFill>
              </a:rPr>
              <a:t>Идентификатор одиночного </a:t>
            </a:r>
            <a:r>
              <a:rPr lang="ru-RU" dirty="0" smtClean="0">
                <a:solidFill>
                  <a:srgbClr val="000000"/>
                </a:solidFill>
              </a:rPr>
              <a:t>интерфейса;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b="1" dirty="0" err="1" smtClean="0">
                <a:solidFill>
                  <a:srgbClr val="000000"/>
                </a:solidFill>
              </a:rPr>
              <a:t>Anycast</a:t>
            </a:r>
            <a:r>
              <a:rPr lang="ru-RU" dirty="0" smtClean="0">
                <a:solidFill>
                  <a:srgbClr val="000000"/>
                </a:solidFill>
              </a:rPr>
              <a:t> – Идентификатор набора интерфейсов (принадлежащих разным узлам), пакет доставляется одному из интерфейсов;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b="1" dirty="0" err="1" smtClean="0">
                <a:solidFill>
                  <a:srgbClr val="000000"/>
                </a:solidFill>
              </a:rPr>
              <a:t>Multicast</a:t>
            </a:r>
            <a:r>
              <a:rPr lang="ru-RU" dirty="0" smtClean="0">
                <a:solidFill>
                  <a:srgbClr val="000000"/>
                </a:solidFill>
              </a:rPr>
              <a:t> – Идентификатор </a:t>
            </a:r>
            <a:r>
              <a:rPr lang="ru-RU" dirty="0">
                <a:solidFill>
                  <a:srgbClr val="000000"/>
                </a:solidFill>
              </a:rPr>
              <a:t>набора интерфейсов (обычно принадлежащих разным узлам). </a:t>
            </a:r>
            <a:endParaRPr lang="ru-RU" b="0" i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8832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 smtClean="0"/>
              <a:t>Колонтитул</a:t>
            </a:r>
            <a:endParaRPr lang="en-US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019B852-1737-41CD-891F-74A893ED7400}"/>
              </a:ext>
            </a:extLst>
          </p:cNvPr>
          <p:cNvSpPr txBox="1">
            <a:spLocks/>
          </p:cNvSpPr>
          <p:nvPr/>
        </p:nvSpPr>
        <p:spPr>
          <a:xfrm>
            <a:off x="1" y="1"/>
            <a:ext cx="5638800" cy="5340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0" i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rgbClr val="121212"/>
                </a:solidFill>
                <a:ea typeface="Roboto" panose="02000000000000000000" pitchFamily="2" charset="0"/>
                <a:cs typeface="Roboto" panose="02000000000000000000" pitchFamily="2" charset="0"/>
              </a:rPr>
              <a:t>Формы представления адреса</a:t>
            </a:r>
            <a:endParaRPr lang="ru-RU" sz="2800" dirty="0">
              <a:solidFill>
                <a:srgbClr val="121212"/>
              </a:solidFill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544714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Полная: имеет </a:t>
            </a:r>
            <a:r>
              <a:rPr lang="ru-RU" dirty="0"/>
              <a:t>вид </a:t>
            </a:r>
            <a:r>
              <a:rPr lang="en-US" dirty="0" smtClean="0"/>
              <a:t>n:n:n:n:n:n:n:n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Пример – </a:t>
            </a:r>
            <a:r>
              <a:rPr lang="en-US" dirty="0" smtClean="0"/>
              <a:t>1FA9:FFFF:2621:ACDA:2245:BF98:3412:4167</a:t>
            </a:r>
            <a:r>
              <a:rPr lang="ru-RU" dirty="0" smtClean="0"/>
              <a:t>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smtClean="0"/>
              <a:t>Сжатая: последовательности нулевых блоков заменяется (::). </a:t>
            </a:r>
          </a:p>
          <a:p>
            <a:pPr algn="just"/>
            <a:r>
              <a:rPr lang="ru-RU" dirty="0" smtClean="0"/>
              <a:t>Пример – адрес </a:t>
            </a:r>
            <a:r>
              <a:rPr lang="ru-RU" dirty="0"/>
              <a:t>одноадресной рассылки 3FFE:FFFF:0:0:8:800:02A1:0 в сжатой форме имеет вид: 3FFE:FFFF::8:800:02A1:0</a:t>
            </a:r>
            <a:r>
              <a:rPr lang="ru-RU" dirty="0" smtClean="0"/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smtClean="0"/>
              <a:t>Смешанная: сочетание адресов </a:t>
            </a:r>
            <a:r>
              <a:rPr lang="en-US" dirty="0" smtClean="0"/>
              <a:t>IPv4 </a:t>
            </a:r>
            <a:r>
              <a:rPr lang="ru-RU" dirty="0" smtClean="0"/>
              <a:t>и </a:t>
            </a:r>
            <a:r>
              <a:rPr lang="en-US" dirty="0" smtClean="0"/>
              <a:t>IPv6</a:t>
            </a:r>
            <a:r>
              <a:rPr lang="ru-RU" dirty="0" smtClean="0"/>
              <a:t>. Формат – </a:t>
            </a:r>
            <a:r>
              <a:rPr lang="en-US" dirty="0" smtClean="0"/>
              <a:t>n:n:n:n:n:n:d.d.d.d</a:t>
            </a:r>
            <a:endParaRPr lang="ru-RU" dirty="0" smtClean="0"/>
          </a:p>
          <a:p>
            <a:pPr algn="just"/>
            <a:r>
              <a:rPr lang="ru-RU" dirty="0" smtClean="0"/>
              <a:t>Пример – </a:t>
            </a:r>
            <a:r>
              <a:rPr lang="en-US" dirty="0"/>
              <a:t>0:0:0:0:0:FFFF:111.214.2.34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32772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00039"/>
            <a:ext cx="8229600" cy="620483"/>
          </a:xfrm>
        </p:spPr>
        <p:txBody>
          <a:bodyPr/>
          <a:lstStyle/>
          <a:p>
            <a:r>
              <a:rPr lang="ru-RU" dirty="0"/>
              <a:t>Спасибо за внимание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6494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">
  <a:themeElements>
    <a:clrScheme name="Custom 1">
      <a:dk1>
        <a:srgbClr val="0230AC"/>
      </a:dk1>
      <a:lt1>
        <a:srgbClr val="FFFFFF"/>
      </a:lt1>
      <a:dk2>
        <a:srgbClr val="0230AC"/>
      </a:dk2>
      <a:lt2>
        <a:srgbClr val="FFFFFF"/>
      </a:lt2>
      <a:accent1>
        <a:srgbClr val="EC0044"/>
      </a:accent1>
      <a:accent2>
        <a:srgbClr val="0230AC"/>
      </a:accent2>
      <a:accent3>
        <a:srgbClr val="8F32AC"/>
      </a:accent3>
      <a:accent4>
        <a:srgbClr val="0057AC"/>
      </a:accent4>
      <a:accent5>
        <a:srgbClr val="EC5A00"/>
      </a:accent5>
      <a:accent6>
        <a:srgbClr val="ECEC00"/>
      </a:accent6>
      <a:hlink>
        <a:srgbClr val="4BBCFF"/>
      </a:hlink>
      <a:folHlink>
        <a:srgbClr val="C000C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over">
  <a:themeElements>
    <a:clrScheme name="Другая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C0B4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5984</TotalTime>
  <Words>597</Words>
  <Application>Microsoft Office PowerPoint</Application>
  <PresentationFormat>Экран (16:9)</PresentationFormat>
  <Paragraphs>83</Paragraphs>
  <Slides>9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Roboto</vt:lpstr>
      <vt:lpstr>Cover</vt:lpstr>
      <vt:lpstr>1_Cover</vt:lpstr>
      <vt:lpstr>IPv6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</dc:creator>
  <cp:lastModifiedBy>Dmithry</cp:lastModifiedBy>
  <cp:revision>122</cp:revision>
  <dcterms:created xsi:type="dcterms:W3CDTF">2014-06-27T12:30:22Z</dcterms:created>
  <dcterms:modified xsi:type="dcterms:W3CDTF">2020-05-27T13:14:22Z</dcterms:modified>
</cp:coreProperties>
</file>