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6" r:id="rId4"/>
    <p:sldId id="308" r:id="rId5"/>
    <p:sldId id="287" r:id="rId6"/>
    <p:sldId id="273" r:id="rId7"/>
    <p:sldId id="309" r:id="rId8"/>
    <p:sldId id="295" r:id="rId9"/>
    <p:sldId id="291" r:id="rId10"/>
    <p:sldId id="297" r:id="rId11"/>
    <p:sldId id="310" r:id="rId12"/>
    <p:sldId id="311" r:id="rId13"/>
    <p:sldId id="271" r:id="rId14"/>
    <p:sldId id="313" r:id="rId15"/>
    <p:sldId id="314" r:id="rId16"/>
    <p:sldId id="316" r:id="rId17"/>
    <p:sldId id="315" r:id="rId18"/>
    <p:sldId id="318" r:id="rId19"/>
    <p:sldId id="319" r:id="rId20"/>
    <p:sldId id="320" r:id="rId21"/>
    <p:sldId id="321" r:id="rId22"/>
    <p:sldId id="322" r:id="rId23"/>
    <p:sldId id="323" r:id="rId24"/>
    <p:sldId id="312" r:id="rId2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ACD"/>
          </a:solidFill>
        </a:fill>
      </a:tcStyle>
    </a:wholeTbl>
    <a:band2H>
      <a:tcTxStyle/>
      <a:tcStyle>
        <a:tcBdr/>
        <a:fill>
          <a:solidFill>
            <a:srgbClr val="FBE6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CCE2"/>
          </a:solidFill>
        </a:fill>
      </a:tcStyle>
    </a:wholeTbl>
    <a:band2H>
      <a:tcTxStyle/>
      <a:tcStyle>
        <a:tcBdr/>
        <a:fill>
          <a:solidFill>
            <a:srgbClr val="EEE7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8CA"/>
          </a:solidFill>
        </a:fill>
      </a:tcStyle>
    </a:wholeTbl>
    <a:band2H>
      <a:tcTxStyle/>
      <a:tcStyle>
        <a:tcBdr/>
        <a:fill>
          <a:solidFill>
            <a:srgbClr val="FBFB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F1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E2"/>
          </a:solidFill>
        </a:fill>
      </a:tcStyle>
    </a:wholeTbl>
    <a:band2H>
      <a:tcTxStyle/>
      <a:tcStyle>
        <a:tcBdr/>
        <a:fill>
          <a:solidFill>
            <a:srgbClr val="E6E7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87"/>
  </p:normalViewPr>
  <p:slideViewPr>
    <p:cSldViewPr snapToGrid="0" snapToObjects="1">
      <p:cViewPr varScale="1">
        <p:scale>
          <a:sx n="154" d="100"/>
          <a:sy n="154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64591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599335"/>
            <a:ext cx="6400800" cy="2286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1pPr>
            <a:lvl2pPr marL="0" indent="45720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2pPr>
            <a:lvl3pPr marL="0" indent="91440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3pPr>
            <a:lvl4pPr marL="0" indent="137160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4pPr>
            <a:lvl5pPr marL="0" indent="182880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7381"/>
            <a:ext cx="8229600" cy="62048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198" y="1759936"/>
            <a:ext cx="5018389" cy="294303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Blip>
                <a:blip r:embed="rId2"/>
              </a:buBlip>
              <a:defRPr sz="2400">
                <a:solidFill>
                  <a:srgbClr val="000000"/>
                </a:solidFill>
              </a:defRPr>
            </a:lvl1pPr>
            <a:lvl2pPr>
              <a:spcBef>
                <a:spcPts val="500"/>
              </a:spcBef>
              <a:defRPr sz="2400">
                <a:solidFill>
                  <a:srgbClr val="000000"/>
                </a:solidFill>
              </a:defRPr>
            </a:lvl2pPr>
            <a:lvl3pPr marL="1188719" indent="-274319">
              <a:spcBef>
                <a:spcPts val="500"/>
              </a:spcBef>
              <a:defRPr sz="2400">
                <a:solidFill>
                  <a:srgbClr val="000000"/>
                </a:solidFill>
              </a:defRPr>
            </a:lvl3pPr>
            <a:lvl4pPr marL="1676400" indent="-304800">
              <a:spcBef>
                <a:spcPts val="500"/>
              </a:spcBef>
              <a:defRPr sz="2400">
                <a:solidFill>
                  <a:srgbClr val="000000"/>
                </a:solidFill>
              </a:defRPr>
            </a:lvl4pPr>
            <a:lvl5pPr marL="2133600" indent="-304800">
              <a:spcBef>
                <a:spcPts val="500"/>
              </a:spcBef>
              <a:defRPr sz="24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659439" y="1770129"/>
            <a:ext cx="3036566" cy="29190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599335"/>
            <a:ext cx="6400800" cy="2286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1pPr>
            <a:lvl2pPr marL="0" indent="45720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2pPr>
            <a:lvl3pPr marL="0" indent="91440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3pPr>
            <a:lvl4pPr marL="0" indent="137160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4pPr>
            <a:lvl5pPr marL="0" indent="1828800" algn="ctr">
              <a:spcBef>
                <a:spcPts val="200"/>
              </a:spcBef>
              <a:buSzTx/>
              <a:buNone/>
              <a:defRPr sz="12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371600" y="2926326"/>
            <a:ext cx="6400800" cy="705750"/>
          </a:xfrm>
          <a:prstGeom prst="rect">
            <a:avLst/>
          </a:prstGeom>
        </p:spPr>
        <p:txBody>
          <a:bodyPr anchor="b"/>
          <a:lstStyle>
            <a:lvl1pPr algn="ctr">
              <a:defRPr sz="3200" b="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371600" y="3637205"/>
            <a:ext cx="6400800" cy="462905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64693" y="997420"/>
            <a:ext cx="5965438" cy="1488970"/>
          </a:xfrm>
          <a:prstGeom prst="rect">
            <a:avLst/>
          </a:prstGeom>
        </p:spPr>
        <p:txBody>
          <a:bodyPr anchor="b"/>
          <a:lstStyle>
            <a:lvl1pPr>
              <a:defRPr sz="3200" b="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765697" y="2571750"/>
            <a:ext cx="5965826" cy="16525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600"/>
            </a:lvl1pPr>
            <a:lvl2pPr marL="0" indent="457200">
              <a:spcBef>
                <a:spcPts val="300"/>
              </a:spcBef>
              <a:buSzTx/>
              <a:buNone/>
              <a:defRPr sz="1600"/>
            </a:lvl2pPr>
            <a:lvl3pPr marL="0" indent="914400">
              <a:spcBef>
                <a:spcPts val="300"/>
              </a:spcBef>
              <a:buSzTx/>
              <a:buNone/>
              <a:defRPr sz="1600"/>
            </a:lvl3pPr>
            <a:lvl4pPr marL="0" indent="1371600">
              <a:spcBef>
                <a:spcPts val="300"/>
              </a:spcBef>
              <a:buSzTx/>
              <a:buNone/>
              <a:defRPr sz="1600"/>
            </a:lvl4pPr>
            <a:lvl5pPr marL="0" indent="1828800">
              <a:spcBef>
                <a:spcPts val="300"/>
              </a:spcBef>
              <a:buSz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8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43140" y="927381"/>
            <a:ext cx="2713245" cy="1644369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ин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010279"/>
            <a:ext cx="8229600" cy="620484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2787704"/>
            <a:ext cx="8229600" cy="59412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Sz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Sz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Sz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746132"/>
            <a:ext cx="6273935" cy="284849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Blip>
                <a:blip r:embed="rId2"/>
              </a:buBlip>
              <a:defRPr sz="2400">
                <a:solidFill>
                  <a:srgbClr val="000000"/>
                </a:solidFill>
              </a:defRPr>
            </a:lvl1pPr>
            <a:lvl2pPr>
              <a:spcBef>
                <a:spcPts val="500"/>
              </a:spcBef>
              <a:defRPr sz="2400">
                <a:solidFill>
                  <a:srgbClr val="000000"/>
                </a:solidFill>
              </a:defRPr>
            </a:lvl2pPr>
            <a:lvl3pPr marL="1188719" indent="-274319">
              <a:spcBef>
                <a:spcPts val="500"/>
              </a:spcBef>
              <a:defRPr sz="2400">
                <a:solidFill>
                  <a:srgbClr val="000000"/>
                </a:solidFill>
              </a:defRPr>
            </a:lvl3pPr>
            <a:lvl4pPr marL="1676400" indent="-304800">
              <a:spcBef>
                <a:spcPts val="500"/>
              </a:spcBef>
              <a:defRPr sz="2400">
                <a:solidFill>
                  <a:srgbClr val="000000"/>
                </a:solidFill>
              </a:defRPr>
            </a:lvl4pPr>
            <a:lvl5pPr marL="2133600" indent="-304800">
              <a:spcBef>
                <a:spcPts val="500"/>
              </a:spcBef>
              <a:defRPr sz="24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7381"/>
            <a:ext cx="8229600" cy="62048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223000" y="47037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759936"/>
            <a:ext cx="4038600" cy="2834688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Blip>
                <a:blip r:embed="rId2"/>
              </a:buBlip>
              <a:defRPr sz="2400">
                <a:solidFill>
                  <a:srgbClr val="000000"/>
                </a:solidFill>
              </a:defRPr>
            </a:lvl1pPr>
            <a:lvl2pPr>
              <a:spcBef>
                <a:spcPts val="500"/>
              </a:spcBef>
              <a:defRPr sz="2400">
                <a:solidFill>
                  <a:srgbClr val="000000"/>
                </a:solidFill>
              </a:defRPr>
            </a:lvl2pPr>
            <a:lvl3pPr marL="1188719" indent="-274319">
              <a:spcBef>
                <a:spcPts val="500"/>
              </a:spcBef>
              <a:defRPr sz="2400">
                <a:solidFill>
                  <a:srgbClr val="000000"/>
                </a:solidFill>
              </a:defRPr>
            </a:lvl3pPr>
            <a:lvl4pPr marL="1676400" indent="-304800">
              <a:spcBef>
                <a:spcPts val="500"/>
              </a:spcBef>
              <a:defRPr sz="2400">
                <a:solidFill>
                  <a:srgbClr val="000000"/>
                </a:solidFill>
              </a:defRPr>
            </a:lvl4pPr>
            <a:lvl5pPr marL="2133600" indent="-304800">
              <a:spcBef>
                <a:spcPts val="500"/>
              </a:spcBef>
              <a:defRPr sz="24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7381"/>
            <a:ext cx="8229600" cy="62048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198" y="1759936"/>
            <a:ext cx="5018389" cy="294303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Blip>
                <a:blip r:embed="rId2"/>
              </a:buBlip>
              <a:defRPr sz="2400">
                <a:solidFill>
                  <a:srgbClr val="000000"/>
                </a:solidFill>
              </a:defRPr>
            </a:lvl1pPr>
            <a:lvl2pPr>
              <a:spcBef>
                <a:spcPts val="500"/>
              </a:spcBef>
              <a:defRPr sz="2400">
                <a:solidFill>
                  <a:srgbClr val="000000"/>
                </a:solidFill>
              </a:defRPr>
            </a:lvl2pPr>
            <a:lvl3pPr marL="1188719" indent="-274319">
              <a:spcBef>
                <a:spcPts val="500"/>
              </a:spcBef>
              <a:defRPr sz="2400">
                <a:solidFill>
                  <a:srgbClr val="000000"/>
                </a:solidFill>
              </a:defRPr>
            </a:lvl3pPr>
            <a:lvl4pPr marL="1676400" indent="-304800">
              <a:spcBef>
                <a:spcPts val="500"/>
              </a:spcBef>
              <a:defRPr sz="2400">
                <a:solidFill>
                  <a:srgbClr val="000000"/>
                </a:solidFill>
              </a:defRPr>
            </a:lvl4pPr>
            <a:lvl5pPr marL="2133600" indent="-304800">
              <a:spcBef>
                <a:spcPts val="500"/>
              </a:spcBef>
              <a:defRPr sz="24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659437" y="1759743"/>
            <a:ext cx="3027363" cy="14144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659437" y="3288505"/>
            <a:ext cx="3027363" cy="14144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7498"/>
            <a:ext cx="8229600" cy="6203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7381"/>
            <a:ext cx="8229600" cy="62048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1759743"/>
            <a:ext cx="2588885" cy="10630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276148" y="1759743"/>
            <a:ext cx="2588884" cy="10630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097916" y="1759743"/>
            <a:ext cx="2588884" cy="10630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1" y="2899173"/>
            <a:ext cx="2589214" cy="2690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None/>
              <a:defRPr sz="1200">
                <a:solidFill>
                  <a:srgbClr val="000000"/>
                </a:solidFill>
              </a:defRPr>
            </a:lvl1pPr>
            <a:lvl2pPr marL="628650" indent="-171450">
              <a:spcBef>
                <a:spcPts val="200"/>
              </a:spcBef>
              <a:defRPr sz="1200">
                <a:solidFill>
                  <a:srgbClr val="000000"/>
                </a:solidFill>
              </a:defRPr>
            </a:lvl2pPr>
            <a:lvl3pPr marL="1085850" indent="-171450"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 marL="1543050" indent="-171450">
              <a:spcBef>
                <a:spcPts val="200"/>
              </a:spcBef>
              <a:defRPr sz="1200">
                <a:solidFill>
                  <a:srgbClr val="000000"/>
                </a:solidFill>
              </a:defRPr>
            </a:lvl4pPr>
            <a:lvl5pPr marL="2000250" indent="-171450">
              <a:spcBef>
                <a:spcPts val="200"/>
              </a:spcBef>
              <a:defRPr sz="1200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0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275819" y="2899173"/>
            <a:ext cx="2589214" cy="26908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00"/>
              </a:spcBef>
              <a:buSzTx/>
              <a:buNone/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1" name="Text Placeholder 24"/>
          <p:cNvSpPr>
            <a:spLocks noGrp="1"/>
          </p:cNvSpPr>
          <p:nvPr>
            <p:ph type="body" sz="quarter" idx="17"/>
          </p:nvPr>
        </p:nvSpPr>
        <p:spPr>
          <a:xfrm>
            <a:off x="6085706" y="2899173"/>
            <a:ext cx="2589214" cy="26908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00"/>
              </a:spcBef>
              <a:buSzTx/>
              <a:buNone/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buBlip>
                <a:blip r:embed="rId14"/>
              </a:buBlip>
            </a:lvl1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Blip>
          <a:blip r:embed="rId14"/>
        </a:buBlip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1pPr>
      <a:lvl2pPr marL="742950" marR="0" indent="-28575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2pPr>
      <a:lvl3pPr marL="1200150" marR="0" indent="-28575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3pPr>
      <a:lvl4pPr marL="1657350" marR="0" indent="-28575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4pPr>
      <a:lvl5pPr marL="2114550" marR="0" indent="-28575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5pPr>
      <a:lvl6pPr marL="25146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6pPr>
      <a:lvl7pPr marL="29718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7pPr>
      <a:lvl8pPr marL="34290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8pPr>
      <a:lvl9pPr marL="3886200" marR="0" indent="-228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accent2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image" Target="https://ieeexplore.ieee.org/mediastore_new/IEEE/content/media/8401302/8406774/8407014/8407014-fig-1-source-small.gi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4"/>
          <p:cNvSpPr txBox="1">
            <a:spLocks noGrp="1"/>
          </p:cNvSpPr>
          <p:nvPr>
            <p:ph type="title"/>
          </p:nvPr>
        </p:nvSpPr>
        <p:spPr>
          <a:xfrm>
            <a:off x="998066" y="1702601"/>
            <a:ext cx="7147868" cy="1148794"/>
          </a:xfrm>
          <a:prstGeom prst="rect">
            <a:avLst/>
          </a:prstGeom>
        </p:spPr>
        <p:txBody>
          <a:bodyPr>
            <a:normAutofit/>
          </a:bodyPr>
          <a:lstStyle>
            <a:lvl1pPr defTabSz="269747">
              <a:defRPr sz="2359"/>
            </a:lvl1pPr>
          </a:lstStyle>
          <a:p>
            <a:r>
              <a:rPr lang="ru-RU" dirty="0"/>
              <a:t>Виртуальный </a:t>
            </a:r>
            <a:r>
              <a:rPr lang="ru-RU" dirty="0" err="1"/>
              <a:t>роутинг</a:t>
            </a:r>
            <a:r>
              <a:rPr lang="ru-RU" dirty="0"/>
              <a:t> в </a:t>
            </a:r>
            <a:r>
              <a:rPr lang="en-US" dirty="0"/>
              <a:t>OpenStack</a:t>
            </a:r>
            <a:endParaRPr dirty="0"/>
          </a:p>
        </p:txBody>
      </p:sp>
      <p:sp>
        <p:nvSpPr>
          <p:cNvPr id="139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1371600" y="3637205"/>
            <a:ext cx="6400800" cy="7797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80000"/>
              </a:lnSpc>
              <a:spcBef>
                <a:spcPts val="300"/>
              </a:spcBef>
              <a:defRPr sz="1400"/>
            </a:pPr>
            <a:r>
              <a:rPr dirty="0" err="1"/>
              <a:t>Александр</a:t>
            </a:r>
            <a:r>
              <a:rPr dirty="0"/>
              <a:t> </a:t>
            </a:r>
            <a:r>
              <a:rPr dirty="0" err="1"/>
              <a:t>Меркушев</a:t>
            </a:r>
            <a:br>
              <a:rPr dirty="0"/>
            </a:br>
            <a:endParaRPr sz="2000" dirty="0"/>
          </a:p>
          <a:p>
            <a:pPr>
              <a:lnSpc>
                <a:spcPct val="80000"/>
              </a:lnSpc>
              <a:defRPr sz="1100"/>
            </a:pPr>
            <a:r>
              <a:rPr dirty="0" err="1"/>
              <a:t>Санкт-Петербург</a:t>
            </a:r>
            <a:r>
              <a:rPr dirty="0"/>
              <a:t>, 20</a:t>
            </a:r>
            <a:r>
              <a:rPr lang="ru-RU" dirty="0"/>
              <a:t>20 </a:t>
            </a:r>
            <a:r>
              <a:rPr dirty="0" err="1"/>
              <a:t>г</a:t>
            </a:r>
            <a:r>
              <a:rPr dirty="0"/>
              <a:t>.</a:t>
            </a:r>
          </a:p>
        </p:txBody>
      </p:sp>
      <p:sp>
        <p:nvSpPr>
          <p:cNvPr id="140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457197" y="753214"/>
            <a:ext cx="7639237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8055">
              <a:defRPr sz="3528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Доступность в распределенном Облаке</a:t>
            </a:r>
            <a:endParaRPr dirty="0"/>
          </a:p>
        </p:txBody>
      </p:sp>
      <p:sp>
        <p:nvSpPr>
          <p:cNvPr id="14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198" y="1571964"/>
            <a:ext cx="7239741" cy="2848492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/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en-US" sz="2000" dirty="0">
                <a:solidFill>
                  <a:schemeClr val="accent2"/>
                </a:solidFill>
              </a:rPr>
              <a:t>P(A) AND P(B) = P(A*B)</a:t>
            </a:r>
            <a:endParaRPr lang="ru-RU" sz="2000" dirty="0">
              <a:solidFill>
                <a:schemeClr val="accent2"/>
              </a:solidFill>
            </a:endParaRPr>
          </a:p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ru-RU" sz="2000" dirty="0">
                <a:solidFill>
                  <a:schemeClr val="accent2"/>
                </a:solidFill>
              </a:rPr>
              <a:t>Пусть </a:t>
            </a:r>
            <a:r>
              <a:rPr lang="en-US" sz="2000" dirty="0">
                <a:solidFill>
                  <a:schemeClr val="accent2"/>
                </a:solidFill>
              </a:rPr>
              <a:t>P(A) – </a:t>
            </a:r>
            <a:r>
              <a:rPr lang="ru-RU" sz="2000" dirty="0">
                <a:solidFill>
                  <a:schemeClr val="accent2"/>
                </a:solidFill>
              </a:rPr>
              <a:t>вероятность работы ЦОД </a:t>
            </a:r>
            <a:r>
              <a:rPr lang="en-US" sz="2000" dirty="0">
                <a:solidFill>
                  <a:schemeClr val="accent2"/>
                </a:solidFill>
              </a:rPr>
              <a:t>Tier III 99.87%</a:t>
            </a:r>
            <a:endParaRPr lang="ru-RU" sz="2000" dirty="0">
              <a:solidFill>
                <a:schemeClr val="accent2"/>
              </a:solidFill>
            </a:endParaRPr>
          </a:p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ru-RU" sz="2000" dirty="0">
                <a:solidFill>
                  <a:schemeClr val="accent2"/>
                </a:solidFill>
              </a:rPr>
              <a:t>Вероятность отказа ЦОД – </a:t>
            </a:r>
            <a:r>
              <a:rPr lang="en-US" sz="2000" dirty="0">
                <a:solidFill>
                  <a:schemeClr val="accent2"/>
                </a:solidFill>
              </a:rPr>
              <a:t>P(not (A)) </a:t>
            </a:r>
            <a:r>
              <a:rPr lang="ru-RU" sz="2000" dirty="0">
                <a:solidFill>
                  <a:schemeClr val="accent2"/>
                </a:solidFill>
              </a:rPr>
              <a:t>= 0.0013</a:t>
            </a:r>
          </a:p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ru-RU" sz="2000" dirty="0">
                <a:solidFill>
                  <a:schemeClr val="accent2"/>
                </a:solidFill>
              </a:rPr>
              <a:t>Тогда доступность всей системы </a:t>
            </a:r>
            <a:r>
              <a:rPr lang="en-US" sz="2000" dirty="0">
                <a:solidFill>
                  <a:schemeClr val="accent2"/>
                </a:solidFill>
              </a:rPr>
              <a:t>= 1 –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[ P(not (A)) AND P(not(B))] =  = </a:t>
            </a:r>
            <a:r>
              <a:rPr lang="ru-RU" sz="2000" dirty="0">
                <a:solidFill>
                  <a:schemeClr val="accent2"/>
                </a:solidFill>
              </a:rPr>
              <a:t>(1 – 0.</a:t>
            </a:r>
            <a:r>
              <a:rPr lang="en-US" sz="2000" dirty="0">
                <a:solidFill>
                  <a:schemeClr val="accent2"/>
                </a:solidFill>
              </a:rPr>
              <a:t>00</a:t>
            </a:r>
            <a:r>
              <a:rPr lang="ru-RU" sz="2000" dirty="0">
                <a:solidFill>
                  <a:schemeClr val="accent2"/>
                </a:solidFill>
              </a:rPr>
              <a:t>13 </a:t>
            </a:r>
            <a:r>
              <a:rPr lang="en-US" sz="2000" dirty="0">
                <a:solidFill>
                  <a:schemeClr val="accent2"/>
                </a:solidFill>
              </a:rPr>
              <a:t>* 0.0013</a:t>
            </a:r>
            <a:r>
              <a:rPr lang="ru-RU" sz="2000" dirty="0">
                <a:solidFill>
                  <a:schemeClr val="accent2"/>
                </a:solidFill>
              </a:rPr>
              <a:t>)</a:t>
            </a:r>
            <a:r>
              <a:rPr lang="en-US" sz="2000" dirty="0">
                <a:solidFill>
                  <a:schemeClr val="accent2"/>
                </a:solidFill>
              </a:rPr>
              <a:t> *</a:t>
            </a:r>
            <a:r>
              <a:rPr lang="ru-RU" sz="2000" dirty="0">
                <a:solidFill>
                  <a:schemeClr val="accent2"/>
                </a:solidFill>
              </a:rPr>
              <a:t>100</a:t>
            </a:r>
            <a:r>
              <a:rPr lang="en-US" sz="2000" dirty="0">
                <a:solidFill>
                  <a:schemeClr val="accent2"/>
                </a:solidFill>
              </a:rPr>
              <a:t>%= 99.99999831%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4153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Как это работает?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9A21CD-AA9D-DE44-8D8F-A69886B28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4051877"/>
            <a:ext cx="3492500" cy="5461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pic>
        <p:nvPicPr>
          <p:cNvPr id="1025" name="Picture 3" descr="Figure 1">
            <a:extLst>
              <a:ext uri="{FF2B5EF4-FFF2-40B4-BE49-F238E27FC236}">
                <a16:creationId xmlns:a16="http://schemas.microsoft.com/office/drawing/2014/main" id="{9726C7AE-15EF-1446-8DD9-DB275BF2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479482"/>
            <a:ext cx="36322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862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Выводы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61E80-89A6-924F-90D3-B3C3A0256D0E}"/>
              </a:ext>
            </a:extLst>
          </p:cNvPr>
          <p:cNvSpPr txBox="1"/>
          <p:nvPr/>
        </p:nvSpPr>
        <p:spPr>
          <a:xfrm>
            <a:off x="457199" y="1373698"/>
            <a:ext cx="8284592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RU" sz="1600" dirty="0"/>
              <a:t>Виртуальный роутинг - </a:t>
            </a:r>
            <a:r>
              <a:rPr lang="ru-RU" sz="1600" dirty="0"/>
              <a:t>процесс определения маршрута следования информации в сетях связи</a:t>
            </a:r>
            <a:r>
              <a:rPr lang="en-RU" sz="1600" dirty="0"/>
              <a:t>, с использованием виртуальных сетевых функций (</a:t>
            </a:r>
            <a:r>
              <a:rPr lang="ru-RU" sz="1600" dirty="0"/>
              <a:t>VNF</a:t>
            </a:r>
            <a:r>
              <a:rPr lang="en-RU" sz="1600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OpenStack</a:t>
            </a:r>
            <a:r>
              <a:rPr lang="ru-RU" sz="1600" dirty="0"/>
              <a:t> - </a:t>
            </a:r>
            <a:r>
              <a:rPr lang="en-RU" sz="1600" dirty="0"/>
              <a:t>это п</a:t>
            </a:r>
            <a:r>
              <a:rPr lang="ru-RU" sz="1600" dirty="0" err="1"/>
              <a:t>латформа</a:t>
            </a:r>
            <a:r>
              <a:rPr lang="ru-RU" sz="1600" dirty="0"/>
              <a:t>, на которой можно предлагать </a:t>
            </a:r>
            <a:r>
              <a:rPr lang="en-RU" sz="1600" dirty="0"/>
              <a:t>облачны</a:t>
            </a:r>
            <a:r>
              <a:rPr lang="ru-RU" sz="1600" dirty="0"/>
              <a:t>е</a:t>
            </a:r>
            <a:r>
              <a:rPr lang="en-RU" sz="1600" dirty="0"/>
              <a:t> сервис</a:t>
            </a:r>
            <a:r>
              <a:rPr lang="ru-RU" sz="1600" dirty="0"/>
              <a:t>ы. Он предоставляется</a:t>
            </a:r>
            <a:r>
              <a:rPr lang="en-RU" sz="1600" dirty="0"/>
              <a:t> с открытым исходным кодом</a:t>
            </a:r>
            <a:r>
              <a:rPr lang="ru-RU" sz="1600" dirty="0"/>
              <a:t> и</a:t>
            </a:r>
            <a:r>
              <a:rPr lang="en-RU" sz="1600" dirty="0"/>
              <a:t> включа</a:t>
            </a:r>
            <a:r>
              <a:rPr lang="ru-RU" sz="1600" dirty="0" err="1"/>
              <a:t>ет</a:t>
            </a:r>
            <a:r>
              <a:rPr lang="en-RU" sz="1600" dirty="0"/>
              <a:t> в себя набор </a:t>
            </a:r>
            <a:r>
              <a:rPr lang="ru-RU" sz="1600" dirty="0"/>
              <a:t>компонентов</a:t>
            </a:r>
            <a:r>
              <a:rPr lang="en-RU" sz="1600" dirty="0"/>
              <a:t>, которые могут быть использованы для управления облаком.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Neutron </a:t>
            </a:r>
            <a:r>
              <a:rPr lang="ru-RU" sz="1600" dirty="0"/>
              <a:t>– </a:t>
            </a:r>
            <a:r>
              <a:rPr lang="en-RU" sz="1600" dirty="0"/>
              <a:t>компонента </a:t>
            </a:r>
            <a:r>
              <a:rPr lang="en-US" sz="1600" dirty="0"/>
              <a:t>OpenStack </a:t>
            </a:r>
            <a:r>
              <a:rPr lang="en-RU" sz="1600" dirty="0"/>
              <a:t>для управления сетью и предоставления виртуальных сетевых функций как сервиса </a:t>
            </a:r>
            <a:r>
              <a:rPr lang="en-US" sz="1600" dirty="0" err="1"/>
              <a:t>VNFaaS</a:t>
            </a:r>
            <a:r>
              <a:rPr lang="en-RU" sz="1600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RU" sz="1600" dirty="0"/>
              <a:t>Распределенный роутинг </a:t>
            </a:r>
            <a:r>
              <a:rPr lang="ru-RU" sz="1600" dirty="0"/>
              <a:t>нужен для снижения нагрузки на контроллер-</a:t>
            </a:r>
            <a:r>
              <a:rPr lang="ru-RU" sz="1600" dirty="0" err="1"/>
              <a:t>ноду</a:t>
            </a:r>
            <a:r>
              <a:rPr lang="ru-RU" sz="1600" dirty="0"/>
              <a:t> </a:t>
            </a:r>
            <a:r>
              <a:rPr lang="en-RU" sz="1600" dirty="0"/>
              <a:t>Neutron</a:t>
            </a:r>
          </a:p>
        </p:txBody>
      </p:sp>
    </p:spTree>
    <p:extLst>
      <p:ext uri="{BB962C8B-B14F-4D97-AF65-F5344CB8AC3E}">
        <p14:creationId xmlns:p14="http://schemas.microsoft.com/office/powerpoint/2010/main" val="383395837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>
            <a:spLocks noGrp="1"/>
          </p:cNvSpPr>
          <p:nvPr>
            <p:ph type="title"/>
          </p:nvPr>
        </p:nvSpPr>
        <p:spPr>
          <a:xfrm>
            <a:off x="457200" y="1700036"/>
            <a:ext cx="8229600" cy="620484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Практическая часть</a:t>
            </a:r>
            <a:endParaRPr dirty="0"/>
          </a:p>
        </p:txBody>
      </p:sp>
      <p:sp>
        <p:nvSpPr>
          <p:cNvPr id="208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Дано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61E80-89A6-924F-90D3-B3C3A0256D0E}"/>
              </a:ext>
            </a:extLst>
          </p:cNvPr>
          <p:cNvSpPr txBox="1"/>
          <p:nvPr/>
        </p:nvSpPr>
        <p:spPr>
          <a:xfrm>
            <a:off x="457199" y="1479482"/>
            <a:ext cx="789940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Облако на </a:t>
            </a:r>
            <a:r>
              <a:rPr lang="en-US" sz="1600" dirty="0"/>
              <a:t>OpenStack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Два географических региона (два ЦОД) – Москва Восточная и Москва Северная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Дефолтные внешняя и внутренняя сети</a:t>
            </a:r>
            <a:endParaRPr lang="en-RU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4127C3-DDB7-ED42-9655-28CCDF3457CD}"/>
              </a:ext>
            </a:extLst>
          </p:cNvPr>
          <p:cNvSpPr txBox="1">
            <a:spLocks/>
          </p:cNvSpPr>
          <p:nvPr/>
        </p:nvSpPr>
        <p:spPr>
          <a:xfrm>
            <a:off x="457199" y="2416261"/>
            <a:ext cx="6273936" cy="620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0000"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ru-RU" dirty="0"/>
              <a:t>Задача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F0CEF-576E-1542-91C9-5BABA236F55B}"/>
              </a:ext>
            </a:extLst>
          </p:cNvPr>
          <p:cNvSpPr txBox="1"/>
          <p:nvPr/>
        </p:nvSpPr>
        <p:spPr>
          <a:xfrm>
            <a:off x="457199" y="3146499"/>
            <a:ext cx="78994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Соединить две ВМ в двух </a:t>
            </a:r>
            <a:r>
              <a:rPr lang="ru-RU" sz="1600" dirty="0" err="1"/>
              <a:t>ЦОДах</a:t>
            </a:r>
            <a:endParaRPr lang="ru-R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Изучить строение возможной сети</a:t>
            </a:r>
            <a:endParaRPr lang="en-RU" sz="1600" dirty="0"/>
          </a:p>
        </p:txBody>
      </p:sp>
    </p:spTree>
    <p:extLst>
      <p:ext uri="{BB962C8B-B14F-4D97-AF65-F5344CB8AC3E}">
        <p14:creationId xmlns:p14="http://schemas.microsoft.com/office/powerpoint/2010/main" val="376427931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Шаг 1. Создаем маршрутизатор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F976F-3A9F-9249-A2CD-B7F944473D15}"/>
              </a:ext>
            </a:extLst>
          </p:cNvPr>
          <p:cNvSpPr txBox="1"/>
          <p:nvPr/>
        </p:nvSpPr>
        <p:spPr>
          <a:xfrm>
            <a:off x="457199" y="1479482"/>
            <a:ext cx="78994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Зайдем в </a:t>
            </a:r>
            <a:r>
              <a:rPr lang="en-US" sz="1600" dirty="0"/>
              <a:t>Horizon – </a:t>
            </a:r>
            <a:r>
              <a:rPr lang="ru-RU" sz="1600" dirty="0"/>
              <a:t>Маршрутизатор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Подключим его к внешней сети, доступной по умолчанию</a:t>
            </a:r>
            <a:endParaRPr lang="en-RU" sz="1600" dirty="0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1D1164-62F5-A64A-AC15-BBF3CD20D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24" y="2170039"/>
            <a:ext cx="7341833" cy="22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7834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Шаг 1. Создаем маршрутизатор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F976F-3A9F-9249-A2CD-B7F944473D15}"/>
              </a:ext>
            </a:extLst>
          </p:cNvPr>
          <p:cNvSpPr txBox="1"/>
          <p:nvPr/>
        </p:nvSpPr>
        <p:spPr>
          <a:xfrm>
            <a:off x="457199" y="1479482"/>
            <a:ext cx="78994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Зайдем в </a:t>
            </a:r>
            <a:r>
              <a:rPr lang="en-US" sz="1600" dirty="0"/>
              <a:t>Horizon – </a:t>
            </a:r>
            <a:r>
              <a:rPr lang="ru-RU" sz="1600" dirty="0"/>
              <a:t>Маршрутизатор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Подключим его к внешней сети, доступной по умолчанию</a:t>
            </a:r>
            <a:endParaRPr lang="en-RU" sz="1600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934B73-1051-9942-9F54-128D2829F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94" y="2064255"/>
            <a:ext cx="3677153" cy="304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991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Шаг 2. Создаем сеть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F976F-3A9F-9249-A2CD-B7F944473D15}"/>
              </a:ext>
            </a:extLst>
          </p:cNvPr>
          <p:cNvSpPr txBox="1"/>
          <p:nvPr/>
        </p:nvSpPr>
        <p:spPr>
          <a:xfrm>
            <a:off x="457199" y="1479482"/>
            <a:ext cx="789940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Создадим сеть, которая будет торчать наружу, и внутри нее подсеть, которая будет доступна только внутри облака, однако между двумя </a:t>
            </a:r>
            <a:r>
              <a:rPr lang="ru-RU" sz="1600" dirty="0" err="1"/>
              <a:t>ЦОДами</a:t>
            </a:r>
            <a:endParaRPr lang="ru-R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34627E-B089-C14B-BD5F-8FB1A9AA2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60" y="2068004"/>
            <a:ext cx="3910614" cy="245965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57B999-1387-CC41-A550-47A667DDF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51" y="2010075"/>
            <a:ext cx="3593698" cy="26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23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Шаг 3. Соединяем роутер с сетью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F976F-3A9F-9249-A2CD-B7F944473D15}"/>
              </a:ext>
            </a:extLst>
          </p:cNvPr>
          <p:cNvSpPr txBox="1"/>
          <p:nvPr/>
        </p:nvSpPr>
        <p:spPr>
          <a:xfrm>
            <a:off x="457199" y="1479482"/>
            <a:ext cx="78994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При соединении в </a:t>
            </a:r>
            <a:r>
              <a:rPr lang="en-US" sz="1600" dirty="0"/>
              <a:t>Horizon </a:t>
            </a:r>
            <a:r>
              <a:rPr lang="ru-RU" sz="1600" dirty="0"/>
              <a:t>интерфейсы и порты добавляются автоматически при выборе подсети</a:t>
            </a:r>
            <a:endParaRPr lang="en-US" sz="16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2EC95E-513E-CC4E-82EA-03554A15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2170039"/>
            <a:ext cx="5370990" cy="24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180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Шаг 3. Создаем </a:t>
            </a:r>
            <a:r>
              <a:rPr lang="ru-RU" dirty="0" err="1"/>
              <a:t>инстансы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F976F-3A9F-9249-A2CD-B7F944473D15}"/>
              </a:ext>
            </a:extLst>
          </p:cNvPr>
          <p:cNvSpPr txBox="1"/>
          <p:nvPr/>
        </p:nvSpPr>
        <p:spPr>
          <a:xfrm>
            <a:off x="457199" y="1479482"/>
            <a:ext cx="789940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Два </a:t>
            </a:r>
            <a:r>
              <a:rPr lang="ru-RU" sz="1600" dirty="0" err="1"/>
              <a:t>инстанса</a:t>
            </a:r>
            <a:r>
              <a:rPr lang="ru-RU" sz="1600" dirty="0"/>
              <a:t> в РАЗНЫХ зонах</a:t>
            </a:r>
            <a:endParaRPr lang="en-US" sz="16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EF17CC-D4A5-AA47-B3C6-2F1E33DA6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1794413"/>
            <a:ext cx="6364877" cy="290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430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8055">
              <a:defRPr sz="3528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Цель</a:t>
            </a:r>
            <a:endParaRPr dirty="0"/>
          </a:p>
        </p:txBody>
      </p:sp>
      <p:sp>
        <p:nvSpPr>
          <p:cNvPr id="14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199" y="1571964"/>
            <a:ext cx="6814039" cy="28484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ru-RU" dirty="0"/>
              <a:t>Изучить, как концепция </a:t>
            </a:r>
            <a:r>
              <a:rPr lang="en-US" dirty="0"/>
              <a:t>NFV </a:t>
            </a:r>
            <a:r>
              <a:rPr lang="ru-RU" dirty="0"/>
              <a:t>работает в </a:t>
            </a:r>
            <a:r>
              <a:rPr lang="en-US" dirty="0"/>
              <a:t>OpenStack </a:t>
            </a:r>
            <a:r>
              <a:rPr lang="ru-RU" dirty="0"/>
              <a:t>при настройке </a:t>
            </a:r>
            <a:r>
              <a:rPr lang="ru-RU" dirty="0" err="1"/>
              <a:t>роутинга</a:t>
            </a:r>
            <a:r>
              <a:rPr lang="ru-RU" dirty="0"/>
              <a:t> в распределенных </a:t>
            </a:r>
            <a:r>
              <a:rPr lang="ru-RU" dirty="0" err="1"/>
              <a:t>ЦОДах</a:t>
            </a:r>
            <a:endParaRPr dirty="0"/>
          </a:p>
        </p:txBody>
      </p:sp>
      <p:sp>
        <p:nvSpPr>
          <p:cNvPr id="1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Шаг 3. Создаем </a:t>
            </a:r>
            <a:r>
              <a:rPr lang="ru-RU" dirty="0" err="1"/>
              <a:t>инстансы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F976F-3A9F-9249-A2CD-B7F944473D15}"/>
              </a:ext>
            </a:extLst>
          </p:cNvPr>
          <p:cNvSpPr txBox="1"/>
          <p:nvPr/>
        </p:nvSpPr>
        <p:spPr>
          <a:xfrm>
            <a:off x="457199" y="1479482"/>
            <a:ext cx="78994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Назначаем им нашу сеть, при этом не забудем хотя бы одному назначить внешний </a:t>
            </a:r>
            <a:r>
              <a:rPr lang="en-US" sz="1600" dirty="0"/>
              <a:t>IP</a:t>
            </a:r>
          </a:p>
          <a:p>
            <a:pPr lvl="0"/>
            <a:r>
              <a:rPr lang="ru-RU" sz="1600" dirty="0"/>
              <a:t>для доступа извне</a:t>
            </a:r>
            <a:endParaRPr lang="en-US" sz="1600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592A83-83C8-6F43-8074-BA637A919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27" y="2064255"/>
            <a:ext cx="7359588" cy="23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4975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25D272E0-E7AF-0B44-9314-E65A2B10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75" y="1063456"/>
            <a:ext cx="4413625" cy="3171600"/>
          </a:xfrm>
          <a:prstGeom prst="rect">
            <a:avLst/>
          </a:prstGeom>
        </p:spPr>
      </p:pic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Шаг 4. Проверяем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F976F-3A9F-9249-A2CD-B7F944473D15}"/>
              </a:ext>
            </a:extLst>
          </p:cNvPr>
          <p:cNvSpPr txBox="1"/>
          <p:nvPr/>
        </p:nvSpPr>
        <p:spPr>
          <a:xfrm>
            <a:off x="457199" y="1479482"/>
            <a:ext cx="789940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В </a:t>
            </a:r>
            <a:r>
              <a:rPr lang="en-US" sz="1600" dirty="0"/>
              <a:t>Horizon </a:t>
            </a:r>
            <a:r>
              <a:rPr lang="ru-RU" sz="1600" dirty="0"/>
              <a:t>есть милый интерфейс с графиками топологии сетей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Два географически распределенных </a:t>
            </a:r>
            <a:r>
              <a:rPr lang="ru-RU" sz="1600" dirty="0" err="1"/>
              <a:t>инстанса</a:t>
            </a:r>
            <a:r>
              <a:rPr lang="ru-RU" sz="1600" dirty="0"/>
              <a:t> имеют общий роутер </a:t>
            </a:r>
            <a:br>
              <a:rPr lang="ru-RU" sz="1600" dirty="0"/>
            </a:br>
            <a:r>
              <a:rPr lang="ru-RU" sz="1600" dirty="0"/>
              <a:t>и доступ из внешней сети по внешнему </a:t>
            </a:r>
            <a:r>
              <a:rPr lang="en-US" sz="1600" dirty="0"/>
              <a:t>IP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5293CF-7E34-A344-AF6E-1F4B2AD5E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60" y="2537999"/>
            <a:ext cx="2702266" cy="23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8795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25D272E0-E7AF-0B44-9314-E65A2B10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75" y="1063456"/>
            <a:ext cx="4413625" cy="3171600"/>
          </a:xfrm>
          <a:prstGeom prst="rect">
            <a:avLst/>
          </a:prstGeom>
        </p:spPr>
      </p:pic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Шаг 4. Проверяем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F976F-3A9F-9249-A2CD-B7F944473D15}"/>
              </a:ext>
            </a:extLst>
          </p:cNvPr>
          <p:cNvSpPr txBox="1"/>
          <p:nvPr/>
        </p:nvSpPr>
        <p:spPr>
          <a:xfrm>
            <a:off x="457199" y="1479482"/>
            <a:ext cx="789940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Заходим сначала на первую ВМ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Маршрутизатор нас сразу направит на нее, с внешнего </a:t>
            </a:r>
            <a:r>
              <a:rPr lang="en-US" sz="1600" dirty="0"/>
              <a:t>IP</a:t>
            </a:r>
            <a:endParaRPr lang="ru-R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Затем с нее можем достичь вторую по внутреннему </a:t>
            </a:r>
            <a:r>
              <a:rPr lang="en-US" sz="1600" dirty="0"/>
              <a:t>IP </a:t>
            </a:r>
            <a:r>
              <a:rPr lang="ru-RU" sz="1600" dirty="0"/>
              <a:t>адресу</a:t>
            </a:r>
            <a:endParaRPr lang="en-US" sz="16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4D3E8-5872-3A4B-810E-E3745CD11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54" y="2308194"/>
            <a:ext cx="4413626" cy="30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333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Вывод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846693-7C2F-4242-903E-4401D807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14794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61E80-89A6-924F-90D3-B3C3A0256D0E}"/>
              </a:ext>
            </a:extLst>
          </p:cNvPr>
          <p:cNvSpPr txBox="1"/>
          <p:nvPr/>
        </p:nvSpPr>
        <p:spPr>
          <a:xfrm>
            <a:off x="457199" y="1479482"/>
            <a:ext cx="801209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Развернута сеть внутри географически распределенных ЦОД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Общий маршрутизатор позволяет достичь обоих </a:t>
            </a:r>
            <a:r>
              <a:rPr lang="ru-RU" sz="1600" dirty="0" err="1"/>
              <a:t>ЦОДов</a:t>
            </a:r>
            <a:r>
              <a:rPr lang="ru-RU" sz="1600" dirty="0"/>
              <a:t> извне при наличии внешних </a:t>
            </a:r>
            <a:r>
              <a:rPr lang="en-US" sz="1600" dirty="0"/>
              <a:t>IP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От </a:t>
            </a:r>
            <a:r>
              <a:rPr lang="ru-RU" sz="1600" dirty="0" err="1"/>
              <a:t>инстанса</a:t>
            </a:r>
            <a:r>
              <a:rPr lang="ru-RU" sz="1600" dirty="0"/>
              <a:t> в одном ЦОД можно достичь </a:t>
            </a:r>
            <a:r>
              <a:rPr lang="ru-RU" sz="1600" dirty="0" err="1"/>
              <a:t>инстанса</a:t>
            </a:r>
            <a:r>
              <a:rPr lang="ru-RU" sz="1600" dirty="0"/>
              <a:t> в другом ЦОД внутри подсети, закрытой извне</a:t>
            </a:r>
            <a:endParaRPr lang="en-RU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4127C3-DDB7-ED42-9655-28CCDF3457CD}"/>
              </a:ext>
            </a:extLst>
          </p:cNvPr>
          <p:cNvSpPr txBox="1">
            <a:spLocks/>
          </p:cNvSpPr>
          <p:nvPr/>
        </p:nvSpPr>
        <p:spPr>
          <a:xfrm>
            <a:off x="457199" y="2676758"/>
            <a:ext cx="6273936" cy="620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0000"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ru-RU" dirty="0"/>
              <a:t>Итог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F0CEF-576E-1542-91C9-5BABA236F55B}"/>
              </a:ext>
            </a:extLst>
          </p:cNvPr>
          <p:cNvSpPr txBox="1"/>
          <p:nvPr/>
        </p:nvSpPr>
        <p:spPr>
          <a:xfrm>
            <a:off x="457199" y="3417302"/>
            <a:ext cx="789940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Поставленные задачи выполнены, цель достигнута</a:t>
            </a:r>
            <a:endParaRPr lang="en-RU" sz="1600" dirty="0"/>
          </a:p>
        </p:txBody>
      </p:sp>
    </p:spTree>
    <p:extLst>
      <p:ext uri="{BB962C8B-B14F-4D97-AF65-F5344CB8AC3E}">
        <p14:creationId xmlns:p14="http://schemas.microsoft.com/office/powerpoint/2010/main" val="35612046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>
            <a:spLocks noGrp="1"/>
          </p:cNvSpPr>
          <p:nvPr>
            <p:ph type="title"/>
          </p:nvPr>
        </p:nvSpPr>
        <p:spPr>
          <a:xfrm>
            <a:off x="457200" y="1700036"/>
            <a:ext cx="8229600" cy="620484"/>
          </a:xfrm>
          <a:prstGeom prst="rect">
            <a:avLst/>
          </a:prstGeom>
        </p:spPr>
        <p:txBody>
          <a:bodyPr/>
          <a:lstStyle/>
          <a:p>
            <a:r>
              <a:t>Спасибо за внимание!</a:t>
            </a:r>
          </a:p>
        </p:txBody>
      </p:sp>
      <p:sp>
        <p:nvSpPr>
          <p:cNvPr id="20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2490642"/>
            <a:ext cx="8229600" cy="59412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228456</a:t>
            </a:r>
            <a:r>
              <a:rPr dirty="0"/>
              <a:t>@</a:t>
            </a:r>
            <a:r>
              <a:rPr lang="en-US" dirty="0" err="1"/>
              <a:t>niuitmo</a:t>
            </a:r>
            <a:r>
              <a:rPr dirty="0" err="1"/>
              <a:t>.</a:t>
            </a:r>
            <a:r>
              <a:rPr lang="en-US" dirty="0" err="1"/>
              <a:t>ru</a:t>
            </a:r>
            <a:endParaRPr dirty="0"/>
          </a:p>
        </p:txBody>
      </p:sp>
      <p:sp>
        <p:nvSpPr>
          <p:cNvPr id="208" name="Номер слайда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2533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8055">
              <a:defRPr sz="3528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Задачи</a:t>
            </a:r>
            <a:endParaRPr dirty="0"/>
          </a:p>
        </p:txBody>
      </p:sp>
      <p:sp>
        <p:nvSpPr>
          <p:cNvPr id="14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199" y="1571964"/>
            <a:ext cx="7032568" cy="284849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ru-RU" sz="2000" b="1" dirty="0"/>
              <a:t>Разобраться </a:t>
            </a:r>
            <a:r>
              <a:rPr lang="ru-RU" sz="2000" dirty="0"/>
              <a:t>в архитектуре </a:t>
            </a:r>
            <a:r>
              <a:rPr lang="en-US" sz="2000" dirty="0"/>
              <a:t>OpenStack</a:t>
            </a:r>
            <a:endParaRPr dirty="0"/>
          </a:p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ru-RU" b="1" dirty="0"/>
              <a:t>Узнать </a:t>
            </a:r>
            <a:r>
              <a:rPr lang="ru-RU" dirty="0"/>
              <a:t>как реализуется </a:t>
            </a:r>
            <a:r>
              <a:rPr lang="ru-RU" dirty="0" err="1"/>
              <a:t>роутинг</a:t>
            </a:r>
            <a:r>
              <a:rPr lang="ru-RU" dirty="0"/>
              <a:t> в </a:t>
            </a:r>
            <a:r>
              <a:rPr lang="en-US" dirty="0"/>
              <a:t>OpenStack</a:t>
            </a:r>
            <a:endParaRPr lang="ru-RU" dirty="0">
              <a:solidFill>
                <a:schemeClr val="accent2"/>
              </a:solidFill>
            </a:endParaRPr>
          </a:p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ru-RU" b="1" dirty="0">
                <a:solidFill>
                  <a:schemeClr val="accent2"/>
                </a:solidFill>
              </a:rPr>
              <a:t>Соединить</a:t>
            </a:r>
            <a:r>
              <a:rPr lang="ru-RU" dirty="0">
                <a:solidFill>
                  <a:schemeClr val="accent2"/>
                </a:solidFill>
              </a:rPr>
              <a:t> в единой среде </a:t>
            </a:r>
            <a:r>
              <a:rPr lang="en-US" dirty="0">
                <a:solidFill>
                  <a:schemeClr val="accent2"/>
                </a:solidFill>
              </a:rPr>
              <a:t>OpenStack </a:t>
            </a:r>
            <a:r>
              <a:rPr lang="ru-RU" dirty="0">
                <a:solidFill>
                  <a:schemeClr val="accent2"/>
                </a:solidFill>
              </a:rPr>
              <a:t>две ВМ в разных ЦОД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0257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Рисунок 2. Переход от традиционной инфраструктуры сети к виртуализированной (источник: Rajendra Chayapathi, Network Functions Virtualization (NFV) with a Touch of SDN. © 2017 Pearson Education, Inc.; TAdviser, 2019).">
            <a:extLst>
              <a:ext uri="{FF2B5EF4-FFF2-40B4-BE49-F238E27FC236}">
                <a16:creationId xmlns:a16="http://schemas.microsoft.com/office/drawing/2014/main" id="{9AB85FA1-D7A5-3144-8552-05C90CAB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69" y="1575632"/>
            <a:ext cx="6374890" cy="340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457198" y="753214"/>
            <a:ext cx="6656833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8055">
              <a:defRPr sz="3528">
                <a:solidFill>
                  <a:schemeClr val="accent2"/>
                </a:solidFill>
              </a:defRPr>
            </a:lvl1pPr>
          </a:lstStyle>
          <a:p>
            <a:r>
              <a:rPr lang="ru-RU" dirty="0" err="1"/>
              <a:t>Виртуализованная</a:t>
            </a:r>
            <a:r>
              <a:rPr lang="ru-RU" dirty="0"/>
              <a:t> сетевая инфраструктура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706049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Что такое </a:t>
            </a:r>
            <a:r>
              <a:rPr lang="en-US" dirty="0"/>
              <a:t>OpenStack?</a:t>
            </a:r>
            <a:endParaRPr dirty="0"/>
          </a:p>
        </p:txBody>
      </p:sp>
      <p:sp>
        <p:nvSpPr>
          <p:cNvPr id="14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199" y="1373698"/>
            <a:ext cx="8229602" cy="30997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OpenStack — </a:t>
            </a:r>
            <a:r>
              <a:rPr lang="ru-RU" dirty="0">
                <a:solidFill>
                  <a:schemeClr val="tx1"/>
                </a:solidFill>
              </a:rPr>
              <a:t>это платформа для предоставления облачных сервисов с открытым исходным кодом, компоненты которой могут общаться </a:t>
            </a:r>
            <a:r>
              <a:rPr lang="en-US" dirty="0">
                <a:solidFill>
                  <a:schemeClr val="tx1"/>
                </a:solidFill>
              </a:rPr>
              <a:t>API</a:t>
            </a: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Clr>
                <a:srgbClr val="1946BA"/>
              </a:buClr>
              <a:buFont typeface="Arial"/>
              <a:buChar char="•"/>
              <a:defRPr sz="2000">
                <a:solidFill>
                  <a:schemeClr val="accent2"/>
                </a:solidFill>
              </a:defRPr>
            </a:pPr>
            <a:r>
              <a:rPr lang="ru-RU" dirty="0">
                <a:solidFill>
                  <a:schemeClr val="tx1"/>
                </a:solidFill>
              </a:rPr>
              <a:t>В нашем случае, </a:t>
            </a:r>
            <a:r>
              <a:rPr lang="en-US" dirty="0">
                <a:solidFill>
                  <a:schemeClr val="tx1"/>
                </a:solidFill>
              </a:rPr>
              <a:t>OpenStack </a:t>
            </a:r>
            <a:r>
              <a:rPr lang="ru-RU" dirty="0">
                <a:solidFill>
                  <a:schemeClr val="tx1"/>
                </a:solidFill>
              </a:rPr>
              <a:t>это платформа, управляющая логическими сетевыми функции над железом</a:t>
            </a:r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48FCA-64F8-3B47-9570-3D909C22E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40305"/>
            <a:ext cx="47752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747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Архитектура </a:t>
            </a:r>
            <a:r>
              <a:rPr lang="en-US" dirty="0"/>
              <a:t>OpenStack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D61E5-7791-4F4D-8E76-A6BDBF15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421" y="1373698"/>
            <a:ext cx="5562359" cy="37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063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67FD23-7FB7-D14E-8CFC-F8B3458E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402" y="1085533"/>
            <a:ext cx="5679196" cy="3897630"/>
          </a:xfrm>
          <a:prstGeom prst="rect">
            <a:avLst/>
          </a:prstGeom>
        </p:spPr>
      </p:pic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Neutron </a:t>
            </a:r>
            <a:r>
              <a:rPr lang="ru-RU" dirty="0"/>
              <a:t>в </a:t>
            </a:r>
            <a:r>
              <a:rPr lang="en-US" dirty="0"/>
              <a:t>OpenStack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18E80A-856E-6749-814F-BBC368A9911F}"/>
              </a:ext>
            </a:extLst>
          </p:cNvPr>
          <p:cNvSpPr/>
          <p:nvPr/>
        </p:nvSpPr>
        <p:spPr>
          <a:xfrm>
            <a:off x="81402" y="1373698"/>
            <a:ext cx="3398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Плоскость управления: для внутреннего общения компонентов </a:t>
            </a:r>
            <a:r>
              <a:rPr lang="en-US" dirty="0"/>
              <a:t>OpenStack</a:t>
            </a:r>
            <a:endParaRPr lang="en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Гостевая плоскость: для обмена данными между ВМ</a:t>
            </a:r>
            <a:endParaRPr lang="en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Внешняя плоскость: для доступа ВМ в Интернет</a:t>
            </a:r>
            <a:endParaRPr lang="en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API </a:t>
            </a:r>
            <a:r>
              <a:rPr lang="ru-RU" dirty="0"/>
              <a:t>плоскость: интерфейс для доступа пользователей к платформе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125994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9" y="753214"/>
            <a:ext cx="6273936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Разделение </a:t>
            </a:r>
            <a:r>
              <a:rPr lang="en-US" dirty="0"/>
              <a:t>Neutron </a:t>
            </a:r>
            <a:r>
              <a:rPr lang="ru-RU" dirty="0"/>
              <a:t>для одного пользователя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BA1129-CF85-4E4E-A441-39844D069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79" y="1899821"/>
            <a:ext cx="3923214" cy="23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78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457198" y="753214"/>
            <a:ext cx="6741043" cy="6204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Распределенный </a:t>
            </a:r>
            <a:r>
              <a:rPr lang="ru-RU" dirty="0" err="1"/>
              <a:t>роутинг</a:t>
            </a:r>
            <a:r>
              <a:rPr lang="ru-RU" dirty="0"/>
              <a:t> – между несколькими ЦОД</a:t>
            </a:r>
            <a:endParaRPr dirty="0"/>
          </a:p>
        </p:txBody>
      </p:sp>
      <p:sp>
        <p:nvSpPr>
          <p:cNvPr id="1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63238845-B7D0-0C4F-8A10-2C10C78BE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41" y="2201537"/>
            <a:ext cx="1741010" cy="194707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75EADEE-13AF-6D4F-90CC-C8415E31F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1977020"/>
            <a:ext cx="2491261" cy="242008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A7BF9C-E4DD-D044-A190-88760455D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98" y="1787925"/>
            <a:ext cx="2037317" cy="133314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DB9C989-A31F-294B-B177-8760FF7D3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95" y="3121069"/>
            <a:ext cx="1012529" cy="1459523"/>
          </a:xfrm>
          <a:prstGeom prst="rect">
            <a:avLst/>
          </a:prstGeom>
        </p:spPr>
      </p:pic>
      <p:sp>
        <p:nvSpPr>
          <p:cNvPr id="14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29739" y="2091426"/>
            <a:ext cx="2709951" cy="21672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На рисунке – сеть ЦОД </a:t>
            </a:r>
            <a:r>
              <a:rPr lang="en-US" sz="1600" dirty="0">
                <a:solidFill>
                  <a:schemeClr val="tx1"/>
                </a:solidFill>
              </a:rPr>
              <a:t>Amazon Web Services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Обеспечение доступности и отказоустойчивости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accent2"/>
              </a:solidFill>
            </a:endParaRPr>
          </a:p>
          <a:p>
            <a:r>
              <a:rPr lang="ru-RU" sz="1500" dirty="0">
                <a:solidFill>
                  <a:schemeClr val="tx1"/>
                </a:solidFill>
              </a:rPr>
              <a:t>Приходится соединять ВМ в разных ЦОД в одну сеть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305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over">
  <a:themeElements>
    <a:clrScheme name="Cover">
      <a:dk1>
        <a:srgbClr val="ACABAA"/>
      </a:dk1>
      <a:lt1>
        <a:srgbClr val="0230AC"/>
      </a:lt1>
      <a:dk2>
        <a:srgbClr val="A7A7A7"/>
      </a:dk2>
      <a:lt2>
        <a:srgbClr val="535353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0000FF"/>
      </a:hlink>
      <a:folHlink>
        <a:srgbClr val="FF00FF"/>
      </a:folHlink>
    </a:clrScheme>
    <a:fontScheme name="Cover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over">
  <a:themeElements>
    <a:clrScheme name="Cov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0000FF"/>
      </a:hlink>
      <a:folHlink>
        <a:srgbClr val="FF00FF"/>
      </a:folHlink>
    </a:clrScheme>
    <a:fontScheme name="Cover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8946</TotalTime>
  <Words>614</Words>
  <Application>Microsoft Macintosh PowerPoint</Application>
  <PresentationFormat>On-screen Show (16:9)</PresentationFormat>
  <Paragraphs>98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Cover</vt:lpstr>
      <vt:lpstr>Виртуальный роутинг в OpenStack</vt:lpstr>
      <vt:lpstr>Цель</vt:lpstr>
      <vt:lpstr>Задачи</vt:lpstr>
      <vt:lpstr>Виртуализованная сетевая инфраструктура</vt:lpstr>
      <vt:lpstr>Что такое OpenStack?</vt:lpstr>
      <vt:lpstr>Архитектура OpenStack</vt:lpstr>
      <vt:lpstr>Neutron в OpenStack</vt:lpstr>
      <vt:lpstr>Разделение Neutron для одного пользователя</vt:lpstr>
      <vt:lpstr>Распределенный роутинг – между несколькими ЦОД</vt:lpstr>
      <vt:lpstr>Доступность в распределенном Облаке</vt:lpstr>
      <vt:lpstr>Как это работает?</vt:lpstr>
      <vt:lpstr>Выводы</vt:lpstr>
      <vt:lpstr>Практическая часть</vt:lpstr>
      <vt:lpstr>Дано</vt:lpstr>
      <vt:lpstr>Шаг 1. Создаем маршрутизатор</vt:lpstr>
      <vt:lpstr>Шаг 1. Создаем маршрутизатор</vt:lpstr>
      <vt:lpstr>Шаг 2. Создаем сеть</vt:lpstr>
      <vt:lpstr>Шаг 3. Соединяем роутер с сетью</vt:lpstr>
      <vt:lpstr>Шаг 3. Создаем инстансы</vt:lpstr>
      <vt:lpstr>Шаг 3. Создаем инстансы</vt:lpstr>
      <vt:lpstr>Шаг 4. Проверяем</vt:lpstr>
      <vt:lpstr>Шаг 4. Проверяем</vt:lpstr>
      <vt:lpstr>Вывод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в облачные технологии Лекция 1</dc:title>
  <cp:lastModifiedBy>Меркушев Александр Евгеньевич</cp:lastModifiedBy>
  <cp:revision>64</cp:revision>
  <dcterms:modified xsi:type="dcterms:W3CDTF">2020-03-26T15:28:03Z</dcterms:modified>
</cp:coreProperties>
</file>