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_rels/presentation.xml.rels" ContentType="application/vnd.openxmlformats-package.relationships+xml"/>
  <Override PartName="/ppt/media/image92.gif" ContentType="image/gif"/>
  <Override PartName="/ppt/media/image85.png" ContentType="image/png"/>
  <Override PartName="/ppt/media/image19.png" ContentType="image/png"/>
  <Override PartName="/ppt/media/image1.jpeg" ContentType="image/jpeg"/>
  <Override PartName="/ppt/media/image2.png" ContentType="image/png"/>
  <Override PartName="/ppt/media/image56.png" ContentType="image/png"/>
  <Override PartName="/ppt/media/image9.png" ContentType="image/png"/>
  <Override PartName="/ppt/media/image20.png" ContentType="image/png"/>
  <Override PartName="/ppt/media/image27.png" ContentType="image/png"/>
  <Override PartName="/ppt/media/image64.png" ContentType="image/png"/>
  <Override PartName="/ppt/media/image35.png" ContentType="image/png"/>
  <Override PartName="/ppt/media/image72.png" ContentType="image/png"/>
  <Override PartName="/ppt/media/image79.png" ContentType="image/png"/>
  <Override PartName="/ppt/media/image43.png" ContentType="image/png"/>
  <Override PartName="/ppt/media/image94.gif" ContentType="image/gif"/>
  <Override PartName="/ppt/media/image80.png" ContentType="image/png"/>
  <Override PartName="/ppt/media/image87.png" ContentType="image/png"/>
  <Override PartName="/ppt/media/image55.jpeg" ContentType="image/jpeg"/>
  <Override PartName="/ppt/media/image14.png" ContentType="image/png"/>
  <Override PartName="/ppt/media/image51.png" ContentType="image/png"/>
  <Override PartName="/ppt/media/image22.png" ContentType="image/png"/>
  <Override PartName="/ppt/media/image29.png" ContentType="image/png"/>
  <Override PartName="/ppt/media/image66.png" ContentType="image/png"/>
  <Override PartName="/ppt/media/image30.png" ContentType="image/png"/>
  <Override PartName="/ppt/media/image37.png" ContentType="image/png"/>
  <Override PartName="/ppt/media/image100.png" ContentType="image/png"/>
  <Override PartName="/ppt/media/image74.png" ContentType="image/png"/>
  <Override PartName="/ppt/media/image45.png" ContentType="image/png"/>
  <Override PartName="/ppt/media/image89.png" ContentType="image/png"/>
  <Override PartName="/ppt/media/image8.jpeg" ContentType="image/jpeg"/>
  <Override PartName="/ppt/media/image90.png" ContentType="image/png"/>
  <Override PartName="/ppt/media/image97.png" ContentType="image/png"/>
  <Override PartName="/ppt/media/image24.png" ContentType="image/png"/>
  <Override PartName="/ppt/media/image68.png" ContentType="image/png"/>
  <Override PartName="/ppt/media/image32.png" ContentType="image/png"/>
  <Override PartName="/ppt/media/image39.png" ContentType="image/png"/>
  <Override PartName="/ppt/media/image104.wmf" ContentType="image/x-wmf"/>
  <Override PartName="/ppt/media/image76.png" ContentType="image/png"/>
  <Override PartName="/ppt/media/image10.jpeg" ContentType="image/jpeg"/>
  <Override PartName="/ppt/media/image40.png" ContentType="image/png"/>
  <Override PartName="/ppt/media/image47.png" ContentType="image/png"/>
  <Override PartName="/ppt/media/image84.png" ContentType="image/png"/>
  <Override PartName="/ppt/media/image11.png" ContentType="image/png"/>
  <Override PartName="/ppt/media/image18.png" ContentType="image/png"/>
  <Override PartName="/ppt/media/image99.png" ContentType="image/png"/>
  <Override PartName="/ppt/media/image26.png" ContentType="image/png"/>
  <Override PartName="/ppt/media/image103.gif" ContentType="image/gif"/>
  <Override PartName="/ppt/media/image63.png" ContentType="image/png"/>
  <Override PartName="/ppt/media/image16.jpeg" ContentType="image/jpeg"/>
  <Override PartName="/ppt/media/image34.png" ContentType="image/png"/>
  <Override PartName="/ppt/media/image57.jpeg" ContentType="image/jpeg"/>
  <Override PartName="/ppt/media/image71.png" ContentType="image/png"/>
  <Override PartName="/ppt/media/image78.png" ContentType="image/png"/>
  <Override PartName="/ppt/media/image42.png" ContentType="image/png"/>
  <Override PartName="/ppt/media/image49.png" ContentType="image/png"/>
  <Override PartName="/ppt/media/image93.gif" ContentType="image/gif"/>
  <Override PartName="/ppt/media/image4.jpeg" ContentType="image/jpeg"/>
  <Override PartName="/ppt/media/image86.png" ContentType="image/png"/>
  <Override PartName="/ppt/media/image13.png" ContentType="image/png"/>
  <Override PartName="/ppt/media/image50.png" ContentType="image/png"/>
  <Override PartName="/ppt/media/image25.jpeg" ContentType="image/jpeg"/>
  <Override PartName="/ppt/media/image3.png" ContentType="image/png"/>
  <Override PartName="/ppt/media/image21.png" ContentType="image/png"/>
  <Override PartName="/ppt/media/image60.jpeg" ContentType="image/jpeg"/>
  <Override PartName="/ppt/media/image28.png" ContentType="image/png"/>
  <Override PartName="/ppt/media/image105.gif" ContentType="image/gif"/>
  <Override PartName="/ppt/media/image65.png" ContentType="image/png"/>
  <Override PartName="/ppt/media/image82.jpeg" ContentType="image/jpeg"/>
  <Override PartName="/ppt/media/image36.png" ContentType="image/png"/>
  <Override PartName="/ppt/media/image73.png" ContentType="image/png"/>
  <Override PartName="/ppt/media/image58.jpeg" ContentType="image/jpeg"/>
  <Override PartName="/ppt/media/image44.png" ContentType="image/png"/>
  <Override PartName="/ppt/media/image95.gif" ContentType="image/gif"/>
  <Override PartName="/ppt/media/image81.png" ContentType="image/png"/>
  <Override PartName="/ppt/media/image88.png" ContentType="image/png"/>
  <Override PartName="/ppt/media/image15.png" ContentType="image/png"/>
  <Override PartName="/ppt/media/image52.png" ContentType="image/png"/>
  <Override PartName="/ppt/media/image59.png" ContentType="image/png"/>
  <Override PartName="/ppt/media/image5.jpeg" ContentType="image/jpeg"/>
  <Override PartName="/ppt/media/image96.png" ContentType="image/png"/>
  <Override PartName="/ppt/media/image23.png" ContentType="image/png"/>
  <Override PartName="/ppt/media/image12.jpeg" ContentType="image/jpeg"/>
  <Override PartName="/ppt/media/image67.png" ContentType="image/png"/>
  <Override PartName="/ppt/media/image31.png" ContentType="image/png"/>
  <Override PartName="/ppt/media/image61.jpeg" ContentType="image/jpeg"/>
  <Override PartName="/ppt/media/image38.png" ContentType="image/png"/>
  <Override PartName="/ppt/media/image101.png" ContentType="image/png"/>
  <Override PartName="/ppt/media/image75.png" ContentType="image/png"/>
  <Override PartName="/ppt/media/image53.gif" ContentType="image/gif"/>
  <Override PartName="/ppt/media/image46.png" ContentType="image/png"/>
  <Override PartName="/ppt/media/image83.png" ContentType="image/png"/>
  <Override PartName="/ppt/media/image17.png" ContentType="image/png"/>
  <Override PartName="/ppt/media/image54.png" ContentType="image/png"/>
  <Override PartName="/ppt/media/image7.png" ContentType="image/png"/>
  <Override PartName="/ppt/media/image91.png" ContentType="image/png"/>
  <Override PartName="/ppt/media/image70.jpeg" ContentType="image/jpeg"/>
  <Override PartName="/ppt/media/image98.png" ContentType="image/png"/>
  <Override PartName="/ppt/media/image102.gif" ContentType="image/gif"/>
  <Override PartName="/ppt/media/image69.png" ContentType="image/png"/>
  <Override PartName="/ppt/media/image6.jpeg" ContentType="image/jpeg"/>
  <Override PartName="/ppt/media/image33.png" ContentType="image/png"/>
  <Override PartName="/ppt/media/image77.png" ContentType="image/png"/>
  <Override PartName="/ppt/media/image41.png" ContentType="image/png"/>
  <Override PartName="/ppt/media/image62.jpeg" ContentType="image/jpeg"/>
  <Override PartName="/ppt/media/image48.png" ContentType="image/png"/>
  <Override PartName="/ppt/slideLayouts/slideLayout6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Для правки формата примечаний щелкните мышью</a:t>
            </a:r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&lt;заголовок&gt;</a:t>
            </a:r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ru-RU"/>
              <a:t>&lt;дата/время&gt;</a:t>
            </a:r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ru-RU"/>
              <a:t>&lt;нижний колонтитул&gt;</a:t>
            </a:r>
            <a:endParaRPr/>
          </a:p>
        </p:txBody>
      </p:sp>
      <p:sp>
        <p:nvSpPr>
          <p:cNvPr id="2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1211151-5131-4181-A131-B18111E19141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Big Data is a mega trend for sure, or to phrase it more popular – it is the new Black in IT. 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The thing is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 that Big Data is not IT, it is the new paradigm for any industry!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IT has to understand this. I have a long track record of working with data, from management information systems, to DW ad BI.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I’ve worked for in the line of business and I worked in IT, but this time we need to work together – Business and IT to make Business on Big Data.</a:t>
            </a:r>
            <a:endParaRPr/>
          </a:p>
          <a:p>
            <a:endParaRPr/>
          </a:p>
        </p:txBody>
      </p:sp>
      <p:sp>
        <p:nvSpPr>
          <p:cNvPr id="53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B1D191-D121-4111-91E1-11C101F1613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Data Management is about to get re-engerized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Are you in Data Management, then stay tuned or get on the journey</a:t>
            </a:r>
            <a:endParaRPr/>
          </a:p>
        </p:txBody>
      </p:sp>
      <p:sp>
        <p:nvSpPr>
          <p:cNvPr id="551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5141D1-D141-41E1-B181-A101D1E1310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However most of today’s databases have the HUGE disadvantage that the schema needs to be defined, and the data understood, upfront. 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Great for simple, well defined business data, but if you’re searching free text, machine generated data or simply a hugely diverse data population</a:t>
            </a:r>
            <a:endParaRPr/>
          </a:p>
          <a:p>
            <a:endParaRPr/>
          </a:p>
        </p:txBody>
      </p:sp>
      <p:sp>
        <p:nvSpPr>
          <p:cNvPr id="553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6151C1-91C1-41E1-9141-3101C1E111D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Technology pieces of the new puzzle. 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Passau, the “City of rivers”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Sharepoint, Data Catalog etc.</a:t>
            </a:r>
            <a:endParaRPr/>
          </a:p>
        </p:txBody>
      </p:sp>
      <p:sp>
        <p:nvSpPr>
          <p:cNvPr id="555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E1319191-9101-4191-A131-6111C17161B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The Information Supply Chain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 (Transform, Clean, Share, Govern, Reccomend) -&gt; Operational eller Analytical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Data Management: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 SQL, Hadoop, Cube/In-memory, StreamInsight/Flume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Enrichment: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 PowerQuery/Passau, PowerPivot/Analysis Services/Passau, Data Mining, DQS/MDS, Windows Azure Marketplace, 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Insight: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 Office, PowerBI, Sharepoint/PerformancePoint, Hive ODBC, PowerQuery</a:t>
            </a:r>
            <a:endParaRPr/>
          </a:p>
          <a:p>
            <a:endParaRPr/>
          </a:p>
        </p:txBody>
      </p:sp>
      <p:sp>
        <p:nvSpPr>
          <p:cNvPr id="55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C171D1F1-0111-4111-A131-C111D1D1111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Leverage data in any form or shape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Really it is not Big data, it is about actively using Information – or as some could say – taking BI to the next level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Better Exploitation though ”Dynamic Schemas”, Mashups, Self-Service, Advanced Analytics, Any Data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On the top of Big Data; </a:t>
            </a:r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Reimaging the Business 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become an option</a:t>
            </a:r>
            <a:endParaRPr/>
          </a:p>
          <a:p>
            <a:endParaRPr/>
          </a:p>
        </p:txBody>
      </p:sp>
      <p:sp>
        <p:nvSpPr>
          <p:cNvPr id="55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60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41E1F1F1-0171-4141-8171-B15111D1313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Setting Big Data capabilities free in the organization</a:t>
            </a:r>
            <a:endParaRPr/>
          </a:p>
        </p:txBody>
      </p:sp>
      <p:sp>
        <p:nvSpPr>
          <p:cNvPr id="56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C131C1-B1F1-4111-91E1-81B1C171F1C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We need to find and identify Information Use Cases. It is hard in the beginning, but when you start look for it it becomes aparent.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What is your favorite Use Case in your business/industry?</a:t>
            </a:r>
            <a:endParaRPr/>
          </a:p>
        </p:txBody>
      </p:sp>
      <p:sp>
        <p:nvSpPr>
          <p:cNvPr id="56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6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F111D1-21A1-4101-A1C1-B1E1F10161E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In many ways this architechture can be viewed as a classic DW – but tit is not!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The ETL has been reversed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Client tools hooking in at varies quality levels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The Mart is logical and gets instansiated in the in-memory</a:t>
            </a:r>
            <a:endParaRPr/>
          </a:p>
        </p:txBody>
      </p:sp>
      <p:sp>
        <p:nvSpPr>
          <p:cNvPr id="56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6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112171-F151-41C1-81D1-61F1A181310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3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35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E191F1-D1E1-4101-B161-A1F111B1112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The IM world is under pressure from many sides.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Digitalization has an impact on business processes, so data and analytics will play a major role. 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Digital Business Transformation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So this is the golden age of for Information Management! Start working with the opportunities in data.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New demands as questions and new technologies as responses.</a:t>
            </a:r>
            <a:endParaRPr/>
          </a:p>
          <a:p>
            <a:endParaRPr/>
          </a:p>
        </p:txBody>
      </p:sp>
      <p:sp>
        <p:nvSpPr>
          <p:cNvPr id="53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38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211181-71F1-4141-8131-1171D151B10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A common reaction from customers; We do not have ”Big Data”!!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HortonWorks definition of Big Data:</a:t>
            </a:r>
            <a:endParaRPr/>
          </a:p>
          <a:p>
            <a:r>
              <a:rPr b="1" i="1" lang="ru-RU">
                <a:solidFill>
                  <a:srgbClr val="0e3751"/>
                </a:solidFill>
                <a:latin typeface="+mn-lt"/>
                <a:ea typeface="+mn-ea"/>
              </a:rPr>
              <a:t>Big Data = Transactions + Interactions + Observations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Transactions: ERP and other operational applications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Interactions: Web logs, Dynamic Pricing, Search Marketing, Behavioral targeting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Observations: Sentiment, Click streams, Audio, Video, Social interaction, Crowd Sourcing, DataMarkets</a:t>
            </a:r>
            <a:endParaRPr/>
          </a:p>
        </p:txBody>
      </p:sp>
      <p:sp>
        <p:nvSpPr>
          <p:cNvPr id="540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91C14171-E171-4111-8171-A15181B1619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Data in all its forms: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Volume exceeds physical limits of scalability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Velocity - Velocity describes the frequency at which data is generated, captured, and shared. Smaller decision window compared to data change rate. Trends changes rapidly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Variety – many different formats makes integration expensive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Variability – many options or variable interpretations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More V’s to come;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Value, Virality (how fast can it spread – people to people),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Viscosity (How fast can information/data flow into the organization as insights)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Since everybody remembers Big Data as “BIG” data and not all four V’s, I added a picture/animal for each, for you all to remember.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4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3131F131-2131-41C1-8131-E1012181A16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So putting the ends together, we at Platon view Big Data the combination of the three domains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1. Big Data Technologies. BI vendors are moving in this space…. SAP HANA, Appliances from Oracle, Teradata and recently Microsoft. Hadoop, …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2. Advanced Analytics. Lots of data in various forms needs analytics to make sense of the data 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3. And the last domain should really be the first – the most important one. The IUC is the reason why we are interested in Big Data. This is where the title of this talk come in play. Innovation through information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Cause-and-Effect eller kausalitet (sammenhæng mellem årsag-virkning). 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PAS PÅ: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 Der er forskel på 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Korrelation 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= observeret sammenhæng (Salg af solbriller korrelerer til salg af is). </a:t>
            </a:r>
            <a:endParaRPr/>
          </a:p>
          <a:p>
            <a:r>
              <a:rPr b="1" lang="ru-RU">
                <a:solidFill>
                  <a:srgbClr val="0e3751"/>
                </a:solidFill>
                <a:latin typeface="+mn-lt"/>
                <a:ea typeface="+mn-ea"/>
              </a:rPr>
              <a:t>Kausalitet 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= eksplicit sammenhæng (Vi sælger ikke flere is fordi vi sænker prisen på solbriller)</a:t>
            </a:r>
            <a:endParaRPr/>
          </a:p>
          <a:p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Mackenzie made a report where they identified the 5 groups indicated. 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But I prefer to give a few examples instead (next slide)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6111D1-1131-41C1-B131-7191C1A181A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ts val="353"/>
              </a:lnSpc>
            </a:pPr>
            <a:r>
              <a:rPr b="1" lang="ru-RU" sz="1100" u="sng">
                <a:solidFill>
                  <a:srgbClr val="0e3751"/>
                </a:solidFill>
                <a:latin typeface="+mn-lt"/>
                <a:ea typeface="+mn-ea"/>
              </a:rPr>
              <a:t>Stop her </a:t>
            </a:r>
            <a:r>
              <a:rPr lang="ru-RU" sz="1100">
                <a:solidFill>
                  <a:srgbClr val="0e3751"/>
                </a:solidFill>
                <a:latin typeface="+mn-lt"/>
                <a:ea typeface="+mn-ea"/>
              </a:rPr>
              <a:t>og bed folk om at snakke om use cases med sidemanden i ca. 1 min. </a:t>
            </a:r>
            <a:endParaRPr/>
          </a:p>
          <a:p>
            <a:pPr>
              <a:lnSpc>
                <a:spcPts val="353"/>
              </a:lnSpc>
            </a:pPr>
            <a:r>
              <a:rPr lang="ru-RU" sz="1100">
                <a:solidFill>
                  <a:srgbClr val="0e3751"/>
                </a:solidFill>
                <a:latin typeface="+mn-lt"/>
                <a:ea typeface="+mn-ea"/>
              </a:rPr>
              <a:t>Vælg 3 (par) til at fortælle resten hvilken use-case de snakkede om…</a:t>
            </a:r>
            <a:endParaRPr/>
          </a:p>
          <a:p>
            <a:pPr>
              <a:lnSpc>
                <a:spcPts val="353"/>
              </a:lnSpc>
            </a:pPr>
            <a:endParaRPr/>
          </a:p>
          <a:p>
            <a:pPr>
              <a:lnSpc>
                <a:spcPts val="353"/>
              </a:lnSpc>
            </a:pPr>
            <a:r>
              <a:rPr lang="ru-RU" sz="1100">
                <a:solidFill>
                  <a:srgbClr val="0e3751"/>
                </a:solidFill>
                <a:latin typeface="+mn-lt"/>
                <a:ea typeface="+mn-ea"/>
              </a:rPr>
              <a:t>Pick a relevant use case for the customer i.e to</a:t>
            </a:r>
            <a:endParaRPr/>
          </a:p>
          <a:p>
            <a:pPr lvl="2">
              <a:lnSpc>
                <a:spcPts val="353"/>
              </a:lnSpc>
              <a:buFont typeface="Arial"/>
              <a:buChar char="•"/>
            </a:pPr>
            <a:r>
              <a:rPr lang="ru-RU" sz="1100">
                <a:solidFill>
                  <a:srgbClr val="0e3751"/>
                </a:solidFill>
                <a:latin typeface="+mn-lt"/>
                <a:ea typeface="+mn-ea"/>
              </a:rPr>
              <a:t>Support system and process harmonization in M&amp;A’s</a:t>
            </a:r>
            <a:endParaRPr/>
          </a:p>
          <a:p>
            <a:pPr lvl="2">
              <a:lnSpc>
                <a:spcPts val="353"/>
              </a:lnSpc>
              <a:buFont typeface="Arial"/>
              <a:buChar char="•"/>
            </a:pPr>
            <a:r>
              <a:rPr lang="ru-RU" sz="1100">
                <a:solidFill>
                  <a:srgbClr val="0e3751"/>
                </a:solidFill>
                <a:latin typeface="+mn-lt"/>
                <a:ea typeface="+mn-ea"/>
              </a:rPr>
              <a:t>Support innovation and agility for efficient product and market development</a:t>
            </a:r>
            <a:endParaRPr/>
          </a:p>
          <a:p>
            <a:pPr lvl="2">
              <a:lnSpc>
                <a:spcPts val="353"/>
              </a:lnSpc>
              <a:buFont typeface="Arial"/>
              <a:buChar char="•"/>
            </a:pPr>
            <a:r>
              <a:rPr lang="ru-RU" sz="1100">
                <a:solidFill>
                  <a:srgbClr val="0e3751"/>
                </a:solidFill>
                <a:latin typeface="+mn-lt"/>
                <a:ea typeface="+mn-ea"/>
              </a:rPr>
              <a:t>Extend the value chain through cross-organizational data integration and analysis</a:t>
            </a:r>
            <a:endParaRPr/>
          </a:p>
          <a:p>
            <a:pPr>
              <a:lnSpc>
                <a:spcPts val="353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5 ways for big data to create transformational value </a:t>
            </a: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(by McKinsey) 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Create Transparency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Enable Experimentation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Customize Actions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Automate Decisions</a:t>
            </a:r>
            <a:endParaRPr/>
          </a:p>
          <a:p>
            <a:pPr>
              <a:lnSpc>
                <a:spcPct val="100000"/>
              </a:lnSpc>
            </a:pPr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Innovate New Business Models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546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47" name="TextShape 3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01D161C1-A151-41B1-81E1-E1618161813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Essentially it is hard to read constantly changing sourcers (JSON) in a data warehouse</a:t>
            </a:r>
            <a:endParaRPr/>
          </a:p>
          <a:p>
            <a:r>
              <a:rPr lang="ru-RU">
                <a:solidFill>
                  <a:srgbClr val="0e3751"/>
                </a:solidFill>
                <a:latin typeface="+mn-lt"/>
                <a:ea typeface="+mn-ea"/>
              </a:rPr>
              <a:t>In addition they need to integrate data – DW is not enough and web analytics is not enough</a:t>
            </a:r>
            <a:endParaRPr/>
          </a:p>
        </p:txBody>
      </p:sp>
      <p:sp>
        <p:nvSpPr>
          <p:cNvPr id="54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1181A1D1-B101-41C1-8101-1151119101D1}" type="slidenum">
              <a:rPr lang="ru-RU">
                <a:solidFill>
                  <a:srgbClr val="0e3751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46760" y="449640"/>
            <a:ext cx="7041240" cy="5680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46760" y="449640"/>
            <a:ext cx="7041240" cy="5680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46760" y="449640"/>
            <a:ext cx="7041240" cy="5680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46760" y="449640"/>
            <a:ext cx="7041240" cy="5680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46760" y="449640"/>
            <a:ext cx="7041240" cy="5680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46760" y="449640"/>
            <a:ext cx="7041240" cy="5680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92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5720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4525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3520" y="396828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7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968280"/>
            <a:ext cx="8228520" cy="2158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560" y="-2880"/>
            <a:ext cx="5219280" cy="1037880"/>
          </a:xfrm>
          <a:prstGeom prst="rect">
            <a:avLst/>
          </a:prstGeom>
        </p:spPr>
      </p:pic>
      <p:sp>
        <p:nvSpPr>
          <p:cNvPr id="1" name="Line 1"/>
          <p:cNvSpPr/>
          <p:nvPr/>
        </p:nvSpPr>
        <p:spPr>
          <a:xfrm>
            <a:off x="540720" y="1493280"/>
            <a:ext cx="777600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2" name="Billed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pic>
        <p:nvPicPr>
          <p:cNvPr descr="" id="3" name="Billed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20" y="1440"/>
            <a:ext cx="4889520" cy="6856200"/>
          </a:xfrm>
          <a:prstGeom prst="rect">
            <a:avLst/>
          </a:prstGeom>
        </p:spPr>
      </p:pic>
      <p:pic>
        <p:nvPicPr>
          <p:cNvPr descr="" id="4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6993720" y="29160"/>
            <a:ext cx="1240560" cy="921240"/>
          </a:xfrm>
          <a:prstGeom prst="rect">
            <a:avLst/>
          </a:prstGeom>
        </p:spPr>
      </p:pic>
      <p:sp>
        <p:nvSpPr>
          <p:cNvPr id="5" name="Line 2"/>
          <p:cNvSpPr/>
          <p:nvPr/>
        </p:nvSpPr>
        <p:spPr>
          <a:xfrm>
            <a:off x="2548800" y="3315960"/>
            <a:ext cx="5760000" cy="0"/>
          </a:xfrm>
          <a:prstGeom prst="line">
            <a:avLst/>
          </a:prstGeom>
          <a:ln w="12600">
            <a:solidFill>
              <a:srgbClr val="83c9f0"/>
            </a:solidFill>
            <a:round/>
          </a:ln>
        </p:spPr>
      </p:sp>
      <p:sp>
        <p:nvSpPr>
          <p:cNvPr id="6" name="CustomShape 3"/>
          <p:cNvSpPr/>
          <p:nvPr/>
        </p:nvSpPr>
        <p:spPr>
          <a:xfrm>
            <a:off x="4572000" y="0"/>
            <a:ext cx="4571640" cy="18082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2437200" y="2605680"/>
            <a:ext cx="5871240" cy="711000"/>
          </a:xfrm>
          <a:prstGeom prst="rect">
            <a:avLst/>
          </a:prstGeom>
        </p:spPr>
        <p:txBody>
          <a:bodyPr anchor="b"/>
          <a:p>
            <a:r>
              <a:rPr b="1" lang="en-US" sz="2800">
                <a:solidFill>
                  <a:srgbClr val="0e3751"/>
                </a:solidFill>
                <a:latin typeface="Calibri"/>
              </a:rPr>
              <a:t>Для правки текста заголовка щелкните мышьюClick to edit Master title style</a:t>
            </a:r>
            <a:endParaRPr/>
          </a:p>
        </p:txBody>
      </p:sp>
      <p:pic>
        <p:nvPicPr>
          <p:cNvPr descr="" id="8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7704360" y="819000"/>
            <a:ext cx="605520" cy="449640"/>
          </a:xfrm>
          <a:prstGeom prst="rect">
            <a:avLst/>
          </a:prstGeom>
        </p:spPr>
      </p:pic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560" y="-2880"/>
            <a:ext cx="5219280" cy="1037880"/>
          </a:xfrm>
          <a:prstGeom prst="rect">
            <a:avLst/>
          </a:prstGeom>
        </p:spPr>
      </p:pic>
      <p:sp>
        <p:nvSpPr>
          <p:cNvPr id="43" name="Line 1"/>
          <p:cNvSpPr/>
          <p:nvPr/>
        </p:nvSpPr>
        <p:spPr>
          <a:xfrm>
            <a:off x="540720" y="1493280"/>
            <a:ext cx="777600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44" name="Billed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ftr"/>
          </p:nvPr>
        </p:nvSpPr>
        <p:spPr>
          <a:xfrm>
            <a:off x="46764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B18151-E181-41B1-B1D1-B1614171B1A1}" type="slidenum">
              <a:rPr lang="ru-RU">
                <a:solidFill>
                  <a:srgbClr val="0e3751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560" y="-2880"/>
            <a:ext cx="5219280" cy="1037880"/>
          </a:xfrm>
          <a:prstGeom prst="rect">
            <a:avLst/>
          </a:prstGeom>
        </p:spPr>
      </p:pic>
      <p:sp>
        <p:nvSpPr>
          <p:cNvPr id="82" name="Line 1"/>
          <p:cNvSpPr/>
          <p:nvPr/>
        </p:nvSpPr>
        <p:spPr>
          <a:xfrm>
            <a:off x="540720" y="1493280"/>
            <a:ext cx="777600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83" name="Billed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700640"/>
            <a:ext cx="7852680" cy="4428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>
                <a:solidFill>
                  <a:srgbClr val="0e3751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e3751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>
                <a:solidFill>
                  <a:srgbClr val="0e3751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>
                <a:solidFill>
                  <a:srgbClr val="0e3751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>
                <a:solidFill>
                  <a:srgbClr val="0e3751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solidFill>
                  <a:srgbClr val="0e3751"/>
                </a:solidFill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solidFill>
                  <a:srgbClr val="0e3751"/>
                </a:solidFill>
                <a:latin typeface="Calibri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>
                <a:solidFill>
                  <a:srgbClr val="0e3751"/>
                </a:solidFill>
                <a:latin typeface="Calibri"/>
              </a:rPr>
              <a:t>Восьмой уровень структуры</a:t>
            </a:r>
            <a:endParaRPr/>
          </a:p>
          <a:p>
            <a:r>
              <a:rPr lang="en-US">
                <a:solidFill>
                  <a:srgbClr val="0e3751"/>
                </a:solidFill>
                <a:latin typeface="Calibri"/>
              </a:rPr>
              <a:t>Девятый уровень структурыClick to edit Master text styles</a:t>
            </a:r>
            <a:endParaRPr/>
          </a:p>
          <a:p>
            <a:r>
              <a:rPr lang="en-US">
                <a:solidFill>
                  <a:srgbClr val="0e3751"/>
                </a:solidFill>
                <a:latin typeface="Calibri"/>
              </a:rPr>
              <a:t>Second level</a:t>
            </a:r>
            <a:endParaRPr/>
          </a:p>
          <a:p>
            <a:r>
              <a:rPr lang="en-US">
                <a:solidFill>
                  <a:srgbClr val="0e3751"/>
                </a:solidFill>
                <a:latin typeface="Calibri"/>
              </a:rPr>
              <a:t>Third level</a:t>
            </a:r>
            <a:endParaRPr/>
          </a:p>
          <a:p>
            <a:r>
              <a:rPr lang="en-US">
                <a:solidFill>
                  <a:srgbClr val="0e3751"/>
                </a:solidFill>
                <a:latin typeface="Calibri"/>
              </a:rPr>
              <a:t>Fourth level</a:t>
            </a:r>
            <a:endParaRPr/>
          </a:p>
          <a:p>
            <a:r>
              <a:rPr lang="en-US">
                <a:solidFill>
                  <a:srgbClr val="0e3751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F181E1A1-E111-4141-9191-B1F1D1914101}" type="slidenum">
              <a:rPr lang="ru-RU">
                <a:solidFill>
                  <a:srgbClr val="0e3751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467640" y="6356520"/>
            <a:ext cx="2895120" cy="36468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0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560" y="-2880"/>
            <a:ext cx="5219280" cy="1037880"/>
          </a:xfrm>
          <a:prstGeom prst="rect">
            <a:avLst/>
          </a:prstGeom>
        </p:spPr>
      </p:pic>
      <p:sp>
        <p:nvSpPr>
          <p:cNvPr id="121" name="Line 1"/>
          <p:cNvSpPr/>
          <p:nvPr/>
        </p:nvSpPr>
        <p:spPr>
          <a:xfrm>
            <a:off x="540720" y="1493280"/>
            <a:ext cx="777600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122" name="Billed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sldNum"/>
          </p:nvPr>
        </p:nvSpPr>
        <p:spPr>
          <a:xfrm>
            <a:off x="3996000" y="6492240"/>
            <a:ext cx="1152000" cy="201240"/>
          </a:xfrm>
          <a:prstGeom prst="rect">
            <a:avLst/>
          </a:prstGeom>
        </p:spPr>
        <p:txBody>
          <a:bodyPr anchor="ctr"/>
          <a:p>
            <a:fld id="{D1B1D1E1-E1D1-4141-91C1-7111B14131A1}" type="slidenum">
              <a:rPr lang="ru-RU" sz="800">
                <a:solidFill>
                  <a:srgbClr val="dedbcd"/>
                </a:solidFill>
                <a:latin typeface="Calibri"/>
              </a:rPr>
              <a:t>&lt;номер&gt;</a:t>
            </a:fld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dt"/>
          </p:nvPr>
        </p:nvSpPr>
        <p:spPr>
          <a:xfrm>
            <a:off x="7543800" y="6456240"/>
            <a:ext cx="1447560" cy="272520"/>
          </a:xfrm>
          <a:prstGeom prst="rect">
            <a:avLst/>
          </a:prstGeom>
        </p:spPr>
        <p:txBody>
          <a:bodyPr anchor="ctr" bIns="45000" lIns="0" rIns="90000" tIns="45000"/>
          <a:p>
            <a:r>
              <a:rPr lang="ru-RU" sz="800">
                <a:solidFill>
                  <a:srgbClr val="dedbcd"/>
                </a:solidFill>
                <a:latin typeface="Calibri"/>
              </a:rPr>
              <a:t>29.1.14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9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560" y="-2880"/>
            <a:ext cx="5219280" cy="1037880"/>
          </a:xfrm>
          <a:prstGeom prst="rect">
            <a:avLst/>
          </a:prstGeom>
        </p:spPr>
      </p:pic>
      <p:sp>
        <p:nvSpPr>
          <p:cNvPr id="160" name="Line 1"/>
          <p:cNvSpPr/>
          <p:nvPr/>
        </p:nvSpPr>
        <p:spPr>
          <a:xfrm>
            <a:off x="540720" y="1493280"/>
            <a:ext cx="777600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161" name="Billed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162" name="CustomShape 2"/>
          <p:cNvSpPr/>
          <p:nvPr/>
        </p:nvSpPr>
        <p:spPr>
          <a:xfrm>
            <a:off x="3816000" y="0"/>
            <a:ext cx="5327640" cy="72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163" name="CustomShape 3"/>
          <p:cNvSpPr/>
          <p:nvPr/>
        </p:nvSpPr>
        <p:spPr>
          <a:xfrm>
            <a:off x="8568360" y="0"/>
            <a:ext cx="575280" cy="12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pic>
        <p:nvPicPr>
          <p:cNvPr descr="" id="164" name="Billede 8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165" name="Billed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166" name="PlaceHolder 4"/>
          <p:cNvSpPr>
            <a:spLocks noGrp="1"/>
          </p:cNvSpPr>
          <p:nvPr>
            <p:ph type="title"/>
          </p:nvPr>
        </p:nvSpPr>
        <p:spPr>
          <a:xfrm>
            <a:off x="3021120" y="2605680"/>
            <a:ext cx="5871240" cy="711000"/>
          </a:xfrm>
          <a:prstGeom prst="rect">
            <a:avLst/>
          </a:prstGeom>
        </p:spPr>
        <p:txBody>
          <a:bodyPr anchor="b"/>
          <a:p>
            <a:r>
              <a:rPr b="1" lang="en-US" sz="2800">
                <a:solidFill>
                  <a:srgbClr val="ffffff"/>
                </a:solidFill>
                <a:latin typeface="Calibri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167" name="Line 5"/>
          <p:cNvSpPr/>
          <p:nvPr/>
        </p:nvSpPr>
        <p:spPr>
          <a:xfrm>
            <a:off x="3132360" y="3315960"/>
            <a:ext cx="518400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</p:sp>
      <p:sp>
        <p:nvSpPr>
          <p:cNvPr id="16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1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31560" y="-2880"/>
            <a:ext cx="5219280" cy="1037880"/>
          </a:xfrm>
          <a:prstGeom prst="rect">
            <a:avLst/>
          </a:prstGeom>
        </p:spPr>
      </p:pic>
      <p:sp>
        <p:nvSpPr>
          <p:cNvPr id="202" name="Line 1"/>
          <p:cNvSpPr/>
          <p:nvPr/>
        </p:nvSpPr>
        <p:spPr>
          <a:xfrm>
            <a:off x="540720" y="1493280"/>
            <a:ext cx="777600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203" name="Billed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204" name="CustomShape 2"/>
          <p:cNvSpPr/>
          <p:nvPr/>
        </p:nvSpPr>
        <p:spPr>
          <a:xfrm>
            <a:off x="3816000" y="0"/>
            <a:ext cx="5327640" cy="72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sp>
        <p:nvSpPr>
          <p:cNvPr id="205" name="CustomShape 3"/>
          <p:cNvSpPr/>
          <p:nvPr/>
        </p:nvSpPr>
        <p:spPr>
          <a:xfrm>
            <a:off x="8568360" y="0"/>
            <a:ext cx="575280" cy="12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  <p:pic>
        <p:nvPicPr>
          <p:cNvPr descr="" id="206" name="Billede 8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pic>
        <p:nvPicPr>
          <p:cNvPr descr="" id="207" name="Billed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7704000" y="820800"/>
            <a:ext cx="606960" cy="449640"/>
          </a:xfrm>
          <a:prstGeom prst="rect">
            <a:avLst/>
          </a:prstGeom>
        </p:spPr>
      </p:pic>
      <p:sp>
        <p:nvSpPr>
          <p:cNvPr id="208" name="PlaceHolder 4"/>
          <p:cNvSpPr>
            <a:spLocks noGrp="1"/>
          </p:cNvSpPr>
          <p:nvPr>
            <p:ph type="title"/>
          </p:nvPr>
        </p:nvSpPr>
        <p:spPr>
          <a:xfrm>
            <a:off x="3021120" y="2605680"/>
            <a:ext cx="5871240" cy="711000"/>
          </a:xfrm>
          <a:prstGeom prst="rect">
            <a:avLst/>
          </a:prstGeom>
        </p:spPr>
        <p:txBody>
          <a:bodyPr anchor="b"/>
          <a:p>
            <a:r>
              <a:rPr b="1" lang="en-US" sz="2800">
                <a:solidFill>
                  <a:srgbClr val="ffffff"/>
                </a:solidFill>
                <a:latin typeface="Calibri"/>
              </a:rPr>
              <a:t>Для правки текста заголовка щелкните мышьюClick to edit Master title style</a:t>
            </a:r>
            <a:endParaRPr/>
          </a:p>
        </p:txBody>
      </p:sp>
      <p:sp>
        <p:nvSpPr>
          <p:cNvPr id="209" name="Line 5"/>
          <p:cNvSpPr/>
          <p:nvPr/>
        </p:nvSpPr>
        <p:spPr>
          <a:xfrm>
            <a:off x="3132360" y="3315960"/>
            <a:ext cx="5184000" cy="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</p:sp>
      <p:sp>
        <p:nvSpPr>
          <p:cNvPr id="21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gif"/><Relationship Id="rId11" Type="http://schemas.openxmlformats.org/officeDocument/2006/relationships/image" Target="../media/image93.gif"/><Relationship Id="rId12" Type="http://schemas.openxmlformats.org/officeDocument/2006/relationships/image" Target="../media/image94.gif"/><Relationship Id="rId13" Type="http://schemas.openxmlformats.org/officeDocument/2006/relationships/image" Target="../media/image95.gif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gif"/><Relationship Id="rId21" Type="http://schemas.openxmlformats.org/officeDocument/2006/relationships/image" Target="../media/image103.gif"/><Relationship Id="rId22" Type="http://schemas.openxmlformats.org/officeDocument/2006/relationships/image" Target="../media/image104.wmf"/><Relationship Id="rId23" Type="http://schemas.openxmlformats.org/officeDocument/2006/relationships/image" Target="../media/image105.gif"/><Relationship Id="rId24" Type="http://schemas.openxmlformats.org/officeDocument/2006/relationships/slideLayout" Target="../slideLayouts/slideLayout17.xml"/><Relationship Id="rId25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slideLayout" Target="../slideLayouts/slideLayout17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slideLayout" Target="../slideLayouts/slideLayout25.xml"/><Relationship Id="rId1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slideLayout" Target="../slideLayouts/slideLayout37.xml"/><Relationship Id="rId11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slideLayout" Target="../slideLayouts/slideLayout37.xml"/><Relationship Id="rId10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gif"/><Relationship Id="rId3" Type="http://schemas.openxmlformats.org/officeDocument/2006/relationships/image" Target="../media/image54.png"/><Relationship Id="rId4" Type="http://schemas.openxmlformats.org/officeDocument/2006/relationships/image" Target="../media/image55.jpeg"/><Relationship Id="rId5" Type="http://schemas.openxmlformats.org/officeDocument/2006/relationships/image" Target="../media/image56.png"/><Relationship Id="rId6" Type="http://schemas.openxmlformats.org/officeDocument/2006/relationships/image" Target="../media/image57.jpeg"/><Relationship Id="rId7" Type="http://schemas.openxmlformats.org/officeDocument/2006/relationships/image" Target="../media/image58.jpeg"/><Relationship Id="rId8" Type="http://schemas.openxmlformats.org/officeDocument/2006/relationships/image" Target="../media/image59.png"/><Relationship Id="rId9" Type="http://schemas.openxmlformats.org/officeDocument/2006/relationships/image" Target="../media/image60.jpeg"/><Relationship Id="rId10" Type="http://schemas.openxmlformats.org/officeDocument/2006/relationships/image" Target="../media/image61.jpeg"/><Relationship Id="rId11" Type="http://schemas.openxmlformats.org/officeDocument/2006/relationships/image" Target="../media/image62.jpeg"/><Relationship Id="rId12" Type="http://schemas.openxmlformats.org/officeDocument/2006/relationships/slideLayout" Target="../slideLayouts/slideLayout37.xml"/><Relationship Id="rId1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slideLayout" Target="../slideLayouts/slideLayout17.xml"/><Relationship Id="rId8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2437200" y="2605680"/>
            <a:ext cx="5871240" cy="711000"/>
          </a:xfrm>
          <a:prstGeom prst="rect">
            <a:avLst/>
          </a:prstGeom>
        </p:spPr>
        <p:txBody>
          <a:bodyPr anchor="b"/>
          <a:p>
            <a:r>
              <a:rPr b="1" lang="en-US" sz="2800">
                <a:solidFill>
                  <a:srgbClr val="0e3751"/>
                </a:solidFill>
                <a:latin typeface="Calibri"/>
              </a:rPr>
              <a:t>Setting Big Data Capabilities Free</a:t>
            </a:r>
            <a:endParaRPr/>
          </a:p>
        </p:txBody>
      </p:sp>
      <p:sp>
        <p:nvSpPr>
          <p:cNvPr id="249" name="TextShape 2"/>
          <p:cNvSpPr txBox="1"/>
          <p:nvPr/>
        </p:nvSpPr>
        <p:spPr>
          <a:xfrm>
            <a:off x="2437200" y="3362760"/>
            <a:ext cx="5871240" cy="863640"/>
          </a:xfrm>
          <a:prstGeom prst="rect">
            <a:avLst/>
          </a:prstGeom>
        </p:spPr>
        <p:txBody>
          <a:bodyPr/>
          <a:p>
            <a:r>
              <a:rPr lang="ru-RU">
                <a:solidFill>
                  <a:srgbClr val="1d73a9"/>
                </a:solidFill>
                <a:latin typeface="Calibri"/>
              </a:rPr>
              <a:t>How to Make Business on Big Data?</a:t>
            </a:r>
            <a:endParaRPr/>
          </a:p>
          <a:p>
            <a:r>
              <a:rPr lang="ru-RU">
                <a:solidFill>
                  <a:srgbClr val="1d73a9"/>
                </a:solidFill>
                <a:latin typeface="Calibri"/>
              </a:rPr>
              <a:t>Stig Torngaard, Partner </a:t>
            </a:r>
            <a:r>
              <a:rPr lang="ru-RU">
                <a:solidFill>
                  <a:srgbClr val="1d73a9"/>
                </a:solidFill>
                <a:latin typeface="Calibri"/>
              </a:rPr>
              <a:t>
</a:t>
            </a:r>
            <a:r>
              <a:rPr lang="ru-RU">
                <a:solidFill>
                  <a:srgbClr val="1d73a9"/>
                </a:solidFill>
                <a:latin typeface="Calibri"/>
              </a:rPr>
              <a:t>Platon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3021120" y="2605680"/>
            <a:ext cx="5871240" cy="711000"/>
          </a:xfrm>
          <a:prstGeom prst="rect">
            <a:avLst/>
          </a:prstGeom>
        </p:spPr>
        <p:txBody>
          <a:bodyPr anchor="b"/>
          <a:p>
            <a:r>
              <a:rPr b="1" lang="en-US" sz="2800">
                <a:solidFill>
                  <a:srgbClr val="ffffff"/>
                </a:solidFill>
                <a:latin typeface="Calibri"/>
              </a:rPr>
              <a:t>Platon Market Observation</a:t>
            </a:r>
            <a:endParaRPr/>
          </a:p>
        </p:txBody>
      </p:sp>
      <p:sp>
        <p:nvSpPr>
          <p:cNvPr id="412" name="TextShape 2"/>
          <p:cNvSpPr txBox="1"/>
          <p:nvPr/>
        </p:nvSpPr>
        <p:spPr>
          <a:xfrm>
            <a:off x="3021120" y="3362760"/>
            <a:ext cx="5871240" cy="1167480"/>
          </a:xfrm>
          <a:prstGeom prst="rect">
            <a:avLst/>
          </a:prstGeom>
        </p:spPr>
        <p:txBody>
          <a:bodyPr/>
          <a:p>
            <a:r>
              <a:rPr lang="ru-RU">
                <a:solidFill>
                  <a:srgbClr val="1a1811"/>
                </a:solidFill>
                <a:latin typeface="Calibri"/>
              </a:rPr>
              <a:t>Information Management disciplines and especially Data Management are valuable core capabilities when engaging </a:t>
            </a:r>
            <a:r>
              <a:rPr lang="ru-RU">
                <a:solidFill>
                  <a:srgbClr val="1a1811"/>
                </a:solidFill>
                <a:latin typeface="Calibri"/>
              </a:rPr>
              <a:t>
</a:t>
            </a:r>
            <a:r>
              <a:rPr lang="ru-RU">
                <a:solidFill>
                  <a:srgbClr val="1a1811"/>
                </a:solidFill>
                <a:latin typeface="Calibri"/>
              </a:rPr>
              <a:t>on a Big Data journey. 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TextShape 1"/>
          <p:cNvSpPr txBox="1"/>
          <p:nvPr/>
        </p:nvSpPr>
        <p:spPr>
          <a:xfrm>
            <a:off x="467640" y="632520"/>
            <a:ext cx="687960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The fundamental (Data) Scientist requirement</a:t>
            </a:r>
            <a:endParaRPr/>
          </a:p>
        </p:txBody>
      </p:sp>
      <p:sp>
        <p:nvSpPr>
          <p:cNvPr id="414" name="CustomShape 2"/>
          <p:cNvSpPr/>
          <p:nvPr/>
        </p:nvSpPr>
        <p:spPr>
          <a:xfrm>
            <a:off x="2412720" y="4608720"/>
            <a:ext cx="4278600" cy="94932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400">
                <a:solidFill>
                  <a:srgbClr val="0e3751"/>
                </a:solidFill>
                <a:latin typeface="Calibri"/>
              </a:rPr>
              <a:t>Any Data or Event</a:t>
            </a:r>
            <a:endParaRPr/>
          </a:p>
        </p:txBody>
      </p:sp>
      <p:sp>
        <p:nvSpPr>
          <p:cNvPr id="415" name="CustomShape 3"/>
          <p:cNvSpPr/>
          <p:nvPr/>
        </p:nvSpPr>
        <p:spPr>
          <a:xfrm>
            <a:off x="2412720" y="2530440"/>
            <a:ext cx="4278600" cy="94932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b="1" lang="ru-RU" sz="2400">
                <a:solidFill>
                  <a:srgbClr val="0e3751"/>
                </a:solidFill>
                <a:latin typeface="Calibri"/>
              </a:rPr>
              <a:t>Any Question</a:t>
            </a:r>
            <a:endParaRPr/>
          </a:p>
        </p:txBody>
      </p:sp>
      <p:cxnSp>
        <p:nvCxnSpPr>
          <p:cNvPr id="416" name="Line 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57240">
            <a:solidFill>
              <a:srgbClr val="0b3551"/>
            </a:solidFill>
            <a:round/>
            <a:headEnd len="med" type="triangle" w="med"/>
            <a:tailEnd len="med" type="triangle" w="med"/>
          </a:ln>
        </p:spPr>
      </p:cxnSp>
      <p:sp>
        <p:nvSpPr>
          <p:cNvPr id="417" name="CustomShape 5"/>
          <p:cNvSpPr/>
          <p:nvPr/>
        </p:nvSpPr>
        <p:spPr>
          <a:xfrm>
            <a:off x="4671720" y="5259960"/>
            <a:ext cx="446400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ffffff"/>
                </a:solidFill>
                <a:latin typeface="Calibri"/>
              </a:rPr>
              <a:t>Data independence</a:t>
            </a:r>
            <a:endParaRPr/>
          </a:p>
        </p:txBody>
      </p:sp>
      <p:sp>
        <p:nvSpPr>
          <p:cNvPr id="418" name="CustomShape 6"/>
          <p:cNvSpPr/>
          <p:nvPr/>
        </p:nvSpPr>
        <p:spPr>
          <a:xfrm>
            <a:off x="4671720" y="3169800"/>
            <a:ext cx="446400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ffffff"/>
                </a:solidFill>
                <a:latin typeface="Calibri"/>
              </a:rPr>
              <a:t>Tool independence</a:t>
            </a:r>
            <a:endParaRPr/>
          </a:p>
        </p:txBody>
      </p:sp>
      <p:sp>
        <p:nvSpPr>
          <p:cNvPr id="419" name="CustomShape 7"/>
          <p:cNvSpPr/>
          <p:nvPr/>
        </p:nvSpPr>
        <p:spPr>
          <a:xfrm>
            <a:off x="3724920" y="3825360"/>
            <a:ext cx="244980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Calibri"/>
              </a:rPr>
              <a:t>Loosely  coupled</a:t>
            </a:r>
            <a:endParaRPr/>
          </a:p>
        </p:txBody>
      </p:sp>
    </p:spTree>
  </p:cSld>
  <p:transition spd="med">
    <p:pull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HDInsight; Hadoop for everyone in the Cloud</a:t>
            </a:r>
            <a:endParaRPr/>
          </a:p>
        </p:txBody>
      </p:sp>
      <p:pic>
        <p:nvPicPr>
          <p:cNvPr descr="" id="4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1618560"/>
            <a:ext cx="6555240" cy="4929120"/>
          </a:xfrm>
          <a:prstGeom prst="rect">
            <a:avLst/>
          </a:prstGeom>
        </p:spPr>
      </p:pic>
      <p:pic>
        <p:nvPicPr>
          <p:cNvPr descr="" id="42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680" y="1809000"/>
            <a:ext cx="6451200" cy="4863240"/>
          </a:xfrm>
          <a:prstGeom prst="rect">
            <a:avLst/>
          </a:prstGeom>
        </p:spPr>
      </p:pic>
      <p:pic>
        <p:nvPicPr>
          <p:cNvPr descr="" id="423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184120" y="2007360"/>
            <a:ext cx="6206400" cy="4466880"/>
          </a:xfrm>
          <a:prstGeom prst="rect">
            <a:avLst/>
          </a:prstGeom>
        </p:spPr>
      </p:pic>
    </p:spTree>
  </p:cSld>
  <p:transition spd="med">
    <p:pull dir="l"/>
  </p:transition>
  <p:timing>
    <p:tnLst>
      <p:par>
        <p:cTn dur="indefinite" id="103" nodeType="tmRoot" restart="never">
          <p:childTnLst>
            <p:seq>
              <p:cTn dur="indefinite" id="104" nodeType="mainSeq">
                <p:childTnLst>
                  <p:par>
                    <p:cTn fill="hold" id="105">
                      <p:stCondLst>
                        <p:cond delay="indefinite"/>
                      </p:stCondLst>
                      <p:childTnLst>
                        <p:par>
                          <p:cTn fill="hold" id="106">
                            <p:stCondLst>
                              <p:cond delay="0"/>
                            </p:stCondLst>
                            <p:childTnLst>
                              <p:par>
                                <p:cTn fill="hold" id="107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09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0">
                      <p:stCondLst>
                        <p:cond delay="indefinite"/>
                      </p:stCondLst>
                      <p:childTnLst>
                        <p:par>
                          <p:cTn fill="hold" id="111">
                            <p:stCondLst>
                              <p:cond delay="0"/>
                            </p:stCondLst>
                            <p:childTnLst>
                              <p:par>
                                <p:cTn fill="hold" id="11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14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552240" y="1816200"/>
            <a:ext cx="8255880" cy="210276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425" name="CustomShape 2"/>
          <p:cNvSpPr/>
          <p:nvPr/>
        </p:nvSpPr>
        <p:spPr>
          <a:xfrm>
            <a:off x="550080" y="3455640"/>
            <a:ext cx="12200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ffffff"/>
                </a:solidFill>
                <a:latin typeface="Calibri"/>
              </a:rPr>
              <a:t>Analytics</a:t>
            </a:r>
            <a:endParaRPr/>
          </a:p>
        </p:txBody>
      </p:sp>
      <p:sp>
        <p:nvSpPr>
          <p:cNvPr id="426" name="CustomShape 3"/>
          <p:cNvSpPr/>
          <p:nvPr/>
        </p:nvSpPr>
        <p:spPr>
          <a:xfrm>
            <a:off x="525960" y="4089960"/>
            <a:ext cx="8282160" cy="1910520"/>
          </a:xfrm>
          <a:prstGeom prst="rect">
            <a:avLst/>
          </a:prstGeom>
          <a:solidFill>
            <a:srgbClr val="83c9f0"/>
          </a:solidFill>
        </p:spPr>
      </p:sp>
      <p:sp>
        <p:nvSpPr>
          <p:cNvPr id="427" name="TextShape 4"/>
          <p:cNvSpPr txBox="1"/>
          <p:nvPr/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A Microsoft Big Data example</a:t>
            </a:r>
            <a:endParaRPr/>
          </a:p>
        </p:txBody>
      </p:sp>
      <p:sp>
        <p:nvSpPr>
          <p:cNvPr id="428" name="CustomShape 5"/>
          <p:cNvSpPr/>
          <p:nvPr/>
        </p:nvSpPr>
        <p:spPr>
          <a:xfrm>
            <a:off x="1086480" y="5464800"/>
            <a:ext cx="3399120" cy="364680"/>
          </a:xfrm>
          <a:prstGeom prst="rect">
            <a:avLst/>
          </a:prstGeom>
          <a:solidFill>
            <a:srgbClr val="0e3751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  <a:latin typeface="Calibri"/>
              </a:rPr>
              <a:t>Azure Blob Storage</a:t>
            </a:r>
            <a:endParaRPr/>
          </a:p>
        </p:txBody>
      </p:sp>
      <p:sp>
        <p:nvSpPr>
          <p:cNvPr id="429" name="CustomShape 6"/>
          <p:cNvSpPr/>
          <p:nvPr/>
        </p:nvSpPr>
        <p:spPr>
          <a:xfrm>
            <a:off x="1839600" y="4679640"/>
            <a:ext cx="2646000" cy="364680"/>
          </a:xfrm>
          <a:prstGeom prst="rect">
            <a:avLst/>
          </a:prstGeom>
          <a:solidFill>
            <a:srgbClr val="0e3751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  <a:latin typeface="Calibri"/>
              </a:rPr>
              <a:t>HDInsight (Compute)</a:t>
            </a:r>
            <a:endParaRPr/>
          </a:p>
        </p:txBody>
      </p:sp>
      <p:sp>
        <p:nvSpPr>
          <p:cNvPr id="430" name="CustomShape 7"/>
          <p:cNvSpPr/>
          <p:nvPr/>
        </p:nvSpPr>
        <p:spPr>
          <a:xfrm>
            <a:off x="6118560" y="5432760"/>
            <a:ext cx="2410200" cy="364680"/>
          </a:xfrm>
          <a:prstGeom prst="rect">
            <a:avLst/>
          </a:prstGeom>
          <a:solidFill>
            <a:srgbClr val="0e3751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  <a:latin typeface="Calibri"/>
              </a:rPr>
              <a:t>Azure DataMarket</a:t>
            </a:r>
            <a:endParaRPr/>
          </a:p>
        </p:txBody>
      </p:sp>
      <p:sp>
        <p:nvSpPr>
          <p:cNvPr id="431" name="CustomShape 8"/>
          <p:cNvSpPr/>
          <p:nvPr/>
        </p:nvSpPr>
        <p:spPr>
          <a:xfrm>
            <a:off x="1086480" y="2363040"/>
            <a:ext cx="4335120" cy="913320"/>
          </a:xfrm>
          <a:prstGeom prst="rect">
            <a:avLst/>
          </a:prstGeom>
          <a:solidFill>
            <a:srgbClr val="0e3751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Excel PowerBI</a:t>
            </a:r>
            <a:endParaRPr/>
          </a:p>
          <a:p>
            <a:pPr algn="ctr"/>
            <a:endParaRPr/>
          </a:p>
          <a:p>
            <a:pPr algn="ctr"/>
            <a:endParaRPr/>
          </a:p>
        </p:txBody>
      </p:sp>
      <p:sp>
        <p:nvSpPr>
          <p:cNvPr id="432" name="CustomShape 9"/>
          <p:cNvSpPr/>
          <p:nvPr/>
        </p:nvSpPr>
        <p:spPr>
          <a:xfrm>
            <a:off x="1191600" y="2794320"/>
            <a:ext cx="1346760" cy="639000"/>
          </a:xfrm>
          <a:prstGeom prst="rect">
            <a:avLst/>
          </a:prstGeom>
          <a:solidFill>
            <a:srgbClr val="83c9f0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PowerQuery</a:t>
            </a:r>
            <a:endParaRPr/>
          </a:p>
        </p:txBody>
      </p:sp>
      <p:sp>
        <p:nvSpPr>
          <p:cNvPr id="433" name="CustomShape 10"/>
          <p:cNvSpPr/>
          <p:nvPr/>
        </p:nvSpPr>
        <p:spPr>
          <a:xfrm>
            <a:off x="2585880" y="2794320"/>
            <a:ext cx="1346760" cy="364680"/>
          </a:xfrm>
          <a:prstGeom prst="rect">
            <a:avLst/>
          </a:prstGeom>
          <a:solidFill>
            <a:srgbClr val="83c9f0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PowerMap</a:t>
            </a:r>
            <a:endParaRPr/>
          </a:p>
        </p:txBody>
      </p:sp>
      <p:sp>
        <p:nvSpPr>
          <p:cNvPr id="434" name="CustomShape 11"/>
          <p:cNvSpPr/>
          <p:nvPr/>
        </p:nvSpPr>
        <p:spPr>
          <a:xfrm>
            <a:off x="3980160" y="2794320"/>
            <a:ext cx="1346760" cy="364680"/>
          </a:xfrm>
          <a:prstGeom prst="rect">
            <a:avLst/>
          </a:prstGeom>
          <a:solidFill>
            <a:srgbClr val="83c9f0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PowerPivot</a:t>
            </a:r>
            <a:endParaRPr/>
          </a:p>
        </p:txBody>
      </p:sp>
      <p:cxnSp>
        <p:nvCxnSpPr>
          <p:cNvPr id="435" name="Line 1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sp>
        <p:nvSpPr>
          <p:cNvPr id="436" name="CustomShape 13"/>
          <p:cNvSpPr/>
          <p:nvPr/>
        </p:nvSpPr>
        <p:spPr>
          <a:xfrm>
            <a:off x="2817720" y="3562560"/>
            <a:ext cx="21664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Hive (SQL) Query</a:t>
            </a:r>
            <a:endParaRPr/>
          </a:p>
        </p:txBody>
      </p:sp>
      <p:cxnSp>
        <p:nvCxnSpPr>
          <p:cNvPr id="437" name="Line 1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sp>
        <p:nvSpPr>
          <p:cNvPr id="438" name="CustomShape 15"/>
          <p:cNvSpPr/>
          <p:nvPr/>
        </p:nvSpPr>
        <p:spPr>
          <a:xfrm>
            <a:off x="599400" y="3424320"/>
            <a:ext cx="22867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HDInsight Content</a:t>
            </a:r>
            <a:endParaRPr/>
          </a:p>
        </p:txBody>
      </p:sp>
      <p:cxnSp>
        <p:nvCxnSpPr>
          <p:cNvPr id="439" name="Line 1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sp>
        <p:nvSpPr>
          <p:cNvPr id="440" name="CustomShape 17"/>
          <p:cNvSpPr/>
          <p:nvPr/>
        </p:nvSpPr>
        <p:spPr>
          <a:xfrm>
            <a:off x="4524480" y="3391920"/>
            <a:ext cx="14547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Odata feed</a:t>
            </a:r>
            <a:endParaRPr/>
          </a:p>
        </p:txBody>
      </p:sp>
      <p:sp>
        <p:nvSpPr>
          <p:cNvPr id="441" name="CustomShape 18"/>
          <p:cNvSpPr/>
          <p:nvPr/>
        </p:nvSpPr>
        <p:spPr>
          <a:xfrm>
            <a:off x="553680" y="5875920"/>
            <a:ext cx="17046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ffffff"/>
                </a:solidFill>
                <a:latin typeface="Calibri"/>
              </a:rPr>
              <a:t>Data Sources</a:t>
            </a:r>
            <a:endParaRPr/>
          </a:p>
        </p:txBody>
      </p:sp>
      <p:cxnSp>
        <p:nvCxnSpPr>
          <p:cNvPr id="442" name="Line 1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sp>
        <p:nvSpPr>
          <p:cNvPr id="443" name="CustomShape 20"/>
          <p:cNvSpPr/>
          <p:nvPr/>
        </p:nvSpPr>
        <p:spPr>
          <a:xfrm>
            <a:off x="2508840" y="6370200"/>
            <a:ext cx="34603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Upload data, streaming data</a:t>
            </a:r>
            <a:endParaRPr/>
          </a:p>
        </p:txBody>
      </p:sp>
      <p:sp>
        <p:nvSpPr>
          <p:cNvPr id="444" name="CustomShape 21"/>
          <p:cNvSpPr/>
          <p:nvPr/>
        </p:nvSpPr>
        <p:spPr>
          <a:xfrm>
            <a:off x="6125040" y="2363040"/>
            <a:ext cx="2410200" cy="913320"/>
          </a:xfrm>
          <a:prstGeom prst="rect">
            <a:avLst/>
          </a:prstGeom>
          <a:solidFill>
            <a:srgbClr val="d8dedf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Web Analytics</a:t>
            </a:r>
            <a:endParaRPr/>
          </a:p>
          <a:p>
            <a:pPr algn="ctr"/>
            <a:endParaRPr/>
          </a:p>
          <a:p>
            <a:pPr algn="ctr"/>
            <a:endParaRPr/>
          </a:p>
        </p:txBody>
      </p:sp>
      <p:sp>
        <p:nvSpPr>
          <p:cNvPr id="445" name="CustomShape 22"/>
          <p:cNvSpPr/>
          <p:nvPr/>
        </p:nvSpPr>
        <p:spPr>
          <a:xfrm>
            <a:off x="6231600" y="2831400"/>
            <a:ext cx="1638000" cy="364680"/>
          </a:xfrm>
          <a:prstGeom prst="rect">
            <a:avLst/>
          </a:prstGeom>
          <a:solidFill>
            <a:srgbClr val="a6aeb0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Project X</a:t>
            </a:r>
            <a:endParaRPr/>
          </a:p>
        </p:txBody>
      </p:sp>
      <p:sp>
        <p:nvSpPr>
          <p:cNvPr id="446" name="CustomShape 23"/>
          <p:cNvSpPr/>
          <p:nvPr/>
        </p:nvSpPr>
        <p:spPr>
          <a:xfrm>
            <a:off x="7976160" y="2831400"/>
            <a:ext cx="500400" cy="364680"/>
          </a:xfrm>
          <a:prstGeom prst="rect">
            <a:avLst/>
          </a:prstGeom>
          <a:solidFill>
            <a:srgbClr val="a6aeb0"/>
          </a:solidFill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ffff"/>
                </a:solidFill>
              </a:rPr>
              <a:t>Y</a:t>
            </a:r>
            <a:endParaRPr/>
          </a:p>
        </p:txBody>
      </p:sp>
      <p:pic>
        <p:nvPicPr>
          <p:cNvPr descr="" id="447" name="Picture 37"/>
          <p:cNvPicPr/>
          <p:nvPr/>
        </p:nvPicPr>
        <p:blipFill>
          <a:blip r:embed="rId1"/>
          <a:stretch>
            <a:fillRect/>
          </a:stretch>
        </p:blipFill>
        <p:spPr>
          <a:xfrm>
            <a:off x="9577800" y="1004760"/>
            <a:ext cx="3465720" cy="1299600"/>
          </a:xfrm>
          <a:prstGeom prst="rect">
            <a:avLst/>
          </a:prstGeom>
        </p:spPr>
      </p:pic>
      <p:cxnSp>
        <p:nvCxnSpPr>
          <p:cNvPr id="448" name="Line 2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headEnd len="med" type="triangle" w="med"/>
            <a:tailEnd len="med" type="triangle" w="med"/>
          </a:ln>
        </p:spPr>
      </p:cxnSp>
      <p:cxnSp>
        <p:nvCxnSpPr>
          <p:cNvPr id="449" name="Line 2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sp>
        <p:nvSpPr>
          <p:cNvPr id="450" name="CustomShape 26"/>
          <p:cNvSpPr/>
          <p:nvPr/>
        </p:nvSpPr>
        <p:spPr>
          <a:xfrm>
            <a:off x="6465240" y="6370200"/>
            <a:ext cx="27439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Other data, Social etc.</a:t>
            </a:r>
            <a:endParaRPr/>
          </a:p>
        </p:txBody>
      </p:sp>
    </p:spTree>
  </p:cSld>
  <p:transition spd="med">
    <p:pull dir="l"/>
  </p:transition>
  <p:timing>
    <p:tnLst>
      <p:par>
        <p:cTn dur="indefinite" id="115" nodeType="tmRoot" restart="never">
          <p:childTnLst>
            <p:seq>
              <p:cTn dur="indefinite" id="116" nodeType="mainSeq">
                <p:childTnLst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path" presetID="4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Big Data Architecture Components</a:t>
            </a:r>
            <a:endParaRPr/>
          </a:p>
        </p:txBody>
      </p:sp>
      <p:sp>
        <p:nvSpPr>
          <p:cNvPr id="452" name="CustomShape 2"/>
          <p:cNvSpPr/>
          <p:nvPr/>
        </p:nvSpPr>
        <p:spPr>
          <a:xfrm>
            <a:off x="4699800" y="2230920"/>
            <a:ext cx="42634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>
                <a:solidFill>
                  <a:srgbClr val="0e3751"/>
                </a:solidFill>
                <a:latin typeface="Calibri"/>
              </a:rPr>
              <a:t>Collaborate and stay connected</a:t>
            </a:r>
            <a:endParaRPr/>
          </a:p>
        </p:txBody>
      </p:sp>
      <p:sp>
        <p:nvSpPr>
          <p:cNvPr id="453" name="CustomShape 3"/>
          <p:cNvSpPr/>
          <p:nvPr/>
        </p:nvSpPr>
        <p:spPr>
          <a:xfrm>
            <a:off x="2605680" y="1861560"/>
            <a:ext cx="66898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>
                <a:solidFill>
                  <a:srgbClr val="0e3751"/>
                </a:solidFill>
                <a:latin typeface="Calibri"/>
              </a:rPr>
              <a:t>Discover, analyze, and visualize with familiar tools</a:t>
            </a:r>
            <a:endParaRPr/>
          </a:p>
        </p:txBody>
      </p:sp>
      <p:pic>
        <p:nvPicPr>
          <p:cNvPr descr="" id="454" name="Picture 16"/>
          <p:cNvPicPr/>
          <p:nvPr/>
        </p:nvPicPr>
        <p:blipFill>
          <a:blip r:embed="rId1"/>
          <a:stretch>
            <a:fillRect/>
          </a:stretch>
        </p:blipFill>
        <p:spPr>
          <a:xfrm>
            <a:off x="572400" y="2859840"/>
            <a:ext cx="7801200" cy="3336120"/>
          </a:xfrm>
          <a:prstGeom prst="rect">
            <a:avLst/>
          </a:prstGeom>
        </p:spPr>
      </p:pic>
      <p:sp>
        <p:nvSpPr>
          <p:cNvPr id="455" name="CustomShape 4"/>
          <p:cNvSpPr/>
          <p:nvPr/>
        </p:nvSpPr>
        <p:spPr>
          <a:xfrm>
            <a:off x="6776640" y="6455880"/>
            <a:ext cx="1720080" cy="303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400">
                <a:solidFill>
                  <a:srgbClr val="0e3751"/>
                </a:solidFill>
                <a:latin typeface="Calibri"/>
              </a:rPr>
              <a:t>Source: Microsoft</a:t>
            </a:r>
            <a:endParaRPr/>
          </a:p>
        </p:txBody>
      </p:sp>
    </p:spTree>
  </p:cSld>
  <p:transition spd="med">
    <p:pull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Reimaging the Intelligent Business </a:t>
            </a:r>
            <a:endParaRPr/>
          </a:p>
        </p:txBody>
      </p:sp>
      <p:pic>
        <p:nvPicPr>
          <p:cNvPr descr="" id="457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803240" y="2997360"/>
            <a:ext cx="6374880" cy="2997000"/>
          </a:xfrm>
          <a:prstGeom prst="rect">
            <a:avLst/>
          </a:prstGeom>
        </p:spPr>
      </p:pic>
      <p:pic>
        <p:nvPicPr>
          <p:cNvPr descr="" id="458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49160" y="4610160"/>
            <a:ext cx="685440" cy="1383840"/>
          </a:xfrm>
          <a:prstGeom prst="rect">
            <a:avLst/>
          </a:prstGeom>
        </p:spPr>
      </p:pic>
      <p:pic>
        <p:nvPicPr>
          <p:cNvPr descr="" id="45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327800" y="1752480"/>
            <a:ext cx="698040" cy="1155240"/>
          </a:xfrm>
          <a:prstGeom prst="rect">
            <a:avLst/>
          </a:prstGeom>
        </p:spPr>
      </p:pic>
      <p:sp>
        <p:nvSpPr>
          <p:cNvPr id="460" name="CustomShape 2"/>
          <p:cNvSpPr/>
          <p:nvPr/>
        </p:nvSpPr>
        <p:spPr>
          <a:xfrm>
            <a:off x="1928880" y="5678640"/>
            <a:ext cx="3949200" cy="2156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ru-RU" sz="1400">
                <a:solidFill>
                  <a:srgbClr val="fffefd"/>
                </a:solidFill>
                <a:latin typeface="Calibri"/>
              </a:rPr>
              <a:t>Traditional Business Intelligence</a:t>
            </a:r>
            <a:endParaRPr/>
          </a:p>
        </p:txBody>
      </p:sp>
      <p:sp>
        <p:nvSpPr>
          <p:cNvPr id="461" name="CustomShape 3"/>
          <p:cNvSpPr/>
          <p:nvPr/>
        </p:nvSpPr>
        <p:spPr>
          <a:xfrm>
            <a:off x="2957400" y="5157720"/>
            <a:ext cx="3263400" cy="2156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ru-RU" sz="1400">
                <a:solidFill>
                  <a:srgbClr val="fffefd"/>
                </a:solidFill>
                <a:latin typeface="Calibri"/>
              </a:rPr>
              <a:t>Imagine Information Use Cases</a:t>
            </a:r>
            <a:endParaRPr/>
          </a:p>
        </p:txBody>
      </p:sp>
      <p:sp>
        <p:nvSpPr>
          <p:cNvPr id="462" name="CustomShape 4"/>
          <p:cNvSpPr/>
          <p:nvPr/>
        </p:nvSpPr>
        <p:spPr>
          <a:xfrm>
            <a:off x="3998880" y="4637160"/>
            <a:ext cx="3504960" cy="2156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ru-RU" sz="1400">
                <a:solidFill>
                  <a:srgbClr val="fffefd"/>
                </a:solidFill>
                <a:latin typeface="Calibri"/>
              </a:rPr>
              <a:t>Leverage new Technologies</a:t>
            </a:r>
            <a:endParaRPr/>
          </a:p>
        </p:txBody>
      </p:sp>
      <p:sp>
        <p:nvSpPr>
          <p:cNvPr id="463" name="CustomShape 5"/>
          <p:cNvSpPr/>
          <p:nvPr/>
        </p:nvSpPr>
        <p:spPr>
          <a:xfrm>
            <a:off x="4938840" y="4129200"/>
            <a:ext cx="3263400" cy="2156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ru-RU" sz="1400">
                <a:solidFill>
                  <a:srgbClr val="fffefd"/>
                </a:solidFill>
                <a:latin typeface="Calibri"/>
              </a:rPr>
              <a:t>Design Hybrid Information Architecture</a:t>
            </a:r>
            <a:endParaRPr/>
          </a:p>
        </p:txBody>
      </p:sp>
      <p:sp>
        <p:nvSpPr>
          <p:cNvPr id="464" name="CustomShape 6"/>
          <p:cNvSpPr/>
          <p:nvPr/>
        </p:nvSpPr>
        <p:spPr>
          <a:xfrm>
            <a:off x="5929200" y="3608280"/>
            <a:ext cx="2082600" cy="2156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ru-RU" sz="1400">
                <a:solidFill>
                  <a:srgbClr val="fffefd"/>
                </a:solidFill>
                <a:latin typeface="Calibri"/>
              </a:rPr>
              <a:t>Explore Any Data</a:t>
            </a:r>
            <a:endParaRPr/>
          </a:p>
        </p:txBody>
      </p:sp>
      <p:sp>
        <p:nvSpPr>
          <p:cNvPr id="465" name="CustomShape 7"/>
          <p:cNvSpPr/>
          <p:nvPr/>
        </p:nvSpPr>
        <p:spPr>
          <a:xfrm>
            <a:off x="6894360" y="3100320"/>
            <a:ext cx="1206000" cy="2156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80000"/>
              </a:lnSpc>
            </a:pPr>
            <a:r>
              <a:rPr lang="ru-RU" sz="1400">
                <a:solidFill>
                  <a:srgbClr val="fffefd"/>
                </a:solidFill>
                <a:latin typeface="Calibri"/>
              </a:rPr>
              <a:t>Next Level BI</a:t>
            </a:r>
            <a:endParaRPr/>
          </a:p>
        </p:txBody>
      </p:sp>
    </p:spTree>
  </p:cSld>
  <p:transition spd="med">
    <p:pull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extShape 1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Big Data is here to stay</a:t>
            </a:r>
            <a:endParaRPr/>
          </a:p>
        </p:txBody>
      </p:sp>
      <p:sp>
        <p:nvSpPr>
          <p:cNvPr id="467" name="TextShape 2"/>
          <p:cNvSpPr txBox="1"/>
          <p:nvPr/>
        </p:nvSpPr>
        <p:spPr>
          <a:xfrm>
            <a:off x="457200" y="1700640"/>
            <a:ext cx="7852680" cy="44283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en-US" sz="2000">
                <a:solidFill>
                  <a:srgbClr val="0e3751"/>
                </a:solidFill>
                <a:latin typeface="Calibri"/>
              </a:rPr>
              <a:t>Big Data is </a:t>
            </a:r>
            <a:r>
              <a:rPr b="1" lang="en-US" sz="2000">
                <a:solidFill>
                  <a:srgbClr val="0e3751"/>
                </a:solidFill>
                <a:latin typeface="Calibri"/>
              </a:rPr>
              <a:t>Disruptive</a:t>
            </a:r>
            <a:r>
              <a:rPr lang="en-US" sz="2000">
                <a:solidFill>
                  <a:srgbClr val="0e3751"/>
                </a:solidFill>
                <a:latin typeface="Calibri"/>
              </a:rPr>
              <a:t> </a:t>
            </a:r>
            <a:r>
              <a:rPr lang="en-US" sz="2000" u="sng">
                <a:solidFill>
                  <a:srgbClr val="0e3751"/>
                </a:solidFill>
                <a:latin typeface="Calibri"/>
              </a:rPr>
              <a:t>and</a:t>
            </a:r>
            <a:r>
              <a:rPr lang="en-US" sz="2000">
                <a:solidFill>
                  <a:srgbClr val="0e3751"/>
                </a:solidFill>
                <a:latin typeface="Calibri"/>
              </a:rPr>
              <a:t> will change the way we all do business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Not just ”BIG” data (like Volume) – but a focus on </a:t>
            </a:r>
            <a:r>
              <a:rPr b="1" lang="en-US">
                <a:solidFill>
                  <a:srgbClr val="0e3751"/>
                </a:solidFill>
                <a:latin typeface="Calibri"/>
              </a:rPr>
              <a:t>ANY</a:t>
            </a:r>
            <a:r>
              <a:rPr lang="en-US">
                <a:solidFill>
                  <a:srgbClr val="0e3751"/>
                </a:solidFill>
                <a:latin typeface="Calibri"/>
              </a:rPr>
              <a:t> data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Cheap storage and “any data availability” means ______ to my business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e3751"/>
                </a:solidFill>
                <a:latin typeface="Calibri"/>
              </a:rPr>
              <a:t>Understand and </a:t>
            </a:r>
            <a:r>
              <a:rPr b="1" lang="en-US" sz="2000">
                <a:solidFill>
                  <a:srgbClr val="0e3751"/>
                </a:solidFill>
                <a:latin typeface="Calibri"/>
              </a:rPr>
              <a:t>leverage technologies</a:t>
            </a:r>
            <a:r>
              <a:rPr lang="en-US" sz="2000">
                <a:solidFill>
                  <a:srgbClr val="0e3751"/>
                </a:solidFill>
                <a:latin typeface="Calibri"/>
              </a:rPr>
              <a:t> – and set them free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Don’t replace your Data Warehouse. Big Data, it’s a complement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(Advanced) Analytics loves Big Data – but you need a business goal</a:t>
            </a:r>
            <a:endParaRPr/>
          </a:p>
          <a:p>
            <a:pPr>
              <a:buFont typeface="Arial"/>
              <a:buChar char="•"/>
            </a:pPr>
            <a:r>
              <a:rPr lang="en-US" sz="2000">
                <a:solidFill>
                  <a:srgbClr val="0e3751"/>
                </a:solidFill>
                <a:latin typeface="Calibri"/>
              </a:rPr>
              <a:t>Data-Driven Innovation, it’s a </a:t>
            </a:r>
            <a:r>
              <a:rPr b="1" lang="en-US" sz="2000">
                <a:solidFill>
                  <a:srgbClr val="0e3751"/>
                </a:solidFill>
                <a:latin typeface="Calibri"/>
              </a:rPr>
              <a:t>Business Strategy </a:t>
            </a:r>
            <a:r>
              <a:rPr lang="en-US" sz="2000">
                <a:solidFill>
                  <a:srgbClr val="0e3751"/>
                </a:solidFill>
                <a:latin typeface="Calibri"/>
              </a:rPr>
              <a:t>Update!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Get 90% of your inspiration from other industries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Data is the new Business ”fuel”</a:t>
            </a:r>
            <a:endParaRPr/>
          </a:p>
          <a:p>
            <a:pPr lvl="1">
              <a:buFont typeface="Arial"/>
              <a:buChar char="–"/>
            </a:pPr>
            <a:r>
              <a:rPr lang="en-US">
                <a:solidFill>
                  <a:srgbClr val="0e3751"/>
                </a:solidFill>
                <a:latin typeface="Calibri"/>
              </a:rPr>
              <a:t>Rethink your business (as well as some IT)!</a:t>
            </a:r>
            <a:endParaRPr/>
          </a:p>
        </p:txBody>
      </p:sp>
      <p:pic>
        <p:nvPicPr>
          <p:cNvPr descr="" id="4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25640" y="4604400"/>
            <a:ext cx="1969920" cy="171468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3021120" y="2605680"/>
            <a:ext cx="5871240" cy="711000"/>
          </a:xfrm>
          <a:prstGeom prst="rect">
            <a:avLst/>
          </a:prstGeom>
        </p:spPr>
        <p:txBody>
          <a:bodyPr anchor="b"/>
          <a:p>
            <a:r>
              <a:rPr b="1" lang="en-US" sz="2800">
                <a:solidFill>
                  <a:srgbClr val="ffffff"/>
                </a:solidFill>
                <a:latin typeface="Calibri"/>
              </a:rPr>
              <a:t>Platon Key Observation</a:t>
            </a:r>
            <a:endParaRPr/>
          </a:p>
        </p:txBody>
      </p:sp>
      <p:sp>
        <p:nvSpPr>
          <p:cNvPr id="470" name="TextShape 2"/>
          <p:cNvSpPr txBox="1"/>
          <p:nvPr/>
        </p:nvSpPr>
        <p:spPr>
          <a:xfrm>
            <a:off x="3021120" y="3362760"/>
            <a:ext cx="5871240" cy="863640"/>
          </a:xfrm>
          <a:prstGeom prst="rect">
            <a:avLst/>
          </a:prstGeom>
        </p:spPr>
        <p:txBody>
          <a:bodyPr/>
          <a:p>
            <a:r>
              <a:rPr lang="ru-RU">
                <a:solidFill>
                  <a:srgbClr val="1a1811"/>
                </a:solidFill>
                <a:latin typeface="Calibri"/>
              </a:rPr>
              <a:t>“</a:t>
            </a:r>
            <a:r>
              <a:rPr lang="ru-RU">
                <a:solidFill>
                  <a:srgbClr val="1a1811"/>
                </a:solidFill>
                <a:latin typeface="Calibri"/>
              </a:rPr>
              <a:t>Big Data is a major challenge to our toolsets, but the greatest challenge is to our imagination”</a:t>
            </a:r>
            <a:endParaRPr/>
          </a:p>
          <a:p>
            <a:endParaRPr/>
          </a:p>
        </p:txBody>
      </p:sp>
      <p:sp>
        <p:nvSpPr>
          <p:cNvPr id="471" name="CustomShape 3"/>
          <p:cNvSpPr/>
          <p:nvPr/>
        </p:nvSpPr>
        <p:spPr>
          <a:xfrm>
            <a:off x="5502600" y="5552640"/>
            <a:ext cx="3216600" cy="1231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i="1" lang="ru-RU" sz="1600">
                <a:solidFill>
                  <a:srgbClr val="ffffff"/>
                </a:solidFill>
                <a:latin typeface="Calibri"/>
              </a:rPr>
              <a:t>Stig Torngaard Hammeken</a:t>
            </a:r>
            <a:endParaRPr/>
          </a:p>
          <a:p>
            <a:r>
              <a:rPr i="1" lang="ru-RU" sz="1600">
                <a:solidFill>
                  <a:srgbClr val="ffffff"/>
                </a:solidFill>
                <a:latin typeface="Calibri"/>
              </a:rPr>
              <a:t>Partner</a:t>
            </a:r>
            <a:endParaRPr/>
          </a:p>
          <a:p>
            <a:endParaRPr/>
          </a:p>
          <a:p>
            <a:r>
              <a:rPr i="1" lang="ru-RU" sz="1600">
                <a:solidFill>
                  <a:srgbClr val="ffffff"/>
                </a:solidFill>
                <a:latin typeface="Calibri"/>
              </a:rPr>
              <a:t>Email: sto@platon.net</a:t>
            </a:r>
            <a:endParaRPr/>
          </a:p>
          <a:p>
            <a:r>
              <a:rPr i="1" lang="ru-RU" sz="1600">
                <a:solidFill>
                  <a:srgbClr val="ffffff"/>
                </a:solidFill>
                <a:latin typeface="Calibri"/>
              </a:rPr>
              <a:t>Twitter: stigtorngaard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72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2081160" y="2763720"/>
            <a:ext cx="878760" cy="685080"/>
          </a:xfrm>
          <a:prstGeom prst="rect">
            <a:avLst/>
          </a:prstGeom>
        </p:spPr>
      </p:pic>
      <p:sp>
        <p:nvSpPr>
          <p:cNvPr id="473" name="CustomShape 1"/>
          <p:cNvSpPr/>
          <p:nvPr/>
        </p:nvSpPr>
        <p:spPr>
          <a:xfrm>
            <a:off x="2019600" y="2926440"/>
            <a:ext cx="1005120" cy="5166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 sz="1400"/>
              <a:t>Reference</a:t>
            </a:r>
            <a:endParaRPr/>
          </a:p>
          <a:p>
            <a:pPr algn="ctr"/>
            <a:r>
              <a:rPr lang="ru-RU" sz="1400"/>
              <a:t>data</a:t>
            </a:r>
            <a:endParaRPr/>
          </a:p>
        </p:txBody>
      </p:sp>
      <p:sp>
        <p:nvSpPr>
          <p:cNvPr id="474" name="TextShape 2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Customer Architecture Example</a:t>
            </a:r>
            <a:endParaRPr/>
          </a:p>
        </p:txBody>
      </p:sp>
      <p:sp>
        <p:nvSpPr>
          <p:cNvPr id="475" name="TextShape 3"/>
          <p:cNvSpPr txBox="1"/>
          <p:nvPr/>
        </p:nvSpPr>
        <p:spPr>
          <a:xfrm>
            <a:off x="46764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Calibri"/>
              </a:rPr>
              <a:t>© Platon</a:t>
            </a:r>
            <a:endParaRPr/>
          </a:p>
        </p:txBody>
      </p:sp>
      <p:sp>
        <p:nvSpPr>
          <p:cNvPr id="476" name="TextShape 4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E151E1-71A1-41E1-81E1-C171C1C1F141}" type="slidenum">
              <a:rPr lang="ru-RU">
                <a:solidFill>
                  <a:srgbClr val="0e3751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477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67640" y="1752840"/>
            <a:ext cx="914400" cy="655200"/>
          </a:xfrm>
          <a:prstGeom prst="rect">
            <a:avLst/>
          </a:prstGeom>
        </p:spPr>
      </p:pic>
      <p:sp>
        <p:nvSpPr>
          <p:cNvPr id="478" name="CustomShape 5"/>
          <p:cNvSpPr/>
          <p:nvPr/>
        </p:nvSpPr>
        <p:spPr>
          <a:xfrm>
            <a:off x="3996000" y="1376640"/>
            <a:ext cx="3384000" cy="3243240"/>
          </a:xfrm>
          <a:prstGeom prst="cloudCallout">
            <a:avLst>
              <a:gd fmla="val 1350" name="adj1"/>
              <a:gd fmla="val 25920" name="adj2"/>
            </a:avLst>
          </a:prstGeom>
          <a:solidFill>
            <a:srgbClr val="83c9f0"/>
          </a:solidFill>
          <a:ln w="25560">
            <a:solidFill>
              <a:srgbClr val="6094b1"/>
            </a:solidFill>
            <a:round/>
          </a:ln>
        </p:spPr>
      </p:sp>
      <p:pic>
        <p:nvPicPr>
          <p:cNvPr descr="" id="479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241040" y="4387320"/>
            <a:ext cx="737640" cy="848520"/>
          </a:xfrm>
          <a:prstGeom prst="rect">
            <a:avLst/>
          </a:prstGeom>
        </p:spPr>
      </p:pic>
      <p:pic>
        <p:nvPicPr>
          <p:cNvPr descr="" id="480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619040" y="4708440"/>
            <a:ext cx="893160" cy="848520"/>
          </a:xfrm>
          <a:prstGeom prst="rect">
            <a:avLst/>
          </a:prstGeom>
        </p:spPr>
      </p:pic>
      <p:sp>
        <p:nvSpPr>
          <p:cNvPr id="481" name="CustomShape 6"/>
          <p:cNvSpPr/>
          <p:nvPr/>
        </p:nvSpPr>
        <p:spPr>
          <a:xfrm>
            <a:off x="7229520" y="5408640"/>
            <a:ext cx="155088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/>
              <a:t>On-Premise</a:t>
            </a:r>
            <a:endParaRPr/>
          </a:p>
          <a:p>
            <a:r>
              <a:rPr lang="ru-RU"/>
              <a:t>Marts/Models</a:t>
            </a:r>
            <a:endParaRPr/>
          </a:p>
        </p:txBody>
      </p:sp>
      <p:pic>
        <p:nvPicPr>
          <p:cNvPr descr="" id="482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771640" y="3524760"/>
            <a:ext cx="707040" cy="848520"/>
          </a:xfrm>
          <a:prstGeom prst="rect">
            <a:avLst/>
          </a:prstGeom>
        </p:spPr>
      </p:pic>
      <p:cxnSp>
        <p:nvCxnSpPr>
          <p:cNvPr id="483" name="Line 7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pic>
        <p:nvPicPr>
          <p:cNvPr descr="" id="484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537280" y="3605040"/>
            <a:ext cx="255600" cy="255600"/>
          </a:xfrm>
          <a:prstGeom prst="rect">
            <a:avLst/>
          </a:prstGeom>
        </p:spPr>
      </p:pic>
      <p:pic>
        <p:nvPicPr>
          <p:cNvPr descr="" id="485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2665440" y="3477240"/>
            <a:ext cx="255600" cy="255600"/>
          </a:xfrm>
          <a:prstGeom prst="rect">
            <a:avLst/>
          </a:prstGeom>
        </p:spPr>
      </p:pic>
      <p:pic>
        <p:nvPicPr>
          <p:cNvPr descr="" id="486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840040" y="3363120"/>
            <a:ext cx="255600" cy="255600"/>
          </a:xfrm>
          <a:prstGeom prst="rect">
            <a:avLst/>
          </a:prstGeom>
        </p:spPr>
      </p:pic>
      <p:pic>
        <p:nvPicPr>
          <p:cNvPr descr="" id="487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3001680" y="3281400"/>
            <a:ext cx="255600" cy="255600"/>
          </a:xfrm>
          <a:prstGeom prst="rect">
            <a:avLst/>
          </a:prstGeom>
        </p:spPr>
      </p:pic>
      <p:pic>
        <p:nvPicPr>
          <p:cNvPr descr="" id="488" name="Picture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3190320" y="3273120"/>
            <a:ext cx="228600" cy="259200"/>
          </a:xfrm>
          <a:prstGeom prst="rect">
            <a:avLst/>
          </a:prstGeom>
        </p:spPr>
      </p:pic>
      <p:pic>
        <p:nvPicPr>
          <p:cNvPr descr="" id="489" name="Picture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3297960" y="3366360"/>
            <a:ext cx="228600" cy="259200"/>
          </a:xfrm>
          <a:prstGeom prst="rect">
            <a:avLst/>
          </a:prstGeom>
        </p:spPr>
      </p:pic>
      <p:pic>
        <p:nvPicPr>
          <p:cNvPr descr="" id="490" name="Picture 12"/>
          <p:cNvPicPr/>
          <p:nvPr/>
        </p:nvPicPr>
        <p:blipFill>
          <a:blip r:embed="rId12"/>
          <a:stretch>
            <a:fillRect/>
          </a:stretch>
        </p:blipFill>
        <p:spPr>
          <a:xfrm>
            <a:off x="3430800" y="3475080"/>
            <a:ext cx="228600" cy="259200"/>
          </a:xfrm>
          <a:prstGeom prst="rect">
            <a:avLst/>
          </a:prstGeom>
        </p:spPr>
      </p:pic>
      <p:pic>
        <p:nvPicPr>
          <p:cNvPr descr="" id="491" name="Picture 12"/>
          <p:cNvPicPr/>
          <p:nvPr/>
        </p:nvPicPr>
        <p:blipFill>
          <a:blip r:embed="rId13"/>
          <a:stretch>
            <a:fillRect/>
          </a:stretch>
        </p:blipFill>
        <p:spPr>
          <a:xfrm>
            <a:off x="3545280" y="3589560"/>
            <a:ext cx="228600" cy="259200"/>
          </a:xfrm>
          <a:prstGeom prst="rect">
            <a:avLst/>
          </a:prstGeom>
        </p:spPr>
      </p:pic>
      <p:sp>
        <p:nvSpPr>
          <p:cNvPr id="492" name="CustomShape 8"/>
          <p:cNvSpPr/>
          <p:nvPr/>
        </p:nvSpPr>
        <p:spPr>
          <a:xfrm>
            <a:off x="453600" y="2125800"/>
            <a:ext cx="942840" cy="303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400">
                <a:solidFill>
                  <a:srgbClr val="0e3751"/>
                </a:solidFill>
                <a:latin typeface="Calibri"/>
              </a:rPr>
              <a:t>MANUAL</a:t>
            </a:r>
            <a:endParaRPr/>
          </a:p>
        </p:txBody>
      </p:sp>
      <p:pic>
        <p:nvPicPr>
          <p:cNvPr descr="" id="493" name="Picture 7"/>
          <p:cNvPicPr/>
          <p:nvPr/>
        </p:nvPicPr>
        <p:blipFill>
          <a:blip r:embed="rId14"/>
          <a:stretch>
            <a:fillRect/>
          </a:stretch>
        </p:blipFill>
        <p:spPr>
          <a:xfrm>
            <a:off x="4648680" y="2358720"/>
            <a:ext cx="737640" cy="848520"/>
          </a:xfrm>
          <a:prstGeom prst="rect">
            <a:avLst/>
          </a:prstGeom>
        </p:spPr>
      </p:pic>
      <p:pic>
        <p:nvPicPr>
          <p:cNvPr descr="" id="494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5386680" y="2355840"/>
            <a:ext cx="737640" cy="848520"/>
          </a:xfrm>
          <a:prstGeom prst="rect">
            <a:avLst/>
          </a:prstGeom>
        </p:spPr>
      </p:pic>
      <p:pic>
        <p:nvPicPr>
          <p:cNvPr descr="" id="495" name="Picture 7"/>
          <p:cNvPicPr/>
          <p:nvPr/>
        </p:nvPicPr>
        <p:blipFill>
          <a:blip r:embed="rId16"/>
          <a:stretch>
            <a:fillRect/>
          </a:stretch>
        </p:blipFill>
        <p:spPr>
          <a:xfrm>
            <a:off x="6131160" y="2355840"/>
            <a:ext cx="737640" cy="848520"/>
          </a:xfrm>
          <a:prstGeom prst="rect">
            <a:avLst/>
          </a:prstGeom>
        </p:spPr>
      </p:pic>
      <p:sp>
        <p:nvSpPr>
          <p:cNvPr id="496" name="CustomShape 9"/>
          <p:cNvSpPr/>
          <p:nvPr/>
        </p:nvSpPr>
        <p:spPr>
          <a:xfrm>
            <a:off x="4665240" y="2595600"/>
            <a:ext cx="70488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ffffff"/>
                </a:solidFill>
              </a:rPr>
              <a:t>RAW</a:t>
            </a:r>
            <a:endParaRPr/>
          </a:p>
        </p:txBody>
      </p:sp>
      <p:sp>
        <p:nvSpPr>
          <p:cNvPr id="497" name="CustomShape 10"/>
          <p:cNvSpPr/>
          <p:nvPr/>
        </p:nvSpPr>
        <p:spPr>
          <a:xfrm>
            <a:off x="5391000" y="2595960"/>
            <a:ext cx="747720" cy="48636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ru-RU">
                <a:solidFill>
                  <a:srgbClr val="ffffff"/>
                </a:solidFill>
              </a:rPr>
              <a:t>CSV</a:t>
            </a:r>
            <a:endParaRPr/>
          </a:p>
          <a:p>
            <a:pPr algn="ctr"/>
            <a:r>
              <a:rPr lang="ru-RU" sz="800">
                <a:solidFill>
                  <a:srgbClr val="ffffff"/>
                </a:solidFill>
              </a:rPr>
              <a:t>Intermediate</a:t>
            </a:r>
            <a:endParaRPr/>
          </a:p>
        </p:txBody>
      </p:sp>
      <p:sp>
        <p:nvSpPr>
          <p:cNvPr id="498" name="CustomShape 11"/>
          <p:cNvSpPr/>
          <p:nvPr/>
        </p:nvSpPr>
        <p:spPr>
          <a:xfrm>
            <a:off x="6190200" y="2649960"/>
            <a:ext cx="6379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ffffff"/>
                </a:solidFill>
              </a:rPr>
              <a:t>Mart</a:t>
            </a:r>
            <a:endParaRPr/>
          </a:p>
        </p:txBody>
      </p:sp>
      <p:cxnSp>
        <p:nvCxnSpPr>
          <p:cNvPr id="499" name="Line 12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cxnSp>
        <p:nvCxnSpPr>
          <p:cNvPr id="500" name="Line 13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cxnSp>
        <p:nvCxnSpPr>
          <p:cNvPr id="501" name="Line 14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cxnSp>
        <p:nvCxnSpPr>
          <p:cNvPr id="502" name="Line 1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sp>
        <p:nvSpPr>
          <p:cNvPr id="503" name="CustomShape 16"/>
          <p:cNvSpPr/>
          <p:nvPr/>
        </p:nvSpPr>
        <p:spPr>
          <a:xfrm>
            <a:off x="5744880" y="1780920"/>
            <a:ext cx="843120" cy="543960"/>
          </a:xfrm>
          <a:prstGeom prst="curvedDownArrow">
            <a:avLst>
              <a:gd fmla="val 1554" name="adj1"/>
              <a:gd fmla="val 10000" name="adj2"/>
              <a:gd fmla="val 5000" name="adj3"/>
            </a:avLst>
          </a:prstGeom>
          <a:solidFill>
            <a:srgbClr val="ffffff"/>
          </a:solidFill>
          <a:ln w="25560">
            <a:solidFill>
              <a:srgbClr val="485458"/>
            </a:solidFill>
            <a:round/>
          </a:ln>
        </p:spPr>
      </p:sp>
      <p:sp>
        <p:nvSpPr>
          <p:cNvPr id="504" name="CustomShape 17"/>
          <p:cNvSpPr/>
          <p:nvPr/>
        </p:nvSpPr>
        <p:spPr>
          <a:xfrm>
            <a:off x="3543120" y="3888000"/>
            <a:ext cx="948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STORE</a:t>
            </a:r>
            <a:endParaRPr/>
          </a:p>
        </p:txBody>
      </p:sp>
      <p:sp>
        <p:nvSpPr>
          <p:cNvPr id="505" name="CustomShape 18"/>
          <p:cNvSpPr/>
          <p:nvPr/>
        </p:nvSpPr>
        <p:spPr>
          <a:xfrm>
            <a:off x="2658240" y="2460240"/>
            <a:ext cx="7934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COPY</a:t>
            </a:r>
            <a:endParaRPr/>
          </a:p>
        </p:txBody>
      </p:sp>
      <p:cxnSp>
        <p:nvCxnSpPr>
          <p:cNvPr id="506" name="Line 19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headEnd len="med" type="triangle" w="med"/>
            <a:tailEnd len="med" type="triangle" w="med"/>
          </a:ln>
        </p:spPr>
      </p:cxnSp>
      <p:sp>
        <p:nvSpPr>
          <p:cNvPr id="507" name="CustomShape 20"/>
          <p:cNvSpPr/>
          <p:nvPr/>
        </p:nvSpPr>
        <p:spPr>
          <a:xfrm>
            <a:off x="5276160" y="1825560"/>
            <a:ext cx="16088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TRANSFORM</a:t>
            </a:r>
            <a:endParaRPr/>
          </a:p>
        </p:txBody>
      </p:sp>
      <p:sp>
        <p:nvSpPr>
          <p:cNvPr id="508" name="CustomShape 21"/>
          <p:cNvSpPr/>
          <p:nvPr/>
        </p:nvSpPr>
        <p:spPr>
          <a:xfrm>
            <a:off x="8040600" y="2787480"/>
            <a:ext cx="16041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HIVE (LOAD)</a:t>
            </a:r>
            <a:endParaRPr/>
          </a:p>
        </p:txBody>
      </p:sp>
      <p:sp>
        <p:nvSpPr>
          <p:cNvPr id="509" name="CustomShape 22"/>
          <p:cNvSpPr/>
          <p:nvPr/>
        </p:nvSpPr>
        <p:spPr>
          <a:xfrm>
            <a:off x="2313360" y="4295880"/>
            <a:ext cx="15494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TRANSPOSE</a:t>
            </a:r>
            <a:endParaRPr/>
          </a:p>
        </p:txBody>
      </p:sp>
      <p:sp>
        <p:nvSpPr>
          <p:cNvPr id="510" name="CustomShape 23"/>
          <p:cNvSpPr/>
          <p:nvPr/>
        </p:nvSpPr>
        <p:spPr>
          <a:xfrm>
            <a:off x="1656720" y="3895920"/>
            <a:ext cx="122004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EXTRACT</a:t>
            </a:r>
            <a:endParaRPr/>
          </a:p>
        </p:txBody>
      </p:sp>
      <p:pic>
        <p:nvPicPr>
          <p:cNvPr descr="" id="511" name="Picture 2"/>
          <p:cNvPicPr/>
          <p:nvPr/>
        </p:nvPicPr>
        <p:blipFill>
          <a:blip r:embed="rId17"/>
          <a:stretch>
            <a:fillRect/>
          </a:stretch>
        </p:blipFill>
        <p:spPr>
          <a:xfrm>
            <a:off x="475200" y="3509640"/>
            <a:ext cx="799200" cy="757440"/>
          </a:xfrm>
          <a:prstGeom prst="rect">
            <a:avLst/>
          </a:prstGeom>
        </p:spPr>
      </p:pic>
      <p:pic>
        <p:nvPicPr>
          <p:cNvPr descr="" id="512" name="Picture 2"/>
          <p:cNvPicPr/>
          <p:nvPr/>
        </p:nvPicPr>
        <p:blipFill>
          <a:blip r:embed="rId18"/>
          <a:stretch>
            <a:fillRect/>
          </a:stretch>
        </p:blipFill>
        <p:spPr>
          <a:xfrm>
            <a:off x="529200" y="2520360"/>
            <a:ext cx="815040" cy="902520"/>
          </a:xfrm>
          <a:prstGeom prst="rect">
            <a:avLst/>
          </a:prstGeom>
        </p:spPr>
      </p:pic>
      <p:pic>
        <p:nvPicPr>
          <p:cNvPr descr="" id="513" name="Picture 14"/>
          <p:cNvPicPr/>
          <p:nvPr/>
        </p:nvPicPr>
        <p:blipFill>
          <a:blip r:embed="rId19"/>
          <a:stretch>
            <a:fillRect/>
          </a:stretch>
        </p:blipFill>
        <p:spPr>
          <a:xfrm>
            <a:off x="394560" y="5347080"/>
            <a:ext cx="1083600" cy="834840"/>
          </a:xfrm>
          <a:prstGeom prst="rect">
            <a:avLst/>
          </a:prstGeom>
        </p:spPr>
      </p:pic>
      <p:sp>
        <p:nvSpPr>
          <p:cNvPr id="514" name="CustomShape 24"/>
          <p:cNvSpPr/>
          <p:nvPr/>
        </p:nvSpPr>
        <p:spPr>
          <a:xfrm>
            <a:off x="453960" y="5701320"/>
            <a:ext cx="1035720" cy="303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400"/>
              <a:t>Databases</a:t>
            </a:r>
            <a:endParaRPr/>
          </a:p>
        </p:txBody>
      </p:sp>
      <p:pic>
        <p:nvPicPr>
          <p:cNvPr descr="" id="515" name="Picture 63"/>
          <p:cNvPicPr/>
          <p:nvPr/>
        </p:nvPicPr>
        <p:blipFill>
          <a:blip r:embed="rId20"/>
          <a:stretch>
            <a:fillRect/>
          </a:stretch>
        </p:blipFill>
        <p:spPr>
          <a:xfrm>
            <a:off x="4235400" y="5709960"/>
            <a:ext cx="706320" cy="742680"/>
          </a:xfrm>
          <a:prstGeom prst="rect">
            <a:avLst/>
          </a:prstGeom>
          <a:ln w="19080">
            <a:solidFill>
              <a:srgbClr val="333333"/>
            </a:solidFill>
            <a:round/>
          </a:ln>
        </p:spPr>
      </p:pic>
      <p:pic>
        <p:nvPicPr>
          <p:cNvPr descr="" id="516" name="Picture 64"/>
          <p:cNvPicPr/>
          <p:nvPr/>
        </p:nvPicPr>
        <p:blipFill>
          <a:blip r:embed="rId21"/>
          <a:stretch>
            <a:fillRect/>
          </a:stretch>
        </p:blipFill>
        <p:spPr>
          <a:xfrm>
            <a:off x="5306040" y="5754600"/>
            <a:ext cx="827640" cy="698040"/>
          </a:xfrm>
          <a:prstGeom prst="rect">
            <a:avLst/>
          </a:prstGeom>
          <a:ln w="19080">
            <a:solidFill>
              <a:srgbClr val="333333"/>
            </a:solidFill>
            <a:round/>
          </a:ln>
        </p:spPr>
      </p:pic>
      <p:sp>
        <p:nvSpPr>
          <p:cNvPr id="517" name="CustomShape 25"/>
          <p:cNvSpPr/>
          <p:nvPr/>
        </p:nvSpPr>
        <p:spPr>
          <a:xfrm>
            <a:off x="7157160" y="1832760"/>
            <a:ext cx="1303920" cy="6390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ru-RU">
                <a:solidFill>
                  <a:srgbClr val="0e3751"/>
                </a:solidFill>
                <a:latin typeface="Calibri"/>
              </a:rPr>
              <a:t>HDInsight</a:t>
            </a:r>
            <a:endParaRPr/>
          </a:p>
          <a:p>
            <a:r>
              <a:rPr i="1" lang="ru-RU">
                <a:solidFill>
                  <a:srgbClr val="0e3751"/>
                </a:solidFill>
                <a:latin typeface="Calibri"/>
              </a:rPr>
              <a:t>(Cloud)</a:t>
            </a:r>
            <a:endParaRPr/>
          </a:p>
        </p:txBody>
      </p:sp>
      <p:sp>
        <p:nvSpPr>
          <p:cNvPr id="518" name="CustomShape 26"/>
          <p:cNvSpPr/>
          <p:nvPr/>
        </p:nvSpPr>
        <p:spPr>
          <a:xfrm>
            <a:off x="4789800" y="6536880"/>
            <a:ext cx="18601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ru-RU">
                <a:solidFill>
                  <a:srgbClr val="0e3751"/>
                </a:solidFill>
                <a:latin typeface="Calibri"/>
              </a:rPr>
              <a:t>Excel Power BI</a:t>
            </a:r>
            <a:endParaRPr/>
          </a:p>
        </p:txBody>
      </p:sp>
      <p:sp>
        <p:nvSpPr>
          <p:cNvPr id="519" name="CustomShape 27"/>
          <p:cNvSpPr/>
          <p:nvPr/>
        </p:nvSpPr>
        <p:spPr>
          <a:xfrm>
            <a:off x="4405320" y="6533640"/>
            <a:ext cx="33912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ru-RU">
                <a:solidFill>
                  <a:srgbClr val="0e3751"/>
                </a:solidFill>
                <a:latin typeface="Calibri"/>
              </a:rPr>
              <a:t>R</a:t>
            </a:r>
            <a:endParaRPr/>
          </a:p>
        </p:txBody>
      </p:sp>
      <p:sp>
        <p:nvSpPr>
          <p:cNvPr id="520" name="CustomShape 28"/>
          <p:cNvSpPr/>
          <p:nvPr/>
        </p:nvSpPr>
        <p:spPr>
          <a:xfrm>
            <a:off x="2310480" y="4608000"/>
            <a:ext cx="14562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ru-RU">
                <a:solidFill>
                  <a:srgbClr val="0e3751"/>
                </a:solidFill>
                <a:latin typeface="Calibri"/>
              </a:rPr>
              <a:t>SQL Server</a:t>
            </a:r>
            <a:endParaRPr/>
          </a:p>
        </p:txBody>
      </p:sp>
      <p:pic>
        <p:nvPicPr>
          <p:cNvPr descr="" id="521" name="Picture 14"/>
          <p:cNvPicPr/>
          <p:nvPr/>
        </p:nvPicPr>
        <p:blipFill>
          <a:blip r:embed="rId22"/>
          <a:stretch>
            <a:fillRect/>
          </a:stretch>
        </p:blipFill>
        <p:spPr>
          <a:xfrm>
            <a:off x="473040" y="4320000"/>
            <a:ext cx="909000" cy="911160"/>
          </a:xfrm>
          <a:prstGeom prst="rect">
            <a:avLst/>
          </a:prstGeom>
        </p:spPr>
      </p:pic>
      <p:sp>
        <p:nvSpPr>
          <p:cNvPr id="522" name="CustomShape 29"/>
          <p:cNvSpPr/>
          <p:nvPr/>
        </p:nvSpPr>
        <p:spPr>
          <a:xfrm>
            <a:off x="418320" y="4897800"/>
            <a:ext cx="1017360" cy="3034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ru-RU" sz="1400">
                <a:solidFill>
                  <a:srgbClr val="ffffff"/>
                </a:solidFill>
                <a:latin typeface="Calibri"/>
              </a:rPr>
              <a:t>Machine</a:t>
            </a:r>
            <a:endParaRPr/>
          </a:p>
        </p:txBody>
      </p:sp>
      <p:sp>
        <p:nvSpPr>
          <p:cNvPr id="523" name="Line 30"/>
          <p:cNvSpPr/>
          <p:nvPr/>
        </p:nvSpPr>
        <p:spPr>
          <a:xfrm flipH="1" flipV="1">
            <a:off x="1478520" y="3532680"/>
            <a:ext cx="276840" cy="416520"/>
          </a:xfrm>
          <a:prstGeom prst="line">
            <a:avLst/>
          </a:prstGeom>
          <a:ln w="9360">
            <a:solidFill>
              <a:srgbClr val="0b3551"/>
            </a:solidFill>
            <a:round/>
          </a:ln>
        </p:spPr>
      </p:sp>
      <p:sp>
        <p:nvSpPr>
          <p:cNvPr id="524" name="Line 31"/>
          <p:cNvSpPr/>
          <p:nvPr/>
        </p:nvSpPr>
        <p:spPr>
          <a:xfrm flipH="1" flipV="1">
            <a:off x="1489320" y="3843360"/>
            <a:ext cx="263160" cy="111600"/>
          </a:xfrm>
          <a:prstGeom prst="line">
            <a:avLst/>
          </a:prstGeom>
          <a:ln w="9360">
            <a:solidFill>
              <a:srgbClr val="0b3551"/>
            </a:solidFill>
            <a:round/>
          </a:ln>
        </p:spPr>
      </p:sp>
      <p:sp>
        <p:nvSpPr>
          <p:cNvPr id="525" name="Line 32"/>
          <p:cNvSpPr/>
          <p:nvPr/>
        </p:nvSpPr>
        <p:spPr>
          <a:xfrm flipV="1">
            <a:off x="1486080" y="3949200"/>
            <a:ext cx="276840" cy="416520"/>
          </a:xfrm>
          <a:prstGeom prst="line">
            <a:avLst/>
          </a:prstGeom>
          <a:ln w="9360">
            <a:solidFill>
              <a:srgbClr val="0b3551"/>
            </a:solidFill>
            <a:round/>
          </a:ln>
        </p:spPr>
      </p:sp>
      <p:sp>
        <p:nvSpPr>
          <p:cNvPr id="526" name="Line 33"/>
          <p:cNvSpPr/>
          <p:nvPr/>
        </p:nvSpPr>
        <p:spPr>
          <a:xfrm flipH="1">
            <a:off x="1504080" y="3961080"/>
            <a:ext cx="262800" cy="111600"/>
          </a:xfrm>
          <a:prstGeom prst="line">
            <a:avLst/>
          </a:prstGeom>
          <a:ln w="9360">
            <a:solidFill>
              <a:srgbClr val="0b3551"/>
            </a:solidFill>
            <a:round/>
          </a:ln>
        </p:spPr>
      </p:sp>
      <p:pic>
        <p:nvPicPr>
          <p:cNvPr descr="" id="527" name="Picture 71"/>
          <p:cNvPicPr/>
          <p:nvPr/>
        </p:nvPicPr>
        <p:blipFill>
          <a:blip r:embed="rId23"/>
          <a:stretch>
            <a:fillRect/>
          </a:stretch>
        </p:blipFill>
        <p:spPr>
          <a:xfrm>
            <a:off x="3245400" y="5720400"/>
            <a:ext cx="706320" cy="742680"/>
          </a:xfrm>
          <a:prstGeom prst="rect">
            <a:avLst/>
          </a:prstGeom>
          <a:ln w="19080">
            <a:solidFill>
              <a:srgbClr val="333333"/>
            </a:solidFill>
            <a:round/>
          </a:ln>
        </p:spPr>
      </p:pic>
      <p:sp>
        <p:nvSpPr>
          <p:cNvPr id="528" name="CustomShape 34"/>
          <p:cNvSpPr/>
          <p:nvPr/>
        </p:nvSpPr>
        <p:spPr>
          <a:xfrm>
            <a:off x="3088440" y="6526800"/>
            <a:ext cx="102060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i="1" lang="ru-RU">
                <a:solidFill>
                  <a:srgbClr val="0e3751"/>
                </a:solidFill>
                <a:latin typeface="Calibri"/>
              </a:rPr>
              <a:t>MatLab</a:t>
            </a:r>
            <a:endParaRPr/>
          </a:p>
        </p:txBody>
      </p:sp>
      <p:cxnSp>
        <p:nvCxnSpPr>
          <p:cNvPr id="529" name="Line 35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  <p:cxnSp>
        <p:nvCxnSpPr>
          <p:cNvPr id="530" name="Line 36"/>
          <p:cNvCxnSpPr/>
          <p:nvPr/>
        </p:nvCxnSpPr>
        <p:spPr>
          <xfrm>
            <a:off x="0" y="0"/>
            <a:ext cx="360" cy="360"/>
          </xfrm>
          <a:prstGeom prst="line">
            <a:avLst/>
          </a:prstGeom>
          <a:ln w="9360">
            <a:solidFill>
              <a:srgbClr val="0b3551"/>
            </a:solidFill>
            <a:round/>
            <a:tailEnd len="med" type="triangle" w="med"/>
          </a:ln>
        </p:spPr>
      </p:cxnSp>
    </p:spTree>
  </p:cSld>
  <p:transition spd="med">
    <p:pull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Our facts</a:t>
            </a:r>
            <a:endParaRPr/>
          </a:p>
        </p:txBody>
      </p:sp>
      <p:sp>
        <p:nvSpPr>
          <p:cNvPr id="251" name="TextShape 2"/>
          <p:cNvSpPr txBox="1"/>
          <p:nvPr/>
        </p:nvSpPr>
        <p:spPr>
          <a:xfrm>
            <a:off x="46764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Calibri"/>
              </a:rPr>
              <a:t>© Platon</a:t>
            </a:r>
            <a:endParaRPr/>
          </a:p>
        </p:txBody>
      </p:sp>
      <p:sp>
        <p:nvSpPr>
          <p:cNvPr id="252" name="CustomShape 3"/>
          <p:cNvSpPr/>
          <p:nvPr/>
        </p:nvSpPr>
        <p:spPr>
          <a:xfrm>
            <a:off x="1326600" y="2241000"/>
            <a:ext cx="2487960" cy="364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>
                <a:solidFill>
                  <a:srgbClr val="0e3751"/>
                </a:solidFill>
                <a:latin typeface="Calibri"/>
              </a:rPr>
              <a:t>consulting company</a:t>
            </a:r>
            <a:endParaRPr/>
          </a:p>
        </p:txBody>
      </p:sp>
      <p:sp>
        <p:nvSpPr>
          <p:cNvPr id="253" name="Line 4"/>
          <p:cNvSpPr/>
          <p:nvPr/>
        </p:nvSpPr>
        <p:spPr>
          <a:xfrm>
            <a:off x="550440" y="4898520"/>
            <a:ext cx="7775280" cy="0"/>
          </a:xfrm>
          <a:prstGeom prst="line">
            <a:avLst/>
          </a:prstGeom>
          <a:ln w="6480">
            <a:solidFill>
              <a:srgbClr val="8b9ba0"/>
            </a:solidFill>
            <a:round/>
          </a:ln>
        </p:spPr>
      </p:sp>
      <p:sp>
        <p:nvSpPr>
          <p:cNvPr id="254" name="CustomShape 5"/>
          <p:cNvSpPr/>
          <p:nvPr/>
        </p:nvSpPr>
        <p:spPr>
          <a:xfrm>
            <a:off x="1141560" y="1840680"/>
            <a:ext cx="3796560" cy="943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400">
                <a:solidFill>
                  <a:srgbClr val="0e3751"/>
                </a:solidFill>
                <a:latin typeface="Calibri"/>
              </a:rPr>
              <a:t>A </a:t>
            </a:r>
            <a:r>
              <a:rPr b="1" lang="ru-RU" sz="2800">
                <a:solidFill>
                  <a:srgbClr val="0e3751"/>
                </a:solidFill>
                <a:latin typeface="Calibri"/>
              </a:rPr>
              <a:t>leading independent </a:t>
            </a:r>
            <a:endParaRPr/>
          </a:p>
        </p:txBody>
      </p:sp>
      <p:sp>
        <p:nvSpPr>
          <p:cNvPr id="255" name="Line 6"/>
          <p:cNvSpPr/>
          <p:nvPr/>
        </p:nvSpPr>
        <p:spPr>
          <a:xfrm>
            <a:off x="560160" y="2780640"/>
            <a:ext cx="3821040" cy="0"/>
          </a:xfrm>
          <a:prstGeom prst="line">
            <a:avLst/>
          </a:prstGeom>
          <a:ln w="6480">
            <a:solidFill>
              <a:srgbClr val="8b9ba0"/>
            </a:solidFill>
            <a:round/>
          </a:ln>
        </p:spPr>
      </p:sp>
      <p:pic>
        <p:nvPicPr>
          <p:cNvPr descr="" id="256" name="Billede 19"/>
          <p:cNvPicPr/>
          <p:nvPr/>
        </p:nvPicPr>
        <p:blipFill>
          <a:blip r:embed="rId1"/>
          <a:stretch>
            <a:fillRect/>
          </a:stretch>
        </p:blipFill>
        <p:spPr>
          <a:xfrm>
            <a:off x="970560" y="2991240"/>
            <a:ext cx="1059480" cy="1059480"/>
          </a:xfrm>
          <a:prstGeom prst="rect">
            <a:avLst/>
          </a:prstGeom>
        </p:spPr>
      </p:pic>
      <p:sp>
        <p:nvSpPr>
          <p:cNvPr id="257" name="CustomShape 7"/>
          <p:cNvSpPr/>
          <p:nvPr/>
        </p:nvSpPr>
        <p:spPr>
          <a:xfrm>
            <a:off x="863280" y="3785400"/>
            <a:ext cx="1273680" cy="639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ff4200"/>
                </a:solidFill>
              </a:rPr>
              <a:t>170+</a:t>
            </a:r>
            <a:endParaRPr/>
          </a:p>
        </p:txBody>
      </p:sp>
      <p:sp>
        <p:nvSpPr>
          <p:cNvPr id="258" name="CustomShape 8"/>
          <p:cNvSpPr/>
          <p:nvPr/>
        </p:nvSpPr>
        <p:spPr>
          <a:xfrm>
            <a:off x="787320" y="4278600"/>
            <a:ext cx="1388160" cy="3337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 sz="1600"/>
              <a:t>employees</a:t>
            </a:r>
            <a:endParaRPr/>
          </a:p>
        </p:txBody>
      </p:sp>
      <p:pic>
        <p:nvPicPr>
          <p:cNvPr descr="" id="259" name="Billed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2040" y="5091840"/>
            <a:ext cx="935640" cy="935640"/>
          </a:xfrm>
          <a:prstGeom prst="rect">
            <a:avLst/>
          </a:prstGeom>
        </p:spPr>
      </p:pic>
      <p:sp>
        <p:nvSpPr>
          <p:cNvPr id="260" name="CustomShape 9"/>
          <p:cNvSpPr/>
          <p:nvPr/>
        </p:nvSpPr>
        <p:spPr>
          <a:xfrm>
            <a:off x="1418400" y="4983840"/>
            <a:ext cx="1683720" cy="8370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4900">
                <a:solidFill>
                  <a:srgbClr val="ff4200"/>
                </a:solidFill>
              </a:rPr>
              <a:t>500+</a:t>
            </a:r>
            <a:endParaRPr/>
          </a:p>
        </p:txBody>
      </p:sp>
      <p:sp>
        <p:nvSpPr>
          <p:cNvPr id="261" name="CustomShape 10"/>
          <p:cNvSpPr/>
          <p:nvPr/>
        </p:nvSpPr>
        <p:spPr>
          <a:xfrm>
            <a:off x="1416240" y="5689080"/>
            <a:ext cx="2075400" cy="333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600"/>
              <a:t>clients globally</a:t>
            </a:r>
            <a:endParaRPr/>
          </a:p>
        </p:txBody>
      </p:sp>
      <p:sp>
        <p:nvSpPr>
          <p:cNvPr id="262" name="Line 11"/>
          <p:cNvSpPr/>
          <p:nvPr/>
        </p:nvSpPr>
        <p:spPr>
          <a:xfrm>
            <a:off x="3167640" y="5202360"/>
            <a:ext cx="0" cy="716400"/>
          </a:xfrm>
          <a:prstGeom prst="line">
            <a:avLst/>
          </a:prstGeom>
          <a:ln w="6480">
            <a:solidFill>
              <a:srgbClr val="8b9ba0"/>
            </a:solidFill>
            <a:round/>
          </a:ln>
        </p:spPr>
      </p:sp>
      <p:sp>
        <p:nvSpPr>
          <p:cNvPr id="263" name="CustomShape 12"/>
          <p:cNvSpPr/>
          <p:nvPr/>
        </p:nvSpPr>
        <p:spPr>
          <a:xfrm>
            <a:off x="3276000" y="5375160"/>
            <a:ext cx="1640160" cy="7455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4300"/>
              <a:t>1999</a:t>
            </a:r>
            <a:endParaRPr/>
          </a:p>
        </p:txBody>
      </p:sp>
      <p:sp>
        <p:nvSpPr>
          <p:cNvPr id="264" name="CustomShape 13"/>
          <p:cNvSpPr/>
          <p:nvPr/>
        </p:nvSpPr>
        <p:spPr>
          <a:xfrm>
            <a:off x="3340080" y="5141160"/>
            <a:ext cx="151200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ru-RU">
                <a:solidFill>
                  <a:srgbClr val="ff4200"/>
                </a:solidFill>
              </a:rPr>
              <a:t>Founded in</a:t>
            </a:r>
            <a:endParaRPr/>
          </a:p>
        </p:txBody>
      </p:sp>
      <p:sp>
        <p:nvSpPr>
          <p:cNvPr id="265" name="CustomShape 14"/>
          <p:cNvSpPr/>
          <p:nvPr/>
        </p:nvSpPr>
        <p:spPr>
          <a:xfrm>
            <a:off x="5328000" y="5621400"/>
            <a:ext cx="3453120" cy="700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2000">
                <a:solidFill>
                  <a:srgbClr val="ff4200"/>
                </a:solidFill>
                <a:latin typeface="Calibri"/>
              </a:rPr>
              <a:t>Employee-owned company </a:t>
            </a:r>
            <a:endParaRPr/>
          </a:p>
        </p:txBody>
      </p:sp>
      <p:sp>
        <p:nvSpPr>
          <p:cNvPr id="266" name="CustomShape 15"/>
          <p:cNvSpPr/>
          <p:nvPr/>
        </p:nvSpPr>
        <p:spPr>
          <a:xfrm>
            <a:off x="3095640" y="2781000"/>
            <a:ext cx="650520" cy="1187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ru-RU" sz="7200">
                <a:solidFill>
                  <a:srgbClr val="ff4200"/>
                </a:solidFill>
              </a:rPr>
              <a:t>5</a:t>
            </a:r>
            <a:endParaRPr/>
          </a:p>
        </p:txBody>
      </p:sp>
      <p:sp>
        <p:nvSpPr>
          <p:cNvPr id="267" name="CustomShape 16"/>
          <p:cNvSpPr/>
          <p:nvPr/>
        </p:nvSpPr>
        <p:spPr>
          <a:xfrm>
            <a:off x="2994480" y="4278600"/>
            <a:ext cx="853200" cy="333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1600"/>
              <a:t>offices</a:t>
            </a:r>
            <a:endParaRPr/>
          </a:p>
        </p:txBody>
      </p:sp>
      <p:sp>
        <p:nvSpPr>
          <p:cNvPr id="268" name="CustomShape 17"/>
          <p:cNvSpPr/>
          <p:nvPr/>
        </p:nvSpPr>
        <p:spPr>
          <a:xfrm>
            <a:off x="2519640" y="3785400"/>
            <a:ext cx="1810440" cy="639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3600">
                <a:solidFill>
                  <a:srgbClr val="0e3751"/>
                </a:solidFill>
              </a:rPr>
              <a:t>Nordic</a:t>
            </a:r>
            <a:endParaRPr/>
          </a:p>
        </p:txBody>
      </p:sp>
      <p:sp>
        <p:nvSpPr>
          <p:cNvPr id="269" name="Line 18"/>
          <p:cNvSpPr/>
          <p:nvPr/>
        </p:nvSpPr>
        <p:spPr>
          <a:xfrm>
            <a:off x="5057280" y="5202360"/>
            <a:ext cx="0" cy="716400"/>
          </a:xfrm>
          <a:prstGeom prst="line">
            <a:avLst/>
          </a:prstGeom>
          <a:ln w="6480">
            <a:solidFill>
              <a:srgbClr val="8b9ba0"/>
            </a:solidFill>
            <a:round/>
          </a:ln>
        </p:spPr>
      </p:sp>
      <p:sp>
        <p:nvSpPr>
          <p:cNvPr id="270" name="Line 19"/>
          <p:cNvSpPr/>
          <p:nvPr/>
        </p:nvSpPr>
        <p:spPr>
          <a:xfrm>
            <a:off x="2460600" y="3104640"/>
            <a:ext cx="0" cy="1404000"/>
          </a:xfrm>
          <a:prstGeom prst="line">
            <a:avLst/>
          </a:prstGeom>
          <a:ln w="6480">
            <a:solidFill>
              <a:srgbClr val="8b9ba0"/>
            </a:solidFill>
            <a:round/>
          </a:ln>
        </p:spPr>
      </p:sp>
      <p:pic>
        <p:nvPicPr>
          <p:cNvPr descr="" id="271" name="Billede 57"/>
          <p:cNvPicPr/>
          <p:nvPr/>
        </p:nvPicPr>
        <p:blipFill>
          <a:blip r:embed="rId3"/>
          <a:stretch>
            <a:fillRect/>
          </a:stretch>
        </p:blipFill>
        <p:spPr>
          <a:xfrm>
            <a:off x="5411160" y="5377680"/>
            <a:ext cx="2914200" cy="311040"/>
          </a:xfrm>
          <a:prstGeom prst="rect">
            <a:avLst/>
          </a:prstGeom>
        </p:spPr>
      </p:pic>
      <p:pic>
        <p:nvPicPr>
          <p:cNvPr descr="" id="272" name="Billed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4916520" y="1972440"/>
            <a:ext cx="3435840" cy="2752560"/>
          </a:xfrm>
          <a:prstGeom prst="rect">
            <a:avLst/>
          </a:prstGeom>
        </p:spPr>
      </p:pic>
      <p:sp>
        <p:nvSpPr>
          <p:cNvPr id="273" name="CustomShape 20"/>
          <p:cNvSpPr/>
          <p:nvPr/>
        </p:nvSpPr>
        <p:spPr>
          <a:xfrm>
            <a:off x="6706800" y="3297240"/>
            <a:ext cx="42840" cy="42840"/>
          </a:xfrm>
          <a:prstGeom prst="ellipse">
            <a:avLst/>
          </a:prstGeom>
          <a:solidFill>
            <a:srgbClr val="ff4200"/>
          </a:solidFill>
        </p:spPr>
      </p:sp>
      <p:sp>
        <p:nvSpPr>
          <p:cNvPr id="274" name="CustomShape 21"/>
          <p:cNvSpPr/>
          <p:nvPr/>
        </p:nvSpPr>
        <p:spPr>
          <a:xfrm>
            <a:off x="6732360" y="3122640"/>
            <a:ext cx="42840" cy="42840"/>
          </a:xfrm>
          <a:prstGeom prst="ellipse">
            <a:avLst/>
          </a:prstGeom>
          <a:solidFill>
            <a:srgbClr val="ff4200"/>
          </a:solidFill>
        </p:spPr>
      </p:sp>
      <p:sp>
        <p:nvSpPr>
          <p:cNvPr id="275" name="CustomShape 22"/>
          <p:cNvSpPr/>
          <p:nvPr/>
        </p:nvSpPr>
        <p:spPr>
          <a:xfrm>
            <a:off x="5420880" y="2845800"/>
            <a:ext cx="42840" cy="42840"/>
          </a:xfrm>
          <a:prstGeom prst="ellipse">
            <a:avLst/>
          </a:prstGeom>
          <a:solidFill>
            <a:srgbClr val="ff4200"/>
          </a:solidFill>
        </p:spPr>
      </p:sp>
      <p:sp>
        <p:nvSpPr>
          <p:cNvPr id="276" name="CustomShape 23"/>
          <p:cNvSpPr/>
          <p:nvPr/>
        </p:nvSpPr>
        <p:spPr>
          <a:xfrm>
            <a:off x="6814800" y="3306240"/>
            <a:ext cx="42840" cy="42840"/>
          </a:xfrm>
          <a:prstGeom prst="ellipse">
            <a:avLst/>
          </a:prstGeom>
          <a:solidFill>
            <a:srgbClr val="ff4200"/>
          </a:solidFill>
        </p:spPr>
      </p:sp>
      <p:sp>
        <p:nvSpPr>
          <p:cNvPr id="277" name="CustomShape 24"/>
          <p:cNvSpPr/>
          <p:nvPr/>
        </p:nvSpPr>
        <p:spPr>
          <a:xfrm>
            <a:off x="6935040" y="3157920"/>
            <a:ext cx="42840" cy="42840"/>
          </a:xfrm>
          <a:prstGeom prst="ellipse">
            <a:avLst/>
          </a:prstGeom>
          <a:solidFill>
            <a:srgbClr val="ff4200"/>
          </a:solidFill>
        </p:spPr>
      </p:sp>
      <p:sp>
        <p:nvSpPr>
          <p:cNvPr id="278" name="TextShape 25"/>
          <p:cNvSpPr txBox="1"/>
          <p:nvPr/>
        </p:nvSpPr>
        <p:spPr>
          <a:xfrm>
            <a:off x="6840360" y="634536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21310171-7181-4131-8191-5141819121E1}" type="slidenum">
              <a:rPr lang="ru-RU">
                <a:solidFill>
                  <a:srgbClr val="0e3751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279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593640" y="1972440"/>
            <a:ext cx="538920" cy="298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757080" y="197604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sp>
        <p:nvSpPr>
          <p:cNvPr id="281" name="CustomShape 2"/>
          <p:cNvSpPr/>
          <p:nvPr/>
        </p:nvSpPr>
        <p:spPr>
          <a:xfrm>
            <a:off x="757080" y="490644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sp>
        <p:nvSpPr>
          <p:cNvPr id="282" name="CustomShape 3"/>
          <p:cNvSpPr/>
          <p:nvPr/>
        </p:nvSpPr>
        <p:spPr>
          <a:xfrm>
            <a:off x="3754800" y="490644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sp>
        <p:nvSpPr>
          <p:cNvPr id="283" name="CustomShape 4"/>
          <p:cNvSpPr/>
          <p:nvPr/>
        </p:nvSpPr>
        <p:spPr>
          <a:xfrm>
            <a:off x="6760440" y="490644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sp>
        <p:nvSpPr>
          <p:cNvPr id="284" name="CustomShape 5"/>
          <p:cNvSpPr/>
          <p:nvPr/>
        </p:nvSpPr>
        <p:spPr>
          <a:xfrm>
            <a:off x="6760440" y="197172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sp>
        <p:nvSpPr>
          <p:cNvPr id="285" name="CustomShape 6"/>
          <p:cNvSpPr/>
          <p:nvPr/>
        </p:nvSpPr>
        <p:spPr>
          <a:xfrm>
            <a:off x="5272560" y="344124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sp>
        <p:nvSpPr>
          <p:cNvPr id="286" name="CustomShape 7"/>
          <p:cNvSpPr/>
          <p:nvPr/>
        </p:nvSpPr>
        <p:spPr>
          <a:xfrm>
            <a:off x="2270880" y="3441240"/>
            <a:ext cx="1290960" cy="1290960"/>
          </a:xfrm>
          <a:prstGeom prst="rect">
            <a:avLst/>
          </a:prstGeom>
          <a:solidFill>
            <a:srgbClr val="0e3751"/>
          </a:solidFill>
          <a:ln w="25560">
            <a:solidFill>
              <a:srgbClr val="0a283b"/>
            </a:solidFill>
            <a:round/>
          </a:ln>
        </p:spPr>
      </p:sp>
      <p:pic>
        <p:nvPicPr>
          <p:cNvPr descr="" id="287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930480" y="-1440"/>
            <a:ext cx="5219280" cy="1036440"/>
          </a:xfrm>
          <a:prstGeom prst="rect">
            <a:avLst/>
          </a:prstGeom>
        </p:spPr>
      </p:pic>
      <p:sp>
        <p:nvSpPr>
          <p:cNvPr id="288" name="Line 8"/>
          <p:cNvSpPr/>
          <p:nvPr/>
        </p:nvSpPr>
        <p:spPr>
          <a:xfrm>
            <a:off x="539640" y="1492200"/>
            <a:ext cx="7777080" cy="0"/>
          </a:xfrm>
          <a:prstGeom prst="line">
            <a:avLst/>
          </a:prstGeom>
          <a:ln w="9360">
            <a:solidFill>
              <a:srgbClr val="ff4200"/>
            </a:solidFill>
            <a:round/>
          </a:ln>
        </p:spPr>
      </p:sp>
      <p:pic>
        <p:nvPicPr>
          <p:cNvPr descr="" id="28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02560" y="820800"/>
            <a:ext cx="607680" cy="448920"/>
          </a:xfrm>
          <a:prstGeom prst="rect">
            <a:avLst/>
          </a:prstGeom>
        </p:spPr>
      </p:pic>
      <p:sp>
        <p:nvSpPr>
          <p:cNvPr id="290" name="TextShape 9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Big Data - Why? Challenged from many sides</a:t>
            </a:r>
            <a:endParaRPr/>
          </a:p>
        </p:txBody>
      </p:sp>
      <p:sp>
        <p:nvSpPr>
          <p:cNvPr id="291" name="CustomShape 10"/>
          <p:cNvSpPr/>
          <p:nvPr/>
        </p:nvSpPr>
        <p:spPr>
          <a:xfrm>
            <a:off x="2237040" y="197604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29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27200" y="2260440"/>
            <a:ext cx="736200" cy="736200"/>
          </a:xfrm>
          <a:prstGeom prst="rect">
            <a:avLst/>
          </a:prstGeom>
        </p:spPr>
      </p:pic>
      <p:sp>
        <p:nvSpPr>
          <p:cNvPr id="293" name="CustomShape 11"/>
          <p:cNvSpPr/>
          <p:nvPr/>
        </p:nvSpPr>
        <p:spPr>
          <a:xfrm>
            <a:off x="3744360" y="197604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294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038480" y="2260440"/>
            <a:ext cx="736200" cy="736200"/>
          </a:xfrm>
          <a:prstGeom prst="rect">
            <a:avLst/>
          </a:prstGeom>
        </p:spPr>
      </p:pic>
      <p:sp>
        <p:nvSpPr>
          <p:cNvPr id="295" name="CustomShape 12"/>
          <p:cNvSpPr/>
          <p:nvPr/>
        </p:nvSpPr>
        <p:spPr>
          <a:xfrm>
            <a:off x="5243040" y="197604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296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549760" y="2260440"/>
            <a:ext cx="736200" cy="736200"/>
          </a:xfrm>
          <a:prstGeom prst="rect">
            <a:avLst/>
          </a:prstGeom>
        </p:spPr>
      </p:pic>
      <p:sp>
        <p:nvSpPr>
          <p:cNvPr id="297" name="CustomShape 13"/>
          <p:cNvSpPr/>
          <p:nvPr/>
        </p:nvSpPr>
        <p:spPr>
          <a:xfrm>
            <a:off x="764640" y="344124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298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1041480" y="3720960"/>
            <a:ext cx="736200" cy="736200"/>
          </a:xfrm>
          <a:prstGeom prst="rect">
            <a:avLst/>
          </a:prstGeom>
        </p:spPr>
      </p:pic>
      <p:sp>
        <p:nvSpPr>
          <p:cNvPr id="299" name="CustomShape 14"/>
          <p:cNvSpPr/>
          <p:nvPr/>
        </p:nvSpPr>
        <p:spPr>
          <a:xfrm>
            <a:off x="3765960" y="344124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300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038480" y="3720960"/>
            <a:ext cx="736200" cy="736200"/>
          </a:xfrm>
          <a:prstGeom prst="rect">
            <a:avLst/>
          </a:prstGeom>
        </p:spPr>
      </p:pic>
      <p:sp>
        <p:nvSpPr>
          <p:cNvPr id="301" name="CustomShape 15"/>
          <p:cNvSpPr/>
          <p:nvPr/>
        </p:nvSpPr>
        <p:spPr>
          <a:xfrm>
            <a:off x="6757200" y="344124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302" name="Picture 11"/>
          <p:cNvPicPr/>
          <p:nvPr/>
        </p:nvPicPr>
        <p:blipFill>
          <a:blip r:embed="rId8"/>
          <a:stretch>
            <a:fillRect/>
          </a:stretch>
        </p:blipFill>
        <p:spPr>
          <a:xfrm>
            <a:off x="7035840" y="3720960"/>
            <a:ext cx="736200" cy="736200"/>
          </a:xfrm>
          <a:prstGeom prst="rect">
            <a:avLst/>
          </a:prstGeom>
        </p:spPr>
      </p:pic>
      <p:sp>
        <p:nvSpPr>
          <p:cNvPr id="303" name="CustomShape 16"/>
          <p:cNvSpPr/>
          <p:nvPr/>
        </p:nvSpPr>
        <p:spPr>
          <a:xfrm>
            <a:off x="2237040" y="488880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304" name="Picture 12"/>
          <p:cNvPicPr/>
          <p:nvPr/>
        </p:nvPicPr>
        <p:blipFill>
          <a:blip r:embed="rId9"/>
          <a:stretch>
            <a:fillRect/>
          </a:stretch>
        </p:blipFill>
        <p:spPr>
          <a:xfrm>
            <a:off x="2527200" y="5181480"/>
            <a:ext cx="736200" cy="736200"/>
          </a:xfrm>
          <a:prstGeom prst="rect">
            <a:avLst/>
          </a:prstGeom>
        </p:spPr>
      </p:pic>
      <p:sp>
        <p:nvSpPr>
          <p:cNvPr id="305" name="CustomShape 17"/>
          <p:cNvSpPr/>
          <p:nvPr/>
        </p:nvSpPr>
        <p:spPr>
          <a:xfrm>
            <a:off x="5243040" y="4888800"/>
            <a:ext cx="1324440" cy="1280880"/>
          </a:xfrm>
          <a:prstGeom prst="rect">
            <a:avLst/>
          </a:prstGeom>
          <a:solidFill>
            <a:srgbClr val="83c9f0"/>
          </a:solidFill>
        </p:spPr>
      </p:sp>
      <p:pic>
        <p:nvPicPr>
          <p:cNvPr descr="" id="306" name="Picture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5537160" y="5181480"/>
            <a:ext cx="736200" cy="736200"/>
          </a:xfrm>
          <a:prstGeom prst="rect">
            <a:avLst/>
          </a:prstGeom>
        </p:spPr>
      </p:pic>
      <p:sp>
        <p:nvSpPr>
          <p:cNvPr id="307" name="CustomShape 18"/>
          <p:cNvSpPr/>
          <p:nvPr/>
        </p:nvSpPr>
        <p:spPr>
          <a:xfrm>
            <a:off x="770760" y="2349360"/>
            <a:ext cx="1248840" cy="4870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REALTIME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ENTERPRISE</a:t>
            </a:r>
            <a:endParaRPr/>
          </a:p>
        </p:txBody>
      </p:sp>
      <p:sp>
        <p:nvSpPr>
          <p:cNvPr id="308" name="CustomShape 19"/>
          <p:cNvSpPr/>
          <p:nvPr/>
        </p:nvSpPr>
        <p:spPr>
          <a:xfrm>
            <a:off x="6813360" y="2247840"/>
            <a:ext cx="1177200" cy="73044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EXPLODING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DATA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VOLUMES</a:t>
            </a:r>
            <a:endParaRPr/>
          </a:p>
        </p:txBody>
      </p:sp>
      <p:sp>
        <p:nvSpPr>
          <p:cNvPr id="309" name="CustomShape 20"/>
          <p:cNvSpPr/>
          <p:nvPr/>
        </p:nvSpPr>
        <p:spPr>
          <a:xfrm>
            <a:off x="2228400" y="3843000"/>
            <a:ext cx="1468440" cy="48708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600">
                <a:solidFill>
                  <a:srgbClr val="fffefd"/>
                </a:solidFill>
                <a:latin typeface="Calibri"/>
              </a:rPr>
              <a:t>FACING NEW  </a:t>
            </a:r>
            <a:endParaRPr/>
          </a:p>
          <a:p>
            <a:r>
              <a:rPr lang="ru-RU" sz="1600">
                <a:solidFill>
                  <a:srgbClr val="fffefd"/>
                </a:solidFill>
                <a:latin typeface="Calibri"/>
              </a:rPr>
              <a:t>COMPETITION </a:t>
            </a:r>
            <a:endParaRPr/>
          </a:p>
        </p:txBody>
      </p:sp>
      <p:sp>
        <p:nvSpPr>
          <p:cNvPr id="310" name="CustomShape 21"/>
          <p:cNvSpPr/>
          <p:nvPr/>
        </p:nvSpPr>
        <p:spPr>
          <a:xfrm>
            <a:off x="5154480" y="3835440"/>
            <a:ext cx="1536840" cy="4870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THE INTERNET 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OF THINGS</a:t>
            </a:r>
            <a:endParaRPr/>
          </a:p>
        </p:txBody>
      </p:sp>
      <p:sp>
        <p:nvSpPr>
          <p:cNvPr id="311" name="CustomShape 22"/>
          <p:cNvSpPr/>
          <p:nvPr/>
        </p:nvSpPr>
        <p:spPr>
          <a:xfrm>
            <a:off x="753480" y="5283360"/>
            <a:ext cx="1285560" cy="4870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BUSINESS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COMPLEXITY</a:t>
            </a:r>
            <a:endParaRPr/>
          </a:p>
        </p:txBody>
      </p:sp>
      <p:sp>
        <p:nvSpPr>
          <p:cNvPr id="312" name="CustomShape 23"/>
          <p:cNvSpPr/>
          <p:nvPr/>
        </p:nvSpPr>
        <p:spPr>
          <a:xfrm>
            <a:off x="3861000" y="5283360"/>
            <a:ext cx="1000440" cy="4870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ANY DATA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SOURCE</a:t>
            </a:r>
            <a:endParaRPr/>
          </a:p>
        </p:txBody>
      </p:sp>
      <p:sp>
        <p:nvSpPr>
          <p:cNvPr id="313" name="CustomShape 24"/>
          <p:cNvSpPr/>
          <p:nvPr/>
        </p:nvSpPr>
        <p:spPr>
          <a:xfrm>
            <a:off x="6837480" y="5130720"/>
            <a:ext cx="1108800" cy="73044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FAST 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CHANGING</a:t>
            </a:r>
            <a:endParaRPr/>
          </a:p>
          <a:p>
            <a:pPr algn="ctr"/>
            <a:r>
              <a:rPr lang="ru-RU" sz="1600">
                <a:solidFill>
                  <a:srgbClr val="fffefd"/>
                </a:solidFill>
                <a:latin typeface="Calibri"/>
              </a:rPr>
              <a:t>WORLD</a:t>
            </a:r>
            <a:endParaRPr/>
          </a:p>
        </p:txBody>
      </p:sp>
    </p:spTree>
  </p:cSld>
  <p:transition spd="med">
    <p:pull dir="l"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19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3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2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1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39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3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47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>
                            <p:stCondLst>
                              <p:cond delay="5500"/>
                            </p:stCondLst>
                            <p:childTnLst>
                              <p:par>
                                <p:cTn fill="hold" id="49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5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6500"/>
                            </p:stCondLst>
                            <p:childTnLst>
                              <p:par>
                                <p:cTn fill="hold" id="57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5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>
                            <p:stCondLst>
                              <p:cond delay="7000"/>
                            </p:stCondLst>
                            <p:childTnLst>
                              <p:par>
                                <p:cTn fill="hold" id="61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63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(Big) Data Sources </a:t>
            </a:r>
            <a:endParaRPr/>
          </a:p>
        </p:txBody>
      </p:sp>
      <p:pic>
        <p:nvPicPr>
          <p:cNvPr descr="" id="31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89800" y="2338560"/>
            <a:ext cx="6845040" cy="3898440"/>
          </a:xfrm>
          <a:prstGeom prst="rect">
            <a:avLst/>
          </a:prstGeom>
        </p:spPr>
      </p:pic>
      <p:sp>
        <p:nvSpPr>
          <p:cNvPr id="316" name="CustomShape 2"/>
          <p:cNvSpPr/>
          <p:nvPr/>
        </p:nvSpPr>
        <p:spPr>
          <a:xfrm>
            <a:off x="876960" y="3718080"/>
            <a:ext cx="1383840" cy="31716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2f3e45"/>
                </a:solidFill>
                <a:latin typeface="Calibri Bold"/>
                <a:ea typeface="ヒラギノ角ゴ ProN W3"/>
              </a:rPr>
              <a:t>Data volumes</a:t>
            </a:r>
            <a:endParaRPr/>
          </a:p>
        </p:txBody>
      </p:sp>
      <p:pic>
        <p:nvPicPr>
          <p:cNvPr descr="" id="31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19920" y="5348160"/>
            <a:ext cx="380520" cy="304560"/>
          </a:xfrm>
          <a:prstGeom prst="rect">
            <a:avLst/>
          </a:prstGeom>
        </p:spPr>
      </p:pic>
      <p:pic>
        <p:nvPicPr>
          <p:cNvPr descr="" id="31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45480" y="4916520"/>
            <a:ext cx="329760" cy="342720"/>
          </a:xfrm>
          <a:prstGeom prst="rect">
            <a:avLst/>
          </a:prstGeom>
        </p:spPr>
      </p:pic>
      <p:pic>
        <p:nvPicPr>
          <p:cNvPr descr="" id="31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869640" y="5284800"/>
            <a:ext cx="202680" cy="266400"/>
          </a:xfrm>
          <a:prstGeom prst="rect">
            <a:avLst/>
          </a:prstGeom>
        </p:spPr>
      </p:pic>
      <p:pic>
        <p:nvPicPr>
          <p:cNvPr descr="" id="32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3844080" y="4764240"/>
            <a:ext cx="240840" cy="240840"/>
          </a:xfrm>
          <a:prstGeom prst="rect">
            <a:avLst/>
          </a:prstGeom>
        </p:spPr>
      </p:pic>
      <p:pic>
        <p:nvPicPr>
          <p:cNvPr descr="" id="32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780720" y="4179960"/>
            <a:ext cx="380520" cy="317160"/>
          </a:xfrm>
          <a:prstGeom prst="rect">
            <a:avLst/>
          </a:prstGeom>
        </p:spPr>
      </p:pic>
      <p:pic>
        <p:nvPicPr>
          <p:cNvPr descr="" id="32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066720" y="4954680"/>
            <a:ext cx="406080" cy="329760"/>
          </a:xfrm>
          <a:prstGeom prst="rect">
            <a:avLst/>
          </a:prstGeom>
        </p:spPr>
      </p:pic>
      <p:pic>
        <p:nvPicPr>
          <p:cNvPr descr="" id="323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6091920" y="3811680"/>
            <a:ext cx="355320" cy="355320"/>
          </a:xfrm>
          <a:prstGeom prst="rect">
            <a:avLst/>
          </a:prstGeom>
        </p:spPr>
      </p:pic>
      <p:pic>
        <p:nvPicPr>
          <p:cNvPr descr="" id="324" name="Picture 13"/>
          <p:cNvPicPr/>
          <p:nvPr/>
        </p:nvPicPr>
        <p:blipFill>
          <a:blip r:embed="rId9"/>
          <a:stretch>
            <a:fillRect/>
          </a:stretch>
        </p:blipFill>
        <p:spPr>
          <a:xfrm>
            <a:off x="6117480" y="2719440"/>
            <a:ext cx="406080" cy="342720"/>
          </a:xfrm>
          <a:prstGeom prst="rect">
            <a:avLst/>
          </a:prstGeom>
        </p:spPr>
      </p:pic>
      <p:sp>
        <p:nvSpPr>
          <p:cNvPr id="325" name="CustomShape 3"/>
          <p:cNvSpPr/>
          <p:nvPr/>
        </p:nvSpPr>
        <p:spPr>
          <a:xfrm>
            <a:off x="2045520" y="4962600"/>
            <a:ext cx="1155240" cy="215640"/>
          </a:xfrm>
          <a:prstGeom prst="rect">
            <a:avLst/>
          </a:prstGeom>
        </p:spPr>
        <p:txBody>
          <a:bodyPr bIns="0" lIns="0" rIns="0" tIns="0"/>
          <a:p>
            <a:r>
              <a:rPr lang="ru-RU" sz="1400">
                <a:solidFill>
                  <a:srgbClr val="fffefd"/>
                </a:solidFill>
                <a:latin typeface="Calibri Light"/>
                <a:ea typeface="Calibri Light"/>
              </a:rPr>
              <a:t>ERP</a:t>
            </a:r>
            <a:endParaRPr/>
          </a:p>
        </p:txBody>
      </p:sp>
      <p:sp>
        <p:nvSpPr>
          <p:cNvPr id="326" name="CustomShape 4"/>
          <p:cNvSpPr/>
          <p:nvPr/>
        </p:nvSpPr>
        <p:spPr>
          <a:xfrm>
            <a:off x="2045520" y="5369040"/>
            <a:ext cx="1155240" cy="215640"/>
          </a:xfrm>
          <a:prstGeom prst="rect">
            <a:avLst/>
          </a:prstGeom>
        </p:spPr>
        <p:txBody>
          <a:bodyPr bIns="0" lIns="0" rIns="0" tIns="0"/>
          <a:p>
            <a:r>
              <a:rPr lang="ru-RU" sz="1400">
                <a:solidFill>
                  <a:srgbClr val="fffefd"/>
                </a:solidFill>
                <a:latin typeface="Calibri Light"/>
                <a:ea typeface="Calibri Light"/>
              </a:rPr>
              <a:t>Webshop</a:t>
            </a:r>
            <a:endParaRPr/>
          </a:p>
        </p:txBody>
      </p:sp>
      <p:sp>
        <p:nvSpPr>
          <p:cNvPr id="327" name="CustomShape 5"/>
          <p:cNvSpPr/>
          <p:nvPr/>
        </p:nvSpPr>
        <p:spPr>
          <a:xfrm>
            <a:off x="4269600" y="4297680"/>
            <a:ext cx="1155240" cy="228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70000"/>
              </a:lnSpc>
            </a:pPr>
            <a:r>
              <a:rPr lang="ru-RU" sz="1400">
                <a:solidFill>
                  <a:srgbClr val="fffefd"/>
                </a:solidFill>
                <a:latin typeface="Calibri Light"/>
                <a:ea typeface="Calibri Light"/>
              </a:rPr>
              <a:t>Web Logs</a:t>
            </a:r>
            <a:endParaRPr/>
          </a:p>
        </p:txBody>
      </p:sp>
      <p:sp>
        <p:nvSpPr>
          <p:cNvPr id="328" name="CustomShape 6"/>
          <p:cNvSpPr/>
          <p:nvPr/>
        </p:nvSpPr>
        <p:spPr>
          <a:xfrm>
            <a:off x="4287240" y="4831200"/>
            <a:ext cx="1155240" cy="228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70000"/>
              </a:lnSpc>
            </a:pPr>
            <a:r>
              <a:rPr lang="ru-RU" sz="1400">
                <a:solidFill>
                  <a:srgbClr val="fffefd"/>
                </a:solidFill>
                <a:latin typeface="Calibri Light"/>
                <a:ea typeface="Calibri Light"/>
              </a:rPr>
              <a:t>Emails</a:t>
            </a:r>
            <a:endParaRPr/>
          </a:p>
        </p:txBody>
      </p:sp>
      <p:sp>
        <p:nvSpPr>
          <p:cNvPr id="329" name="CustomShape 7"/>
          <p:cNvSpPr/>
          <p:nvPr/>
        </p:nvSpPr>
        <p:spPr>
          <a:xfrm>
            <a:off x="4217760" y="5387760"/>
            <a:ext cx="1599840" cy="228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70000"/>
              </a:lnSpc>
            </a:pPr>
            <a:r>
              <a:rPr lang="ru-RU" sz="1400">
                <a:solidFill>
                  <a:srgbClr val="fffefd"/>
                </a:solidFill>
                <a:latin typeface="Calibri Light"/>
                <a:ea typeface="Calibri Light"/>
              </a:rPr>
              <a:t>Click Streams</a:t>
            </a:r>
            <a:endParaRPr/>
          </a:p>
        </p:txBody>
      </p:sp>
      <p:sp>
        <p:nvSpPr>
          <p:cNvPr id="330" name="CustomShape 8"/>
          <p:cNvSpPr/>
          <p:nvPr/>
        </p:nvSpPr>
        <p:spPr>
          <a:xfrm>
            <a:off x="6642720" y="2816280"/>
            <a:ext cx="1155240" cy="228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70000"/>
              </a:lnSpc>
            </a:pPr>
            <a:r>
              <a:rPr lang="ru-RU">
                <a:solidFill>
                  <a:srgbClr val="fffefd"/>
                </a:solidFill>
                <a:latin typeface="Calibri Light"/>
                <a:ea typeface="Calibri Light"/>
              </a:rPr>
              <a:t>Likes</a:t>
            </a:r>
            <a:endParaRPr/>
          </a:p>
        </p:txBody>
      </p:sp>
      <p:sp>
        <p:nvSpPr>
          <p:cNvPr id="331" name="CustomShape 9"/>
          <p:cNvSpPr/>
          <p:nvPr/>
        </p:nvSpPr>
        <p:spPr>
          <a:xfrm>
            <a:off x="6642720" y="3870360"/>
            <a:ext cx="1155240" cy="228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70000"/>
              </a:lnSpc>
            </a:pPr>
            <a:r>
              <a:rPr lang="ru-RU">
                <a:solidFill>
                  <a:srgbClr val="fffefd"/>
                </a:solidFill>
                <a:latin typeface="Calibri Light"/>
                <a:ea typeface="Calibri Light"/>
              </a:rPr>
              <a:t>Sensors</a:t>
            </a:r>
            <a:endParaRPr/>
          </a:p>
        </p:txBody>
      </p:sp>
      <p:sp>
        <p:nvSpPr>
          <p:cNvPr id="332" name="CustomShape 10"/>
          <p:cNvSpPr/>
          <p:nvPr/>
        </p:nvSpPr>
        <p:spPr>
          <a:xfrm>
            <a:off x="6642720" y="5000760"/>
            <a:ext cx="1155240" cy="22824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70000"/>
              </a:lnSpc>
            </a:pPr>
            <a:r>
              <a:rPr lang="ru-RU">
                <a:solidFill>
                  <a:srgbClr val="fffefd"/>
                </a:solidFill>
                <a:latin typeface="Calibri Light"/>
                <a:ea typeface="Calibri Light"/>
              </a:rPr>
              <a:t>Tweets</a:t>
            </a:r>
            <a:endParaRPr/>
          </a:p>
        </p:txBody>
      </p:sp>
      <p:sp>
        <p:nvSpPr>
          <p:cNvPr id="333" name="CustomShape 11"/>
          <p:cNvSpPr/>
          <p:nvPr/>
        </p:nvSpPr>
        <p:spPr>
          <a:xfrm>
            <a:off x="1613520" y="5775480"/>
            <a:ext cx="1294920" cy="21564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61b1d7"/>
                </a:solidFill>
                <a:latin typeface="Calibri"/>
                <a:ea typeface="ヒラギノ角ゴ ProN W3"/>
              </a:rPr>
              <a:t>Transactions</a:t>
            </a:r>
            <a:endParaRPr/>
          </a:p>
        </p:txBody>
      </p:sp>
      <p:sp>
        <p:nvSpPr>
          <p:cNvPr id="334" name="CustomShape 12"/>
          <p:cNvSpPr/>
          <p:nvPr/>
        </p:nvSpPr>
        <p:spPr>
          <a:xfrm>
            <a:off x="3848760" y="5775480"/>
            <a:ext cx="1294920" cy="21564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38637b"/>
                </a:solidFill>
                <a:latin typeface="Calibri"/>
                <a:ea typeface="ヒラギノ角ゴ ProN W3"/>
              </a:rPr>
              <a:t>Interactions</a:t>
            </a:r>
            <a:endParaRPr/>
          </a:p>
        </p:txBody>
      </p:sp>
      <p:sp>
        <p:nvSpPr>
          <p:cNvPr id="335" name="CustomShape 13"/>
          <p:cNvSpPr/>
          <p:nvPr/>
        </p:nvSpPr>
        <p:spPr>
          <a:xfrm>
            <a:off x="6134760" y="5775480"/>
            <a:ext cx="1294920" cy="21564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38637b"/>
                </a:solidFill>
                <a:latin typeface="Calibri"/>
                <a:ea typeface="ヒラギノ角ゴ ProN W3"/>
              </a:rPr>
              <a:t>Observations</a:t>
            </a:r>
            <a:endParaRPr/>
          </a:p>
        </p:txBody>
      </p:sp>
      <p:sp>
        <p:nvSpPr>
          <p:cNvPr id="336" name="CustomShape 14"/>
          <p:cNvSpPr/>
          <p:nvPr/>
        </p:nvSpPr>
        <p:spPr>
          <a:xfrm>
            <a:off x="5373000" y="6269040"/>
            <a:ext cx="2819160" cy="31716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2f3e45"/>
                </a:solidFill>
                <a:latin typeface="Calibri Bold"/>
                <a:ea typeface="ヒラギノ角ゴ ProN W3"/>
              </a:rPr>
              <a:t>Data variety and complexity</a:t>
            </a:r>
            <a:endParaRPr/>
          </a:p>
        </p:txBody>
      </p:sp>
    </p:spTree>
  </p:cSld>
  <p:transition spd="med">
    <p:pull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The four V’s of Big Data = Any Data</a:t>
            </a:r>
            <a:endParaRPr/>
          </a:p>
        </p:txBody>
      </p:sp>
      <p:sp>
        <p:nvSpPr>
          <p:cNvPr id="338" name="TextShape 2"/>
          <p:cNvSpPr txBox="1"/>
          <p:nvPr/>
        </p:nvSpPr>
        <p:spPr>
          <a:xfrm>
            <a:off x="3996000" y="6492240"/>
            <a:ext cx="1152000" cy="201240"/>
          </a:xfrm>
          <a:prstGeom prst="rect">
            <a:avLst/>
          </a:prstGeom>
        </p:spPr>
        <p:txBody>
          <a:bodyPr anchor="ctr"/>
          <a:p>
            <a:pPr algn="ctr"/>
            <a:fld id="{811131C1-81B1-4131-B1A1-01D101213121}" type="slidenum">
              <a:rPr lang="ru-RU" sz="800">
                <a:solidFill>
                  <a:srgbClr val="dedbcd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33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817560" y="1816200"/>
            <a:ext cx="3288960" cy="1638000"/>
          </a:xfrm>
          <a:prstGeom prst="rect">
            <a:avLst/>
          </a:prstGeom>
        </p:spPr>
      </p:pic>
      <p:pic>
        <p:nvPicPr>
          <p:cNvPr descr="" id="34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17560" y="3022560"/>
            <a:ext cx="3301560" cy="533160"/>
          </a:xfrm>
          <a:prstGeom prst="rect">
            <a:avLst/>
          </a:prstGeom>
        </p:spPr>
      </p:pic>
      <p:pic>
        <p:nvPicPr>
          <p:cNvPr descr="" id="34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56040" y="1816200"/>
            <a:ext cx="3288960" cy="1726920"/>
          </a:xfrm>
          <a:prstGeom prst="rect">
            <a:avLst/>
          </a:prstGeom>
        </p:spPr>
      </p:pic>
      <p:pic>
        <p:nvPicPr>
          <p:cNvPr descr="" id="342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856040" y="3022560"/>
            <a:ext cx="3301560" cy="533160"/>
          </a:xfrm>
          <a:prstGeom prst="rect">
            <a:avLst/>
          </a:prstGeom>
        </p:spPr>
      </p:pic>
      <p:pic>
        <p:nvPicPr>
          <p:cNvPr descr="" id="343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817560" y="4241880"/>
            <a:ext cx="3288960" cy="1599840"/>
          </a:xfrm>
          <a:prstGeom prst="rect">
            <a:avLst/>
          </a:prstGeom>
        </p:spPr>
      </p:pic>
      <p:pic>
        <p:nvPicPr>
          <p:cNvPr descr="" id="344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817560" y="5448240"/>
            <a:ext cx="3301560" cy="533160"/>
          </a:xfrm>
          <a:prstGeom prst="rect">
            <a:avLst/>
          </a:prstGeom>
        </p:spPr>
      </p:pic>
      <p:pic>
        <p:nvPicPr>
          <p:cNvPr descr="" id="345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4856040" y="4241880"/>
            <a:ext cx="3288960" cy="1638000"/>
          </a:xfrm>
          <a:prstGeom prst="rect">
            <a:avLst/>
          </a:prstGeom>
        </p:spPr>
      </p:pic>
      <p:pic>
        <p:nvPicPr>
          <p:cNvPr descr="" id="346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4856040" y="5448240"/>
            <a:ext cx="3301560" cy="533160"/>
          </a:xfrm>
          <a:prstGeom prst="rect">
            <a:avLst/>
          </a:prstGeom>
        </p:spPr>
      </p:pic>
      <p:sp>
        <p:nvSpPr>
          <p:cNvPr id="347" name="CustomShape 3"/>
          <p:cNvSpPr/>
          <p:nvPr/>
        </p:nvSpPr>
        <p:spPr>
          <a:xfrm>
            <a:off x="892080" y="3252960"/>
            <a:ext cx="2819160" cy="31716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fffefd"/>
                </a:solidFill>
                <a:latin typeface="Calibri Bold"/>
              </a:rPr>
              <a:t>Volume</a:t>
            </a:r>
            <a:endParaRPr/>
          </a:p>
        </p:txBody>
      </p:sp>
      <p:sp>
        <p:nvSpPr>
          <p:cNvPr id="348" name="CustomShape 4"/>
          <p:cNvSpPr/>
          <p:nvPr/>
        </p:nvSpPr>
        <p:spPr>
          <a:xfrm>
            <a:off x="4981680" y="3252960"/>
            <a:ext cx="2819160" cy="31716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fffefd"/>
                </a:solidFill>
                <a:latin typeface="Calibri Bold"/>
              </a:rPr>
              <a:t>Velocity</a:t>
            </a:r>
            <a:endParaRPr/>
          </a:p>
        </p:txBody>
      </p:sp>
      <p:sp>
        <p:nvSpPr>
          <p:cNvPr id="349" name="CustomShape 5"/>
          <p:cNvSpPr/>
          <p:nvPr/>
        </p:nvSpPr>
        <p:spPr>
          <a:xfrm>
            <a:off x="892080" y="5678640"/>
            <a:ext cx="2819160" cy="31716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fffefd"/>
                </a:solidFill>
                <a:latin typeface="Calibri Bold"/>
              </a:rPr>
              <a:t>Variety</a:t>
            </a:r>
            <a:endParaRPr/>
          </a:p>
        </p:txBody>
      </p:sp>
      <p:sp>
        <p:nvSpPr>
          <p:cNvPr id="350" name="CustomShape 6"/>
          <p:cNvSpPr/>
          <p:nvPr/>
        </p:nvSpPr>
        <p:spPr>
          <a:xfrm>
            <a:off x="4981680" y="5678640"/>
            <a:ext cx="2819160" cy="317160"/>
          </a:xfrm>
          <a:prstGeom prst="rect">
            <a:avLst/>
          </a:prstGeom>
        </p:spPr>
        <p:txBody>
          <a:bodyPr bIns="0" lIns="0" rIns="0" tIns="0"/>
          <a:p>
            <a:r>
              <a:rPr lang="ru-RU">
                <a:solidFill>
                  <a:srgbClr val="fffefd"/>
                </a:solidFill>
                <a:latin typeface="Calibri Bold"/>
              </a:rPr>
              <a:t>Variability</a:t>
            </a:r>
            <a:endParaRPr/>
          </a:p>
        </p:txBody>
      </p:sp>
      <p:sp>
        <p:nvSpPr>
          <p:cNvPr id="351" name="CustomShape 7"/>
          <p:cNvSpPr/>
          <p:nvPr/>
        </p:nvSpPr>
        <p:spPr>
          <a:xfrm>
            <a:off x="809640" y="3576600"/>
            <a:ext cx="3288960" cy="520200"/>
          </a:xfrm>
          <a:prstGeom prst="rect">
            <a:avLst/>
          </a:prstGeom>
        </p:spPr>
        <p:txBody>
          <a:bodyPr bIns="0" lIns="0" rIns="0" tIns="0"/>
          <a:p>
            <a:r>
              <a:rPr lang="ru-RU" sz="1400">
                <a:solidFill>
                  <a:srgbClr val="666666"/>
                </a:solidFill>
                <a:latin typeface="Calibri Light"/>
                <a:ea typeface="Calibri Light"/>
              </a:rPr>
              <a:t>Data explosion. Multi-layered architecture Non linear scalability.</a:t>
            </a:r>
            <a:endParaRPr/>
          </a:p>
        </p:txBody>
      </p:sp>
      <p:sp>
        <p:nvSpPr>
          <p:cNvPr id="352" name="CustomShape 8"/>
          <p:cNvSpPr/>
          <p:nvPr/>
        </p:nvSpPr>
        <p:spPr>
          <a:xfrm>
            <a:off x="4861080" y="3576600"/>
            <a:ext cx="3288960" cy="520200"/>
          </a:xfrm>
          <a:prstGeom prst="rect">
            <a:avLst/>
          </a:prstGeom>
        </p:spPr>
        <p:txBody>
          <a:bodyPr bIns="0" lIns="0" rIns="0" tIns="0"/>
          <a:p>
            <a:r>
              <a:rPr lang="ru-RU" sz="1400">
                <a:solidFill>
                  <a:srgbClr val="666666"/>
                </a:solidFill>
                <a:latin typeface="Calibri Light"/>
                <a:ea typeface="Calibri Light"/>
              </a:rPr>
              <a:t>Data changes rapidly. Events in new pace. Decision window.</a:t>
            </a:r>
            <a:endParaRPr/>
          </a:p>
        </p:txBody>
      </p:sp>
      <p:sp>
        <p:nvSpPr>
          <p:cNvPr id="353" name="CustomShape 9"/>
          <p:cNvSpPr/>
          <p:nvPr/>
        </p:nvSpPr>
        <p:spPr>
          <a:xfrm>
            <a:off x="809640" y="6027840"/>
            <a:ext cx="3288960" cy="520200"/>
          </a:xfrm>
          <a:prstGeom prst="rect">
            <a:avLst/>
          </a:prstGeom>
        </p:spPr>
        <p:txBody>
          <a:bodyPr bIns="0" lIns="0" rIns="0" tIns="0"/>
          <a:p>
            <a:r>
              <a:rPr lang="ru-RU" sz="1400">
                <a:solidFill>
                  <a:srgbClr val="666666"/>
                </a:solidFill>
                <a:latin typeface="Calibri Light"/>
                <a:ea typeface="Calibri Light"/>
              </a:rPr>
              <a:t>Many data formats. Complex integration. Non structured sources.</a:t>
            </a:r>
            <a:endParaRPr/>
          </a:p>
        </p:txBody>
      </p:sp>
      <p:sp>
        <p:nvSpPr>
          <p:cNvPr id="354" name="CustomShape 10"/>
          <p:cNvSpPr/>
          <p:nvPr/>
        </p:nvSpPr>
        <p:spPr>
          <a:xfrm>
            <a:off x="4861080" y="6053040"/>
            <a:ext cx="3288960" cy="520200"/>
          </a:xfrm>
          <a:prstGeom prst="rect">
            <a:avLst/>
          </a:prstGeom>
        </p:spPr>
        <p:txBody>
          <a:bodyPr bIns="0" lIns="0" rIns="0" tIns="0"/>
          <a:p>
            <a:r>
              <a:rPr lang="ru-RU" sz="1400">
                <a:solidFill>
                  <a:srgbClr val="666666"/>
                </a:solidFill>
                <a:latin typeface="Calibri Light"/>
                <a:ea typeface="Calibri Light"/>
              </a:rPr>
              <a:t>Variable interpretations. Enriching existing views. Virtual models.</a:t>
            </a:r>
            <a:endParaRPr/>
          </a:p>
        </p:txBody>
      </p:sp>
    </p:spTree>
  </p:cSld>
  <p:transition spd="med">
    <p:pull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2905560" y="4586040"/>
            <a:ext cx="1580040" cy="272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1200">
                <a:solidFill>
                  <a:srgbClr val="ffffff"/>
                </a:solidFill>
              </a:rPr>
              <a:t>Transactions</a:t>
            </a:r>
            <a:endParaRPr/>
          </a:p>
        </p:txBody>
      </p:sp>
      <p:sp>
        <p:nvSpPr>
          <p:cNvPr id="356" name="CustomShape 2"/>
          <p:cNvSpPr/>
          <p:nvPr/>
        </p:nvSpPr>
        <p:spPr>
          <a:xfrm>
            <a:off x="4912920" y="3266640"/>
            <a:ext cx="1604520" cy="272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1200">
                <a:solidFill>
                  <a:srgbClr val="ffffff"/>
                </a:solidFill>
              </a:rPr>
              <a:t>Interactions</a:t>
            </a:r>
            <a:endParaRPr/>
          </a:p>
        </p:txBody>
      </p:sp>
      <p:sp>
        <p:nvSpPr>
          <p:cNvPr id="357" name="CustomShape 3"/>
          <p:cNvSpPr/>
          <p:nvPr/>
        </p:nvSpPr>
        <p:spPr>
          <a:xfrm>
            <a:off x="3576960" y="5478840"/>
            <a:ext cx="1665000" cy="2728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ru-RU" sz="1200">
                <a:solidFill>
                  <a:srgbClr val="ffffff"/>
                </a:solidFill>
              </a:rPr>
              <a:t>Observations</a:t>
            </a:r>
            <a:endParaRPr/>
          </a:p>
        </p:txBody>
      </p:sp>
      <p:sp>
        <p:nvSpPr>
          <p:cNvPr id="358" name="CustomShape 4"/>
          <p:cNvSpPr/>
          <p:nvPr/>
        </p:nvSpPr>
        <p:spPr>
          <a:xfrm>
            <a:off x="5725800" y="593604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Decision engines</a:t>
            </a:r>
            <a:endParaRPr/>
          </a:p>
        </p:txBody>
      </p:sp>
      <p:sp>
        <p:nvSpPr>
          <p:cNvPr id="359" name="CustomShape 5"/>
          <p:cNvSpPr/>
          <p:nvPr/>
        </p:nvSpPr>
        <p:spPr>
          <a:xfrm>
            <a:off x="6138360" y="4869360"/>
            <a:ext cx="217008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Complex Event Processing</a:t>
            </a:r>
            <a:endParaRPr/>
          </a:p>
        </p:txBody>
      </p:sp>
      <p:sp>
        <p:nvSpPr>
          <p:cNvPr id="360" name="CustomShape 6"/>
          <p:cNvSpPr/>
          <p:nvPr/>
        </p:nvSpPr>
        <p:spPr>
          <a:xfrm>
            <a:off x="6327720" y="525024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Visualization</a:t>
            </a:r>
            <a:endParaRPr/>
          </a:p>
        </p:txBody>
      </p:sp>
      <p:sp>
        <p:nvSpPr>
          <p:cNvPr id="361" name="CustomShape 7"/>
          <p:cNvSpPr/>
          <p:nvPr/>
        </p:nvSpPr>
        <p:spPr>
          <a:xfrm>
            <a:off x="6099120" y="555516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Data Mining</a:t>
            </a:r>
            <a:endParaRPr/>
          </a:p>
        </p:txBody>
      </p:sp>
      <p:sp>
        <p:nvSpPr>
          <p:cNvPr id="362" name="CustomShape 8"/>
          <p:cNvSpPr/>
          <p:nvPr/>
        </p:nvSpPr>
        <p:spPr>
          <a:xfrm>
            <a:off x="6022800" y="448848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Information Retrieval</a:t>
            </a:r>
            <a:endParaRPr/>
          </a:p>
        </p:txBody>
      </p:sp>
      <p:pic>
        <p:nvPicPr>
          <p:cNvPr descr="" id="363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7797240" y="4363200"/>
            <a:ext cx="682560" cy="505800"/>
          </a:xfrm>
          <a:prstGeom prst="rect">
            <a:avLst/>
          </a:prstGeom>
        </p:spPr>
      </p:pic>
      <p:pic>
        <p:nvPicPr>
          <p:cNvPr descr="" id="36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7409160" y="5987160"/>
            <a:ext cx="648720" cy="487800"/>
          </a:xfrm>
          <a:prstGeom prst="rect">
            <a:avLst/>
          </a:prstGeom>
        </p:spPr>
      </p:pic>
      <p:pic>
        <p:nvPicPr>
          <p:cNvPr descr="" id="36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8004240" y="5360760"/>
            <a:ext cx="489600" cy="498960"/>
          </a:xfrm>
          <a:prstGeom prst="rect">
            <a:avLst/>
          </a:prstGeom>
        </p:spPr>
      </p:pic>
      <p:sp>
        <p:nvSpPr>
          <p:cNvPr id="366" name="CustomShape 9"/>
          <p:cNvSpPr/>
          <p:nvPr/>
        </p:nvSpPr>
        <p:spPr>
          <a:xfrm>
            <a:off x="2150280" y="2659680"/>
            <a:ext cx="156600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200">
                <a:solidFill>
                  <a:srgbClr val="0e3751"/>
                </a:solidFill>
              </a:rPr>
              <a:t>Create transparency</a:t>
            </a:r>
            <a:endParaRPr/>
          </a:p>
        </p:txBody>
      </p:sp>
      <p:sp>
        <p:nvSpPr>
          <p:cNvPr id="367" name="CustomShape 10"/>
          <p:cNvSpPr/>
          <p:nvPr/>
        </p:nvSpPr>
        <p:spPr>
          <a:xfrm>
            <a:off x="2155680" y="2278440"/>
            <a:ext cx="178848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200">
                <a:solidFill>
                  <a:srgbClr val="0e3751"/>
                </a:solidFill>
              </a:rPr>
              <a:t>Enable experimentation</a:t>
            </a:r>
            <a:endParaRPr/>
          </a:p>
        </p:txBody>
      </p:sp>
      <p:sp>
        <p:nvSpPr>
          <p:cNvPr id="368" name="CustomShape 11"/>
          <p:cNvSpPr/>
          <p:nvPr/>
        </p:nvSpPr>
        <p:spPr>
          <a:xfrm>
            <a:off x="3597840" y="1973880"/>
            <a:ext cx="142884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200">
                <a:solidFill>
                  <a:srgbClr val="0e3751"/>
                </a:solidFill>
              </a:rPr>
              <a:t>Customize actions</a:t>
            </a:r>
            <a:endParaRPr/>
          </a:p>
        </p:txBody>
      </p:sp>
      <p:sp>
        <p:nvSpPr>
          <p:cNvPr id="369" name="CustomShape 12"/>
          <p:cNvSpPr/>
          <p:nvPr/>
        </p:nvSpPr>
        <p:spPr>
          <a:xfrm>
            <a:off x="4859280" y="2278440"/>
            <a:ext cx="151560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200">
                <a:solidFill>
                  <a:srgbClr val="0e3751"/>
                </a:solidFill>
              </a:rPr>
              <a:t>Automate decisions</a:t>
            </a:r>
            <a:endParaRPr/>
          </a:p>
        </p:txBody>
      </p:sp>
      <p:sp>
        <p:nvSpPr>
          <p:cNvPr id="370" name="CustomShape 13"/>
          <p:cNvSpPr/>
          <p:nvPr/>
        </p:nvSpPr>
        <p:spPr>
          <a:xfrm>
            <a:off x="4942800" y="2659680"/>
            <a:ext cx="2197080" cy="2728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ru-RU" sz="1200">
                <a:solidFill>
                  <a:srgbClr val="0e3751"/>
                </a:solidFill>
              </a:rPr>
              <a:t>Innovate new business model</a:t>
            </a:r>
            <a:endParaRPr/>
          </a:p>
        </p:txBody>
      </p:sp>
      <p:pic>
        <p:nvPicPr>
          <p:cNvPr descr="" id="371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163240" y="1879920"/>
            <a:ext cx="526680" cy="370440"/>
          </a:xfrm>
          <a:prstGeom prst="rect">
            <a:avLst/>
          </a:prstGeom>
        </p:spPr>
      </p:pic>
      <p:pic>
        <p:nvPicPr>
          <p:cNvPr descr="" id="372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6707520" y="2112480"/>
            <a:ext cx="627840" cy="439920"/>
          </a:xfrm>
          <a:prstGeom prst="rect">
            <a:avLst/>
          </a:prstGeom>
        </p:spPr>
      </p:pic>
      <p:pic>
        <p:nvPicPr>
          <p:cNvPr descr="" id="373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5070240" y="1800720"/>
            <a:ext cx="539640" cy="428400"/>
          </a:xfrm>
          <a:prstGeom prst="rect">
            <a:avLst/>
          </a:prstGeom>
        </p:spPr>
      </p:pic>
      <p:pic>
        <p:nvPicPr>
          <p:cNvPr descr="" id="37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1535040" y="2507040"/>
            <a:ext cx="515880" cy="380520"/>
          </a:xfrm>
          <a:prstGeom prst="rect">
            <a:avLst/>
          </a:prstGeom>
        </p:spPr>
      </p:pic>
      <p:sp>
        <p:nvSpPr>
          <p:cNvPr id="375" name="CustomShape 14"/>
          <p:cNvSpPr/>
          <p:nvPr/>
        </p:nvSpPr>
        <p:spPr>
          <a:xfrm>
            <a:off x="1443240" y="442116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MPP/Appliances</a:t>
            </a:r>
            <a:endParaRPr/>
          </a:p>
        </p:txBody>
      </p:sp>
      <p:sp>
        <p:nvSpPr>
          <p:cNvPr id="376" name="CustomShape 15"/>
          <p:cNvSpPr/>
          <p:nvPr/>
        </p:nvSpPr>
        <p:spPr>
          <a:xfrm>
            <a:off x="1222200" y="486936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Streaming</a:t>
            </a:r>
            <a:endParaRPr/>
          </a:p>
        </p:txBody>
      </p:sp>
      <p:sp>
        <p:nvSpPr>
          <p:cNvPr id="377" name="CustomShape 16"/>
          <p:cNvSpPr/>
          <p:nvPr/>
        </p:nvSpPr>
        <p:spPr>
          <a:xfrm>
            <a:off x="1146240" y="525924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Unstructured</a:t>
            </a:r>
            <a:endParaRPr/>
          </a:p>
        </p:txBody>
      </p:sp>
      <p:sp>
        <p:nvSpPr>
          <p:cNvPr id="378" name="CustomShape 17"/>
          <p:cNvSpPr/>
          <p:nvPr/>
        </p:nvSpPr>
        <p:spPr>
          <a:xfrm>
            <a:off x="2129040" y="594504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In-Memory</a:t>
            </a:r>
            <a:endParaRPr/>
          </a:p>
        </p:txBody>
      </p:sp>
      <p:sp>
        <p:nvSpPr>
          <p:cNvPr id="379" name="CustomShape 18"/>
          <p:cNvSpPr/>
          <p:nvPr/>
        </p:nvSpPr>
        <p:spPr>
          <a:xfrm>
            <a:off x="1290960" y="5716440"/>
            <a:ext cx="1439640" cy="431640"/>
          </a:xfrm>
          <a:prstGeom prst="rect">
            <a:avLst/>
          </a:prstGeom>
        </p:spPr>
        <p:txBody>
          <a:bodyPr anchor="ctr" bIns="0" lIns="0" rIns="0" tIns="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Map/Reduce</a:t>
            </a:r>
            <a:endParaRPr/>
          </a:p>
        </p:txBody>
      </p:sp>
      <p:pic>
        <p:nvPicPr>
          <p:cNvPr descr="" id="380" name="Picture 40"/>
          <p:cNvPicPr/>
          <p:nvPr/>
        </p:nvPicPr>
        <p:blipFill>
          <a:blip r:embed="rId8"/>
          <a:stretch>
            <a:fillRect/>
          </a:stretch>
        </p:blipFill>
        <p:spPr>
          <a:xfrm>
            <a:off x="916200" y="5785920"/>
            <a:ext cx="459360" cy="464040"/>
          </a:xfrm>
          <a:prstGeom prst="rect">
            <a:avLst/>
          </a:prstGeom>
        </p:spPr>
      </p:pic>
      <p:pic>
        <p:nvPicPr>
          <p:cNvPr descr="" id="381" name="Picture 6"/>
          <p:cNvPicPr/>
          <p:nvPr/>
        </p:nvPicPr>
        <p:blipFill>
          <a:blip r:embed="rId9"/>
          <a:stretch>
            <a:fillRect/>
          </a:stretch>
        </p:blipFill>
        <p:spPr>
          <a:xfrm>
            <a:off x="841320" y="4417200"/>
            <a:ext cx="601560" cy="299520"/>
          </a:xfrm>
          <a:prstGeom prst="rect">
            <a:avLst/>
          </a:prstGeom>
        </p:spPr>
      </p:pic>
      <p:pic>
        <p:nvPicPr>
          <p:cNvPr descr="" id="382" name="Picture 10"/>
          <p:cNvPicPr/>
          <p:nvPr/>
        </p:nvPicPr>
        <p:blipFill>
          <a:blip r:embed="rId10"/>
          <a:stretch>
            <a:fillRect/>
          </a:stretch>
        </p:blipFill>
        <p:spPr>
          <a:xfrm>
            <a:off x="757440" y="5000400"/>
            <a:ext cx="532800" cy="532800"/>
          </a:xfrm>
          <a:prstGeom prst="rect">
            <a:avLst/>
          </a:prstGeom>
        </p:spPr>
      </p:pic>
      <p:sp>
        <p:nvSpPr>
          <p:cNvPr id="383" name="TextShape 19"/>
          <p:cNvSpPr txBox="1"/>
          <p:nvPr/>
        </p:nvSpPr>
        <p:spPr>
          <a:xfrm>
            <a:off x="467640" y="632520"/>
            <a:ext cx="5987520" cy="74376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A Platon view on Big Data</a:t>
            </a:r>
            <a:endParaRPr/>
          </a:p>
        </p:txBody>
      </p:sp>
      <p:pic>
        <p:nvPicPr>
          <p:cNvPr descr="" id="384" name="Picture 2"/>
          <p:cNvPicPr/>
          <p:nvPr/>
        </p:nvPicPr>
        <p:blipFill>
          <a:blip r:embed="rId11"/>
          <a:stretch>
            <a:fillRect/>
          </a:stretch>
        </p:blipFill>
        <p:spPr>
          <a:xfrm>
            <a:off x="3734280" y="3952440"/>
            <a:ext cx="1248120" cy="1086480"/>
          </a:xfrm>
          <a:prstGeom prst="rect">
            <a:avLst/>
          </a:prstGeom>
        </p:spPr>
      </p:pic>
    </p:spTree>
  </p:cSld>
  <p:transition spd="med">
    <p:pull dir="l"/>
  </p:transition>
  <p:timing>
    <p:tnLst>
      <p:par>
        <p:cTn dur="indefinite" id="64" nodeType="tmRoot" restart="never">
          <p:childTnLst>
            <p:seq>
              <p:cTn dur="indefinite" id="65" nodeType="mainSeq">
                <p:childTnLst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afterEffect" presetClass="entr" presetID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id="73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75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500"/>
                            </p:stCondLst>
                            <p:childTnLst>
                              <p:par>
                                <p:cTn fill="hold" id="77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78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id="82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84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500"/>
                            </p:stCondLst>
                            <p:childTnLst>
                              <p:par>
                                <p:cTn fill="hold" id="86" nodeType="after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500" fill="freeze" id="8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id="91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fill="freeze" id="93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Shape 1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Information use cases</a:t>
            </a:r>
            <a:endParaRPr/>
          </a:p>
        </p:txBody>
      </p:sp>
      <p:sp>
        <p:nvSpPr>
          <p:cNvPr id="386" name="TextShape 2"/>
          <p:cNvSpPr txBox="1"/>
          <p:nvPr/>
        </p:nvSpPr>
        <p:spPr>
          <a:xfrm>
            <a:off x="46764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e3751"/>
                </a:solidFill>
                <a:latin typeface="Calibri"/>
              </a:rPr>
              <a:t>© Platon</a:t>
            </a:r>
            <a:endParaRPr/>
          </a:p>
        </p:txBody>
      </p:sp>
      <p:sp>
        <p:nvSpPr>
          <p:cNvPr id="387" name="TextShape 3"/>
          <p:cNvSpPr txBox="1"/>
          <p:nvPr/>
        </p:nvSpPr>
        <p:spPr>
          <a:xfrm>
            <a:off x="62190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F161C171-51D1-4131-A1B1-E1A101512131}" type="slidenum">
              <a:rPr lang="ru-RU">
                <a:solidFill>
                  <a:srgbClr val="0e3751"/>
                </a:solidFill>
                <a:latin typeface="Calibri"/>
              </a:rPr>
              <a:t>&lt;номер&gt;</a:t>
            </a:fld>
            <a:endParaRPr/>
          </a:p>
        </p:txBody>
      </p:sp>
      <p:pic>
        <p:nvPicPr>
          <p:cNvPr descr="" id="388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762120" y="1943280"/>
            <a:ext cx="2277720" cy="1549080"/>
          </a:xfrm>
          <a:prstGeom prst="rect">
            <a:avLst/>
          </a:prstGeom>
        </p:spPr>
      </p:pic>
      <p:pic>
        <p:nvPicPr>
          <p:cNvPr descr="" id="3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720" y="1943280"/>
            <a:ext cx="2277720" cy="1549080"/>
          </a:xfrm>
          <a:prstGeom prst="rect">
            <a:avLst/>
          </a:prstGeom>
        </p:spPr>
      </p:pic>
      <p:pic>
        <p:nvPicPr>
          <p:cNvPr descr="" id="39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16520" y="1943280"/>
            <a:ext cx="2277720" cy="1549080"/>
          </a:xfrm>
          <a:prstGeom prst="rect">
            <a:avLst/>
          </a:prstGeom>
        </p:spPr>
      </p:pic>
      <p:pic>
        <p:nvPicPr>
          <p:cNvPr descr="" id="39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62120" y="4114800"/>
            <a:ext cx="2277720" cy="1549080"/>
          </a:xfrm>
          <a:prstGeom prst="rect">
            <a:avLst/>
          </a:prstGeom>
        </p:spPr>
      </p:pic>
      <p:pic>
        <p:nvPicPr>
          <p:cNvPr descr="" id="392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3276720" y="4114800"/>
            <a:ext cx="2277720" cy="1549080"/>
          </a:xfrm>
          <a:prstGeom prst="rect">
            <a:avLst/>
          </a:prstGeom>
        </p:spPr>
      </p:pic>
      <p:pic>
        <p:nvPicPr>
          <p:cNvPr descr="" id="393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5791320" y="4114800"/>
            <a:ext cx="2277720" cy="1549080"/>
          </a:xfrm>
          <a:prstGeom prst="rect">
            <a:avLst/>
          </a:prstGeom>
        </p:spPr>
      </p:pic>
      <p:sp>
        <p:nvSpPr>
          <p:cNvPr id="394" name="CustomShape 4"/>
          <p:cNvSpPr/>
          <p:nvPr/>
        </p:nvSpPr>
        <p:spPr>
          <a:xfrm>
            <a:off x="532080" y="3556080"/>
            <a:ext cx="2743920" cy="1983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300">
                <a:solidFill>
                  <a:srgbClr val="666666"/>
                </a:solidFill>
                <a:latin typeface="Calibri"/>
              </a:rPr>
              <a:t>Understand customer sentiments</a:t>
            </a:r>
            <a:endParaRPr/>
          </a:p>
        </p:txBody>
      </p:sp>
      <p:sp>
        <p:nvSpPr>
          <p:cNvPr id="395" name="CustomShape 5"/>
          <p:cNvSpPr/>
          <p:nvPr/>
        </p:nvSpPr>
        <p:spPr>
          <a:xfrm>
            <a:off x="3541320" y="3556080"/>
            <a:ext cx="1755000" cy="1983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300">
                <a:solidFill>
                  <a:srgbClr val="666666"/>
                </a:solidFill>
                <a:latin typeface="Calibri"/>
              </a:rPr>
              <a:t>Test market response</a:t>
            </a:r>
            <a:endParaRPr/>
          </a:p>
        </p:txBody>
      </p:sp>
      <p:sp>
        <p:nvSpPr>
          <p:cNvPr id="396" name="CustomShape 6"/>
          <p:cNvSpPr/>
          <p:nvPr/>
        </p:nvSpPr>
        <p:spPr>
          <a:xfrm>
            <a:off x="5692320" y="3556080"/>
            <a:ext cx="2507760" cy="1983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300">
                <a:solidFill>
                  <a:srgbClr val="666666"/>
                </a:solidFill>
                <a:latin typeface="Calibri"/>
              </a:rPr>
              <a:t>Individualize value proposition</a:t>
            </a:r>
            <a:endParaRPr/>
          </a:p>
        </p:txBody>
      </p:sp>
      <p:sp>
        <p:nvSpPr>
          <p:cNvPr id="397" name="CustomShape 7"/>
          <p:cNvSpPr/>
          <p:nvPr/>
        </p:nvSpPr>
        <p:spPr>
          <a:xfrm>
            <a:off x="617400" y="5740560"/>
            <a:ext cx="2573280" cy="1983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300">
                <a:solidFill>
                  <a:srgbClr val="666666"/>
                </a:solidFill>
                <a:latin typeface="Calibri"/>
              </a:rPr>
              <a:t>Target equipment maintenance</a:t>
            </a:r>
            <a:endParaRPr/>
          </a:p>
        </p:txBody>
      </p:sp>
      <p:sp>
        <p:nvSpPr>
          <p:cNvPr id="398" name="CustomShape 8"/>
          <p:cNvSpPr/>
          <p:nvPr/>
        </p:nvSpPr>
        <p:spPr>
          <a:xfrm>
            <a:off x="3065760" y="5740560"/>
            <a:ext cx="2705760" cy="1983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300">
                <a:solidFill>
                  <a:srgbClr val="666666"/>
                </a:solidFill>
                <a:latin typeface="Calibri"/>
              </a:rPr>
              <a:t>Automate Application Processing</a:t>
            </a:r>
            <a:endParaRPr/>
          </a:p>
        </p:txBody>
      </p:sp>
      <p:sp>
        <p:nvSpPr>
          <p:cNvPr id="399" name="CustomShape 9"/>
          <p:cNvSpPr/>
          <p:nvPr/>
        </p:nvSpPr>
        <p:spPr>
          <a:xfrm>
            <a:off x="5865120" y="5740560"/>
            <a:ext cx="2161800" cy="19836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 sz="1300">
                <a:solidFill>
                  <a:srgbClr val="666666"/>
                </a:solidFill>
                <a:latin typeface="Calibri"/>
              </a:rPr>
              <a:t>Predict customer behavior</a:t>
            </a:r>
            <a:endParaRPr/>
          </a:p>
        </p:txBody>
      </p:sp>
    </p:spTree>
  </p:cSld>
  <p:transition spd="med">
    <p:pull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Case: Karnov, Better BI using Big Data</a:t>
            </a:r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457200" y="1700640"/>
            <a:ext cx="7852680" cy="44283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A Digital Transformation, from books to services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Statistics on usage and recommendation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Integrate any data source</a:t>
            </a:r>
            <a:endParaRPr/>
          </a:p>
          <a:p>
            <a:pPr lvl="1">
              <a:buFont typeface="Arial"/>
              <a:buChar char="–"/>
            </a:pPr>
            <a:r>
              <a:rPr lang="en-US" sz="1600">
                <a:solidFill>
                  <a:srgbClr val="0e3751"/>
                </a:solidFill>
                <a:latin typeface="Calibri"/>
              </a:rPr>
              <a:t>JSON</a:t>
            </a:r>
            <a:endParaRPr/>
          </a:p>
          <a:p>
            <a:pPr lvl="1">
              <a:buFont typeface="Arial"/>
              <a:buChar char="–"/>
            </a:pPr>
            <a:r>
              <a:rPr lang="en-US" sz="1600">
                <a:solidFill>
                  <a:srgbClr val="0e3751"/>
                </a:solidFill>
                <a:latin typeface="Calibri"/>
              </a:rPr>
              <a:t>SAP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40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66640" y="3424320"/>
            <a:ext cx="5043240" cy="3018960"/>
          </a:xfrm>
          <a:prstGeom prst="rect">
            <a:avLst/>
          </a:prstGeom>
        </p:spPr>
      </p:pic>
      <p:pic>
        <p:nvPicPr>
          <p:cNvPr descr="" id="403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85160" y="6444000"/>
            <a:ext cx="2475000" cy="1393200"/>
          </a:xfrm>
          <a:prstGeom prst="rect">
            <a:avLst/>
          </a:prstGeom>
        </p:spPr>
      </p:pic>
      <p:sp>
        <p:nvSpPr>
          <p:cNvPr id="404" name="CustomShape 3"/>
          <p:cNvSpPr/>
          <p:nvPr/>
        </p:nvSpPr>
        <p:spPr>
          <a:xfrm>
            <a:off x="2427480" y="4960800"/>
            <a:ext cx="756360" cy="49032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ffff00"/>
          </a:solidFill>
        </p:spPr>
        <p:txBody>
          <a:bodyPr anchor="ctr" bIns="45000" lIns="0" rIns="0" tIns="45000"/>
          <a:p>
            <a:pPr algn="ctr"/>
            <a:r>
              <a:rPr lang="ru-RU" sz="1200">
                <a:solidFill>
                  <a:srgbClr val="0e3751"/>
                </a:solidFill>
                <a:latin typeface="Calibri"/>
              </a:rPr>
              <a:t>Transform</a:t>
            </a:r>
            <a:endParaRPr/>
          </a:p>
        </p:txBody>
      </p:sp>
      <p:sp>
        <p:nvSpPr>
          <p:cNvPr id="405" name="CustomShape 4"/>
          <p:cNvSpPr/>
          <p:nvPr/>
        </p:nvSpPr>
        <p:spPr>
          <a:xfrm>
            <a:off x="6433200" y="1840680"/>
            <a:ext cx="2366280" cy="1803600"/>
          </a:xfrm>
          <a:prstGeom prst="wedgeRoundRectCallout">
            <a:avLst>
              <a:gd fmla="val 1400" name="adj1"/>
              <a:gd fmla="val 25920" name="adj2"/>
            </a:avLst>
          </a:prstGeom>
          <a:solidFill>
            <a:srgbClr val="ffffff"/>
          </a:solidFill>
          <a:ln w="25560">
            <a:solidFill>
              <a:srgbClr val="0a283b"/>
            </a:solidFill>
            <a:round/>
          </a:ln>
        </p:spPr>
      </p:sp>
      <p:pic>
        <p:nvPicPr>
          <p:cNvPr descr="" id="406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90880" y="1905120"/>
            <a:ext cx="2094120" cy="1659240"/>
          </a:xfrm>
          <a:prstGeom prst="rect">
            <a:avLst/>
          </a:prstGeom>
        </p:spPr>
      </p:pic>
    </p:spTree>
  </p:cSld>
  <p:transition spd="med">
    <p:pull dir="l"/>
  </p:transition>
  <p:timing>
    <p:tnLst>
      <p:par>
        <p:cTn dur="indefinite" id="94" nodeType="tmRoot" restart="never">
          <p:childTnLst>
            <p:seq>
              <p:cTn dur="indefinite" id="95" nodeType="mainSeq">
                <p:childTnLst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id="98" nodeType="afterEffect" presetClass="entr" presetID="5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00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01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02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446760" y="449640"/>
            <a:ext cx="7041240" cy="926640"/>
          </a:xfrm>
          <a:prstGeom prst="rect">
            <a:avLst/>
          </a:prstGeom>
        </p:spPr>
        <p:txBody>
          <a:bodyPr anchor="b"/>
          <a:p>
            <a:r>
              <a:rPr b="1" lang="en-US" sz="2400">
                <a:solidFill>
                  <a:srgbClr val="0e3751"/>
                </a:solidFill>
                <a:latin typeface="Calibri"/>
              </a:rPr>
              <a:t>Case: Data-driven innovation at Chr. Hansen R&amp;D</a:t>
            </a:r>
            <a:endParaRPr/>
          </a:p>
        </p:txBody>
      </p:sp>
      <p:sp>
        <p:nvSpPr>
          <p:cNvPr id="408" name="TextShape 2"/>
          <p:cNvSpPr txBox="1"/>
          <p:nvPr/>
        </p:nvSpPr>
        <p:spPr>
          <a:xfrm>
            <a:off x="457200" y="1700640"/>
            <a:ext cx="7852680" cy="4428360"/>
          </a:xfrm>
          <a:prstGeom prst="rect">
            <a:avLst/>
          </a:prstGeom>
        </p:spPr>
        <p:txBody>
          <a:bodyPr/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From one-man armies to </a:t>
            </a:r>
            <a:r>
              <a:rPr lang="en-US">
                <a:solidFill>
                  <a:srgbClr val="0e3751"/>
                </a:solidFill>
                <a:latin typeface="Calibri"/>
              </a:rPr>
              <a:t>
</a:t>
            </a:r>
            <a:r>
              <a:rPr lang="en-US">
                <a:solidFill>
                  <a:srgbClr val="0e3751"/>
                </a:solidFill>
                <a:latin typeface="Calibri"/>
              </a:rPr>
              <a:t>Collaborative Data in R&amp;D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“</a:t>
            </a:r>
            <a:r>
              <a:rPr lang="en-US">
                <a:solidFill>
                  <a:srgbClr val="0e3751"/>
                </a:solidFill>
                <a:latin typeface="Calibri"/>
              </a:rPr>
              <a:t>Setting data free”, M. Meldgaard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Automatic data capture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Downscaling theme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Finer data granularity</a:t>
            </a:r>
            <a:endParaRPr/>
          </a:p>
          <a:p>
            <a:pPr>
              <a:buFont typeface="Arial"/>
              <a:buChar char="•"/>
            </a:pPr>
            <a:r>
              <a:rPr lang="en-US">
                <a:solidFill>
                  <a:srgbClr val="0e3751"/>
                </a:solidFill>
                <a:latin typeface="Calibri"/>
              </a:rPr>
              <a:t>Rethinking R&amp;D</a:t>
            </a:r>
            <a:endParaRPr/>
          </a:p>
        </p:txBody>
      </p:sp>
      <p:pic>
        <p:nvPicPr>
          <p:cNvPr descr="" id="409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513680" y="1689120"/>
            <a:ext cx="3715920" cy="4817880"/>
          </a:xfrm>
          <a:prstGeom prst="rect">
            <a:avLst/>
          </a:prstGeom>
        </p:spPr>
      </p:pic>
      <p:pic>
        <p:nvPicPr>
          <p:cNvPr descr="" id="41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49640" y="5731200"/>
            <a:ext cx="2815200" cy="412560"/>
          </a:xfrm>
          <a:prstGeom prst="rect">
            <a:avLst/>
          </a:prstGeom>
        </p:spPr>
      </p:pic>
    </p:spTree>
  </p:cSld>
  <p:transition spd="med">
    <p:pull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