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6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9B09-2572-48F5-9741-0B7B02ACF199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54D0-9F76-4276-8ED6-A43DDEE30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DC9C-AD2E-4996-8F4E-B9C30BD5D936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24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29E9-354D-4892-A26D-F0F1538F6E1D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2BFD-13CD-47FE-BC3F-00A68C940D95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30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CB00-48D3-4208-8BD4-C941757798AB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3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4660-D935-4D96-97DE-CB927AD965A2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EB45-09CF-4EB5-94F6-367169E5BFE2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8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FD5-8DDA-4E27-A0D4-6480A875756F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5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C219-6DA3-4E69-9FE2-DCE4E05CF0CA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7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201B-2D9F-4EBC-96AD-18232C5DA567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25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A043-B36B-446E-B0A3-FFA9EC913F31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82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F88-B5FD-42C4-AA06-A254F4B739A3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3DCC-6747-4C02-90B5-005074B2359C}" type="datetime1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8B9E-9A0F-49FA-949B-D703B0D7D2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8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nroche.fr/en" TargetMode="External"/><Relationship Id="rId3" Type="http://schemas.openxmlformats.org/officeDocument/2006/relationships/hyperlink" Target="http://www.bordeaux-metropole.fr/" TargetMode="External"/><Relationship Id="rId7" Type="http://schemas.openxmlformats.org/officeDocument/2006/relationships/hyperlink" Target="http://www.exosun.net/" TargetMode="External"/><Relationship Id="rId12" Type="http://schemas.microsoft.com/office/2007/relationships/hdphoto" Target="../media/hdphoto1.wdp"/><Relationship Id="rId2" Type="http://schemas.openxmlformats.org/officeDocument/2006/relationships/hyperlink" Target="http://www.areva.com/scripts/home/publigen/content/templates/Show.asp?FORCE=Y&amp;L=EN&amp;P=5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stia.fr/index.php?id=763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laregion-alpc.fr/" TargetMode="External"/><Relationship Id="rId10" Type="http://schemas.openxmlformats.org/officeDocument/2006/relationships/hyperlink" Target="http://www.valorem-energie.com/en/" TargetMode="External"/><Relationship Id="rId4" Type="http://schemas.openxmlformats.org/officeDocument/2006/relationships/hyperlink" Target="http://www.bpifrance.fr/" TargetMode="External"/><Relationship Id="rId9" Type="http://schemas.openxmlformats.org/officeDocument/2006/relationships/hyperlink" Target="http://www.saftbatteries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osites-aquitaine.com/site/FO/scripts/siteFO_accueil.php?lang=EN" TargetMode="External"/><Relationship Id="rId3" Type="http://schemas.openxmlformats.org/officeDocument/2006/relationships/hyperlink" Target="http://www.innovative-gas-engineering.com/en/" TargetMode="External"/><Relationship Id="rId7" Type="http://schemas.openxmlformats.org/officeDocument/2006/relationships/hyperlink" Target="http://www.pragma-industrie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aposte.fr/" TargetMode="External"/><Relationship Id="rId5" Type="http://schemas.openxmlformats.org/officeDocument/2006/relationships/hyperlink" Target="http://www.cycleurope.fr/index_en.html" TargetMode="External"/><Relationship Id="rId4" Type="http://schemas.openxmlformats.org/officeDocument/2006/relationships/hyperlink" Target="http://laregion-alpc.fr/" TargetMode="External"/><Relationship Id="rId9" Type="http://schemas.openxmlformats.org/officeDocument/2006/relationships/hyperlink" Target="http://ventec-ibms.com/e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uateco.com/en" TargetMode="External"/><Relationship Id="rId3" Type="http://schemas.openxmlformats.org/officeDocument/2006/relationships/hyperlink" Target="http://www.topos-aquitaine.org/" TargetMode="External"/><Relationship Id="rId7" Type="http://schemas.openxmlformats.org/officeDocument/2006/relationships/hyperlink" Target="http://www.bertin-technologies.com/index.aspx" TargetMode="External"/><Relationship Id="rId2" Type="http://schemas.openxmlformats.org/officeDocument/2006/relationships/hyperlink" Target="https://www.akka-technologies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obatek.com/" TargetMode="External"/><Relationship Id="rId5" Type="http://schemas.openxmlformats.org/officeDocument/2006/relationships/hyperlink" Target="http://www.aquitainecroissanceverte.com/" TargetMode="External"/><Relationship Id="rId4" Type="http://schemas.openxmlformats.org/officeDocument/2006/relationships/hyperlink" Target="http://pole-aquinetic.fr/en/" TargetMode="External"/><Relationship Id="rId9" Type="http://schemas.openxmlformats.org/officeDocument/2006/relationships/hyperlink" Target="http://www.apesa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grange@bordeaux-metropole.f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ydroquest.net/en/" TargetMode="External"/><Relationship Id="rId13" Type="http://schemas.openxmlformats.org/officeDocument/2006/relationships/hyperlink" Target="http://www.energiedelalune.fr/" TargetMode="External"/><Relationship Id="rId3" Type="http://schemas.openxmlformats.org/officeDocument/2006/relationships/hyperlink" Target="http://sunna-design.fr/en/accueil.html" TargetMode="External"/><Relationship Id="rId7" Type="http://schemas.openxmlformats.org/officeDocument/2006/relationships/hyperlink" Target="http://www.bertin-technologies.com/index.aspx" TargetMode="External"/><Relationship Id="rId12" Type="http://schemas.openxmlformats.org/officeDocument/2006/relationships/hyperlink" Target="http://www.hdf-energie.com/" TargetMode="External"/><Relationship Id="rId2" Type="http://schemas.openxmlformats.org/officeDocument/2006/relationships/hyperlink" Target="http://www.neoen.fr/en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ndustriel-marchand.alfi.airliquide.fr/" TargetMode="External"/><Relationship Id="rId11" Type="http://schemas.openxmlformats.org/officeDocument/2006/relationships/hyperlink" Target="http://visitesvirtuelles.edf.com/biganos/index.html" TargetMode="External"/><Relationship Id="rId5" Type="http://schemas.openxmlformats.org/officeDocument/2006/relationships/hyperlink" Target="http://www.fonroche.fr/en" TargetMode="External"/><Relationship Id="rId10" Type="http://schemas.openxmlformats.org/officeDocument/2006/relationships/hyperlink" Target="http://www.europlasma.com/en.html" TargetMode="External"/><Relationship Id="rId4" Type="http://schemas.openxmlformats.org/officeDocument/2006/relationships/hyperlink" Target="http://www.valorem-energie.com/en/" TargetMode="External"/><Relationship Id="rId9" Type="http://schemas.openxmlformats.org/officeDocument/2006/relationships/hyperlink" Target="http://instreamenergy.com/" TargetMode="Externa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pingelec.com/en.html" TargetMode="External"/><Relationship Id="rId13" Type="http://schemas.openxmlformats.org/officeDocument/2006/relationships/hyperlink" Target="https://technowest.com/" TargetMode="External"/><Relationship Id="rId3" Type="http://schemas.openxmlformats.org/officeDocument/2006/relationships/hyperlink" Target="http://www.sysolia.com/" TargetMode="External"/><Relationship Id="rId7" Type="http://schemas.openxmlformats.org/officeDocument/2006/relationships/hyperlink" Target="http://www.apesa.fr/" TargetMode="External"/><Relationship Id="rId12" Type="http://schemas.openxmlformats.org/officeDocument/2006/relationships/hyperlink" Target="http://digital-aquitaine.com/" TargetMode="External"/><Relationship Id="rId2" Type="http://schemas.openxmlformats.org/officeDocument/2006/relationships/hyperlink" Target="http://www.aquitainecroissanceverte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nergiedelalune.fr/13-Un-site-experimental-d-hydroliennes" TargetMode="External"/><Relationship Id="rId11" Type="http://schemas.openxmlformats.org/officeDocument/2006/relationships/hyperlink" Target="http://www.inef4.fr/" TargetMode="External"/><Relationship Id="rId5" Type="http://schemas.openxmlformats.org/officeDocument/2006/relationships/hyperlink" Target="http://www.pole-avenia.com/" TargetMode="External"/><Relationship Id="rId15" Type="http://schemas.openxmlformats.org/officeDocument/2006/relationships/hyperlink" Target="http://www.gertrude.fr/" TargetMode="External"/><Relationship Id="rId10" Type="http://schemas.openxmlformats.org/officeDocument/2006/relationships/hyperlink" Target="http://www.enercoop.fr/" TargetMode="External"/><Relationship Id="rId4" Type="http://schemas.openxmlformats.org/officeDocument/2006/relationships/hyperlink" Target="http://www.routedeslasers.com/eng" TargetMode="External"/><Relationship Id="rId9" Type="http://schemas.openxmlformats.org/officeDocument/2006/relationships/hyperlink" Target="http://iqspot.fr/fr/accueil/" TargetMode="External"/><Relationship Id="rId14" Type="http://schemas.openxmlformats.org/officeDocument/2006/relationships/hyperlink" Target="http://www.saftbatteries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quitainechimiedurable.com/" TargetMode="External"/><Relationship Id="rId13" Type="http://schemas.openxmlformats.org/officeDocument/2006/relationships/hyperlink" Target="http://www.cenbg.in2p3.fr/" TargetMode="External"/><Relationship Id="rId18" Type="http://schemas.openxmlformats.org/officeDocument/2006/relationships/hyperlink" Target="http://www.nobatek.com/" TargetMode="External"/><Relationship Id="rId3" Type="http://schemas.openxmlformats.org/officeDocument/2006/relationships/hyperlink" Target="http://bet-ecic.fr/" TargetMode="External"/><Relationship Id="rId21" Type="http://schemas.openxmlformats.org/officeDocument/2006/relationships/hyperlink" Target="http://www.plateforme-canoe.com/fr/" TargetMode="External"/><Relationship Id="rId7" Type="http://schemas.openxmlformats.org/officeDocument/2006/relationships/hyperlink" Target="http://www.innoveox.com/?lang=fr" TargetMode="External"/><Relationship Id="rId12" Type="http://schemas.openxmlformats.org/officeDocument/2006/relationships/hyperlink" Target="http://www.creahd.com/" TargetMode="External"/><Relationship Id="rId17" Type="http://schemas.openxmlformats.org/officeDocument/2006/relationships/hyperlink" Target="https://rescoll.fr/home.php" TargetMode="External"/><Relationship Id="rId2" Type="http://schemas.openxmlformats.org/officeDocument/2006/relationships/hyperlink" Target="http://www.chromatotec.com/" TargetMode="External"/><Relationship Id="rId16" Type="http://schemas.openxmlformats.org/officeDocument/2006/relationships/hyperlink" Target="http://www.iterg.com/-home-" TargetMode="External"/><Relationship Id="rId20" Type="http://schemas.openxmlformats.org/officeDocument/2006/relationships/hyperlink" Target="http://en.wood-rise-congress.org/congress-cont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grisudouest.com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eau-adour-garonne.fr/fr/index.html" TargetMode="External"/><Relationship Id="rId15" Type="http://schemas.openxmlformats.org/officeDocument/2006/relationships/hyperlink" Target="http://www.eurovia.fr/" TargetMode="External"/><Relationship Id="rId10" Type="http://schemas.openxmlformats.org/officeDocument/2006/relationships/hyperlink" Target="http://www.fermentalg.com/" TargetMode="External"/><Relationship Id="rId19" Type="http://schemas.openxmlformats.org/officeDocument/2006/relationships/hyperlink" Target="http://www.fcba.fr/" TargetMode="External"/><Relationship Id="rId4" Type="http://schemas.openxmlformats.org/officeDocument/2006/relationships/hyperlink" Target="http://www.mt-partenaires.fr/Accueil.html" TargetMode="External"/><Relationship Id="rId9" Type="http://schemas.openxmlformats.org/officeDocument/2006/relationships/hyperlink" Target="http://www.innovin.fr/index.php/fr/" TargetMode="External"/><Relationship Id="rId14" Type="http://schemas.openxmlformats.org/officeDocument/2006/relationships/hyperlink" Target="http://xylofutu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west.com/filieres/eco-transports-urbanisme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technowest.com/filieres/eco-activite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rbaquitaine.fr/" TargetMode="External"/><Relationship Id="rId5" Type="http://schemas.openxmlformats.org/officeDocument/2006/relationships/hyperlink" Target="http://www.frenchtechbordeaux.com/" TargetMode="External"/><Relationship Id="rId4" Type="http://schemas.openxmlformats.org/officeDocument/2006/relationships/hyperlink" Target="http://darwin.camp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nroche.fr/en" TargetMode="External"/><Relationship Id="rId3" Type="http://schemas.openxmlformats.org/officeDocument/2006/relationships/hyperlink" Target="http://www.bordeaux-metropole.fr/" TargetMode="External"/><Relationship Id="rId7" Type="http://schemas.openxmlformats.org/officeDocument/2006/relationships/hyperlink" Target="http://www.exosun.net/" TargetMode="External"/><Relationship Id="rId2" Type="http://schemas.openxmlformats.org/officeDocument/2006/relationships/hyperlink" Target="http://www.areva.com/scripts/home/publigen/content/templates/Show.asp?FORCE=Y&amp;L=EN&amp;P=5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stia.fr/index.php?id=763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laregion-alpc.fr/" TargetMode="External"/><Relationship Id="rId10" Type="http://schemas.openxmlformats.org/officeDocument/2006/relationships/hyperlink" Target="http://www.valorem-energie.com/en/" TargetMode="External"/><Relationship Id="rId4" Type="http://schemas.openxmlformats.org/officeDocument/2006/relationships/hyperlink" Target="http://www.bpifrance.fr/Investors-Center" TargetMode="External"/><Relationship Id="rId9" Type="http://schemas.openxmlformats.org/officeDocument/2006/relationships/hyperlink" Target="http://www.saftbatterie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ufmanbroad.fr/" TargetMode="External"/><Relationship Id="rId2" Type="http://schemas.openxmlformats.org/officeDocument/2006/relationships/hyperlink" Target="http://www.eiffage.com/en/home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1867" y="2749973"/>
            <a:ext cx="755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2">
                    <a:lumMod val="25000"/>
                  </a:schemeClr>
                </a:solidFill>
              </a:rPr>
              <a:t>CLEANTECH IN BORDEAUX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0880" y="2641600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90880" y="3779520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8408" y="3914696"/>
            <a:ext cx="4516365" cy="2267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733" b="1" dirty="0">
                <a:solidFill>
                  <a:srgbClr val="97BF0D"/>
                </a:solidFill>
              </a:rPr>
              <a:t>THE GREEN </a:t>
            </a:r>
            <a:r>
              <a:rPr lang="fr-FR" sz="3733" b="1" dirty="0" smtClean="0">
                <a:solidFill>
                  <a:srgbClr val="97BF0D"/>
                </a:solidFill>
              </a:rPr>
              <a:t>GROWTH</a:t>
            </a:r>
          </a:p>
          <a:p>
            <a:pPr lvl="0" defTabSz="685800"/>
            <a:endParaRPr lang="fr-FR" sz="1600" b="1" dirty="0">
              <a:solidFill>
                <a:srgbClr val="97BF0D"/>
              </a:solidFill>
            </a:endParaRPr>
          </a:p>
          <a:p>
            <a:pPr lvl="0" defTabSz="685800"/>
            <a:r>
              <a:rPr lang="fr-FR" sz="1600" dirty="0" smtClean="0">
                <a:solidFill>
                  <a:srgbClr val="97BF0D"/>
                </a:solidFill>
              </a:rPr>
              <a:t>1) Advanced </a:t>
            </a:r>
            <a:r>
              <a:rPr lang="fr-FR" sz="1600" dirty="0" err="1" smtClean="0">
                <a:solidFill>
                  <a:srgbClr val="97BF0D"/>
                </a:solidFill>
              </a:rPr>
              <a:t>sector</a:t>
            </a:r>
            <a:r>
              <a:rPr lang="fr-FR" sz="1600" dirty="0" smtClean="0">
                <a:solidFill>
                  <a:srgbClr val="97BF0D"/>
                </a:solidFill>
              </a:rPr>
              <a:t>: green </a:t>
            </a:r>
            <a:r>
              <a:rPr lang="fr-FR" sz="1600" dirty="0" err="1" smtClean="0">
                <a:solidFill>
                  <a:srgbClr val="97BF0D"/>
                </a:solidFill>
              </a:rPr>
              <a:t>energy</a:t>
            </a:r>
            <a:endParaRPr lang="fr-FR" sz="1600" dirty="0">
              <a:solidFill>
                <a:srgbClr val="97BF0D"/>
              </a:solidFill>
            </a:endParaRPr>
          </a:p>
          <a:p>
            <a:pPr lvl="0" defTabSz="685800"/>
            <a:endParaRPr lang="fr-FR" sz="800" dirty="0">
              <a:solidFill>
                <a:srgbClr val="97BF0D"/>
              </a:solidFill>
            </a:endParaRPr>
          </a:p>
          <a:p>
            <a:pPr lvl="0" defTabSz="685800"/>
            <a:r>
              <a:rPr lang="fr-FR" sz="1600" dirty="0" smtClean="0">
                <a:solidFill>
                  <a:srgbClr val="97BF0D"/>
                </a:solidFill>
              </a:rPr>
              <a:t>2) Innovation </a:t>
            </a:r>
            <a:r>
              <a:rPr lang="fr-FR" sz="1600" dirty="0" err="1" smtClean="0">
                <a:solidFill>
                  <a:srgbClr val="97BF0D"/>
                </a:solidFill>
              </a:rPr>
              <a:t>density</a:t>
            </a:r>
            <a:r>
              <a:rPr lang="fr-FR" sz="1600" dirty="0" smtClean="0">
                <a:solidFill>
                  <a:srgbClr val="97BF0D"/>
                </a:solidFill>
              </a:rPr>
              <a:t> sites</a:t>
            </a:r>
            <a:endParaRPr lang="fr-FR" sz="1600" dirty="0">
              <a:solidFill>
                <a:srgbClr val="97BF0D"/>
              </a:solidFill>
            </a:endParaRPr>
          </a:p>
          <a:p>
            <a:pPr lvl="0" defTabSz="685800"/>
            <a:endParaRPr lang="fr-FR" sz="800" dirty="0">
              <a:solidFill>
                <a:srgbClr val="97BF0D"/>
              </a:solidFill>
            </a:endParaRPr>
          </a:p>
          <a:p>
            <a:pPr lvl="0" defTabSz="685800"/>
            <a:r>
              <a:rPr lang="fr-FR" sz="1600" dirty="0" smtClean="0">
                <a:solidFill>
                  <a:srgbClr val="97BF0D"/>
                </a:solidFill>
              </a:rPr>
              <a:t>3) Support </a:t>
            </a:r>
            <a:r>
              <a:rPr lang="fr-FR" sz="1600" dirty="0" smtClean="0">
                <a:solidFill>
                  <a:srgbClr val="97BF0D"/>
                </a:solidFill>
              </a:rPr>
              <a:t>for startups</a:t>
            </a:r>
            <a:endParaRPr lang="fr-FR" sz="1600" dirty="0">
              <a:solidFill>
                <a:srgbClr val="97BF0D"/>
              </a:solidFill>
            </a:endParaRPr>
          </a:p>
          <a:p>
            <a:pPr lvl="0" defTabSz="685800"/>
            <a:endParaRPr lang="fr-FR" sz="800" dirty="0">
              <a:solidFill>
                <a:srgbClr val="97BF0D"/>
              </a:solidFill>
            </a:endParaRPr>
          </a:p>
          <a:p>
            <a:pPr lvl="0" defTabSz="685800"/>
            <a:r>
              <a:rPr lang="fr-FR" sz="1600" dirty="0" smtClean="0">
                <a:solidFill>
                  <a:srgbClr val="97BF0D"/>
                </a:solidFill>
              </a:rPr>
              <a:t>4) </a:t>
            </a:r>
            <a:r>
              <a:rPr lang="fr-FR" sz="1600" dirty="0" err="1" smtClean="0">
                <a:solidFill>
                  <a:srgbClr val="97BF0D"/>
                </a:solidFill>
              </a:rPr>
              <a:t>Flagship</a:t>
            </a:r>
            <a:r>
              <a:rPr lang="fr-FR" sz="1600" dirty="0" smtClean="0">
                <a:solidFill>
                  <a:srgbClr val="97BF0D"/>
                </a:solidFill>
              </a:rPr>
              <a:t> </a:t>
            </a:r>
            <a:r>
              <a:rPr lang="fr-FR" sz="1600" dirty="0" err="1" smtClean="0">
                <a:solidFill>
                  <a:srgbClr val="97BF0D"/>
                </a:solidFill>
              </a:rPr>
              <a:t>projects</a:t>
            </a:r>
            <a:endParaRPr lang="fr-FR" sz="1600" dirty="0">
              <a:solidFill>
                <a:srgbClr val="97BF0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07" y="-2544441"/>
            <a:ext cx="16285985" cy="6792530"/>
          </a:xfrm>
          <a:prstGeom prst="rect">
            <a:avLst/>
          </a:prstGeom>
        </p:spPr>
      </p:pic>
      <p:sp>
        <p:nvSpPr>
          <p:cNvPr id="8" name="ZoneTexte 19"/>
          <p:cNvSpPr txBox="1"/>
          <p:nvPr/>
        </p:nvSpPr>
        <p:spPr>
          <a:xfrm>
            <a:off x="11087446" y="5273040"/>
            <a:ext cx="338554" cy="99536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>
            <a:defPPr>
              <a:defRPr lang="fr-FR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+mn-lt"/>
                <a:cs typeface="+mn-cs"/>
              </a:rPr>
              <a:t> </a:t>
            </a:r>
            <a:r>
              <a:rPr lang="fr-FR" sz="1000" dirty="0" smtClean="0">
                <a:latin typeface="+mn-lt"/>
                <a:cs typeface="+mn-cs"/>
              </a:rPr>
              <a:t>septembre </a:t>
            </a:r>
            <a:r>
              <a:rPr lang="fr-FR" sz="1000" dirty="0">
                <a:latin typeface="+mn-lt"/>
                <a:cs typeface="+mn-cs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24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1867" y="596054"/>
            <a:ext cx="59876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SEENEOH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3200" dirty="0">
                <a:solidFill>
                  <a:schemeClr val="bg2">
                    <a:lumMod val="25000"/>
                  </a:schemeClr>
                </a:solidFill>
              </a:rPr>
            </a:br>
            <a:endParaRPr lang="fr-FR" sz="2667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90880" y="487680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51393" y="1391649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22072" y="5057647"/>
            <a:ext cx="4754880" cy="461665"/>
          </a:xfrm>
          <a:prstGeom prst="rect">
            <a:avLst/>
          </a:prstGeom>
          <a:ln>
            <a:solidFill>
              <a:srgbClr val="97BF0D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b="1" dirty="0"/>
              <a:t>Partner:</a:t>
            </a:r>
            <a:r>
              <a:rPr lang="fr-FR" sz="1200" i="1" dirty="0"/>
              <a:t> </a:t>
            </a:r>
            <a:r>
              <a:rPr lang="fr-FR" sz="1200" i="1" dirty="0">
                <a:hlinkClick r:id="rId2"/>
              </a:rPr>
              <a:t>Areva</a:t>
            </a:r>
            <a:r>
              <a:rPr lang="fr-FR" sz="1200" i="1" dirty="0"/>
              <a:t>, </a:t>
            </a:r>
            <a:r>
              <a:rPr lang="fr-FR" sz="1200" i="1" dirty="0">
                <a:hlinkClick r:id="rId3"/>
              </a:rPr>
              <a:t>Bordeaux Métropole</a:t>
            </a:r>
            <a:r>
              <a:rPr lang="fr-FR" sz="1200" i="1" dirty="0" smtClean="0"/>
              <a:t>, </a:t>
            </a:r>
            <a:r>
              <a:rPr lang="fr-FR" sz="1200" i="1" dirty="0">
                <a:hlinkClick r:id="rId4"/>
              </a:rPr>
              <a:t>BPIFrance</a:t>
            </a:r>
            <a:r>
              <a:rPr lang="fr-FR" sz="1200" i="1" dirty="0"/>
              <a:t>, </a:t>
            </a:r>
            <a:r>
              <a:rPr lang="fr-FR" sz="1200" i="1" dirty="0">
                <a:hlinkClick r:id="rId5"/>
              </a:rPr>
              <a:t>Région</a:t>
            </a:r>
            <a:r>
              <a:rPr lang="fr-FR" sz="1200" i="1" dirty="0"/>
              <a:t>, , </a:t>
            </a:r>
            <a:r>
              <a:rPr lang="fr-FR" sz="1200" i="1" dirty="0">
                <a:hlinkClick r:id="rId6"/>
              </a:rPr>
              <a:t>Estia</a:t>
            </a:r>
            <a:r>
              <a:rPr lang="fr-FR" sz="1200" i="1" dirty="0"/>
              <a:t>, </a:t>
            </a:r>
            <a:r>
              <a:rPr lang="fr-FR" sz="1200" i="1" dirty="0">
                <a:hlinkClick r:id="rId7"/>
              </a:rPr>
              <a:t>Exosun</a:t>
            </a:r>
            <a:r>
              <a:rPr lang="fr-FR" sz="1200" i="1" dirty="0"/>
              <a:t>, </a:t>
            </a:r>
            <a:r>
              <a:rPr lang="fr-FR" sz="1200" i="1" dirty="0">
                <a:hlinkClick r:id="rId8"/>
              </a:rPr>
              <a:t>Fonroche Energie</a:t>
            </a:r>
            <a:r>
              <a:rPr lang="fr-FR" sz="1200" i="1" dirty="0"/>
              <a:t>, </a:t>
            </a:r>
            <a:r>
              <a:rPr lang="fr-FR" sz="1200" i="1" dirty="0">
                <a:hlinkClick r:id="rId9"/>
              </a:rPr>
              <a:t>Saft</a:t>
            </a:r>
            <a:r>
              <a:rPr lang="fr-FR" sz="1200" i="1" dirty="0"/>
              <a:t>, </a:t>
            </a:r>
            <a:r>
              <a:rPr lang="fr-FR" sz="1200" i="1" dirty="0">
                <a:hlinkClick r:id="rId10"/>
              </a:rPr>
              <a:t>Valorem</a:t>
            </a:r>
            <a:r>
              <a:rPr lang="fr-FR" sz="1200" i="1" dirty="0"/>
              <a:t>…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idx="1"/>
          </p:nvPr>
        </p:nvSpPr>
        <p:spPr>
          <a:xfrm>
            <a:off x="540075" y="1855509"/>
            <a:ext cx="4825559" cy="2777067"/>
          </a:xfrm>
        </p:spPr>
        <p:txBody>
          <a:bodyPr>
            <a:normAutofit lnSpcReduction="10000"/>
          </a:bodyPr>
          <a:lstStyle/>
          <a:p>
            <a:pPr marL="228594" indent="-228594">
              <a:buFont typeface="Arial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Un projet unique au monde : un test grandeur nature des prototypes d’hydroliennes développés par les industriels</a:t>
            </a:r>
          </a:p>
          <a:p>
            <a:pPr marL="228594" indent="-228594">
              <a:buFont typeface="Arial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1</a:t>
            </a:r>
            <a:r>
              <a:rPr lang="fr-FR" sz="1600" baseline="30000" dirty="0">
                <a:solidFill>
                  <a:srgbClr val="FF0000"/>
                </a:solidFill>
              </a:rPr>
              <a:t>er</a:t>
            </a:r>
            <a:r>
              <a:rPr lang="fr-FR" sz="1600" dirty="0">
                <a:solidFill>
                  <a:srgbClr val="FF0000"/>
                </a:solidFill>
              </a:rPr>
              <a:t> site expérimental d’hydrolienne en milieu estuarien</a:t>
            </a:r>
          </a:p>
          <a:p>
            <a:pPr marL="228594" indent="-228594">
              <a:buFont typeface="Arial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Puissance disponible par emplacement 100KW; capacité de raccordement au réseau 250KW</a:t>
            </a:r>
          </a:p>
          <a:p>
            <a:pPr marL="228594" indent="-228594">
              <a:buFont typeface="Arial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Technologies flottantes, portées ou à portance variable</a:t>
            </a:r>
          </a:p>
          <a:p>
            <a:pPr marL="228594" indent="-228594">
              <a:buFont typeface="Arial"/>
              <a:buChar char="•"/>
            </a:pPr>
            <a:r>
              <a:rPr lang="fr-FR" sz="1600" dirty="0">
                <a:solidFill>
                  <a:srgbClr val="FF0000"/>
                </a:solidFill>
              </a:rPr>
              <a:t>Opérationnel en 2016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9468" y="5550090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7" name="Image 16" descr="2048x1536-fit_illustration-projet-hydroliennes-fluviales-garonne.jpg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20368"/>
          <a:stretch/>
        </p:blipFill>
        <p:spPr>
          <a:xfrm>
            <a:off x="5635413" y="-81140"/>
            <a:ext cx="6962987" cy="695268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99694" y="6356350"/>
            <a:ext cx="354106" cy="36512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9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6-06-03 à 16.07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07" y="0"/>
            <a:ext cx="8270293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854" y="596053"/>
            <a:ext cx="3528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VAHY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br>
              <a:rPr lang="fr-FR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fr-FR" sz="3200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 HYDROGEN</a:t>
            </a:r>
            <a:endParaRPr lang="fr-FR" sz="2667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ELECTRIC BIKE</a:t>
            </a:r>
            <a:endParaRPr lang="fr-FR" sz="2667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2853" y="487680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392854" y="2872469"/>
            <a:ext cx="3118679" cy="1882987"/>
          </a:xfrm>
        </p:spPr>
        <p:txBody>
          <a:bodyPr/>
          <a:lstStyle/>
          <a:p>
            <a:pPr marL="228594" indent="-228594">
              <a:buFont typeface="Arial"/>
              <a:buChar char="•"/>
            </a:pPr>
            <a:r>
              <a:rPr lang="en-US" sz="1600" dirty="0"/>
              <a:t>Development of a supply fuel cell and hydrogen on electric bikes</a:t>
            </a:r>
          </a:p>
          <a:p>
            <a:pPr marL="228594" indent="-228594">
              <a:buFont typeface="Arial"/>
              <a:buChar char="•"/>
            </a:pPr>
            <a:r>
              <a:rPr lang="en-US" sz="1600" dirty="0"/>
              <a:t>Planned experimentation in Bayonne and in </a:t>
            </a:r>
            <a:r>
              <a:rPr lang="en-US" sz="1600" dirty="0" err="1"/>
              <a:t>Anglet</a:t>
            </a:r>
            <a:r>
              <a:rPr lang="en-US" sz="1600" dirty="0"/>
              <a:t> (64)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392853" y="5358395"/>
            <a:ext cx="3224107" cy="646331"/>
          </a:xfrm>
          <a:prstGeom prst="rect">
            <a:avLst/>
          </a:prstGeom>
          <a:ln>
            <a:solidFill>
              <a:srgbClr val="97BF0D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b="1" dirty="0" err="1"/>
              <a:t>Partners</a:t>
            </a:r>
            <a:r>
              <a:rPr lang="fr-FR" sz="1200" b="1" dirty="0"/>
              <a:t>:</a:t>
            </a:r>
            <a:r>
              <a:rPr lang="fr-FR" sz="1200" i="1" dirty="0"/>
              <a:t> </a:t>
            </a:r>
            <a:r>
              <a:rPr lang="fr-FR" sz="1200" i="1" dirty="0">
                <a:hlinkClick r:id="rId3"/>
              </a:rPr>
              <a:t>Ad-Venta</a:t>
            </a:r>
            <a:r>
              <a:rPr lang="fr-FR" sz="1200" i="1" dirty="0"/>
              <a:t>, </a:t>
            </a:r>
            <a:r>
              <a:rPr lang="fr-FR" sz="1200" i="1" dirty="0">
                <a:hlinkClick r:id="rId4"/>
              </a:rPr>
              <a:t>Région</a:t>
            </a:r>
            <a:r>
              <a:rPr lang="fr-FR" sz="1200" i="1" dirty="0"/>
              <a:t>, </a:t>
            </a:r>
            <a:r>
              <a:rPr lang="fr-FR" sz="1200" i="1" dirty="0">
                <a:hlinkClick r:id="rId5"/>
              </a:rPr>
              <a:t>Cycleurope</a:t>
            </a:r>
            <a:r>
              <a:rPr lang="fr-FR" sz="1200" i="1" dirty="0"/>
              <a:t>, </a:t>
            </a:r>
            <a:r>
              <a:rPr lang="fr-FR" sz="1200" i="1" dirty="0">
                <a:hlinkClick r:id="rId6"/>
              </a:rPr>
              <a:t>La Poste</a:t>
            </a:r>
            <a:r>
              <a:rPr lang="fr-FR" sz="1200" i="1" dirty="0"/>
              <a:t>, </a:t>
            </a:r>
            <a:r>
              <a:rPr lang="fr-FR" sz="1200" i="1" dirty="0">
                <a:hlinkClick r:id="rId7"/>
              </a:rPr>
              <a:t>Pragma Industries</a:t>
            </a:r>
            <a:r>
              <a:rPr lang="fr-FR" sz="1200" i="1" dirty="0"/>
              <a:t>, </a:t>
            </a:r>
            <a:r>
              <a:rPr lang="fr-FR" sz="1200" i="1" dirty="0">
                <a:hlinkClick r:id="rId8"/>
              </a:rPr>
              <a:t>Stelia Aerospace Composites</a:t>
            </a:r>
            <a:r>
              <a:rPr lang="fr-FR" sz="1200" i="1" dirty="0"/>
              <a:t>, </a:t>
            </a:r>
            <a:r>
              <a:rPr lang="fr-FR" sz="1200" i="1" dirty="0">
                <a:hlinkClick r:id="rId9"/>
              </a:rPr>
              <a:t>Ventec</a:t>
            </a:r>
            <a:endParaRPr lang="fr-FR" sz="1200" i="1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92853" y="2872469"/>
            <a:ext cx="1381760" cy="0"/>
          </a:xfrm>
          <a:prstGeom prst="line">
            <a:avLst/>
          </a:prstGeom>
          <a:ln w="28575" cmpd="sng">
            <a:solidFill>
              <a:srgbClr val="97BF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92853" y="5133051"/>
            <a:ext cx="32241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1867" y="596054"/>
            <a:ext cx="799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BUT ALSO,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0880" y="487680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90880" y="6421120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687934" y="1211606"/>
            <a:ext cx="10877990" cy="4295313"/>
          </a:xfrm>
        </p:spPr>
        <p:txBody>
          <a:bodyPr/>
          <a:lstStyle/>
          <a:p>
            <a:pPr marL="228594" indent="-228594">
              <a:buFont typeface="Arial"/>
              <a:buChar char="•"/>
            </a:pPr>
            <a:r>
              <a:rPr lang="fr-FR" sz="2200" dirty="0">
                <a:solidFill>
                  <a:srgbClr val="97BF0D"/>
                </a:solidFill>
              </a:rPr>
              <a:t>PEEPOS STARTUP </a:t>
            </a:r>
            <a:r>
              <a:rPr lang="fr-FR" sz="2200" b="0" dirty="0"/>
              <a:t>in Bordeaux Port Atlantique (</a:t>
            </a:r>
            <a:r>
              <a:rPr lang="en-US" sz="2200" b="0" dirty="0"/>
              <a:t>integrated industrial ecology to port activities</a:t>
            </a:r>
            <a:r>
              <a:rPr lang="fr-FR" sz="2200" b="0" dirty="0"/>
              <a:t>)</a:t>
            </a:r>
          </a:p>
          <a:p>
            <a:endParaRPr lang="fr-FR" sz="2200" dirty="0"/>
          </a:p>
          <a:p>
            <a:pPr marL="228594" indent="-228594">
              <a:buFont typeface="Arial"/>
              <a:buChar char="•"/>
            </a:pPr>
            <a:r>
              <a:rPr lang="fr-FR" sz="2200" dirty="0">
                <a:solidFill>
                  <a:srgbClr val="97BF0D"/>
                </a:solidFill>
              </a:rPr>
              <a:t>LIVING LAB </a:t>
            </a:r>
            <a:r>
              <a:rPr lang="fr-FR" sz="2200" b="0" dirty="0"/>
              <a:t>intelligent </a:t>
            </a:r>
            <a:r>
              <a:rPr lang="fr-FR" sz="2200" b="0" dirty="0" smtClean="0"/>
              <a:t>transport </a:t>
            </a:r>
            <a:r>
              <a:rPr lang="fr-FR" sz="2200" b="0" dirty="0" err="1" smtClean="0"/>
              <a:t>systems</a:t>
            </a:r>
            <a:r>
              <a:rPr lang="fr-FR" sz="2200" b="0" dirty="0" smtClean="0"/>
              <a:t>: </a:t>
            </a:r>
            <a:r>
              <a:rPr lang="fr-FR" sz="2200" b="0" dirty="0" err="1" smtClean="0"/>
              <a:t>two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innovative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electronic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vehicles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developed</a:t>
            </a:r>
            <a:r>
              <a:rPr lang="fr-FR" sz="2200" b="0" dirty="0" smtClean="0"/>
              <a:t> by </a:t>
            </a:r>
            <a:r>
              <a:rPr lang="fr-FR" sz="2200" b="0" dirty="0" smtClean="0">
                <a:hlinkClick r:id="rId2"/>
              </a:rPr>
              <a:t>Akka Technologies </a:t>
            </a:r>
            <a:r>
              <a:rPr lang="fr-FR" sz="2200" b="0" dirty="0" smtClean="0"/>
              <a:t>and </a:t>
            </a:r>
            <a:r>
              <a:rPr lang="fr-FR" sz="2200" b="0" dirty="0" smtClean="0">
                <a:hlinkClick r:id="rId3"/>
              </a:rPr>
              <a:t>TOPOS Aquitaine </a:t>
            </a:r>
            <a:r>
              <a:rPr lang="fr-FR" sz="2200" b="0" dirty="0" smtClean="0"/>
              <a:t>cluster (</a:t>
            </a:r>
            <a:r>
              <a:rPr lang="fr-FR" sz="2200" b="0" dirty="0" smtClean="0">
                <a:hlinkClick r:id="rId4"/>
              </a:rPr>
              <a:t>Aquinetic</a:t>
            </a:r>
            <a:r>
              <a:rPr lang="fr-FR" sz="2200" b="0" dirty="0" smtClean="0"/>
              <a:t>)</a:t>
            </a:r>
            <a:endParaRPr lang="fr-FR" sz="2200" b="0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fr-FR" sz="2200" dirty="0">
              <a:solidFill>
                <a:srgbClr val="97BF0D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7BF0D"/>
                </a:solidFill>
              </a:rPr>
              <a:t>CYCLABAT, </a:t>
            </a:r>
            <a:r>
              <a:rPr lang="fr-FR" sz="2200" b="0" dirty="0" err="1" smtClean="0"/>
              <a:t>supported</a:t>
            </a:r>
            <a:r>
              <a:rPr lang="fr-FR" sz="2200" b="0" dirty="0" smtClean="0"/>
              <a:t> </a:t>
            </a:r>
            <a:r>
              <a:rPr lang="fr-FR" sz="2200" b="0" dirty="0"/>
              <a:t>by </a:t>
            </a:r>
            <a:r>
              <a:rPr lang="fr-FR" sz="2200" b="0" dirty="0">
                <a:hlinkClick r:id="rId5"/>
              </a:rPr>
              <a:t>Aquitaine Croissance Verte</a:t>
            </a:r>
            <a:r>
              <a:rPr lang="fr-FR" sz="2200" b="0" dirty="0"/>
              <a:t>, </a:t>
            </a:r>
            <a:r>
              <a:rPr lang="fr-FR" sz="2200" b="0" dirty="0">
                <a:hlinkClick r:id="rId6"/>
              </a:rPr>
              <a:t>NOBATEK</a:t>
            </a:r>
            <a:r>
              <a:rPr lang="fr-FR" sz="2200" b="0" dirty="0"/>
              <a:t>, </a:t>
            </a:r>
            <a:r>
              <a:rPr lang="fr-FR" sz="2200" b="0" dirty="0">
                <a:hlinkClick r:id="rId7"/>
              </a:rPr>
              <a:t>Bertin Technologies</a:t>
            </a:r>
            <a:r>
              <a:rPr lang="fr-FR" sz="2200" b="0" dirty="0"/>
              <a:t>, </a:t>
            </a:r>
            <a:r>
              <a:rPr lang="fr-FR" sz="2200" b="0" dirty="0">
                <a:hlinkClick r:id="rId8"/>
              </a:rPr>
              <a:t>OUATECO</a:t>
            </a:r>
            <a:r>
              <a:rPr lang="fr-FR" sz="2200" b="0" dirty="0"/>
              <a:t> et </a:t>
            </a:r>
            <a:r>
              <a:rPr lang="fr-FR" sz="2200" b="0" dirty="0">
                <a:hlinkClick r:id="rId9"/>
              </a:rPr>
              <a:t>APESA</a:t>
            </a:r>
            <a:r>
              <a:rPr lang="fr-FR" sz="2200" b="0" dirty="0"/>
              <a:t>. </a:t>
            </a:r>
            <a:r>
              <a:rPr lang="en-US" sz="2200" b="0" dirty="0"/>
              <a:t>This project develops recycling of industrial waste in the construction and building products and offers a demonstrator facility (Full or partly recycled).</a:t>
            </a:r>
            <a:endParaRPr lang="fr-FR" sz="2200" b="0" dirty="0"/>
          </a:p>
          <a:p>
            <a:pPr marL="228594" indent="-228594">
              <a:buFont typeface="Arial"/>
              <a:buChar char="•"/>
            </a:pP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9279468" y="5550090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ordeaux-metropole.fr/sites/default/files/IMG/logo_bm/BM_logo_positif/BM_logo_positif_jpg/CMJN/Bordeaux_Metropole_logo_positif_horizontal_CMJ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17" y="447525"/>
            <a:ext cx="10770783" cy="4492261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9292858" y="5411974"/>
            <a:ext cx="2899143" cy="14460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28594" indent="-228594">
              <a:lnSpc>
                <a:spcPct val="90000"/>
              </a:lnSpc>
              <a:spcBef>
                <a:spcPts val="1000"/>
              </a:spcBef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23784" y="53027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i="1" dirty="0">
                <a:latin typeface="Calibri" panose="020F0502020204030204" pitchFamily="34" charset="0"/>
              </a:rPr>
              <a:t>Informations complémentaires:</a:t>
            </a:r>
          </a:p>
          <a:p>
            <a:r>
              <a:rPr lang="fr-FR" altLang="fr-FR" dirty="0">
                <a:latin typeface="Calibri" panose="020F0502020204030204" pitchFamily="34" charset="0"/>
              </a:rPr>
              <a:t>Mission Attractivité et Croissance numérique</a:t>
            </a:r>
          </a:p>
          <a:p>
            <a:r>
              <a:rPr lang="fr-FR" altLang="fr-FR" dirty="0">
                <a:latin typeface="Calibri" panose="020F0502020204030204" pitchFamily="34" charset="0"/>
              </a:rPr>
              <a:t>+33 5 56 46 80 75   </a:t>
            </a:r>
            <a:r>
              <a:rPr lang="fr-FR" altLang="fr-FR" dirty="0">
                <a:latin typeface="Calibri" panose="020F0502020204030204" pitchFamily="34" charset="0"/>
                <a:hlinkClick r:id="rId3"/>
              </a:rPr>
              <a:t>mgrange@bordeaux-metropole.fr</a:t>
            </a:r>
            <a:endParaRPr lang="fr-FR" alt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1867" y="596053"/>
            <a:ext cx="807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Advanced </a:t>
            </a:r>
            <a:r>
              <a:rPr lang="fr-FR" sz="2400" dirty="0" err="1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Aquitaine:   green </a:t>
            </a:r>
            <a:r>
              <a:rPr lang="fr-FR" sz="2400" dirty="0" err="1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2400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867" y="1811594"/>
            <a:ext cx="4306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of the </a:t>
            </a:r>
            <a:r>
              <a:rPr lang="fr-FR" sz="16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consumed</a:t>
            </a:r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Aquitaine </a:t>
            </a:r>
            <a:b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1600" b="1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86781" y="2379662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686781" y="2738407"/>
            <a:ext cx="4593431" cy="2943936"/>
          </a:xfrm>
        </p:spPr>
        <p:txBody>
          <a:bodyPr>
            <a:noAutofit/>
          </a:bodyPr>
          <a:lstStyle/>
          <a:p>
            <a:pPr marL="228594" indent="-22859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photovoltaic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of France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770MW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power,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biggest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Europe’s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power plant in Bordeaux – 300MW,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a 240 000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city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594" indent="-22859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France’s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methanation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: 11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, 230 000 tons of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production capacity of 34,500 MWh gas / year, which is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to a 11 000 city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, 27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594" indent="-228594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France’s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powerfull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bioenergies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(154 MW)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8076" y="1811594"/>
            <a:ext cx="4660053" cy="338554"/>
          </a:xfrm>
          <a:prstGeom prst="rect">
            <a:avLst/>
          </a:prstGeom>
          <a:ln>
            <a:noFill/>
            <a:prstDash val="dot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x 2 = An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10 000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by 2030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6908800" y="2366514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384345" y="5550090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3" name="Image 12" descr="Fotolia_7705328_XS_vv.jpg"/>
          <p:cNvPicPr>
            <a:picLocks noChangeAspect="1"/>
          </p:cNvPicPr>
          <p:nvPr/>
        </p:nvPicPr>
        <p:blipFill rotWithShape="1">
          <a:blip r:embed="rId2" cstate="print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/>
        </p:blipFill>
        <p:spPr>
          <a:xfrm>
            <a:off x="7736541" y="2379662"/>
            <a:ext cx="1950521" cy="263192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098306" y="6356350"/>
            <a:ext cx="255494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5128" y="6114197"/>
            <a:ext cx="8131785" cy="3181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  <a:prstDash val="dot"/>
          </a:ln>
          <a:effectLst/>
        </p:spPr>
        <p:txBody>
          <a:bodyPr wrap="square">
            <a:spAutoFit/>
          </a:bodyPr>
          <a:lstStyle/>
          <a:p>
            <a:r>
              <a:rPr lang="en-US" sz="1467" dirty="0">
                <a:solidFill>
                  <a:srgbClr val="97BF0D"/>
                </a:solidFill>
              </a:rPr>
              <a:t>Aquitaine achieved a record production PV 2014 with an installed capacity of 770 </a:t>
            </a:r>
            <a:r>
              <a:rPr lang="en-US" sz="1467" dirty="0" err="1">
                <a:solidFill>
                  <a:srgbClr val="97BF0D"/>
                </a:solidFill>
              </a:rPr>
              <a:t>GWh</a:t>
            </a:r>
            <a:r>
              <a:rPr lang="en-US" sz="1467" dirty="0">
                <a:solidFill>
                  <a:srgbClr val="97BF0D"/>
                </a:solidFill>
              </a:rPr>
              <a:t> = 43% in 1 year.</a:t>
            </a:r>
            <a:endParaRPr lang="fr-FR" sz="1467" dirty="0">
              <a:solidFill>
                <a:srgbClr val="97B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591954" y="1923515"/>
            <a:ext cx="7467159" cy="2793471"/>
          </a:xfrm>
        </p:spPr>
        <p:txBody>
          <a:bodyPr/>
          <a:lstStyle/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Solar :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NEOEN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SUNNA DESIGN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VALOREM </a:t>
            </a:r>
            <a:endParaRPr lang="fr-FR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Methanation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FONROCHE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AIR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LIQUIDE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Energies :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BERTIN TECHNOLOGIES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HYDROQUEST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INSTREAM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EUROPLASMA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DALKIA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HDF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Fluvial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ydrokinetic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turbines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ENERGIE DE LA LUNE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Eolian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VALOREM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/VALEOL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endParaRPr lang="fr-FR" sz="1600" dirty="0"/>
          </a:p>
        </p:txBody>
      </p:sp>
      <p:pic>
        <p:nvPicPr>
          <p:cNvPr id="13" name="Image 12" descr="3.jpg"/>
          <p:cNvPicPr>
            <a:picLocks noChangeAspect="1"/>
          </p:cNvPicPr>
          <p:nvPr/>
        </p:nvPicPr>
        <p:blipFill>
          <a:blip r:embed="rId14" cstate="print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28" y="2527970"/>
            <a:ext cx="3214121" cy="22605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40189" y="5228135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053482" y="6356350"/>
            <a:ext cx="300318" cy="36512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91954" y="1273566"/>
            <a:ext cx="11004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400" dirty="0">
                <a:solidFill>
                  <a:srgbClr val="97BF0D"/>
                </a:solidFill>
                <a:latin typeface="Calibri" panose="020F0502020204030204" pitchFamily="34" charset="0"/>
              </a:rPr>
              <a:t>SOME </a:t>
            </a:r>
            <a:r>
              <a:rPr lang="en-US" altLang="fr-FR" sz="2400" dirty="0" smtClean="0">
                <a:solidFill>
                  <a:srgbClr val="97BF0D"/>
                </a:solidFill>
                <a:latin typeface="Calibri" panose="020F0502020204030204" pitchFamily="34" charset="0"/>
              </a:rPr>
              <a:t>EXAMPLES OF BORDEAUX BASED </a:t>
            </a:r>
            <a:r>
              <a:rPr lang="en-US" altLang="fr-FR" sz="2400" dirty="0">
                <a:solidFill>
                  <a:srgbClr val="97BF0D"/>
                </a:solidFill>
                <a:latin typeface="Calibri" panose="020F0502020204030204" pitchFamily="34" charset="0"/>
              </a:rPr>
              <a:t>JEWELS </a:t>
            </a:r>
            <a:r>
              <a:rPr lang="en-US" altLang="fr-FR" sz="2400" dirty="0" smtClean="0">
                <a:solidFill>
                  <a:srgbClr val="97BF0D"/>
                </a:solidFill>
                <a:latin typeface="Calibri" panose="020F0502020204030204" pitchFamily="34" charset="0"/>
              </a:rPr>
              <a:t>IN GREEN ENERGY PRODUCTION</a:t>
            </a:r>
            <a:endParaRPr lang="fr-FR" altLang="fr-FR" sz="1800" dirty="0">
              <a:solidFill>
                <a:srgbClr val="97BF0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1867" y="596053"/>
            <a:ext cx="54561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Innovation </a:t>
            </a:r>
            <a:r>
              <a:rPr lang="fr-FR" sz="2400" dirty="0" err="1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  <a:r>
              <a:rPr lang="fr-FR" sz="2400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Aquitaine</a:t>
            </a:r>
          </a:p>
          <a:p>
            <a:endParaRPr lang="fr-FR" sz="2400" dirty="0" smtClean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/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CleanTech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Bordeaux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innovating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clusters,  R&amp;D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fr-FR" sz="14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138" y="2829653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fr-FR" sz="1400" b="1" dirty="0" err="1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1400" b="1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90880" y="2666945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635220" y="3250584"/>
            <a:ext cx="4825559" cy="1684478"/>
          </a:xfrm>
        </p:spPr>
        <p:txBody>
          <a:bodyPr>
            <a:noAutofit/>
          </a:bodyPr>
          <a:lstStyle/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Cluster Aquitaine Croissance Verte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Cluster Sysolia – Solaire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Competitiveness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cluster Route des Lasers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Photovoltaic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Competitiveness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cluster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Avenia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Plateforme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seeneoh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APESA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: Valorisation matière et énergétique (biomasse, déchets)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2866" y="1887767"/>
            <a:ext cx="294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smartgrids</a:t>
            </a:r>
            <a:endParaRPr lang="fr-FR" sz="1400" b="1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502400" y="1781422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/>
          <p:cNvSpPr>
            <a:spLocks noGrp="1"/>
          </p:cNvSpPr>
          <p:nvPr>
            <p:ph type="body" idx="1"/>
          </p:nvPr>
        </p:nvSpPr>
        <p:spPr>
          <a:xfrm>
            <a:off x="6502400" y="2180237"/>
            <a:ext cx="4798465" cy="1557306"/>
          </a:xfrm>
        </p:spPr>
        <p:txBody>
          <a:bodyPr>
            <a:normAutofit/>
          </a:bodyPr>
          <a:lstStyle/>
          <a:p>
            <a:pPr marL="228594" indent="-228594">
              <a:buFont typeface="Arial"/>
              <a:buChar char="•"/>
            </a:pP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Insul’grid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Project (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p.10)</a:t>
            </a: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Centre Cap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ingelec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Iqspot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Enercoop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INEF4</a:t>
            </a:r>
            <a:r>
              <a:rPr lang="fr-FR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Institut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pour la transformation énergétique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02400" y="4277520"/>
            <a:ext cx="2702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SmartCity</a:t>
            </a:r>
            <a:endParaRPr lang="fr-FR" sz="1400" b="1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6586029" y="4092823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/>
          <p:cNvSpPr>
            <a:spLocks noGrp="1"/>
          </p:cNvSpPr>
          <p:nvPr>
            <p:ph type="body" idx="1"/>
          </p:nvPr>
        </p:nvSpPr>
        <p:spPr>
          <a:xfrm>
            <a:off x="6502400" y="4585297"/>
            <a:ext cx="4798465" cy="1580641"/>
          </a:xfrm>
        </p:spPr>
        <p:txBody>
          <a:bodyPr>
            <a:normAutofit/>
          </a:bodyPr>
          <a:lstStyle/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Pôle de compétitivité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Digital Aquitaine 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Technopôle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Technowest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 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</a:t>
            </a:r>
            <a:r>
              <a:rPr lang="fr-FR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SAFT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Gertrude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Projet VAHY (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p.11)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42712" y="5601831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8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6782" y="696648"/>
            <a:ext cx="1901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|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Water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690880" y="615657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659688" y="1016409"/>
            <a:ext cx="4825559" cy="1232273"/>
          </a:xfrm>
        </p:spPr>
        <p:txBody>
          <a:bodyPr>
            <a:normAutofit/>
          </a:bodyPr>
          <a:lstStyle/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Centre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Chromatotec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ECIC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MT partenaires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Agence de l’eau Adour-Garonne 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688" y="4377195"/>
            <a:ext cx="2318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fr-FR" sz="1400" b="1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686782" y="4206413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/>
          <p:cNvSpPr>
            <a:spLocks noGrp="1"/>
          </p:cNvSpPr>
          <p:nvPr>
            <p:ph type="body" idx="1"/>
          </p:nvPr>
        </p:nvSpPr>
        <p:spPr>
          <a:xfrm>
            <a:off x="686782" y="4806222"/>
            <a:ext cx="4798465" cy="677333"/>
          </a:xfrm>
        </p:spPr>
        <p:txBody>
          <a:bodyPr>
            <a:normAutofit/>
          </a:bodyPr>
          <a:lstStyle/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Pôle de compétitivité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Agri Sud-Ouest innovation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Innoveox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6782" y="2551269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Chemical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59688" y="2426557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5"/>
          <p:cNvSpPr>
            <a:spLocks noGrp="1"/>
          </p:cNvSpPr>
          <p:nvPr>
            <p:ph type="body" idx="1"/>
          </p:nvPr>
        </p:nvSpPr>
        <p:spPr>
          <a:xfrm>
            <a:off x="659688" y="2983757"/>
            <a:ext cx="4798465" cy="933521"/>
          </a:xfrm>
        </p:spPr>
        <p:txBody>
          <a:bodyPr>
            <a:normAutofit/>
          </a:bodyPr>
          <a:lstStyle/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Cluster Aquitaine Chimie Durable 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Cluster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Inno’vin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Font typeface="Arial"/>
              <a:buChar char="•"/>
            </a:pP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Centre </a:t>
            </a:r>
            <a:r>
              <a:rPr lang="fr-FR" sz="1200" b="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</a:t>
            </a:r>
            <a:r>
              <a:rPr lang="fr-FR" sz="1200" b="0" dirty="0" err="1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ermentalg</a:t>
            </a: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8" y="322971"/>
            <a:ext cx="2808331" cy="105513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7570651" y="624366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70651" y="69664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</a:t>
            </a:r>
            <a:r>
              <a:rPr lang="fr-FR" sz="1400" b="1" dirty="0" err="1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FR" sz="1400" b="1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Construction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6841" y="1150886"/>
            <a:ext cx="395847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Cluster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CREAHD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Centre d’étude nucléaires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Pôle de compétitivité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XYLO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FUTUR</a:t>
            </a: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Eurovia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Plateforme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ITERG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Plateforme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Rescoll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NOBATEK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technological resource center for building and sustainable development</a:t>
            </a: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FCBA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technological forest institute, cellulose, wood-construction, furnishing (Industry Technical Centre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Organizes “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WoodRise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 the worldwide congress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high-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buildings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CANOE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Aquitaine technology center of advanced materials and composites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5"/>
          <p:cNvSpPr>
            <a:spLocks noGrp="1"/>
          </p:cNvSpPr>
          <p:nvPr>
            <p:ph type="body" idx="1"/>
          </p:nvPr>
        </p:nvSpPr>
        <p:spPr>
          <a:xfrm>
            <a:off x="311803" y="664028"/>
            <a:ext cx="5631797" cy="5519057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Support </a:t>
            </a:r>
            <a:r>
              <a:rPr lang="fr-FR" dirty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dirty="0" err="1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CleanTech</a:t>
            </a:r>
            <a:r>
              <a:rPr lang="fr-FR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97B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startups</a:t>
            </a:r>
            <a:endParaRPr lang="fr-FR" dirty="0" smtClean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dirty="0" smtClean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dirty="0">
              <a:solidFill>
                <a:srgbClr val="97B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800" b="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Incubators</a:t>
            </a:r>
            <a:r>
              <a:rPr lang="fr-FR" sz="1800" b="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800" b="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EcoParc</a:t>
            </a: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Parc Newton</a:t>
            </a: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800" b="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nursery and </a:t>
            </a:r>
            <a:r>
              <a:rPr lang="fr-FR" sz="1800" b="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co-working</a:t>
            </a:r>
            <a:r>
              <a:rPr lang="fr-FR" sz="1800" b="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800" b="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800" b="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Darwin </a:t>
            </a:r>
            <a:r>
              <a:rPr lang="fr-FR" sz="1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ecosystem</a:t>
            </a: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8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Associations:</a:t>
            </a:r>
          </a:p>
          <a:p>
            <a:pPr lvl="0" algn="just" defTabSz="685800">
              <a:spcBef>
                <a:spcPts val="750"/>
              </a:spcBef>
            </a:pPr>
            <a:r>
              <a:rPr lang="fr-FR" sz="12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FrenchTech</a:t>
            </a:r>
            <a:r>
              <a:rPr lang="fr-FR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Bordeaux</a:t>
            </a: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r>
              <a:rPr lang="fr-FR" sz="1200" b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UrbAquitaine</a:t>
            </a:r>
            <a:endParaRPr lang="fr-FR" sz="1200" b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endParaRPr lang="fr-FR" sz="1200" b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spcBef>
                <a:spcPts val="750"/>
              </a:spcBef>
            </a:pPr>
            <a:endParaRPr lang="fr-FR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9468" y="5689600"/>
            <a:ext cx="2694169" cy="988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Image 13" descr="earth-158806_960_720.png"/>
          <p:cNvPicPr>
            <a:picLocks noChangeAspect="1"/>
          </p:cNvPicPr>
          <p:nvPr/>
        </p:nvPicPr>
        <p:blipFill>
          <a:blip r:embed="rId7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8" y="81280"/>
            <a:ext cx="6496051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1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93K9478.jpg"/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47" y="0"/>
            <a:ext cx="1060454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1227" y="460587"/>
            <a:ext cx="715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4) FLAGSHIP 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PROJECTS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50240" y="352213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50240" y="1273387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387796" y="5550090"/>
            <a:ext cx="1585841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1867" y="596053"/>
            <a:ext cx="799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INSUL’GRID</a:t>
            </a:r>
            <a:endParaRPr lang="fr-FR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3200" dirty="0" err="1">
                <a:solidFill>
                  <a:schemeClr val="bg2">
                    <a:lumMod val="25000"/>
                  </a:schemeClr>
                </a:solidFill>
              </a:rPr>
              <a:t>Insular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 power networks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0880" y="487680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90880" y="6421120"/>
            <a:ext cx="47142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647293" y="1812421"/>
            <a:ext cx="6044760" cy="2736427"/>
          </a:xfrm>
        </p:spPr>
        <p:txBody>
          <a:bodyPr/>
          <a:lstStyle/>
          <a:p>
            <a:pPr marL="228594" indent="-228594">
              <a:buFont typeface="Arial"/>
              <a:buChar char="•"/>
            </a:pPr>
            <a:r>
              <a:rPr lang="fr-FR" sz="1600" dirty="0"/>
              <a:t>Kit </a:t>
            </a:r>
            <a:r>
              <a:rPr lang="fr-FR" sz="1600" dirty="0" err="1"/>
              <a:t>EnR</a:t>
            </a:r>
            <a:r>
              <a:rPr lang="fr-FR" sz="1600" dirty="0"/>
              <a:t> hybride (5 à 30 MW)</a:t>
            </a:r>
          </a:p>
          <a:p>
            <a:pPr marL="228594" indent="-228594">
              <a:buFont typeface="Arial"/>
              <a:buChar char="•"/>
            </a:pPr>
            <a:r>
              <a:rPr lang="en-US" sz="1600" dirty="0"/>
              <a:t>Combines real-time intermittent available renewable energy and suitable storage means</a:t>
            </a:r>
          </a:p>
          <a:p>
            <a:pPr marL="228594" indent="-228594">
              <a:buFont typeface="Arial"/>
              <a:buChar char="•"/>
            </a:pPr>
            <a:r>
              <a:rPr lang="en-US" sz="1600" dirty="0"/>
              <a:t>The plant operator manages the quality and the injected quantity of electricity in the network</a:t>
            </a:r>
          </a:p>
          <a:p>
            <a:pPr marL="228594" indent="-228594">
              <a:buFont typeface="Arial"/>
              <a:buChar char="•"/>
            </a:pPr>
            <a:r>
              <a:rPr lang="en-US" sz="1600" dirty="0"/>
              <a:t>Labeled DERBI (Development of Renewable Energies in Building and Industry)</a:t>
            </a:r>
          </a:p>
          <a:p>
            <a:pPr marL="228594" indent="-228594">
              <a:buFont typeface="Arial"/>
              <a:buChar char="•"/>
            </a:pPr>
            <a:r>
              <a:rPr lang="fr-FR" sz="1600" dirty="0"/>
              <a:t>4,5 M€ </a:t>
            </a:r>
            <a:r>
              <a:rPr lang="fr-FR" sz="1600" dirty="0" err="1"/>
              <a:t>invested</a:t>
            </a:r>
            <a:r>
              <a:rPr lang="fr-FR" sz="1600" dirty="0"/>
              <a:t> in the 2013-2016 </a:t>
            </a:r>
            <a:r>
              <a:rPr lang="fr-FR" sz="1600" dirty="0" err="1"/>
              <a:t>period</a:t>
            </a:r>
            <a:r>
              <a:rPr lang="fr-FR" sz="1600" dirty="0"/>
              <a:t>, </a:t>
            </a:r>
            <a:r>
              <a:rPr lang="fr-FR" sz="1600" dirty="0" err="1"/>
              <a:t>whose</a:t>
            </a:r>
            <a:r>
              <a:rPr lang="fr-FR" sz="1600" dirty="0"/>
              <a:t> 2,5 M€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government</a:t>
            </a:r>
            <a:r>
              <a:rPr lang="fr-FR" sz="1600" dirty="0"/>
              <a:t> and local </a:t>
            </a:r>
            <a:r>
              <a:rPr lang="fr-FR" sz="1600" dirty="0" err="1"/>
              <a:t>authorities</a:t>
            </a:r>
            <a:r>
              <a:rPr lang="fr-FR" sz="1600" dirty="0"/>
              <a:t> subventions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4427" y="5440813"/>
            <a:ext cx="5987627" cy="461665"/>
          </a:xfrm>
          <a:prstGeom prst="rect">
            <a:avLst/>
          </a:prstGeom>
          <a:ln>
            <a:solidFill>
              <a:srgbClr val="97BF0D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b="1" dirty="0" err="1"/>
              <a:t>Partners</a:t>
            </a:r>
            <a:r>
              <a:rPr lang="fr-FR" sz="1200" b="1" dirty="0"/>
              <a:t>:</a:t>
            </a:r>
            <a:r>
              <a:rPr lang="fr-FR" sz="1200" i="1" dirty="0"/>
              <a:t> </a:t>
            </a:r>
            <a:r>
              <a:rPr lang="fr-FR" sz="1200" i="1" dirty="0">
                <a:hlinkClick r:id="rId2"/>
              </a:rPr>
              <a:t>Areva</a:t>
            </a:r>
            <a:r>
              <a:rPr lang="fr-FR" sz="1200" i="1" dirty="0"/>
              <a:t>, </a:t>
            </a:r>
            <a:r>
              <a:rPr lang="fr-FR" sz="1200" i="1" dirty="0">
                <a:hlinkClick r:id="rId3"/>
              </a:rPr>
              <a:t>Bordeaux Métropole</a:t>
            </a:r>
            <a:r>
              <a:rPr lang="fr-FR" sz="1200" i="1" dirty="0"/>
              <a:t>, </a:t>
            </a:r>
            <a:r>
              <a:rPr lang="fr-FR" sz="1200" i="1" dirty="0">
                <a:hlinkClick r:id="rId4"/>
              </a:rPr>
              <a:t>BPIFrance</a:t>
            </a:r>
            <a:r>
              <a:rPr lang="fr-FR" sz="1200" i="1" dirty="0"/>
              <a:t>, </a:t>
            </a:r>
            <a:r>
              <a:rPr lang="fr-FR" sz="1200" i="1" dirty="0">
                <a:hlinkClick r:id="rId5"/>
              </a:rPr>
              <a:t>Région</a:t>
            </a:r>
            <a:r>
              <a:rPr lang="fr-FR" sz="1200" i="1" dirty="0"/>
              <a:t>, </a:t>
            </a:r>
            <a:r>
              <a:rPr lang="fr-FR" sz="1200" i="1" dirty="0">
                <a:hlinkClick r:id="rId6"/>
              </a:rPr>
              <a:t>Estia</a:t>
            </a:r>
            <a:r>
              <a:rPr lang="fr-FR" sz="1200" i="1" dirty="0"/>
              <a:t>, </a:t>
            </a:r>
            <a:r>
              <a:rPr lang="fr-FR" sz="1200" i="1" dirty="0">
                <a:hlinkClick r:id="rId7"/>
              </a:rPr>
              <a:t>Exosun</a:t>
            </a:r>
            <a:r>
              <a:rPr lang="fr-FR" sz="1200" i="1" dirty="0"/>
              <a:t>, </a:t>
            </a:r>
            <a:r>
              <a:rPr lang="fr-FR" sz="1200" i="1" dirty="0" smtClean="0">
                <a:hlinkClick r:id="rId8"/>
              </a:rPr>
              <a:t>Fonroche Energie</a:t>
            </a:r>
            <a:r>
              <a:rPr lang="fr-FR" sz="1200" i="1" dirty="0" smtClean="0"/>
              <a:t>, </a:t>
            </a:r>
            <a:r>
              <a:rPr lang="fr-FR" sz="1200" i="1" dirty="0">
                <a:hlinkClick r:id="rId9"/>
              </a:rPr>
              <a:t>Saft</a:t>
            </a:r>
            <a:r>
              <a:rPr lang="fr-FR" sz="1200" i="1" dirty="0"/>
              <a:t>, </a:t>
            </a:r>
            <a:r>
              <a:rPr lang="fr-FR" sz="1200" i="1" dirty="0">
                <a:hlinkClick r:id="rId10"/>
              </a:rPr>
              <a:t>Valorem</a:t>
            </a:r>
            <a:r>
              <a:rPr lang="fr-FR" sz="1200" i="1" dirty="0"/>
              <a:t>…</a:t>
            </a:r>
          </a:p>
        </p:txBody>
      </p:sp>
      <p:pic>
        <p:nvPicPr>
          <p:cNvPr id="13" name="Espace réservé du contenu 7" descr="Insulgrid.png"/>
          <p:cNvPicPr>
            <a:picLocks noGrp="1" noChangeAspect="1"/>
          </p:cNvPicPr>
          <p:nvPr>
            <p:ph sz="quarter" idx="4"/>
          </p:nvPr>
        </p:nvPicPr>
        <p:blipFill>
          <a:blip r:embed="rId11" cstate="print"/>
          <a:stretch>
            <a:fillRect/>
          </a:stretch>
        </p:blipFill>
        <p:spPr>
          <a:xfrm>
            <a:off x="6873094" y="2025086"/>
            <a:ext cx="5183717" cy="3667620"/>
          </a:xfrm>
        </p:spPr>
      </p:pic>
      <p:sp>
        <p:nvSpPr>
          <p:cNvPr id="9" name="Rectangle 8"/>
          <p:cNvSpPr/>
          <p:nvPr/>
        </p:nvSpPr>
        <p:spPr>
          <a:xfrm>
            <a:off x="9279468" y="5550090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025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1867" y="596053"/>
            <a:ext cx="7572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HYPÉRION 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&amp; SILVA PROJECTS </a:t>
            </a:r>
            <a:br>
              <a:rPr lang="fr-FR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PLANNING AND CONSTRUCTION</a:t>
            </a:r>
            <a:endParaRPr lang="fr-FR" sz="2667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90880" y="487680"/>
            <a:ext cx="138176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90880" y="2519680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4427" y="2650200"/>
            <a:ext cx="5120640" cy="748346"/>
          </a:xfrm>
          <a:prstGeom prst="rect">
            <a:avLst/>
          </a:prstGeom>
          <a:ln>
            <a:noFill/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133" dirty="0">
                <a:solidFill>
                  <a:srgbClr val="000000"/>
                </a:solidFill>
              </a:rPr>
              <a:t>THE TWO </a:t>
            </a:r>
            <a:r>
              <a:rPr lang="fr-FR" sz="2130" b="1" dirty="0">
                <a:solidFill>
                  <a:srgbClr val="97BF0D"/>
                </a:solidFill>
              </a:rPr>
              <a:t>WORLD’S TALLEST WOOD 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427" y="3573253"/>
            <a:ext cx="333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Champagne &amp; Limousines"/>
                <a:cs typeface="Champagne &amp; Limousines"/>
              </a:rPr>
              <a:t>HYPÉRION</a:t>
            </a:r>
            <a:r>
              <a:rPr lang="fr-FR" sz="2400" dirty="0"/>
              <a:t> • </a:t>
            </a:r>
            <a:r>
              <a:rPr lang="fr-FR" sz="2400" i="1" dirty="0">
                <a:hlinkClick r:id="rId2"/>
              </a:rPr>
              <a:t>Eiffage</a:t>
            </a:r>
            <a:endParaRPr lang="fr-FR" sz="2400" i="1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704427" y="4074479"/>
            <a:ext cx="442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SILVA • </a:t>
            </a:r>
            <a:r>
              <a:rPr lang="fr-FR" sz="2400" i="1" dirty="0">
                <a:hlinkClick r:id="rId3"/>
              </a:rPr>
              <a:t>Kaufman &amp; Broad</a:t>
            </a:r>
            <a:endParaRPr lang="fr-FR" sz="2400" i="1" dirty="0"/>
          </a:p>
          <a:p>
            <a:pPr>
              <a:buNone/>
            </a:pPr>
            <a:endParaRPr lang="fr-FR" sz="2400" dirty="0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812800" y="3481493"/>
            <a:ext cx="2492587" cy="1354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90880" y="4673600"/>
            <a:ext cx="1381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279468" y="5550090"/>
            <a:ext cx="2694169" cy="1128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timthumb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86" y="0"/>
            <a:ext cx="5477303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250705" y="6400160"/>
            <a:ext cx="273424" cy="365125"/>
          </a:xfrm>
        </p:spPr>
        <p:txBody>
          <a:bodyPr/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49466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776</Words>
  <Application>Microsoft Office PowerPoint</Application>
  <PresentationFormat>Grand écran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Champagne &amp; Limousines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Zerr</dc:creator>
  <cp:lastModifiedBy>GRANGE Michel</cp:lastModifiedBy>
  <cp:revision>35</cp:revision>
  <cp:lastPrinted>2017-12-08T09:29:58Z</cp:lastPrinted>
  <dcterms:created xsi:type="dcterms:W3CDTF">2016-06-07T12:08:47Z</dcterms:created>
  <dcterms:modified xsi:type="dcterms:W3CDTF">2017-12-08T09:49:27Z</dcterms:modified>
</cp:coreProperties>
</file>