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307" r:id="rId4"/>
    <p:sldId id="299" r:id="rId5"/>
    <p:sldId id="309" r:id="rId6"/>
    <p:sldId id="300" r:id="rId7"/>
    <p:sldId id="275" r:id="rId8"/>
    <p:sldId id="303" r:id="rId9"/>
    <p:sldId id="301" r:id="rId10"/>
    <p:sldId id="304" r:id="rId11"/>
    <p:sldId id="305" r:id="rId12"/>
    <p:sldId id="306" r:id="rId13"/>
    <p:sldId id="270" r:id="rId14"/>
  </p:sldIdLst>
  <p:sldSz cx="9144000" cy="5143500" type="screen16x9"/>
  <p:notesSz cx="6799263" cy="9929813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F29400"/>
    <a:srgbClr val="1D8CA1"/>
    <a:srgbClr val="009EE0"/>
    <a:srgbClr val="E2007A"/>
    <a:srgbClr val="622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1" y="475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898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8A0B4-5DF2-4EE8-A558-3A0F40580A12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30DAD-5DB9-427F-A4B5-AF2A84067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7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2CF6-D163-4C42-8C0C-9A78CE19887D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9FBF-1326-49A7-A496-7015753AFD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00" y="8160"/>
            <a:ext cx="9132600" cy="51271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76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85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03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38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algn="l">
              <a:defRPr sz="240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816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686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59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36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E2007A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24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009EE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95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1D8CA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22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F294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50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97BF0D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0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00" y="8160"/>
            <a:ext cx="9132600" cy="51271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544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4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185973" y="4308082"/>
            <a:ext cx="1572905" cy="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just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ixener.fr/" TargetMode="External"/><Relationship Id="rId3" Type="http://schemas.openxmlformats.org/officeDocument/2006/relationships/hyperlink" Target="http://www.bordeaux-metropole.fr/" TargetMode="External"/><Relationship Id="rId7" Type="http://schemas.openxmlformats.org/officeDocument/2006/relationships/hyperlink" Target="http://laregion-alpc.fr/" TargetMode="External"/><Relationship Id="rId12" Type="http://schemas.microsoft.com/office/2007/relationships/hdphoto" Target="../media/hdphoto1.wdp"/><Relationship Id="rId2" Type="http://schemas.openxmlformats.org/officeDocument/2006/relationships/hyperlink" Target="http://www.energiedelalune.fr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nedis.fr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ww.dalkia.fr/fr/" TargetMode="External"/><Relationship Id="rId10" Type="http://schemas.openxmlformats.org/officeDocument/2006/relationships/hyperlink" Target="http://www.neotek-web.com/cbx/index.htm" TargetMode="External"/><Relationship Id="rId4" Type="http://schemas.openxmlformats.org/officeDocument/2006/relationships/hyperlink" Target="http://www.bordeaux.fr/" TargetMode="External"/><Relationship Id="rId9" Type="http://schemas.openxmlformats.org/officeDocument/2006/relationships/hyperlink" Target="http://www.valorem-energie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osites-aquitaine.com/site/FO/scripts/siteFO_accueil.php?lang=FR" TargetMode="External"/><Relationship Id="rId3" Type="http://schemas.openxmlformats.org/officeDocument/2006/relationships/hyperlink" Target="http://www.innovative-gas-engineering.com/en/" TargetMode="External"/><Relationship Id="rId7" Type="http://schemas.openxmlformats.org/officeDocument/2006/relationships/hyperlink" Target="http://www.pragma-industrie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laposte.fr/" TargetMode="External"/><Relationship Id="rId5" Type="http://schemas.openxmlformats.org/officeDocument/2006/relationships/hyperlink" Target="http://www.cycleurope.fr/" TargetMode="External"/><Relationship Id="rId4" Type="http://schemas.openxmlformats.org/officeDocument/2006/relationships/hyperlink" Target="http://laregion-alpc.fr/" TargetMode="External"/><Relationship Id="rId9" Type="http://schemas.openxmlformats.org/officeDocument/2006/relationships/hyperlink" Target="http://ventec-ibms.com/f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uateco.com/" TargetMode="External"/><Relationship Id="rId3" Type="http://schemas.openxmlformats.org/officeDocument/2006/relationships/hyperlink" Target="http://pole-aquinetic.fr/" TargetMode="External"/><Relationship Id="rId7" Type="http://schemas.openxmlformats.org/officeDocument/2006/relationships/hyperlink" Target="http://www.bertin.fr/" TargetMode="External"/><Relationship Id="rId2" Type="http://schemas.openxmlformats.org/officeDocument/2006/relationships/hyperlink" Target="https://www.akka-technologies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nobatek.com/" TargetMode="External"/><Relationship Id="rId5" Type="http://schemas.openxmlformats.org/officeDocument/2006/relationships/hyperlink" Target="http://www.aquitainecroissanceverte.com/" TargetMode="External"/><Relationship Id="rId4" Type="http://schemas.openxmlformats.org/officeDocument/2006/relationships/hyperlink" Target="http://www.topos-aquitaine.org/" TargetMode="External"/><Relationship Id="rId9" Type="http://schemas.openxmlformats.org/officeDocument/2006/relationships/hyperlink" Target="http://www.apesa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grange@bordeaux-metropole.f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ydroquest.net/" TargetMode="External"/><Relationship Id="rId13" Type="http://schemas.openxmlformats.org/officeDocument/2006/relationships/hyperlink" Target="http://www.energiedelalune.fr/" TargetMode="External"/><Relationship Id="rId3" Type="http://schemas.openxmlformats.org/officeDocument/2006/relationships/hyperlink" Target="http://sunna-design.fr/" TargetMode="External"/><Relationship Id="rId7" Type="http://schemas.openxmlformats.org/officeDocument/2006/relationships/hyperlink" Target="http://www.bertin.fr/" TargetMode="External"/><Relationship Id="rId12" Type="http://schemas.openxmlformats.org/officeDocument/2006/relationships/hyperlink" Target="http://www.hdf-energie.com/" TargetMode="External"/><Relationship Id="rId2" Type="http://schemas.openxmlformats.org/officeDocument/2006/relationships/hyperlink" Target="http://www.neoen.fr/page/actualite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industriel-marchand.alfi.airliquide.fr/" TargetMode="External"/><Relationship Id="rId11" Type="http://schemas.openxmlformats.org/officeDocument/2006/relationships/hyperlink" Target="http://visitesvirtuelles.edf.com/biganos/index.html" TargetMode="External"/><Relationship Id="rId5" Type="http://schemas.openxmlformats.org/officeDocument/2006/relationships/hyperlink" Target="http://www.fonroche.fr/" TargetMode="External"/><Relationship Id="rId10" Type="http://schemas.openxmlformats.org/officeDocument/2006/relationships/hyperlink" Target="http://www.europlasma.com/" TargetMode="External"/><Relationship Id="rId4" Type="http://schemas.openxmlformats.org/officeDocument/2006/relationships/hyperlink" Target="http://www.valorem-energie.com/" TargetMode="External"/><Relationship Id="rId9" Type="http://schemas.openxmlformats.org/officeDocument/2006/relationships/hyperlink" Target="http://instreamenergy.com/fr/" TargetMode="Externa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pingelec.com/" TargetMode="External"/><Relationship Id="rId13" Type="http://schemas.openxmlformats.org/officeDocument/2006/relationships/hyperlink" Target="https://technowest.com/" TargetMode="External"/><Relationship Id="rId3" Type="http://schemas.openxmlformats.org/officeDocument/2006/relationships/hyperlink" Target="http://www.sysolia.com/" TargetMode="External"/><Relationship Id="rId7" Type="http://schemas.openxmlformats.org/officeDocument/2006/relationships/hyperlink" Target="http://www.apesa.fr/" TargetMode="External"/><Relationship Id="rId12" Type="http://schemas.openxmlformats.org/officeDocument/2006/relationships/hyperlink" Target="http://digital-aquitaine.com/" TargetMode="External"/><Relationship Id="rId2" Type="http://schemas.openxmlformats.org/officeDocument/2006/relationships/hyperlink" Target="http://www.aquitainecroissanceverte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nergiedelalune.fr/13-Un-site-experimental-d-hydroliennes" TargetMode="External"/><Relationship Id="rId11" Type="http://schemas.openxmlformats.org/officeDocument/2006/relationships/hyperlink" Target="http://www.inef4.fr/" TargetMode="External"/><Relationship Id="rId5" Type="http://schemas.openxmlformats.org/officeDocument/2006/relationships/hyperlink" Target="http://www.pole-avenia.com/" TargetMode="External"/><Relationship Id="rId15" Type="http://schemas.openxmlformats.org/officeDocument/2006/relationships/hyperlink" Target="http://www.gertrude.fr/" TargetMode="External"/><Relationship Id="rId10" Type="http://schemas.openxmlformats.org/officeDocument/2006/relationships/hyperlink" Target="http://www.enercoop.fr/" TargetMode="External"/><Relationship Id="rId4" Type="http://schemas.openxmlformats.org/officeDocument/2006/relationships/hyperlink" Target="http://www.routedeslasers.com/" TargetMode="External"/><Relationship Id="rId9" Type="http://schemas.openxmlformats.org/officeDocument/2006/relationships/hyperlink" Target="http://iqspot.fr/fr/accueil/" TargetMode="External"/><Relationship Id="rId14" Type="http://schemas.openxmlformats.org/officeDocument/2006/relationships/hyperlink" Target="http://www.saftbatteries.com/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quitainechimiedurable.com/" TargetMode="External"/><Relationship Id="rId13" Type="http://schemas.openxmlformats.org/officeDocument/2006/relationships/hyperlink" Target="http://www.cenbg.in2p3.fr/" TargetMode="External"/><Relationship Id="rId18" Type="http://schemas.openxmlformats.org/officeDocument/2006/relationships/hyperlink" Target="http://www.nobatek.com/" TargetMode="External"/><Relationship Id="rId3" Type="http://schemas.openxmlformats.org/officeDocument/2006/relationships/hyperlink" Target="http://bet-ecic.fr/" TargetMode="External"/><Relationship Id="rId21" Type="http://schemas.openxmlformats.org/officeDocument/2006/relationships/hyperlink" Target="http://www.plateforme-canoe.com/fr/" TargetMode="External"/><Relationship Id="rId7" Type="http://schemas.openxmlformats.org/officeDocument/2006/relationships/hyperlink" Target="http://www.innoveox.com/?lang=fr" TargetMode="External"/><Relationship Id="rId12" Type="http://schemas.openxmlformats.org/officeDocument/2006/relationships/hyperlink" Target="http://www.creahd.com/" TargetMode="External"/><Relationship Id="rId17" Type="http://schemas.openxmlformats.org/officeDocument/2006/relationships/hyperlink" Target="https://rescoll.fr/" TargetMode="External"/><Relationship Id="rId2" Type="http://schemas.openxmlformats.org/officeDocument/2006/relationships/hyperlink" Target="http://www.chromatotec.com/" TargetMode="External"/><Relationship Id="rId16" Type="http://schemas.openxmlformats.org/officeDocument/2006/relationships/hyperlink" Target="http://www.iterg.com/" TargetMode="External"/><Relationship Id="rId20" Type="http://schemas.openxmlformats.org/officeDocument/2006/relationships/hyperlink" Target="http://wood-rise-congress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agrisudouest.com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eau-adour-garonne.fr/fr/index.html" TargetMode="External"/><Relationship Id="rId15" Type="http://schemas.openxmlformats.org/officeDocument/2006/relationships/hyperlink" Target="http://www.eurovia.fr/" TargetMode="External"/><Relationship Id="rId10" Type="http://schemas.openxmlformats.org/officeDocument/2006/relationships/hyperlink" Target="http://www.fermentalg.com/" TargetMode="External"/><Relationship Id="rId19" Type="http://schemas.openxmlformats.org/officeDocument/2006/relationships/hyperlink" Target="http://www.fcba.fr/" TargetMode="External"/><Relationship Id="rId4" Type="http://schemas.openxmlformats.org/officeDocument/2006/relationships/hyperlink" Target="http://www.mt-partenaires.fr/Accueil.html" TargetMode="External"/><Relationship Id="rId9" Type="http://schemas.openxmlformats.org/officeDocument/2006/relationships/hyperlink" Target="http://www.innovin.fr/index.php/fr/" TargetMode="External"/><Relationship Id="rId14" Type="http://schemas.openxmlformats.org/officeDocument/2006/relationships/hyperlink" Target="http://xylofutu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west.com/filieres/eco-activites/" TargetMode="External"/><Relationship Id="rId7" Type="http://schemas.openxmlformats.org/officeDocument/2006/relationships/hyperlink" Target="http://www.urbaquitaine.f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frenchtechbordeaux.com/" TargetMode="External"/><Relationship Id="rId5" Type="http://schemas.openxmlformats.org/officeDocument/2006/relationships/hyperlink" Target="http://darwin.camp/" TargetMode="External"/><Relationship Id="rId4" Type="http://schemas.openxmlformats.org/officeDocument/2006/relationships/hyperlink" Target="https://technowest.com/filieres/eco-transports-urbanism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tbatteries.com/fr" TargetMode="External"/><Relationship Id="rId3" Type="http://schemas.openxmlformats.org/officeDocument/2006/relationships/hyperlink" Target="http://www.bordeaux-metropole.fr/" TargetMode="External"/><Relationship Id="rId7" Type="http://schemas.openxmlformats.org/officeDocument/2006/relationships/hyperlink" Target="http://www.exosun.net/" TargetMode="External"/><Relationship Id="rId2" Type="http://schemas.openxmlformats.org/officeDocument/2006/relationships/hyperlink" Target="http://www.areva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stia.fr/" TargetMode="External"/><Relationship Id="rId5" Type="http://schemas.openxmlformats.org/officeDocument/2006/relationships/hyperlink" Target="http://laregion-alpc.fr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bpifrance.fr/" TargetMode="External"/><Relationship Id="rId9" Type="http://schemas.openxmlformats.org/officeDocument/2006/relationships/hyperlink" Target="http://www.valorem-energi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ufmanbroad.fr/" TargetMode="External"/><Relationship Id="rId2" Type="http://schemas.openxmlformats.org/officeDocument/2006/relationships/hyperlink" Target="http://www.eiffagetravauxpublics.com/accuei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6400" y="2062480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</a:rPr>
              <a:t>CLEANTECH A BORDEAUX</a:t>
            </a:r>
            <a:endParaRPr lang="fr-F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525780" y="2708811"/>
            <a:ext cx="4735158" cy="1075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" y="2844582"/>
            <a:ext cx="355764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97BF0D"/>
                </a:solidFill>
              </a:rPr>
              <a:t>LA CROISSANCE VERTE</a:t>
            </a:r>
          </a:p>
          <a:p>
            <a:endParaRPr lang="fr-FR" sz="1600" b="1" dirty="0">
              <a:solidFill>
                <a:srgbClr val="97BF0D"/>
              </a:solidFill>
            </a:endParaRPr>
          </a:p>
          <a:p>
            <a:r>
              <a:rPr lang="fr-FR" sz="1600" dirty="0" smtClean="0">
                <a:solidFill>
                  <a:srgbClr val="97BF0D"/>
                </a:solidFill>
              </a:rPr>
              <a:t>1) Secteur </a:t>
            </a:r>
            <a:r>
              <a:rPr lang="fr-FR" sz="1600" dirty="0" smtClean="0">
                <a:solidFill>
                  <a:srgbClr val="97BF0D"/>
                </a:solidFill>
              </a:rPr>
              <a:t>de pointe: énergies vertes</a:t>
            </a:r>
          </a:p>
          <a:p>
            <a:endParaRPr lang="fr-FR" sz="800" dirty="0" smtClean="0">
              <a:solidFill>
                <a:srgbClr val="97BF0D"/>
              </a:solidFill>
            </a:endParaRPr>
          </a:p>
          <a:p>
            <a:r>
              <a:rPr lang="fr-FR" sz="1600" dirty="0" smtClean="0">
                <a:solidFill>
                  <a:srgbClr val="97BF0D"/>
                </a:solidFill>
              </a:rPr>
              <a:t>2) Lieux </a:t>
            </a:r>
            <a:r>
              <a:rPr lang="fr-FR" sz="1600" dirty="0" smtClean="0">
                <a:solidFill>
                  <a:srgbClr val="97BF0D"/>
                </a:solidFill>
              </a:rPr>
              <a:t>de densité de l’innovation</a:t>
            </a:r>
          </a:p>
          <a:p>
            <a:endParaRPr lang="fr-FR" sz="800" dirty="0" smtClean="0">
              <a:solidFill>
                <a:srgbClr val="97BF0D"/>
              </a:solidFill>
            </a:endParaRPr>
          </a:p>
          <a:p>
            <a:r>
              <a:rPr lang="fr-FR" sz="1600" dirty="0" smtClean="0">
                <a:solidFill>
                  <a:srgbClr val="97BF0D"/>
                </a:solidFill>
              </a:rPr>
              <a:t>3) Accompagnement </a:t>
            </a:r>
            <a:r>
              <a:rPr lang="fr-FR" sz="1600" dirty="0" smtClean="0">
                <a:solidFill>
                  <a:srgbClr val="97BF0D"/>
                </a:solidFill>
              </a:rPr>
              <a:t>des </a:t>
            </a:r>
            <a:r>
              <a:rPr lang="fr-FR" sz="1600" dirty="0" smtClean="0">
                <a:solidFill>
                  <a:srgbClr val="97BF0D"/>
                </a:solidFill>
              </a:rPr>
              <a:t>startups</a:t>
            </a:r>
            <a:endParaRPr lang="fr-FR" sz="1600" dirty="0" smtClean="0">
              <a:solidFill>
                <a:srgbClr val="97BF0D"/>
              </a:solidFill>
            </a:endParaRPr>
          </a:p>
          <a:p>
            <a:endParaRPr lang="fr-FR" sz="800" dirty="0" smtClean="0">
              <a:solidFill>
                <a:srgbClr val="97BF0D"/>
              </a:solidFill>
            </a:endParaRPr>
          </a:p>
          <a:p>
            <a:r>
              <a:rPr lang="fr-FR" sz="1600" dirty="0" smtClean="0">
                <a:solidFill>
                  <a:srgbClr val="97BF0D"/>
                </a:solidFill>
              </a:rPr>
              <a:t>4) Projets </a:t>
            </a:r>
            <a:r>
              <a:rPr lang="fr-FR" sz="1600" dirty="0" smtClean="0">
                <a:solidFill>
                  <a:srgbClr val="97BF0D"/>
                </a:solidFill>
              </a:rPr>
              <a:t>emblématiques</a:t>
            </a:r>
            <a:endParaRPr lang="fr-FR" sz="1600" dirty="0">
              <a:solidFill>
                <a:srgbClr val="97BF0D"/>
              </a:solidFill>
            </a:endParaRPr>
          </a:p>
        </p:txBody>
      </p:sp>
      <p:sp>
        <p:nvSpPr>
          <p:cNvPr id="8" name="ZoneTexte 19"/>
          <p:cNvSpPr txBox="1"/>
          <p:nvPr/>
        </p:nvSpPr>
        <p:spPr>
          <a:xfrm>
            <a:off x="8687852" y="4007224"/>
            <a:ext cx="338554" cy="98888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>
            <a:defPPr>
              <a:defRPr lang="fr-FR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+mn-lt"/>
                <a:cs typeface="+mn-cs"/>
              </a:rPr>
              <a:t> </a:t>
            </a:r>
            <a:r>
              <a:rPr lang="fr-FR" sz="1000" dirty="0" smtClean="0">
                <a:latin typeface="+mn-lt"/>
                <a:cs typeface="+mn-cs"/>
              </a:rPr>
              <a:t>septembre </a:t>
            </a:r>
            <a:r>
              <a:rPr lang="fr-FR" sz="1000" dirty="0">
                <a:latin typeface="+mn-lt"/>
                <a:cs typeface="+mn-cs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833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06400" y="447040"/>
            <a:ext cx="449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3.SEENEOH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480" y="4222849"/>
            <a:ext cx="3566160" cy="369332"/>
          </a:xfrm>
          <a:prstGeom prst="rect">
            <a:avLst/>
          </a:prstGeom>
          <a:ln>
            <a:solidFill>
              <a:srgbClr val="97BF0D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900" b="1" dirty="0" smtClean="0"/>
              <a:t>Partenaires,</a:t>
            </a:r>
            <a:r>
              <a:rPr lang="fr-FR" sz="900" i="1" dirty="0" smtClean="0"/>
              <a:t> </a:t>
            </a:r>
            <a:r>
              <a:rPr lang="fr-FR" sz="900" i="1" dirty="0" smtClean="0">
                <a:hlinkClick r:id="rId2"/>
              </a:rPr>
              <a:t>Energie de la Lune</a:t>
            </a:r>
            <a:r>
              <a:rPr lang="fr-FR" sz="900" i="1" dirty="0" smtClean="0"/>
              <a:t>, </a:t>
            </a:r>
            <a:r>
              <a:rPr lang="fr-FR" sz="900" i="1" dirty="0">
                <a:hlinkClick r:id="rId3"/>
              </a:rPr>
              <a:t>Bordeaux Métropole</a:t>
            </a:r>
            <a:r>
              <a:rPr lang="fr-FR" sz="900" i="1" dirty="0"/>
              <a:t>, </a:t>
            </a:r>
            <a:r>
              <a:rPr lang="fr-FR" sz="900" i="1" dirty="0">
                <a:hlinkClick r:id="rId4"/>
              </a:rPr>
              <a:t>Ville de Bordeaux</a:t>
            </a:r>
            <a:r>
              <a:rPr lang="fr-FR" sz="900" i="1" dirty="0"/>
              <a:t>, </a:t>
            </a:r>
            <a:r>
              <a:rPr lang="fr-FR" sz="900" i="1" dirty="0">
                <a:hlinkClick r:id="rId5"/>
              </a:rPr>
              <a:t>Dalkia</a:t>
            </a:r>
            <a:r>
              <a:rPr lang="fr-FR" sz="900" i="1" dirty="0"/>
              <a:t>, </a:t>
            </a:r>
            <a:r>
              <a:rPr lang="fr-FR" sz="900" i="1" dirty="0" smtClean="0">
                <a:hlinkClick r:id="rId6"/>
              </a:rPr>
              <a:t>ENEDIS</a:t>
            </a:r>
            <a:r>
              <a:rPr lang="fr-FR" sz="900" i="1" dirty="0" smtClean="0"/>
              <a:t>, </a:t>
            </a:r>
            <a:r>
              <a:rPr lang="fr-FR" sz="900" i="1" dirty="0">
                <a:hlinkClick r:id="rId7"/>
              </a:rPr>
              <a:t>Région</a:t>
            </a:r>
            <a:r>
              <a:rPr lang="fr-FR" sz="900" i="1" dirty="0"/>
              <a:t>, </a:t>
            </a:r>
            <a:r>
              <a:rPr lang="fr-FR" sz="900" i="1" dirty="0">
                <a:hlinkClick r:id="rId8"/>
              </a:rPr>
              <a:t>Mixener</a:t>
            </a:r>
            <a:r>
              <a:rPr lang="fr-FR" sz="900" i="1" dirty="0"/>
              <a:t>, </a:t>
            </a:r>
            <a:r>
              <a:rPr lang="fr-FR" sz="900" i="1" dirty="0">
                <a:hlinkClick r:id="rId9"/>
              </a:rPr>
              <a:t>Valorem</a:t>
            </a:r>
            <a:r>
              <a:rPr lang="fr-FR" sz="900" i="1" dirty="0"/>
              <a:t>, </a:t>
            </a:r>
            <a:r>
              <a:rPr lang="fr-FR" sz="900" i="1" dirty="0">
                <a:hlinkClick r:id="rId10"/>
              </a:rPr>
              <a:t>Neotek</a:t>
            </a:r>
            <a:endParaRPr lang="fr-FR" sz="900" i="1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idx="1"/>
          </p:nvPr>
        </p:nvSpPr>
        <p:spPr>
          <a:xfrm>
            <a:off x="536271" y="2001520"/>
            <a:ext cx="3619169" cy="208280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/>
              <a:t>Un projet unique au monde : un test grandeur nature des prototypes d’hydroliennes développés par les industriels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1</a:t>
            </a:r>
            <a:r>
              <a:rPr lang="fr-FR" sz="1200" baseline="30000" dirty="0"/>
              <a:t>er</a:t>
            </a:r>
            <a:r>
              <a:rPr lang="fr-FR" sz="1200" dirty="0"/>
              <a:t> site expérimental d’hydrolienne en milieu estuarien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Puissance disponible par emplacement 100KW; capacité de raccordement au réseau 250KW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Technologies flottantes, </a:t>
            </a:r>
            <a:r>
              <a:rPr lang="fr-FR" sz="1200" dirty="0" smtClean="0"/>
              <a:t>portées </a:t>
            </a:r>
            <a:r>
              <a:rPr lang="fr-FR" sz="1200" dirty="0"/>
              <a:t>ou à portance variable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Opérationnel en 2016</a:t>
            </a:r>
          </a:p>
        </p:txBody>
      </p:sp>
      <p:pic>
        <p:nvPicPr>
          <p:cNvPr id="5" name="Image 4" descr="2048x1536-fit_illustration-projet-hydroliennes-fluviales-garonne.jpg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20368"/>
          <a:stretch/>
        </p:blipFill>
        <p:spPr>
          <a:xfrm>
            <a:off x="4226560" y="-60855"/>
            <a:ext cx="5222240" cy="52145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3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6-06-03 à 16.07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0" y="0"/>
            <a:ext cx="6202720" cy="5143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4640" y="447040"/>
            <a:ext cx="25023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4. VAHY, 1</a:t>
            </a:r>
            <a:r>
              <a:rPr lang="fr-FR" sz="2400" baseline="30000" dirty="0" smtClean="0">
                <a:solidFill>
                  <a:schemeClr val="bg2">
                    <a:lumMod val="25000"/>
                  </a:schemeClr>
                </a:solidFill>
              </a:rPr>
              <a:t>ER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VÉLO </a:t>
            </a: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ÉLECTRIQUE À </a:t>
            </a: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HYDROGÈNE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294640" y="2316480"/>
            <a:ext cx="2339009" cy="141224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/>
              <a:t>Développement d’une alimentation à pile à combustible et hydrogène sur les vélos </a:t>
            </a:r>
            <a:r>
              <a:rPr lang="fr-FR" sz="1200" dirty="0" smtClean="0"/>
              <a:t>électriques http</a:t>
            </a:r>
            <a:r>
              <a:rPr lang="fr-FR" sz="1200" dirty="0"/>
              <a:t>://www.composites-aquitaine.com/site/es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Expérimentation prévue à Bayonne et à Anglet (64)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640" y="4039968"/>
            <a:ext cx="2418080" cy="507831"/>
          </a:xfrm>
          <a:prstGeom prst="rect">
            <a:avLst/>
          </a:prstGeom>
          <a:ln>
            <a:solidFill>
              <a:srgbClr val="97BF0D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900" b="1" dirty="0" smtClean="0"/>
              <a:t>Partenaires,</a:t>
            </a:r>
            <a:r>
              <a:rPr lang="fr-FR" sz="900" i="1" dirty="0" smtClean="0">
                <a:hlinkClick r:id="rId3"/>
              </a:rPr>
              <a:t> Ad</a:t>
            </a:r>
            <a:r>
              <a:rPr lang="fr-FR" sz="900" i="1" dirty="0">
                <a:hlinkClick r:id="rId3"/>
              </a:rPr>
              <a:t>-Venta</a:t>
            </a:r>
            <a:r>
              <a:rPr lang="fr-FR" sz="900" i="1" dirty="0"/>
              <a:t>, </a:t>
            </a:r>
            <a:r>
              <a:rPr lang="fr-FR" sz="900" i="1" dirty="0">
                <a:hlinkClick r:id="rId4"/>
              </a:rPr>
              <a:t>Région</a:t>
            </a:r>
            <a:r>
              <a:rPr lang="fr-FR" sz="900" i="1" dirty="0"/>
              <a:t>, </a:t>
            </a:r>
            <a:r>
              <a:rPr lang="fr-FR" sz="900" i="1" dirty="0">
                <a:hlinkClick r:id="rId5"/>
              </a:rPr>
              <a:t>Cycleurope</a:t>
            </a:r>
            <a:r>
              <a:rPr lang="fr-FR" sz="900" i="1" dirty="0"/>
              <a:t>, </a:t>
            </a:r>
            <a:r>
              <a:rPr lang="fr-FR" sz="900" i="1" dirty="0">
                <a:hlinkClick r:id="rId6"/>
              </a:rPr>
              <a:t>La Poste</a:t>
            </a:r>
            <a:r>
              <a:rPr lang="fr-FR" sz="900" i="1" dirty="0"/>
              <a:t>, </a:t>
            </a:r>
            <a:r>
              <a:rPr lang="fr-FR" sz="900" i="1" dirty="0">
                <a:hlinkClick r:id="rId7"/>
              </a:rPr>
              <a:t>Pragma Industries</a:t>
            </a:r>
            <a:r>
              <a:rPr lang="fr-FR" sz="900" i="1" dirty="0"/>
              <a:t>, </a:t>
            </a:r>
            <a:r>
              <a:rPr lang="fr-FR" sz="900" i="1" dirty="0">
                <a:hlinkClick r:id="rId8"/>
              </a:rPr>
              <a:t>Stelia Aerospace Composites</a:t>
            </a:r>
            <a:r>
              <a:rPr lang="fr-FR" sz="900" i="1" dirty="0"/>
              <a:t>, </a:t>
            </a:r>
            <a:r>
              <a:rPr lang="fr-FR" sz="900" i="1" dirty="0">
                <a:hlinkClick r:id="rId9"/>
              </a:rPr>
              <a:t>Ventec</a:t>
            </a:r>
            <a:endParaRPr lang="fr-FR" sz="900" i="1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94640" y="2448560"/>
            <a:ext cx="1036320" cy="0"/>
          </a:xfrm>
          <a:prstGeom prst="line">
            <a:avLst/>
          </a:prstGeom>
          <a:ln w="28575" cmpd="sng">
            <a:solidFill>
              <a:srgbClr val="97BF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94640" y="3870960"/>
            <a:ext cx="241808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06400" y="44704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MAIS AUSSI, 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515950" y="1859280"/>
            <a:ext cx="6687490" cy="242824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b="1" dirty="0" smtClean="0">
                <a:solidFill>
                  <a:srgbClr val="97BF0D"/>
                </a:solidFill>
              </a:rPr>
              <a:t>PEEPOS STARTUP, </a:t>
            </a:r>
            <a:r>
              <a:rPr lang="fr-FR" sz="1200" dirty="0"/>
              <a:t>à Bordeaux Port Atlantique (écologie industrielle intégrée aux activités </a:t>
            </a:r>
            <a:r>
              <a:rPr lang="fr-FR" sz="1200" dirty="0" smtClean="0"/>
              <a:t>portuaires pour un port à énergie positive).</a:t>
            </a:r>
          </a:p>
          <a:p>
            <a:pPr algn="l"/>
            <a:endParaRPr lang="fr-FR" sz="1200" dirty="0"/>
          </a:p>
          <a:p>
            <a:pPr marL="171450" indent="-171450" algn="l">
              <a:buFont typeface="Arial"/>
              <a:buChar char="•"/>
            </a:pPr>
            <a:r>
              <a:rPr lang="fr-FR" sz="1200" b="1" dirty="0" smtClean="0">
                <a:solidFill>
                  <a:srgbClr val="97BF0D"/>
                </a:solidFill>
              </a:rPr>
              <a:t>LIVING LAB, </a:t>
            </a:r>
            <a:r>
              <a:rPr lang="fr-FR" sz="1200" dirty="0"/>
              <a:t>s</a:t>
            </a:r>
            <a:r>
              <a:rPr lang="fr-FR" sz="1200" dirty="0" smtClean="0"/>
              <a:t>ystèmes de transports intelligents</a:t>
            </a:r>
            <a:r>
              <a:rPr lang="fr-FR" sz="1200" dirty="0"/>
              <a:t> </a:t>
            </a:r>
            <a:r>
              <a:rPr lang="fr-FR" sz="1200" dirty="0" smtClean="0"/>
              <a:t>: deux </a:t>
            </a:r>
            <a:r>
              <a:rPr lang="fr-FR" sz="1200" dirty="0"/>
              <a:t>véhicules électriques innovants, développés par </a:t>
            </a:r>
            <a:r>
              <a:rPr lang="fr-FR" sz="1200" dirty="0">
                <a:hlinkClick r:id="rId2"/>
              </a:rPr>
              <a:t>Akka Technologies </a:t>
            </a:r>
            <a:r>
              <a:rPr lang="fr-FR" sz="1200" dirty="0"/>
              <a:t>et le cluster </a:t>
            </a:r>
            <a:r>
              <a:rPr lang="fr-FR" sz="1200" dirty="0" smtClean="0">
                <a:hlinkClick r:id="rId3"/>
              </a:rPr>
              <a:t>Aquinetic</a:t>
            </a:r>
            <a:r>
              <a:rPr lang="fr-FR" sz="1200" dirty="0">
                <a:hlinkClick r:id="rId3"/>
              </a:rPr>
              <a:t> </a:t>
            </a:r>
            <a:r>
              <a:rPr lang="fr-FR" sz="1200" dirty="0" smtClean="0"/>
              <a:t>(</a:t>
            </a:r>
            <a:r>
              <a:rPr lang="fr-FR" sz="1200" dirty="0" smtClean="0">
                <a:hlinkClick r:id="rId4"/>
              </a:rPr>
              <a:t>TOPOS AQUTAINE</a:t>
            </a:r>
            <a:r>
              <a:rPr lang="fr-FR" sz="1200" dirty="0" smtClean="0"/>
              <a:t>)</a:t>
            </a:r>
          </a:p>
          <a:p>
            <a:pPr marL="171450" indent="-171450" algn="l">
              <a:buFont typeface="Arial"/>
              <a:buChar char="•"/>
            </a:pP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b="1" dirty="0" smtClean="0">
                <a:solidFill>
                  <a:srgbClr val="97BF0D"/>
                </a:solidFill>
              </a:rPr>
              <a:t>CYCLABAT, </a:t>
            </a:r>
            <a:r>
              <a:rPr lang="fr-FR" sz="1200" dirty="0" smtClean="0"/>
              <a:t>porté </a:t>
            </a:r>
            <a:r>
              <a:rPr lang="fr-FR" sz="1200" dirty="0"/>
              <a:t>par </a:t>
            </a:r>
            <a:r>
              <a:rPr lang="fr-FR" sz="1200" dirty="0">
                <a:hlinkClick r:id="rId5"/>
              </a:rPr>
              <a:t>Aquitaine Croissance Verte</a:t>
            </a:r>
            <a:r>
              <a:rPr lang="fr-FR" sz="1200" dirty="0"/>
              <a:t>, </a:t>
            </a:r>
            <a:r>
              <a:rPr lang="fr-FR" sz="1200" dirty="0">
                <a:hlinkClick r:id="rId6"/>
              </a:rPr>
              <a:t>NOBATEK</a:t>
            </a:r>
            <a:r>
              <a:rPr lang="fr-FR" sz="1200" dirty="0"/>
              <a:t>, </a:t>
            </a:r>
            <a:r>
              <a:rPr lang="fr-FR" sz="1200" dirty="0">
                <a:hlinkClick r:id="rId7"/>
              </a:rPr>
              <a:t>Bertin Technologies</a:t>
            </a:r>
            <a:r>
              <a:rPr lang="fr-FR" sz="1200" dirty="0"/>
              <a:t>, </a:t>
            </a:r>
            <a:r>
              <a:rPr lang="fr-FR" sz="1200" dirty="0">
                <a:hlinkClick r:id="rId8"/>
              </a:rPr>
              <a:t>OUATECO </a:t>
            </a:r>
            <a:r>
              <a:rPr lang="fr-FR" sz="1200" dirty="0" smtClean="0"/>
              <a:t>et </a:t>
            </a:r>
            <a:r>
              <a:rPr lang="fr-FR" sz="1200" dirty="0" smtClean="0">
                <a:hlinkClick r:id="rId9"/>
              </a:rPr>
              <a:t>APESA</a:t>
            </a:r>
            <a:r>
              <a:rPr lang="fr-FR" sz="1200" dirty="0" smtClean="0"/>
              <a:t>. Ce projet </a:t>
            </a:r>
            <a:r>
              <a:rPr lang="fr-FR" sz="1200" dirty="0"/>
              <a:t>développe le recyclage des déchets industriels dans les produits de construction du BTP et propose un bâtiment démonstrateur (</a:t>
            </a:r>
            <a:r>
              <a:rPr lang="fr-FR" sz="1050" i="1"/>
              <a:t>en </a:t>
            </a:r>
            <a:r>
              <a:rPr lang="fr-FR" sz="1050" i="1" smtClean="0"/>
              <a:t>tout </a:t>
            </a:r>
            <a:r>
              <a:rPr lang="fr-FR" sz="1050" i="1" dirty="0"/>
              <a:t>ou partie recyclé</a:t>
            </a:r>
            <a:r>
              <a:rPr lang="fr-FR" sz="1200" dirty="0" smtClean="0"/>
              <a:t>).</a:t>
            </a:r>
            <a:endParaRPr lang="fr-FR" sz="1200" dirty="0"/>
          </a:p>
          <a:p>
            <a:pPr marL="171450" indent="-171450" algn="l">
              <a:buFont typeface="Arial"/>
              <a:buChar char="•"/>
            </a:pP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7000240" y="417576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9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ordeaux-metropole.fr/sites/default/files/IMG/logo_bm/BM_logo_positif/BM_logo_positif_jpg/CMJN/Bordeaux_Metropole_logo_positif_horizontal_CMJ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69" y="247882"/>
            <a:ext cx="8078087" cy="3369196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969643" y="4058980"/>
            <a:ext cx="2174357" cy="108452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endParaRPr lang="fr-F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defRPr/>
            </a:pPr>
            <a:endParaRPr lang="fr-F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570706" y="4124186"/>
            <a:ext cx="6783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i="1" dirty="0" smtClean="0">
                <a:latin typeface="Calibri" panose="020F0502020204030204" pitchFamily="34" charset="0"/>
              </a:rPr>
              <a:t>Informations complémentaires:</a:t>
            </a:r>
          </a:p>
          <a:p>
            <a:pPr eaLnBrk="1" hangingPunct="1"/>
            <a:r>
              <a:rPr lang="fr-FR" altLang="fr-FR" dirty="0" smtClean="0">
                <a:latin typeface="Calibri" panose="020F0502020204030204" pitchFamily="34" charset="0"/>
              </a:rPr>
              <a:t>Mission Attractivité et </a:t>
            </a:r>
            <a:r>
              <a:rPr lang="fr-FR" altLang="fr-FR" dirty="0" smtClean="0">
                <a:latin typeface="Calibri" panose="020F0502020204030204" pitchFamily="34" charset="0"/>
              </a:rPr>
              <a:t>Animation des réseaux économiques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dirty="0" smtClean="0">
                <a:latin typeface="Calibri" panose="020F0502020204030204" pitchFamily="34" charset="0"/>
              </a:rPr>
              <a:t>+33 5 56 46 80 75   </a:t>
            </a:r>
            <a:r>
              <a:rPr lang="fr-FR" altLang="fr-FR" dirty="0" smtClean="0">
                <a:latin typeface="Calibri" panose="020F0502020204030204" pitchFamily="34" charset="0"/>
                <a:hlinkClick r:id="rId3"/>
              </a:rPr>
              <a:t>mgrange@bordeaux-metropole.fr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eaLnBrk="1" hangingPunct="1"/>
            <a:endParaRPr lang="fr-FR" altLang="fr-F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5085" y="1374650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97BF0D"/>
                </a:solidFill>
              </a:rPr>
              <a:t>16% de l’énergie consommée en Aquitaine </a:t>
            </a:r>
            <a:endParaRPr lang="fr-FR" b="1" dirty="0" smtClean="0">
              <a:solidFill>
                <a:srgbClr val="97BF0D"/>
              </a:solidFill>
            </a:endParaRPr>
          </a:p>
          <a:p>
            <a:r>
              <a:rPr lang="fr-FR" b="1" dirty="0" smtClean="0">
                <a:solidFill>
                  <a:srgbClr val="97BF0D"/>
                </a:solidFill>
              </a:rPr>
              <a:t>est </a:t>
            </a:r>
            <a:r>
              <a:rPr lang="fr-FR" b="1" dirty="0">
                <a:solidFill>
                  <a:srgbClr val="97BF0D"/>
                </a:solidFill>
              </a:rPr>
              <a:t>d’origine renouvelable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515085" y="1900518"/>
            <a:ext cx="353568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515085" y="1976815"/>
            <a:ext cx="4007458" cy="227584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région </a:t>
            </a:r>
            <a:r>
              <a:rPr lang="fr-FR" sz="1200" b="1" dirty="0" smtClean="0"/>
              <a:t>photovoltaïque</a:t>
            </a:r>
            <a:r>
              <a:rPr lang="fr-FR" sz="1200" dirty="0" smtClean="0"/>
              <a:t> de </a:t>
            </a:r>
            <a:r>
              <a:rPr lang="fr-FR" sz="1200" dirty="0"/>
              <a:t>France pour la puissance </a:t>
            </a:r>
            <a:r>
              <a:rPr lang="fr-FR" sz="1200" dirty="0" smtClean="0"/>
              <a:t>raccordée avec 770 MW, plus </a:t>
            </a:r>
            <a:r>
              <a:rPr lang="fr-FR" sz="1200" dirty="0"/>
              <a:t>grande centrale d’Europe à </a:t>
            </a:r>
            <a:r>
              <a:rPr lang="fr-FR" sz="1200" dirty="0" smtClean="0"/>
              <a:t>Bordeaux </a:t>
            </a:r>
            <a:r>
              <a:rPr lang="fr-FR" sz="1200" dirty="0"/>
              <a:t>- 300 </a:t>
            </a:r>
            <a:r>
              <a:rPr lang="fr-FR" sz="1200" dirty="0" smtClean="0"/>
              <a:t>MW, soit la consommation d’une ville de 240 000 habitants. </a:t>
            </a:r>
            <a:endParaRPr lang="fr-FR" sz="1200" dirty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1</a:t>
            </a:r>
            <a:r>
              <a:rPr lang="fr-FR" sz="1200" baseline="30000" dirty="0" smtClean="0"/>
              <a:t>ère </a:t>
            </a:r>
            <a:r>
              <a:rPr lang="fr-FR" sz="1200" dirty="0"/>
              <a:t>région en </a:t>
            </a:r>
            <a:r>
              <a:rPr lang="fr-FR" sz="1200" b="1" dirty="0"/>
              <a:t>méthanisation</a:t>
            </a:r>
            <a:r>
              <a:rPr lang="fr-FR" sz="1200" dirty="0"/>
              <a:t> de </a:t>
            </a:r>
            <a:r>
              <a:rPr lang="fr-FR" sz="1200" dirty="0" smtClean="0"/>
              <a:t>France : 11 </a:t>
            </a:r>
            <a:r>
              <a:rPr lang="fr-FR" sz="1200" dirty="0"/>
              <a:t>unités en fonctionnement, 230 000 tonnes de déchets traités</a:t>
            </a:r>
            <a:r>
              <a:rPr lang="fr-FR" sz="1200" dirty="0" smtClean="0"/>
              <a:t>, capacité de production de 34 500 </a:t>
            </a:r>
            <a:r>
              <a:rPr lang="fr-FR" sz="1200" dirty="0" err="1" smtClean="0"/>
              <a:t>MWh</a:t>
            </a:r>
            <a:r>
              <a:rPr lang="fr-FR" sz="1200" dirty="0" smtClean="0"/>
              <a:t> gaz/an équivalent à la consommation de 11 000 habitants, </a:t>
            </a:r>
            <a:r>
              <a:rPr lang="fr-FR" sz="1200" dirty="0"/>
              <a:t>27 </a:t>
            </a:r>
            <a:r>
              <a:rPr lang="fr-FR" sz="1200" dirty="0" smtClean="0"/>
              <a:t>unités supplémentaires </a:t>
            </a:r>
            <a:r>
              <a:rPr lang="fr-FR" sz="1200" dirty="0"/>
              <a:t>en projet.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2</a:t>
            </a:r>
            <a:r>
              <a:rPr lang="fr-FR" sz="1200" baseline="30000" dirty="0"/>
              <a:t>nd</a:t>
            </a:r>
            <a:r>
              <a:rPr lang="fr-FR" sz="1200" dirty="0"/>
              <a:t> parc de France en matière de </a:t>
            </a:r>
            <a:r>
              <a:rPr lang="fr-FR" sz="1200" b="1" dirty="0"/>
              <a:t>bioénergies</a:t>
            </a:r>
            <a:r>
              <a:rPr lang="fr-FR" sz="1200" dirty="0"/>
              <a:t> (154 MW)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2240" y="1371322"/>
            <a:ext cx="3495040" cy="523220"/>
          </a:xfrm>
          <a:prstGeom prst="rect">
            <a:avLst/>
          </a:prstGeom>
          <a:ln>
            <a:noFill/>
            <a:prstDash val="dot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97BF0D"/>
                </a:solidFill>
              </a:rPr>
              <a:t>Objectif : </a:t>
            </a:r>
            <a:r>
              <a:rPr lang="fr-FR" sz="1200" dirty="0" smtClean="0"/>
              <a:t>x </a:t>
            </a:r>
            <a:r>
              <a:rPr lang="fr-FR" sz="1200" dirty="0"/>
              <a:t>2  soit 10 000 </a:t>
            </a:r>
            <a:r>
              <a:rPr lang="fr-FR" sz="1200" dirty="0" err="1" smtClean="0"/>
              <a:t>GWh</a:t>
            </a:r>
            <a:r>
              <a:rPr lang="fr-FR" sz="1200" dirty="0" smtClean="0"/>
              <a:t> supplémentaires </a:t>
            </a:r>
            <a:r>
              <a:rPr lang="fr-FR" sz="1200" dirty="0"/>
              <a:t>d’ici 2030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5181600" y="1894542"/>
            <a:ext cx="353568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091680" y="427990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Fotolia_7705328_XS_vv.jpg"/>
          <p:cNvPicPr>
            <a:picLocks noChangeAspect="1"/>
          </p:cNvPicPr>
          <p:nvPr/>
        </p:nvPicPr>
        <p:blipFill rotWithShape="1">
          <a:blip r:embed="rId2" cstate="print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/>
        </p:blipFill>
        <p:spPr>
          <a:xfrm>
            <a:off x="6224494" y="1932641"/>
            <a:ext cx="1788160" cy="22050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5085" y="195369"/>
            <a:ext cx="546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7BF0D"/>
                </a:solidFill>
              </a:rPr>
              <a:t>1) Secteur </a:t>
            </a:r>
            <a:r>
              <a:rPr lang="fr-FR" sz="2800" b="1" dirty="0">
                <a:solidFill>
                  <a:srgbClr val="97BF0D"/>
                </a:solidFill>
              </a:rPr>
              <a:t>de </a:t>
            </a:r>
            <a:r>
              <a:rPr lang="fr-FR" sz="2800" b="1" dirty="0" smtClean="0">
                <a:solidFill>
                  <a:srgbClr val="97BF0D"/>
                </a:solidFill>
              </a:rPr>
              <a:t>pointe en Aquitaine: </a:t>
            </a:r>
          </a:p>
          <a:p>
            <a:r>
              <a:rPr lang="fr-FR" sz="2800" b="1" dirty="0" smtClean="0">
                <a:solidFill>
                  <a:srgbClr val="97BF0D"/>
                </a:solidFill>
              </a:rPr>
              <a:t>les énergies vertes</a:t>
            </a:r>
            <a:endParaRPr lang="fr-FR" sz="2800" b="1" dirty="0">
              <a:solidFill>
                <a:srgbClr val="97BF0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459" y="4555063"/>
            <a:ext cx="7820212" cy="26161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  <a:prstDash val="dot"/>
          </a:ln>
          <a:effectLst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97BF0D"/>
                </a:solidFill>
              </a:rPr>
              <a:t>L</a:t>
            </a:r>
            <a:r>
              <a:rPr lang="fr-FR" sz="1100" dirty="0" smtClean="0">
                <a:solidFill>
                  <a:srgbClr val="97BF0D"/>
                </a:solidFill>
              </a:rPr>
              <a:t>’Aquitaine </a:t>
            </a:r>
            <a:r>
              <a:rPr lang="fr-FR" sz="1100" dirty="0">
                <a:solidFill>
                  <a:srgbClr val="97BF0D"/>
                </a:solidFill>
              </a:rPr>
              <a:t>atteint un </a:t>
            </a:r>
            <a:r>
              <a:rPr lang="fr-FR" sz="1100" b="1" dirty="0">
                <a:solidFill>
                  <a:srgbClr val="97BF0D"/>
                </a:solidFill>
              </a:rPr>
              <a:t>record de production PV </a:t>
            </a:r>
            <a:r>
              <a:rPr lang="fr-FR" sz="1100" b="1" dirty="0" smtClean="0">
                <a:solidFill>
                  <a:srgbClr val="97BF0D"/>
                </a:solidFill>
              </a:rPr>
              <a:t>2014 </a:t>
            </a:r>
            <a:r>
              <a:rPr lang="fr-FR" sz="1100" dirty="0" smtClean="0">
                <a:solidFill>
                  <a:srgbClr val="97BF0D"/>
                </a:solidFill>
              </a:rPr>
              <a:t>avec une puissance </a:t>
            </a:r>
            <a:r>
              <a:rPr lang="fr-FR" sz="1100" dirty="0">
                <a:solidFill>
                  <a:srgbClr val="97BF0D"/>
                </a:solidFill>
              </a:rPr>
              <a:t>installée de </a:t>
            </a:r>
            <a:r>
              <a:rPr lang="fr-FR" sz="1100" dirty="0" smtClean="0">
                <a:solidFill>
                  <a:srgbClr val="97BF0D"/>
                </a:solidFill>
              </a:rPr>
              <a:t>770 </a:t>
            </a:r>
            <a:r>
              <a:rPr lang="fr-FR" sz="1100" dirty="0" err="1" smtClean="0">
                <a:solidFill>
                  <a:srgbClr val="97BF0D"/>
                </a:solidFill>
              </a:rPr>
              <a:t>GWh</a:t>
            </a:r>
            <a:r>
              <a:rPr lang="fr-FR" sz="1100" dirty="0" smtClean="0">
                <a:solidFill>
                  <a:srgbClr val="97BF0D"/>
                </a:solidFill>
              </a:rPr>
              <a:t>  soit +</a:t>
            </a:r>
            <a:r>
              <a:rPr lang="fr-FR" sz="1100" dirty="0">
                <a:solidFill>
                  <a:srgbClr val="97BF0D"/>
                </a:solidFill>
              </a:rPr>
              <a:t>43</a:t>
            </a:r>
            <a:r>
              <a:rPr lang="fr-FR" sz="1100" dirty="0" smtClean="0">
                <a:solidFill>
                  <a:srgbClr val="97BF0D"/>
                </a:solidFill>
              </a:rPr>
              <a:t>% en 1 an.</a:t>
            </a:r>
            <a:endParaRPr lang="fr-FR" sz="1100" dirty="0">
              <a:solidFill>
                <a:srgbClr val="97B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6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5085" y="995462"/>
            <a:ext cx="6970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QUELQUES EXEMPLES DE PEPITES BORDELAISES DE LA PRODUCTION D’ENERGIES VERTES</a:t>
            </a:r>
            <a:endParaRPr lang="fr-FR" b="1" dirty="0">
              <a:solidFill>
                <a:srgbClr val="97BF0D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407179" y="1680066"/>
            <a:ext cx="6593061" cy="1962075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Solaire : </a:t>
            </a:r>
            <a:r>
              <a:rPr lang="fr-FR" sz="1200" dirty="0" smtClean="0">
                <a:hlinkClick r:id="rId2"/>
              </a:rPr>
              <a:t>NEOEN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3"/>
              </a:rPr>
              <a:t>SUNNA DESIGN 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4"/>
              </a:rPr>
              <a:t>VALOREM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Méthanisation : </a:t>
            </a:r>
            <a:r>
              <a:rPr lang="fr-FR" sz="1200" dirty="0" smtClean="0">
                <a:hlinkClick r:id="rId5"/>
              </a:rPr>
              <a:t>FONROCHE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6"/>
              </a:rPr>
              <a:t>AIR LIQUIDE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Energies marines renouvelables : </a:t>
            </a:r>
            <a:r>
              <a:rPr lang="fr-FR" sz="1200" dirty="0" smtClean="0">
                <a:hlinkClick r:id="rId7"/>
              </a:rPr>
              <a:t>BERTIN TECHNOLOGIES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8"/>
              </a:rPr>
              <a:t>HYDROQUEST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9"/>
              </a:rPr>
              <a:t>INSTREAM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Biomasse : </a:t>
            </a:r>
            <a:r>
              <a:rPr lang="fr-FR" sz="1200" dirty="0" smtClean="0">
                <a:hlinkClick r:id="rId10"/>
              </a:rPr>
              <a:t>EUROPLASMA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11"/>
              </a:rPr>
              <a:t>DALKIA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Hydrogène </a:t>
            </a:r>
            <a:r>
              <a:rPr lang="fr-FR" sz="1200" dirty="0"/>
              <a:t>: </a:t>
            </a:r>
            <a:r>
              <a:rPr lang="fr-FR" sz="1200" dirty="0" smtClean="0">
                <a:hlinkClick r:id="rId12"/>
              </a:rPr>
              <a:t>HDF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Hydroliennes fluviales : </a:t>
            </a:r>
            <a:r>
              <a:rPr lang="fr-FR" sz="1200" dirty="0" smtClean="0">
                <a:hlinkClick r:id="rId13"/>
              </a:rPr>
              <a:t>ENERGIE DE LA LUNE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/>
              <a:t>Eolien : </a:t>
            </a:r>
            <a:r>
              <a:rPr lang="fr-FR" sz="1200" dirty="0" smtClean="0">
                <a:hlinkClick r:id="rId4"/>
              </a:rPr>
              <a:t>VALOREM</a:t>
            </a:r>
            <a:r>
              <a:rPr lang="fr-FR" sz="1200" dirty="0" smtClean="0"/>
              <a:t> /VALEOL</a:t>
            </a:r>
            <a:endParaRPr lang="fr-FR" sz="1200" dirty="0"/>
          </a:p>
        </p:txBody>
      </p:sp>
      <p:pic>
        <p:nvPicPr>
          <p:cNvPr id="13" name="Image 12" descr="3.jpg"/>
          <p:cNvPicPr>
            <a:picLocks noChangeAspect="1"/>
          </p:cNvPicPr>
          <p:nvPr/>
        </p:nvPicPr>
        <p:blipFill>
          <a:blip r:embed="rId14" cstate="print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1" y="2548257"/>
            <a:ext cx="2296160" cy="16954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00240" y="417576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35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1694" y="339537"/>
            <a:ext cx="49216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7BF0D"/>
                </a:solidFill>
              </a:rPr>
              <a:t>2) Lieux </a:t>
            </a:r>
            <a:r>
              <a:rPr lang="fr-FR" sz="2800" b="1" dirty="0">
                <a:solidFill>
                  <a:srgbClr val="97BF0D"/>
                </a:solidFill>
              </a:rPr>
              <a:t>de densité de </a:t>
            </a:r>
            <a:r>
              <a:rPr lang="fr-FR" sz="2800" b="1" dirty="0" smtClean="0">
                <a:solidFill>
                  <a:srgbClr val="97BF0D"/>
                </a:solidFill>
              </a:rPr>
              <a:t>l’innovation</a:t>
            </a:r>
          </a:p>
          <a:p>
            <a:endParaRPr lang="fr-FR" sz="800" b="1" dirty="0">
              <a:solidFill>
                <a:srgbClr val="97BF0D"/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Dans tous les secteurs des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CleanTech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, des acteurs bordelais portent l’innovation: pôles de compétitivité, clusters, plateformes R&amp;D, entreprises, laboratoires…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18" y="2152979"/>
            <a:ext cx="1326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Energies vertes</a:t>
            </a:r>
            <a:endParaRPr lang="fr-FR" b="1" dirty="0">
              <a:solidFill>
                <a:srgbClr val="97BF0D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91904" y="2027227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428518" y="2306868"/>
            <a:ext cx="4017976" cy="2082800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2"/>
              </a:rPr>
              <a:t>Cluster Aquitaine Croissance </a:t>
            </a:r>
            <a:r>
              <a:rPr lang="fr-FR" sz="1200" dirty="0">
                <a:hlinkClick r:id="rId2"/>
              </a:rPr>
              <a:t>V</a:t>
            </a:r>
            <a:r>
              <a:rPr lang="fr-FR" sz="1200" dirty="0" smtClean="0">
                <a:hlinkClick r:id="rId2"/>
              </a:rPr>
              <a:t>erte</a:t>
            </a:r>
            <a:endParaRPr lang="fr-FR" sz="1200" dirty="0" smtClean="0"/>
          </a:p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3"/>
              </a:rPr>
              <a:t>Cluster </a:t>
            </a:r>
            <a:r>
              <a:rPr lang="fr-FR" sz="1200" dirty="0" err="1" smtClean="0">
                <a:hlinkClick r:id="rId3"/>
              </a:rPr>
              <a:t>Sysolia</a:t>
            </a:r>
            <a:r>
              <a:rPr lang="fr-FR" sz="1200" dirty="0" smtClean="0">
                <a:hlinkClick r:id="rId3"/>
              </a:rPr>
              <a:t> – Solaire</a:t>
            </a:r>
            <a:endParaRPr lang="fr-FR" sz="1200" dirty="0" smtClean="0"/>
          </a:p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4"/>
              </a:rPr>
              <a:t>Pôle de compétitivité </a:t>
            </a:r>
            <a:r>
              <a:rPr lang="fr-FR" sz="1200" dirty="0">
                <a:hlinkClick r:id="rId4"/>
              </a:rPr>
              <a:t>Route des </a:t>
            </a:r>
            <a:r>
              <a:rPr lang="fr-FR" sz="1200" dirty="0" smtClean="0">
                <a:hlinkClick r:id="rId4"/>
              </a:rPr>
              <a:t>Lasers </a:t>
            </a:r>
            <a:r>
              <a:rPr lang="fr-FR" sz="1200" dirty="0" smtClean="0"/>
              <a:t>– PV, éclairage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5"/>
              </a:rPr>
              <a:t>Pôle de compétitivité </a:t>
            </a:r>
            <a:r>
              <a:rPr lang="fr-FR" sz="1200" dirty="0" err="1" smtClean="0">
                <a:hlinkClick r:id="rId5"/>
              </a:rPr>
              <a:t>Avenia</a:t>
            </a:r>
            <a:r>
              <a:rPr lang="fr-FR" sz="1200" dirty="0" smtClean="0">
                <a:hlinkClick r:id="rId5"/>
              </a:rPr>
              <a:t> </a:t>
            </a:r>
            <a:r>
              <a:rPr lang="fr-FR" sz="1200" dirty="0" smtClean="0"/>
              <a:t>– Géothermie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>
                <a:hlinkClick r:id="rId6"/>
              </a:rPr>
              <a:t>P</a:t>
            </a:r>
            <a:r>
              <a:rPr lang="fr-FR" sz="1200" dirty="0" smtClean="0">
                <a:hlinkClick r:id="rId6"/>
              </a:rPr>
              <a:t>lateforme </a:t>
            </a:r>
            <a:r>
              <a:rPr lang="fr-FR" sz="1200" dirty="0" err="1">
                <a:hlinkClick r:id="rId6"/>
              </a:rPr>
              <a:t>S</a:t>
            </a:r>
            <a:r>
              <a:rPr lang="fr-FR" sz="1200" dirty="0" err="1" smtClean="0">
                <a:hlinkClick r:id="rId6"/>
              </a:rPr>
              <a:t>eeneoh</a:t>
            </a:r>
            <a:endParaRPr lang="fr-FR" sz="1200" dirty="0" smtClean="0"/>
          </a:p>
          <a:p>
            <a:pPr marL="171450" indent="-171450">
              <a:buFont typeface="Arial"/>
              <a:buChar char="•"/>
            </a:pPr>
            <a:r>
              <a:rPr lang="fr-FR" sz="1200" dirty="0">
                <a:hlinkClick r:id="rId7"/>
              </a:rPr>
              <a:t>APESA </a:t>
            </a:r>
            <a:r>
              <a:rPr lang="fr-FR" sz="1200" dirty="0"/>
              <a:t>: Valorisation matière et énergétique (biomasse, déchets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5587761" y="579163"/>
            <a:ext cx="2775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Efficacité énergétique | </a:t>
            </a:r>
            <a:r>
              <a:rPr lang="fr-FR" b="1" dirty="0" err="1" smtClean="0">
                <a:solidFill>
                  <a:srgbClr val="97BF0D"/>
                </a:solidFill>
              </a:rPr>
              <a:t>smartgrids</a:t>
            </a:r>
            <a:endParaRPr lang="fr-FR" b="1" dirty="0">
              <a:solidFill>
                <a:srgbClr val="97BF0D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694147" y="573719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/>
          <p:cNvSpPr>
            <a:spLocks noGrp="1"/>
          </p:cNvSpPr>
          <p:nvPr>
            <p:ph type="body" idx="1"/>
          </p:nvPr>
        </p:nvSpPr>
        <p:spPr>
          <a:xfrm>
            <a:off x="5694147" y="1118147"/>
            <a:ext cx="3082301" cy="118872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Projet </a:t>
            </a:r>
            <a:r>
              <a:rPr lang="fr-FR" sz="1200" dirty="0" err="1"/>
              <a:t>I</a:t>
            </a:r>
            <a:r>
              <a:rPr lang="fr-FR" sz="1200" dirty="0" err="1" smtClean="0"/>
              <a:t>nsul’grid</a:t>
            </a:r>
            <a:r>
              <a:rPr lang="fr-FR" sz="1200" dirty="0" smtClean="0"/>
              <a:t> (</a:t>
            </a:r>
            <a:r>
              <a:rPr lang="fr-FR" sz="1200" dirty="0" err="1" smtClean="0"/>
              <a:t>cf</a:t>
            </a:r>
            <a:r>
              <a:rPr lang="fr-FR" sz="1200" dirty="0"/>
              <a:t> </a:t>
            </a:r>
            <a:r>
              <a:rPr lang="fr-FR" sz="1200" dirty="0" smtClean="0"/>
              <a:t>p.10)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hlinkClick r:id="rId8"/>
              </a:rPr>
              <a:t>Centre Cap </a:t>
            </a:r>
            <a:r>
              <a:rPr lang="fr-FR" sz="1200" dirty="0" err="1" smtClean="0">
                <a:hlinkClick r:id="rId8"/>
              </a:rPr>
              <a:t>ingelec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hlinkClick r:id="rId9"/>
              </a:rPr>
              <a:t>Iqspot</a:t>
            </a:r>
            <a:r>
              <a:rPr lang="fr-FR" sz="1200" dirty="0" smtClean="0"/>
              <a:t> 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hlinkClick r:id="rId10"/>
              </a:rPr>
              <a:t>Enercoop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hlinkClick r:id="rId11"/>
              </a:rPr>
              <a:t>INEF4</a:t>
            </a:r>
            <a:r>
              <a:rPr lang="fr-FR" sz="1200" dirty="0" smtClean="0"/>
              <a:t> : Institut pour la transition énergétique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5587761" y="2678726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Mobilité urbaine | smart city </a:t>
            </a:r>
            <a:endParaRPr lang="fr-FR" b="1" dirty="0">
              <a:solidFill>
                <a:srgbClr val="97BF0D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5694147" y="2575630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/>
          <p:cNvSpPr>
            <a:spLocks noGrp="1"/>
          </p:cNvSpPr>
          <p:nvPr>
            <p:ph type="body" idx="1"/>
          </p:nvPr>
        </p:nvSpPr>
        <p:spPr>
          <a:xfrm>
            <a:off x="5694147" y="3108842"/>
            <a:ext cx="3082300" cy="1418333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Pôle de compétitivité </a:t>
            </a:r>
            <a:r>
              <a:rPr lang="fr-FR" sz="1200" dirty="0" smtClean="0">
                <a:hlinkClick r:id="rId12"/>
              </a:rPr>
              <a:t>Digital Aquitaine 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Technopôle </a:t>
            </a:r>
            <a:r>
              <a:rPr lang="fr-FR" sz="1200" dirty="0" smtClean="0">
                <a:hlinkClick r:id="rId13"/>
              </a:rPr>
              <a:t>Technowest 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Plateforme </a:t>
            </a:r>
            <a:r>
              <a:rPr lang="fr-FR" sz="1200" dirty="0" smtClean="0">
                <a:solidFill>
                  <a:srgbClr val="000000"/>
                </a:solidFill>
                <a:hlinkClick r:id="rId14"/>
              </a:rPr>
              <a:t>SAFT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Centre </a:t>
            </a:r>
            <a:r>
              <a:rPr lang="fr-FR" sz="1200" dirty="0" smtClean="0">
                <a:hlinkClick r:id="rId15"/>
              </a:rPr>
              <a:t>Gertrude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Projet VAHY </a:t>
            </a:r>
            <a:r>
              <a:rPr lang="fr-FR" sz="1200" dirty="0"/>
              <a:t>(</a:t>
            </a:r>
            <a:r>
              <a:rPr lang="fr-FR" sz="1200" dirty="0" err="1"/>
              <a:t>cf</a:t>
            </a:r>
            <a:r>
              <a:rPr lang="fr-FR" sz="1200" dirty="0"/>
              <a:t> p</a:t>
            </a:r>
            <a:r>
              <a:rPr lang="fr-FR" sz="1200" dirty="0" smtClean="0"/>
              <a:t>.11)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00240" y="417576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94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8063" y="805801"/>
            <a:ext cx="164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Air | Carbone | Eau </a:t>
            </a:r>
            <a:endParaRPr lang="fr-FR" b="1" dirty="0">
              <a:solidFill>
                <a:srgbClr val="97BF0D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15086" y="717176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503398" y="1223982"/>
            <a:ext cx="2523084" cy="1005840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2"/>
              </a:rPr>
              <a:t>Centre </a:t>
            </a:r>
            <a:r>
              <a:rPr lang="fr-FR" sz="1200" dirty="0" err="1" smtClean="0">
                <a:hlinkClick r:id="rId2"/>
              </a:rPr>
              <a:t>Chromatotec</a:t>
            </a:r>
            <a:endParaRPr lang="fr-FR" sz="1200" dirty="0" smtClean="0"/>
          </a:p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3"/>
              </a:rPr>
              <a:t>ECIC</a:t>
            </a:r>
            <a:endParaRPr lang="fr-FR" sz="1200" dirty="0" smtClean="0"/>
          </a:p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4"/>
              </a:rPr>
              <a:t>MT partenaires</a:t>
            </a:r>
            <a:endParaRPr lang="fr-FR" sz="1200" dirty="0" smtClean="0"/>
          </a:p>
          <a:p>
            <a:pPr marL="171450" indent="-171450">
              <a:buFont typeface="Arial"/>
              <a:buChar char="•"/>
            </a:pPr>
            <a:r>
              <a:rPr lang="fr-FR" sz="1200" dirty="0" smtClean="0">
                <a:hlinkClick r:id="rId5"/>
              </a:rPr>
              <a:t>Agence de l’eau Adour-Garonne </a:t>
            </a:r>
            <a:endParaRPr lang="fr-FR" sz="1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03398" y="3886856"/>
            <a:ext cx="2409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Déchets | Economie circulaire</a:t>
            </a:r>
            <a:endParaRPr lang="fr-FR" b="1" dirty="0">
              <a:solidFill>
                <a:srgbClr val="97BF0D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75435" y="3845859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/>
          <p:cNvSpPr>
            <a:spLocks noGrp="1"/>
          </p:cNvSpPr>
          <p:nvPr>
            <p:ph type="body" idx="1"/>
          </p:nvPr>
        </p:nvSpPr>
        <p:spPr>
          <a:xfrm>
            <a:off x="543850" y="4344641"/>
            <a:ext cx="3598849" cy="50800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Pôle de compétitivité </a:t>
            </a:r>
            <a:r>
              <a:rPr lang="fr-FR" sz="1200" dirty="0" smtClean="0">
                <a:hlinkClick r:id="rId6"/>
              </a:rPr>
              <a:t>Agri Sud-Ouest innovation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Centre </a:t>
            </a:r>
            <a:r>
              <a:rPr lang="fr-FR" sz="1200" dirty="0" smtClean="0">
                <a:hlinkClick r:id="rId7"/>
              </a:rPr>
              <a:t>Innoveox</a:t>
            </a:r>
            <a:endParaRPr lang="fr-FR" sz="12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78111" y="2495414"/>
            <a:ext cx="1133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Chimie verte</a:t>
            </a:r>
            <a:endParaRPr lang="fr-FR" b="1" dirty="0">
              <a:solidFill>
                <a:srgbClr val="97BF0D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526773" y="2427953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5"/>
          <p:cNvSpPr>
            <a:spLocks noGrp="1"/>
          </p:cNvSpPr>
          <p:nvPr>
            <p:ph type="body" idx="1"/>
          </p:nvPr>
        </p:nvSpPr>
        <p:spPr>
          <a:xfrm>
            <a:off x="515086" y="2870651"/>
            <a:ext cx="3598849" cy="840740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Cluster </a:t>
            </a:r>
            <a:r>
              <a:rPr lang="fr-FR" sz="1200" dirty="0" smtClean="0">
                <a:hlinkClick r:id="rId8"/>
              </a:rPr>
              <a:t>Aquitaine Chimie Durable 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Cluster </a:t>
            </a:r>
            <a:r>
              <a:rPr lang="fr-FR" sz="1200" dirty="0" smtClean="0">
                <a:hlinkClick r:id="rId9"/>
              </a:rPr>
              <a:t>Inno’vin 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hlinkClick r:id="rId10"/>
              </a:rPr>
              <a:t>Centre </a:t>
            </a:r>
            <a:r>
              <a:rPr lang="fr-FR" sz="1200" dirty="0" err="1">
                <a:hlinkClick r:id="rId10"/>
              </a:rPr>
              <a:t>F</a:t>
            </a:r>
            <a:r>
              <a:rPr lang="fr-FR" sz="1200" dirty="0" err="1" smtClean="0">
                <a:hlinkClick r:id="rId10"/>
              </a:rPr>
              <a:t>ermentalg</a:t>
            </a:r>
            <a:endParaRPr lang="fr-FR" sz="1200" dirty="0"/>
          </a:p>
        </p:txBody>
      </p:sp>
      <p:pic>
        <p:nvPicPr>
          <p:cNvPr id="4" name="Image 3" descr="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74" y="210908"/>
            <a:ext cx="2402541" cy="90266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5781638" y="701040"/>
            <a:ext cx="10363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26447" y="805800"/>
            <a:ext cx="2383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7BF0D"/>
                </a:solidFill>
              </a:rPr>
              <a:t>Eco-matériaux | Construction </a:t>
            </a:r>
            <a:endParaRPr lang="fr-FR" b="1" dirty="0">
              <a:solidFill>
                <a:srgbClr val="97BF0D"/>
              </a:solidFill>
            </a:endParaRPr>
          </a:p>
        </p:txBody>
      </p:sp>
      <p:sp>
        <p:nvSpPr>
          <p:cNvPr id="22" name="Espace réservé du texte 5"/>
          <p:cNvSpPr>
            <a:spLocks noGrp="1"/>
          </p:cNvSpPr>
          <p:nvPr>
            <p:ph type="body" idx="1"/>
          </p:nvPr>
        </p:nvSpPr>
        <p:spPr>
          <a:xfrm>
            <a:off x="4881410" y="1176471"/>
            <a:ext cx="3995089" cy="3033701"/>
          </a:xfrm>
        </p:spPr>
        <p:txBody>
          <a:bodyPr/>
          <a:lstStyle/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Cluster </a:t>
            </a:r>
            <a:r>
              <a:rPr lang="fr-FR" sz="1200" dirty="0">
                <a:hlinkClick r:id="rId12"/>
              </a:rPr>
              <a:t>CREAHD 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>
                <a:hlinkClick r:id="rId13"/>
              </a:rPr>
              <a:t>Centre d’étude nucléaires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Pôle </a:t>
            </a:r>
            <a:r>
              <a:rPr lang="fr-FR" sz="1200" dirty="0"/>
              <a:t>de compétitivité </a:t>
            </a:r>
            <a:r>
              <a:rPr lang="fr-FR" sz="1200" dirty="0" smtClean="0">
                <a:hlinkClick r:id="rId14"/>
              </a:rPr>
              <a:t>XYLOFUTUR</a:t>
            </a:r>
            <a:endParaRPr lang="fr-FR" sz="1200" dirty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Centre </a:t>
            </a:r>
            <a:r>
              <a:rPr lang="fr-FR" sz="1200" dirty="0">
                <a:hlinkClick r:id="rId15"/>
              </a:rPr>
              <a:t>Eurovia 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Plateforme </a:t>
            </a:r>
            <a:r>
              <a:rPr lang="fr-FR" sz="1200" dirty="0" smtClean="0">
                <a:hlinkClick r:id="rId16"/>
              </a:rPr>
              <a:t>ITERG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 smtClean="0"/>
              <a:t>Plateforme </a:t>
            </a:r>
            <a:r>
              <a:rPr lang="fr-FR" sz="1200" dirty="0" smtClean="0">
                <a:hlinkClick r:id="rId17"/>
              </a:rPr>
              <a:t>Rescoll</a:t>
            </a:r>
            <a:endParaRPr lang="fr-FR" sz="1200" dirty="0" smtClean="0"/>
          </a:p>
          <a:p>
            <a:pPr marL="171450" indent="-171450" algn="l">
              <a:buFont typeface="Arial"/>
              <a:buChar char="•"/>
            </a:pPr>
            <a:r>
              <a:rPr lang="fr-FR" sz="1200" dirty="0">
                <a:hlinkClick r:id="rId18"/>
              </a:rPr>
              <a:t>NOBATEK </a:t>
            </a:r>
            <a:r>
              <a:rPr lang="fr-FR" sz="1200" dirty="0"/>
              <a:t>: Centre de ressources </a:t>
            </a:r>
            <a:r>
              <a:rPr lang="fr-FR" sz="1200" dirty="0" smtClean="0"/>
              <a:t>technologiques, pour </a:t>
            </a:r>
            <a:r>
              <a:rPr lang="fr-FR" sz="1200" dirty="0"/>
              <a:t>la construction et l’aménagement durables</a:t>
            </a:r>
          </a:p>
          <a:p>
            <a:pPr marL="171450" indent="-171450" algn="l">
              <a:buFont typeface="Arial"/>
              <a:buChar char="•"/>
            </a:pPr>
            <a:r>
              <a:rPr lang="fr-FR" sz="1200" dirty="0">
                <a:hlinkClick r:id="rId19"/>
              </a:rPr>
              <a:t>FCBA </a:t>
            </a:r>
            <a:r>
              <a:rPr lang="fr-FR" sz="1200" dirty="0"/>
              <a:t>: Institut technologique forêt, cellulose, bois-construction, ameublement (centre technique industriel</a:t>
            </a:r>
            <a:r>
              <a:rPr lang="fr-FR" sz="1200" dirty="0" smtClean="0"/>
              <a:t>). Organisateur de </a:t>
            </a:r>
            <a:r>
              <a:rPr lang="fr-FR" sz="1200" dirty="0" err="1" smtClean="0">
                <a:hlinkClick r:id="rId20"/>
              </a:rPr>
              <a:t>WoodRise</a:t>
            </a:r>
            <a:r>
              <a:rPr lang="fr-FR" sz="1200" dirty="0" smtClean="0"/>
              <a:t>, congrès mondial de la construction bois de grande hauteur.</a:t>
            </a:r>
            <a:endParaRPr lang="fr-FR" sz="1200" dirty="0"/>
          </a:p>
          <a:p>
            <a:pPr marL="171450" indent="-171450" algn="l">
              <a:buFont typeface="Arial"/>
              <a:buChar char="•"/>
            </a:pPr>
            <a:r>
              <a:rPr lang="fr-FR" sz="1200" dirty="0">
                <a:hlinkClick r:id="rId21"/>
              </a:rPr>
              <a:t>CANOE </a:t>
            </a:r>
            <a:r>
              <a:rPr lang="fr-FR" sz="1200" dirty="0"/>
              <a:t>: Centre technologique aquitain des matériaux avancés et des </a:t>
            </a:r>
            <a:r>
              <a:rPr lang="fr-FR" sz="1200" dirty="0" smtClean="0"/>
              <a:t>composites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3122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000240" y="417576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earth-158806_960_720.png"/>
          <p:cNvPicPr>
            <a:picLocks noChangeAspect="1"/>
          </p:cNvPicPr>
          <p:nvPr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1" y="304800"/>
            <a:ext cx="4872038" cy="49072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49624" y="242047"/>
            <a:ext cx="3648635" cy="452717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97BF0D"/>
                </a:solidFill>
              </a:rPr>
              <a:t>3) Accompagnement </a:t>
            </a:r>
            <a:r>
              <a:rPr lang="fr-FR" b="1" dirty="0" smtClean="0">
                <a:solidFill>
                  <a:srgbClr val="97BF0D"/>
                </a:solidFill>
              </a:rPr>
              <a:t>des </a:t>
            </a:r>
            <a:r>
              <a:rPr lang="fr-FR" b="1" dirty="0">
                <a:solidFill>
                  <a:srgbClr val="97BF0D"/>
                </a:solidFill>
              </a:rPr>
              <a:t>startups </a:t>
            </a:r>
            <a:r>
              <a:rPr lang="fr-FR" b="1" dirty="0" err="1" smtClean="0">
                <a:solidFill>
                  <a:srgbClr val="97BF0D"/>
                </a:solidFill>
              </a:rPr>
              <a:t>CleanTech</a:t>
            </a:r>
            <a:endParaRPr lang="fr-FR" b="1" dirty="0" smtClean="0">
              <a:solidFill>
                <a:srgbClr val="97BF0D"/>
              </a:solidFill>
            </a:endParaRPr>
          </a:p>
          <a:p>
            <a:endParaRPr lang="fr-FR" sz="800" dirty="0" smtClean="0"/>
          </a:p>
          <a:p>
            <a:endParaRPr lang="fr-FR" sz="800" dirty="0"/>
          </a:p>
          <a:p>
            <a:r>
              <a:rPr lang="fr-FR" sz="1800" i="1" dirty="0" smtClean="0"/>
              <a:t>Incubateurs:</a:t>
            </a:r>
          </a:p>
          <a:p>
            <a:r>
              <a:rPr lang="fr-FR" sz="1200" dirty="0" err="1" smtClean="0">
                <a:hlinkClick r:id="rId3"/>
              </a:rPr>
              <a:t>EcoParc</a:t>
            </a:r>
            <a:endParaRPr lang="fr-FR" sz="1200" dirty="0" smtClean="0"/>
          </a:p>
          <a:p>
            <a:r>
              <a:rPr lang="fr-FR" sz="1200" dirty="0" smtClean="0">
                <a:hlinkClick r:id="rId4"/>
              </a:rPr>
              <a:t>Parc Newton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800" i="1" dirty="0" smtClean="0"/>
              <a:t>Pépinière et </a:t>
            </a:r>
            <a:r>
              <a:rPr lang="fr-FR" sz="1800" i="1" dirty="0" err="1" smtClean="0"/>
              <a:t>co-working</a:t>
            </a:r>
            <a:r>
              <a:rPr lang="fr-FR" sz="1800" i="1" dirty="0" smtClean="0"/>
              <a:t>:</a:t>
            </a:r>
          </a:p>
          <a:p>
            <a:r>
              <a:rPr lang="fr-FR" sz="1200" dirty="0" smtClean="0">
                <a:hlinkClick r:id="rId5"/>
              </a:rPr>
              <a:t>Darwin </a:t>
            </a:r>
            <a:r>
              <a:rPr lang="fr-FR" sz="1200" dirty="0" err="1" smtClean="0">
                <a:hlinkClick r:id="rId5"/>
              </a:rPr>
              <a:t>ecosystem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800" i="1" dirty="0" smtClean="0"/>
              <a:t>Associations:</a:t>
            </a:r>
          </a:p>
          <a:p>
            <a:r>
              <a:rPr lang="fr-FR" sz="1200" dirty="0" err="1" smtClean="0">
                <a:hlinkClick r:id="rId6"/>
              </a:rPr>
              <a:t>FrenchTech</a:t>
            </a:r>
            <a:r>
              <a:rPr lang="fr-FR" sz="1200" dirty="0" smtClean="0">
                <a:hlinkClick r:id="rId6"/>
              </a:rPr>
              <a:t> Bordeaux</a:t>
            </a:r>
            <a:endParaRPr lang="fr-FR" sz="1200" dirty="0" smtClean="0"/>
          </a:p>
          <a:p>
            <a:r>
              <a:rPr lang="fr-FR" sz="1200" dirty="0" err="1" smtClean="0">
                <a:hlinkClick r:id="rId7"/>
              </a:rPr>
              <a:t>UrbAquitaine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527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00240" y="417576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D93K9478.jpg"/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" y="0"/>
            <a:ext cx="7953406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5920" y="345440"/>
            <a:ext cx="536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4) PROJETS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EMBLEMATIQUES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87680" y="955040"/>
            <a:ext cx="353568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06400" y="447040"/>
            <a:ext cx="599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1.INSUL’GRID</a:t>
            </a: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ALIMENTATION ÉLECTRIQUE </a:t>
            </a: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DES RÉSEAUX INSULAIRES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idx="1"/>
          </p:nvPr>
        </p:nvSpPr>
        <p:spPr>
          <a:xfrm>
            <a:off x="515950" y="1859280"/>
            <a:ext cx="4533570" cy="2052320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r-FR" sz="1200" dirty="0"/>
              <a:t>Kit </a:t>
            </a:r>
            <a:r>
              <a:rPr lang="fr-FR" sz="1200" dirty="0" err="1"/>
              <a:t>EnR</a:t>
            </a:r>
            <a:r>
              <a:rPr lang="fr-FR" sz="1200" dirty="0"/>
              <a:t> hybride (5 à 30 MW)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/>
              <a:t>Combine en temps réel les </a:t>
            </a:r>
            <a:r>
              <a:rPr lang="fr-FR" sz="1200" dirty="0" err="1"/>
              <a:t>EnR</a:t>
            </a:r>
            <a:r>
              <a:rPr lang="fr-FR" sz="1200" dirty="0"/>
              <a:t> intermittentes disponibles </a:t>
            </a:r>
            <a:r>
              <a:rPr lang="fr-FR" sz="1200" dirty="0" smtClean="0"/>
              <a:t>et </a:t>
            </a:r>
            <a:r>
              <a:rPr lang="fr-FR" sz="1200" dirty="0"/>
              <a:t>les moyens de stockage adaptés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 smtClean="0"/>
              <a:t>L’opérateur </a:t>
            </a:r>
            <a:r>
              <a:rPr lang="fr-FR" sz="1200" dirty="0"/>
              <a:t>de la centrale gère la qualité et la quantité </a:t>
            </a:r>
            <a:r>
              <a:rPr lang="fr-FR" sz="1200" dirty="0" smtClean="0"/>
              <a:t>d’électricité </a:t>
            </a:r>
            <a:r>
              <a:rPr lang="fr-FR" sz="1200" dirty="0"/>
              <a:t>injectée dans le réseau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/>
              <a:t>Labellisé DERBI (Développement des Energies Renouvelables dans le Bâtiment et l’Industrie)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/>
              <a:t>4,5 M€ investis sur 2013-2016 dont 2,5 M€ d’aides de l’Etat et des collectivités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320" y="4080609"/>
            <a:ext cx="4490720" cy="369332"/>
          </a:xfrm>
          <a:prstGeom prst="rect">
            <a:avLst/>
          </a:prstGeom>
          <a:ln>
            <a:solidFill>
              <a:srgbClr val="97BF0D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900" b="1" dirty="0" smtClean="0"/>
              <a:t>Partenaires</a:t>
            </a:r>
            <a:r>
              <a:rPr lang="fr-FR" sz="900" i="1" dirty="0" smtClean="0"/>
              <a:t>, </a:t>
            </a:r>
            <a:r>
              <a:rPr lang="fr-FR" sz="900" i="1" dirty="0" smtClean="0">
                <a:hlinkClick r:id="rId2"/>
              </a:rPr>
              <a:t>Areva</a:t>
            </a:r>
            <a:r>
              <a:rPr lang="fr-FR" sz="900" i="1" dirty="0"/>
              <a:t>, </a:t>
            </a:r>
            <a:r>
              <a:rPr lang="fr-FR" sz="900" i="1" dirty="0">
                <a:hlinkClick r:id="rId3"/>
              </a:rPr>
              <a:t>Bordeaux Métropole</a:t>
            </a:r>
            <a:r>
              <a:rPr lang="fr-FR" sz="900" i="1" dirty="0"/>
              <a:t>, </a:t>
            </a:r>
            <a:r>
              <a:rPr lang="fr-FR" sz="900" i="1" dirty="0">
                <a:hlinkClick r:id="rId4"/>
              </a:rPr>
              <a:t>BPIFrance</a:t>
            </a:r>
            <a:r>
              <a:rPr lang="fr-FR" sz="900" i="1" dirty="0"/>
              <a:t>, </a:t>
            </a:r>
            <a:r>
              <a:rPr lang="fr-FR" sz="900" i="1" dirty="0">
                <a:hlinkClick r:id="rId5"/>
              </a:rPr>
              <a:t>Région</a:t>
            </a:r>
            <a:r>
              <a:rPr lang="fr-FR" sz="900" i="1" dirty="0"/>
              <a:t>, </a:t>
            </a:r>
            <a:r>
              <a:rPr lang="fr-FR" sz="900" i="1" dirty="0">
                <a:hlinkClick r:id="rId6"/>
              </a:rPr>
              <a:t>Estia</a:t>
            </a:r>
            <a:r>
              <a:rPr lang="fr-FR" sz="900" i="1" dirty="0"/>
              <a:t>, </a:t>
            </a:r>
            <a:r>
              <a:rPr lang="fr-FR" sz="900" i="1" dirty="0">
                <a:hlinkClick r:id="rId7"/>
              </a:rPr>
              <a:t>Exosun</a:t>
            </a:r>
            <a:r>
              <a:rPr lang="fr-FR" sz="900" i="1" dirty="0"/>
              <a:t>, </a:t>
            </a:r>
            <a:r>
              <a:rPr lang="fr-FR" sz="900" i="1" dirty="0" err="1" smtClean="0"/>
              <a:t>Fonroche</a:t>
            </a:r>
            <a:r>
              <a:rPr lang="fr-FR" sz="900" i="1" dirty="0"/>
              <a:t>, </a:t>
            </a:r>
            <a:r>
              <a:rPr lang="fr-FR" sz="900" i="1" dirty="0" smtClean="0">
                <a:hlinkClick r:id="rId8"/>
              </a:rPr>
              <a:t>Saft</a:t>
            </a:r>
            <a:r>
              <a:rPr lang="fr-FR" sz="900" i="1" dirty="0" smtClean="0"/>
              <a:t>, </a:t>
            </a:r>
            <a:r>
              <a:rPr lang="fr-FR" sz="900" i="1" dirty="0">
                <a:hlinkClick r:id="rId9"/>
              </a:rPr>
              <a:t>Valorem</a:t>
            </a:r>
            <a:r>
              <a:rPr lang="fr-FR" sz="900" i="1" dirty="0"/>
              <a:t>…</a:t>
            </a:r>
          </a:p>
        </p:txBody>
      </p:sp>
      <p:pic>
        <p:nvPicPr>
          <p:cNvPr id="13" name="Espace réservé du contenu 7" descr="Insulgrid.png"/>
          <p:cNvPicPr>
            <a:picLocks noGrp="1" noChangeAspect="1"/>
          </p:cNvPicPr>
          <p:nvPr>
            <p:ph sz="quarter" idx="4"/>
          </p:nvPr>
        </p:nvPicPr>
        <p:blipFill>
          <a:blip r:embed="rId10" cstate="print"/>
          <a:stretch>
            <a:fillRect/>
          </a:stretch>
        </p:blipFill>
        <p:spPr>
          <a:xfrm>
            <a:off x="5154820" y="1518814"/>
            <a:ext cx="3887788" cy="2750715"/>
          </a:xfrm>
        </p:spPr>
      </p:pic>
      <p:sp>
        <p:nvSpPr>
          <p:cNvPr id="9" name="Rectangle 8"/>
          <p:cNvSpPr/>
          <p:nvPr/>
        </p:nvSpPr>
        <p:spPr>
          <a:xfrm>
            <a:off x="7000240" y="4175760"/>
            <a:ext cx="205232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07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06400" y="447040"/>
            <a:ext cx="567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. PROJETS HYPÉRION &amp;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SILVA</a:t>
            </a: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CONSTRUCTION ET AMÉNAGEMENT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320" y="2129889"/>
            <a:ext cx="3840480" cy="584776"/>
          </a:xfrm>
          <a:prstGeom prst="rect">
            <a:avLst/>
          </a:prstGeom>
          <a:ln>
            <a:noFill/>
            <a:prstDash val="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LES DEUX </a:t>
            </a:r>
            <a:r>
              <a:rPr lang="fr-FR" sz="1600" b="1" dirty="0" smtClean="0">
                <a:solidFill>
                  <a:srgbClr val="97BF0D"/>
                </a:solidFill>
              </a:rPr>
              <a:t>PLUS HAUTES TOURS</a:t>
            </a:r>
            <a:endParaRPr lang="fr-FR" sz="1600" dirty="0">
              <a:solidFill>
                <a:srgbClr val="97BF0D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DE LOGEMENTS EN BOIS </a:t>
            </a:r>
            <a:r>
              <a:rPr lang="fr-FR" sz="1600" b="1" dirty="0" smtClean="0">
                <a:solidFill>
                  <a:srgbClr val="97BF0D"/>
                </a:solidFill>
              </a:rPr>
              <a:t>DU MONDE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320" y="2913619"/>
            <a:ext cx="249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latin typeface="Champagne &amp; Limousines"/>
                <a:cs typeface="Champagne &amp; Limousines"/>
              </a:rPr>
              <a:t>HYPÉRION</a:t>
            </a:r>
            <a:r>
              <a:rPr lang="fr-FR" sz="1800" dirty="0"/>
              <a:t> </a:t>
            </a:r>
            <a:r>
              <a:rPr lang="fr-FR" sz="1800" dirty="0" smtClean="0"/>
              <a:t>• </a:t>
            </a:r>
            <a:r>
              <a:rPr lang="fr-FR" i="1" dirty="0">
                <a:hlinkClick r:id="rId2"/>
              </a:rPr>
              <a:t>Eiffage</a:t>
            </a:r>
            <a:endParaRPr lang="fr-FR" sz="1800" i="1" dirty="0"/>
          </a:p>
          <a:p>
            <a:pPr>
              <a:buNone/>
            </a:pPr>
            <a:endParaRPr lang="fr-FR" sz="1800" dirty="0"/>
          </a:p>
        </p:txBody>
      </p:sp>
      <p:sp>
        <p:nvSpPr>
          <p:cNvPr id="20" name="Rectangle 19"/>
          <p:cNvSpPr/>
          <p:nvPr/>
        </p:nvSpPr>
        <p:spPr>
          <a:xfrm>
            <a:off x="528320" y="3289539"/>
            <a:ext cx="332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/>
              <a:t>SILVA • </a:t>
            </a:r>
            <a:r>
              <a:rPr lang="fr-FR" i="1" dirty="0">
                <a:hlinkClick r:id="rId3"/>
              </a:rPr>
              <a:t>Kaufman &amp; Broad</a:t>
            </a:r>
            <a:endParaRPr lang="fr-FR" i="1" dirty="0"/>
          </a:p>
          <a:p>
            <a:pPr>
              <a:buNone/>
            </a:pPr>
            <a:endParaRPr lang="fr-FR" sz="18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518160" y="2763520"/>
            <a:ext cx="310896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timthumb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9" y="0"/>
            <a:ext cx="3107531" cy="5143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585200" y="4835723"/>
            <a:ext cx="55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39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851</Words>
  <Application>Microsoft Office PowerPoint</Application>
  <PresentationFormat>Affichage à l'écran (16:9)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Champagne &amp; Limousines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CUB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GRANGE</dc:creator>
  <cp:lastModifiedBy>GRANGE Michel</cp:lastModifiedBy>
  <cp:revision>278</cp:revision>
  <cp:lastPrinted>2016-09-05T12:22:11Z</cp:lastPrinted>
  <dcterms:created xsi:type="dcterms:W3CDTF">2015-03-19T16:51:19Z</dcterms:created>
  <dcterms:modified xsi:type="dcterms:W3CDTF">2017-12-08T09:41:25Z</dcterms:modified>
</cp:coreProperties>
</file>