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6.jpg" ContentType="image/jpeg"/>
  <Override PartName="/ppt/media/image27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0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4.jpg" ContentType="image/jpeg"/>
  <Override PartName="/ppt/media/image45.jpg" ContentType="image/jpeg"/>
  <Override PartName="/ppt/media/image46.jpg" ContentType="image/jpeg"/>
  <Override PartName="/ppt/media/image47.jpg" ContentType="image/jpeg"/>
  <Override PartName="/ppt/media/image48.jpg" ContentType="image/jpeg"/>
  <Override PartName="/ppt/media/image49.jpg" ContentType="image/jpeg"/>
  <Override PartName="/ppt/media/image50.jpg" ContentType="image/jpeg"/>
  <Override PartName="/ppt/media/image51.jpg" ContentType="image/jpeg"/>
  <Override PartName="/ppt/media/image52.jpg" ContentType="image/jpeg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714" r:id="rId2"/>
  </p:sldMasterIdLst>
  <p:notesMasterIdLst>
    <p:notesMasterId r:id="rId21"/>
  </p:notesMasterIdLst>
  <p:handoutMasterIdLst>
    <p:handoutMasterId r:id="rId22"/>
  </p:handoutMasterIdLst>
  <p:sldIdLst>
    <p:sldId id="311" r:id="rId3"/>
    <p:sldId id="336" r:id="rId4"/>
    <p:sldId id="345" r:id="rId5"/>
    <p:sldId id="346" r:id="rId6"/>
    <p:sldId id="347" r:id="rId7"/>
    <p:sldId id="348" r:id="rId8"/>
    <p:sldId id="352" r:id="rId9"/>
    <p:sldId id="349" r:id="rId10"/>
    <p:sldId id="350" r:id="rId11"/>
    <p:sldId id="357" r:id="rId12"/>
    <p:sldId id="356" r:id="rId13"/>
    <p:sldId id="354" r:id="rId14"/>
    <p:sldId id="355" r:id="rId15"/>
    <p:sldId id="358" r:id="rId16"/>
    <p:sldId id="359" r:id="rId17"/>
    <p:sldId id="353" r:id="rId18"/>
    <p:sldId id="360" r:id="rId19"/>
    <p:sldId id="301" r:id="rId20"/>
  </p:sldIdLst>
  <p:sldSz cx="9144000" cy="5715000" type="screen16x10"/>
  <p:notesSz cx="9144000" cy="5715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2715E7-8E0E-4EE4-86CA-171F482BD995}">
          <p14:sldIdLst>
            <p14:sldId id="311"/>
            <p14:sldId id="336"/>
            <p14:sldId id="345"/>
            <p14:sldId id="346"/>
            <p14:sldId id="347"/>
            <p14:sldId id="348"/>
            <p14:sldId id="352"/>
            <p14:sldId id="349"/>
            <p14:sldId id="350"/>
            <p14:sldId id="357"/>
            <p14:sldId id="356"/>
            <p14:sldId id="354"/>
            <p14:sldId id="355"/>
            <p14:sldId id="358"/>
            <p14:sldId id="359"/>
            <p14:sldId id="353"/>
            <p14:sldId id="360"/>
            <p14:sldId id="30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E7"/>
    <a:srgbClr val="A4A73B"/>
    <a:srgbClr val="DBE838"/>
    <a:srgbClr val="E2F3FC"/>
    <a:srgbClr val="EE7400"/>
    <a:srgbClr val="6DC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83" autoAdjust="0"/>
    <p:restoredTop sz="94434" autoAdjust="0"/>
  </p:normalViewPr>
  <p:slideViewPr>
    <p:cSldViewPr>
      <p:cViewPr>
        <p:scale>
          <a:sx n="100" d="100"/>
          <a:sy n="100" d="100"/>
        </p:scale>
        <p:origin x="-894" y="-4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7" d="100"/>
          <a:sy n="137" d="100"/>
        </p:scale>
        <p:origin x="-1668" y="-84"/>
      </p:cViewPr>
      <p:guideLst>
        <p:guide orient="horz" pos="180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4E5FD-8866-434C-AA33-B938461681DB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5427663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5427663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ED29-90E2-43FF-86F3-4E77C92A2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30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4510E-41AC-4AFE-B7D5-393418535B25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428625"/>
            <a:ext cx="3429000" cy="2143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714625"/>
            <a:ext cx="7315200" cy="2571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27663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5427663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050DD-3A5E-4293-9AE9-53DA622CC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3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9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1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2" y="1804"/>
            <a:ext cx="9143998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1270"/>
            <a:ext cx="9144000" cy="5713730"/>
          </a:xfrm>
          <a:custGeom>
            <a:avLst/>
            <a:gdLst/>
            <a:ahLst/>
            <a:cxnLst/>
            <a:rect l="l" t="t" r="r" b="b"/>
            <a:pathLst>
              <a:path w="9144000" h="5713730">
                <a:moveTo>
                  <a:pt x="0" y="5713196"/>
                </a:moveTo>
                <a:lnTo>
                  <a:pt x="9144000" y="5713196"/>
                </a:lnTo>
                <a:lnTo>
                  <a:pt x="9144000" y="0"/>
                </a:lnTo>
                <a:lnTo>
                  <a:pt x="0" y="0"/>
                </a:lnTo>
                <a:lnTo>
                  <a:pt x="0" y="5713196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6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713" y="4257411"/>
            <a:ext cx="1755717" cy="8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nly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2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52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s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2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4648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4549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For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1401263"/>
              </p:ext>
            </p:extLst>
          </p:nvPr>
        </p:nvGraphicFramePr>
        <p:xfrm>
          <a:off x="457200" y="18669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</a:tbl>
          </a:graphicData>
        </a:graphic>
      </p:graphicFrame>
      <p:sp>
        <p:nvSpPr>
          <p:cNvPr id="8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03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800600" y="1409700"/>
            <a:ext cx="3886200" cy="3810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0970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29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3771900"/>
            <a:ext cx="8229600" cy="1524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20091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3886200" y="1409700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7239000" y="27813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7239000" y="32385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38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33945"/>
            <a:ext cx="39624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4724400" y="1420091"/>
            <a:ext cx="38862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457200" y="4762500"/>
            <a:ext cx="23622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4724400" y="47625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32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264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exts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2667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3352800" y="1409700"/>
            <a:ext cx="5334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2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0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47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/>
          <p:cNvSpPr/>
          <p:nvPr userDrawn="1"/>
        </p:nvSpPr>
        <p:spPr>
          <a:xfrm>
            <a:off x="745399" y="1288577"/>
            <a:ext cx="5952490" cy="0"/>
          </a:xfrm>
          <a:custGeom>
            <a:avLst/>
            <a:gdLst/>
            <a:ahLst/>
            <a:cxnLst/>
            <a:rect l="l" t="t" r="r" b="b"/>
            <a:pathLst>
              <a:path w="5952490">
                <a:moveTo>
                  <a:pt x="0" y="0"/>
                </a:moveTo>
                <a:lnTo>
                  <a:pt x="5952197" y="0"/>
                </a:lnTo>
              </a:path>
            </a:pathLst>
          </a:custGeom>
          <a:ln w="12700">
            <a:solidFill>
              <a:srgbClr val="F47B2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Текст 3"/>
          <p:cNvSpPr>
            <a:spLocks noGrp="1"/>
          </p:cNvSpPr>
          <p:nvPr>
            <p:ph type="body" sz="half" idx="2"/>
          </p:nvPr>
        </p:nvSpPr>
        <p:spPr>
          <a:xfrm>
            <a:off x="745399" y="876301"/>
            <a:ext cx="5952490" cy="369332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00AAE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0"/>
          </p:nvPr>
        </p:nvSpPr>
        <p:spPr>
          <a:xfrm>
            <a:off x="745399" y="1562100"/>
            <a:ext cx="5952490" cy="3505200"/>
          </a:xfrm>
        </p:spPr>
        <p:txBody>
          <a:bodyPr/>
          <a:lstStyle>
            <a:lvl1pPr marL="179388" indent="-179388">
              <a:lnSpc>
                <a:spcPct val="200000"/>
              </a:lnSpc>
              <a:buFont typeface="+mj-lt"/>
              <a:buAutoNum type="arabicPeriod"/>
              <a:defRPr sz="1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0500"/>
            <a:ext cx="1269594" cy="630000"/>
          </a:xfrm>
          <a:prstGeom prst="rect">
            <a:avLst/>
          </a:prstGeom>
        </p:spPr>
      </p:pic>
      <p:sp>
        <p:nvSpPr>
          <p:cNvPr id="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/>
            <a:fld id="{81D60167-4931-47E6-BA6A-407CBD079E47}" type="slidenum">
              <a:rPr sz="1000" dirty="0">
                <a:solidFill>
                  <a:prstClr val="black">
                    <a:tint val="75000"/>
                  </a:prstClr>
                </a:solidFill>
                <a:cs typeface="Arial"/>
              </a:rPr>
              <a:pPr marL="25400"/>
              <a:t>‹#›</a:t>
            </a:fld>
            <a:endParaRPr sz="1000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128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80989396"/>
              </p:ext>
            </p:extLst>
          </p:nvPr>
        </p:nvGraphicFramePr>
        <p:xfrm>
          <a:off x="609600" y="3459480"/>
          <a:ext cx="70104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6553200"/>
              </a:tblGrid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 smtClean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 smtClean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 smtClean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 smtClean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60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2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8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3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2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2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5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1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1233726" y="4602795"/>
            <a:ext cx="6479133" cy="18000"/>
          </a:xfrm>
          <a:prstGeom prst="roundRect">
            <a:avLst/>
          </a:prstGeom>
          <a:solidFill>
            <a:srgbClr val="00AAE7"/>
          </a:solidFill>
          <a:ln w="38100">
            <a:solidFill>
              <a:srgbClr val="00AA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prstClr val="white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ctrTitle"/>
          </p:nvPr>
        </p:nvSpPr>
        <p:spPr>
          <a:xfrm>
            <a:off x="1233726" y="2095500"/>
            <a:ext cx="6479133" cy="1846659"/>
          </a:xfrm>
        </p:spPr>
        <p:txBody>
          <a:bodyPr/>
          <a:lstStyle>
            <a:lvl1pPr algn="l">
              <a:defRPr sz="6000" b="1" i="0" cap="all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7" name="Текст 3"/>
          <p:cNvSpPr>
            <a:spLocks noGrp="1"/>
          </p:cNvSpPr>
          <p:nvPr>
            <p:ph type="body" sz="half" idx="2"/>
          </p:nvPr>
        </p:nvSpPr>
        <p:spPr>
          <a:xfrm>
            <a:off x="1233726" y="4686300"/>
            <a:ext cx="6479133" cy="6096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8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677" y="419100"/>
            <a:ext cx="1458098" cy="12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05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30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7933795"/>
              </p:ext>
            </p:extLst>
          </p:nvPr>
        </p:nvGraphicFramePr>
        <p:xfrm>
          <a:off x="609600" y="3459480"/>
          <a:ext cx="70104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6553200"/>
              </a:tblGrid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 smtClean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 smtClean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 smtClean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i="0" cap="all" baseline="0" dirty="0" smtClean="0">
                          <a:solidFill>
                            <a:schemeClr val="bg1"/>
                          </a:solidFill>
                        </a:rPr>
                        <a:t>Тема для раздела</a:t>
                      </a:r>
                      <a:endParaRPr lang="ru-RU" sz="1600" b="1" i="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64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96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28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659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70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44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8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49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54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95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26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249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8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97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706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16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66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42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105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47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808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301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13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022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66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324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19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4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65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4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30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24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92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1270"/>
            <a:ext cx="9144000" cy="5713730"/>
          </a:xfrm>
          <a:custGeom>
            <a:avLst/>
            <a:gdLst/>
            <a:ahLst/>
            <a:cxnLst/>
            <a:rect l="l" t="t" r="r" b="b"/>
            <a:pathLst>
              <a:path w="9144000" h="5713730">
                <a:moveTo>
                  <a:pt x="0" y="5713196"/>
                </a:moveTo>
                <a:lnTo>
                  <a:pt x="9144000" y="5713196"/>
                </a:lnTo>
                <a:lnTo>
                  <a:pt x="9144000" y="0"/>
                </a:lnTo>
                <a:lnTo>
                  <a:pt x="0" y="0"/>
                </a:lnTo>
                <a:lnTo>
                  <a:pt x="0" y="5713196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6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713" y="4257411"/>
            <a:ext cx="1755717" cy="8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3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nly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3906"/>
            <a:ext cx="1269594" cy="63000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/>
            <a:fld id="{81D60167-4931-47E6-BA6A-407CBD079E47}" type="slidenum">
              <a:rPr sz="1000" dirty="0">
                <a:solidFill>
                  <a:prstClr val="black">
                    <a:tint val="75000"/>
                  </a:prstClr>
                </a:solidFill>
                <a:cs typeface="Arial"/>
              </a:rPr>
              <a:pPr marL="25400"/>
              <a:t>‹#›</a:t>
            </a:fld>
            <a:endParaRPr sz="100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616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s &amp;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4648200" y="1409700"/>
            <a:ext cx="4038600" cy="3771900"/>
          </a:xfrm>
        </p:spPr>
        <p:txBody>
          <a:bodyPr/>
          <a:lstStyle>
            <a:lvl1pPr marL="0" indent="0">
              <a:buNone/>
              <a:defRPr sz="1600" b="1" i="0" u="none" cap="all" baseline="0">
                <a:solidFill>
                  <a:srgbClr val="00AAE7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/>
            <a:fld id="{81D60167-4931-47E6-BA6A-407CBD079E47}" type="slidenum">
              <a:rPr sz="1000" dirty="0">
                <a:solidFill>
                  <a:prstClr val="black">
                    <a:tint val="75000"/>
                  </a:prstClr>
                </a:solidFill>
                <a:cs typeface="Arial"/>
              </a:rPr>
              <a:pPr marL="25400"/>
              <a:t>‹#›</a:t>
            </a:fld>
            <a:endParaRPr sz="100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39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For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246824"/>
              </p:ext>
            </p:extLst>
          </p:nvPr>
        </p:nvGraphicFramePr>
        <p:xfrm>
          <a:off x="457200" y="18669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aseline="0" dirty="0"/>
                    </a:p>
                  </a:txBody>
                  <a:tcPr anchor="ctr">
                    <a:solidFill>
                      <a:srgbClr val="EE7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rgbClr val="00AAE7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AAE7"/>
                    </a:solidFill>
                  </a:tcPr>
                </a:tc>
              </a:tr>
            </a:tbl>
          </a:graphicData>
        </a:graphic>
      </p:graphicFrame>
      <p:sp>
        <p:nvSpPr>
          <p:cNvPr id="8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/>
            <a:fld id="{81D60167-4931-47E6-BA6A-407CBD079E47}" type="slidenum">
              <a:rPr sz="1000" dirty="0">
                <a:solidFill>
                  <a:prstClr val="black">
                    <a:tint val="75000"/>
                  </a:prstClr>
                </a:solidFill>
                <a:cs typeface="Arial"/>
              </a:rPr>
              <a:pPr marL="25400"/>
              <a:t>‹#›</a:t>
            </a:fld>
            <a:endParaRPr sz="100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276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800600" y="1409700"/>
            <a:ext cx="3886200" cy="3810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0970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/>
            <a:fld id="{81D60167-4931-47E6-BA6A-407CBD079E47}" type="slidenum">
              <a:rPr sz="1000" dirty="0">
                <a:solidFill>
                  <a:prstClr val="black">
                    <a:tint val="75000"/>
                  </a:prstClr>
                </a:solidFill>
                <a:cs typeface="Arial"/>
              </a:rPr>
              <a:pPr marL="25400"/>
              <a:t>‹#›</a:t>
            </a:fld>
            <a:endParaRPr sz="100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348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3771900"/>
            <a:ext cx="8229600" cy="1524000"/>
          </a:xfrm>
        </p:spPr>
        <p:txBody>
          <a:bodyPr/>
          <a:lstStyle>
            <a:lvl1pPr marL="0" indent="0">
              <a:buNone/>
              <a:defRPr sz="1800" b="1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20091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3886200" y="1409700"/>
            <a:ext cx="3276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7239000" y="27813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7239000" y="32385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/>
            <a:fld id="{81D60167-4931-47E6-BA6A-407CBD079E47}" type="slidenum">
              <a:rPr sz="1000" dirty="0">
                <a:solidFill>
                  <a:prstClr val="black">
                    <a:tint val="75000"/>
                  </a:prstClr>
                </a:solidFill>
                <a:cs typeface="Arial"/>
              </a:rPr>
              <a:pPr marL="25400"/>
              <a:t>‹#›</a:t>
            </a:fld>
            <a:endParaRPr sz="100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33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3"/>
          <p:cNvSpPr>
            <a:spLocks noGrp="1"/>
          </p:cNvSpPr>
          <p:nvPr>
            <p:ph sz="half" idx="2"/>
          </p:nvPr>
        </p:nvSpPr>
        <p:spPr>
          <a:xfrm>
            <a:off x="457200" y="1433945"/>
            <a:ext cx="39624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Holder 3"/>
          <p:cNvSpPr>
            <a:spLocks noGrp="1"/>
          </p:cNvSpPr>
          <p:nvPr>
            <p:ph sz="half" idx="11"/>
          </p:nvPr>
        </p:nvSpPr>
        <p:spPr>
          <a:xfrm>
            <a:off x="4724400" y="1420091"/>
            <a:ext cx="3886200" cy="320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0" name="Объект 2"/>
          <p:cNvSpPr>
            <a:spLocks noGrp="1"/>
          </p:cNvSpPr>
          <p:nvPr>
            <p:ph idx="12"/>
          </p:nvPr>
        </p:nvSpPr>
        <p:spPr>
          <a:xfrm>
            <a:off x="457200" y="4762500"/>
            <a:ext cx="2362200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3"/>
          </p:nvPr>
        </p:nvSpPr>
        <p:spPr>
          <a:xfrm>
            <a:off x="4724400" y="4762500"/>
            <a:ext cx="1041603" cy="228600"/>
          </a:xfrm>
        </p:spPr>
        <p:txBody>
          <a:bodyPr>
            <a:normAutofit/>
          </a:bodyPr>
          <a:lstStyle>
            <a:lvl1pPr marL="0" indent="0">
              <a:buNone/>
              <a:defRPr sz="900" b="0" i="0" u="none" baseline="0"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6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/>
            <a:fld id="{81D60167-4931-47E6-BA6A-407CBD079E47}" type="slidenum">
              <a:rPr sz="1000" dirty="0">
                <a:solidFill>
                  <a:prstClr val="black">
                    <a:tint val="75000"/>
                  </a:prstClr>
                </a:solidFill>
                <a:cs typeface="Arial"/>
              </a:rPr>
              <a:pPr marL="25400"/>
              <a:t>‹#›</a:t>
            </a:fld>
            <a:endParaRPr sz="100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675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37719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/>
            <a:fld id="{81D60167-4931-47E6-BA6A-407CBD079E47}" type="slidenum">
              <a:rPr sz="1000" dirty="0">
                <a:solidFill>
                  <a:prstClr val="black">
                    <a:tint val="75000"/>
                  </a:prstClr>
                </a:solidFill>
                <a:cs typeface="Arial"/>
              </a:rPr>
              <a:pPr marL="25400"/>
              <a:t>‹#›</a:t>
            </a:fld>
            <a:endParaRPr sz="100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49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extsOnly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1079995"/>
            <a:ext cx="9144000" cy="4633595"/>
          </a:xfrm>
          <a:custGeom>
            <a:avLst/>
            <a:gdLst/>
            <a:ahLst/>
            <a:cxnLst/>
            <a:rect l="l" t="t" r="r" b="b"/>
            <a:pathLst>
              <a:path w="9144000" h="4633595">
                <a:moveTo>
                  <a:pt x="0" y="4633201"/>
                </a:moveTo>
                <a:lnTo>
                  <a:pt x="9144000" y="4633201"/>
                </a:lnTo>
                <a:lnTo>
                  <a:pt x="9144000" y="0"/>
                </a:lnTo>
                <a:lnTo>
                  <a:pt x="0" y="0"/>
                </a:lnTo>
                <a:lnTo>
                  <a:pt x="0" y="4633201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2667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4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1"/>
          </p:nvPr>
        </p:nvSpPr>
        <p:spPr>
          <a:xfrm>
            <a:off x="3352800" y="1409700"/>
            <a:ext cx="5334000" cy="3886200"/>
          </a:xfrm>
        </p:spPr>
        <p:txBody>
          <a:bodyPr/>
          <a:lstStyle>
            <a:lvl1pPr marL="0" indent="0">
              <a:buNone/>
              <a:defRPr sz="1800" b="1" i="0" u="none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200" u="none" baseline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</a:defRPr>
            </a:lvl2pPr>
            <a:lvl3pPr marL="90488" indent="-90488"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0" name="object 2"/>
          <p:cNvSpPr/>
          <p:nvPr userDrawn="1"/>
        </p:nvSpPr>
        <p:spPr>
          <a:xfrm>
            <a:off x="0" y="12"/>
            <a:ext cx="9144000" cy="1080135"/>
          </a:xfrm>
          <a:custGeom>
            <a:avLst/>
            <a:gdLst/>
            <a:ahLst/>
            <a:cxnLst/>
            <a:rect l="l" t="t" r="r" b="b"/>
            <a:pathLst>
              <a:path w="9144000" h="1080135">
                <a:moveTo>
                  <a:pt x="0" y="1079995"/>
                </a:moveTo>
                <a:lnTo>
                  <a:pt x="9144000" y="1079995"/>
                </a:lnTo>
                <a:lnTo>
                  <a:pt x="9144000" y="0"/>
                </a:lnTo>
                <a:lnTo>
                  <a:pt x="0" y="0"/>
                </a:lnTo>
                <a:lnTo>
                  <a:pt x="0" y="1079995"/>
                </a:lnTo>
              </a:path>
            </a:pathLst>
          </a:custGeom>
          <a:solidFill>
            <a:srgbClr val="EE740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7122"/>
            <a:ext cx="1269594" cy="630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010400" cy="311479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0"/>
          </p:nvPr>
        </p:nvSpPr>
        <p:spPr>
          <a:xfrm>
            <a:off x="443345" y="69875"/>
            <a:ext cx="4814455" cy="349225"/>
          </a:xfrm>
        </p:spPr>
        <p:txBody>
          <a:bodyPr anchor="t">
            <a:normAutofit/>
          </a:bodyPr>
          <a:lstStyle>
            <a:lvl1pPr marL="179388" indent="-179388">
              <a:buFont typeface="+mj-lt"/>
              <a:buAutoNum type="arabicPeriod"/>
              <a:defRPr sz="1400" baseline="0">
                <a:solidFill>
                  <a:schemeClr val="bg1">
                    <a:lumMod val="8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5297488"/>
            <a:ext cx="2133600" cy="303212"/>
          </a:xfrm>
        </p:spPr>
        <p:txBody>
          <a:bodyPr lIns="0" tIns="0" rIns="0" bIns="0"/>
          <a:lstStyle>
            <a:lvl1pPr>
              <a:defRPr/>
            </a:lvl1pPr>
          </a:lstStyle>
          <a:p>
            <a:pPr marL="25400"/>
            <a:fld id="{81D60167-4931-47E6-BA6A-407CBD079E47}" type="slidenum">
              <a:rPr sz="1000" dirty="0">
                <a:solidFill>
                  <a:prstClr val="black">
                    <a:tint val="75000"/>
                  </a:prstClr>
                </a:solidFill>
                <a:cs typeface="Arial"/>
              </a:rPr>
              <a:pPr marL="25400"/>
              <a:t>‹#›</a:t>
            </a:fld>
            <a:endParaRPr sz="100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02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80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9144000" cy="571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79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0" y="1270"/>
            <a:ext cx="9144000" cy="5713730"/>
          </a:xfrm>
          <a:custGeom>
            <a:avLst/>
            <a:gdLst/>
            <a:ahLst/>
            <a:cxnLst/>
            <a:rect l="l" t="t" r="r" b="b"/>
            <a:pathLst>
              <a:path w="9144000" h="5713730">
                <a:moveTo>
                  <a:pt x="0" y="5713196"/>
                </a:moveTo>
                <a:lnTo>
                  <a:pt x="9144000" y="5713196"/>
                </a:lnTo>
                <a:lnTo>
                  <a:pt x="9144000" y="0"/>
                </a:lnTo>
                <a:lnTo>
                  <a:pt x="0" y="0"/>
                </a:lnTo>
                <a:lnTo>
                  <a:pt x="0" y="5713196"/>
                </a:lnTo>
                <a:close/>
              </a:path>
            </a:pathLst>
          </a:custGeom>
          <a:solidFill>
            <a:srgbClr val="00AAE7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192394"/>
            <a:ext cx="1270800" cy="630598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7200" y="1333500"/>
            <a:ext cx="8229600" cy="1523098"/>
          </a:xfrm>
        </p:spPr>
        <p:txBody>
          <a:bodyPr anchor="t">
            <a:normAutofit/>
          </a:bodyPr>
          <a:lstStyle>
            <a:lvl1pPr marL="630238" indent="-630238" algn="l">
              <a:buFont typeface="+mj-lt"/>
              <a:buAutoNum type="arabicPeriod"/>
              <a:defRPr sz="48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91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65.xml"/><Relationship Id="rId50" Type="http://schemas.openxmlformats.org/officeDocument/2006/relationships/slideLayout" Target="../slideLayouts/slideLayout68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6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6.xml"/><Relationship Id="rId8" Type="http://schemas.openxmlformats.org/officeDocument/2006/relationships/slideLayout" Target="../slideLayouts/slideLayout26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A908-0EBD-424E-A8F1-C6C83652F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0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7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4" r:id="rId9"/>
    <p:sldLayoutId id="2147483713" r:id="rId10"/>
    <p:sldLayoutId id="2147483687" r:id="rId11"/>
    <p:sldLayoutId id="2147483711" r:id="rId12"/>
    <p:sldLayoutId id="2147483708" r:id="rId13"/>
    <p:sldLayoutId id="2147483706" r:id="rId14"/>
    <p:sldLayoutId id="2147483709" r:id="rId15"/>
    <p:sldLayoutId id="2147483710" r:id="rId16"/>
    <p:sldLayoutId id="2147483705" r:id="rId17"/>
    <p:sldLayoutId id="214748371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A908-0EBD-424E-A8F1-C6C83652FB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3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754" r:id="rId40"/>
    <p:sldLayoutId id="2147483755" r:id="rId41"/>
    <p:sldLayoutId id="2147483756" r:id="rId42"/>
    <p:sldLayoutId id="2147483757" r:id="rId43"/>
    <p:sldLayoutId id="2147483758" r:id="rId44"/>
    <p:sldLayoutId id="2147483759" r:id="rId45"/>
    <p:sldLayoutId id="2147483760" r:id="rId46"/>
    <p:sldLayoutId id="2147483761" r:id="rId47"/>
    <p:sldLayoutId id="2147483762" r:id="rId48"/>
    <p:sldLayoutId id="2147483763" r:id="rId49"/>
    <p:sldLayoutId id="2147483764" r:id="rId5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arccn.github.io/runos/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38200" y="800100"/>
            <a:ext cx="6624736" cy="4343400"/>
          </a:xfrm>
        </p:spPr>
        <p:txBody>
          <a:bodyPr>
            <a:noAutofit/>
          </a:bodyPr>
          <a:lstStyle/>
          <a:p>
            <a:pPr algn="ctr"/>
            <a:r>
              <a:rPr lang="ru-RU" sz="440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региональной SDN-сети  МРФ «Северо-Запад»</a:t>
            </a:r>
            <a:endParaRPr lang="ru-RU" sz="4000" cap="non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219200" y="4686300"/>
            <a:ext cx="6479133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г. Санкт-Петербург,  10.10.2016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010400" cy="311479"/>
          </a:xfrm>
        </p:spPr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Возможное </a:t>
            </a:r>
            <a:r>
              <a:rPr lang="en-US" altLang="ru-RU" dirty="0">
                <a:latin typeface="Arial" charset="0"/>
                <a:cs typeface="Arial" charset="0"/>
              </a:rPr>
              <a:t>SDN </a:t>
            </a:r>
            <a:r>
              <a:rPr lang="ru-RU" altLang="ru-RU" dirty="0">
                <a:latin typeface="Arial" charset="0"/>
                <a:cs typeface="Arial" charset="0"/>
              </a:rPr>
              <a:t>решение </a:t>
            </a:r>
            <a:r>
              <a:rPr lang="ru-RU" altLang="ru-RU" dirty="0" smtClean="0">
                <a:latin typeface="Arial" charset="0"/>
                <a:cs typeface="Arial" charset="0"/>
              </a:rPr>
              <a:t>- к</a:t>
            </a:r>
            <a:r>
              <a:rPr lang="ru-RU" dirty="0" smtClean="0"/>
              <a:t>онтроллер </a:t>
            </a:r>
            <a:r>
              <a:rPr lang="ru-RU" dirty="0" smtClean="0"/>
              <a:t>ЦПИКС</a:t>
            </a:r>
            <a:r>
              <a:rPr lang="en-US" dirty="0" smtClean="0"/>
              <a:t> </a:t>
            </a:r>
            <a:r>
              <a:rPr lang="en-US" dirty="0" err="1" smtClean="0"/>
              <a:t>RunOS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609600" y="1227138"/>
            <a:ext cx="6934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/>
              <a:t>Проект с открытым исходным кодом</a:t>
            </a:r>
            <a:endParaRPr lang="en-US" sz="2400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457200" y="2095500"/>
            <a:ext cx="8229600" cy="349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Исходный код </a:t>
            </a:r>
            <a:r>
              <a:rPr lang="en-US" sz="1800" dirty="0">
                <a:hlinkClick r:id="rId2"/>
              </a:rPr>
              <a:t>http://arccn.github.io/runos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lvl="1"/>
            <a:r>
              <a:rPr lang="en-US" sz="1600" dirty="0" smtClean="0"/>
              <a:t>Apache, version 2.0</a:t>
            </a:r>
          </a:p>
          <a:p>
            <a:r>
              <a:rPr lang="en-US" sz="1800" dirty="0" smtClean="0"/>
              <a:t>Tutorial (Readme.md)</a:t>
            </a:r>
            <a:endParaRPr lang="ru-RU" sz="1800" dirty="0" smtClean="0"/>
          </a:p>
          <a:p>
            <a:pPr lvl="1"/>
            <a:r>
              <a:rPr lang="ru-RU" sz="1600" dirty="0" smtClean="0"/>
              <a:t>Как установить, запустить, написать свое первое приложение</a:t>
            </a:r>
          </a:p>
          <a:p>
            <a:r>
              <a:rPr lang="ru-RU" sz="1800" dirty="0" smtClean="0"/>
              <a:t>Виртуальная машина</a:t>
            </a:r>
          </a:p>
          <a:p>
            <a:pPr lvl="1"/>
            <a:r>
              <a:rPr lang="ru-RU" sz="1600" dirty="0" smtClean="0"/>
              <a:t>Уже собранный контроллер</a:t>
            </a:r>
          </a:p>
          <a:p>
            <a:pPr lvl="1"/>
            <a:r>
              <a:rPr lang="ru-RU" sz="1600" dirty="0" smtClean="0"/>
              <a:t>Средства для работы с </a:t>
            </a:r>
            <a:r>
              <a:rPr lang="en-US" sz="1600" dirty="0" smtClean="0"/>
              <a:t>OpenFlow</a:t>
            </a:r>
            <a:endParaRPr lang="ru-RU" sz="1600" dirty="0" smtClean="0"/>
          </a:p>
          <a:p>
            <a:r>
              <a:rPr lang="ru-RU" sz="1800" dirty="0" smtClean="0"/>
              <a:t>Список рассылки</a:t>
            </a:r>
          </a:p>
          <a:p>
            <a:pPr lvl="1"/>
            <a:r>
              <a:rPr lang="en-US" sz="1600" dirty="0" smtClean="0"/>
              <a:t>Google group </a:t>
            </a:r>
            <a:r>
              <a:rPr lang="en-US" sz="1600" b="1" dirty="0" err="1" smtClean="0"/>
              <a:t>runos-ofc</a:t>
            </a:r>
            <a:endParaRPr lang="en-US" sz="1600" b="1" dirty="0"/>
          </a:p>
        </p:txBody>
      </p:sp>
      <p:pic>
        <p:nvPicPr>
          <p:cNvPr id="9" name="Picture 2" descr="D:\science\projects\arccn\arccn_docs_2015\Runos-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68281"/>
            <a:ext cx="1676400" cy="8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010400" cy="311479"/>
          </a:xfrm>
        </p:spPr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Возможное </a:t>
            </a:r>
            <a:r>
              <a:rPr lang="en-US" altLang="ru-RU" dirty="0">
                <a:latin typeface="Arial" charset="0"/>
                <a:cs typeface="Arial" charset="0"/>
              </a:rPr>
              <a:t>SDN </a:t>
            </a:r>
            <a:r>
              <a:rPr lang="ru-RU" altLang="ru-RU" dirty="0">
                <a:latin typeface="Arial" charset="0"/>
                <a:cs typeface="Arial" charset="0"/>
              </a:rPr>
              <a:t>решение </a:t>
            </a:r>
            <a:r>
              <a:rPr lang="ru-RU" altLang="ru-RU" dirty="0" smtClean="0">
                <a:latin typeface="Arial" charset="0"/>
                <a:cs typeface="Arial" charset="0"/>
              </a:rPr>
              <a:t>- к</a:t>
            </a:r>
            <a:r>
              <a:rPr lang="ru-RU" dirty="0" smtClean="0"/>
              <a:t>онтроллер </a:t>
            </a:r>
            <a:r>
              <a:rPr lang="ru-RU" dirty="0" smtClean="0"/>
              <a:t>ЦПИКС</a:t>
            </a:r>
            <a:r>
              <a:rPr lang="en-US" dirty="0" smtClean="0"/>
              <a:t> </a:t>
            </a:r>
            <a:r>
              <a:rPr lang="en-US" dirty="0" err="1" smtClean="0"/>
              <a:t>RunOS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04800" y="4686300"/>
            <a:ext cx="8229600" cy="662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Производительность : </a:t>
            </a:r>
            <a:r>
              <a:rPr lang="en-US" sz="1600" b="1" dirty="0" smtClean="0"/>
              <a:t>10</a:t>
            </a:r>
            <a:r>
              <a:rPr lang="ru-RU" sz="1600" b="1" dirty="0" smtClean="0"/>
              <a:t> млн.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потоков в секунду</a:t>
            </a:r>
            <a:endParaRPr lang="en-US" sz="1600" dirty="0" smtClean="0"/>
          </a:p>
          <a:p>
            <a:r>
              <a:rPr lang="ru-RU" sz="1600" dirty="0" smtClean="0"/>
              <a:t>Задержка: </a:t>
            </a:r>
            <a:r>
              <a:rPr lang="en-US" sz="1600" b="1" dirty="0" smtClean="0"/>
              <a:t>55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мкс</a:t>
            </a:r>
            <a:endParaRPr lang="en-US" sz="1600" dirty="0" smtClean="0"/>
          </a:p>
        </p:txBody>
      </p:sp>
      <p:pic>
        <p:nvPicPr>
          <p:cNvPr id="9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181700"/>
            <a:ext cx="7239000" cy="3337560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867400" y="1638300"/>
            <a:ext cx="1600200" cy="762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2" descr="D:\science\projects\arccn\ONS2014\ons2014-lt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00763"/>
            <a:ext cx="1066800" cy="81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010400" cy="311479"/>
          </a:xfrm>
        </p:spPr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Возможное </a:t>
            </a:r>
            <a:r>
              <a:rPr lang="en-US" altLang="ru-RU" dirty="0">
                <a:latin typeface="Arial" charset="0"/>
                <a:cs typeface="Arial" charset="0"/>
              </a:rPr>
              <a:t>SDN </a:t>
            </a:r>
            <a:r>
              <a:rPr lang="ru-RU" altLang="ru-RU" dirty="0">
                <a:latin typeface="Arial" charset="0"/>
                <a:cs typeface="Arial" charset="0"/>
              </a:rPr>
              <a:t>решение </a:t>
            </a:r>
            <a:r>
              <a:rPr lang="ru-RU" altLang="ru-RU" dirty="0" smtClean="0">
                <a:latin typeface="Arial" charset="0"/>
                <a:cs typeface="Arial" charset="0"/>
              </a:rPr>
              <a:t>- к</a:t>
            </a:r>
            <a:r>
              <a:rPr lang="ru-RU" dirty="0" smtClean="0"/>
              <a:t>онтроллер </a:t>
            </a:r>
            <a:r>
              <a:rPr lang="ru-RU" dirty="0" smtClean="0"/>
              <a:t>ЦПИКС</a:t>
            </a:r>
            <a:r>
              <a:rPr lang="en-US" dirty="0" smtClean="0"/>
              <a:t> </a:t>
            </a:r>
            <a:r>
              <a:rPr lang="en-US" dirty="0" err="1" smtClean="0"/>
              <a:t>RunOS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04900"/>
            <a:ext cx="6629400" cy="45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1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010400" cy="311479"/>
          </a:xfrm>
        </p:spPr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Возможное </a:t>
            </a:r>
            <a:r>
              <a:rPr lang="en-US" altLang="ru-RU" dirty="0">
                <a:latin typeface="Arial" charset="0"/>
                <a:cs typeface="Arial" charset="0"/>
              </a:rPr>
              <a:t>SDN </a:t>
            </a:r>
            <a:r>
              <a:rPr lang="ru-RU" altLang="ru-RU" dirty="0">
                <a:latin typeface="Arial" charset="0"/>
                <a:cs typeface="Arial" charset="0"/>
              </a:rPr>
              <a:t>решение </a:t>
            </a:r>
            <a:r>
              <a:rPr lang="ru-RU" altLang="ru-RU" dirty="0" smtClean="0">
                <a:latin typeface="Arial" charset="0"/>
                <a:cs typeface="Arial" charset="0"/>
              </a:rPr>
              <a:t>- к</a:t>
            </a:r>
            <a:r>
              <a:rPr lang="ru-RU" dirty="0" smtClean="0"/>
              <a:t>онтроллер </a:t>
            </a:r>
            <a:r>
              <a:rPr lang="ru-RU" dirty="0" smtClean="0"/>
              <a:t>ЦПИКС</a:t>
            </a:r>
            <a:r>
              <a:rPr lang="en-US" dirty="0" smtClean="0"/>
              <a:t> </a:t>
            </a:r>
            <a:r>
              <a:rPr lang="en-US" dirty="0" err="1" smtClean="0"/>
              <a:t>RunOS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9" name="Content Placeholder 2"/>
          <p:cNvSpPr>
            <a:spLocks noGrp="1"/>
          </p:cNvSpPr>
          <p:nvPr/>
        </p:nvSpPr>
        <p:spPr>
          <a:xfrm>
            <a:off x="205994" y="1158082"/>
            <a:ext cx="474345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Синхронизация</a:t>
            </a:r>
            <a:r>
              <a:rPr lang="en-US" sz="1600" b="1" dirty="0" smtClean="0"/>
              <a:t>/</a:t>
            </a:r>
            <a:r>
              <a:rPr lang="ru-RU" sz="1600" b="1" dirty="0" smtClean="0"/>
              <a:t>Резервирование</a:t>
            </a:r>
          </a:p>
          <a:p>
            <a:pPr lvl="1"/>
            <a:r>
              <a:rPr lang="ru-RU" sz="1400" dirty="0" smtClean="0"/>
              <a:t>Хранение данных в БД</a:t>
            </a:r>
          </a:p>
          <a:p>
            <a:pPr lvl="1"/>
            <a:r>
              <a:rPr lang="ru-RU" sz="1400" dirty="0" smtClean="0"/>
              <a:t>Протокол синхронизации</a:t>
            </a:r>
          </a:p>
          <a:p>
            <a:pPr lvl="1"/>
            <a:r>
              <a:rPr lang="en-US" sz="1400" dirty="0"/>
              <a:t>X</a:t>
            </a:r>
            <a:r>
              <a:rPr lang="ru-RU" sz="1400" dirty="0" smtClean="0"/>
              <a:t>олодное, горячее, теплое </a:t>
            </a:r>
          </a:p>
          <a:p>
            <a:r>
              <a:rPr lang="ru-RU" sz="1600" b="1" dirty="0" smtClean="0"/>
              <a:t>Дополнительные функции</a:t>
            </a:r>
          </a:p>
          <a:p>
            <a:pPr lvl="1"/>
            <a:r>
              <a:rPr lang="ru-RU" sz="1400" dirty="0" smtClean="0"/>
              <a:t>Распределение размещения узлов контроллера по сети</a:t>
            </a:r>
          </a:p>
          <a:p>
            <a:pPr lvl="1"/>
            <a:r>
              <a:rPr lang="ru-RU" sz="1400" dirty="0" smtClean="0"/>
              <a:t>Перераспределение нагрузки</a:t>
            </a:r>
          </a:p>
          <a:p>
            <a:r>
              <a:rPr lang="ru-RU" sz="1600" b="1" dirty="0" smtClean="0"/>
              <a:t>Временные характеристики</a:t>
            </a:r>
          </a:p>
          <a:p>
            <a:pPr lvl="1"/>
            <a:r>
              <a:rPr lang="ru-RU" sz="1400" dirty="0" smtClean="0"/>
              <a:t>Переключение на резервный контроллер в кластере занимает в среднем 50мс</a:t>
            </a:r>
          </a:p>
          <a:p>
            <a:pPr lvl="1"/>
            <a:r>
              <a:rPr lang="ru-RU" sz="1400" dirty="0" smtClean="0"/>
              <a:t>Пропускная способность уменьшается на 10%</a:t>
            </a:r>
            <a:r>
              <a:rPr lang="en-US" sz="1400" dirty="0" smtClean="0"/>
              <a:t> (</a:t>
            </a:r>
            <a:r>
              <a:rPr lang="ru-RU" sz="1400" dirty="0" smtClean="0"/>
              <a:t>для </a:t>
            </a:r>
            <a:r>
              <a:rPr lang="en-US" sz="1400" dirty="0" smtClean="0"/>
              <a:t>NOX c 30K </a:t>
            </a:r>
            <a:r>
              <a:rPr lang="ru-RU" sz="1400" dirty="0" smtClean="0"/>
              <a:t>до 25</a:t>
            </a:r>
            <a:r>
              <a:rPr lang="en-US" sz="1400" dirty="0" smtClean="0"/>
              <a:t>K)</a:t>
            </a:r>
            <a:r>
              <a:rPr lang="ru-RU" sz="1400" dirty="0" smtClean="0"/>
              <a:t>. </a:t>
            </a:r>
            <a:endParaRPr lang="en-US" sz="1400" dirty="0"/>
          </a:p>
        </p:txBody>
      </p:sp>
      <p:pic>
        <p:nvPicPr>
          <p:cNvPr id="30" name="Picture 2" descr="C:\Users\Vasya\Desktop\1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44" y="1177131"/>
            <a:ext cx="3988563" cy="371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2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010400" cy="311479"/>
          </a:xfrm>
        </p:spPr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Возможное </a:t>
            </a:r>
            <a:r>
              <a:rPr lang="en-US" altLang="ru-RU" dirty="0">
                <a:latin typeface="Arial" charset="0"/>
                <a:cs typeface="Arial" charset="0"/>
              </a:rPr>
              <a:t>SDN </a:t>
            </a:r>
            <a:r>
              <a:rPr lang="ru-RU" altLang="ru-RU" dirty="0">
                <a:latin typeface="Arial" charset="0"/>
                <a:cs typeface="Arial" charset="0"/>
              </a:rPr>
              <a:t>решение </a:t>
            </a:r>
            <a:r>
              <a:rPr lang="ru-RU" altLang="ru-RU" dirty="0" smtClean="0">
                <a:latin typeface="Arial" charset="0"/>
                <a:cs typeface="Arial" charset="0"/>
              </a:rPr>
              <a:t>- к</a:t>
            </a:r>
            <a:r>
              <a:rPr lang="ru-RU" dirty="0" smtClean="0"/>
              <a:t>онтроллер </a:t>
            </a:r>
            <a:r>
              <a:rPr lang="ru-RU" dirty="0" smtClean="0"/>
              <a:t>ЦПИКС</a:t>
            </a:r>
            <a:r>
              <a:rPr lang="en-US" dirty="0" smtClean="0"/>
              <a:t> </a:t>
            </a:r>
            <a:r>
              <a:rPr lang="en-US" dirty="0" err="1" smtClean="0"/>
              <a:t>RunOS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363134" y="1468365"/>
            <a:ext cx="6996440" cy="2635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Графический интерфейс: система управления корпоративной сетью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9" name="Picture 2" descr="D:\science\projects\arccn\2015\ross15\easyw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4" y="1125462"/>
            <a:ext cx="6865257" cy="45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/>
          <p:nvPr/>
        </p:nvSpPr>
        <p:spPr>
          <a:xfrm>
            <a:off x="210734" y="1163562"/>
            <a:ext cx="7187251" cy="166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6248400" y="1409700"/>
            <a:ext cx="2895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/>
              <a:t>Пример интерфейса </a:t>
            </a:r>
          </a:p>
          <a:p>
            <a:pPr algn="l"/>
            <a:r>
              <a:rPr lang="ru-RU" sz="1800" dirty="0" smtClean="0"/>
              <a:t>системы управления</a:t>
            </a:r>
          </a:p>
          <a:p>
            <a:pPr algn="l"/>
            <a:r>
              <a:rPr lang="ru-RU" sz="1800" dirty="0" smtClean="0"/>
              <a:t>контроллером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248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010400" cy="311479"/>
          </a:xfrm>
        </p:spPr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Возможное </a:t>
            </a:r>
            <a:r>
              <a:rPr lang="en-US" altLang="ru-RU" dirty="0">
                <a:latin typeface="Arial" charset="0"/>
                <a:cs typeface="Arial" charset="0"/>
              </a:rPr>
              <a:t>SDN </a:t>
            </a:r>
            <a:r>
              <a:rPr lang="ru-RU" altLang="ru-RU" dirty="0">
                <a:latin typeface="Arial" charset="0"/>
                <a:cs typeface="Arial" charset="0"/>
              </a:rPr>
              <a:t>решение </a:t>
            </a:r>
            <a:r>
              <a:rPr lang="ru-RU" altLang="ru-RU" dirty="0" smtClean="0">
                <a:latin typeface="Arial" charset="0"/>
                <a:cs typeface="Arial" charset="0"/>
              </a:rPr>
              <a:t>- к</a:t>
            </a:r>
            <a:r>
              <a:rPr lang="ru-RU" dirty="0" smtClean="0"/>
              <a:t>онтроллер </a:t>
            </a:r>
            <a:r>
              <a:rPr lang="ru-RU" dirty="0" smtClean="0"/>
              <a:t>ЦПИКС</a:t>
            </a:r>
            <a:r>
              <a:rPr lang="en-US" dirty="0" smtClean="0"/>
              <a:t> </a:t>
            </a:r>
            <a:r>
              <a:rPr lang="en-US" dirty="0" err="1" smtClean="0"/>
              <a:t>RunOS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1200" y="1333500"/>
            <a:ext cx="286969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Схема пилота канальный</a:t>
            </a:r>
          </a:p>
          <a:p>
            <a:r>
              <a:rPr lang="ru-RU" sz="1600" b="1" dirty="0" smtClean="0"/>
              <a:t>уровень:</a:t>
            </a:r>
          </a:p>
          <a:p>
            <a:endParaRPr lang="ru-RU" sz="1600" b="1" dirty="0"/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2 узла </a:t>
            </a:r>
            <a:r>
              <a:rPr lang="en-US" sz="1600" b="1" dirty="0" smtClean="0"/>
              <a:t>DR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5 </a:t>
            </a:r>
            <a:r>
              <a:rPr lang="ru-RU" sz="1600" b="1" dirty="0" smtClean="0"/>
              <a:t>узлов </a:t>
            </a:r>
            <a:r>
              <a:rPr lang="en-US" sz="1600" b="1" dirty="0" smtClean="0"/>
              <a:t>AR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Дистанция свыше 50км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Все типы сервисов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/>
              <a:t>B2C, B2B</a:t>
            </a:r>
            <a:endParaRPr lang="ru-RU" sz="1600" b="1" dirty="0" smtClean="0"/>
          </a:p>
          <a:p>
            <a:endParaRPr lang="ru-RU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4900"/>
            <a:ext cx="51153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2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010400" cy="311479"/>
          </a:xfrm>
        </p:spPr>
        <p:txBody>
          <a:bodyPr/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Схема пилотного проекта </a:t>
            </a:r>
            <a:r>
              <a:rPr lang="en-US" altLang="ru-RU" dirty="0" smtClean="0">
                <a:latin typeface="Arial" charset="0"/>
                <a:cs typeface="Arial" charset="0"/>
              </a:rPr>
              <a:t>SDN-</a:t>
            </a:r>
            <a:r>
              <a:rPr lang="ru-RU" altLang="ru-RU" dirty="0" smtClean="0">
                <a:latin typeface="Arial" charset="0"/>
                <a:cs typeface="Arial" charset="0"/>
              </a:rPr>
              <a:t>сети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7300"/>
            <a:ext cx="7238999" cy="428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1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7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8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	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3400" y="1562100"/>
            <a:ext cx="813593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26828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285750" algn="just"/>
            <a:r>
              <a:rPr lang="ru-RU" altLang="ru-RU" sz="1200" dirty="0" smtClean="0">
                <a:latin typeface="Arial" charset="0"/>
                <a:cs typeface="Arial" charset="0"/>
              </a:rPr>
              <a:t>Технология </a:t>
            </a:r>
            <a:r>
              <a:rPr lang="en-US" altLang="ru-RU" sz="1200" dirty="0" smtClean="0">
                <a:latin typeface="Arial" charset="0"/>
                <a:cs typeface="Arial" charset="0"/>
              </a:rPr>
              <a:t>SDN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сетей в планах развития ПАО «Ростелеком»</a:t>
            </a:r>
          </a:p>
          <a:p>
            <a:pPr marL="466725" indent="-285750" algn="just"/>
            <a:r>
              <a:rPr lang="ru-RU" altLang="ru-RU" sz="1200" dirty="0" smtClean="0">
                <a:latin typeface="Arial" charset="0"/>
                <a:cs typeface="Arial" charset="0"/>
              </a:rPr>
              <a:t>Региональные сети </a:t>
            </a:r>
            <a:r>
              <a:rPr lang="en-US" altLang="ru-RU" sz="1200" dirty="0" smtClean="0">
                <a:latin typeface="Arial" charset="0"/>
                <a:cs typeface="Arial" charset="0"/>
              </a:rPr>
              <a:t>–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необходимость изменений</a:t>
            </a:r>
          </a:p>
          <a:p>
            <a:pPr marL="466725" indent="-285750" algn="just"/>
            <a:r>
              <a:rPr lang="ru-RU" altLang="ru-RU" sz="1200" dirty="0" smtClean="0">
                <a:latin typeface="Arial" charset="0"/>
                <a:cs typeface="Arial" charset="0"/>
              </a:rPr>
              <a:t>Моделирование регионального сегмента </a:t>
            </a:r>
            <a:r>
              <a:rPr lang="en-US" altLang="ru-RU" sz="1200" dirty="0" smtClean="0">
                <a:latin typeface="Arial" charset="0"/>
                <a:cs typeface="Arial" charset="0"/>
              </a:rPr>
              <a:t>SDN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сети</a:t>
            </a:r>
          </a:p>
          <a:p>
            <a:pPr marL="466725" indent="-285750" algn="just"/>
            <a:r>
              <a:rPr lang="ru-RU" altLang="ru-RU" sz="1200" dirty="0" smtClean="0">
                <a:latin typeface="Arial" charset="0"/>
                <a:cs typeface="Arial" charset="0"/>
              </a:rPr>
              <a:t>Методика испытаний для проверки </a:t>
            </a:r>
            <a:r>
              <a:rPr lang="en-US" altLang="ru-RU" sz="1200" dirty="0" smtClean="0">
                <a:latin typeface="Arial" charset="0"/>
                <a:cs typeface="Arial" charset="0"/>
              </a:rPr>
              <a:t>SDN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решений</a:t>
            </a:r>
          </a:p>
          <a:p>
            <a:pPr marL="466725" indent="-285750" algn="just"/>
            <a:r>
              <a:rPr lang="ru-RU" altLang="ru-RU" sz="1200" dirty="0" smtClean="0">
                <a:latin typeface="Arial" charset="0"/>
                <a:cs typeface="Arial" charset="0"/>
              </a:rPr>
              <a:t>Пример методики тестирования проверки отказоустойчивости</a:t>
            </a:r>
          </a:p>
          <a:p>
            <a:pPr marL="466725" indent="-285750" algn="just"/>
            <a:r>
              <a:rPr lang="ru-RU" altLang="ru-RU" sz="1200" dirty="0" smtClean="0">
                <a:latin typeface="Arial" charset="0"/>
                <a:cs typeface="Arial" charset="0"/>
              </a:rPr>
              <a:t>Возможное </a:t>
            </a:r>
            <a:r>
              <a:rPr lang="en-US" altLang="ru-RU" sz="1200" dirty="0" smtClean="0">
                <a:latin typeface="Arial" charset="0"/>
                <a:cs typeface="Arial" charset="0"/>
              </a:rPr>
              <a:t>SDN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решение - контроллер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ЦПИКС</a:t>
            </a:r>
            <a:r>
              <a:rPr lang="en-US" altLang="ru-RU" sz="1200" dirty="0" smtClean="0">
                <a:latin typeface="Arial" charset="0"/>
                <a:cs typeface="Arial" charset="0"/>
              </a:rPr>
              <a:t> </a:t>
            </a:r>
            <a:r>
              <a:rPr lang="en-US" altLang="ru-RU" sz="1200" dirty="0" err="1" smtClean="0">
                <a:latin typeface="Arial" charset="0"/>
                <a:cs typeface="Arial" charset="0"/>
              </a:rPr>
              <a:t>RunOS</a:t>
            </a: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466725" indent="-285750" algn="just"/>
            <a:r>
              <a:rPr lang="ru-RU" altLang="ru-RU" sz="1200" dirty="0" smtClean="0">
                <a:latin typeface="Arial" charset="0"/>
                <a:cs typeface="Arial" charset="0"/>
              </a:rPr>
              <a:t>Схема пилотного проекта </a:t>
            </a:r>
            <a:r>
              <a:rPr lang="en-US" altLang="ru-RU" sz="1200" dirty="0" smtClean="0">
                <a:latin typeface="Arial" charset="0"/>
                <a:cs typeface="Arial" charset="0"/>
              </a:rPr>
              <a:t>SDN-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сети МРФ СЗ</a:t>
            </a:r>
          </a:p>
          <a:p>
            <a:pPr marL="466725" indent="-285750" algn="just"/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466725" indent="-285750" algn="just"/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466725" indent="-285750" algn="just"/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466725" indent="-285750" algn="just"/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466725" indent="-285750" algn="just"/>
            <a:endParaRPr lang="en-US" altLang="ru-RU" sz="1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010400" cy="692479"/>
          </a:xfrm>
        </p:spPr>
        <p:txBody>
          <a:bodyPr/>
          <a:lstStyle/>
          <a:p>
            <a:pPr marL="466725" indent="-285750"/>
            <a:r>
              <a:rPr lang="ru-RU" altLang="ru-RU" dirty="0">
                <a:latin typeface="Arial" charset="0"/>
                <a:cs typeface="Arial" charset="0"/>
              </a:rPr>
              <a:t>Технология </a:t>
            </a:r>
            <a:r>
              <a:rPr lang="en-US" altLang="ru-RU" dirty="0">
                <a:latin typeface="Arial" charset="0"/>
                <a:cs typeface="Arial" charset="0"/>
              </a:rPr>
              <a:t>SDN </a:t>
            </a:r>
            <a:r>
              <a:rPr lang="ru-RU" altLang="ru-RU" dirty="0">
                <a:latin typeface="Arial" charset="0"/>
                <a:cs typeface="Arial" charset="0"/>
              </a:rPr>
              <a:t>сетей в </a:t>
            </a:r>
            <a:r>
              <a:rPr lang="ru-RU" altLang="ru-RU" dirty="0" smtClean="0">
                <a:latin typeface="Arial" charset="0"/>
                <a:cs typeface="Arial" charset="0"/>
              </a:rPr>
              <a:t>планах развития </a:t>
            </a:r>
            <a:r>
              <a:rPr lang="ru-RU" altLang="ru-RU" dirty="0">
                <a:latin typeface="Arial" charset="0"/>
                <a:cs typeface="Arial" charset="0"/>
              </a:rPr>
              <a:t>ПАО «Ростелеком»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3400" y="1485900"/>
            <a:ext cx="8135938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26828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b="1" dirty="0" smtClean="0">
                <a:latin typeface="Arial" charset="0"/>
                <a:cs typeface="Arial" charset="0"/>
              </a:rPr>
              <a:t>Основные характеристики</a:t>
            </a:r>
            <a:endParaRPr lang="ru-RU" altLang="ru-RU" sz="1200" b="1" dirty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dirty="0" smtClean="0">
                <a:latin typeface="Arial" charset="0"/>
                <a:cs typeface="Arial" charset="0"/>
              </a:rPr>
              <a:t>• </a:t>
            </a:r>
            <a:r>
              <a:rPr lang="ru-RU" altLang="ru-RU" sz="1200" dirty="0">
                <a:latin typeface="Arial" charset="0"/>
                <a:cs typeface="Arial" charset="0"/>
              </a:rPr>
              <a:t>Применение SDN-контроллеров для всех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типов </a:t>
            </a:r>
            <a:r>
              <a:rPr lang="ru-RU" altLang="ru-RU" sz="1200" dirty="0">
                <a:latin typeface="Arial" charset="0"/>
                <a:cs typeface="Arial" charset="0"/>
              </a:rPr>
              <a:t>сетей, протоколов </a:t>
            </a:r>
            <a:r>
              <a:rPr lang="ru-RU" altLang="ru-RU" sz="1200" dirty="0" err="1">
                <a:latin typeface="Arial" charset="0"/>
                <a:cs typeface="Arial" charset="0"/>
              </a:rPr>
              <a:t>OpenFlow</a:t>
            </a:r>
            <a:r>
              <a:rPr lang="ru-RU" altLang="ru-RU" sz="1200" dirty="0">
                <a:latin typeface="Arial" charset="0"/>
                <a:cs typeface="Arial" charset="0"/>
              </a:rPr>
              <a:t>, PCEP, </a:t>
            </a:r>
            <a:r>
              <a:rPr lang="ru-RU" altLang="ru-RU" sz="1200" dirty="0" err="1" smtClean="0">
                <a:latin typeface="Arial" charset="0"/>
                <a:cs typeface="Arial" charset="0"/>
              </a:rPr>
              <a:t>Netconf</a:t>
            </a:r>
            <a:r>
              <a:rPr lang="ru-RU" altLang="ru-RU" sz="1200" dirty="0" smtClean="0">
                <a:latin typeface="Arial" charset="0"/>
                <a:cs typeface="Arial" charset="0"/>
              </a:rPr>
              <a:t> </a:t>
            </a:r>
            <a:endParaRPr lang="ru-RU" altLang="ru-RU" sz="1200" dirty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dirty="0">
                <a:latin typeface="Arial" charset="0"/>
                <a:cs typeface="Arial" charset="0"/>
              </a:rPr>
              <a:t>• Автоматизация создания </a:t>
            </a:r>
            <a:r>
              <a:rPr lang="ru-RU" altLang="ru-RU" sz="1200" dirty="0" err="1">
                <a:latin typeface="Arial" charset="0"/>
                <a:cs typeface="Arial" charset="0"/>
              </a:rPr>
              <a:t>End-to-End</a:t>
            </a:r>
            <a:r>
              <a:rPr lang="ru-RU" altLang="ru-RU" sz="1200" dirty="0">
                <a:latin typeface="Arial" charset="0"/>
                <a:cs typeface="Arial" charset="0"/>
              </a:rPr>
              <a:t> сервисов </a:t>
            </a: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b="1" dirty="0" smtClean="0">
                <a:latin typeface="Arial" charset="0"/>
                <a:cs typeface="Arial" charset="0"/>
              </a:rPr>
              <a:t>Унификация</a:t>
            </a:r>
            <a:endParaRPr lang="ru-RU" altLang="ru-RU" sz="1200" b="1" dirty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1200" dirty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dirty="0">
                <a:latin typeface="Arial" charset="0"/>
                <a:cs typeface="Arial" charset="0"/>
              </a:rPr>
              <a:t>• Требования к оборудованию (функционал,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производительность</a:t>
            </a:r>
            <a:r>
              <a:rPr lang="ru-RU" altLang="ru-RU" sz="1200" dirty="0">
                <a:latin typeface="Arial" charset="0"/>
                <a:cs typeface="Arial" charset="0"/>
              </a:rPr>
              <a:t>);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dirty="0">
                <a:latin typeface="Arial" charset="0"/>
                <a:cs typeface="Arial" charset="0"/>
              </a:rPr>
              <a:t>• Единая </a:t>
            </a:r>
            <a:r>
              <a:rPr lang="ru-RU" altLang="ru-RU" sz="1200" dirty="0" err="1">
                <a:latin typeface="Arial" charset="0"/>
                <a:cs typeface="Arial" charset="0"/>
              </a:rPr>
              <a:t>техполитика</a:t>
            </a:r>
            <a:r>
              <a:rPr lang="ru-RU" altLang="ru-RU" sz="1200" dirty="0">
                <a:latin typeface="Arial" charset="0"/>
                <a:cs typeface="Arial" charset="0"/>
              </a:rPr>
              <a:t> (от КЦ);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dirty="0">
                <a:latin typeface="Arial" charset="0"/>
                <a:cs typeface="Arial" charset="0"/>
              </a:rPr>
              <a:t>• Сокращение количества производителей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на сети 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1200" dirty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b="1" dirty="0">
                <a:latin typeface="Arial" charset="0"/>
                <a:cs typeface="Arial" charset="0"/>
              </a:rPr>
              <a:t>Единая точка контроля и Экономическая </a:t>
            </a:r>
            <a:r>
              <a:rPr lang="ru-RU" altLang="ru-RU" sz="1200" b="1" dirty="0" smtClean="0">
                <a:latin typeface="Arial" charset="0"/>
                <a:cs typeface="Arial" charset="0"/>
              </a:rPr>
              <a:t>эффективность</a:t>
            </a:r>
            <a:endParaRPr lang="ru-RU" altLang="ru-RU" sz="1200" b="1" dirty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dirty="0" smtClean="0">
                <a:latin typeface="Arial" charset="0"/>
                <a:cs typeface="Arial" charset="0"/>
              </a:rPr>
              <a:t>• </a:t>
            </a:r>
            <a:r>
              <a:rPr lang="ru-RU" altLang="ru-RU" sz="1200" dirty="0">
                <a:latin typeface="Arial" charset="0"/>
                <a:cs typeface="Arial" charset="0"/>
              </a:rPr>
              <a:t>Централизованная эксплуатация и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мониторинг</a:t>
            </a:r>
            <a:r>
              <a:rPr lang="ru-RU" altLang="ru-RU" sz="1200" dirty="0">
                <a:latin typeface="Arial" charset="0"/>
                <a:cs typeface="Arial" charset="0"/>
              </a:rPr>
              <a:t>;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dirty="0">
                <a:latin typeface="Arial" charset="0"/>
                <a:cs typeface="Arial" charset="0"/>
              </a:rPr>
              <a:t>• Централизованное планирование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всех уровней </a:t>
            </a:r>
            <a:r>
              <a:rPr lang="ru-RU" altLang="ru-RU" sz="1200" dirty="0">
                <a:latin typeface="Arial" charset="0"/>
                <a:cs typeface="Arial" charset="0"/>
              </a:rPr>
              <a:t>сетевой инфраструктуры;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dirty="0">
                <a:latin typeface="Arial" charset="0"/>
                <a:cs typeface="Arial" charset="0"/>
              </a:rPr>
              <a:t>• Централизованные закупки (объёмные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скидки</a:t>
            </a:r>
            <a:r>
              <a:rPr lang="ru-RU" altLang="ru-RU" sz="1200" dirty="0">
                <a:latin typeface="Arial" charset="0"/>
                <a:cs typeface="Arial" charset="0"/>
              </a:rPr>
              <a:t>)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SDN: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1200" dirty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162800" cy="692479"/>
          </a:xfrm>
        </p:spPr>
        <p:txBody>
          <a:bodyPr/>
          <a:lstStyle/>
          <a:p>
            <a:pPr marL="466725" indent="-285750"/>
            <a:r>
              <a:rPr lang="ru-RU" altLang="ru-RU" dirty="0" smtClean="0">
                <a:latin typeface="Arial" charset="0"/>
                <a:cs typeface="Arial" charset="0"/>
              </a:rPr>
              <a:t>Региональные сети – необходимость изменений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3400" y="1181100"/>
            <a:ext cx="81359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26828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b="1" dirty="0" smtClean="0">
                <a:latin typeface="Arial" charset="0"/>
                <a:cs typeface="Arial" charset="0"/>
              </a:rPr>
              <a:t>Сейчас:</a:t>
            </a:r>
            <a:endParaRPr lang="en-US" altLang="ru-RU" sz="1200" b="1" dirty="0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1200" b="1" dirty="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200" dirty="0" smtClean="0">
                <a:latin typeface="Arial" charset="0"/>
                <a:cs typeface="Arial" charset="0"/>
              </a:rPr>
              <a:t>Отсутствие </a:t>
            </a:r>
            <a:r>
              <a:rPr lang="ru-RU" altLang="ru-RU" sz="1200" dirty="0">
                <a:latin typeface="Arial" charset="0"/>
                <a:cs typeface="Arial" charset="0"/>
              </a:rPr>
              <a:t>унифицированной архитектуры сетей,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унифицированных </a:t>
            </a:r>
            <a:r>
              <a:rPr lang="ru-RU" altLang="ru-RU" sz="1200" dirty="0">
                <a:latin typeface="Arial" charset="0"/>
                <a:cs typeface="Arial" charset="0"/>
              </a:rPr>
              <a:t>услуг; </a:t>
            </a:r>
          </a:p>
          <a:p>
            <a:pPr algn="just">
              <a:spcBef>
                <a:spcPct val="0"/>
              </a:spcBef>
            </a:pPr>
            <a:r>
              <a:rPr lang="ru-RU" altLang="ru-RU" sz="1200" dirty="0">
                <a:latin typeface="Arial" charset="0"/>
                <a:cs typeface="Arial" charset="0"/>
              </a:rPr>
              <a:t>Высокие технические требования к оборудованию,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необходимость </a:t>
            </a:r>
            <a:r>
              <a:rPr lang="ru-RU" altLang="ru-RU" sz="1200" dirty="0">
                <a:latin typeface="Arial" charset="0"/>
                <a:cs typeface="Arial" charset="0"/>
              </a:rPr>
              <a:t>проверки совместимости протоколов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между </a:t>
            </a:r>
            <a:r>
              <a:rPr lang="ru-RU" altLang="ru-RU" sz="1200" dirty="0">
                <a:latin typeface="Arial" charset="0"/>
                <a:cs typeface="Arial" charset="0"/>
              </a:rPr>
              <a:t>различными производителями; </a:t>
            </a:r>
          </a:p>
          <a:p>
            <a:pPr algn="just">
              <a:spcBef>
                <a:spcPct val="0"/>
              </a:spcBef>
            </a:pPr>
            <a:r>
              <a:rPr lang="ru-RU" altLang="ru-RU" sz="1200" dirty="0">
                <a:latin typeface="Arial" charset="0"/>
                <a:cs typeface="Arial" charset="0"/>
              </a:rPr>
              <a:t>Ручное подключение услуг в сторону Магистральной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сети; </a:t>
            </a:r>
            <a:endParaRPr lang="ru-RU" altLang="ru-RU" sz="1200" dirty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b="1" dirty="0" smtClean="0">
                <a:latin typeface="Arial" charset="0"/>
                <a:cs typeface="Arial" charset="0"/>
              </a:rPr>
              <a:t>После трансформации сети:</a:t>
            </a:r>
            <a:endParaRPr lang="en-US" altLang="ru-RU" sz="1200" b="1" dirty="0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1200" b="1" dirty="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200" dirty="0" smtClean="0">
                <a:latin typeface="Arial" charset="0"/>
                <a:cs typeface="Arial" charset="0"/>
              </a:rPr>
              <a:t>Централизованная </a:t>
            </a:r>
            <a:r>
              <a:rPr lang="ru-RU" altLang="ru-RU" sz="1200" dirty="0">
                <a:latin typeface="Arial" charset="0"/>
                <a:cs typeface="Arial" charset="0"/>
              </a:rPr>
              <a:t>система управление и активации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услуг</a:t>
            </a:r>
            <a:r>
              <a:rPr lang="ru-RU" altLang="ru-RU" sz="1200" dirty="0">
                <a:latin typeface="Arial" charset="0"/>
                <a:cs typeface="Arial" charset="0"/>
              </a:rPr>
              <a:t>; </a:t>
            </a:r>
          </a:p>
          <a:p>
            <a:pPr algn="just">
              <a:spcBef>
                <a:spcPct val="0"/>
              </a:spcBef>
            </a:pPr>
            <a:r>
              <a:rPr lang="ru-RU" altLang="ru-RU" sz="1200" dirty="0">
                <a:latin typeface="Arial" charset="0"/>
                <a:cs typeface="Arial" charset="0"/>
              </a:rPr>
              <a:t>Автоматизированное создание  и изменение сервисов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 (</a:t>
            </a:r>
            <a:r>
              <a:rPr lang="ru-RU" altLang="ru-RU" sz="1200" dirty="0">
                <a:latin typeface="Arial" charset="0"/>
                <a:cs typeface="Arial" charset="0"/>
              </a:rPr>
              <a:t>в </a:t>
            </a:r>
            <a:r>
              <a:rPr lang="ru-RU" altLang="ru-RU" sz="1200" dirty="0" err="1">
                <a:latin typeface="Arial" charset="0"/>
                <a:cs typeface="Arial" charset="0"/>
              </a:rPr>
              <a:t>т.ч</a:t>
            </a:r>
            <a:r>
              <a:rPr lang="ru-RU" altLang="ru-RU" sz="1200" dirty="0">
                <a:latin typeface="Arial" charset="0"/>
                <a:cs typeface="Arial" charset="0"/>
              </a:rPr>
              <a:t>. через портал самообслуживания); </a:t>
            </a:r>
            <a:endParaRPr lang="ru-RU" altLang="ru-RU" sz="1200" dirty="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200" dirty="0" smtClean="0">
                <a:latin typeface="Arial" charset="0"/>
                <a:cs typeface="Arial" charset="0"/>
              </a:rPr>
              <a:t>Расширенный </a:t>
            </a:r>
            <a:r>
              <a:rPr lang="ru-RU" altLang="ru-RU" sz="1200" dirty="0">
                <a:latin typeface="Arial" charset="0"/>
                <a:cs typeface="Arial" charset="0"/>
              </a:rPr>
              <a:t>контроль над маршрутом прохождения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 трафика</a:t>
            </a:r>
            <a:r>
              <a:rPr lang="ru-RU" altLang="ru-RU" sz="1200" dirty="0">
                <a:latin typeface="Arial" charset="0"/>
                <a:cs typeface="Arial" charset="0"/>
              </a:rPr>
              <a:t>, оптимизация загрузки сети; </a:t>
            </a:r>
          </a:p>
          <a:p>
            <a:pPr algn="just">
              <a:spcBef>
                <a:spcPct val="0"/>
              </a:spcBef>
            </a:pPr>
            <a:r>
              <a:rPr lang="ru-RU" altLang="ru-RU" sz="1200" dirty="0">
                <a:latin typeface="Arial" charset="0"/>
                <a:cs typeface="Arial" charset="0"/>
              </a:rPr>
              <a:t>Динамическая реакция на аварии (на основе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сценариев</a:t>
            </a:r>
            <a:r>
              <a:rPr lang="ru-RU" altLang="ru-RU" sz="1200" dirty="0">
                <a:latin typeface="Arial" charset="0"/>
                <a:cs typeface="Arial" charset="0"/>
              </a:rPr>
              <a:t>), прогнозируемое поведение сети в случае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аварий</a:t>
            </a:r>
            <a:r>
              <a:rPr lang="ru-RU" altLang="ru-RU" sz="1200" dirty="0">
                <a:latin typeface="Arial" charset="0"/>
                <a:cs typeface="Arial" charset="0"/>
              </a:rPr>
              <a:t>; </a:t>
            </a:r>
          </a:p>
          <a:p>
            <a:pPr algn="just">
              <a:spcBef>
                <a:spcPct val="0"/>
              </a:spcBef>
            </a:pPr>
            <a:r>
              <a:rPr lang="ru-RU" altLang="ru-RU" sz="1200" dirty="0">
                <a:latin typeface="Arial" charset="0"/>
                <a:cs typeface="Arial" charset="0"/>
              </a:rPr>
              <a:t>Снижение технических требований к оборудованию; </a:t>
            </a:r>
          </a:p>
          <a:p>
            <a:pPr algn="just">
              <a:spcBef>
                <a:spcPct val="0"/>
              </a:spcBef>
            </a:pPr>
            <a:r>
              <a:rPr lang="ru-RU" altLang="ru-RU" sz="1200" dirty="0">
                <a:latin typeface="Arial" charset="0"/>
                <a:cs typeface="Arial" charset="0"/>
              </a:rPr>
              <a:t>Организация сквозных услуг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между </a:t>
            </a:r>
            <a:r>
              <a:rPr lang="ru-RU" altLang="ru-RU" sz="1200" dirty="0">
                <a:latin typeface="Arial" charset="0"/>
                <a:cs typeface="Arial" charset="0"/>
              </a:rPr>
              <a:t>региональными сетями и 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другими </a:t>
            </a:r>
            <a:r>
              <a:rPr lang="ru-RU" altLang="ru-RU" sz="1200" dirty="0">
                <a:latin typeface="Arial" charset="0"/>
                <a:cs typeface="Arial" charset="0"/>
              </a:rPr>
              <a:t>доменами; </a:t>
            </a:r>
            <a:endParaRPr lang="ru-RU" altLang="ru-RU" sz="1200" dirty="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</a:pPr>
            <a:endParaRPr lang="ru-RU" altLang="ru-RU" sz="1200" dirty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ru-RU" altLang="ru-RU" sz="1200" b="1" dirty="0">
                <a:latin typeface="Arial" charset="0"/>
                <a:cs typeface="Arial" charset="0"/>
              </a:rPr>
              <a:t>Необходимые </a:t>
            </a:r>
            <a:r>
              <a:rPr lang="ru-RU" altLang="ru-RU" sz="1200" b="1" dirty="0" smtClean="0">
                <a:latin typeface="Arial" charset="0"/>
                <a:cs typeface="Arial" charset="0"/>
              </a:rPr>
              <a:t>изменения:</a:t>
            </a:r>
            <a:endParaRPr lang="en-US" altLang="ru-RU" sz="1200" b="1" dirty="0" smtClean="0">
              <a:latin typeface="Arial" charset="0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ru-RU" altLang="ru-RU" sz="1200" b="1" dirty="0" smtClean="0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200" dirty="0" smtClean="0">
                <a:latin typeface="Arial" charset="0"/>
                <a:cs typeface="Arial" charset="0"/>
              </a:rPr>
              <a:t>Централизация </a:t>
            </a:r>
            <a:r>
              <a:rPr lang="ru-RU" altLang="ru-RU" sz="1200" dirty="0">
                <a:latin typeface="Arial" charset="0"/>
                <a:cs typeface="Arial" charset="0"/>
              </a:rPr>
              <a:t>функций на стороне SDN-контроллера, наличие расширенного интеллекта и функционала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на </a:t>
            </a:r>
            <a:r>
              <a:rPr lang="ru-RU" altLang="ru-RU" sz="1200" dirty="0">
                <a:latin typeface="Arial" charset="0"/>
                <a:cs typeface="Arial" charset="0"/>
              </a:rPr>
              <a:t>стороне контроллера; </a:t>
            </a:r>
          </a:p>
          <a:p>
            <a:pPr algn="just">
              <a:spcBef>
                <a:spcPct val="0"/>
              </a:spcBef>
            </a:pPr>
            <a:r>
              <a:rPr lang="ru-RU" altLang="ru-RU" sz="1200" dirty="0" smtClean="0">
                <a:latin typeface="Arial" charset="0"/>
                <a:cs typeface="Arial" charset="0"/>
              </a:rPr>
              <a:t>Интеграция </a:t>
            </a:r>
            <a:r>
              <a:rPr lang="ru-RU" altLang="ru-RU" sz="1200" dirty="0">
                <a:latin typeface="Arial" charset="0"/>
                <a:cs typeface="Arial" charset="0"/>
              </a:rPr>
              <a:t>с системами OSS/BSS; </a:t>
            </a:r>
          </a:p>
          <a:p>
            <a:pPr algn="just">
              <a:spcBef>
                <a:spcPct val="0"/>
              </a:spcBef>
            </a:pPr>
            <a:r>
              <a:rPr lang="ru-RU" altLang="ru-RU" sz="1200" dirty="0" smtClean="0">
                <a:latin typeface="Arial" charset="0"/>
                <a:cs typeface="Arial" charset="0"/>
              </a:rPr>
              <a:t>Постепенный </a:t>
            </a:r>
            <a:r>
              <a:rPr lang="ru-RU" altLang="ru-RU" sz="1200" dirty="0">
                <a:latin typeface="Arial" charset="0"/>
                <a:cs typeface="Arial" charset="0"/>
              </a:rPr>
              <a:t>переход на оборудование </a:t>
            </a:r>
            <a:r>
              <a:rPr lang="ru-RU" altLang="ru-RU" sz="1200" dirty="0" err="1">
                <a:latin typeface="Arial" charset="0"/>
                <a:cs typeface="Arial" charset="0"/>
              </a:rPr>
              <a:t>whitebox</a:t>
            </a:r>
            <a:r>
              <a:rPr lang="ru-RU" altLang="ru-RU" sz="1200" dirty="0">
                <a:latin typeface="Arial" charset="0"/>
                <a:cs typeface="Arial" charset="0"/>
              </a:rPr>
              <a:t> с поддержкой </a:t>
            </a:r>
            <a:r>
              <a:rPr lang="ru-RU" altLang="ru-RU" sz="1200" dirty="0" err="1">
                <a:latin typeface="Arial" charset="0"/>
                <a:cs typeface="Arial" charset="0"/>
              </a:rPr>
              <a:t>OpenFlow</a:t>
            </a:r>
            <a:r>
              <a:rPr lang="ru-RU" altLang="ru-RU" sz="1200" dirty="0">
                <a:latin typeface="Arial" charset="0"/>
                <a:cs typeface="Arial" charset="0"/>
              </a:rPr>
              <a:t> </a:t>
            </a:r>
            <a:r>
              <a:rPr lang="en-US" altLang="ru-RU" sz="1200" dirty="0">
                <a:latin typeface="Arial" charset="0"/>
                <a:cs typeface="Arial" charset="0"/>
              </a:rPr>
              <a:t>;</a:t>
            </a:r>
            <a:r>
              <a:rPr lang="ru-RU" altLang="ru-RU" sz="1200" dirty="0" smtClean="0">
                <a:latin typeface="Arial" charset="0"/>
                <a:cs typeface="Arial" charset="0"/>
              </a:rPr>
              <a:t> </a:t>
            </a:r>
            <a:endParaRPr lang="ru-RU" altLang="ru-RU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1"/>
            <a:ext cx="7162800" cy="609600"/>
          </a:xfrm>
        </p:spPr>
        <p:txBody>
          <a:bodyPr/>
          <a:lstStyle/>
          <a:p>
            <a:pPr marL="466725" indent="-285750"/>
            <a:r>
              <a:rPr lang="ru-RU" altLang="ru-RU" dirty="0">
                <a:latin typeface="Arial" charset="0"/>
                <a:cs typeface="Arial" charset="0"/>
              </a:rPr>
              <a:t>Моделирование регионального сегмента </a:t>
            </a:r>
            <a:r>
              <a:rPr lang="en-US" altLang="ru-RU" dirty="0">
                <a:latin typeface="Arial" charset="0"/>
                <a:cs typeface="Arial" charset="0"/>
              </a:rPr>
              <a:t>SDN </a:t>
            </a:r>
            <a:r>
              <a:rPr lang="ru-RU" altLang="ru-RU" dirty="0">
                <a:latin typeface="Arial" charset="0"/>
                <a:cs typeface="Arial" charset="0"/>
              </a:rPr>
              <a:t>сети</a:t>
            </a:r>
            <a:br>
              <a:rPr lang="ru-RU" altLang="ru-RU" dirty="0">
                <a:latin typeface="Arial" charset="0"/>
                <a:cs typeface="Arial" charset="0"/>
              </a:rPr>
            </a:br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2" y="1057275"/>
            <a:ext cx="5244018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 txBox="1">
            <a:spLocks/>
          </p:cNvSpPr>
          <p:nvPr/>
        </p:nvSpPr>
        <p:spPr bwMode="auto">
          <a:xfrm>
            <a:off x="5334000" y="1562100"/>
            <a:ext cx="3657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26828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285750" algn="just"/>
            <a:r>
              <a:rPr lang="ru-RU" altLang="ru-RU" sz="1200" dirty="0">
                <a:latin typeface="Arial" charset="0"/>
                <a:cs typeface="Arial" charset="0"/>
              </a:rPr>
              <a:t>Простая и унифицированная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сервисная </a:t>
            </a:r>
            <a:r>
              <a:rPr lang="ru-RU" altLang="ru-RU" sz="1200" dirty="0">
                <a:latin typeface="Arial" charset="0"/>
                <a:cs typeface="Arial" charset="0"/>
              </a:rPr>
              <a:t>модель РСПД –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только </a:t>
            </a:r>
            <a:r>
              <a:rPr lang="ru-RU" altLang="ru-RU" sz="1200" dirty="0">
                <a:latin typeface="Arial" charset="0"/>
                <a:cs typeface="Arial" charset="0"/>
              </a:rPr>
              <a:t>L2 VPN; </a:t>
            </a:r>
          </a:p>
          <a:p>
            <a:pPr marL="466725" indent="-285750" algn="just"/>
            <a:r>
              <a:rPr lang="ru-RU" altLang="ru-RU" sz="1200" dirty="0">
                <a:latin typeface="Arial" charset="0"/>
                <a:cs typeface="Arial" charset="0"/>
              </a:rPr>
              <a:t>Появление по 1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SDN-контроллера </a:t>
            </a:r>
            <a:r>
              <a:rPr lang="ru-RU" altLang="ru-RU" sz="1200" dirty="0">
                <a:latin typeface="Arial" charset="0"/>
                <a:cs typeface="Arial" charset="0"/>
              </a:rPr>
              <a:t>на регион </a:t>
            </a:r>
          </a:p>
          <a:p>
            <a:pPr marL="466725" indent="-285750" algn="just"/>
            <a:r>
              <a:rPr lang="ru-RU" altLang="ru-RU" sz="1200" dirty="0">
                <a:latin typeface="Arial" charset="0"/>
                <a:cs typeface="Arial" charset="0"/>
              </a:rPr>
              <a:t>SDN-контроллер и оркестратор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должны </a:t>
            </a:r>
            <a:r>
              <a:rPr lang="ru-RU" altLang="ru-RU" sz="1200" dirty="0">
                <a:latin typeface="Arial" charset="0"/>
                <a:cs typeface="Arial" charset="0"/>
              </a:rPr>
              <a:t>быть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отечественной разработки</a:t>
            </a:r>
          </a:p>
          <a:p>
            <a:pPr marL="466725" indent="-285750" algn="just"/>
            <a:r>
              <a:rPr lang="ru-RU" altLang="ru-RU" sz="1200" dirty="0" smtClean="0">
                <a:latin typeface="Arial" charset="0"/>
                <a:cs typeface="Arial" charset="0"/>
              </a:rPr>
              <a:t>Модернизация </a:t>
            </a:r>
            <a:r>
              <a:rPr lang="ru-RU" altLang="ru-RU" sz="1200" dirty="0">
                <a:latin typeface="Arial" charset="0"/>
                <a:cs typeface="Arial" charset="0"/>
              </a:rPr>
              <a:t>оборудования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сетей </a:t>
            </a:r>
            <a:r>
              <a:rPr lang="ru-RU" altLang="ru-RU" sz="1200" dirty="0">
                <a:latin typeface="Arial" charset="0"/>
                <a:cs typeface="Arial" charset="0"/>
              </a:rPr>
              <a:t>доступа для поддержки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перспективных </a:t>
            </a:r>
            <a:r>
              <a:rPr lang="ru-RU" altLang="ru-RU" sz="1200" dirty="0">
                <a:latin typeface="Arial" charset="0"/>
                <a:cs typeface="Arial" charset="0"/>
              </a:rPr>
              <a:t>услуг – IPTV </a:t>
            </a:r>
            <a:r>
              <a:rPr lang="ru-RU" altLang="ru-RU" sz="1200" dirty="0" err="1" smtClean="0">
                <a:latin typeface="Arial" charset="0"/>
                <a:cs typeface="Arial" charset="0"/>
              </a:rPr>
              <a:t>Ultra</a:t>
            </a:r>
            <a:r>
              <a:rPr lang="ru-RU" altLang="ru-RU" sz="1200" dirty="0" smtClean="0">
                <a:latin typeface="Arial" charset="0"/>
                <a:cs typeface="Arial" charset="0"/>
              </a:rPr>
              <a:t>-HD</a:t>
            </a:r>
            <a:r>
              <a:rPr lang="ru-RU" altLang="ru-RU" sz="1200" dirty="0">
                <a:latin typeface="Arial" charset="0"/>
                <a:cs typeface="Arial" charset="0"/>
              </a:rPr>
              <a:t>, новые IPTV-каналы, </a:t>
            </a:r>
            <a:r>
              <a:rPr lang="ru-RU" altLang="ru-RU" sz="1200" dirty="0" err="1" smtClean="0">
                <a:latin typeface="Arial" charset="0"/>
                <a:cs typeface="Arial" charset="0"/>
              </a:rPr>
              <a:t>Virtual</a:t>
            </a:r>
            <a:r>
              <a:rPr lang="ru-RU" altLang="ru-RU" sz="1200" dirty="0" smtClean="0">
                <a:latin typeface="Arial" charset="0"/>
                <a:cs typeface="Arial" charset="0"/>
              </a:rPr>
              <a:t> </a:t>
            </a:r>
            <a:r>
              <a:rPr lang="ru-RU" altLang="ru-RU" sz="1200" dirty="0" err="1">
                <a:latin typeface="Arial" charset="0"/>
                <a:cs typeface="Arial" charset="0"/>
              </a:rPr>
              <a:t>Reality</a:t>
            </a:r>
            <a:r>
              <a:rPr lang="ru-RU" altLang="ru-RU" sz="1200" dirty="0">
                <a:latin typeface="Arial" charset="0"/>
                <a:cs typeface="Arial" charset="0"/>
              </a:rPr>
              <a:t>, </a:t>
            </a:r>
            <a:r>
              <a:rPr lang="ru-RU" altLang="ru-RU" sz="1200" dirty="0" err="1">
                <a:latin typeface="Arial" charset="0"/>
                <a:cs typeface="Arial" charset="0"/>
              </a:rPr>
              <a:t>IoT</a:t>
            </a:r>
            <a:r>
              <a:rPr lang="ru-RU" altLang="ru-RU" sz="1200" dirty="0">
                <a:latin typeface="Arial" charset="0"/>
                <a:cs typeface="Arial" charset="0"/>
              </a:rPr>
              <a:t>, Гигабитные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подключения</a:t>
            </a:r>
            <a:r>
              <a:rPr lang="ru-RU" altLang="ru-RU" sz="1200" dirty="0">
                <a:latin typeface="Arial" charset="0"/>
                <a:cs typeface="Arial" charset="0"/>
              </a:rPr>
              <a:t>; </a:t>
            </a:r>
          </a:p>
          <a:p>
            <a:pPr marL="466725" indent="-285750" algn="just"/>
            <a:r>
              <a:rPr lang="ru-RU" altLang="ru-RU" sz="1200" dirty="0">
                <a:latin typeface="Arial" charset="0"/>
                <a:cs typeface="Arial" charset="0"/>
              </a:rPr>
              <a:t>Модификация технических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требований </a:t>
            </a:r>
            <a:r>
              <a:rPr lang="ru-RU" altLang="ru-RU" sz="1200" dirty="0">
                <a:latin typeface="Arial" charset="0"/>
                <a:cs typeface="Arial" charset="0"/>
              </a:rPr>
              <a:t>к оборудованию </a:t>
            </a: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180975" indent="0" algn="just">
              <a:buNone/>
            </a:pP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466725" indent="-285750" algn="just"/>
            <a:r>
              <a:rPr lang="ru-RU" altLang="ru-RU" sz="1200" dirty="0" smtClean="0">
                <a:latin typeface="Arial" charset="0"/>
                <a:cs typeface="Arial" charset="0"/>
              </a:rPr>
              <a:t>Унификация региональных сервисных моделей </a:t>
            </a:r>
            <a:r>
              <a:rPr lang="ru-RU" altLang="ru-RU" sz="1200" dirty="0">
                <a:latin typeface="Arial" charset="0"/>
                <a:cs typeface="Arial" charset="0"/>
              </a:rPr>
              <a:t>с 8 до 1 </a:t>
            </a:r>
            <a:endParaRPr lang="en-US" altLang="ru-RU" sz="1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Методика испытаний </a:t>
            </a:r>
            <a:r>
              <a:rPr lang="ru-RU" altLang="ru-RU" dirty="0">
                <a:latin typeface="Arial" charset="0"/>
                <a:cs typeface="Arial" charset="0"/>
              </a:rPr>
              <a:t>для проверки </a:t>
            </a:r>
            <a:r>
              <a:rPr lang="en-US" altLang="ru-RU" dirty="0">
                <a:latin typeface="Arial" charset="0"/>
                <a:cs typeface="Arial" charset="0"/>
              </a:rPr>
              <a:t>SDN </a:t>
            </a:r>
            <a:r>
              <a:rPr lang="ru-RU" altLang="ru-RU" dirty="0">
                <a:latin typeface="Arial" charset="0"/>
                <a:cs typeface="Arial" charset="0"/>
              </a:rPr>
              <a:t>решений</a:t>
            </a:r>
            <a:br>
              <a:rPr lang="ru-RU" altLang="ru-RU" dirty="0">
                <a:latin typeface="Arial" charset="0"/>
                <a:cs typeface="Arial" charset="0"/>
              </a:rPr>
            </a:b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3400" y="1181100"/>
            <a:ext cx="81359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26828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 algn="just">
              <a:buNone/>
            </a:pP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180975" indent="0" algn="just">
              <a:buNone/>
            </a:pPr>
            <a:endParaRPr lang="ru-RU" altLang="ru-RU" sz="1200" dirty="0">
              <a:latin typeface="Arial" charset="0"/>
              <a:cs typeface="Arial" charset="0"/>
            </a:endParaRPr>
          </a:p>
          <a:p>
            <a:pPr marL="180975" indent="0" algn="just">
              <a:buNone/>
            </a:pPr>
            <a:r>
              <a:rPr lang="ru-RU" sz="1200" dirty="0"/>
              <a:t>Тестирование проводится с целью проверки соответствия функциональности предлагаемых решений по применению на сети компании </a:t>
            </a:r>
            <a:r>
              <a:rPr lang="ru-RU" sz="1200" dirty="0" smtClean="0"/>
              <a:t>ПАО </a:t>
            </a:r>
            <a:r>
              <a:rPr lang="ru-RU" sz="1200" dirty="0"/>
              <a:t>«Ростелеком», а также по текущим и будущим потребностям, связанным с развитием сетей передачи данных </a:t>
            </a:r>
            <a:r>
              <a:rPr lang="ru-RU" sz="1200" dirty="0" smtClean="0"/>
              <a:t>ПАО </a:t>
            </a:r>
            <a:r>
              <a:rPr lang="ru-RU" sz="1200" dirty="0"/>
              <a:t>«Ростелеком».</a:t>
            </a:r>
          </a:p>
          <a:p>
            <a:pPr marL="180975" indent="0" algn="just">
              <a:buNone/>
            </a:pP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180975" indent="0" algn="just">
              <a:buNone/>
            </a:pPr>
            <a:r>
              <a:rPr lang="ru-RU" altLang="ru-RU" sz="1200" dirty="0" smtClean="0">
                <a:latin typeface="Arial" charset="0"/>
                <a:cs typeface="Arial" charset="0"/>
              </a:rPr>
              <a:t>Укрупненные разделы программы и методики испытаний (ПМИ):</a:t>
            </a:r>
          </a:p>
          <a:p>
            <a:pPr marL="180975" indent="0" algn="just">
              <a:buNone/>
            </a:pPr>
            <a:endParaRPr lang="ru-RU" altLang="ru-RU" sz="1200" dirty="0">
              <a:latin typeface="Arial" charset="0"/>
              <a:cs typeface="Arial" charset="0"/>
            </a:endParaRPr>
          </a:p>
          <a:p>
            <a:pPr marL="352425" indent="-171450" algn="just"/>
            <a:r>
              <a:rPr lang="ru-RU" altLang="ru-RU" sz="1200" dirty="0" smtClean="0">
                <a:latin typeface="Arial" charset="0"/>
                <a:cs typeface="Arial" charset="0"/>
              </a:rPr>
              <a:t>Тест </a:t>
            </a:r>
            <a:r>
              <a:rPr lang="ru-RU" altLang="ru-RU" sz="1200" dirty="0">
                <a:latin typeface="Arial" charset="0"/>
                <a:cs typeface="Arial" charset="0"/>
              </a:rPr>
              <a:t>№</a:t>
            </a:r>
            <a:r>
              <a:rPr lang="ru-RU" altLang="ru-RU" sz="1200" dirty="0" smtClean="0">
                <a:latin typeface="Arial" charset="0"/>
                <a:cs typeface="Arial" charset="0"/>
              </a:rPr>
              <a:t>1. </a:t>
            </a:r>
            <a:r>
              <a:rPr lang="ru-RU" altLang="ru-RU" sz="1200" dirty="0">
                <a:latin typeface="Arial" charset="0"/>
                <a:cs typeface="Arial" charset="0"/>
              </a:rPr>
              <a:t>Проверка функциональности AR/DR.	</a:t>
            </a: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352425" indent="-171450" algn="just"/>
            <a:endParaRPr lang="ru-RU" altLang="ru-RU" sz="1200" dirty="0">
              <a:latin typeface="Arial" charset="0"/>
              <a:cs typeface="Arial" charset="0"/>
            </a:endParaRPr>
          </a:p>
          <a:p>
            <a:pPr marL="352425" indent="-171450" algn="just"/>
            <a:r>
              <a:rPr lang="ru-RU" altLang="ru-RU" sz="1200" dirty="0" smtClean="0">
                <a:latin typeface="Arial" charset="0"/>
                <a:cs typeface="Arial" charset="0"/>
              </a:rPr>
              <a:t>Тест </a:t>
            </a:r>
            <a:r>
              <a:rPr lang="ru-RU" altLang="ru-RU" sz="1200" dirty="0">
                <a:latin typeface="Arial" charset="0"/>
                <a:cs typeface="Arial" charset="0"/>
              </a:rPr>
              <a:t>№2. Проверка балансировки трафика.	</a:t>
            </a:r>
          </a:p>
          <a:p>
            <a:pPr marL="352425" indent="-171450" algn="just"/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352425" indent="-171450" algn="just"/>
            <a:r>
              <a:rPr lang="ru-RU" altLang="ru-RU" sz="1200" dirty="0" smtClean="0">
                <a:latin typeface="Arial" charset="0"/>
                <a:cs typeface="Arial" charset="0"/>
              </a:rPr>
              <a:t>Тест </a:t>
            </a:r>
            <a:r>
              <a:rPr lang="ru-RU" altLang="ru-RU" sz="1200" dirty="0">
                <a:latin typeface="Arial" charset="0"/>
                <a:cs typeface="Arial" charset="0"/>
              </a:rPr>
              <a:t>№3. Проверка взаимодействия с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IT-системами.</a:t>
            </a:r>
            <a:endParaRPr lang="ru-RU" altLang="ru-RU" sz="1200" dirty="0">
              <a:latin typeface="Arial" charset="0"/>
              <a:cs typeface="Arial" charset="0"/>
            </a:endParaRPr>
          </a:p>
          <a:p>
            <a:pPr marL="352425" indent="-171450" algn="just"/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352425" indent="-171450" algn="just"/>
            <a:r>
              <a:rPr lang="ru-RU" altLang="ru-RU" sz="1200" dirty="0" smtClean="0">
                <a:latin typeface="Arial" charset="0"/>
                <a:cs typeface="Arial" charset="0"/>
              </a:rPr>
              <a:t>Тест </a:t>
            </a:r>
            <a:r>
              <a:rPr lang="ru-RU" altLang="ru-RU" sz="1200" dirty="0">
                <a:latin typeface="Arial" charset="0"/>
                <a:cs typeface="Arial" charset="0"/>
              </a:rPr>
              <a:t>№4. Работа AR/DR при отказе физических и программных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компонентов.</a:t>
            </a:r>
            <a:endParaRPr lang="ru-RU" altLang="ru-RU" sz="1200" dirty="0">
              <a:latin typeface="Arial" charset="0"/>
              <a:cs typeface="Arial" charset="0"/>
            </a:endParaRPr>
          </a:p>
          <a:p>
            <a:pPr marL="352425" indent="-171450" algn="just"/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352425" indent="-171450" algn="just"/>
            <a:endParaRPr lang="en-US" altLang="ru-RU" sz="1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6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latin typeface="Arial" charset="0"/>
                <a:cs typeface="Arial" charset="0"/>
              </a:rPr>
              <a:t>Методика испытаний </a:t>
            </a:r>
            <a:r>
              <a:rPr lang="ru-RU" altLang="ru-RU" dirty="0">
                <a:latin typeface="Arial" charset="0"/>
                <a:cs typeface="Arial" charset="0"/>
              </a:rPr>
              <a:t>для проверки </a:t>
            </a:r>
            <a:r>
              <a:rPr lang="en-US" altLang="ru-RU" dirty="0">
                <a:latin typeface="Arial" charset="0"/>
                <a:cs typeface="Arial" charset="0"/>
              </a:rPr>
              <a:t>SDN </a:t>
            </a:r>
            <a:r>
              <a:rPr lang="ru-RU" altLang="ru-RU" dirty="0">
                <a:latin typeface="Arial" charset="0"/>
                <a:cs typeface="Arial" charset="0"/>
              </a:rPr>
              <a:t>решений</a:t>
            </a:r>
            <a:br>
              <a:rPr lang="ru-RU" altLang="ru-RU" dirty="0">
                <a:latin typeface="Arial" charset="0"/>
                <a:cs typeface="Arial" charset="0"/>
              </a:rPr>
            </a:b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3400" y="1181100"/>
            <a:ext cx="81359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26828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 algn="just">
              <a:buNone/>
            </a:pP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180975" indent="0" algn="just">
              <a:buNone/>
            </a:pPr>
            <a:endParaRPr lang="ru-RU" altLang="ru-RU" sz="1200" dirty="0">
              <a:latin typeface="Arial" charset="0"/>
              <a:cs typeface="Arial" charset="0"/>
            </a:endParaRPr>
          </a:p>
          <a:p>
            <a:pPr marL="180975" indent="0" algn="just">
              <a:buNone/>
            </a:pPr>
            <a:r>
              <a:rPr lang="ru-RU" sz="1200" b="1" dirty="0"/>
              <a:t>Настройка трафик генератора для проверки </a:t>
            </a:r>
            <a:r>
              <a:rPr lang="ru-RU" sz="1200" b="1" dirty="0" smtClean="0"/>
              <a:t>сервисов:</a:t>
            </a:r>
          </a:p>
          <a:p>
            <a:pPr marL="180975" indent="0" algn="just">
              <a:buNone/>
            </a:pPr>
            <a:r>
              <a:rPr lang="ru-RU" sz="1200" b="1" dirty="0" smtClean="0"/>
              <a:t> </a:t>
            </a:r>
            <a:endParaRPr lang="ru-RU" sz="1200" b="1" dirty="0"/>
          </a:p>
          <a:p>
            <a:pPr marL="180975" indent="0" algn="just">
              <a:buNone/>
            </a:pPr>
            <a:r>
              <a:rPr lang="ru-RU" sz="1200" b="1" dirty="0" smtClean="0"/>
              <a:t>B2C </a:t>
            </a:r>
            <a:r>
              <a:rPr lang="ru-RU" sz="1200" b="1" dirty="0"/>
              <a:t>(</a:t>
            </a:r>
            <a:r>
              <a:rPr lang="ru-RU" sz="1200" b="1" dirty="0" err="1"/>
              <a:t>PPPoE</a:t>
            </a:r>
            <a:r>
              <a:rPr lang="ru-RU" sz="1200" b="1" dirty="0"/>
              <a:t> или DHCP) </a:t>
            </a:r>
            <a:r>
              <a:rPr lang="ru-RU" sz="1200" dirty="0"/>
              <a:t>На интерфейсах p5 и p3 ТГ настраиваются по </a:t>
            </a:r>
            <a:r>
              <a:rPr lang="ru-RU" sz="1200" dirty="0" smtClean="0"/>
              <a:t>10000 </a:t>
            </a:r>
            <a:r>
              <a:rPr lang="ru-RU" sz="1200" dirty="0" err="1"/>
              <a:t>PPPoE</a:t>
            </a:r>
            <a:r>
              <a:rPr lang="ru-RU" sz="1200" dirty="0"/>
              <a:t>  и DHCP  клиентов в  пропорции 7000 </a:t>
            </a:r>
            <a:r>
              <a:rPr lang="ru-RU" sz="1200" dirty="0" err="1"/>
              <a:t>PPPoE</a:t>
            </a:r>
            <a:r>
              <a:rPr lang="ru-RU" sz="1200" dirty="0"/>
              <a:t>  3000 </a:t>
            </a:r>
            <a:r>
              <a:rPr lang="ru-RU" sz="1200" dirty="0" err="1"/>
              <a:t>IPoE</a:t>
            </a:r>
            <a:r>
              <a:rPr lang="ru-RU" sz="1200" dirty="0"/>
              <a:t>  с  </a:t>
            </a:r>
            <a:r>
              <a:rPr lang="ru-RU" sz="1200" dirty="0" smtClean="0"/>
              <a:t>различными </a:t>
            </a:r>
            <a:r>
              <a:rPr lang="ru-RU" sz="1200" dirty="0"/>
              <a:t>MAC-адресами,  диапазоны </a:t>
            </a:r>
            <a:r>
              <a:rPr lang="ru-RU" sz="1200" dirty="0" err="1"/>
              <a:t>Vlan</a:t>
            </a:r>
            <a:r>
              <a:rPr lang="ru-RU" sz="1200" dirty="0"/>
              <a:t>: Желательно  и </a:t>
            </a:r>
            <a:r>
              <a:rPr lang="ru-RU" sz="1200" dirty="0" err="1"/>
              <a:t>pppoe</a:t>
            </a:r>
            <a:r>
              <a:rPr lang="ru-RU" sz="1200" dirty="0"/>
              <a:t> и </a:t>
            </a:r>
            <a:r>
              <a:rPr lang="ru-RU" sz="1200" dirty="0" err="1"/>
              <a:t>dhcp</a:t>
            </a:r>
            <a:r>
              <a:rPr lang="ru-RU" sz="1200" dirty="0"/>
              <a:t> </a:t>
            </a:r>
            <a:r>
              <a:rPr lang="ru-RU" sz="1200" dirty="0" smtClean="0"/>
              <a:t>вместе</a:t>
            </a:r>
            <a:r>
              <a:rPr lang="ru-RU" sz="1200" dirty="0"/>
              <a:t>. </a:t>
            </a: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352425" indent="-171450" algn="just"/>
            <a:r>
              <a:rPr lang="ru-RU" altLang="ru-RU" sz="1200" dirty="0">
                <a:latin typeface="Arial" charset="0"/>
                <a:cs typeface="Arial" charset="0"/>
              </a:rPr>
              <a:t>Запускаются двунаправленные потоки трафика со стороны клиентов, общим объемом 6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Гбит/сек </a:t>
            </a:r>
            <a:r>
              <a:rPr lang="ru-RU" altLang="ru-RU" sz="1200" dirty="0">
                <a:latin typeface="Arial" charset="0"/>
                <a:cs typeface="Arial" charset="0"/>
              </a:rPr>
              <a:t>с каждого интерфейса (p3 и p5). </a:t>
            </a:r>
            <a:endParaRPr lang="ru-RU" altLang="ru-RU" sz="1200" dirty="0" smtClean="0">
              <a:latin typeface="Arial" charset="0"/>
              <a:cs typeface="Arial" charset="0"/>
            </a:endParaRPr>
          </a:p>
          <a:p>
            <a:pPr marL="352425" indent="-171450" algn="just"/>
            <a:endParaRPr lang="ru-RU" altLang="ru-RU" sz="1200" dirty="0">
              <a:latin typeface="Arial" charset="0"/>
              <a:cs typeface="Arial" charset="0"/>
            </a:endParaRPr>
          </a:p>
          <a:p>
            <a:pPr marL="180975" indent="0" algn="just">
              <a:buNone/>
            </a:pPr>
            <a:r>
              <a:rPr lang="en-US" altLang="ru-RU" sz="1200" b="1" dirty="0">
                <a:latin typeface="Arial" charset="0"/>
                <a:cs typeface="Arial" charset="0"/>
              </a:rPr>
              <a:t>B2B  (Internet,  L2 VPN,  L3 VPN  )  </a:t>
            </a:r>
            <a:r>
              <a:rPr lang="ru-RU" altLang="ru-RU" sz="1200" dirty="0">
                <a:latin typeface="Arial" charset="0"/>
                <a:cs typeface="Arial" charset="0"/>
              </a:rPr>
              <a:t>На  интерфейсах </a:t>
            </a:r>
            <a:r>
              <a:rPr lang="en-US" altLang="ru-RU" sz="1200" dirty="0">
                <a:latin typeface="Arial" charset="0"/>
                <a:cs typeface="Arial" charset="0"/>
              </a:rPr>
              <a:t>p3 </a:t>
            </a:r>
            <a:r>
              <a:rPr lang="ru-RU" altLang="ru-RU" sz="1200" dirty="0">
                <a:latin typeface="Arial" charset="0"/>
                <a:cs typeface="Arial" charset="0"/>
              </a:rPr>
              <a:t>и </a:t>
            </a:r>
            <a:r>
              <a:rPr lang="en-US" altLang="ru-RU" sz="1200" dirty="0">
                <a:latin typeface="Arial" charset="0"/>
                <a:cs typeface="Arial" charset="0"/>
              </a:rPr>
              <a:t>p5 </a:t>
            </a:r>
            <a:r>
              <a:rPr lang="ru-RU" altLang="ru-RU" sz="1200" dirty="0">
                <a:latin typeface="Arial" charset="0"/>
                <a:cs typeface="Arial" charset="0"/>
              </a:rPr>
              <a:t>ТГ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настраиваются  </a:t>
            </a:r>
            <a:r>
              <a:rPr lang="ru-RU" altLang="ru-RU" sz="1200" dirty="0">
                <a:latin typeface="Arial" charset="0"/>
                <a:cs typeface="Arial" charset="0"/>
              </a:rPr>
              <a:t>устройства  (</a:t>
            </a:r>
            <a:r>
              <a:rPr lang="en-US" altLang="ru-RU" sz="1200" dirty="0">
                <a:latin typeface="Arial" charset="0"/>
                <a:cs typeface="Arial" charset="0"/>
              </a:rPr>
              <a:t>devices) </a:t>
            </a:r>
            <a:r>
              <a:rPr lang="ru-RU" altLang="ru-RU" sz="1200" dirty="0">
                <a:latin typeface="Arial" charset="0"/>
                <a:cs typeface="Arial" charset="0"/>
              </a:rPr>
              <a:t>для  эмуляции </a:t>
            </a:r>
            <a:r>
              <a:rPr lang="en-US" altLang="ru-RU" sz="1200" dirty="0">
                <a:latin typeface="Arial" charset="0"/>
                <a:cs typeface="Arial" charset="0"/>
              </a:rPr>
              <a:t>B2B </a:t>
            </a:r>
            <a:r>
              <a:rPr lang="ru-RU" altLang="ru-RU" sz="1200" dirty="0">
                <a:latin typeface="Arial" charset="0"/>
                <a:cs typeface="Arial" charset="0"/>
              </a:rPr>
              <a:t>сервисов</a:t>
            </a:r>
            <a:r>
              <a:rPr lang="ru-RU" altLang="ru-RU" sz="1200" dirty="0" smtClean="0">
                <a:latin typeface="Arial" charset="0"/>
                <a:cs typeface="Arial" charset="0"/>
              </a:rPr>
              <a:t>.</a:t>
            </a:r>
          </a:p>
          <a:p>
            <a:pPr marL="352425" indent="-171450" algn="just"/>
            <a:r>
              <a:rPr lang="ru-RU" altLang="ru-RU" sz="1200" dirty="0">
                <a:latin typeface="Arial" charset="0"/>
                <a:cs typeface="Arial" charset="0"/>
              </a:rPr>
              <a:t>На  трафик-генераторе  создаются  двунаправленные  потоки  трафика  между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интерфейсами </a:t>
            </a:r>
            <a:r>
              <a:rPr lang="ru-RU" altLang="ru-RU" sz="1200" dirty="0">
                <a:latin typeface="Arial" charset="0"/>
                <a:cs typeface="Arial" charset="0"/>
              </a:rPr>
              <a:t>p3 – p7  и p5-p1 трафик-генератора.  Используется  по  500  уникальных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сочетаний </a:t>
            </a:r>
            <a:r>
              <a:rPr lang="ru-RU" altLang="ru-RU" sz="1200" dirty="0">
                <a:latin typeface="Arial" charset="0"/>
                <a:cs typeface="Arial" charset="0"/>
              </a:rPr>
              <a:t>S,C </a:t>
            </a:r>
            <a:r>
              <a:rPr lang="ru-RU" altLang="ru-RU" sz="1200" dirty="0" err="1">
                <a:latin typeface="Arial" charset="0"/>
                <a:cs typeface="Arial" charset="0"/>
              </a:rPr>
              <a:t>Vlan</a:t>
            </a:r>
            <a:r>
              <a:rPr lang="ru-RU" altLang="ru-RU" sz="1200" dirty="0">
                <a:latin typeface="Arial" charset="0"/>
                <a:cs typeface="Arial" charset="0"/>
              </a:rPr>
              <a:t> имитирующих клиентский трафик, запускается по 2500 тестовых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потоков </a:t>
            </a:r>
            <a:r>
              <a:rPr lang="ru-RU" altLang="ru-RU" sz="1200" dirty="0">
                <a:latin typeface="Arial" charset="0"/>
                <a:cs typeface="Arial" charset="0"/>
              </a:rPr>
              <a:t>трафика IMIX с 5 классами обслуживания, общим объемом 1 Гбит/с, из них: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EF </a:t>
            </a:r>
            <a:r>
              <a:rPr lang="ru-RU" altLang="ru-RU" sz="1200" dirty="0">
                <a:latin typeface="Arial" charset="0"/>
                <a:cs typeface="Arial" charset="0"/>
              </a:rPr>
              <a:t>- 200 Мбит, AF41 – 100 Мбит/с, AF31 – 100 Мбит/с, AF21 – 100 Мбит/с, AF11 -500 </a:t>
            </a:r>
            <a:r>
              <a:rPr lang="ru-RU" altLang="ru-RU" sz="1200" dirty="0" smtClean="0">
                <a:latin typeface="Arial" charset="0"/>
                <a:cs typeface="Arial" charset="0"/>
              </a:rPr>
              <a:t>Мбит/с</a:t>
            </a:r>
            <a:r>
              <a:rPr lang="ru-RU" altLang="ru-RU" sz="1200" dirty="0">
                <a:latin typeface="Arial" charset="0"/>
                <a:cs typeface="Arial" charset="0"/>
              </a:rPr>
              <a:t>. </a:t>
            </a:r>
            <a:endParaRPr lang="en-US" altLang="ru-RU" sz="1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010400" cy="692479"/>
          </a:xfrm>
        </p:spPr>
        <p:txBody>
          <a:bodyPr/>
          <a:lstStyle/>
          <a:p>
            <a:r>
              <a:rPr lang="ru-RU" dirty="0" smtClean="0"/>
              <a:t>Пример методики тестирования	проверки отказоустойчивости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3400" y="1181100"/>
            <a:ext cx="81359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26828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/>
              <a:t>Тест 1.2 Резервирование трафика от отказа устройств </a:t>
            </a:r>
            <a:r>
              <a:rPr lang="en-US" sz="1200" b="1" dirty="0"/>
              <a:t>DR</a:t>
            </a:r>
            <a:r>
              <a:rPr lang="ru-RU" sz="1200" b="1" dirty="0" smtClean="0"/>
              <a:t>1/2</a:t>
            </a:r>
          </a:p>
          <a:p>
            <a:endParaRPr lang="ru-RU" sz="1200" b="1" dirty="0"/>
          </a:p>
          <a:p>
            <a:pPr lvl="0"/>
            <a:r>
              <a:rPr lang="ru-RU" sz="1200" dirty="0"/>
              <a:t>На трафик генераторе запускаются тестовые потоки трафика </a:t>
            </a:r>
            <a:r>
              <a:rPr lang="en-US" sz="1200" dirty="0"/>
              <a:t>B</a:t>
            </a:r>
            <a:r>
              <a:rPr lang="ru-RU" sz="1200" dirty="0"/>
              <a:t>2</a:t>
            </a:r>
            <a:r>
              <a:rPr lang="en-US" sz="1200" dirty="0"/>
              <a:t>C</a:t>
            </a:r>
            <a:r>
              <a:rPr lang="ru-RU" sz="1200" dirty="0"/>
              <a:t>/</a:t>
            </a:r>
            <a:r>
              <a:rPr lang="en-US" sz="1200" dirty="0"/>
              <a:t>B</a:t>
            </a:r>
            <a:r>
              <a:rPr lang="ru-RU" sz="1200" dirty="0"/>
              <a:t>2</a:t>
            </a:r>
            <a:r>
              <a:rPr lang="en-US" sz="1200" dirty="0"/>
              <a:t>B</a:t>
            </a:r>
            <a:r>
              <a:rPr lang="ru-RU" sz="1200" dirty="0"/>
              <a:t>, </a:t>
            </a:r>
            <a:r>
              <a:rPr lang="en-US" sz="1200" dirty="0"/>
              <a:t>multicast</a:t>
            </a:r>
            <a:r>
              <a:rPr lang="ru-RU" sz="1200" dirty="0"/>
              <a:t>. Весь трафик должен проходить по маршруту </a:t>
            </a:r>
            <a:r>
              <a:rPr lang="en-US" sz="1200" dirty="0"/>
              <a:t>AR</a:t>
            </a:r>
            <a:r>
              <a:rPr lang="ru-RU" sz="1200" dirty="0"/>
              <a:t>1-</a:t>
            </a:r>
            <a:r>
              <a:rPr lang="en-US" sz="1200" dirty="0"/>
              <a:t>DR</a:t>
            </a:r>
            <a:r>
              <a:rPr lang="ru-RU" sz="1200" dirty="0"/>
              <a:t>1- ТГ. Общий объем трафика для </a:t>
            </a:r>
            <a:r>
              <a:rPr lang="en-US" sz="1200" dirty="0"/>
              <a:t>AR </a:t>
            </a:r>
            <a:r>
              <a:rPr lang="ru-RU" sz="1200" dirty="0"/>
              <a:t>не превышает 10 Гбит/с.</a:t>
            </a:r>
          </a:p>
          <a:p>
            <a:pPr lvl="0"/>
            <a:r>
              <a:rPr lang="ru-RU" sz="1200" dirty="0"/>
              <a:t>Имитируется отказ </a:t>
            </a:r>
            <a:r>
              <a:rPr lang="en-US" sz="1200" dirty="0"/>
              <a:t>DR</a:t>
            </a:r>
            <a:r>
              <a:rPr lang="ru-RU" sz="1200" dirty="0"/>
              <a:t>1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u="sng" dirty="0" smtClean="0"/>
              <a:t>Регистрируются </a:t>
            </a:r>
            <a:r>
              <a:rPr lang="ru-RU" sz="1200" u="sng" dirty="0"/>
              <a:t>параметры:</a:t>
            </a:r>
          </a:p>
          <a:p>
            <a:pPr lvl="0"/>
            <a:r>
              <a:rPr lang="ru-RU" sz="1200" dirty="0"/>
              <a:t>Время переключения трафика </a:t>
            </a:r>
            <a:r>
              <a:rPr lang="en-US" sz="1200" dirty="0"/>
              <a:t>B</a:t>
            </a:r>
            <a:r>
              <a:rPr lang="ru-RU" sz="1200" dirty="0"/>
              <a:t>2</a:t>
            </a:r>
            <a:r>
              <a:rPr lang="en-US" sz="1200" dirty="0"/>
              <a:t>C</a:t>
            </a:r>
            <a:r>
              <a:rPr lang="ru-RU" sz="1200" dirty="0"/>
              <a:t>-сервисов на маршрут </a:t>
            </a:r>
            <a:r>
              <a:rPr lang="en-US" sz="1200" dirty="0"/>
              <a:t>AR</a:t>
            </a:r>
            <a:r>
              <a:rPr lang="ru-RU" sz="1200" dirty="0"/>
              <a:t>1-</a:t>
            </a:r>
            <a:r>
              <a:rPr lang="en-US" sz="1200" dirty="0"/>
              <a:t>DR</a:t>
            </a:r>
            <a:r>
              <a:rPr lang="ru-RU" sz="1200" dirty="0"/>
              <a:t>2-ТГ, количество потерянных пакетов;</a:t>
            </a:r>
          </a:p>
          <a:p>
            <a:pPr lvl="0"/>
            <a:r>
              <a:rPr lang="ru-RU" sz="1200" dirty="0"/>
              <a:t>Время переключения трафика </a:t>
            </a:r>
            <a:r>
              <a:rPr lang="en-US" sz="1200" dirty="0"/>
              <a:t>B</a:t>
            </a:r>
            <a:r>
              <a:rPr lang="ru-RU" sz="1200" dirty="0"/>
              <a:t>2</a:t>
            </a:r>
            <a:r>
              <a:rPr lang="en-US" sz="1200" dirty="0"/>
              <a:t>B</a:t>
            </a:r>
            <a:r>
              <a:rPr lang="ru-RU" sz="1200" dirty="0"/>
              <a:t>-сервисов на маршрут </a:t>
            </a:r>
            <a:r>
              <a:rPr lang="en-US" sz="1200" dirty="0"/>
              <a:t>AR</a:t>
            </a:r>
            <a:r>
              <a:rPr lang="ru-RU" sz="1200" dirty="0"/>
              <a:t>1-</a:t>
            </a:r>
            <a:r>
              <a:rPr lang="en-US" sz="1200" dirty="0"/>
              <a:t>DR</a:t>
            </a:r>
            <a:r>
              <a:rPr lang="ru-RU" sz="1200" dirty="0"/>
              <a:t>2-ТГ, количество потерянных пакетов;</a:t>
            </a:r>
          </a:p>
          <a:p>
            <a:pPr lvl="0"/>
            <a:r>
              <a:rPr lang="ru-RU" sz="1200" dirty="0"/>
              <a:t>Время восстановления </a:t>
            </a:r>
            <a:r>
              <a:rPr lang="en-US" sz="1200" dirty="0"/>
              <a:t>multicast </a:t>
            </a:r>
            <a:r>
              <a:rPr lang="ru-RU" sz="1200" dirty="0"/>
              <a:t>трафика; </a:t>
            </a:r>
          </a:p>
          <a:p>
            <a:pPr lvl="0"/>
            <a:r>
              <a:rPr lang="ru-RU" sz="1200" dirty="0"/>
              <a:t>Отсутствие потерь трафика на резервном маршруте </a:t>
            </a:r>
            <a:r>
              <a:rPr lang="en-US" sz="1200" dirty="0"/>
              <a:t>AR</a:t>
            </a:r>
            <a:r>
              <a:rPr lang="ru-RU" sz="1200" dirty="0"/>
              <a:t>1-</a:t>
            </a:r>
            <a:r>
              <a:rPr lang="en-US" sz="1200" dirty="0"/>
              <a:t>DR</a:t>
            </a:r>
            <a:r>
              <a:rPr lang="ru-RU" sz="1200" dirty="0"/>
              <a:t>2-ТГ</a:t>
            </a:r>
            <a:r>
              <a:rPr lang="ru-RU" sz="1200" dirty="0" smtClean="0"/>
              <a:t>.</a:t>
            </a:r>
          </a:p>
          <a:p>
            <a:pPr lvl="0"/>
            <a:endParaRPr lang="ru-RU" sz="1200" dirty="0"/>
          </a:p>
          <a:p>
            <a:pPr lvl="0"/>
            <a:r>
              <a:rPr lang="ru-RU" sz="1200" dirty="0"/>
              <a:t>Восстанавливается работоспособность </a:t>
            </a:r>
            <a:r>
              <a:rPr lang="en-US" sz="1200" dirty="0"/>
              <a:t>DR</a:t>
            </a:r>
            <a:r>
              <a:rPr lang="ru-RU" sz="1200" dirty="0"/>
              <a:t>1</a:t>
            </a:r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r>
              <a:rPr lang="ru-RU" sz="1200" u="sng" dirty="0" smtClean="0"/>
              <a:t>Регистрируются </a:t>
            </a:r>
            <a:r>
              <a:rPr lang="ru-RU" sz="1200" u="sng" dirty="0"/>
              <a:t>параметры:</a:t>
            </a:r>
          </a:p>
          <a:p>
            <a:pPr lvl="0"/>
            <a:r>
              <a:rPr lang="ru-RU" sz="1200" dirty="0"/>
              <a:t>Время переключения трафика </a:t>
            </a:r>
            <a:r>
              <a:rPr lang="en-US" sz="1200" dirty="0"/>
              <a:t>B</a:t>
            </a:r>
            <a:r>
              <a:rPr lang="ru-RU" sz="1200" dirty="0"/>
              <a:t>2</a:t>
            </a:r>
            <a:r>
              <a:rPr lang="en-US" sz="1200" dirty="0"/>
              <a:t>C</a:t>
            </a:r>
            <a:r>
              <a:rPr lang="ru-RU" sz="1200" dirty="0"/>
              <a:t>-сервисов обратно на основной маршрут </a:t>
            </a:r>
            <a:r>
              <a:rPr lang="en-US" sz="1200" dirty="0"/>
              <a:t>AR</a:t>
            </a:r>
            <a:r>
              <a:rPr lang="ru-RU" sz="1200" dirty="0"/>
              <a:t>1-</a:t>
            </a:r>
            <a:r>
              <a:rPr lang="en-US" sz="1200" dirty="0"/>
              <a:t>DR</a:t>
            </a:r>
            <a:r>
              <a:rPr lang="ru-RU" sz="1200" dirty="0"/>
              <a:t>1-ТГ</a:t>
            </a:r>
          </a:p>
          <a:p>
            <a:pPr lvl="0"/>
            <a:r>
              <a:rPr lang="ru-RU" sz="1200" dirty="0"/>
              <a:t>Время переключения трафика </a:t>
            </a:r>
            <a:r>
              <a:rPr lang="en-US" sz="1200" dirty="0"/>
              <a:t>B</a:t>
            </a:r>
            <a:r>
              <a:rPr lang="ru-RU" sz="1200" dirty="0"/>
              <a:t>2</a:t>
            </a:r>
            <a:r>
              <a:rPr lang="en-US" sz="1200" dirty="0"/>
              <a:t>B</a:t>
            </a:r>
            <a:r>
              <a:rPr lang="ru-RU" sz="1200" dirty="0"/>
              <a:t>-сервисов на основной маршрут </a:t>
            </a:r>
            <a:r>
              <a:rPr lang="en-US" sz="1200" dirty="0"/>
              <a:t>AR</a:t>
            </a:r>
            <a:r>
              <a:rPr lang="ru-RU" sz="1200" dirty="0"/>
              <a:t>1-</a:t>
            </a:r>
            <a:r>
              <a:rPr lang="en-US" sz="1200" dirty="0"/>
              <a:t>DR</a:t>
            </a:r>
            <a:r>
              <a:rPr lang="ru-RU" sz="1200" dirty="0"/>
              <a:t>1-ТГ</a:t>
            </a:r>
          </a:p>
          <a:p>
            <a:pPr lvl="0"/>
            <a:r>
              <a:rPr lang="ru-RU" sz="1200" dirty="0"/>
              <a:t>Время восстановления </a:t>
            </a:r>
            <a:r>
              <a:rPr lang="en-US" sz="1200" dirty="0"/>
              <a:t>multicast </a:t>
            </a:r>
            <a:r>
              <a:rPr lang="ru-RU" sz="1200" dirty="0"/>
              <a:t>трафика</a:t>
            </a:r>
            <a:r>
              <a:rPr lang="en-US" sz="1200" dirty="0"/>
              <a:t>.</a:t>
            </a:r>
            <a:endParaRPr lang="ru-RU" sz="1200" dirty="0"/>
          </a:p>
          <a:p>
            <a:pPr lvl="0"/>
            <a:r>
              <a:rPr lang="ru-RU" sz="1200" dirty="0"/>
              <a:t>Отсутствие потерь трафика после восстановления.</a:t>
            </a:r>
          </a:p>
        </p:txBody>
      </p:sp>
    </p:spTree>
    <p:extLst>
      <p:ext uri="{BB962C8B-B14F-4D97-AF65-F5344CB8AC3E}">
        <p14:creationId xmlns:p14="http://schemas.microsoft.com/office/powerpoint/2010/main" val="20837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7010400" cy="311479"/>
          </a:xfrm>
        </p:spPr>
        <p:txBody>
          <a:bodyPr/>
          <a:lstStyle/>
          <a:p>
            <a:r>
              <a:rPr lang="ru-RU" altLang="ru-RU" dirty="0">
                <a:latin typeface="Arial" charset="0"/>
                <a:cs typeface="Arial" charset="0"/>
              </a:rPr>
              <a:t>Возможное </a:t>
            </a:r>
            <a:r>
              <a:rPr lang="en-US" altLang="ru-RU" dirty="0">
                <a:latin typeface="Arial" charset="0"/>
                <a:cs typeface="Arial" charset="0"/>
              </a:rPr>
              <a:t>SDN </a:t>
            </a:r>
            <a:r>
              <a:rPr lang="ru-RU" altLang="ru-RU" dirty="0">
                <a:latin typeface="Arial" charset="0"/>
                <a:cs typeface="Arial" charset="0"/>
              </a:rPr>
              <a:t>решение </a:t>
            </a:r>
            <a:r>
              <a:rPr lang="ru-RU" altLang="ru-RU" dirty="0" smtClean="0">
                <a:latin typeface="Arial" charset="0"/>
                <a:cs typeface="Arial" charset="0"/>
              </a:rPr>
              <a:t>- к</a:t>
            </a:r>
            <a:r>
              <a:rPr lang="ru-RU" dirty="0" smtClean="0"/>
              <a:t>онтроллер </a:t>
            </a:r>
            <a:r>
              <a:rPr lang="ru-RU" dirty="0" smtClean="0"/>
              <a:t>ЦПИКС</a:t>
            </a:r>
            <a:r>
              <a:rPr lang="en-US" dirty="0" smtClean="0"/>
              <a:t> </a:t>
            </a:r>
            <a:r>
              <a:rPr lang="en-US" dirty="0" err="1" smtClean="0"/>
              <a:t>RunOS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3400" y="1181100"/>
            <a:ext cx="81359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26828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720725" indent="-1841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285750" algn="just"/>
            <a:endParaRPr lang="ru-RU" altLang="ru-RU" sz="1200" dirty="0" smtClean="0">
              <a:latin typeface="Arial" charset="0"/>
              <a:cs typeface="Arial" charset="0"/>
            </a:endParaRPr>
          </a:p>
          <a:p>
            <a:r>
              <a:rPr lang="ru-RU" sz="1200" dirty="0" smtClean="0"/>
              <a:t>Центр </a:t>
            </a:r>
            <a:r>
              <a:rPr lang="ru-RU" sz="1200" dirty="0"/>
              <a:t>прикладных исследований компьютерных сетей (ЦПИКС) – первый в России научный центр по созданию технологий и продуктов для компьютерных сетей нового поколения. Резидент Кластера информационных технологий </a:t>
            </a:r>
            <a:r>
              <a:rPr lang="ru-RU" sz="1200" b="1" dirty="0"/>
              <a:t>Фонда «</a:t>
            </a:r>
            <a:r>
              <a:rPr lang="ru-RU" sz="1200" b="1" dirty="0" err="1"/>
              <a:t>Сколково</a:t>
            </a:r>
            <a:r>
              <a:rPr lang="ru-RU" sz="1200" b="1" dirty="0"/>
              <a:t>»</a:t>
            </a:r>
            <a:r>
              <a:rPr lang="ru-RU" sz="1200" dirty="0"/>
              <a:t> с 2012 </a:t>
            </a:r>
            <a:r>
              <a:rPr lang="ru-RU" sz="1200" dirty="0" smtClean="0"/>
              <a:t>года.</a:t>
            </a:r>
          </a:p>
          <a:p>
            <a:r>
              <a:rPr lang="ru-RU" sz="1200" dirty="0" smtClean="0"/>
              <a:t>Приоритетные </a:t>
            </a:r>
            <a:r>
              <a:rPr lang="ru-RU" sz="1200" dirty="0"/>
              <a:t>технологии, которые развивает ЦПИКС – программно-конфигурируемые сети (SDN) и виртуализация сетевых функций (NFV</a:t>
            </a:r>
            <a:r>
              <a:rPr lang="ru-RU" sz="1200" dirty="0" smtClean="0"/>
              <a:t>).</a:t>
            </a:r>
          </a:p>
          <a:p>
            <a:r>
              <a:rPr lang="ru-RU" altLang="ru-RU" sz="1200" dirty="0" smtClean="0">
                <a:latin typeface="Arial" charset="0"/>
                <a:cs typeface="Arial" charset="0"/>
              </a:rPr>
              <a:t>Заканчивается цикл тестирования </a:t>
            </a:r>
            <a:r>
              <a:rPr lang="en-US" altLang="ru-RU" sz="1200" dirty="0" smtClean="0">
                <a:latin typeface="Arial" charset="0"/>
                <a:cs typeface="Arial" charset="0"/>
              </a:rPr>
              <a:t>SDN-</a:t>
            </a:r>
            <a:r>
              <a:rPr lang="ru-RU" altLang="ru-RU" sz="1200" dirty="0" smtClean="0">
                <a:latin typeface="Arial" charset="0"/>
                <a:cs typeface="Arial" charset="0"/>
              </a:rPr>
              <a:t>решения в лаборатории корпоративного центра ПАО «Ростелеком»</a:t>
            </a:r>
            <a:endParaRPr lang="en-US" altLang="ru-RU" sz="1200" dirty="0" smtClean="0">
              <a:latin typeface="Arial" charset="0"/>
              <a:cs typeface="Arial" charset="0"/>
            </a:endParaRPr>
          </a:p>
          <a:p>
            <a:r>
              <a:rPr lang="ru-RU" altLang="ru-RU" sz="1200" dirty="0" smtClean="0">
                <a:latin typeface="Arial" charset="0"/>
                <a:cs typeface="Arial" charset="0"/>
              </a:rPr>
              <a:t>Подготовлены спецификации и оборудование для пилотного проекта в МРФ СЗ.</a:t>
            </a:r>
          </a:p>
          <a:p>
            <a:r>
              <a:rPr lang="ru-RU" altLang="ru-RU" sz="1200" dirty="0" smtClean="0">
                <a:latin typeface="Arial" charset="0"/>
                <a:cs typeface="Arial" charset="0"/>
              </a:rPr>
              <a:t>Дополнительная информация </a:t>
            </a:r>
            <a:r>
              <a:rPr lang="en-US" altLang="ru-RU" sz="1200" dirty="0" smtClean="0">
                <a:latin typeface="Arial" charset="0"/>
                <a:cs typeface="Arial" charset="0"/>
              </a:rPr>
              <a:t>http://www.arccn.ru</a:t>
            </a:r>
            <a:endParaRPr lang="ru-RU" altLang="ru-RU" sz="1200" dirty="0" smtClean="0">
              <a:latin typeface="Arial" charset="0"/>
              <a:cs typeface="Arial" charset="0"/>
            </a:endParaRPr>
          </a:p>
          <a:p>
            <a:endParaRPr lang="en-US" altLang="ru-RU" sz="1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33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Т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32500" lnSpcReduction="20000"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Т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wrap="square" lIns="0" tIns="0" rIns="0" bIns="0" rtlCol="0">
        <a:spAutoFit/>
      </a:bodyPr>
      <a:lstStyle>
        <a:defPPr>
          <a:defRPr dirty="0"/>
        </a:defPPr>
      </a:lstStyle>
    </a:spDef>
    <a:txDef>
      <a:spPr/>
      <a:bodyPr vert="horz" lIns="91440" tIns="45720" rIns="91440" bIns="45720" rtlCol="0" anchor="ctr">
        <a:normAutofit fontScale="32500" lnSpcReduction="20000"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12413</TotalTime>
  <Words>1026</Words>
  <Application>Microsoft Office PowerPoint</Application>
  <PresentationFormat>Экран (16:10)</PresentationFormat>
  <Paragraphs>172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Специальное оформление</vt:lpstr>
      <vt:lpstr>1_Специальное оформление</vt:lpstr>
      <vt:lpstr>Проект региональной SDN-сети  МРФ «Северо-Запад»</vt:lpstr>
      <vt:lpstr>Содержание </vt:lpstr>
      <vt:lpstr>Технология SDN сетей в планах развития ПАО «Ростелеком»</vt:lpstr>
      <vt:lpstr>Региональные сети – необходимость изменений</vt:lpstr>
      <vt:lpstr>Моделирование регионального сегмента SDN сети </vt:lpstr>
      <vt:lpstr>Методика испытаний для проверки SDN решений  </vt:lpstr>
      <vt:lpstr>Методика испытаний для проверки SDN решений  </vt:lpstr>
      <vt:lpstr>Пример методики тестирования проверки отказоустойчивости</vt:lpstr>
      <vt:lpstr>Возможное SDN решение - контроллер ЦПИКС RunOS</vt:lpstr>
      <vt:lpstr>Возможное SDN решение - контроллер ЦПИКС RunOS</vt:lpstr>
      <vt:lpstr>Возможное SDN решение - контроллер ЦПИКС RunOS</vt:lpstr>
      <vt:lpstr>Возможное SDN решение - контроллер ЦПИКС RunOS</vt:lpstr>
      <vt:lpstr>Возможное SDN решение - контроллер ЦПИКС RunOS</vt:lpstr>
      <vt:lpstr>Возможное SDN решение - контроллер ЦПИКС RunOS</vt:lpstr>
      <vt:lpstr>Возможное SDN решение - контроллер ЦПИКС RunOS</vt:lpstr>
      <vt:lpstr>Схема пилотного проекта SDN-сети</vt:lpstr>
      <vt:lpstr>Вопросы?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Leshcheva Nadezhda</dc:creator>
  <cp:lastModifiedBy>Сторожев</cp:lastModifiedBy>
  <cp:revision>283</cp:revision>
  <cp:lastPrinted>2015-03-31T13:47:56Z</cp:lastPrinted>
  <dcterms:created xsi:type="dcterms:W3CDTF">2015-03-27T16:01:07Z</dcterms:created>
  <dcterms:modified xsi:type="dcterms:W3CDTF">2016-10-17T09:58:11Z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2015-03-26T00:00:00Z</vt:filetime>
  </property>
  <property fmtid="{D5CDD505-2E9C-101B-9397-08002B2CF9AE}" pid="3" name="LastSaved">
    <vt:filetime>2015-03-27T00:00:00Z</vt:filetime>
  </property>
</Properties>
</file>